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16" r:id="rId1"/>
  </p:sldMasterIdLst>
  <p:notesMasterIdLst>
    <p:notesMasterId r:id="rId104"/>
  </p:notesMasterIdLst>
  <p:sldIdLst>
    <p:sldId id="367" r:id="rId2"/>
    <p:sldId id="377" r:id="rId3"/>
    <p:sldId id="378" r:id="rId4"/>
    <p:sldId id="292" r:id="rId5"/>
    <p:sldId id="368" r:id="rId6"/>
    <p:sldId id="311" r:id="rId7"/>
    <p:sldId id="312" r:id="rId8"/>
    <p:sldId id="313" r:id="rId9"/>
    <p:sldId id="369" r:id="rId10"/>
    <p:sldId id="314" r:id="rId11"/>
    <p:sldId id="315" r:id="rId12"/>
    <p:sldId id="316" r:id="rId13"/>
    <p:sldId id="363" r:id="rId14"/>
    <p:sldId id="317" r:id="rId15"/>
    <p:sldId id="318" r:id="rId16"/>
    <p:sldId id="365" r:id="rId17"/>
    <p:sldId id="319" r:id="rId18"/>
    <p:sldId id="364" r:id="rId19"/>
    <p:sldId id="320" r:id="rId20"/>
    <p:sldId id="321" r:id="rId21"/>
    <p:sldId id="322" r:id="rId22"/>
    <p:sldId id="293" r:id="rId23"/>
    <p:sldId id="366" r:id="rId24"/>
    <p:sldId id="300" r:id="rId25"/>
    <p:sldId id="323" r:id="rId26"/>
    <p:sldId id="324" r:id="rId27"/>
    <p:sldId id="325" r:id="rId28"/>
    <p:sldId id="326" r:id="rId29"/>
    <p:sldId id="327" r:id="rId30"/>
    <p:sldId id="328" r:id="rId31"/>
    <p:sldId id="329" r:id="rId32"/>
    <p:sldId id="330" r:id="rId33"/>
    <p:sldId id="295" r:id="rId34"/>
    <p:sldId id="345" r:id="rId35"/>
    <p:sldId id="346" r:id="rId36"/>
    <p:sldId id="347" r:id="rId37"/>
    <p:sldId id="348" r:id="rId38"/>
    <p:sldId id="349" r:id="rId39"/>
    <p:sldId id="350" r:id="rId40"/>
    <p:sldId id="351" r:id="rId41"/>
    <p:sldId id="352" r:id="rId42"/>
    <p:sldId id="353" r:id="rId43"/>
    <p:sldId id="354" r:id="rId44"/>
    <p:sldId id="355" r:id="rId45"/>
    <p:sldId id="331" r:id="rId46"/>
    <p:sldId id="332" r:id="rId47"/>
    <p:sldId id="333" r:id="rId48"/>
    <p:sldId id="334" r:id="rId49"/>
    <p:sldId id="335" r:id="rId50"/>
    <p:sldId id="336" r:id="rId51"/>
    <p:sldId id="337" r:id="rId52"/>
    <p:sldId id="338" r:id="rId53"/>
    <p:sldId id="339" r:id="rId54"/>
    <p:sldId id="340" r:id="rId55"/>
    <p:sldId id="341" r:id="rId56"/>
    <p:sldId id="342" r:id="rId57"/>
    <p:sldId id="343" r:id="rId58"/>
    <p:sldId id="344" r:id="rId59"/>
    <p:sldId id="356" r:id="rId60"/>
    <p:sldId id="357" r:id="rId61"/>
    <p:sldId id="358" r:id="rId62"/>
    <p:sldId id="359" r:id="rId63"/>
    <p:sldId id="360" r:id="rId64"/>
    <p:sldId id="361" r:id="rId65"/>
    <p:sldId id="362" r:id="rId66"/>
    <p:sldId id="294" r:id="rId67"/>
    <p:sldId id="257" r:id="rId68"/>
    <p:sldId id="258" r:id="rId69"/>
    <p:sldId id="376" r:id="rId70"/>
    <p:sldId id="260" r:id="rId71"/>
    <p:sldId id="261" r:id="rId72"/>
    <p:sldId id="373" r:id="rId73"/>
    <p:sldId id="263" r:id="rId74"/>
    <p:sldId id="370" r:id="rId75"/>
    <p:sldId id="264" r:id="rId76"/>
    <p:sldId id="265" r:id="rId77"/>
    <p:sldId id="266" r:id="rId78"/>
    <p:sldId id="267" r:id="rId79"/>
    <p:sldId id="379" r:id="rId80"/>
    <p:sldId id="380" r:id="rId81"/>
    <p:sldId id="268" r:id="rId82"/>
    <p:sldId id="372" r:id="rId83"/>
    <p:sldId id="269" r:id="rId84"/>
    <p:sldId id="270" r:id="rId85"/>
    <p:sldId id="271" r:id="rId86"/>
    <p:sldId id="371" r:id="rId87"/>
    <p:sldId id="272" r:id="rId88"/>
    <p:sldId id="273" r:id="rId89"/>
    <p:sldId id="274" r:id="rId90"/>
    <p:sldId id="275" r:id="rId91"/>
    <p:sldId id="276" r:id="rId92"/>
    <p:sldId id="277" r:id="rId93"/>
    <p:sldId id="278" r:id="rId94"/>
    <p:sldId id="279" r:id="rId95"/>
    <p:sldId id="280" r:id="rId96"/>
    <p:sldId id="281" r:id="rId97"/>
    <p:sldId id="282" r:id="rId98"/>
    <p:sldId id="283" r:id="rId99"/>
    <p:sldId id="284" r:id="rId100"/>
    <p:sldId id="286" r:id="rId101"/>
    <p:sldId id="288" r:id="rId102"/>
    <p:sldId id="290" r:id="rId10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56" autoAdjust="0"/>
    <p:restoredTop sz="94660"/>
  </p:normalViewPr>
  <p:slideViewPr>
    <p:cSldViewPr>
      <p:cViewPr>
        <p:scale>
          <a:sx n="76" d="100"/>
          <a:sy n="76" d="100"/>
        </p:scale>
        <p:origin x="-1188" y="6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07" Type="http://schemas.openxmlformats.org/officeDocument/2006/relationships/theme" Target="theme/theme1.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102" Type="http://schemas.openxmlformats.org/officeDocument/2006/relationships/slide" Target="slides/slide10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viewProps" Target="view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90305F1-8493-47DC-8B38-3C6AFD29B914}" type="datetimeFigureOut">
              <a:rPr lang="en-US" smtClean="0"/>
              <a:pPr/>
              <a:t>4/22/2020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DFA99C0-2DF4-4102-AFF5-A8D1C7A58578}" type="slidenum">
              <a:rPr lang="en-US" smtClean="0"/>
              <a:pPr/>
              <a:t>‹#›</a:t>
            </a:fld>
            <a:endParaRPr lang="en-US"/>
          </a:p>
        </p:txBody>
      </p:sp>
    </p:spTree>
    <p:extLst>
      <p:ext uri="{BB962C8B-B14F-4D97-AF65-F5344CB8AC3E}">
        <p14:creationId xmlns:p14="http://schemas.microsoft.com/office/powerpoint/2010/main" val="32077667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7"/>
          <p:cNvSpPr>
            <a:spLocks noGrp="1" noChangeArrowheads="1"/>
          </p:cNvSpPr>
          <p:nvPr>
            <p:ph type="sldNum" sz="quarter" idx="5"/>
          </p:nvPr>
        </p:nvSpPr>
        <p:spPr>
          <a:noFill/>
        </p:spPr>
        <p:txBody>
          <a:bodyPr/>
          <a:lstStyle/>
          <a:p>
            <a:fld id="{94FA56E2-5820-4A07-BFE3-D7CE8EFB63B5}" type="slidenum">
              <a:rPr lang="en-US"/>
              <a:pPr/>
              <a:t>45</a:t>
            </a:fld>
            <a:endParaRPr lang="en-US"/>
          </a:p>
        </p:txBody>
      </p:sp>
      <p:sp>
        <p:nvSpPr>
          <p:cNvPr id="145411"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38725884-D294-4CBE-8FE5-58EDB9D3D9A4}" type="slidenum">
              <a:rPr lang="en-US" sz="1200"/>
              <a:pPr algn="r"/>
              <a:t>45</a:t>
            </a:fld>
            <a:endParaRPr lang="en-US" sz="1200"/>
          </a:p>
        </p:txBody>
      </p:sp>
      <p:sp>
        <p:nvSpPr>
          <p:cNvPr id="145412" name="Rectangle 2"/>
          <p:cNvSpPr>
            <a:spLocks noGrp="1" noRot="1" noChangeAspect="1" noChangeArrowheads="1" noTextEdit="1"/>
          </p:cNvSpPr>
          <p:nvPr>
            <p:ph type="sldImg"/>
          </p:nvPr>
        </p:nvSpPr>
        <p:spPr>
          <a:solidFill>
            <a:srgbClr val="FFFFFF"/>
          </a:solidFill>
          <a:ln/>
        </p:spPr>
      </p:sp>
      <p:sp>
        <p:nvSpPr>
          <p:cNvPr id="145413" name="Rectangle 3"/>
          <p:cNvSpPr>
            <a:spLocks noGrp="1" noChangeArrowheads="1"/>
          </p:cNvSpPr>
          <p:nvPr>
            <p:ph type="body" idx="1"/>
          </p:nvPr>
        </p:nvSpPr>
        <p:spPr>
          <a:xfrm>
            <a:off x="685800" y="4343400"/>
            <a:ext cx="5486400" cy="4114800"/>
          </a:xfrm>
          <a:noFill/>
          <a:ln>
            <a:solidFill>
              <a:srgbClr val="000000"/>
            </a:solidFill>
          </a:ln>
        </p:spPr>
        <p:txBody>
          <a:bodyPr/>
          <a:lstStyle/>
          <a:p>
            <a:pPr marL="114300" indent="-114300" eaLnBrk="1" hangingPunct="1"/>
            <a:r>
              <a:rPr lang="en-US" smtClean="0"/>
              <a:t>Liquid sterilization may not be used to avoid damage to instruments that may be able to withstand heat sterilization. </a:t>
            </a:r>
          </a:p>
          <a:p>
            <a:pPr marL="114300" indent="-114300" eaLnBrk="1" hangingPunct="1"/>
            <a:r>
              <a:rPr lang="en-US" smtClean="0"/>
              <a:t>Critical and semicritical dental instruments must be sterilized with the use of steam, chemical vapor, or dry heat.</a:t>
            </a:r>
          </a:p>
          <a:p>
            <a:pPr marL="114300" indent="-114300" eaLnBrk="1" hangingPunct="1"/>
            <a:endParaRPr lang="en-US" smtClean="0"/>
          </a:p>
          <a:p>
            <a:pPr marL="114300" indent="-114300" eaLnBrk="1" hangingPunct="1"/>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7"/>
          <p:cNvSpPr>
            <a:spLocks noGrp="1" noChangeArrowheads="1"/>
          </p:cNvSpPr>
          <p:nvPr>
            <p:ph type="sldNum" sz="quarter" idx="5"/>
          </p:nvPr>
        </p:nvSpPr>
        <p:spPr>
          <a:noFill/>
        </p:spPr>
        <p:txBody>
          <a:bodyPr/>
          <a:lstStyle/>
          <a:p>
            <a:fld id="{95F57E2F-4B99-4CC6-9788-3B9BBC84C9F2}" type="slidenum">
              <a:rPr lang="en-US"/>
              <a:pPr/>
              <a:t>46</a:t>
            </a:fld>
            <a:endParaRPr lang="en-US"/>
          </a:p>
        </p:txBody>
      </p:sp>
      <p:sp>
        <p:nvSpPr>
          <p:cNvPr id="146435"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194D22A1-01F5-48CB-8424-21717A71133A}" type="slidenum">
              <a:rPr lang="en-US" sz="1200"/>
              <a:pPr algn="r"/>
              <a:t>46</a:t>
            </a:fld>
            <a:endParaRPr lang="en-US" sz="1200"/>
          </a:p>
        </p:txBody>
      </p:sp>
      <p:sp>
        <p:nvSpPr>
          <p:cNvPr id="146436" name="Rectangle 2"/>
          <p:cNvSpPr>
            <a:spLocks noGrp="1" noRot="1" noChangeAspect="1" noChangeArrowheads="1" noTextEdit="1"/>
          </p:cNvSpPr>
          <p:nvPr>
            <p:ph type="sldImg"/>
          </p:nvPr>
        </p:nvSpPr>
        <p:spPr>
          <a:solidFill>
            <a:srgbClr val="FFFFFF"/>
          </a:solidFill>
          <a:ln/>
        </p:spPr>
      </p:sp>
      <p:sp>
        <p:nvSpPr>
          <p:cNvPr id="146437" name="Rectangle 3"/>
          <p:cNvSpPr>
            <a:spLocks noGrp="1" noChangeArrowheads="1"/>
          </p:cNvSpPr>
          <p:nvPr>
            <p:ph type="body" idx="1"/>
          </p:nvPr>
        </p:nvSpPr>
        <p:spPr>
          <a:xfrm>
            <a:off x="685800" y="4343400"/>
            <a:ext cx="5486400" cy="4114800"/>
          </a:xfrm>
          <a:noFill/>
          <a:ln>
            <a:solidFill>
              <a:srgbClr val="000000"/>
            </a:solidFill>
          </a:ln>
        </p:spPr>
        <p:txBody>
          <a:bodyPr/>
          <a:lstStyle/>
          <a:p>
            <a:pPr marL="114300" indent="-114300" eaLnBrk="1" hangingPunct="1"/>
            <a:r>
              <a:rPr lang="en-US" smtClean="0"/>
              <a:t>The autoclave is the tool for heat sterilization most commonly used in dental offices. </a:t>
            </a:r>
          </a:p>
          <a:p>
            <a:pPr marL="114300" indent="-114300" eaLnBrk="1" hangingPunct="1"/>
            <a:r>
              <a:rPr lang="en-US" smtClean="0"/>
              <a:t>What dental instruments can be sterilized in an autoclave?</a:t>
            </a:r>
          </a:p>
          <a:p>
            <a:pPr marL="114300" indent="-114300" eaLnBrk="1" hangingPunct="1"/>
            <a:endParaRPr 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7"/>
          <p:cNvSpPr>
            <a:spLocks noGrp="1" noChangeArrowheads="1"/>
          </p:cNvSpPr>
          <p:nvPr>
            <p:ph type="sldNum" sz="quarter" idx="5"/>
          </p:nvPr>
        </p:nvSpPr>
        <p:spPr>
          <a:noFill/>
        </p:spPr>
        <p:txBody>
          <a:bodyPr/>
          <a:lstStyle/>
          <a:p>
            <a:fld id="{A5C823E0-1196-4B5E-B742-37AA070C8EC5}" type="slidenum">
              <a:rPr lang="en-US"/>
              <a:pPr/>
              <a:t>47</a:t>
            </a:fld>
            <a:endParaRPr lang="en-US"/>
          </a:p>
        </p:txBody>
      </p:sp>
      <p:sp>
        <p:nvSpPr>
          <p:cNvPr id="147459"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F4368A32-69D9-442F-AB5A-69EAECF5A2F8}" type="slidenum">
              <a:rPr lang="en-US" sz="1200"/>
              <a:pPr algn="r"/>
              <a:t>47</a:t>
            </a:fld>
            <a:endParaRPr lang="en-US" sz="1200"/>
          </a:p>
        </p:txBody>
      </p:sp>
      <p:sp>
        <p:nvSpPr>
          <p:cNvPr id="147460" name="Rectangle 2"/>
          <p:cNvSpPr>
            <a:spLocks noGrp="1" noRot="1" noChangeAspect="1" noChangeArrowheads="1" noTextEdit="1"/>
          </p:cNvSpPr>
          <p:nvPr>
            <p:ph type="sldImg"/>
          </p:nvPr>
        </p:nvSpPr>
        <p:spPr>
          <a:solidFill>
            <a:srgbClr val="FFFFFF"/>
          </a:solidFill>
          <a:ln/>
        </p:spPr>
      </p:sp>
      <p:sp>
        <p:nvSpPr>
          <p:cNvPr id="147461" name="Rectangle 3"/>
          <p:cNvSpPr>
            <a:spLocks noGrp="1" noChangeArrowheads="1"/>
          </p:cNvSpPr>
          <p:nvPr>
            <p:ph type="body" idx="1"/>
          </p:nvPr>
        </p:nvSpPr>
        <p:spPr>
          <a:xfrm>
            <a:off x="685800" y="4343400"/>
            <a:ext cx="5486400" cy="4114800"/>
          </a:xfrm>
          <a:noFill/>
          <a:ln>
            <a:solidFill>
              <a:srgbClr val="000000"/>
            </a:solidFill>
          </a:ln>
        </p:spPr>
        <p:txBody>
          <a:bodyPr/>
          <a:lstStyle/>
          <a:p>
            <a:pPr marL="114300" indent="-114300" eaLnBrk="1" hangingPunct="1"/>
            <a:r>
              <a:rPr lang="en-US" smtClean="0"/>
              <a:t>It is important to read the manufacturer’s guidelines before using an autoclave.</a:t>
            </a:r>
          </a:p>
          <a:p>
            <a:pPr marL="114300" indent="-114300" eaLnBrk="1" hangingPunct="1"/>
            <a:r>
              <a:rPr lang="en-US" smtClean="0"/>
              <a:t>Different autoclaves will reach the proper temperature at different rates. </a:t>
            </a:r>
          </a:p>
          <a:p>
            <a:pPr marL="114300" indent="-114300" eaLnBrk="1" hangingPunct="1"/>
            <a:r>
              <a:rPr lang="en-US" smtClean="0"/>
              <a:t>The recommended time of exposure to the temperature required for sterilization does not include the time it takes for the autoclave to reach the proper temperature. </a:t>
            </a:r>
          </a:p>
          <a:p>
            <a:pPr marL="114300" indent="-114300" eaLnBrk="1" hangingPunct="1"/>
            <a:r>
              <a:rPr lang="en-US" smtClean="0"/>
              <a:t>Additional time is needed to allow depressurization of the chamber once the cycle has been completed.</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7"/>
          <p:cNvSpPr>
            <a:spLocks noGrp="1" noChangeArrowheads="1"/>
          </p:cNvSpPr>
          <p:nvPr>
            <p:ph type="sldNum" sz="quarter" idx="5"/>
          </p:nvPr>
        </p:nvSpPr>
        <p:spPr>
          <a:noFill/>
        </p:spPr>
        <p:txBody>
          <a:bodyPr/>
          <a:lstStyle/>
          <a:p>
            <a:fld id="{35847647-8CB8-4D2B-8095-2083297221DA}" type="slidenum">
              <a:rPr lang="en-US"/>
              <a:pPr/>
              <a:t>48</a:t>
            </a:fld>
            <a:endParaRPr lang="en-US"/>
          </a:p>
        </p:txBody>
      </p:sp>
      <p:sp>
        <p:nvSpPr>
          <p:cNvPr id="148483"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8124A69A-506C-456A-8A96-A6F0EA190519}" type="slidenum">
              <a:rPr lang="en-US" sz="1200"/>
              <a:pPr algn="r"/>
              <a:t>48</a:t>
            </a:fld>
            <a:endParaRPr lang="en-US" sz="1200"/>
          </a:p>
        </p:txBody>
      </p:sp>
      <p:sp>
        <p:nvSpPr>
          <p:cNvPr id="148484" name="Rectangle 2"/>
          <p:cNvSpPr>
            <a:spLocks noGrp="1" noRot="1" noChangeAspect="1" noChangeArrowheads="1" noTextEdit="1"/>
          </p:cNvSpPr>
          <p:nvPr>
            <p:ph type="sldImg"/>
          </p:nvPr>
        </p:nvSpPr>
        <p:spPr>
          <a:solidFill>
            <a:srgbClr val="FFFFFF"/>
          </a:solidFill>
          <a:ln/>
        </p:spPr>
      </p:sp>
      <p:sp>
        <p:nvSpPr>
          <p:cNvPr id="148485" name="Rectangle 3"/>
          <p:cNvSpPr>
            <a:spLocks noGrp="1" noChangeArrowheads="1"/>
          </p:cNvSpPr>
          <p:nvPr>
            <p:ph type="body" idx="1"/>
          </p:nvPr>
        </p:nvSpPr>
        <p:spPr>
          <a:xfrm>
            <a:off x="685800" y="4343400"/>
            <a:ext cx="5486400" cy="4114800"/>
          </a:xfrm>
          <a:noFill/>
          <a:ln>
            <a:solidFill>
              <a:srgbClr val="000000"/>
            </a:solidFill>
          </a:ln>
        </p:spPr>
        <p:txBody>
          <a:bodyPr/>
          <a:lstStyle/>
          <a:p>
            <a:pPr marL="114300" indent="-114300" eaLnBrk="1" hangingPunct="1"/>
            <a:r>
              <a:rPr lang="en-US" smtClean="0"/>
              <a:t>Proper maintenance of the autoclave is important.</a:t>
            </a:r>
          </a:p>
          <a:p>
            <a:pPr marL="114300" indent="-114300" eaLnBrk="1" hangingPunct="1"/>
            <a:r>
              <a:rPr lang="en-US" smtClean="0"/>
              <a:t>Remember, allow the autoclave to complete the dry and cooldown cycles. The dry cycle will help prevent rust and corrosion of instruments, and the cooldown cycle will help prevent burn injury to the dental assistant. </a:t>
            </a:r>
          </a:p>
          <a:p>
            <a:pPr marL="114300" indent="-114300" eaLnBrk="1" hangingPunct="1"/>
            <a:r>
              <a:rPr lang="en-US" smtClean="0"/>
              <a:t>Which bacterium discussed in Chapter 18 is found in water-distillation systems? </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7"/>
          <p:cNvSpPr>
            <a:spLocks noGrp="1" noChangeArrowheads="1"/>
          </p:cNvSpPr>
          <p:nvPr>
            <p:ph type="sldNum" sz="quarter" idx="5"/>
          </p:nvPr>
        </p:nvSpPr>
        <p:spPr>
          <a:noFill/>
        </p:spPr>
        <p:txBody>
          <a:bodyPr/>
          <a:lstStyle/>
          <a:p>
            <a:fld id="{67BD820E-71FA-4DA0-AC96-555C153A8B44}" type="slidenum">
              <a:rPr lang="en-US"/>
              <a:pPr/>
              <a:t>49</a:t>
            </a:fld>
            <a:endParaRPr lang="en-US"/>
          </a:p>
        </p:txBody>
      </p:sp>
      <p:sp>
        <p:nvSpPr>
          <p:cNvPr id="149507"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F39923E8-EFA0-414E-8EA4-0F5127DC1556}" type="slidenum">
              <a:rPr lang="en-US" sz="1200"/>
              <a:pPr algn="r"/>
              <a:t>49</a:t>
            </a:fld>
            <a:endParaRPr lang="en-US" sz="1200"/>
          </a:p>
        </p:txBody>
      </p:sp>
      <p:sp>
        <p:nvSpPr>
          <p:cNvPr id="149508" name="Rectangle 2"/>
          <p:cNvSpPr>
            <a:spLocks noGrp="1" noRot="1" noChangeAspect="1" noChangeArrowheads="1" noTextEdit="1"/>
          </p:cNvSpPr>
          <p:nvPr>
            <p:ph type="sldImg"/>
          </p:nvPr>
        </p:nvSpPr>
        <p:spPr>
          <a:solidFill>
            <a:srgbClr val="FFFFFF"/>
          </a:solidFill>
          <a:ln/>
        </p:spPr>
      </p:sp>
      <p:sp>
        <p:nvSpPr>
          <p:cNvPr id="149509" name="Rectangle 3"/>
          <p:cNvSpPr>
            <a:spLocks noGrp="1" noChangeArrowheads="1"/>
          </p:cNvSpPr>
          <p:nvPr>
            <p:ph type="body" idx="1"/>
          </p:nvPr>
        </p:nvSpPr>
        <p:spPr>
          <a:xfrm>
            <a:off x="685800" y="4343400"/>
            <a:ext cx="5486400" cy="4114800"/>
          </a:xfrm>
          <a:noFill/>
          <a:ln>
            <a:solidFill>
              <a:srgbClr val="000000"/>
            </a:solidFill>
          </a:ln>
        </p:spPr>
        <p:txBody>
          <a:bodyPr/>
          <a:lstStyle/>
          <a:p>
            <a:pPr marL="114300" indent="-114300" eaLnBrk="1" hangingPunct="1"/>
            <a:r>
              <a:rPr lang="en-US" smtClean="0"/>
              <a:t>The sterilization cycle involves the use of steam in a pressurized chamber, although it is the heat, not the pressure, that actually kills the microorganisms. </a:t>
            </a:r>
          </a:p>
          <a:p>
            <a:pPr marL="114300" indent="-114300" eaLnBrk="1" hangingPunct="1"/>
            <a:r>
              <a:rPr lang="en-US" smtClean="0"/>
              <a:t>The usual recommended duration of action and temperature of a steam sterilizer is 121º C (250° F) at a pressure of 15 or 30 psi for 20 minutes.</a:t>
            </a:r>
          </a:p>
          <a:p>
            <a:pPr marL="114300" indent="-114300" eaLnBrk="1" hangingPunct="1"/>
            <a:endParaRPr 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7"/>
          <p:cNvSpPr>
            <a:spLocks noGrp="1" noChangeArrowheads="1"/>
          </p:cNvSpPr>
          <p:nvPr>
            <p:ph type="sldNum" sz="quarter" idx="5"/>
          </p:nvPr>
        </p:nvSpPr>
        <p:spPr>
          <a:noFill/>
        </p:spPr>
        <p:txBody>
          <a:bodyPr/>
          <a:lstStyle/>
          <a:p>
            <a:fld id="{C80969A8-16B2-4E96-8C9A-F299D7BFDC73}" type="slidenum">
              <a:rPr lang="en-US"/>
              <a:pPr/>
              <a:t>50</a:t>
            </a:fld>
            <a:endParaRPr lang="en-US"/>
          </a:p>
        </p:txBody>
      </p:sp>
      <p:sp>
        <p:nvSpPr>
          <p:cNvPr id="152579"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05894A5A-8DCB-47FC-A0DD-92F3BEF0938A}" type="slidenum">
              <a:rPr lang="en-US" sz="1200"/>
              <a:pPr algn="r"/>
              <a:t>50</a:t>
            </a:fld>
            <a:endParaRPr lang="en-US" sz="1200"/>
          </a:p>
        </p:txBody>
      </p:sp>
      <p:sp>
        <p:nvSpPr>
          <p:cNvPr id="152580" name="Rectangle 2"/>
          <p:cNvSpPr>
            <a:spLocks noGrp="1" noRot="1" noChangeAspect="1" noChangeArrowheads="1" noTextEdit="1"/>
          </p:cNvSpPr>
          <p:nvPr>
            <p:ph type="sldImg"/>
          </p:nvPr>
        </p:nvSpPr>
        <p:spPr>
          <a:solidFill>
            <a:srgbClr val="FFFFFF"/>
          </a:solidFill>
          <a:ln/>
        </p:spPr>
      </p:sp>
      <p:sp>
        <p:nvSpPr>
          <p:cNvPr id="152581" name="Rectangle 3"/>
          <p:cNvSpPr>
            <a:spLocks noGrp="1" noChangeArrowheads="1"/>
          </p:cNvSpPr>
          <p:nvPr>
            <p:ph type="body" idx="1"/>
          </p:nvPr>
        </p:nvSpPr>
        <p:spPr>
          <a:xfrm>
            <a:off x="685800" y="4343400"/>
            <a:ext cx="5486400" cy="4114800"/>
          </a:xfrm>
          <a:noFill/>
          <a:ln>
            <a:solidFill>
              <a:srgbClr val="000000"/>
            </a:solidFill>
          </a:ln>
        </p:spPr>
        <p:txBody>
          <a:bodyPr/>
          <a:lstStyle/>
          <a:p>
            <a:pPr marL="114300" indent="-114300" eaLnBrk="1" hangingPunct="1"/>
            <a:r>
              <a:rPr lang="en-US" smtClean="0"/>
              <a:t>It is recommended that chemical solutions prepared by the manufacturer be used in the chemical-vapor sterilizer. Adequate chemical levels must also be maintained.</a:t>
            </a:r>
          </a:p>
          <a:p>
            <a:pPr marL="114300" indent="-114300" eaLnBrk="1" hangingPunct="1"/>
            <a:r>
              <a:rPr lang="en-US" smtClean="0"/>
              <a:t>Sealed containers and aluminum foil should not be used in the chemical-vapor sterilizer. </a:t>
            </a:r>
          </a:p>
          <a:p>
            <a:pPr marL="114300" indent="-114300" eaLnBrk="1" hangingPunct="1"/>
            <a:endParaRPr lang="en-US" smtClean="0"/>
          </a:p>
          <a:p>
            <a:pPr marL="114300" indent="-114300" eaLnBrk="1" hangingPunct="1"/>
            <a:endParaRPr lang="en-U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7"/>
          <p:cNvSpPr>
            <a:spLocks noGrp="1" noChangeArrowheads="1"/>
          </p:cNvSpPr>
          <p:nvPr>
            <p:ph type="sldNum" sz="quarter" idx="5"/>
          </p:nvPr>
        </p:nvSpPr>
        <p:spPr>
          <a:noFill/>
        </p:spPr>
        <p:txBody>
          <a:bodyPr/>
          <a:lstStyle/>
          <a:p>
            <a:fld id="{EABC145B-F4DE-494B-BB06-4C5C8F2E7E33}" type="slidenum">
              <a:rPr lang="en-US"/>
              <a:pPr/>
              <a:t>51</a:t>
            </a:fld>
            <a:endParaRPr lang="en-US"/>
          </a:p>
        </p:txBody>
      </p:sp>
      <p:sp>
        <p:nvSpPr>
          <p:cNvPr id="153603"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001318A7-A745-4FB3-8B8F-45CA23EF124A}" type="slidenum">
              <a:rPr lang="en-US" sz="1200"/>
              <a:pPr algn="r"/>
              <a:t>51</a:t>
            </a:fld>
            <a:endParaRPr lang="en-US" sz="1200"/>
          </a:p>
        </p:txBody>
      </p:sp>
      <p:sp>
        <p:nvSpPr>
          <p:cNvPr id="153604" name="Rectangle 2"/>
          <p:cNvSpPr>
            <a:spLocks noGrp="1" noRot="1" noChangeAspect="1" noChangeArrowheads="1" noTextEdit="1"/>
          </p:cNvSpPr>
          <p:nvPr>
            <p:ph type="sldImg"/>
          </p:nvPr>
        </p:nvSpPr>
        <p:spPr>
          <a:solidFill>
            <a:srgbClr val="FFFFFF"/>
          </a:solidFill>
          <a:ln/>
        </p:spPr>
      </p:sp>
      <p:sp>
        <p:nvSpPr>
          <p:cNvPr id="153605" name="Rectangle 3"/>
          <p:cNvSpPr>
            <a:spLocks noGrp="1" noChangeArrowheads="1"/>
          </p:cNvSpPr>
          <p:nvPr>
            <p:ph type="body" idx="1"/>
          </p:nvPr>
        </p:nvSpPr>
        <p:spPr>
          <a:xfrm>
            <a:off x="685800" y="4343400"/>
            <a:ext cx="5486400" cy="4114800"/>
          </a:xfrm>
          <a:noFill/>
          <a:ln>
            <a:solidFill>
              <a:srgbClr val="000000"/>
            </a:solidFill>
          </a:ln>
        </p:spPr>
        <p:txBody>
          <a:bodyPr/>
          <a:lstStyle/>
          <a:p>
            <a:pPr marL="114300" indent="-114300" eaLnBrk="1" hangingPunct="1"/>
            <a:r>
              <a:rPr lang="en-US" smtClean="0"/>
              <a:t>Chemical-vapor sterilizers are as easy to use as steam sterilizers.</a:t>
            </a:r>
          </a:p>
          <a:p>
            <a:pPr marL="114300" indent="-114300" eaLnBrk="1" hangingPunct="1"/>
            <a:endParaRPr lang="en-US" smtClean="0"/>
          </a:p>
          <a:p>
            <a:pPr marL="114300" indent="-114300" eaLnBrk="1" hangingPunct="1"/>
            <a:endParaRPr lang="en-US"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7"/>
          <p:cNvSpPr>
            <a:spLocks noGrp="1" noChangeArrowheads="1"/>
          </p:cNvSpPr>
          <p:nvPr>
            <p:ph type="sldNum" sz="quarter" idx="5"/>
          </p:nvPr>
        </p:nvSpPr>
        <p:spPr>
          <a:noFill/>
        </p:spPr>
        <p:txBody>
          <a:bodyPr/>
          <a:lstStyle/>
          <a:p>
            <a:fld id="{D568C1F6-7DC4-41A9-B750-6C00AB80D3DF}" type="slidenum">
              <a:rPr lang="en-US"/>
              <a:pPr/>
              <a:t>52</a:t>
            </a:fld>
            <a:endParaRPr lang="en-US"/>
          </a:p>
        </p:txBody>
      </p:sp>
      <p:sp>
        <p:nvSpPr>
          <p:cNvPr id="154627"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48FC4EDA-9CDF-4C67-A756-16D7643EB840}" type="slidenum">
              <a:rPr lang="en-US" sz="1200"/>
              <a:pPr algn="r"/>
              <a:t>52</a:t>
            </a:fld>
            <a:endParaRPr lang="en-US" sz="1200"/>
          </a:p>
        </p:txBody>
      </p:sp>
      <p:sp>
        <p:nvSpPr>
          <p:cNvPr id="154628" name="Rectangle 2"/>
          <p:cNvSpPr>
            <a:spLocks noGrp="1" noRot="1" noChangeAspect="1" noChangeArrowheads="1" noTextEdit="1"/>
          </p:cNvSpPr>
          <p:nvPr>
            <p:ph type="sldImg"/>
          </p:nvPr>
        </p:nvSpPr>
        <p:spPr>
          <a:solidFill>
            <a:srgbClr val="FFFFFF"/>
          </a:solidFill>
          <a:ln/>
        </p:spPr>
      </p:sp>
      <p:sp>
        <p:nvSpPr>
          <p:cNvPr id="154629" name="Rectangle 3"/>
          <p:cNvSpPr>
            <a:spLocks noGrp="1" noChangeArrowheads="1"/>
          </p:cNvSpPr>
          <p:nvPr>
            <p:ph type="body" idx="1"/>
          </p:nvPr>
        </p:nvSpPr>
        <p:spPr>
          <a:xfrm>
            <a:off x="685800" y="4343400"/>
            <a:ext cx="5486400" cy="4114800"/>
          </a:xfrm>
          <a:noFill/>
          <a:ln>
            <a:solidFill>
              <a:srgbClr val="000000"/>
            </a:solidFill>
          </a:ln>
        </p:spPr>
        <p:txBody>
          <a:bodyPr/>
          <a:lstStyle/>
          <a:p>
            <a:pPr marL="114300" indent="-114300" eaLnBrk="1" hangingPunct="1"/>
            <a:r>
              <a:rPr lang="en-US" smtClean="0"/>
              <a:t>Leakage of chemical vapors into the dental office can pose health risks to dental-care workers and patients.</a:t>
            </a:r>
          </a:p>
          <a:p>
            <a:pPr marL="114300" indent="-114300" eaLnBrk="1" hangingPunct="1"/>
            <a:r>
              <a:rPr lang="en-US" smtClean="0"/>
              <a:t>Another disadvantage of the chemical-vapor sterilizer is the cost of the chemicals.</a:t>
            </a:r>
          </a:p>
          <a:p>
            <a:pPr marL="114300" indent="-114300" eaLnBrk="1" hangingPunct="1"/>
            <a:endParaRPr lang="en-US" smtClean="0"/>
          </a:p>
          <a:p>
            <a:pPr marL="114300" indent="-114300" eaLnBrk="1" hangingPunct="1"/>
            <a:endParaRPr lang="en-US" smtClean="0"/>
          </a:p>
          <a:p>
            <a:pPr marL="114300" indent="-114300" eaLnBrk="1" hangingPunct="1"/>
            <a:endParaRPr lang="en-US"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7"/>
          <p:cNvSpPr>
            <a:spLocks noGrp="1" noChangeArrowheads="1"/>
          </p:cNvSpPr>
          <p:nvPr>
            <p:ph type="sldNum" sz="quarter" idx="5"/>
          </p:nvPr>
        </p:nvSpPr>
        <p:spPr>
          <a:noFill/>
        </p:spPr>
        <p:txBody>
          <a:bodyPr/>
          <a:lstStyle/>
          <a:p>
            <a:fld id="{83A5AE8A-3811-469B-BFDA-6B55E6F23A69}" type="slidenum">
              <a:rPr lang="en-US"/>
              <a:pPr/>
              <a:t>53</a:t>
            </a:fld>
            <a:endParaRPr lang="en-US"/>
          </a:p>
        </p:txBody>
      </p:sp>
      <p:sp>
        <p:nvSpPr>
          <p:cNvPr id="157699"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8E3E76A4-851D-48A8-A07C-78AA1B020982}" type="slidenum">
              <a:rPr lang="en-US" sz="1200"/>
              <a:pPr algn="r"/>
              <a:t>53</a:t>
            </a:fld>
            <a:endParaRPr lang="en-US" sz="1200"/>
          </a:p>
        </p:txBody>
      </p:sp>
      <p:sp>
        <p:nvSpPr>
          <p:cNvPr id="157700" name="Rectangle 2"/>
          <p:cNvSpPr>
            <a:spLocks noGrp="1" noRot="1" noChangeAspect="1" noChangeArrowheads="1" noTextEdit="1"/>
          </p:cNvSpPr>
          <p:nvPr>
            <p:ph type="sldImg"/>
          </p:nvPr>
        </p:nvSpPr>
        <p:spPr>
          <a:solidFill>
            <a:srgbClr val="FFFFFF"/>
          </a:solidFill>
          <a:ln/>
        </p:spPr>
      </p:sp>
      <p:sp>
        <p:nvSpPr>
          <p:cNvPr id="157701" name="Rectangle 3"/>
          <p:cNvSpPr>
            <a:spLocks noGrp="1" noChangeArrowheads="1"/>
          </p:cNvSpPr>
          <p:nvPr>
            <p:ph type="body" idx="1"/>
          </p:nvPr>
        </p:nvSpPr>
        <p:spPr>
          <a:xfrm>
            <a:off x="685800" y="4343400"/>
            <a:ext cx="5486400" cy="4114800"/>
          </a:xfrm>
          <a:noFill/>
          <a:ln>
            <a:solidFill>
              <a:srgbClr val="000000"/>
            </a:solidFill>
          </a:ln>
        </p:spPr>
        <p:txBody>
          <a:bodyPr/>
          <a:lstStyle/>
          <a:p>
            <a:pPr marL="114300" indent="-114300" eaLnBrk="1" hangingPunct="1"/>
            <a:r>
              <a:rPr lang="en-US" smtClean="0"/>
              <a:t>What does “psi” stand for? (</a:t>
            </a:r>
            <a:r>
              <a:rPr lang="en-US" i="1" smtClean="0"/>
              <a:t>Pounds per square inch.)</a:t>
            </a:r>
          </a:p>
          <a:p>
            <a:pPr marL="114300" indent="-114300" eaLnBrk="1" hangingPunct="1"/>
            <a:r>
              <a:rPr lang="en-US" smtClean="0"/>
              <a:t>If the proper pressure, temperature, and time are achieved during use of the chemical-vapor sterilizer, is it safe to assume that all microorganisms have been destroyed? </a:t>
            </a:r>
          </a:p>
          <a:p>
            <a:pPr marL="114300" indent="-114300" eaLnBrk="1" hangingPunct="1"/>
            <a:endParaRPr lang="en-US" smtClean="0"/>
          </a:p>
          <a:p>
            <a:pPr marL="114300" indent="-114300" eaLnBrk="1" hangingPunct="1"/>
            <a:endParaRPr lang="en-US"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7"/>
          <p:cNvSpPr>
            <a:spLocks noGrp="1" noChangeArrowheads="1"/>
          </p:cNvSpPr>
          <p:nvPr>
            <p:ph type="sldNum" sz="quarter" idx="5"/>
          </p:nvPr>
        </p:nvSpPr>
        <p:spPr>
          <a:noFill/>
        </p:spPr>
        <p:txBody>
          <a:bodyPr/>
          <a:lstStyle/>
          <a:p>
            <a:fld id="{AF500BAE-BAEB-40C6-A83B-83DA2FF94D19}" type="slidenum">
              <a:rPr lang="en-US"/>
              <a:pPr/>
              <a:t>54</a:t>
            </a:fld>
            <a:endParaRPr lang="en-US"/>
          </a:p>
        </p:txBody>
      </p:sp>
      <p:sp>
        <p:nvSpPr>
          <p:cNvPr id="158723"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E424EDC0-4245-4C1F-998B-BFA6AADC5C6B}" type="slidenum">
              <a:rPr lang="en-US" sz="1200"/>
              <a:pPr algn="r"/>
              <a:t>54</a:t>
            </a:fld>
            <a:endParaRPr lang="en-US" sz="1200"/>
          </a:p>
        </p:txBody>
      </p:sp>
      <p:sp>
        <p:nvSpPr>
          <p:cNvPr id="158724" name="Rectangle 2"/>
          <p:cNvSpPr>
            <a:spLocks noGrp="1" noRot="1" noChangeAspect="1" noChangeArrowheads="1" noTextEdit="1"/>
          </p:cNvSpPr>
          <p:nvPr>
            <p:ph type="sldImg"/>
          </p:nvPr>
        </p:nvSpPr>
        <p:spPr>
          <a:solidFill>
            <a:srgbClr val="FFFFFF"/>
          </a:solidFill>
          <a:ln/>
        </p:spPr>
      </p:sp>
      <p:sp>
        <p:nvSpPr>
          <p:cNvPr id="158725" name="Rectangle 3"/>
          <p:cNvSpPr>
            <a:spLocks noGrp="1" noChangeArrowheads="1"/>
          </p:cNvSpPr>
          <p:nvPr>
            <p:ph type="body" idx="1"/>
          </p:nvPr>
        </p:nvSpPr>
        <p:spPr>
          <a:xfrm>
            <a:off x="685800" y="4343400"/>
            <a:ext cx="5486400" cy="4114800"/>
          </a:xfrm>
          <a:noFill/>
          <a:ln>
            <a:solidFill>
              <a:srgbClr val="000000"/>
            </a:solidFill>
          </a:ln>
        </p:spPr>
        <p:txBody>
          <a:bodyPr/>
          <a:lstStyle/>
          <a:p>
            <a:pPr marL="114300" indent="-114300" eaLnBrk="1" hangingPunct="1"/>
            <a:r>
              <a:rPr lang="en-US" smtClean="0"/>
              <a:t>It is important to use packaging materials designed for use in a dry-heat sterilizer.</a:t>
            </a:r>
          </a:p>
          <a:p>
            <a:pPr marL="114300" indent="-114300" eaLnBrk="1" hangingPunct="1"/>
            <a:r>
              <a:rPr lang="en-US" smtClean="0"/>
              <a:t>Which packaging materials are acceptable for use in a dry-heat sterilizer? </a:t>
            </a:r>
          </a:p>
          <a:p>
            <a:pPr marL="114300" indent="-114300" eaLnBrk="1" hangingPunct="1"/>
            <a:r>
              <a:rPr lang="en-US" smtClean="0"/>
              <a:t>Do not sterilize plastic items or adhesive tape in a dry-heat sterilizer.</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7"/>
          <p:cNvSpPr>
            <a:spLocks noGrp="1" noChangeArrowheads="1"/>
          </p:cNvSpPr>
          <p:nvPr>
            <p:ph type="sldNum" sz="quarter" idx="5"/>
          </p:nvPr>
        </p:nvSpPr>
        <p:spPr>
          <a:noFill/>
        </p:spPr>
        <p:txBody>
          <a:bodyPr/>
          <a:lstStyle/>
          <a:p>
            <a:fld id="{022EADED-F78E-4AE1-B955-7A42A015AAFE}" type="slidenum">
              <a:rPr lang="en-US"/>
              <a:pPr/>
              <a:t>55</a:t>
            </a:fld>
            <a:endParaRPr lang="en-US"/>
          </a:p>
        </p:txBody>
      </p:sp>
      <p:sp>
        <p:nvSpPr>
          <p:cNvPr id="159747"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418DC070-4C88-4BAF-9BB0-3742894ABC57}" type="slidenum">
              <a:rPr lang="en-US" sz="1200"/>
              <a:pPr algn="r"/>
              <a:t>55</a:t>
            </a:fld>
            <a:endParaRPr lang="en-US" sz="1200"/>
          </a:p>
        </p:txBody>
      </p:sp>
      <p:sp>
        <p:nvSpPr>
          <p:cNvPr id="159748" name="Rectangle 2"/>
          <p:cNvSpPr>
            <a:spLocks noGrp="1" noRot="1" noChangeAspect="1" noChangeArrowheads="1" noTextEdit="1"/>
          </p:cNvSpPr>
          <p:nvPr>
            <p:ph type="sldImg"/>
          </p:nvPr>
        </p:nvSpPr>
        <p:spPr>
          <a:solidFill>
            <a:srgbClr val="FFFFFF"/>
          </a:solidFill>
          <a:ln/>
        </p:spPr>
      </p:sp>
      <p:sp>
        <p:nvSpPr>
          <p:cNvPr id="159749" name="Rectangle 3"/>
          <p:cNvSpPr>
            <a:spLocks noGrp="1" noChangeArrowheads="1"/>
          </p:cNvSpPr>
          <p:nvPr>
            <p:ph type="body" idx="1"/>
          </p:nvPr>
        </p:nvSpPr>
        <p:spPr>
          <a:xfrm>
            <a:off x="685800" y="4343400"/>
            <a:ext cx="5486400" cy="4114800"/>
          </a:xfrm>
          <a:noFill/>
          <a:ln>
            <a:solidFill>
              <a:srgbClr val="000000"/>
            </a:solidFill>
          </a:ln>
        </p:spPr>
        <p:txBody>
          <a:bodyPr/>
          <a:lstStyle/>
          <a:p>
            <a:pPr marL="114300" indent="-114300" eaLnBrk="1" hangingPunct="1"/>
            <a:r>
              <a:rPr lang="en-US" smtClean="0"/>
              <a:t>The dental office will need to have a large instrument inventory if this method of sterilization is used. Why? </a:t>
            </a:r>
            <a:endParaRPr lang="en-US" i="1"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7"/>
          <p:cNvSpPr>
            <a:spLocks noGrp="1" noChangeArrowheads="1"/>
          </p:cNvSpPr>
          <p:nvPr>
            <p:ph type="sldNum" sz="quarter" idx="5"/>
          </p:nvPr>
        </p:nvSpPr>
        <p:spPr>
          <a:noFill/>
        </p:spPr>
        <p:txBody>
          <a:bodyPr/>
          <a:lstStyle/>
          <a:p>
            <a:fld id="{78249256-B903-4720-9606-72BD1302E80B}" type="slidenum">
              <a:rPr lang="en-US"/>
              <a:pPr/>
              <a:t>56</a:t>
            </a:fld>
            <a:endParaRPr lang="en-US" dirty="0"/>
          </a:p>
        </p:txBody>
      </p:sp>
      <p:sp>
        <p:nvSpPr>
          <p:cNvPr id="160771"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1520F51F-E40D-4EAA-A46D-9722E7CAF4FC}" type="slidenum">
              <a:rPr lang="en-US" sz="1200"/>
              <a:pPr algn="r"/>
              <a:t>56</a:t>
            </a:fld>
            <a:endParaRPr lang="en-US" sz="1200" dirty="0"/>
          </a:p>
        </p:txBody>
      </p:sp>
      <p:sp>
        <p:nvSpPr>
          <p:cNvPr id="160772" name="Rectangle 2"/>
          <p:cNvSpPr>
            <a:spLocks noGrp="1" noRot="1" noChangeAspect="1" noChangeArrowheads="1" noTextEdit="1"/>
          </p:cNvSpPr>
          <p:nvPr>
            <p:ph type="sldImg"/>
          </p:nvPr>
        </p:nvSpPr>
        <p:spPr>
          <a:solidFill>
            <a:srgbClr val="FFFFFF"/>
          </a:solidFill>
          <a:ln/>
        </p:spPr>
      </p:sp>
      <p:sp>
        <p:nvSpPr>
          <p:cNvPr id="160773" name="Rectangle 3"/>
          <p:cNvSpPr>
            <a:spLocks noGrp="1" noChangeArrowheads="1"/>
          </p:cNvSpPr>
          <p:nvPr>
            <p:ph type="body" idx="1"/>
          </p:nvPr>
        </p:nvSpPr>
        <p:spPr>
          <a:xfrm>
            <a:off x="685800" y="4343400"/>
            <a:ext cx="5486400" cy="4114800"/>
          </a:xfrm>
          <a:noFill/>
          <a:ln>
            <a:solidFill>
              <a:srgbClr val="000000"/>
            </a:solidFill>
          </a:ln>
        </p:spPr>
        <p:txBody>
          <a:bodyPr/>
          <a:lstStyle/>
          <a:p>
            <a:pPr marL="114300" indent="-114300" eaLnBrk="1" hangingPunct="1"/>
            <a:r>
              <a:rPr lang="en-US" dirty="0" smtClean="0"/>
              <a:t>What makes the forced-air dry-heat sterilizer desirable for flash sterilization? (</a:t>
            </a:r>
            <a:r>
              <a:rPr lang="en-US" i="1" dirty="0" smtClean="0"/>
              <a:t>The short sterilization-cycle, 6 to 12 minutes, permits rapid sterilization when an instrument is needed quickly.)</a:t>
            </a:r>
          </a:p>
          <a:p>
            <a:pPr marL="114300" indent="-114300" eaLnBrk="1" hangingPunct="1"/>
            <a:endParaRPr lang="en-US" i="1" dirty="0" smtClean="0"/>
          </a:p>
          <a:p>
            <a:pPr marL="114300" indent="-114300" eaLnBrk="1" hangingPunct="1"/>
            <a:endParaRPr lang="en-US" dirty="0"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7"/>
          <p:cNvSpPr>
            <a:spLocks noGrp="1" noChangeArrowheads="1"/>
          </p:cNvSpPr>
          <p:nvPr>
            <p:ph type="sldNum" sz="quarter" idx="5"/>
          </p:nvPr>
        </p:nvSpPr>
        <p:spPr>
          <a:noFill/>
        </p:spPr>
        <p:txBody>
          <a:bodyPr/>
          <a:lstStyle/>
          <a:p>
            <a:fld id="{A71AFD20-5F50-4D46-BD12-3C73853860FA}" type="slidenum">
              <a:rPr lang="en-US"/>
              <a:pPr/>
              <a:t>57</a:t>
            </a:fld>
            <a:endParaRPr lang="en-US"/>
          </a:p>
        </p:txBody>
      </p:sp>
      <p:sp>
        <p:nvSpPr>
          <p:cNvPr id="161795"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D0277EBA-1FC5-4A8B-BB4F-7387CBD5919C}" type="slidenum">
              <a:rPr lang="en-US" sz="1200"/>
              <a:pPr algn="r"/>
              <a:t>57</a:t>
            </a:fld>
            <a:endParaRPr lang="en-US" sz="1200"/>
          </a:p>
        </p:txBody>
      </p:sp>
      <p:sp>
        <p:nvSpPr>
          <p:cNvPr id="161796" name="Rectangle 2"/>
          <p:cNvSpPr>
            <a:spLocks noGrp="1" noRot="1" noChangeAspect="1" noChangeArrowheads="1" noTextEdit="1"/>
          </p:cNvSpPr>
          <p:nvPr>
            <p:ph type="sldImg"/>
          </p:nvPr>
        </p:nvSpPr>
        <p:spPr>
          <a:solidFill>
            <a:srgbClr val="FFFFFF"/>
          </a:solidFill>
          <a:ln/>
        </p:spPr>
      </p:sp>
      <p:sp>
        <p:nvSpPr>
          <p:cNvPr id="161797" name="Rectangle 3"/>
          <p:cNvSpPr>
            <a:spLocks noGrp="1" noChangeArrowheads="1"/>
          </p:cNvSpPr>
          <p:nvPr>
            <p:ph type="body" idx="1"/>
          </p:nvPr>
        </p:nvSpPr>
        <p:spPr>
          <a:xfrm>
            <a:off x="685800" y="4343400"/>
            <a:ext cx="5486400" cy="4114800"/>
          </a:xfrm>
          <a:noFill/>
          <a:ln>
            <a:solidFill>
              <a:srgbClr val="000000"/>
            </a:solidFill>
          </a:ln>
        </p:spPr>
        <p:txBody>
          <a:bodyPr/>
          <a:lstStyle/>
          <a:p>
            <a:pPr marL="114300" indent="-114300" eaLnBrk="1" hangingPunct="1"/>
            <a:r>
              <a:rPr lang="en-US" smtClean="0"/>
              <a:t>This method of sterilization is not common in dental offices. </a:t>
            </a:r>
          </a:p>
          <a:p>
            <a:pPr marL="114300" indent="-114300" eaLnBrk="1" hangingPunct="1"/>
            <a:r>
              <a:rPr lang="en-US" smtClean="0"/>
              <a:t>Proper ventilation is required.</a:t>
            </a:r>
          </a:p>
          <a:p>
            <a:pPr marL="114300" indent="-114300" eaLnBrk="1" hangingPunct="1"/>
            <a:r>
              <a:rPr lang="en-US" smtClean="0"/>
              <a:t>The equipment needed is often large and costly.</a:t>
            </a:r>
          </a:p>
          <a:p>
            <a:pPr marL="114300" indent="-114300" eaLnBrk="1" hangingPunct="1"/>
            <a:r>
              <a:rPr lang="en-US" smtClean="0"/>
              <a:t>Toxicity is a problem, along with the time required for completion of the sterilization process.</a:t>
            </a:r>
          </a:p>
          <a:p>
            <a:pPr marL="114300" indent="-114300" eaLnBrk="1" hangingPunct="1"/>
            <a:endParaRPr lang="en-US" smtClean="0"/>
          </a:p>
          <a:p>
            <a:pPr marL="114300" indent="-114300" eaLnBrk="1" hangingPunct="1"/>
            <a:endParaRPr lang="en-US" smtClean="0"/>
          </a:p>
          <a:p>
            <a:pPr marL="114300" indent="-114300" eaLnBrk="1" hangingPunct="1"/>
            <a:endParaRPr lang="en-US"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7"/>
          <p:cNvSpPr>
            <a:spLocks noGrp="1" noChangeArrowheads="1"/>
          </p:cNvSpPr>
          <p:nvPr>
            <p:ph type="sldNum" sz="quarter" idx="5"/>
          </p:nvPr>
        </p:nvSpPr>
        <p:spPr>
          <a:noFill/>
        </p:spPr>
        <p:txBody>
          <a:bodyPr/>
          <a:lstStyle/>
          <a:p>
            <a:fld id="{82816CEC-EDF1-4947-8313-CF18E6AE3084}" type="slidenum">
              <a:rPr lang="en-US"/>
              <a:pPr/>
              <a:t>58</a:t>
            </a:fld>
            <a:endParaRPr lang="en-US"/>
          </a:p>
        </p:txBody>
      </p:sp>
      <p:sp>
        <p:nvSpPr>
          <p:cNvPr id="162819"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E86831D8-AB6D-4076-B8A7-D49096C96A5F}" type="slidenum">
              <a:rPr lang="en-US" sz="1200"/>
              <a:pPr algn="r"/>
              <a:t>58</a:t>
            </a:fld>
            <a:endParaRPr lang="en-US" sz="1200"/>
          </a:p>
        </p:txBody>
      </p:sp>
      <p:sp>
        <p:nvSpPr>
          <p:cNvPr id="162820" name="Rectangle 2"/>
          <p:cNvSpPr>
            <a:spLocks noGrp="1" noRot="1" noChangeAspect="1" noChangeArrowheads="1" noTextEdit="1"/>
          </p:cNvSpPr>
          <p:nvPr>
            <p:ph type="sldImg"/>
          </p:nvPr>
        </p:nvSpPr>
        <p:spPr>
          <a:solidFill>
            <a:srgbClr val="FFFFFF"/>
          </a:solidFill>
          <a:ln/>
        </p:spPr>
      </p:sp>
      <p:sp>
        <p:nvSpPr>
          <p:cNvPr id="162821" name="Rectangle 3"/>
          <p:cNvSpPr>
            <a:spLocks noGrp="1" noChangeArrowheads="1"/>
          </p:cNvSpPr>
          <p:nvPr>
            <p:ph type="body" idx="1"/>
          </p:nvPr>
        </p:nvSpPr>
        <p:spPr>
          <a:xfrm>
            <a:off x="685800" y="4343400"/>
            <a:ext cx="5486400" cy="4114800"/>
          </a:xfrm>
          <a:noFill/>
          <a:ln>
            <a:solidFill>
              <a:srgbClr val="000000"/>
            </a:solidFill>
          </a:ln>
        </p:spPr>
        <p:txBody>
          <a:bodyPr/>
          <a:lstStyle/>
          <a:p>
            <a:pPr marL="114300" indent="-114300" eaLnBrk="1" hangingPunct="1"/>
            <a:r>
              <a:rPr lang="en-US" smtClean="0"/>
              <a:t>Sterilization in glutaraldehyde is very time-consuming. The extended time required means that instruments may be unavailable for use for long periods.</a:t>
            </a:r>
          </a:p>
          <a:p>
            <a:pPr marL="114300" indent="-114300" eaLnBrk="1" hangingPunct="1"/>
            <a:r>
              <a:rPr lang="en-US" smtClean="0"/>
              <a:t>What is another disadvantage of using glutaraldehyde? </a:t>
            </a:r>
          </a:p>
          <a:p>
            <a:pPr marL="114300" indent="-114300" eaLnBrk="1" hangingPunct="1"/>
            <a:endParaRPr lang="en-US" smtClean="0"/>
          </a:p>
          <a:p>
            <a:pPr marL="114300" indent="-114300" eaLnBrk="1" hangingPunct="1"/>
            <a:endParaRPr lang="en-US"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7"/>
          <p:cNvSpPr>
            <a:spLocks noGrp="1" noChangeArrowheads="1"/>
          </p:cNvSpPr>
          <p:nvPr>
            <p:ph type="sldNum" sz="quarter" idx="5"/>
          </p:nvPr>
        </p:nvSpPr>
        <p:spPr>
          <a:noFill/>
        </p:spPr>
        <p:txBody>
          <a:bodyPr/>
          <a:lstStyle/>
          <a:p>
            <a:fld id="{11F0EAFE-BB19-4497-8C32-E5924B38120F}" type="slidenum">
              <a:rPr lang="en-US"/>
              <a:pPr/>
              <a:t>59</a:t>
            </a:fld>
            <a:endParaRPr lang="en-US"/>
          </a:p>
        </p:txBody>
      </p:sp>
      <p:sp>
        <p:nvSpPr>
          <p:cNvPr id="164867"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02371F48-03BB-4CF2-9144-AC3C6A494BD9}" type="slidenum">
              <a:rPr lang="en-US" sz="1200"/>
              <a:pPr algn="r"/>
              <a:t>59</a:t>
            </a:fld>
            <a:endParaRPr lang="en-US" sz="1200"/>
          </a:p>
        </p:txBody>
      </p:sp>
      <p:sp>
        <p:nvSpPr>
          <p:cNvPr id="164868" name="Rectangle 2"/>
          <p:cNvSpPr>
            <a:spLocks noGrp="1" noRot="1" noChangeAspect="1" noChangeArrowheads="1" noTextEdit="1"/>
          </p:cNvSpPr>
          <p:nvPr>
            <p:ph type="sldImg"/>
          </p:nvPr>
        </p:nvSpPr>
        <p:spPr>
          <a:solidFill>
            <a:srgbClr val="FFFFFF"/>
          </a:solidFill>
          <a:ln/>
        </p:spPr>
      </p:sp>
      <p:sp>
        <p:nvSpPr>
          <p:cNvPr id="164869" name="Rectangle 3"/>
          <p:cNvSpPr>
            <a:spLocks noGrp="1" noChangeArrowheads="1"/>
          </p:cNvSpPr>
          <p:nvPr>
            <p:ph type="body" idx="1"/>
          </p:nvPr>
        </p:nvSpPr>
        <p:spPr>
          <a:xfrm>
            <a:off x="685800" y="4343400"/>
            <a:ext cx="5486400" cy="4114800"/>
          </a:xfrm>
          <a:noFill/>
          <a:ln>
            <a:solidFill>
              <a:srgbClr val="000000"/>
            </a:solidFill>
          </a:ln>
        </p:spPr>
        <p:txBody>
          <a:bodyPr/>
          <a:lstStyle/>
          <a:p>
            <a:pPr marL="114300" indent="-114300" eaLnBrk="1" hangingPunct="1"/>
            <a:r>
              <a:rPr lang="en-US" dirty="0" smtClean="0"/>
              <a:t>What is the best way to determine whether sterilization failure has occurred?</a:t>
            </a:r>
          </a:p>
          <a:p>
            <a:pPr marL="114300" indent="-114300" eaLnBrk="1" hangingPunct="1"/>
            <a:r>
              <a:rPr lang="en-US" dirty="0" smtClean="0"/>
              <a:t>Can a system of physical monitoring or chemical monitoring be used to measure the success of the sterilization process?</a:t>
            </a:r>
            <a:endParaRPr lang="en-US" i="1" dirty="0"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7"/>
          <p:cNvSpPr>
            <a:spLocks noGrp="1" noChangeArrowheads="1"/>
          </p:cNvSpPr>
          <p:nvPr>
            <p:ph type="sldNum" sz="quarter" idx="5"/>
          </p:nvPr>
        </p:nvSpPr>
        <p:spPr>
          <a:noFill/>
        </p:spPr>
        <p:txBody>
          <a:bodyPr/>
          <a:lstStyle/>
          <a:p>
            <a:fld id="{8B9E4C0A-A9F2-477D-8E35-E394A781CE52}" type="slidenum">
              <a:rPr lang="en-US"/>
              <a:pPr/>
              <a:t>60</a:t>
            </a:fld>
            <a:endParaRPr lang="en-US"/>
          </a:p>
        </p:txBody>
      </p:sp>
      <p:sp>
        <p:nvSpPr>
          <p:cNvPr id="166915"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7C189B8B-8A6B-433D-B3C5-172583228D1B}" type="slidenum">
              <a:rPr lang="en-US" sz="1200"/>
              <a:pPr algn="r"/>
              <a:t>60</a:t>
            </a:fld>
            <a:endParaRPr lang="en-US" sz="1200"/>
          </a:p>
        </p:txBody>
      </p:sp>
      <p:sp>
        <p:nvSpPr>
          <p:cNvPr id="166916" name="Rectangle 2"/>
          <p:cNvSpPr>
            <a:spLocks noGrp="1" noRot="1" noChangeAspect="1" noChangeArrowheads="1" noTextEdit="1"/>
          </p:cNvSpPr>
          <p:nvPr>
            <p:ph type="sldImg"/>
          </p:nvPr>
        </p:nvSpPr>
        <p:spPr>
          <a:solidFill>
            <a:srgbClr val="FFFFFF"/>
          </a:solidFill>
          <a:ln/>
        </p:spPr>
      </p:sp>
      <p:sp>
        <p:nvSpPr>
          <p:cNvPr id="166917" name="Rectangle 3"/>
          <p:cNvSpPr>
            <a:spLocks noGrp="1" noChangeArrowheads="1"/>
          </p:cNvSpPr>
          <p:nvPr>
            <p:ph type="body" idx="1"/>
          </p:nvPr>
        </p:nvSpPr>
        <p:spPr>
          <a:xfrm>
            <a:off x="685800" y="4343400"/>
            <a:ext cx="5486400" cy="4114800"/>
          </a:xfrm>
          <a:noFill/>
          <a:ln>
            <a:solidFill>
              <a:srgbClr val="000000"/>
            </a:solidFill>
          </a:ln>
        </p:spPr>
        <p:txBody>
          <a:bodyPr/>
          <a:lstStyle/>
          <a:p>
            <a:pPr marL="114300" indent="-114300" eaLnBrk="1" hangingPunct="1"/>
            <a:r>
              <a:rPr lang="en-US" smtClean="0"/>
              <a:t>Today, more scientific monitoring systems are used, such as physical, chemical, and biologic systems.</a:t>
            </a:r>
          </a:p>
          <a:p>
            <a:pPr marL="114300" indent="-114300" eaLnBrk="1" hangingPunct="1"/>
            <a:r>
              <a:rPr lang="en-US" smtClean="0"/>
              <a:t>The monitoring of these systems should be documented and records should be maintained in the log book kept in the processing area.</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7"/>
          <p:cNvSpPr>
            <a:spLocks noGrp="1" noChangeArrowheads="1"/>
          </p:cNvSpPr>
          <p:nvPr>
            <p:ph type="sldNum" sz="quarter" idx="5"/>
          </p:nvPr>
        </p:nvSpPr>
        <p:spPr>
          <a:noFill/>
        </p:spPr>
        <p:txBody>
          <a:bodyPr/>
          <a:lstStyle/>
          <a:p>
            <a:fld id="{5D37FAAC-0F69-4EF4-955E-F081703B5C31}" type="slidenum">
              <a:rPr lang="en-US"/>
              <a:pPr/>
              <a:t>61</a:t>
            </a:fld>
            <a:endParaRPr lang="en-US"/>
          </a:p>
        </p:txBody>
      </p:sp>
      <p:sp>
        <p:nvSpPr>
          <p:cNvPr id="167939"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5ED322C1-48E7-4488-9C55-C19CAB8A3CB6}" type="slidenum">
              <a:rPr lang="en-US" sz="1200"/>
              <a:pPr algn="r"/>
              <a:t>61</a:t>
            </a:fld>
            <a:endParaRPr lang="en-US" sz="1200"/>
          </a:p>
        </p:txBody>
      </p:sp>
      <p:sp>
        <p:nvSpPr>
          <p:cNvPr id="167940" name="Rectangle 2"/>
          <p:cNvSpPr>
            <a:spLocks noGrp="1" noRot="1" noChangeAspect="1" noChangeArrowheads="1" noTextEdit="1"/>
          </p:cNvSpPr>
          <p:nvPr>
            <p:ph type="sldImg"/>
          </p:nvPr>
        </p:nvSpPr>
        <p:spPr>
          <a:solidFill>
            <a:srgbClr val="FFFFFF"/>
          </a:solidFill>
          <a:ln/>
        </p:spPr>
      </p:sp>
      <p:sp>
        <p:nvSpPr>
          <p:cNvPr id="167941" name="Rectangle 3"/>
          <p:cNvSpPr>
            <a:spLocks noGrp="1" noChangeArrowheads="1"/>
          </p:cNvSpPr>
          <p:nvPr>
            <p:ph type="body" idx="1"/>
          </p:nvPr>
        </p:nvSpPr>
        <p:spPr>
          <a:xfrm>
            <a:off x="685800" y="4343400"/>
            <a:ext cx="5486400" cy="4114800"/>
          </a:xfrm>
          <a:noFill/>
          <a:ln>
            <a:solidFill>
              <a:srgbClr val="000000"/>
            </a:solidFill>
          </a:ln>
        </p:spPr>
        <p:txBody>
          <a:bodyPr/>
          <a:lstStyle/>
          <a:p>
            <a:pPr marL="114300" indent="-114300" eaLnBrk="1" hangingPunct="1"/>
            <a:r>
              <a:rPr lang="en-US" smtClean="0"/>
              <a:t>Periodically after the start of the sterilizer the dental assistant should return to the processing area to check the gauges outside the sterilizer for accurate time, pressure, and temperature readings. </a:t>
            </a:r>
          </a:p>
          <a:p>
            <a:pPr marL="114300" indent="-114300" eaLnBrk="1" hangingPunct="1"/>
            <a:r>
              <a:rPr lang="en-US" smtClean="0"/>
              <a:t>Why does overloading the sterilizer affect the temperature inside the instrument package? </a:t>
            </a:r>
          </a:p>
          <a:p>
            <a:pPr marL="114300" indent="-114300" eaLnBrk="1" hangingPunct="1"/>
            <a:endParaRPr lang="en-US" smtClean="0"/>
          </a:p>
          <a:p>
            <a:pPr marL="114300" indent="-114300" eaLnBrk="1" hangingPunct="1"/>
            <a:endParaRPr lang="en-US"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7"/>
          <p:cNvSpPr>
            <a:spLocks noGrp="1" noChangeArrowheads="1"/>
          </p:cNvSpPr>
          <p:nvPr>
            <p:ph type="sldNum" sz="quarter" idx="5"/>
          </p:nvPr>
        </p:nvSpPr>
        <p:spPr>
          <a:noFill/>
        </p:spPr>
        <p:txBody>
          <a:bodyPr/>
          <a:lstStyle/>
          <a:p>
            <a:fld id="{6C80FF0E-1734-4DED-9789-4C3212D99CBB}" type="slidenum">
              <a:rPr lang="en-US"/>
              <a:pPr/>
              <a:t>62</a:t>
            </a:fld>
            <a:endParaRPr lang="en-US"/>
          </a:p>
        </p:txBody>
      </p:sp>
      <p:sp>
        <p:nvSpPr>
          <p:cNvPr id="168963"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03278775-8136-4482-8E24-20572BE6F8F2}" type="slidenum">
              <a:rPr lang="en-US" sz="1200"/>
              <a:pPr algn="r"/>
              <a:t>62</a:t>
            </a:fld>
            <a:endParaRPr lang="en-US" sz="1200"/>
          </a:p>
        </p:txBody>
      </p:sp>
      <p:sp>
        <p:nvSpPr>
          <p:cNvPr id="168964" name="Rectangle 2"/>
          <p:cNvSpPr>
            <a:spLocks noGrp="1" noRot="1" noChangeAspect="1" noChangeArrowheads="1" noTextEdit="1"/>
          </p:cNvSpPr>
          <p:nvPr>
            <p:ph type="sldImg"/>
          </p:nvPr>
        </p:nvSpPr>
        <p:spPr>
          <a:solidFill>
            <a:srgbClr val="FFFFFF"/>
          </a:solidFill>
          <a:ln/>
        </p:spPr>
      </p:sp>
      <p:sp>
        <p:nvSpPr>
          <p:cNvPr id="168965" name="Rectangle 3"/>
          <p:cNvSpPr>
            <a:spLocks noGrp="1" noChangeArrowheads="1"/>
          </p:cNvSpPr>
          <p:nvPr>
            <p:ph type="body" idx="1"/>
          </p:nvPr>
        </p:nvSpPr>
        <p:spPr>
          <a:xfrm>
            <a:off x="685800" y="4343400"/>
            <a:ext cx="5486400" cy="4114800"/>
          </a:xfrm>
          <a:noFill/>
          <a:ln>
            <a:solidFill>
              <a:srgbClr val="000000"/>
            </a:solidFill>
          </a:ln>
        </p:spPr>
        <p:txBody>
          <a:bodyPr/>
          <a:lstStyle/>
          <a:p>
            <a:pPr marL="114300" indent="-114300" eaLnBrk="1" hangingPunct="1"/>
            <a:r>
              <a:rPr lang="en-US" smtClean="0"/>
              <a:t>Chemical indicators allow the dental team to determine that certain necessary parameters have been met.</a:t>
            </a:r>
          </a:p>
          <a:p>
            <a:pPr marL="114300" indent="-114300" eaLnBrk="1" hangingPunct="1"/>
            <a:r>
              <a:rPr lang="en-US" smtClean="0"/>
              <a:t>Chemical indicators should be used with every package of instruments in the sterilizer; one indicator per load is not adequate. </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7"/>
          <p:cNvSpPr>
            <a:spLocks noGrp="1" noChangeArrowheads="1"/>
          </p:cNvSpPr>
          <p:nvPr>
            <p:ph type="sldNum" sz="quarter" idx="5"/>
          </p:nvPr>
        </p:nvSpPr>
        <p:spPr>
          <a:noFill/>
        </p:spPr>
        <p:txBody>
          <a:bodyPr/>
          <a:lstStyle/>
          <a:p>
            <a:fld id="{4D084264-F32C-4625-90AD-4F427C5F288C}" type="slidenum">
              <a:rPr lang="en-US"/>
              <a:pPr/>
              <a:t>63</a:t>
            </a:fld>
            <a:endParaRPr lang="en-US"/>
          </a:p>
        </p:txBody>
      </p:sp>
      <p:sp>
        <p:nvSpPr>
          <p:cNvPr id="173059"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79812401-2ACB-4027-B183-A1C2A2C945C0}" type="slidenum">
              <a:rPr lang="en-US" sz="1200"/>
              <a:pPr algn="r"/>
              <a:t>63</a:t>
            </a:fld>
            <a:endParaRPr lang="en-US" sz="1200"/>
          </a:p>
        </p:txBody>
      </p:sp>
      <p:sp>
        <p:nvSpPr>
          <p:cNvPr id="173060" name="Rectangle 2"/>
          <p:cNvSpPr>
            <a:spLocks noGrp="1" noRot="1" noChangeAspect="1" noChangeArrowheads="1" noTextEdit="1"/>
          </p:cNvSpPr>
          <p:nvPr>
            <p:ph type="sldImg"/>
          </p:nvPr>
        </p:nvSpPr>
        <p:spPr>
          <a:solidFill>
            <a:srgbClr val="FFFFFF"/>
          </a:solidFill>
          <a:ln/>
        </p:spPr>
      </p:sp>
      <p:sp>
        <p:nvSpPr>
          <p:cNvPr id="173061" name="Rectangle 3"/>
          <p:cNvSpPr>
            <a:spLocks noGrp="1" noChangeArrowheads="1"/>
          </p:cNvSpPr>
          <p:nvPr>
            <p:ph type="body" idx="1"/>
          </p:nvPr>
        </p:nvSpPr>
        <p:spPr>
          <a:xfrm>
            <a:off x="685800" y="4343400"/>
            <a:ext cx="5486400" cy="4114800"/>
          </a:xfrm>
          <a:noFill/>
          <a:ln>
            <a:solidFill>
              <a:srgbClr val="000000"/>
            </a:solidFill>
          </a:ln>
        </p:spPr>
        <p:txBody>
          <a:bodyPr/>
          <a:lstStyle/>
          <a:p>
            <a:pPr marL="114300" indent="-114300" eaLnBrk="1" hangingPunct="1"/>
            <a:r>
              <a:rPr lang="en-US" smtClean="0"/>
              <a:t>What are some additional reasons to use biologic monitoring?</a:t>
            </a:r>
          </a:p>
          <a:p>
            <a:pPr marL="114300" indent="-114300" eaLnBrk="1" hangingPunct="1"/>
            <a:endParaRPr lang="en-US" i="1" smtClean="0"/>
          </a:p>
          <a:p>
            <a:pPr marL="114300" indent="-114300" eaLnBrk="1" hangingPunct="1"/>
            <a:endParaRPr lang="en-US" i="1" smtClean="0"/>
          </a:p>
          <a:p>
            <a:pPr marL="114300" indent="-114300" eaLnBrk="1" hangingPunct="1"/>
            <a:endParaRPr lang="en-US"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7"/>
          <p:cNvSpPr>
            <a:spLocks noGrp="1" noChangeArrowheads="1"/>
          </p:cNvSpPr>
          <p:nvPr>
            <p:ph type="sldNum" sz="quarter" idx="5"/>
          </p:nvPr>
        </p:nvSpPr>
        <p:spPr>
          <a:noFill/>
        </p:spPr>
        <p:txBody>
          <a:bodyPr/>
          <a:lstStyle/>
          <a:p>
            <a:fld id="{E5C48C75-812C-4EDA-A2A9-7D751324EAE8}" type="slidenum">
              <a:rPr lang="en-US"/>
              <a:pPr/>
              <a:t>64</a:t>
            </a:fld>
            <a:endParaRPr lang="en-US"/>
          </a:p>
        </p:txBody>
      </p:sp>
      <p:sp>
        <p:nvSpPr>
          <p:cNvPr id="174083"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B8CFA481-A6C2-45C1-B2FE-C0C817530E89}" type="slidenum">
              <a:rPr lang="en-US" sz="1200"/>
              <a:pPr algn="r"/>
              <a:t>64</a:t>
            </a:fld>
            <a:endParaRPr lang="en-US" sz="1200"/>
          </a:p>
        </p:txBody>
      </p:sp>
      <p:sp>
        <p:nvSpPr>
          <p:cNvPr id="174084" name="Rectangle 2"/>
          <p:cNvSpPr>
            <a:spLocks noGrp="1" noRot="1" noChangeAspect="1" noChangeArrowheads="1" noTextEdit="1"/>
          </p:cNvSpPr>
          <p:nvPr>
            <p:ph type="sldImg"/>
          </p:nvPr>
        </p:nvSpPr>
        <p:spPr>
          <a:solidFill>
            <a:srgbClr val="FFFFFF"/>
          </a:solidFill>
          <a:ln/>
        </p:spPr>
      </p:sp>
      <p:sp>
        <p:nvSpPr>
          <p:cNvPr id="174085" name="Rectangle 3"/>
          <p:cNvSpPr>
            <a:spLocks noGrp="1" noChangeArrowheads="1"/>
          </p:cNvSpPr>
          <p:nvPr>
            <p:ph type="body" idx="1"/>
          </p:nvPr>
        </p:nvSpPr>
        <p:spPr>
          <a:xfrm>
            <a:off x="685800" y="4343400"/>
            <a:ext cx="5486400" cy="4114800"/>
          </a:xfrm>
          <a:noFill/>
          <a:ln>
            <a:solidFill>
              <a:srgbClr val="000000"/>
            </a:solidFill>
          </a:ln>
        </p:spPr>
        <p:txBody>
          <a:bodyPr/>
          <a:lstStyle/>
          <a:p>
            <a:pPr marL="114300" indent="-114300" eaLnBrk="1" hangingPunct="1"/>
            <a:r>
              <a:rPr lang="en-US" smtClean="0"/>
              <a:t>The spores used to test steam sterilizers are different than those used to test chemical-vapor sterilizers, as well as the bacteria used to test dry-heat and ethylene oxide sterilizers.</a:t>
            </a:r>
          </a:p>
          <a:p>
            <a:pPr marL="114300" indent="-114300" eaLnBrk="1" hangingPunct="1"/>
            <a:r>
              <a:rPr lang="en-US" smtClean="0"/>
              <a:t>What would be the best way to check the BI if you use different sterilization methods in your office and to avoid placing the wrong BI into the wrong sterilizer? (</a:t>
            </a:r>
            <a:r>
              <a:rPr lang="en-US" i="1" smtClean="0"/>
              <a:t>Use dual-species BIs</a:t>
            </a:r>
            <a:r>
              <a:rPr lang="en-US" smtClean="0"/>
              <a:t>.)</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7"/>
          <p:cNvSpPr>
            <a:spLocks noGrp="1" noChangeArrowheads="1"/>
          </p:cNvSpPr>
          <p:nvPr>
            <p:ph type="sldNum" sz="quarter" idx="5"/>
          </p:nvPr>
        </p:nvSpPr>
        <p:spPr>
          <a:noFill/>
        </p:spPr>
        <p:txBody>
          <a:bodyPr/>
          <a:lstStyle/>
          <a:p>
            <a:fld id="{B6945E17-BF91-48E6-8378-949C51A4C62C}" type="slidenum">
              <a:rPr lang="en-US"/>
              <a:pPr/>
              <a:t>65</a:t>
            </a:fld>
            <a:endParaRPr lang="en-US"/>
          </a:p>
        </p:txBody>
      </p:sp>
      <p:sp>
        <p:nvSpPr>
          <p:cNvPr id="175107"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CB06246D-FF8D-4699-A988-BF2BFEA79AAC}" type="slidenum">
              <a:rPr lang="en-US" sz="1200"/>
              <a:pPr algn="r"/>
              <a:t>65</a:t>
            </a:fld>
            <a:endParaRPr lang="en-US" sz="1200"/>
          </a:p>
        </p:txBody>
      </p:sp>
      <p:sp>
        <p:nvSpPr>
          <p:cNvPr id="175108" name="Rectangle 2"/>
          <p:cNvSpPr>
            <a:spLocks noGrp="1" noRot="1" noChangeAspect="1" noChangeArrowheads="1" noTextEdit="1"/>
          </p:cNvSpPr>
          <p:nvPr>
            <p:ph type="sldImg"/>
          </p:nvPr>
        </p:nvSpPr>
        <p:spPr>
          <a:solidFill>
            <a:srgbClr val="FFFFFF"/>
          </a:solidFill>
          <a:ln/>
        </p:spPr>
      </p:sp>
      <p:sp>
        <p:nvSpPr>
          <p:cNvPr id="175109" name="Rectangle 3"/>
          <p:cNvSpPr>
            <a:spLocks noGrp="1" noChangeArrowheads="1"/>
          </p:cNvSpPr>
          <p:nvPr>
            <p:ph type="body" idx="1"/>
          </p:nvPr>
        </p:nvSpPr>
        <p:spPr>
          <a:xfrm>
            <a:off x="685800" y="4343400"/>
            <a:ext cx="5486400" cy="4114800"/>
          </a:xfrm>
          <a:noFill/>
          <a:ln>
            <a:solidFill>
              <a:srgbClr val="000000"/>
            </a:solidFill>
          </a:ln>
        </p:spPr>
        <p:txBody>
          <a:bodyPr/>
          <a:lstStyle/>
          <a:p>
            <a:pPr marL="114300" indent="-114300" eaLnBrk="1" hangingPunct="1"/>
            <a:r>
              <a:rPr lang="en-US" smtClean="0"/>
              <a:t>All monitoring results and reports must be logged in the log book kept in the processing area.</a:t>
            </a:r>
          </a:p>
          <a:p>
            <a:pPr marL="114300" indent="-114300" eaLnBrk="1" hangingPunct="1"/>
            <a:r>
              <a:rPr lang="en-US" smtClean="0"/>
              <a:t>Can you think of an advantage of using the in-office culturing system? </a:t>
            </a:r>
            <a:endParaRPr lang="en-US" i="1" smtClean="0"/>
          </a:p>
          <a:p>
            <a:pPr marL="114300" indent="-114300" eaLnBrk="1" hangingPunct="1"/>
            <a:r>
              <a:rPr lang="en-US" smtClean="0"/>
              <a:t>Can you think of a disadvantage of using the in-office culturing system? </a:t>
            </a:r>
            <a:endParaRPr lang="en-US" i="1" smtClean="0"/>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1"/>
      </p:bgRef>
    </p:bg>
    <p:spTree>
      <p:nvGrpSpPr>
        <p:cNvPr id="1" name=""/>
        <p:cNvGrpSpPr/>
        <p:nvPr/>
      </p:nvGrpSpPr>
      <p:grpSpPr>
        <a:xfrm>
          <a:off x="0" y="0"/>
          <a:ext cx="0" cy="0"/>
          <a:chOff x="0" y="0"/>
          <a:chExt cx="0" cy="0"/>
        </a:xfrm>
      </p:grpSpPr>
      <p:sp>
        <p:nvSpPr>
          <p:cNvPr id="8" name="Rectangle 7"/>
          <p:cNvSpPr/>
          <p:nvPr/>
        </p:nvSpPr>
        <p:spPr>
          <a:xfrm flipH="1">
            <a:off x="2667000" y="0"/>
            <a:ext cx="6477000" cy="6858000"/>
          </a:xfrm>
          <a:prstGeom prst="rect">
            <a:avLst/>
          </a:prstGeom>
          <a:blipFill>
            <a:blip r:embed="rId2" cstate="print">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00000" r="50000"/>
                </a:path>
                <a:tileRect/>
              </a:gradFill>
            </a:fillOverlay>
            <a:innerShdw blurRad="63500" dist="44450" dir="10800000">
              <a:srgbClr val="000000">
                <a:alpha val="50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Straight Connector 8"/>
          <p:cNvSpPr>
            <a:spLocks noChangeShapeType="1"/>
          </p:cNvSpPr>
          <p:nvPr/>
        </p:nvSpPr>
        <p:spPr bwMode="auto">
          <a:xfrm rot="16200000">
            <a:off x="-762000" y="3429000"/>
            <a:ext cx="6858000" cy="0"/>
          </a:xfrm>
          <a:prstGeom prst="line">
            <a:avLst/>
          </a:prstGeom>
          <a:noFill/>
          <a:ln w="11430" cap="flat" cmpd="sng" algn="ctr">
            <a:solidFill>
              <a:schemeClr val="bg1">
                <a:shade val="95000"/>
              </a:schemeClr>
            </a:solidFill>
            <a:prstDash val="solid"/>
            <a:miter lim="800000"/>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Title 11"/>
          <p:cNvSpPr>
            <a:spLocks noGrp="1"/>
          </p:cNvSpPr>
          <p:nvPr>
            <p:ph type="ctrTitle"/>
          </p:nvPr>
        </p:nvSpPr>
        <p:spPr>
          <a:xfrm>
            <a:off x="3366868" y="533400"/>
            <a:ext cx="5105400" cy="2868168"/>
          </a:xfrm>
        </p:spPr>
        <p:txBody>
          <a:bodyPr lIns="45720" tIns="0" rIns="45720">
            <a:noAutofit/>
          </a:bodyPr>
          <a:lstStyle>
            <a:lvl1pPr algn="r">
              <a:defRPr sz="4200" b="1"/>
            </a:lvl1pPr>
            <a:extLst/>
          </a:lstStyle>
          <a:p>
            <a:r>
              <a:rPr kumimoji="0" lang="en-US" smtClean="0"/>
              <a:t>Click to edit Master title style</a:t>
            </a:r>
            <a:endParaRPr kumimoji="0" lang="en-US"/>
          </a:p>
        </p:txBody>
      </p:sp>
      <p:sp>
        <p:nvSpPr>
          <p:cNvPr id="25" name="Subtitle 24"/>
          <p:cNvSpPr>
            <a:spLocks noGrp="1"/>
          </p:cNvSpPr>
          <p:nvPr>
            <p:ph type="subTitle" idx="1"/>
          </p:nvPr>
        </p:nvSpPr>
        <p:spPr>
          <a:xfrm>
            <a:off x="3354442" y="3539864"/>
            <a:ext cx="5114778" cy="1101248"/>
          </a:xfrm>
        </p:spPr>
        <p:txBody>
          <a:bodyPr lIns="45720" tIns="0" rIns="45720" bIns="0"/>
          <a:lstStyle>
            <a:lvl1pPr marL="0" indent="0" algn="r">
              <a:buNone/>
              <a:defRPr sz="2200">
                <a:solidFill>
                  <a:srgbClr val="FFFFFF"/>
                </a:solidFill>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sp>
        <p:nvSpPr>
          <p:cNvPr id="31" name="Date Placeholder 30"/>
          <p:cNvSpPr>
            <a:spLocks noGrp="1"/>
          </p:cNvSpPr>
          <p:nvPr>
            <p:ph type="dt" sz="half" idx="10"/>
          </p:nvPr>
        </p:nvSpPr>
        <p:spPr>
          <a:xfrm>
            <a:off x="5871224" y="6557946"/>
            <a:ext cx="2002464" cy="226902"/>
          </a:xfrm>
        </p:spPr>
        <p:txBody>
          <a:bodyPr/>
          <a:lstStyle>
            <a:lvl1pPr>
              <a:defRPr lang="en-US" smtClean="0">
                <a:solidFill>
                  <a:srgbClr val="FFFFFF"/>
                </a:solidFill>
              </a:defRPr>
            </a:lvl1pPr>
            <a:extLst/>
          </a:lstStyle>
          <a:p>
            <a:fld id="{4B5F7AE1-28CE-4523-AE65-75AD82ECBB6E}" type="datetimeFigureOut">
              <a:rPr lang="en-US" smtClean="0"/>
              <a:pPr/>
              <a:t>4/22/2020</a:t>
            </a:fld>
            <a:endParaRPr lang="en-US"/>
          </a:p>
        </p:txBody>
      </p:sp>
      <p:sp>
        <p:nvSpPr>
          <p:cNvPr id="18" name="Footer Placeholder 17"/>
          <p:cNvSpPr>
            <a:spLocks noGrp="1"/>
          </p:cNvSpPr>
          <p:nvPr>
            <p:ph type="ftr" sz="quarter" idx="11"/>
          </p:nvPr>
        </p:nvSpPr>
        <p:spPr>
          <a:xfrm>
            <a:off x="2819400" y="6557946"/>
            <a:ext cx="2927722" cy="228600"/>
          </a:xfrm>
        </p:spPr>
        <p:txBody>
          <a:bodyPr/>
          <a:lstStyle>
            <a:lvl1pPr>
              <a:defRPr lang="en-US" dirty="0">
                <a:solidFill>
                  <a:srgbClr val="FFFFFF"/>
                </a:solidFill>
              </a:defRPr>
            </a:lvl1pPr>
            <a:extLst/>
          </a:lstStyle>
          <a:p>
            <a:endParaRPr lang="en-US"/>
          </a:p>
        </p:txBody>
      </p:sp>
      <p:sp>
        <p:nvSpPr>
          <p:cNvPr id="29" name="Slide Number Placeholder 28"/>
          <p:cNvSpPr>
            <a:spLocks noGrp="1"/>
          </p:cNvSpPr>
          <p:nvPr>
            <p:ph type="sldNum" sz="quarter" idx="12"/>
          </p:nvPr>
        </p:nvSpPr>
        <p:spPr>
          <a:xfrm>
            <a:off x="7880884" y="6556248"/>
            <a:ext cx="588336" cy="228600"/>
          </a:xfrm>
        </p:spPr>
        <p:txBody>
          <a:bodyPr/>
          <a:lstStyle>
            <a:lvl1pPr>
              <a:defRPr lang="en-US" smtClean="0">
                <a:solidFill>
                  <a:srgbClr val="FFFFFF"/>
                </a:solidFill>
              </a:defRPr>
            </a:lvl1pPr>
            <a:extLst/>
          </a:lstStyle>
          <a:p>
            <a:fld id="{C614ED66-21FF-4E46-9910-B08442D8BA3B}"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4B5F7AE1-28CE-4523-AE65-75AD82ECBB6E}" type="datetimeFigureOut">
              <a:rPr lang="en-US" smtClean="0"/>
              <a:pPr/>
              <a:t>4/22/2020</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C614ED66-21FF-4E46-9910-B08442D8BA3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066800" y="2821837"/>
            <a:ext cx="6255488" cy="1362075"/>
          </a:xfrm>
        </p:spPr>
        <p:txBody>
          <a:bodyPr tIns="0" anchor="t"/>
          <a:lstStyle>
            <a:lvl1pPr algn="r">
              <a:buNone/>
              <a:defRPr sz="4200" b="1" cap="all"/>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1066800" y="1905000"/>
            <a:ext cx="6255488" cy="743507"/>
          </a:xfrm>
        </p:spPr>
        <p:txBody>
          <a:bodyPr anchor="b"/>
          <a:lstStyle>
            <a:lvl1pPr marL="0" indent="0" algn="r">
              <a:buNone/>
              <a:defRPr sz="2000">
                <a:solidFill>
                  <a:schemeClr val="tx1"/>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a:xfrm>
            <a:off x="4724238" y="6556810"/>
            <a:ext cx="2002464" cy="226902"/>
          </a:xfrm>
        </p:spPr>
        <p:txBody>
          <a:bodyPr bIns="0" anchor="b"/>
          <a:lstStyle>
            <a:lvl1pPr>
              <a:defRPr>
                <a:solidFill>
                  <a:schemeClr val="tx2"/>
                </a:solidFill>
              </a:defRPr>
            </a:lvl1pPr>
            <a:extLst/>
          </a:lstStyle>
          <a:p>
            <a:fld id="{4B5F7AE1-28CE-4523-AE65-75AD82ECBB6E}" type="datetimeFigureOut">
              <a:rPr lang="en-US" smtClean="0"/>
              <a:pPr/>
              <a:t>4/22/2020</a:t>
            </a:fld>
            <a:endParaRPr lang="en-US"/>
          </a:p>
        </p:txBody>
      </p:sp>
      <p:sp>
        <p:nvSpPr>
          <p:cNvPr id="5" name="Footer Placeholder 4"/>
          <p:cNvSpPr>
            <a:spLocks noGrp="1"/>
          </p:cNvSpPr>
          <p:nvPr>
            <p:ph type="ftr" sz="quarter" idx="11"/>
          </p:nvPr>
        </p:nvSpPr>
        <p:spPr>
          <a:xfrm>
            <a:off x="1735358" y="6556810"/>
            <a:ext cx="2895600" cy="228600"/>
          </a:xfrm>
        </p:spPr>
        <p:txBody>
          <a:bodyPr bIns="0" anchor="b"/>
          <a:lstStyle>
            <a:lvl1pPr>
              <a:defRPr>
                <a:solidFill>
                  <a:schemeClr val="tx2"/>
                </a:solidFill>
              </a:defRPr>
            </a:lvl1pPr>
            <a:extLst/>
          </a:lstStyle>
          <a:p>
            <a:endParaRPr lang="en-US"/>
          </a:p>
        </p:txBody>
      </p:sp>
      <p:sp>
        <p:nvSpPr>
          <p:cNvPr id="6" name="Slide Number Placeholder 5"/>
          <p:cNvSpPr>
            <a:spLocks noGrp="1"/>
          </p:cNvSpPr>
          <p:nvPr>
            <p:ph type="sldNum" sz="quarter" idx="12"/>
          </p:nvPr>
        </p:nvSpPr>
        <p:spPr>
          <a:xfrm>
            <a:off x="6733952" y="6555112"/>
            <a:ext cx="588336" cy="228600"/>
          </a:xfrm>
        </p:spPr>
        <p:txBody>
          <a:bodyPr/>
          <a:lstStyle>
            <a:extLst/>
          </a:lstStyle>
          <a:p>
            <a:fld id="{C614ED66-21FF-4E46-9910-B08442D8BA3B}"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42048" cy="1143000"/>
          </a:xfrm>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178808"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4B5F7AE1-28CE-4523-AE65-75AD82ECBB6E}" type="datetimeFigureOut">
              <a:rPr lang="en-US" smtClean="0"/>
              <a:pPr/>
              <a:t>4/22/2020</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C614ED66-21FF-4E46-9910-B08442D8BA3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42048" cy="1143000"/>
          </a:xfrm>
        </p:spPr>
        <p:txBody>
          <a:bodyPr anchor="b"/>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867400"/>
            <a:ext cx="3520440" cy="457200"/>
          </a:xfrm>
          <a:noFill/>
          <a:ln w="12700" cap="flat" cmpd="sng" algn="ctr">
            <a:solidFill>
              <a:schemeClr val="tx2"/>
            </a:solidFill>
            <a:prstDash val="solid"/>
          </a:ln>
          <a:effectLst/>
        </p:spPr>
        <p:style>
          <a:lnRef idx="1">
            <a:schemeClr val="accent1"/>
          </a:lnRef>
          <a:fillRef idx="3">
            <a:schemeClr val="accent1"/>
          </a:fillRef>
          <a:effectRef idx="2">
            <a:schemeClr val="accent1"/>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178808" y="5867400"/>
            <a:ext cx="3520440" cy="457200"/>
          </a:xfrm>
          <a:noFill/>
          <a:ln w="12700" cap="flat" cmpd="sng" algn="ctr">
            <a:solidFill>
              <a:schemeClr val="tx2"/>
            </a:solidFill>
            <a:prstDash val="solid"/>
          </a:ln>
          <a:effectLst/>
        </p:spPr>
        <p:style>
          <a:lnRef idx="1">
            <a:schemeClr val="accent2"/>
          </a:lnRef>
          <a:fillRef idx="3">
            <a:schemeClr val="accent2"/>
          </a:fillRef>
          <a:effectRef idx="2">
            <a:schemeClr val="accent2"/>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178808"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4B5F7AE1-28CE-4523-AE65-75AD82ECBB6E}" type="datetimeFigureOut">
              <a:rPr lang="en-US" smtClean="0"/>
              <a:pPr/>
              <a:t>4/22/2020</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p:txBody>
          <a:bodyPr/>
          <a:lstStyle>
            <a:extLst/>
          </a:lstStyle>
          <a:p>
            <a:fld id="{C614ED66-21FF-4E46-9910-B08442D8BA3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42048" cy="1143000"/>
          </a:xfrm>
        </p:spPr>
        <p:txBody>
          <a:bodyP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extLst/>
          </a:lstStyle>
          <a:p>
            <a:fld id="{4B5F7AE1-28CE-4523-AE65-75AD82ECBB6E}" type="datetimeFigureOut">
              <a:rPr lang="en-US" smtClean="0"/>
              <a:pPr/>
              <a:t>4/22/2020</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C614ED66-21FF-4E46-9910-B08442D8BA3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solidFill>
                  <a:schemeClr val="tx2"/>
                </a:solidFill>
              </a:defRPr>
            </a:lvl1pPr>
            <a:extLst/>
          </a:lstStyle>
          <a:p>
            <a:fld id="{4B5F7AE1-28CE-4523-AE65-75AD82ECBB6E}" type="datetimeFigureOut">
              <a:rPr lang="en-US" smtClean="0"/>
              <a:pPr/>
              <a:t>4/22/2020</a:t>
            </a:fld>
            <a:endParaRPr lang="en-US"/>
          </a:p>
        </p:txBody>
      </p:sp>
      <p:sp>
        <p:nvSpPr>
          <p:cNvPr id="3" name="Footer Placeholder 2"/>
          <p:cNvSpPr>
            <a:spLocks noGrp="1"/>
          </p:cNvSpPr>
          <p:nvPr>
            <p:ph type="ftr" sz="quarter" idx="11"/>
          </p:nvPr>
        </p:nvSpPr>
        <p:spPr/>
        <p:txBody>
          <a:bodyPr/>
          <a:lstStyle>
            <a:lvl1pPr>
              <a:defRPr>
                <a:solidFill>
                  <a:schemeClr val="tx2"/>
                </a:solidFill>
              </a:defRPr>
            </a:lvl1pPr>
            <a:extLst/>
          </a:lstStyle>
          <a:p>
            <a:endParaRPr lang="en-US"/>
          </a:p>
        </p:txBody>
      </p:sp>
      <p:sp>
        <p:nvSpPr>
          <p:cNvPr id="4" name="Slide Number Placeholder 3"/>
          <p:cNvSpPr>
            <a:spLocks noGrp="1"/>
          </p:cNvSpPr>
          <p:nvPr>
            <p:ph type="sldNum" sz="quarter" idx="12"/>
          </p:nvPr>
        </p:nvSpPr>
        <p:spPr/>
        <p:txBody>
          <a:bodyPr/>
          <a:lstStyle>
            <a:extLst/>
          </a:lstStyle>
          <a:p>
            <a:fld id="{C614ED66-21FF-4E46-9910-B08442D8BA3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5897880" cy="1173480"/>
          </a:xfrm>
        </p:spPr>
        <p:txBody>
          <a:bodyPr wrap="square" anchor="b"/>
          <a:lstStyle>
            <a:lvl1pPr algn="l">
              <a:buNone/>
              <a:defRPr lang="en-US" sz="2400" baseline="0" smtClean="0"/>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1497416"/>
            <a:ext cx="5897880" cy="602512"/>
          </a:xfrm>
        </p:spPr>
        <p:txBody>
          <a:bodyPr rot="0" spcFirstLastPara="0" vertOverflow="overflow" horzOverflow="overflow" vert="horz" wrap="square" lIns="45720" tIns="0" rIns="0" bIns="0" numCol="1" spcCol="0" rtlCol="0" fromWordArt="0" anchor="t" anchorCtr="0" forceAA="0" compatLnSpc="1">
            <a:normAutofit/>
          </a:bodyPr>
          <a:lstStyle>
            <a:lvl1pPr marL="0" indent="0">
              <a:spcBef>
                <a:spcPts val="0"/>
              </a:spcBef>
              <a:spcAft>
                <a:spcPts val="0"/>
              </a:spcAft>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457200" y="2133600"/>
            <a:ext cx="7239000" cy="4371752"/>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4B5F7AE1-28CE-4523-AE65-75AD82ECBB6E}" type="datetimeFigureOut">
              <a:rPr lang="en-US" smtClean="0"/>
              <a:pPr/>
              <a:t>4/22/2020</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C614ED66-21FF-4E46-9910-B08442D8BA3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2"/>
      </p:bgRef>
    </p:bg>
    <p:spTree>
      <p:nvGrpSpPr>
        <p:cNvPr id="1" name=""/>
        <p:cNvGrpSpPr/>
        <p:nvPr/>
      </p:nvGrpSpPr>
      <p:grpSpPr>
        <a:xfrm>
          <a:off x="0" y="0"/>
          <a:ext cx="0" cy="0"/>
          <a:chOff x="0" y="0"/>
          <a:chExt cx="0" cy="0"/>
        </a:xfrm>
      </p:grpSpPr>
      <p:sp>
        <p:nvSpPr>
          <p:cNvPr id="8" name="Rectangle 7"/>
          <p:cNvSpPr/>
          <p:nvPr/>
        </p:nvSpPr>
        <p:spPr>
          <a:xfrm rot="21240000">
            <a:off x="597968" y="1004668"/>
            <a:ext cx="4319527" cy="4312573"/>
          </a:xfrm>
          <a:prstGeom prst="rect">
            <a:avLst/>
          </a:prstGeom>
          <a:solidFill>
            <a:srgbClr val="FAFAFA"/>
          </a:solidFill>
          <a:ln w="1270" cap="rnd" cmpd="sng" algn="ctr">
            <a:solidFill>
              <a:srgbClr val="EAEAEA"/>
            </a:solidFill>
            <a:prstDash val="solid"/>
          </a:ln>
          <a:effectLst>
            <a:outerShdw blurRad="25000" dist="12700" dir="5400000" algn="t"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9" name="Rectangle 8"/>
          <p:cNvSpPr/>
          <p:nvPr/>
        </p:nvSpPr>
        <p:spPr>
          <a:xfrm rot="21420000">
            <a:off x="596706" y="998816"/>
            <a:ext cx="4319527" cy="4312573"/>
          </a:xfrm>
          <a:prstGeom prst="rect">
            <a:avLst/>
          </a:prstGeom>
          <a:solidFill>
            <a:srgbClr val="FAFAFA"/>
          </a:solidFill>
          <a:ln w="1270" cap="rnd" cmpd="sng" algn="ctr">
            <a:solidFill>
              <a:srgbClr val="EAEAEA"/>
            </a:solidFill>
            <a:prstDash val="solid"/>
          </a:ln>
          <a:effectLst>
            <a:outerShdw blurRad="28000" dist="12700" dir="5400000" algn="tl"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Title 1"/>
          <p:cNvSpPr>
            <a:spLocks noGrp="1"/>
          </p:cNvSpPr>
          <p:nvPr>
            <p:ph type="title"/>
          </p:nvPr>
        </p:nvSpPr>
        <p:spPr>
          <a:xfrm>
            <a:off x="5389098" y="1143000"/>
            <a:ext cx="3429000" cy="2057400"/>
          </a:xfrm>
        </p:spPr>
        <p:txBody>
          <a:bodyPr vert="horz" anchor="b"/>
          <a:lstStyle>
            <a:lvl1pPr algn="l">
              <a:buNone/>
              <a:defRPr sz="3000" b="1" baseline="0">
                <a:ln w="500">
                  <a:solidFill>
                    <a:schemeClr val="tx2">
                      <a:shade val="10000"/>
                      <a:satMod val="135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defRPr>
            </a:lvl1pPr>
            <a:extLst/>
          </a:lstStyle>
          <a:p>
            <a:r>
              <a:rPr kumimoji="0" lang="en-US" smtClean="0"/>
              <a:t>Click to edit Master title style</a:t>
            </a:r>
            <a:endParaRPr kumimoji="0" lang="en-US" dirty="0"/>
          </a:p>
        </p:txBody>
      </p:sp>
      <p:sp>
        <p:nvSpPr>
          <p:cNvPr id="4" name="Text Placeholder 3"/>
          <p:cNvSpPr>
            <a:spLocks noGrp="1"/>
          </p:cNvSpPr>
          <p:nvPr>
            <p:ph type="body" sz="half" idx="2"/>
          </p:nvPr>
        </p:nvSpPr>
        <p:spPr>
          <a:xfrm>
            <a:off x="5389098" y="3283634"/>
            <a:ext cx="3429000" cy="1920240"/>
          </a:xfrm>
        </p:spPr>
        <p:txBody>
          <a:bodyPr rot="0" spcFirstLastPara="0" vertOverflow="overflow" horzOverflow="overflow" vert="horz" wrap="square" lIns="82296" tIns="0" rIns="0" bIns="0" numCol="1" spcCol="0" rtlCol="0" fromWordArt="0" anchor="t" anchorCtr="0" forceAA="0" compatLnSpc="1">
            <a:normAutofit/>
          </a:bodyPr>
          <a:lstStyle>
            <a:lvl1pPr marL="0" indent="0">
              <a:lnSpc>
                <a:spcPct val="100000"/>
              </a:lnSpc>
              <a:spcBef>
                <a:spcPts val="0"/>
              </a:spcBef>
              <a:buFontTx/>
              <a:buNone/>
              <a:defRPr sz="1400" baseline="0">
                <a:solidFill>
                  <a:schemeClr val="tx1"/>
                </a:solidFill>
              </a:defRPr>
            </a:lvl1pPr>
            <a:lvl2pPr>
              <a:defRPr sz="1200"/>
            </a:lvl2pPr>
            <a:lvl3pPr>
              <a:defRPr sz="1000"/>
            </a:lvl3pPr>
            <a:lvl4pPr>
              <a:defRPr sz="900"/>
            </a:lvl4pPr>
            <a:lvl5pPr>
              <a:defRPr sz="900"/>
            </a:lvl5pPr>
            <a:extLst/>
          </a:lstStyle>
          <a:p>
            <a:pPr marL="0" marR="0" lvl="0" indent="0" algn="l" defTabSz="0" rtl="0" eaLnBrk="1" fontAlgn="auto" latinLnBrk="0" hangingPunct="1">
              <a:lnSpc>
                <a:spcPct val="100000"/>
              </a:lnSpc>
              <a:spcBef>
                <a:spcPts val="0"/>
              </a:spcBef>
              <a:spcAft>
                <a:spcPts val="0"/>
              </a:spcAft>
              <a:buClr>
                <a:schemeClr val="tx2"/>
              </a:buClr>
              <a:buSzPct val="73000"/>
              <a:buFontTx/>
              <a:buNone/>
              <a:tabLst/>
              <a:defRPr/>
            </a:pPr>
            <a:r>
              <a:rPr kumimoji="0" lang="en-US" smtClean="0"/>
              <a:t>Click to edit Master text styles</a:t>
            </a:r>
          </a:p>
        </p:txBody>
      </p:sp>
      <p:sp>
        <p:nvSpPr>
          <p:cNvPr id="5" name="Date Placeholder 4"/>
          <p:cNvSpPr>
            <a:spLocks noGrp="1"/>
          </p:cNvSpPr>
          <p:nvPr>
            <p:ph type="dt" sz="half" idx="10"/>
          </p:nvPr>
        </p:nvSpPr>
        <p:spPr/>
        <p:txBody>
          <a:bodyPr/>
          <a:lstStyle>
            <a:extLst/>
          </a:lstStyle>
          <a:p>
            <a:fld id="{4B5F7AE1-28CE-4523-AE65-75AD82ECBB6E}" type="datetimeFigureOut">
              <a:rPr lang="en-US" smtClean="0"/>
              <a:pPr/>
              <a:t>4/22/2020</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C614ED66-21FF-4E46-9910-B08442D8BA3B}" type="slidenum">
              <a:rPr lang="en-US" smtClean="0"/>
              <a:pPr/>
              <a:t>‹#›</a:t>
            </a:fld>
            <a:endParaRPr lang="en-US"/>
          </a:p>
        </p:txBody>
      </p:sp>
      <p:sp>
        <p:nvSpPr>
          <p:cNvPr id="10" name="Picture Placeholder 9"/>
          <p:cNvSpPr>
            <a:spLocks noGrp="1"/>
          </p:cNvSpPr>
          <p:nvPr>
            <p:ph type="pic" idx="1"/>
          </p:nvPr>
        </p:nvSpPr>
        <p:spPr>
          <a:xfrm>
            <a:off x="663682" y="1041002"/>
            <a:ext cx="4206240" cy="4206240"/>
          </a:xfrm>
          <a:solidFill>
            <a:schemeClr val="bg2">
              <a:shade val="50000"/>
            </a:schemeClr>
          </a:solidFill>
          <a:ln w="107950">
            <a:solidFill>
              <a:srgbClr val="FFFFFF"/>
            </a:solidFill>
            <a:miter lim="800000"/>
          </a:ln>
          <a:effectLst>
            <a:outerShdw blurRad="44450" dist="3810" dir="5400000" algn="tl" rotWithShape="0">
              <a:srgbClr val="000000">
                <a:alpha val="60000"/>
              </a:srgbClr>
            </a:outerShdw>
          </a:effectLst>
          <a:scene3d>
            <a:camera prst="orthographicFront"/>
            <a:lightRig rig="threePt" dir="t"/>
          </a:scene3d>
          <a:sp3d contourW="3810">
            <a:contourClr>
              <a:srgbClr val="969696"/>
            </a:contourClr>
          </a:sp3d>
        </p:spPr>
        <p:txBody>
          <a:bodyPr/>
          <a:lstStyle>
            <a:lvl1pPr marL="0" indent="0">
              <a:buNone/>
              <a:defRPr sz="3200"/>
            </a:lvl1pPr>
            <a:extLst/>
          </a:lstStyle>
          <a:p>
            <a:r>
              <a:rPr kumimoji="0" lang="en-US" smtClean="0"/>
              <a:t>Click icon to add picture</a:t>
            </a:r>
            <a:endParaRPr kumimoji="0"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4B5F7AE1-28CE-4523-AE65-75AD82ECBB6E}" type="datetimeFigureOut">
              <a:rPr lang="en-US" smtClean="0"/>
              <a:pPr/>
              <a:t>4/22/2020</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C614ED66-21FF-4E46-9910-B08442D8BA3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274955"/>
            <a:ext cx="1524000" cy="5851525"/>
          </a:xfrm>
        </p:spPr>
        <p:txBody>
          <a:bodyPr vert="eaVert" ancho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2"/>
            <a:ext cx="60198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a:xfrm>
            <a:off x="4242816" y="6557946"/>
            <a:ext cx="2002464" cy="226902"/>
          </a:xfrm>
        </p:spPr>
        <p:txBody>
          <a:bodyPr/>
          <a:lstStyle>
            <a:extLst/>
          </a:lstStyle>
          <a:p>
            <a:fld id="{4B5F7AE1-28CE-4523-AE65-75AD82ECBB6E}" type="datetimeFigureOut">
              <a:rPr lang="en-US" smtClean="0"/>
              <a:pPr/>
              <a:t>4/22/2020</a:t>
            </a:fld>
            <a:endParaRPr lang="en-US"/>
          </a:p>
        </p:txBody>
      </p:sp>
      <p:sp>
        <p:nvSpPr>
          <p:cNvPr id="5" name="Footer Placeholder 4"/>
          <p:cNvSpPr>
            <a:spLocks noGrp="1"/>
          </p:cNvSpPr>
          <p:nvPr>
            <p:ph type="ftr" sz="quarter" idx="11"/>
          </p:nvPr>
        </p:nvSpPr>
        <p:spPr>
          <a:xfrm>
            <a:off x="457200" y="6556248"/>
            <a:ext cx="3657600" cy="228600"/>
          </a:xfrm>
        </p:spPr>
        <p:txBody>
          <a:bodyPr/>
          <a:lstStyle>
            <a:extLst/>
          </a:lstStyle>
          <a:p>
            <a:endParaRPr lang="en-US"/>
          </a:p>
        </p:txBody>
      </p:sp>
      <p:sp>
        <p:nvSpPr>
          <p:cNvPr id="6" name="Slide Number Placeholder 5"/>
          <p:cNvSpPr>
            <a:spLocks noGrp="1"/>
          </p:cNvSpPr>
          <p:nvPr>
            <p:ph type="sldNum" sz="quarter" idx="12"/>
          </p:nvPr>
        </p:nvSpPr>
        <p:spPr>
          <a:xfrm>
            <a:off x="6254496" y="6553200"/>
            <a:ext cx="588336" cy="228600"/>
          </a:xfrm>
        </p:spPr>
        <p:txBody>
          <a:bodyPr/>
          <a:lstStyle>
            <a:lvl1pPr>
              <a:defRPr>
                <a:solidFill>
                  <a:schemeClr val="tx2"/>
                </a:solidFill>
              </a:defRPr>
            </a:lvl1pPr>
            <a:extLst/>
          </a:lstStyle>
          <a:p>
            <a:fld id="{C614ED66-21FF-4E46-9910-B08442D8BA3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flipH="1">
            <a:off x="8153400" y="0"/>
            <a:ext cx="990600" cy="6858000"/>
          </a:xfrm>
          <a:prstGeom prst="rect">
            <a:avLst/>
          </a:prstGeom>
          <a:blipFill>
            <a:blip r:embed="rId13" cstate="print">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10000" r="50000" b="-10000"/>
                </a:path>
                <a:tileRect/>
              </a:gradFill>
            </a:fillOverlay>
            <a:innerShdw blurRad="63500" dist="44450" dir="10800000">
              <a:srgbClr val="000000">
                <a:alpha val="45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3" name="Title Placeholder 2"/>
          <p:cNvSpPr>
            <a:spLocks noGrp="1"/>
          </p:cNvSpPr>
          <p:nvPr>
            <p:ph type="title"/>
          </p:nvPr>
        </p:nvSpPr>
        <p:spPr>
          <a:xfrm>
            <a:off x="457200" y="320040"/>
            <a:ext cx="7239000" cy="1143000"/>
          </a:xfrm>
          <a:prstGeom prst="rect">
            <a:avLst/>
          </a:prstGeom>
        </p:spPr>
        <p:txBody>
          <a:bodyPr vert="horz" lIns="45720" tIns="0" rIns="45720" bIns="0" anchor="b" anchorCtr="0">
            <a:normAutofit/>
          </a:bodyPr>
          <a:lstStyle>
            <a:extLst/>
          </a:lstStyle>
          <a:p>
            <a:r>
              <a:rPr kumimoji="0" lang="en-US" smtClean="0"/>
              <a:t>Click to edit Master title style</a:t>
            </a:r>
            <a:endParaRPr kumimoji="0" lang="en-US"/>
          </a:p>
        </p:txBody>
      </p:sp>
      <p:sp>
        <p:nvSpPr>
          <p:cNvPr id="31" name="Text Placeholder 30"/>
          <p:cNvSpPr>
            <a:spLocks noGrp="1"/>
          </p:cNvSpPr>
          <p:nvPr>
            <p:ph type="body" idx="1"/>
          </p:nvPr>
        </p:nvSpPr>
        <p:spPr>
          <a:xfrm>
            <a:off x="457200" y="1609416"/>
            <a:ext cx="7239000" cy="4846320"/>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27" name="Date Placeholder 26"/>
          <p:cNvSpPr>
            <a:spLocks noGrp="1"/>
          </p:cNvSpPr>
          <p:nvPr>
            <p:ph type="dt" sz="half" idx="2"/>
          </p:nvPr>
        </p:nvSpPr>
        <p:spPr>
          <a:xfrm>
            <a:off x="4245936" y="6557946"/>
            <a:ext cx="2002464" cy="226902"/>
          </a:xfrm>
          <a:prstGeom prst="rect">
            <a:avLst/>
          </a:prstGeom>
        </p:spPr>
        <p:txBody>
          <a:bodyPr vert="horz" tIns="0" bIns="0" anchor="b"/>
          <a:lstStyle>
            <a:lvl1pPr algn="l" eaLnBrk="1" latinLnBrk="0" hangingPunct="1">
              <a:defRPr kumimoji="0" sz="1000">
                <a:solidFill>
                  <a:schemeClr val="tx2"/>
                </a:solidFill>
              </a:defRPr>
            </a:lvl1pPr>
            <a:extLst/>
          </a:lstStyle>
          <a:p>
            <a:fld id="{4B5F7AE1-28CE-4523-AE65-75AD82ECBB6E}" type="datetimeFigureOut">
              <a:rPr lang="en-US" smtClean="0"/>
              <a:pPr/>
              <a:t>4/22/2020</a:t>
            </a:fld>
            <a:endParaRPr lang="en-US"/>
          </a:p>
        </p:txBody>
      </p:sp>
      <p:sp>
        <p:nvSpPr>
          <p:cNvPr id="4" name="Footer Placeholder 3"/>
          <p:cNvSpPr>
            <a:spLocks noGrp="1"/>
          </p:cNvSpPr>
          <p:nvPr>
            <p:ph type="ftr" sz="quarter" idx="3"/>
          </p:nvPr>
        </p:nvSpPr>
        <p:spPr>
          <a:xfrm>
            <a:off x="457200" y="6557946"/>
            <a:ext cx="3657600" cy="228600"/>
          </a:xfrm>
          <a:prstGeom prst="rect">
            <a:avLst/>
          </a:prstGeom>
        </p:spPr>
        <p:txBody>
          <a:bodyPr vert="horz" tIns="0" bIns="0" anchor="b"/>
          <a:lstStyle>
            <a:lvl1pPr algn="r" eaLnBrk="1" latinLnBrk="0" hangingPunct="1">
              <a:defRPr kumimoji="0" sz="1000">
                <a:solidFill>
                  <a:schemeClr val="tx2"/>
                </a:solidFill>
              </a:defRPr>
            </a:lvl1pPr>
            <a:extLst/>
          </a:lstStyle>
          <a:p>
            <a:endParaRPr lang="en-US"/>
          </a:p>
        </p:txBody>
      </p:sp>
      <p:sp>
        <p:nvSpPr>
          <p:cNvPr id="16" name="Slide Number Placeholder 15"/>
          <p:cNvSpPr>
            <a:spLocks noGrp="1"/>
          </p:cNvSpPr>
          <p:nvPr>
            <p:ph type="sldNum" sz="quarter" idx="4"/>
          </p:nvPr>
        </p:nvSpPr>
        <p:spPr>
          <a:xfrm>
            <a:off x="6251448" y="6556248"/>
            <a:ext cx="588336" cy="228600"/>
          </a:xfrm>
          <a:prstGeom prst="rect">
            <a:avLst/>
          </a:prstGeom>
        </p:spPr>
        <p:txBody>
          <a:bodyPr vert="horz" lIns="0" tIns="0" rIns="0" bIns="0" anchor="b"/>
          <a:lstStyle>
            <a:lvl1pPr algn="r" eaLnBrk="1" latinLnBrk="0" hangingPunct="1">
              <a:defRPr kumimoji="0" sz="1100">
                <a:solidFill>
                  <a:schemeClr val="tx2"/>
                </a:solidFill>
              </a:defRPr>
            </a:lvl1pPr>
            <a:extLst/>
          </a:lstStyle>
          <a:p>
            <a:fld id="{C614ED66-21FF-4E46-9910-B08442D8BA3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817" r:id="rId1"/>
    <p:sldLayoutId id="2147483818" r:id="rId2"/>
    <p:sldLayoutId id="2147483819" r:id="rId3"/>
    <p:sldLayoutId id="2147483820" r:id="rId4"/>
    <p:sldLayoutId id="2147483821" r:id="rId5"/>
    <p:sldLayoutId id="2147483822" r:id="rId6"/>
    <p:sldLayoutId id="2147483823" r:id="rId7"/>
    <p:sldLayoutId id="2147483824" r:id="rId8"/>
    <p:sldLayoutId id="2147483825" r:id="rId9"/>
    <p:sldLayoutId id="2147483826" r:id="rId10"/>
    <p:sldLayoutId id="2147483827" r:id="rId11"/>
  </p:sldLayoutIdLst>
  <p:txStyles>
    <p:titleStyle>
      <a:lvl1pPr algn="l" rtl="0" eaLnBrk="1" latinLnBrk="0" hangingPunct="1">
        <a:spcBef>
          <a:spcPct val="0"/>
        </a:spcBef>
        <a:buNone/>
        <a:defRPr kumimoji="0" sz="3800" b="1" kern="1200" cap="all" baseline="0">
          <a:ln w="500">
            <a:solidFill>
              <a:schemeClr val="tx2">
                <a:shade val="20000"/>
                <a:satMod val="120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latin typeface="+mj-lt"/>
          <a:ea typeface="+mj-ea"/>
          <a:cs typeface="+mj-cs"/>
        </a:defRPr>
      </a:lvl1pPr>
      <a:extLst/>
    </p:titleStyle>
    <p:bodyStyle>
      <a:lvl1pPr marL="274320" indent="-274320" algn="l" rtl="0" eaLnBrk="1" latinLnBrk="0" hangingPunct="1">
        <a:spcBef>
          <a:spcPts val="600"/>
        </a:spcBef>
        <a:buClr>
          <a:schemeClr val="tx2"/>
        </a:buClr>
        <a:buSzPct val="73000"/>
        <a:buFont typeface="Wingdings 2"/>
        <a:buChar char=""/>
        <a:defRPr kumimoji="0" sz="2600" kern="1200" baseline="0">
          <a:solidFill>
            <a:schemeClr val="tx1"/>
          </a:solidFill>
          <a:latin typeface="+mn-lt"/>
          <a:ea typeface="+mn-ea"/>
          <a:cs typeface="+mn-cs"/>
        </a:defRPr>
      </a:lvl1pPr>
      <a:lvl2pPr marL="521208" indent="-228600" algn="l" rtl="0" eaLnBrk="1" latinLnBrk="0" hangingPunct="1">
        <a:spcBef>
          <a:spcPts val="500"/>
        </a:spcBef>
        <a:buClr>
          <a:schemeClr val="accent4"/>
        </a:buClr>
        <a:buSzPct val="80000"/>
        <a:buFont typeface="Wingdings 2"/>
        <a:buChar char=""/>
        <a:defRPr kumimoji="0" sz="2300" kern="1200">
          <a:solidFill>
            <a:schemeClr val="tx1">
              <a:tint val="85000"/>
            </a:schemeClr>
          </a:solidFill>
          <a:latin typeface="+mn-lt"/>
          <a:ea typeface="+mn-ea"/>
          <a:cs typeface="+mn-cs"/>
        </a:defRPr>
      </a:lvl2pPr>
      <a:lvl3pPr marL="758952" indent="-228600" algn="l" rtl="0" eaLnBrk="1" latinLnBrk="0" hangingPunct="1">
        <a:spcBef>
          <a:spcPts val="400"/>
        </a:spcBef>
        <a:buClr>
          <a:schemeClr val="accent4"/>
        </a:buClr>
        <a:buSzPct val="60000"/>
        <a:buFont typeface="Wingdings"/>
        <a:buChar char=""/>
        <a:defRPr kumimoji="0" sz="2000" kern="1200">
          <a:solidFill>
            <a:schemeClr val="tx1"/>
          </a:solidFill>
          <a:latin typeface="+mn-lt"/>
          <a:ea typeface="+mn-ea"/>
          <a:cs typeface="+mn-cs"/>
        </a:defRPr>
      </a:lvl3pPr>
      <a:lvl4pPr marL="1005840" indent="-228600" algn="l" rtl="0" eaLnBrk="1" latinLnBrk="0" hangingPunct="1">
        <a:spcBef>
          <a:spcPct val="20000"/>
        </a:spcBef>
        <a:buClr>
          <a:schemeClr val="accent4"/>
        </a:buClr>
        <a:buSzPct val="80000"/>
        <a:buFont typeface="Wingdings 2"/>
        <a:buChar char=""/>
        <a:defRPr kumimoji="0" sz="2000" kern="1200">
          <a:solidFill>
            <a:schemeClr val="tx1">
              <a:tint val="85000"/>
            </a:schemeClr>
          </a:solidFill>
          <a:latin typeface="+mn-lt"/>
          <a:ea typeface="+mn-ea"/>
          <a:cs typeface="+mn-cs"/>
        </a:defRPr>
      </a:lvl4pPr>
      <a:lvl5pPr marL="1280160" indent="-228600" algn="l" rtl="0" eaLnBrk="1" latinLnBrk="0" hangingPunct="1">
        <a:spcBef>
          <a:spcPts val="400"/>
        </a:spcBef>
        <a:buClr>
          <a:schemeClr val="accent4"/>
        </a:buClr>
        <a:buSzPct val="70000"/>
        <a:buFont typeface="Wingdings"/>
        <a:buChar char=""/>
        <a:defRPr kumimoji="0" sz="1800" kern="1200">
          <a:solidFill>
            <a:schemeClr val="tx1"/>
          </a:solidFill>
          <a:latin typeface="+mn-lt"/>
          <a:ea typeface="+mn-ea"/>
          <a:cs typeface="+mn-cs"/>
        </a:defRPr>
      </a:lvl5pPr>
      <a:lvl6pPr marL="1472184" indent="-182880" algn="l" rtl="0" eaLnBrk="1" latinLnBrk="0" hangingPunct="1">
        <a:spcBef>
          <a:spcPts val="400"/>
        </a:spcBef>
        <a:buClr>
          <a:schemeClr val="accent4"/>
        </a:buClr>
        <a:buSzPct val="80000"/>
        <a:buFont typeface="Wingdings 2"/>
        <a:buChar char=""/>
        <a:defRPr kumimoji="0" sz="1800" kern="1200">
          <a:solidFill>
            <a:schemeClr val="tx1">
              <a:tint val="85000"/>
            </a:schemeClr>
          </a:solidFill>
          <a:latin typeface="+mn-lt"/>
          <a:ea typeface="+mn-ea"/>
          <a:cs typeface="+mn-cs"/>
        </a:defRPr>
      </a:lvl6pPr>
      <a:lvl7pPr marL="1673352" indent="-182880" algn="l" rtl="0" eaLnBrk="1" latinLnBrk="0" hangingPunct="1">
        <a:spcBef>
          <a:spcPct val="20000"/>
        </a:spcBef>
        <a:buClr>
          <a:schemeClr val="accent4"/>
        </a:buClr>
        <a:buSzPct val="80000"/>
        <a:buFont typeface="Wingdings 2"/>
        <a:buChar char=""/>
        <a:defRPr kumimoji="0" sz="1600" kern="1200" baseline="0">
          <a:solidFill>
            <a:schemeClr val="tx1"/>
          </a:solidFill>
          <a:latin typeface="+mn-lt"/>
          <a:ea typeface="+mn-ea"/>
          <a:cs typeface="+mn-cs"/>
        </a:defRPr>
      </a:lvl7pPr>
      <a:lvl8pPr marL="1847088" indent="-182880" algn="l" rtl="0" eaLnBrk="1" latinLnBrk="0" hangingPunct="1">
        <a:spcBef>
          <a:spcPts val="300"/>
        </a:spcBef>
        <a:buClr>
          <a:schemeClr val="accent4"/>
        </a:buClr>
        <a:buSzPct val="100000"/>
        <a:buChar char="•"/>
        <a:defRPr kumimoji="0" sz="1600" kern="1200" baseline="0">
          <a:solidFill>
            <a:schemeClr val="tx1">
              <a:tint val="85000"/>
            </a:schemeClr>
          </a:solidFill>
          <a:latin typeface="+mn-lt"/>
          <a:ea typeface="+mn-ea"/>
          <a:cs typeface="+mn-cs"/>
        </a:defRPr>
      </a:lvl8pPr>
      <a:lvl9pPr marL="2057400" indent="-182880" algn="l" rtl="0" eaLnBrk="1" latinLnBrk="0" hangingPunct="1">
        <a:spcBef>
          <a:spcPct val="20000"/>
        </a:spcBef>
        <a:buClr>
          <a:schemeClr val="accent4"/>
        </a:buClr>
        <a:buSzPct val="100000"/>
        <a:buFont typeface="Wingdings"/>
        <a:buChar char="§"/>
        <a:defRPr kumimoji="0" sz="14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9.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image" Target="../media/image6.png"/><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3.xml"/><Relationship Id="rId1" Type="http://schemas.openxmlformats.org/officeDocument/2006/relationships/slideLayout" Target="../slideLayouts/slideLayout9.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1.xml"/><Relationship Id="rId1" Type="http://schemas.openxmlformats.org/officeDocument/2006/relationships/slideLayout" Target="../slideLayouts/slideLayout7.xml"/><Relationship Id="rId4" Type="http://schemas.openxmlformats.org/officeDocument/2006/relationships/image" Target="../media/image16.jpeg"/></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6.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6.xml"/></Relationships>
</file>

<file path=ppt/slides/_rels/slide80.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6.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9.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2.xml"/><Relationship Id="rId4" Type="http://schemas.openxmlformats.org/officeDocument/2006/relationships/image" Target="../media/image26.png"/></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3200400" y="533400"/>
            <a:ext cx="7772400" cy="2308324"/>
          </a:xfrm>
          <a:prstGeom prst="rect">
            <a:avLst/>
          </a:prstGeom>
        </p:spPr>
        <p:txBody>
          <a:bodyPr wrap="square">
            <a:spAutoFit/>
          </a:bodyPr>
          <a:lstStyle/>
          <a:p>
            <a:r>
              <a:rPr lang="en-US" sz="4800" b="1" u="sng" dirty="0" smtClean="0">
                <a:solidFill>
                  <a:schemeClr val="bg1"/>
                </a:solidFill>
                <a:latin typeface="Lucida Calligraphy" pitchFamily="66" charset="0"/>
              </a:rPr>
              <a:t>Principles and Rationale </a:t>
            </a:r>
            <a:br>
              <a:rPr lang="en-US" sz="4800" b="1" u="sng" dirty="0" smtClean="0">
                <a:solidFill>
                  <a:schemeClr val="bg1"/>
                </a:solidFill>
                <a:latin typeface="Lucida Calligraphy" pitchFamily="66" charset="0"/>
              </a:rPr>
            </a:br>
            <a:r>
              <a:rPr lang="en-US" sz="4800" b="1" u="sng" dirty="0" smtClean="0">
                <a:solidFill>
                  <a:schemeClr val="bg1"/>
                </a:solidFill>
                <a:latin typeface="Lucida Calligraphy" pitchFamily="66" charset="0"/>
              </a:rPr>
              <a:t>Of  </a:t>
            </a:r>
            <a:r>
              <a:rPr lang="en-US" sz="4800" b="1" u="sng" dirty="0" err="1" smtClean="0">
                <a:solidFill>
                  <a:schemeClr val="bg1"/>
                </a:solidFill>
                <a:latin typeface="Lucida Calligraphy" pitchFamily="66" charset="0"/>
              </a:rPr>
              <a:t>Endodontics</a:t>
            </a:r>
            <a:endParaRPr lang="en-US" sz="4800" dirty="0">
              <a:solidFill>
                <a:schemeClr val="bg1"/>
              </a:solidFill>
              <a:latin typeface="Lucida Calligraphy" pitchFamily="66"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tx2"/>
                </a:solidFill>
              </a:rPr>
              <a:t>contents</a:t>
            </a:r>
            <a:endParaRPr lang="en-US" dirty="0">
              <a:solidFill>
                <a:schemeClr val="tx2"/>
              </a:solidFill>
            </a:endParaRPr>
          </a:p>
        </p:txBody>
      </p:sp>
      <p:sp>
        <p:nvSpPr>
          <p:cNvPr id="3" name="Content Placeholder 2"/>
          <p:cNvSpPr>
            <a:spLocks noGrp="1"/>
          </p:cNvSpPr>
          <p:nvPr>
            <p:ph idx="1"/>
          </p:nvPr>
        </p:nvSpPr>
        <p:spPr/>
        <p:txBody>
          <a:bodyPr/>
          <a:lstStyle/>
          <a:p>
            <a:r>
              <a:rPr lang="en-US" dirty="0" smtClean="0"/>
              <a:t>Principles of endodontic treatment:</a:t>
            </a:r>
          </a:p>
          <a:p>
            <a:pPr>
              <a:buFont typeface="Wingdings" pitchFamily="2" charset="2"/>
              <a:buChar char="Ø"/>
            </a:pPr>
            <a:r>
              <a:rPr lang="en-US" dirty="0" smtClean="0"/>
              <a:t>Introduction </a:t>
            </a:r>
          </a:p>
          <a:p>
            <a:pPr>
              <a:buFont typeface="Wingdings" pitchFamily="2" charset="2"/>
              <a:buChar char="Ø"/>
            </a:pPr>
            <a:r>
              <a:rPr lang="en-US" dirty="0" smtClean="0"/>
              <a:t>Moisture control</a:t>
            </a:r>
          </a:p>
          <a:p>
            <a:pPr>
              <a:buFont typeface="Wingdings" pitchFamily="2" charset="2"/>
              <a:buChar char="Ø"/>
            </a:pPr>
            <a:r>
              <a:rPr lang="en-US" dirty="0" smtClean="0"/>
              <a:t>Isolation </a:t>
            </a:r>
          </a:p>
          <a:p>
            <a:pPr>
              <a:buFont typeface="Wingdings" pitchFamily="2" charset="2"/>
              <a:buChar char="Ø"/>
            </a:pPr>
            <a:r>
              <a:rPr lang="en-US" dirty="0" smtClean="0"/>
              <a:t>Sterilization</a:t>
            </a:r>
          </a:p>
          <a:p>
            <a:pPr>
              <a:buFont typeface="Trebuchet MS" pitchFamily="34" charset="0"/>
              <a:buChar char="●"/>
            </a:pPr>
            <a:r>
              <a:rPr lang="en-US" dirty="0" smtClean="0"/>
              <a:t>Rationale of endodontic treatment:</a:t>
            </a:r>
          </a:p>
          <a:p>
            <a:pPr>
              <a:buFont typeface="Wingdings" pitchFamily="2" charset="2"/>
              <a:buChar char="Ø"/>
            </a:pPr>
            <a:r>
              <a:rPr lang="en-US" dirty="0" smtClean="0"/>
              <a:t>Introduction</a:t>
            </a:r>
          </a:p>
          <a:p>
            <a:pPr>
              <a:buFont typeface="Wingdings" pitchFamily="2" charset="2"/>
              <a:buChar char="Ø"/>
            </a:pPr>
            <a:r>
              <a:rPr lang="en-US" dirty="0" smtClean="0"/>
              <a:t>Inflammation</a:t>
            </a:r>
          </a:p>
          <a:p>
            <a:pPr>
              <a:buFont typeface="Wingdings" pitchFamily="2" charset="2"/>
              <a:buChar char="Ø"/>
            </a:pPr>
            <a:r>
              <a:rPr lang="en-US" dirty="0" smtClean="0"/>
              <a:t>Endodontic implication: Fish concept</a:t>
            </a:r>
          </a:p>
          <a:p>
            <a:pPr>
              <a:buFont typeface="Trebuchet MS" pitchFamily="34" charset="0"/>
              <a:buChar char="●"/>
            </a:pPr>
            <a:r>
              <a:rPr lang="en-US" dirty="0" smtClean="0"/>
              <a:t>Conclusion </a:t>
            </a:r>
          </a:p>
          <a:p>
            <a:pPr>
              <a:buNone/>
            </a:pPr>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solidFill>
                  <a:schemeClr val="tx2"/>
                </a:solidFill>
              </a:rPr>
              <a:t>Principles of endodontic treatment: introduction</a:t>
            </a:r>
            <a:endParaRPr lang="en-US" dirty="0">
              <a:solidFill>
                <a:schemeClr val="tx2"/>
              </a:solidFill>
            </a:endParaRPr>
          </a:p>
        </p:txBody>
      </p:sp>
      <p:sp>
        <p:nvSpPr>
          <p:cNvPr id="3" name="Content Placeholder 2"/>
          <p:cNvSpPr>
            <a:spLocks noGrp="1"/>
          </p:cNvSpPr>
          <p:nvPr>
            <p:ph idx="1"/>
          </p:nvPr>
        </p:nvSpPr>
        <p:spPr/>
        <p:txBody>
          <a:bodyPr/>
          <a:lstStyle/>
          <a:p>
            <a:r>
              <a:rPr lang="en-US" dirty="0" smtClean="0"/>
              <a:t>The basic principles underlying the treatment of teeth with endodontic problems are those underlying surgery in general.</a:t>
            </a:r>
          </a:p>
          <a:p>
            <a:r>
              <a:rPr lang="en-US" dirty="0" smtClean="0"/>
              <a:t>An aseptic technique, debridement of the wound, drainage , and gentle treatment of the tissues with both instruments and drugs – all are the cardinal principles of surgery.</a:t>
            </a:r>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Autofit/>
          </a:bodyPr>
          <a:lstStyle/>
          <a:p>
            <a:pPr algn="ctr"/>
            <a:r>
              <a:rPr lang="en-US" sz="4800" b="1" dirty="0" smtClean="0">
                <a:solidFill>
                  <a:schemeClr val="tx2"/>
                </a:solidFill>
                <a:latin typeface="Algerian" pitchFamily="82" charset="0"/>
              </a:rPr>
              <a:t>Principles of endodontic treatment </a:t>
            </a:r>
            <a:endParaRPr lang="en-US" sz="4800" b="1" dirty="0">
              <a:solidFill>
                <a:schemeClr val="tx2"/>
              </a:solidFill>
              <a:latin typeface="Algerian" pitchFamily="82" charset="0"/>
            </a:endParaRPr>
          </a:p>
        </p:txBody>
      </p:sp>
      <p:sp>
        <p:nvSpPr>
          <p:cNvPr id="4" name="Content Placeholder 3"/>
          <p:cNvSpPr>
            <a:spLocks noGrp="1"/>
          </p:cNvSpPr>
          <p:nvPr>
            <p:ph idx="1"/>
          </p:nvPr>
        </p:nvSpPr>
        <p:spPr/>
        <p:txBody>
          <a:bodyPr/>
          <a:lstStyle/>
          <a:p>
            <a:r>
              <a:rPr lang="en-US" dirty="0" smtClean="0"/>
              <a:t>Moisture control</a:t>
            </a:r>
          </a:p>
          <a:p>
            <a:r>
              <a:rPr lang="en-US" dirty="0" smtClean="0"/>
              <a:t>Isolation </a:t>
            </a:r>
          </a:p>
          <a:p>
            <a:r>
              <a:rPr lang="en-US" dirty="0" smtClean="0"/>
              <a:t>Sterilization of instruments</a:t>
            </a:r>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9200" y="2362200"/>
            <a:ext cx="8229600" cy="1143000"/>
          </a:xfrm>
        </p:spPr>
        <p:txBody>
          <a:bodyPr>
            <a:normAutofit/>
          </a:bodyPr>
          <a:lstStyle/>
          <a:p>
            <a:r>
              <a:rPr lang="en-US" sz="4800" b="1" dirty="0" smtClean="0">
                <a:solidFill>
                  <a:schemeClr val="tx2"/>
                </a:solidFill>
                <a:latin typeface="Algerian" pitchFamily="82" charset="0"/>
              </a:rPr>
              <a:t>Moisture control</a:t>
            </a:r>
            <a:endParaRPr lang="en-US" sz="4800" b="1" dirty="0">
              <a:solidFill>
                <a:schemeClr val="tx2"/>
              </a:solidFill>
              <a:latin typeface="Algerian" pitchFamily="82"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457200" y="304800"/>
            <a:ext cx="7239000" cy="6150936"/>
          </a:xfrm>
        </p:spPr>
        <p:txBody>
          <a:bodyPr>
            <a:normAutofit fontScale="92500"/>
          </a:bodyPr>
          <a:lstStyle/>
          <a:p>
            <a:pPr>
              <a:buNone/>
            </a:pPr>
            <a:r>
              <a:rPr lang="en-US" dirty="0" smtClean="0">
                <a:solidFill>
                  <a:schemeClr val="bg2">
                    <a:lumMod val="50000"/>
                  </a:schemeClr>
                </a:solidFill>
              </a:rPr>
              <a:t>A. Sources of moisture in the clinical environment:</a:t>
            </a:r>
          </a:p>
          <a:p>
            <a:r>
              <a:rPr lang="en-US" i="1" dirty="0" err="1" smtClean="0">
                <a:solidFill>
                  <a:schemeClr val="tx2">
                    <a:lumMod val="75000"/>
                  </a:schemeClr>
                </a:solidFill>
              </a:rPr>
              <a:t>i</a:t>
            </a:r>
            <a:r>
              <a:rPr lang="en-US" i="1" dirty="0" smtClean="0">
                <a:solidFill>
                  <a:schemeClr val="tx2">
                    <a:lumMod val="75000"/>
                  </a:schemeClr>
                </a:solidFill>
              </a:rPr>
              <a:t>. Saliva:</a:t>
            </a:r>
          </a:p>
          <a:p>
            <a:pPr>
              <a:buNone/>
            </a:pPr>
            <a:r>
              <a:rPr lang="en-US" dirty="0" smtClean="0"/>
              <a:t>- from salivary glands.(parotid, </a:t>
            </a:r>
            <a:r>
              <a:rPr lang="en-US" dirty="0" err="1" smtClean="0"/>
              <a:t>submandibular</a:t>
            </a:r>
            <a:r>
              <a:rPr lang="en-US" dirty="0" smtClean="0"/>
              <a:t>, sublingual)</a:t>
            </a:r>
          </a:p>
          <a:p>
            <a:r>
              <a:rPr lang="en-US" dirty="0" smtClean="0"/>
              <a:t> </a:t>
            </a:r>
            <a:r>
              <a:rPr lang="en-US" i="1" dirty="0" smtClean="0">
                <a:solidFill>
                  <a:schemeClr val="tx2">
                    <a:lumMod val="75000"/>
                  </a:schemeClr>
                </a:solidFill>
              </a:rPr>
              <a:t>ii. Blood:</a:t>
            </a:r>
          </a:p>
          <a:p>
            <a:pPr>
              <a:buNone/>
            </a:pPr>
            <a:r>
              <a:rPr lang="en-US" dirty="0" smtClean="0"/>
              <a:t>- inflamed gingival tissues.</a:t>
            </a:r>
          </a:p>
          <a:p>
            <a:pPr>
              <a:buNone/>
            </a:pPr>
            <a:r>
              <a:rPr lang="en-US" dirty="0" smtClean="0"/>
              <a:t>- iatrogenic damage.</a:t>
            </a:r>
          </a:p>
          <a:p>
            <a:r>
              <a:rPr lang="en-US" dirty="0" smtClean="0">
                <a:solidFill>
                  <a:schemeClr val="tx2">
                    <a:lumMod val="75000"/>
                  </a:schemeClr>
                </a:solidFill>
              </a:rPr>
              <a:t> </a:t>
            </a:r>
            <a:r>
              <a:rPr lang="en-US" i="1" dirty="0" smtClean="0">
                <a:solidFill>
                  <a:schemeClr val="tx2">
                    <a:lumMod val="75000"/>
                  </a:schemeClr>
                </a:solidFill>
              </a:rPr>
              <a:t>iii. Gingival </a:t>
            </a:r>
            <a:r>
              <a:rPr lang="en-US" i="1" dirty="0" err="1" smtClean="0">
                <a:solidFill>
                  <a:schemeClr val="tx2">
                    <a:lumMod val="75000"/>
                  </a:schemeClr>
                </a:solidFill>
              </a:rPr>
              <a:t>crevicular</a:t>
            </a:r>
            <a:r>
              <a:rPr lang="en-US" i="1" dirty="0" smtClean="0">
                <a:solidFill>
                  <a:schemeClr val="tx2">
                    <a:lumMod val="75000"/>
                  </a:schemeClr>
                </a:solidFill>
              </a:rPr>
              <a:t> fluid:</a:t>
            </a:r>
          </a:p>
          <a:p>
            <a:pPr>
              <a:buNone/>
            </a:pPr>
            <a:r>
              <a:rPr lang="en-US" dirty="0" smtClean="0"/>
              <a:t>-inflamed gingival tissues.</a:t>
            </a:r>
          </a:p>
          <a:p>
            <a:r>
              <a:rPr lang="en-US" i="1" dirty="0" smtClean="0">
                <a:solidFill>
                  <a:schemeClr val="tx2">
                    <a:lumMod val="75000"/>
                  </a:schemeClr>
                </a:solidFill>
              </a:rPr>
              <a:t>iv. Water/dental materials:</a:t>
            </a:r>
          </a:p>
          <a:p>
            <a:pPr>
              <a:buNone/>
            </a:pPr>
            <a:r>
              <a:rPr lang="en-US" dirty="0" smtClean="0"/>
              <a:t>- from rotary instruments.</a:t>
            </a:r>
          </a:p>
          <a:p>
            <a:pPr>
              <a:buNone/>
            </a:pPr>
            <a:r>
              <a:rPr lang="en-US" dirty="0" smtClean="0"/>
              <a:t>- water from triplex syringe.</a:t>
            </a:r>
          </a:p>
          <a:p>
            <a:pPr>
              <a:buNone/>
            </a:pPr>
            <a:r>
              <a:rPr lang="en-US" dirty="0" smtClean="0"/>
              <a:t>-materials we may use during treatment [</a:t>
            </a:r>
            <a:r>
              <a:rPr lang="en-US" dirty="0" err="1" smtClean="0"/>
              <a:t>eg</a:t>
            </a:r>
            <a:r>
              <a:rPr lang="en-US" dirty="0" smtClean="0"/>
              <a:t>. etchants, </a:t>
            </a:r>
            <a:r>
              <a:rPr lang="en-US" dirty="0" err="1" smtClean="0"/>
              <a:t>irrigant</a:t>
            </a:r>
            <a:r>
              <a:rPr lang="en-US" dirty="0" smtClean="0"/>
              <a:t> solutions].</a:t>
            </a:r>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533400"/>
            <a:ext cx="7239000" cy="4846320"/>
          </a:xfrm>
        </p:spPr>
        <p:txBody>
          <a:bodyPr/>
          <a:lstStyle/>
          <a:p>
            <a:pPr>
              <a:buNone/>
            </a:pPr>
            <a:r>
              <a:rPr lang="en-US" dirty="0" smtClean="0">
                <a:solidFill>
                  <a:schemeClr val="bg2">
                    <a:lumMod val="50000"/>
                  </a:schemeClr>
                </a:solidFill>
              </a:rPr>
              <a:t>B. Why is moisture control important?</a:t>
            </a:r>
          </a:p>
          <a:p>
            <a:r>
              <a:rPr lang="en-US" i="1" dirty="0" err="1" smtClean="0">
                <a:solidFill>
                  <a:schemeClr val="tx2">
                    <a:lumMod val="75000"/>
                  </a:schemeClr>
                </a:solidFill>
              </a:rPr>
              <a:t>i</a:t>
            </a:r>
            <a:r>
              <a:rPr lang="en-US" i="1" dirty="0" smtClean="0">
                <a:solidFill>
                  <a:schemeClr val="tx2">
                    <a:lumMod val="75000"/>
                  </a:schemeClr>
                </a:solidFill>
              </a:rPr>
              <a:t>. Patient related factors</a:t>
            </a:r>
          </a:p>
          <a:p>
            <a:pPr>
              <a:buNone/>
            </a:pPr>
            <a:r>
              <a:rPr lang="en-US" dirty="0" smtClean="0"/>
              <a:t>• Comfort.</a:t>
            </a:r>
          </a:p>
          <a:p>
            <a:pPr>
              <a:buNone/>
            </a:pPr>
            <a:r>
              <a:rPr lang="en-US" dirty="0" smtClean="0"/>
              <a:t>• Protects patients swallowing or aspirating foreign bodies.</a:t>
            </a:r>
          </a:p>
          <a:p>
            <a:pPr>
              <a:buNone/>
            </a:pPr>
            <a:r>
              <a:rPr lang="en-US" dirty="0" smtClean="0"/>
              <a:t>• Protects patient soft tissues – tongue, cheeks by retracting them from operating field.</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04800"/>
            <a:ext cx="7239000" cy="5989320"/>
          </a:xfrm>
        </p:spPr>
        <p:txBody>
          <a:bodyPr>
            <a:normAutofit lnSpcReduction="10000"/>
          </a:bodyPr>
          <a:lstStyle/>
          <a:p>
            <a:r>
              <a:rPr lang="en-US" i="1" dirty="0" smtClean="0">
                <a:solidFill>
                  <a:schemeClr val="accent1">
                    <a:lumMod val="75000"/>
                  </a:schemeClr>
                </a:solidFill>
              </a:rPr>
              <a:t>ii. Operator related factors</a:t>
            </a:r>
          </a:p>
          <a:p>
            <a:pPr>
              <a:buNone/>
            </a:pPr>
            <a:r>
              <a:rPr lang="en-US" dirty="0" smtClean="0"/>
              <a:t>• Infection control; to </a:t>
            </a:r>
            <a:r>
              <a:rPr lang="en-US" dirty="0" err="1" smtClean="0"/>
              <a:t>minimise</a:t>
            </a:r>
            <a:r>
              <a:rPr lang="en-US" dirty="0" smtClean="0"/>
              <a:t> aerosol production.</a:t>
            </a:r>
          </a:p>
          <a:p>
            <a:pPr>
              <a:buNone/>
            </a:pPr>
            <a:r>
              <a:rPr lang="en-US" dirty="0" smtClean="0"/>
              <a:t>• Increased accessibility to operative site, allowing greater convenience and efficiency of operator.</a:t>
            </a:r>
          </a:p>
          <a:p>
            <a:pPr>
              <a:buNone/>
            </a:pPr>
            <a:r>
              <a:rPr lang="en-US" dirty="0" smtClean="0"/>
              <a:t>• Procedures (e.g. patient’s “need to swallow”) causes fewer problems.</a:t>
            </a:r>
          </a:p>
          <a:p>
            <a:pPr>
              <a:buNone/>
            </a:pPr>
            <a:r>
              <a:rPr lang="en-US" dirty="0" smtClean="0"/>
              <a:t>• Improves visibility of the working field and diagnosis.</a:t>
            </a:r>
          </a:p>
          <a:p>
            <a:pPr>
              <a:buNone/>
            </a:pPr>
            <a:r>
              <a:rPr lang="en-US" dirty="0" smtClean="0"/>
              <a:t>• Less fogging of the dental mirror.</a:t>
            </a:r>
          </a:p>
          <a:p>
            <a:pPr>
              <a:buNone/>
            </a:pPr>
            <a:r>
              <a:rPr lang="en-US" dirty="0" smtClean="0"/>
              <a:t>• Prevents contamination of cavity preparation/ root canal.</a:t>
            </a:r>
          </a:p>
          <a:p>
            <a:pPr>
              <a:buNone/>
            </a:pPr>
            <a:r>
              <a:rPr lang="en-US" dirty="0" smtClean="0"/>
              <a:t>• </a:t>
            </a:r>
            <a:r>
              <a:rPr lang="en-US" dirty="0" err="1" smtClean="0"/>
              <a:t>Haemorrhage</a:t>
            </a:r>
            <a:r>
              <a:rPr lang="en-US" dirty="0" smtClean="0"/>
              <a:t> from </a:t>
            </a:r>
            <a:r>
              <a:rPr lang="en-US" dirty="0" err="1" smtClean="0"/>
              <a:t>gingiva</a:t>
            </a:r>
            <a:r>
              <a:rPr lang="en-US" dirty="0" smtClean="0"/>
              <a:t> does not enter operative site.</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i="1" dirty="0" smtClean="0">
                <a:solidFill>
                  <a:schemeClr val="accent1">
                    <a:lumMod val="75000"/>
                  </a:schemeClr>
                </a:solidFill>
              </a:rPr>
              <a:t>iii. Task/technique being performed:</a:t>
            </a:r>
          </a:p>
          <a:p>
            <a:pPr>
              <a:buNone/>
            </a:pPr>
            <a:r>
              <a:rPr lang="en-US" dirty="0" smtClean="0"/>
              <a:t>• Dental materials are moisture sensitive, success of adhesion and physical properties relies on a dry field.</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304800"/>
            <a:ext cx="7239000" cy="5791200"/>
          </a:xfrm>
        </p:spPr>
        <p:txBody>
          <a:bodyPr>
            <a:normAutofit/>
          </a:bodyPr>
          <a:lstStyle/>
          <a:p>
            <a:pPr>
              <a:buNone/>
            </a:pPr>
            <a:r>
              <a:rPr lang="en-US" sz="3200" dirty="0" smtClean="0">
                <a:solidFill>
                  <a:schemeClr val="accent1">
                    <a:lumMod val="75000"/>
                  </a:schemeClr>
                </a:solidFill>
              </a:rPr>
              <a:t>C. Methods of moisture control</a:t>
            </a:r>
          </a:p>
          <a:p>
            <a:pPr>
              <a:buNone/>
            </a:pPr>
            <a:endParaRPr lang="en-US" dirty="0" smtClean="0">
              <a:solidFill>
                <a:schemeClr val="accent1">
                  <a:lumMod val="75000"/>
                </a:schemeClr>
              </a:solidFill>
            </a:endParaRPr>
          </a:p>
          <a:p>
            <a:pPr>
              <a:buNone/>
            </a:pPr>
            <a:r>
              <a:rPr lang="en-US" dirty="0" err="1" smtClean="0"/>
              <a:t>i</a:t>
            </a:r>
            <a:r>
              <a:rPr lang="en-US" dirty="0" smtClean="0"/>
              <a:t>. Aspiration</a:t>
            </a:r>
          </a:p>
          <a:p>
            <a:pPr>
              <a:buNone/>
            </a:pPr>
            <a:r>
              <a:rPr lang="en-US" dirty="0" smtClean="0"/>
              <a:t>ii. Air-Water-Syringe</a:t>
            </a:r>
          </a:p>
          <a:p>
            <a:pPr>
              <a:buNone/>
            </a:pPr>
            <a:r>
              <a:rPr lang="en-US" dirty="0" smtClean="0"/>
              <a:t>iii. Absorbent materials</a:t>
            </a:r>
          </a:p>
          <a:p>
            <a:pPr>
              <a:buNone/>
            </a:pPr>
            <a:r>
              <a:rPr lang="en-US" dirty="0" smtClean="0"/>
              <a:t>iv. Rubber dam</a:t>
            </a:r>
          </a:p>
          <a:p>
            <a:pPr>
              <a:buNone/>
            </a:pPr>
            <a:r>
              <a:rPr lang="en-US" dirty="0" smtClean="0"/>
              <a:t>v. Pharmacological methods</a:t>
            </a:r>
          </a:p>
          <a:p>
            <a:pPr>
              <a:buNone/>
            </a:pPr>
            <a:r>
              <a:rPr lang="en-US" dirty="0" smtClean="0"/>
              <a:t>vi. Gingival retraction cord</a:t>
            </a:r>
          </a:p>
          <a:p>
            <a:pPr>
              <a:buNone/>
            </a:pPr>
            <a:r>
              <a:rPr lang="en-US" dirty="0" smtClean="0"/>
              <a:t>vii. </a:t>
            </a:r>
            <a:r>
              <a:rPr lang="en-US" dirty="0" err="1" smtClean="0"/>
              <a:t>Electrosurgery</a:t>
            </a:r>
            <a:endParaRPr lang="en-US" dirty="0" smtClean="0"/>
          </a:p>
          <a:p>
            <a:pPr>
              <a:buNone/>
            </a:pPr>
            <a:r>
              <a:rPr lang="en-US" dirty="0" smtClean="0"/>
              <a:t>viii. </a:t>
            </a:r>
            <a:r>
              <a:rPr lang="en-US" dirty="0" err="1" smtClean="0"/>
              <a:t>Tricholoroacetic</a:t>
            </a:r>
            <a:r>
              <a:rPr lang="en-US" dirty="0" smtClean="0"/>
              <a:t> acid</a:t>
            </a:r>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err="1" smtClean="0">
                <a:solidFill>
                  <a:schemeClr val="tx2"/>
                </a:solidFill>
              </a:rPr>
              <a:t>i</a:t>
            </a:r>
            <a:r>
              <a:rPr lang="en-US" dirty="0" smtClean="0">
                <a:solidFill>
                  <a:schemeClr val="tx2"/>
                </a:solidFill>
              </a:rPr>
              <a:t>. Aspiration:</a:t>
            </a:r>
            <a:br>
              <a:rPr lang="en-US" dirty="0" smtClean="0">
                <a:solidFill>
                  <a:schemeClr val="tx2"/>
                </a:solidFill>
              </a:rPr>
            </a:br>
            <a:endParaRPr lang="en-US" dirty="0">
              <a:solidFill>
                <a:schemeClr val="tx2"/>
              </a:solidFill>
            </a:endParaRPr>
          </a:p>
        </p:txBody>
      </p:sp>
      <p:sp>
        <p:nvSpPr>
          <p:cNvPr id="3" name="Content Placeholder 2"/>
          <p:cNvSpPr>
            <a:spLocks noGrp="1"/>
          </p:cNvSpPr>
          <p:nvPr>
            <p:ph idx="1"/>
          </p:nvPr>
        </p:nvSpPr>
        <p:spPr/>
        <p:txBody>
          <a:bodyPr>
            <a:normAutofit/>
          </a:bodyPr>
          <a:lstStyle/>
          <a:p>
            <a:pPr>
              <a:buFont typeface="Wingdings" pitchFamily="2" charset="2"/>
              <a:buChar char="Ø"/>
            </a:pPr>
            <a:r>
              <a:rPr lang="en-US" dirty="0" smtClean="0"/>
              <a:t> </a:t>
            </a:r>
            <a:r>
              <a:rPr lang="en-US" u="sng" dirty="0" smtClean="0"/>
              <a:t>High volume aspiration:</a:t>
            </a:r>
          </a:p>
          <a:p>
            <a:r>
              <a:rPr lang="en-US" dirty="0" smtClean="0"/>
              <a:t> High volume vacuum (large diameter tip, </a:t>
            </a:r>
            <a:r>
              <a:rPr lang="en-US" dirty="0" err="1" smtClean="0"/>
              <a:t>autoclavable</a:t>
            </a:r>
            <a:r>
              <a:rPr lang="en-US" dirty="0" smtClean="0"/>
              <a:t> or disposable).</a:t>
            </a:r>
          </a:p>
          <a:p>
            <a:r>
              <a:rPr lang="en-US" dirty="0" smtClean="0"/>
              <a:t> Operated from vacuum unit.</a:t>
            </a:r>
          </a:p>
          <a:p>
            <a:pPr>
              <a:buNone/>
            </a:pPr>
            <a:r>
              <a:rPr lang="en-US" dirty="0" smtClean="0">
                <a:solidFill>
                  <a:schemeClr val="tx2">
                    <a:lumMod val="75000"/>
                  </a:schemeClr>
                </a:solidFill>
              </a:rPr>
              <a:t>Application:</a:t>
            </a:r>
          </a:p>
          <a:p>
            <a:pPr>
              <a:buFont typeface="Wingdings" pitchFamily="2" charset="2"/>
              <a:buChar char="Ø"/>
            </a:pPr>
            <a:r>
              <a:rPr lang="en-US" dirty="0" smtClean="0"/>
              <a:t> </a:t>
            </a:r>
            <a:r>
              <a:rPr lang="en-US" u="sng" dirty="0" smtClean="0"/>
              <a:t>Suitable to remove</a:t>
            </a:r>
            <a:r>
              <a:rPr lang="en-US" dirty="0" smtClean="0"/>
              <a:t>:</a:t>
            </a:r>
          </a:p>
          <a:p>
            <a:pPr>
              <a:buFont typeface="Wingdings" pitchFamily="2" charset="2"/>
              <a:buChar char="q"/>
            </a:pPr>
            <a:r>
              <a:rPr lang="en-US" dirty="0" smtClean="0"/>
              <a:t> Large particulate matter</a:t>
            </a:r>
          </a:p>
          <a:p>
            <a:pPr>
              <a:buFont typeface="Wingdings" pitchFamily="2" charset="2"/>
              <a:buChar char="q"/>
            </a:pPr>
            <a:r>
              <a:rPr lang="en-US" dirty="0" smtClean="0"/>
              <a:t> water from high speed drills</a:t>
            </a:r>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solidFill>
                  <a:schemeClr val="tx2"/>
                </a:solidFill>
              </a:rPr>
              <a:t/>
            </a:r>
            <a:br>
              <a:rPr lang="en-US" dirty="0" smtClean="0">
                <a:solidFill>
                  <a:schemeClr val="tx2"/>
                </a:solidFill>
              </a:rPr>
            </a:br>
            <a:endParaRPr lang="en-US" dirty="0">
              <a:solidFill>
                <a:schemeClr val="tx2"/>
              </a:solidFill>
            </a:endParaRPr>
          </a:p>
        </p:txBody>
      </p:sp>
      <p:sp>
        <p:nvSpPr>
          <p:cNvPr id="3" name="Content Placeholder 2"/>
          <p:cNvSpPr>
            <a:spLocks noGrp="1"/>
          </p:cNvSpPr>
          <p:nvPr>
            <p:ph idx="1"/>
          </p:nvPr>
        </p:nvSpPr>
        <p:spPr>
          <a:xfrm>
            <a:off x="457200" y="381000"/>
            <a:ext cx="7239000" cy="5836920"/>
          </a:xfrm>
        </p:spPr>
        <p:txBody>
          <a:bodyPr>
            <a:normAutofit/>
          </a:bodyPr>
          <a:lstStyle/>
          <a:p>
            <a:pPr>
              <a:buFont typeface="Wingdings" pitchFamily="2" charset="2"/>
              <a:buChar char="Ø"/>
            </a:pPr>
            <a:r>
              <a:rPr lang="en-US" sz="3600" dirty="0" smtClean="0">
                <a:solidFill>
                  <a:schemeClr val="tx2"/>
                </a:solidFill>
              </a:rPr>
              <a:t>Saliva ejector.</a:t>
            </a:r>
            <a:endParaRPr lang="en-US" sz="3600" dirty="0" smtClean="0"/>
          </a:p>
          <a:p>
            <a:r>
              <a:rPr lang="en-US" dirty="0" smtClean="0"/>
              <a:t> Low volume, small diameter tip, usually disposable.</a:t>
            </a:r>
          </a:p>
          <a:p>
            <a:r>
              <a:rPr lang="en-US" dirty="0" smtClean="0"/>
              <a:t> Flexible plastic tubing with protective flange.</a:t>
            </a:r>
          </a:p>
          <a:p>
            <a:r>
              <a:rPr lang="en-US" dirty="0" smtClean="0"/>
              <a:t> Routine saliva control.</a:t>
            </a:r>
          </a:p>
          <a:p>
            <a:r>
              <a:rPr lang="en-US" dirty="0" smtClean="0"/>
              <a:t> Can be placed under rubber dam.</a:t>
            </a:r>
          </a:p>
          <a:p>
            <a:r>
              <a:rPr lang="en-US" dirty="0" smtClean="0"/>
              <a:t> Best used to remove small amounts of moisture.</a:t>
            </a:r>
          </a:p>
          <a:p>
            <a:r>
              <a:rPr lang="en-US" dirty="0" smtClean="0"/>
              <a:t>Can be used in conjunction with other methods of moisture control</a:t>
            </a:r>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solidFill>
                  <a:schemeClr val="tx1"/>
                </a:solidFill>
              </a:rPr>
              <a:t>Saliva ejector</a:t>
            </a:r>
            <a:endParaRPr lang="en-US" dirty="0">
              <a:solidFill>
                <a:schemeClr val="tx1"/>
              </a:solidFill>
            </a:endParaRPr>
          </a:p>
        </p:txBody>
      </p:sp>
      <p:sp>
        <p:nvSpPr>
          <p:cNvPr id="6" name="Text Placeholder 5"/>
          <p:cNvSpPr>
            <a:spLocks noGrp="1"/>
          </p:cNvSpPr>
          <p:nvPr>
            <p:ph type="body" sz="half" idx="2"/>
          </p:nvPr>
        </p:nvSpPr>
        <p:spPr/>
        <p:txBody>
          <a:bodyPr/>
          <a:lstStyle/>
          <a:p>
            <a:endParaRPr lang="en-US"/>
          </a:p>
        </p:txBody>
      </p:sp>
      <p:pic>
        <p:nvPicPr>
          <p:cNvPr id="4" name="Object 9" descr="npo000011"/>
          <p:cNvPicPr>
            <a:picLocks noGrp="1" noChangeAspect="1" noChangeArrowheads="1"/>
          </p:cNvPicPr>
          <p:nvPr>
            <p:ph type="pic" idx="1"/>
          </p:nvPr>
        </p:nvPicPr>
        <p:blipFill>
          <a:blip r:embed="rId2" cstate="print"/>
          <a:srcRect t="1960" b="1960"/>
          <a:stretch>
            <a:fillRect/>
          </a:stretch>
        </p:blipFill>
        <p:spPr bwMode="auto">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33400"/>
            <a:ext cx="7239000" cy="5922336"/>
          </a:xfrm>
        </p:spPr>
        <p:txBody>
          <a:bodyPr>
            <a:normAutofit/>
          </a:bodyPr>
          <a:lstStyle/>
          <a:p>
            <a:pPr>
              <a:buFont typeface="Wingdings" pitchFamily="2" charset="2"/>
              <a:buChar char="Ø"/>
            </a:pPr>
            <a:r>
              <a:rPr lang="en-US" sz="2800" dirty="0" smtClean="0">
                <a:solidFill>
                  <a:schemeClr val="tx2">
                    <a:lumMod val="75000"/>
                  </a:schemeClr>
                </a:solidFill>
              </a:rPr>
              <a:t>Advantages:</a:t>
            </a:r>
          </a:p>
          <a:p>
            <a:r>
              <a:rPr lang="en-US" dirty="0" smtClean="0"/>
              <a:t>Cheap, easy to use (can be held by patient).</a:t>
            </a:r>
          </a:p>
          <a:p>
            <a:r>
              <a:rPr lang="en-US" dirty="0" smtClean="0"/>
              <a:t>Some have flanges attached which can retract tongue and floor of mouth.</a:t>
            </a:r>
          </a:p>
          <a:p>
            <a:pPr>
              <a:buFont typeface="Wingdings" pitchFamily="2" charset="2"/>
              <a:buChar char="Ø"/>
            </a:pPr>
            <a:r>
              <a:rPr lang="en-US" dirty="0" smtClean="0"/>
              <a:t> </a:t>
            </a:r>
            <a:r>
              <a:rPr lang="en-US" sz="2800" dirty="0" smtClean="0">
                <a:solidFill>
                  <a:schemeClr val="tx2">
                    <a:lumMod val="75000"/>
                  </a:schemeClr>
                </a:solidFill>
              </a:rPr>
              <a:t>Disadvantages:</a:t>
            </a:r>
          </a:p>
          <a:p>
            <a:r>
              <a:rPr lang="en-US" dirty="0" smtClean="0"/>
              <a:t>Can be uncomfortable for patient if used inappropriately.</a:t>
            </a:r>
          </a:p>
          <a:p>
            <a:r>
              <a:rPr lang="en-US" dirty="0" smtClean="0"/>
              <a:t>May cause soft tissue damage; care must be taken not to suck in patients tissues into the tip.</a:t>
            </a:r>
          </a:p>
          <a:p>
            <a:r>
              <a:rPr lang="en-US" dirty="0" smtClean="0"/>
              <a:t>Active tongues can make placement difficult.</a:t>
            </a:r>
          </a:p>
          <a:p>
            <a:r>
              <a:rPr lang="en-US" dirty="0" smtClean="0"/>
              <a:t>Low volume aspirators don’t remove solids well</a:t>
            </a:r>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solidFill>
                  <a:schemeClr val="tx2"/>
                </a:solidFill>
              </a:rPr>
              <a:t>ii. Air-Water-Syringe:</a:t>
            </a:r>
            <a:r>
              <a:rPr lang="en-US" dirty="0" smtClean="0"/>
              <a:t/>
            </a:r>
            <a:br>
              <a:rPr lang="en-US" dirty="0" smtClean="0"/>
            </a:br>
            <a:endParaRPr lang="en-US" dirty="0"/>
          </a:p>
        </p:txBody>
      </p:sp>
      <p:sp>
        <p:nvSpPr>
          <p:cNvPr id="3" name="Content Placeholder 2"/>
          <p:cNvSpPr>
            <a:spLocks noGrp="1"/>
          </p:cNvSpPr>
          <p:nvPr>
            <p:ph idx="1"/>
          </p:nvPr>
        </p:nvSpPr>
        <p:spPr/>
        <p:txBody>
          <a:bodyPr>
            <a:normAutofit fontScale="92500" lnSpcReduction="10000"/>
          </a:bodyPr>
          <a:lstStyle/>
          <a:p>
            <a:pPr>
              <a:buFont typeface="Wingdings" pitchFamily="2" charset="2"/>
              <a:buChar char="Ø"/>
            </a:pPr>
            <a:r>
              <a:rPr lang="en-US" u="sng" dirty="0" smtClean="0">
                <a:solidFill>
                  <a:schemeClr val="tx2">
                    <a:lumMod val="75000"/>
                  </a:schemeClr>
                </a:solidFill>
              </a:rPr>
              <a:t>Application:</a:t>
            </a:r>
          </a:p>
          <a:p>
            <a:r>
              <a:rPr lang="en-US" dirty="0" smtClean="0"/>
              <a:t> Air blast useful to dry tooth or soft tissues during examination or used during operative procedures</a:t>
            </a:r>
          </a:p>
          <a:p>
            <a:pPr>
              <a:buFont typeface="Wingdings" pitchFamily="2" charset="2"/>
              <a:buChar char="Ø"/>
            </a:pPr>
            <a:r>
              <a:rPr lang="en-US" dirty="0" smtClean="0">
                <a:solidFill>
                  <a:schemeClr val="tx2">
                    <a:lumMod val="75000"/>
                  </a:schemeClr>
                </a:solidFill>
              </a:rPr>
              <a:t>Advantages:</a:t>
            </a:r>
          </a:p>
          <a:p>
            <a:r>
              <a:rPr lang="en-US" dirty="0" smtClean="0"/>
              <a:t> Easy to use.</a:t>
            </a:r>
          </a:p>
          <a:p>
            <a:pPr>
              <a:buFont typeface="Wingdings" pitchFamily="2" charset="2"/>
              <a:buChar char="Ø"/>
            </a:pPr>
            <a:r>
              <a:rPr lang="en-US" dirty="0" smtClean="0">
                <a:solidFill>
                  <a:schemeClr val="tx2">
                    <a:lumMod val="75000"/>
                  </a:schemeClr>
                </a:solidFill>
              </a:rPr>
              <a:t>Disadvantages:</a:t>
            </a:r>
          </a:p>
          <a:p>
            <a:r>
              <a:rPr lang="en-US" dirty="0" smtClean="0"/>
              <a:t> Needs greater caution with use as </a:t>
            </a:r>
            <a:r>
              <a:rPr lang="en-US" u="sng" dirty="0" smtClean="0"/>
              <a:t>can dehydrate dentine</a:t>
            </a:r>
            <a:r>
              <a:rPr lang="en-US" dirty="0" smtClean="0"/>
              <a:t> and cause pain and discomfort to patient</a:t>
            </a:r>
          </a:p>
          <a:p>
            <a:r>
              <a:rPr lang="en-US" dirty="0" smtClean="0"/>
              <a:t> Not effective if large volumes of moisture; can just transfer moisture from one tooth to another</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sz="3200" dirty="0" smtClean="0">
                <a:solidFill>
                  <a:schemeClr val="tx1">
                    <a:lumMod val="95000"/>
                  </a:schemeClr>
                </a:solidFill>
                <a:latin typeface="Aparajita" pitchFamily="34" charset="0"/>
                <a:cs typeface="Aparajita" pitchFamily="34" charset="0"/>
              </a:rPr>
              <a:t>Air water syringe</a:t>
            </a:r>
            <a:endParaRPr lang="en-US" sz="3200" dirty="0">
              <a:solidFill>
                <a:schemeClr val="tx1">
                  <a:lumMod val="95000"/>
                </a:schemeClr>
              </a:solidFill>
              <a:latin typeface="Aparajita" pitchFamily="34" charset="0"/>
              <a:cs typeface="Aparajita" pitchFamily="34" charset="0"/>
            </a:endParaRPr>
          </a:p>
        </p:txBody>
      </p:sp>
      <p:sp>
        <p:nvSpPr>
          <p:cNvPr id="5" name="Text Placeholder 4"/>
          <p:cNvSpPr>
            <a:spLocks noGrp="1"/>
          </p:cNvSpPr>
          <p:nvPr>
            <p:ph type="body" sz="half" idx="2"/>
          </p:nvPr>
        </p:nvSpPr>
        <p:spPr/>
        <p:txBody>
          <a:bodyPr/>
          <a:lstStyle/>
          <a:p>
            <a:endParaRPr lang="en-US"/>
          </a:p>
        </p:txBody>
      </p:sp>
      <p:pic>
        <p:nvPicPr>
          <p:cNvPr id="5122" name="Picture 2"/>
          <p:cNvPicPr>
            <a:picLocks noGrp="1" noChangeAspect="1" noChangeArrowheads="1"/>
          </p:cNvPicPr>
          <p:nvPr>
            <p:ph type="pic" idx="1"/>
          </p:nvPr>
        </p:nvPicPr>
        <p:blipFill>
          <a:blip r:embed="rId2" cstate="print"/>
          <a:srcRect t="5479" b="5479"/>
          <a:stretch>
            <a:fillRect/>
          </a:stretch>
        </p:blipFill>
        <p:spPr bwMode="auto">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solidFill>
                  <a:schemeClr val="tx2"/>
                </a:solidFill>
              </a:rPr>
              <a:t>iii. Absorbent materials</a:t>
            </a:r>
            <a:r>
              <a:rPr lang="en-US" dirty="0" smtClean="0"/>
              <a:t/>
            </a:r>
            <a:br>
              <a:rPr lang="en-US" dirty="0" smtClean="0"/>
            </a:br>
            <a:endParaRPr lang="en-US" dirty="0"/>
          </a:p>
        </p:txBody>
      </p:sp>
      <p:sp>
        <p:nvSpPr>
          <p:cNvPr id="3" name="Content Placeholder 2"/>
          <p:cNvSpPr>
            <a:spLocks noGrp="1"/>
          </p:cNvSpPr>
          <p:nvPr>
            <p:ph idx="1"/>
          </p:nvPr>
        </p:nvSpPr>
        <p:spPr/>
        <p:txBody>
          <a:bodyPr>
            <a:normAutofit/>
          </a:bodyPr>
          <a:lstStyle/>
          <a:p>
            <a:r>
              <a:rPr lang="en-US" dirty="0" smtClean="0"/>
              <a:t> Cotton rolls, pellets, gauze, cellulose wafers.</a:t>
            </a:r>
          </a:p>
          <a:p>
            <a:pPr>
              <a:buFont typeface="Wingdings" pitchFamily="2" charset="2"/>
              <a:buChar char="Ø"/>
            </a:pPr>
            <a:r>
              <a:rPr lang="en-US" u="sng" dirty="0" smtClean="0">
                <a:solidFill>
                  <a:schemeClr val="tx2">
                    <a:lumMod val="75000"/>
                  </a:schemeClr>
                </a:solidFill>
              </a:rPr>
              <a:t>Application:</a:t>
            </a:r>
          </a:p>
          <a:p>
            <a:r>
              <a:rPr lang="en-US" dirty="0" smtClean="0"/>
              <a:t> Cotton rolls (placed in </a:t>
            </a:r>
            <a:r>
              <a:rPr lang="en-US" dirty="0" err="1" smtClean="0"/>
              <a:t>buccal</a:t>
            </a:r>
            <a:r>
              <a:rPr lang="en-US" dirty="0" smtClean="0"/>
              <a:t> or lingual </a:t>
            </a:r>
            <a:r>
              <a:rPr lang="en-US" dirty="0" err="1" smtClean="0"/>
              <a:t>sulcus</a:t>
            </a:r>
            <a:r>
              <a:rPr lang="en-US" dirty="0" smtClean="0"/>
              <a:t>) and cellulose wafers (placed in the </a:t>
            </a:r>
            <a:r>
              <a:rPr lang="en-US" dirty="0" err="1" smtClean="0"/>
              <a:t>buccal</a:t>
            </a:r>
            <a:r>
              <a:rPr lang="en-US" dirty="0" smtClean="0"/>
              <a:t> </a:t>
            </a:r>
            <a:r>
              <a:rPr lang="en-US" dirty="0" err="1" smtClean="0"/>
              <a:t>sulcus</a:t>
            </a:r>
            <a:r>
              <a:rPr lang="en-US" dirty="0" smtClean="0"/>
              <a:t>).</a:t>
            </a:r>
          </a:p>
          <a:p>
            <a:r>
              <a:rPr lang="en-US" dirty="0" smtClean="0"/>
              <a:t> Can place cotton rolls over parotid duct to control parotid flow</a:t>
            </a:r>
          </a:p>
          <a:p>
            <a:r>
              <a:rPr lang="en-US" dirty="0" smtClean="0"/>
              <a:t> Are used to absorb saliva and other fluids for short periods of time </a:t>
            </a:r>
            <a:r>
              <a:rPr lang="en-US" dirty="0" err="1" smtClean="0"/>
              <a:t>eg</a:t>
            </a:r>
            <a:r>
              <a:rPr lang="en-US" dirty="0" smtClean="0"/>
              <a:t>; any examinations, fissure sealants, polishing</a:t>
            </a:r>
            <a:endParaRPr 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sz="4000" dirty="0" smtClean="0">
                <a:solidFill>
                  <a:schemeClr val="tx1"/>
                </a:solidFill>
                <a:latin typeface="Aparajita" pitchFamily="34" charset="0"/>
                <a:cs typeface="Aparajita" pitchFamily="34" charset="0"/>
              </a:rPr>
              <a:t>Cotton rolls</a:t>
            </a:r>
            <a:endParaRPr lang="en-US" sz="4000" dirty="0">
              <a:solidFill>
                <a:schemeClr val="tx1"/>
              </a:solidFill>
              <a:latin typeface="Aparajita" pitchFamily="34" charset="0"/>
              <a:cs typeface="Aparajita" pitchFamily="34" charset="0"/>
            </a:endParaRPr>
          </a:p>
        </p:txBody>
      </p:sp>
      <p:sp>
        <p:nvSpPr>
          <p:cNvPr id="5" name="Text Placeholder 4"/>
          <p:cNvSpPr>
            <a:spLocks noGrp="1"/>
          </p:cNvSpPr>
          <p:nvPr>
            <p:ph type="body" sz="half" idx="2"/>
          </p:nvPr>
        </p:nvSpPr>
        <p:spPr/>
        <p:txBody>
          <a:bodyPr/>
          <a:lstStyle/>
          <a:p>
            <a:endParaRPr lang="en-US"/>
          </a:p>
        </p:txBody>
      </p:sp>
      <p:pic>
        <p:nvPicPr>
          <p:cNvPr id="4098" name="Picture 2"/>
          <p:cNvPicPr>
            <a:picLocks noGrp="1" noChangeAspect="1" noChangeArrowheads="1"/>
          </p:cNvPicPr>
          <p:nvPr>
            <p:ph type="pic" idx="1"/>
          </p:nvPr>
        </p:nvPicPr>
        <p:blipFill>
          <a:blip r:embed="rId2" cstate="print"/>
          <a:srcRect l="5155" r="5155"/>
          <a:stretch>
            <a:fillRect/>
          </a:stretch>
        </p:blipFill>
        <p:spPr bwMode="auto">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457200" y="304800"/>
            <a:ext cx="7239000" cy="6150936"/>
          </a:xfrm>
        </p:spPr>
        <p:txBody>
          <a:bodyPr>
            <a:normAutofit/>
          </a:bodyPr>
          <a:lstStyle/>
          <a:p>
            <a:pPr>
              <a:buFont typeface="Wingdings" pitchFamily="2" charset="2"/>
              <a:buChar char="Ø"/>
            </a:pPr>
            <a:endParaRPr lang="en-US" dirty="0" smtClean="0">
              <a:solidFill>
                <a:schemeClr val="tx2">
                  <a:lumMod val="75000"/>
                </a:schemeClr>
              </a:solidFill>
            </a:endParaRPr>
          </a:p>
          <a:p>
            <a:pPr>
              <a:buFont typeface="Wingdings" pitchFamily="2" charset="2"/>
              <a:buChar char="Ø"/>
            </a:pPr>
            <a:r>
              <a:rPr lang="en-US" dirty="0" smtClean="0">
                <a:solidFill>
                  <a:schemeClr val="tx2">
                    <a:lumMod val="75000"/>
                  </a:schemeClr>
                </a:solidFill>
              </a:rPr>
              <a:t>Advantages:</a:t>
            </a:r>
          </a:p>
          <a:p>
            <a:r>
              <a:rPr lang="en-US" dirty="0" smtClean="0"/>
              <a:t> Effective to control small amounts of moisture</a:t>
            </a:r>
          </a:p>
          <a:p>
            <a:r>
              <a:rPr lang="en-US" dirty="0" smtClean="0"/>
              <a:t> Retract soft tissues at same time</a:t>
            </a:r>
          </a:p>
          <a:p>
            <a:pPr>
              <a:buFont typeface="Wingdings" pitchFamily="2" charset="2"/>
              <a:buChar char="Ø"/>
            </a:pPr>
            <a:endParaRPr lang="en-US" dirty="0" smtClean="0"/>
          </a:p>
          <a:p>
            <a:pPr>
              <a:buFont typeface="Wingdings" pitchFamily="2" charset="2"/>
              <a:buChar char="Ø"/>
            </a:pPr>
            <a:endParaRPr lang="en-US" dirty="0" smtClean="0"/>
          </a:p>
          <a:p>
            <a:pPr>
              <a:buFont typeface="Wingdings" pitchFamily="2" charset="2"/>
              <a:buChar char="Ø"/>
            </a:pPr>
            <a:r>
              <a:rPr lang="en-US" dirty="0" smtClean="0"/>
              <a:t> </a:t>
            </a:r>
            <a:r>
              <a:rPr lang="en-US" dirty="0" smtClean="0">
                <a:solidFill>
                  <a:schemeClr val="tx2">
                    <a:lumMod val="75000"/>
                  </a:schemeClr>
                </a:solidFill>
              </a:rPr>
              <a:t>Disadvantages:</a:t>
            </a:r>
          </a:p>
          <a:p>
            <a:r>
              <a:rPr lang="en-US" dirty="0" smtClean="0"/>
              <a:t> Only provides short term moisture control</a:t>
            </a:r>
          </a:p>
          <a:p>
            <a:r>
              <a:rPr lang="en-US" dirty="0" smtClean="0"/>
              <a:t> Ineffective if high volumes of fluid</a:t>
            </a:r>
          </a:p>
          <a:p>
            <a:r>
              <a:rPr lang="en-US" dirty="0" smtClean="0"/>
              <a:t> Active tongues and shallow </a:t>
            </a:r>
            <a:r>
              <a:rPr lang="en-US" dirty="0" err="1" smtClean="0"/>
              <a:t>sulci</a:t>
            </a:r>
            <a:r>
              <a:rPr lang="en-US" dirty="0" smtClean="0"/>
              <a:t> may make placement and retention difficult</a:t>
            </a:r>
            <a:endParaRPr lang="en-US"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solidFill>
                  <a:schemeClr val="tx2"/>
                </a:solidFill>
              </a:rPr>
              <a:t>iv. Rubber dam</a:t>
            </a:r>
            <a:br>
              <a:rPr lang="en-US" dirty="0" smtClean="0">
                <a:solidFill>
                  <a:schemeClr val="tx2"/>
                </a:solidFill>
              </a:rPr>
            </a:br>
            <a:endParaRPr lang="en-US" dirty="0">
              <a:solidFill>
                <a:schemeClr val="tx2"/>
              </a:solidFill>
            </a:endParaRPr>
          </a:p>
        </p:txBody>
      </p:sp>
      <p:sp>
        <p:nvSpPr>
          <p:cNvPr id="3" name="Content Placeholder 2"/>
          <p:cNvSpPr>
            <a:spLocks noGrp="1"/>
          </p:cNvSpPr>
          <p:nvPr>
            <p:ph idx="1"/>
          </p:nvPr>
        </p:nvSpPr>
        <p:spPr>
          <a:xfrm>
            <a:off x="381000" y="1371600"/>
            <a:ext cx="7239000" cy="4846320"/>
          </a:xfrm>
        </p:spPr>
        <p:txBody>
          <a:bodyPr>
            <a:normAutofit/>
          </a:bodyPr>
          <a:lstStyle/>
          <a:p>
            <a:pPr>
              <a:buNone/>
            </a:pPr>
            <a:r>
              <a:rPr lang="en-US" sz="3200" dirty="0" smtClean="0">
                <a:solidFill>
                  <a:srgbClr val="C00000"/>
                </a:solidFill>
                <a:latin typeface="Arial Rounded MT Bold" pitchFamily="34" charset="0"/>
                <a:cs typeface="Aparajita" pitchFamily="34" charset="0"/>
              </a:rPr>
              <a:t>Total moisture control method</a:t>
            </a:r>
          </a:p>
          <a:p>
            <a:pPr>
              <a:buFont typeface="Wingdings" pitchFamily="2" charset="2"/>
              <a:buChar char="Ø"/>
            </a:pPr>
            <a:r>
              <a:rPr lang="en-US" dirty="0" smtClean="0">
                <a:solidFill>
                  <a:schemeClr val="tx2">
                    <a:lumMod val="75000"/>
                  </a:schemeClr>
                </a:solidFill>
              </a:rPr>
              <a:t>Application:</a:t>
            </a:r>
          </a:p>
          <a:p>
            <a:endParaRPr lang="en-US" dirty="0" smtClean="0"/>
          </a:p>
          <a:p>
            <a:r>
              <a:rPr lang="en-US" dirty="0" smtClean="0"/>
              <a:t> Isolation of one or more teeth from the oral environment.</a:t>
            </a:r>
          </a:p>
          <a:p>
            <a:pPr>
              <a:buNone/>
            </a:pPr>
            <a:r>
              <a:rPr lang="en-US" dirty="0" smtClean="0"/>
              <a:t> </a:t>
            </a:r>
          </a:p>
          <a:p>
            <a:r>
              <a:rPr lang="en-US" dirty="0" smtClean="0"/>
              <a:t>Rubber dam eliminates saliva from the working field and also retracts soft tissues</a:t>
            </a:r>
          </a:p>
          <a:p>
            <a:pPr>
              <a:buNone/>
            </a:pPr>
            <a:endParaRPr lang="en-US"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304800"/>
            <a:ext cx="7239000" cy="1143000"/>
          </a:xfrm>
        </p:spPr>
        <p:txBody>
          <a:bodyPr>
            <a:normAutofit fontScale="90000"/>
          </a:bodyPr>
          <a:lstStyle/>
          <a:p>
            <a:r>
              <a:rPr lang="en-US" dirty="0" smtClean="0">
                <a:solidFill>
                  <a:schemeClr val="tx2"/>
                </a:solidFill>
              </a:rPr>
              <a:t>Rubber dam set</a:t>
            </a:r>
            <a:br>
              <a:rPr lang="en-US" dirty="0" smtClean="0">
                <a:solidFill>
                  <a:schemeClr val="tx2"/>
                </a:solidFill>
              </a:rPr>
            </a:br>
            <a:endParaRPr lang="en-US" dirty="0">
              <a:solidFill>
                <a:schemeClr val="tx2"/>
              </a:solidFill>
            </a:endParaRPr>
          </a:p>
        </p:txBody>
      </p:sp>
      <p:sp>
        <p:nvSpPr>
          <p:cNvPr id="3" name="Content Placeholder 2"/>
          <p:cNvSpPr>
            <a:spLocks noGrp="1"/>
          </p:cNvSpPr>
          <p:nvPr>
            <p:ph idx="1"/>
          </p:nvPr>
        </p:nvSpPr>
        <p:spPr/>
        <p:txBody>
          <a:bodyPr>
            <a:normAutofit/>
          </a:bodyPr>
          <a:lstStyle/>
          <a:p>
            <a:r>
              <a:rPr lang="en-US" dirty="0" smtClean="0"/>
              <a:t> Rubber dam (green, blue and black)</a:t>
            </a:r>
          </a:p>
          <a:p>
            <a:r>
              <a:rPr lang="en-US" dirty="0" smtClean="0"/>
              <a:t> Rubber dam punch</a:t>
            </a:r>
          </a:p>
          <a:p>
            <a:r>
              <a:rPr lang="en-US" dirty="0" smtClean="0"/>
              <a:t> Rubber dam clamps</a:t>
            </a:r>
          </a:p>
          <a:p>
            <a:r>
              <a:rPr lang="en-US" dirty="0" smtClean="0"/>
              <a:t> Rubber dam clamp forceps</a:t>
            </a:r>
          </a:p>
          <a:p>
            <a:r>
              <a:rPr lang="en-US" dirty="0" smtClean="0"/>
              <a:t> Rubber dam frame/holder</a:t>
            </a:r>
          </a:p>
          <a:p>
            <a:r>
              <a:rPr lang="en-US" dirty="0" smtClean="0"/>
              <a:t> Rubber dam stamp for marking the position of tooth</a:t>
            </a:r>
          </a:p>
          <a:p>
            <a:r>
              <a:rPr lang="en-US" dirty="0" smtClean="0"/>
              <a:t>Rubber dam lubricant</a:t>
            </a:r>
          </a:p>
          <a:p>
            <a:r>
              <a:rPr lang="en-US" dirty="0" smtClean="0"/>
              <a:t>Waxed dental floss</a:t>
            </a:r>
          </a:p>
          <a:p>
            <a:r>
              <a:rPr lang="en-US" dirty="0" smtClean="0"/>
              <a:t>Scissors</a:t>
            </a:r>
            <a:endParaRPr lang="en-US"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0"/>
            <a:ext cx="7239000" cy="1143000"/>
          </a:xfrm>
        </p:spPr>
        <p:txBody>
          <a:bodyPr/>
          <a:lstStyle/>
          <a:p>
            <a:r>
              <a:rPr lang="en-US" dirty="0" smtClean="0">
                <a:solidFill>
                  <a:schemeClr val="tx2"/>
                </a:solidFill>
              </a:rPr>
              <a:t>Rubber dam isolation</a:t>
            </a:r>
            <a:endParaRPr lang="en-US" dirty="0">
              <a:solidFill>
                <a:schemeClr val="tx2"/>
              </a:solidFill>
            </a:endParaRPr>
          </a:p>
        </p:txBody>
      </p:sp>
      <p:pic>
        <p:nvPicPr>
          <p:cNvPr id="5" name="Content Placeholder 4" descr="ws_5EC.tmp"/>
          <p:cNvPicPr>
            <a:picLocks noGrp="1"/>
          </p:cNvPicPr>
          <p:nvPr>
            <p:ph idx="1"/>
          </p:nvPr>
        </p:nvPicPr>
        <p:blipFill>
          <a:blip r:embed="rId2" cstate="print"/>
          <a:stretch>
            <a:fillRect/>
          </a:stretch>
        </p:blipFill>
        <p:spPr>
          <a:xfrm>
            <a:off x="854884" y="1609725"/>
            <a:ext cx="6443631" cy="4846638"/>
          </a:xfrm>
          <a:prstGeom prst="rect">
            <a:avLst/>
          </a:prstGeom>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Grp="1" noChangeAspect="1" noChangeArrowheads="1"/>
          </p:cNvPicPr>
          <p:nvPr>
            <p:ph idx="1"/>
          </p:nvPr>
        </p:nvPicPr>
        <p:blipFill>
          <a:blip r:embed="rId2" cstate="print"/>
          <a:srcRect/>
          <a:stretch>
            <a:fillRect/>
          </a:stretch>
        </p:blipFill>
        <p:spPr bwMode="auto">
          <a:xfrm>
            <a:off x="0" y="0"/>
            <a:ext cx="3276600" cy="2667000"/>
          </a:xfrm>
          <a:prstGeom prst="rect">
            <a:avLst/>
          </a:prstGeom>
          <a:noFill/>
          <a:ln w="9525">
            <a:noFill/>
            <a:miter lim="800000"/>
            <a:headEnd/>
            <a:tailEnd/>
          </a:ln>
          <a:effectLst/>
        </p:spPr>
      </p:pic>
      <p:pic>
        <p:nvPicPr>
          <p:cNvPr id="6147" name="Picture 3"/>
          <p:cNvPicPr>
            <a:picLocks noChangeAspect="1" noChangeArrowheads="1"/>
          </p:cNvPicPr>
          <p:nvPr/>
        </p:nvPicPr>
        <p:blipFill>
          <a:blip r:embed="rId3" cstate="print"/>
          <a:srcRect/>
          <a:stretch>
            <a:fillRect/>
          </a:stretch>
        </p:blipFill>
        <p:spPr bwMode="auto">
          <a:xfrm>
            <a:off x="3886200" y="0"/>
            <a:ext cx="3560583" cy="2667000"/>
          </a:xfrm>
          <a:prstGeom prst="rect">
            <a:avLst/>
          </a:prstGeom>
          <a:noFill/>
          <a:ln w="9525">
            <a:noFill/>
            <a:miter lim="800000"/>
            <a:headEnd/>
            <a:tailEnd/>
          </a:ln>
          <a:effectLst/>
        </p:spPr>
      </p:pic>
      <p:pic>
        <p:nvPicPr>
          <p:cNvPr id="6148" name="Picture 4"/>
          <p:cNvPicPr>
            <a:picLocks noChangeAspect="1" noChangeArrowheads="1"/>
          </p:cNvPicPr>
          <p:nvPr/>
        </p:nvPicPr>
        <p:blipFill>
          <a:blip r:embed="rId4" cstate="print"/>
          <a:srcRect/>
          <a:stretch>
            <a:fillRect/>
          </a:stretch>
        </p:blipFill>
        <p:spPr bwMode="auto">
          <a:xfrm>
            <a:off x="457200" y="2590800"/>
            <a:ext cx="2143125" cy="2143125"/>
          </a:xfrm>
          <a:prstGeom prst="rect">
            <a:avLst/>
          </a:prstGeom>
          <a:noFill/>
          <a:ln w="9525">
            <a:noFill/>
            <a:miter lim="800000"/>
            <a:headEnd/>
            <a:tailEnd/>
          </a:ln>
          <a:effectLst/>
        </p:spPr>
      </p:pic>
      <p:pic>
        <p:nvPicPr>
          <p:cNvPr id="6149" name="Picture 5"/>
          <p:cNvPicPr>
            <a:picLocks noChangeAspect="1" noChangeArrowheads="1"/>
          </p:cNvPicPr>
          <p:nvPr/>
        </p:nvPicPr>
        <p:blipFill>
          <a:blip r:embed="rId5" cstate="print"/>
          <a:srcRect/>
          <a:stretch>
            <a:fillRect/>
          </a:stretch>
        </p:blipFill>
        <p:spPr bwMode="auto">
          <a:xfrm>
            <a:off x="3228975" y="4495800"/>
            <a:ext cx="2409825" cy="1905000"/>
          </a:xfrm>
          <a:prstGeom prst="rect">
            <a:avLst/>
          </a:prstGeom>
          <a:noFill/>
          <a:ln w="9525">
            <a:noFill/>
            <a:miter lim="800000"/>
            <a:headEnd/>
            <a:tailEnd/>
          </a:ln>
          <a:effectLst/>
        </p:spPr>
      </p:pic>
      <p:pic>
        <p:nvPicPr>
          <p:cNvPr id="6150" name="Picture 6"/>
          <p:cNvPicPr>
            <a:picLocks noChangeAspect="1" noChangeArrowheads="1"/>
          </p:cNvPicPr>
          <p:nvPr/>
        </p:nvPicPr>
        <p:blipFill>
          <a:blip r:embed="rId6" cstate="print"/>
          <a:srcRect/>
          <a:stretch>
            <a:fillRect/>
          </a:stretch>
        </p:blipFill>
        <p:spPr bwMode="auto">
          <a:xfrm>
            <a:off x="5791200" y="2362200"/>
            <a:ext cx="2012594" cy="2028825"/>
          </a:xfrm>
          <a:prstGeom prst="rect">
            <a:avLst/>
          </a:prstGeom>
          <a:noFill/>
          <a:ln w="9525">
            <a:noFill/>
            <a:miter lim="800000"/>
            <a:headEnd/>
            <a:tailEnd/>
          </a:ln>
          <a:effectLst/>
        </p:spPr>
      </p:pic>
      <p:pic>
        <p:nvPicPr>
          <p:cNvPr id="6151" name="Picture 7"/>
          <p:cNvPicPr>
            <a:picLocks noChangeAspect="1" noChangeArrowheads="1"/>
          </p:cNvPicPr>
          <p:nvPr/>
        </p:nvPicPr>
        <p:blipFill>
          <a:blip r:embed="rId7" cstate="print"/>
          <a:srcRect/>
          <a:stretch>
            <a:fillRect/>
          </a:stretch>
        </p:blipFill>
        <p:spPr bwMode="auto">
          <a:xfrm>
            <a:off x="381000" y="4495800"/>
            <a:ext cx="2143125" cy="2143125"/>
          </a:xfrm>
          <a:prstGeom prst="rect">
            <a:avLst/>
          </a:prstGeom>
          <a:noFill/>
          <a:ln w="9525">
            <a:noFill/>
            <a:miter lim="800000"/>
            <a:headEnd/>
            <a:tailEnd/>
          </a:ln>
          <a:effectLst/>
        </p:spPr>
      </p:pic>
      <p:pic>
        <p:nvPicPr>
          <p:cNvPr id="6152" name="Picture 8"/>
          <p:cNvPicPr>
            <a:picLocks noChangeAspect="1" noChangeArrowheads="1"/>
          </p:cNvPicPr>
          <p:nvPr/>
        </p:nvPicPr>
        <p:blipFill>
          <a:blip r:embed="rId8" cstate="print"/>
          <a:srcRect/>
          <a:stretch>
            <a:fillRect/>
          </a:stretch>
        </p:blipFill>
        <p:spPr bwMode="auto">
          <a:xfrm>
            <a:off x="2743200" y="2362200"/>
            <a:ext cx="2619375" cy="1743075"/>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33400"/>
            <a:ext cx="7239000" cy="5922336"/>
          </a:xfrm>
        </p:spPr>
        <p:txBody>
          <a:bodyPr>
            <a:normAutofit/>
          </a:bodyPr>
          <a:lstStyle/>
          <a:p>
            <a:pPr>
              <a:buFont typeface="Wingdings" pitchFamily="2" charset="2"/>
              <a:buChar char="Ø"/>
            </a:pPr>
            <a:r>
              <a:rPr lang="en-US" dirty="0" smtClean="0">
                <a:solidFill>
                  <a:schemeClr val="tx2">
                    <a:lumMod val="75000"/>
                  </a:schemeClr>
                </a:solidFill>
              </a:rPr>
              <a:t>Advantages:</a:t>
            </a:r>
          </a:p>
          <a:p>
            <a:r>
              <a:rPr lang="en-US" dirty="0" smtClean="0"/>
              <a:t> Complete, long term moisture control</a:t>
            </a:r>
          </a:p>
          <a:p>
            <a:r>
              <a:rPr lang="en-US" dirty="0" smtClean="0"/>
              <a:t> </a:t>
            </a:r>
            <a:r>
              <a:rPr lang="en-US" dirty="0" err="1" smtClean="0"/>
              <a:t>Maximises</a:t>
            </a:r>
            <a:r>
              <a:rPr lang="en-US" dirty="0" smtClean="0"/>
              <a:t> access and visibility</a:t>
            </a:r>
          </a:p>
          <a:p>
            <a:r>
              <a:rPr lang="en-US" dirty="0" smtClean="0"/>
              <a:t> Protection for both patient and dentist</a:t>
            </a:r>
          </a:p>
          <a:p>
            <a:r>
              <a:rPr lang="en-US" dirty="0" smtClean="0"/>
              <a:t> Infection control measure</a:t>
            </a:r>
          </a:p>
          <a:p>
            <a:r>
              <a:rPr lang="en-US" dirty="0" smtClean="0"/>
              <a:t> Prevents accidental swallowing or aspiration of foreign bodies</a:t>
            </a:r>
          </a:p>
          <a:p>
            <a:r>
              <a:rPr lang="en-US" dirty="0" smtClean="0"/>
              <a:t>Retracts soft tissues</a:t>
            </a:r>
          </a:p>
          <a:p>
            <a:r>
              <a:rPr lang="en-US" dirty="0" smtClean="0"/>
              <a:t> Increases operator efficiency</a:t>
            </a:r>
          </a:p>
          <a:p>
            <a:r>
              <a:rPr lang="en-US" dirty="0" smtClean="0"/>
              <a:t>Improved properties of dental materials</a:t>
            </a:r>
            <a:endParaRPr lang="en-US"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1000"/>
            <a:ext cx="7239000" cy="6074736"/>
          </a:xfrm>
        </p:spPr>
        <p:txBody>
          <a:bodyPr>
            <a:normAutofit/>
          </a:bodyPr>
          <a:lstStyle/>
          <a:p>
            <a:pPr>
              <a:buFont typeface="Wingdings" pitchFamily="2" charset="2"/>
              <a:buChar char="Ø"/>
            </a:pPr>
            <a:r>
              <a:rPr lang="en-US" dirty="0" smtClean="0">
                <a:solidFill>
                  <a:schemeClr val="tx2">
                    <a:lumMod val="75000"/>
                  </a:schemeClr>
                </a:solidFill>
              </a:rPr>
              <a:t>Disadvantages:</a:t>
            </a:r>
          </a:p>
          <a:p>
            <a:r>
              <a:rPr lang="en-US" dirty="0" smtClean="0"/>
              <a:t> Claimed that it takes time to apply</a:t>
            </a:r>
          </a:p>
          <a:p>
            <a:r>
              <a:rPr lang="en-US" dirty="0" smtClean="0"/>
              <a:t> Communication with patient can be difficult</a:t>
            </a:r>
          </a:p>
          <a:p>
            <a:r>
              <a:rPr lang="en-US" dirty="0" smtClean="0"/>
              <a:t> Incorrect use may damage porcelain crowns/crown margins/ </a:t>
            </a:r>
            <a:r>
              <a:rPr lang="en-US" dirty="0" err="1" smtClean="0"/>
              <a:t>traumatise</a:t>
            </a:r>
            <a:r>
              <a:rPr lang="en-US" dirty="0" smtClean="0"/>
              <a:t> gingival tissues</a:t>
            </a:r>
          </a:p>
          <a:p>
            <a:r>
              <a:rPr lang="en-US" dirty="0" smtClean="0"/>
              <a:t> Patient may feel uncomfortable or phobic with it on</a:t>
            </a:r>
          </a:p>
          <a:p>
            <a:r>
              <a:rPr lang="en-US" dirty="0" smtClean="0"/>
              <a:t> Insecure clamps can be swallowed or aspirated</a:t>
            </a:r>
            <a:endParaRPr lang="en-US"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7239000" cy="1143000"/>
          </a:xfrm>
        </p:spPr>
        <p:txBody>
          <a:bodyPr>
            <a:normAutofit fontScale="90000"/>
          </a:bodyPr>
          <a:lstStyle/>
          <a:p>
            <a:r>
              <a:rPr lang="en-US" dirty="0" smtClean="0">
                <a:solidFill>
                  <a:schemeClr val="tx2"/>
                </a:solidFill>
              </a:rPr>
              <a:t>v. Pharmacological methods</a:t>
            </a:r>
            <a:r>
              <a:rPr lang="en-US" dirty="0" smtClean="0"/>
              <a:t/>
            </a:r>
            <a:br>
              <a:rPr lang="en-US" dirty="0" smtClean="0"/>
            </a:br>
            <a:endParaRPr lang="en-US" dirty="0"/>
          </a:p>
        </p:txBody>
      </p:sp>
      <p:sp>
        <p:nvSpPr>
          <p:cNvPr id="3" name="Content Placeholder 2"/>
          <p:cNvSpPr>
            <a:spLocks noGrp="1"/>
          </p:cNvSpPr>
          <p:nvPr>
            <p:ph idx="1"/>
          </p:nvPr>
        </p:nvSpPr>
        <p:spPr/>
        <p:txBody>
          <a:bodyPr/>
          <a:lstStyle/>
          <a:p>
            <a:r>
              <a:rPr lang="en-US" dirty="0" smtClean="0"/>
              <a:t> Use of local </a:t>
            </a:r>
            <a:r>
              <a:rPr lang="en-US" dirty="0" err="1" smtClean="0"/>
              <a:t>anaesthetic</a:t>
            </a:r>
            <a:r>
              <a:rPr lang="en-US" dirty="0" smtClean="0"/>
              <a:t> with a vasoconstrictor </a:t>
            </a:r>
            <a:r>
              <a:rPr lang="en-US" dirty="0" err="1" smtClean="0"/>
              <a:t>eg</a:t>
            </a:r>
            <a:r>
              <a:rPr lang="en-US" dirty="0" smtClean="0"/>
              <a:t>. Adrenaline: causes transient vasoconstriction of blood vessels in site of injection.</a:t>
            </a:r>
          </a:p>
          <a:p>
            <a:pPr>
              <a:buNone/>
            </a:pPr>
            <a:endParaRPr lang="en-US" dirty="0" smtClean="0"/>
          </a:p>
          <a:p>
            <a:r>
              <a:rPr lang="en-US" dirty="0" smtClean="0"/>
              <a:t> May control </a:t>
            </a:r>
            <a:r>
              <a:rPr lang="en-US" dirty="0" err="1" smtClean="0"/>
              <a:t>haemorrhage</a:t>
            </a:r>
            <a:r>
              <a:rPr lang="en-US" dirty="0" smtClean="0"/>
              <a:t> in some situations</a:t>
            </a:r>
            <a:endParaRPr lang="en-US"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1000"/>
            <a:ext cx="7239000" cy="6074736"/>
          </a:xfrm>
        </p:spPr>
        <p:txBody>
          <a:bodyPr>
            <a:normAutofit/>
          </a:bodyPr>
          <a:lstStyle/>
          <a:p>
            <a:pPr>
              <a:buFont typeface="Wingdings" pitchFamily="2" charset="2"/>
              <a:buChar char="Ø"/>
            </a:pPr>
            <a:r>
              <a:rPr lang="en-US" dirty="0" smtClean="0">
                <a:solidFill>
                  <a:schemeClr val="tx2">
                    <a:lumMod val="75000"/>
                  </a:schemeClr>
                </a:solidFill>
              </a:rPr>
              <a:t>Advantages:</a:t>
            </a:r>
          </a:p>
          <a:p>
            <a:r>
              <a:rPr lang="en-US" dirty="0" smtClean="0"/>
              <a:t> Used as an adjunct to control gingival bleeding when use of retraction cord is not sufficient</a:t>
            </a:r>
          </a:p>
          <a:p>
            <a:pPr>
              <a:buFont typeface="Wingdings" pitchFamily="2" charset="2"/>
              <a:buChar char="Ø"/>
            </a:pPr>
            <a:endParaRPr lang="en-US" dirty="0" smtClean="0">
              <a:solidFill>
                <a:schemeClr val="tx2">
                  <a:lumMod val="75000"/>
                </a:schemeClr>
              </a:solidFill>
            </a:endParaRPr>
          </a:p>
          <a:p>
            <a:pPr>
              <a:buFont typeface="Wingdings" pitchFamily="2" charset="2"/>
              <a:buChar char="Ø"/>
            </a:pPr>
            <a:r>
              <a:rPr lang="en-US" dirty="0" smtClean="0">
                <a:solidFill>
                  <a:schemeClr val="tx2">
                    <a:lumMod val="75000"/>
                  </a:schemeClr>
                </a:solidFill>
              </a:rPr>
              <a:t>Disadvantages:</a:t>
            </a:r>
          </a:p>
          <a:p>
            <a:r>
              <a:rPr lang="en-US" dirty="0" smtClean="0"/>
              <a:t> Invasive, patient may not want LA needle</a:t>
            </a:r>
          </a:p>
          <a:p>
            <a:r>
              <a:rPr lang="en-US" dirty="0" smtClean="0"/>
              <a:t> Will be numb for a while</a:t>
            </a:r>
          </a:p>
          <a:p>
            <a:r>
              <a:rPr lang="en-US" dirty="0" smtClean="0"/>
              <a:t> Not effective if profuse bleeding</a:t>
            </a:r>
            <a:endParaRPr lang="en-US"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7239000" cy="1143000"/>
          </a:xfrm>
        </p:spPr>
        <p:txBody>
          <a:bodyPr>
            <a:normAutofit fontScale="90000"/>
          </a:bodyPr>
          <a:lstStyle/>
          <a:p>
            <a:r>
              <a:rPr lang="en-US" dirty="0" smtClean="0">
                <a:solidFill>
                  <a:schemeClr val="tx2"/>
                </a:solidFill>
              </a:rPr>
              <a:t>vi. Gingival retraction cord</a:t>
            </a:r>
            <a:endParaRPr lang="en-US" dirty="0">
              <a:solidFill>
                <a:schemeClr val="tx2"/>
              </a:solidFill>
            </a:endParaRPr>
          </a:p>
        </p:txBody>
      </p:sp>
      <p:sp>
        <p:nvSpPr>
          <p:cNvPr id="3" name="Content Placeholder 2"/>
          <p:cNvSpPr>
            <a:spLocks noGrp="1"/>
          </p:cNvSpPr>
          <p:nvPr>
            <p:ph idx="1"/>
          </p:nvPr>
        </p:nvSpPr>
        <p:spPr>
          <a:xfrm>
            <a:off x="457200" y="1371600"/>
            <a:ext cx="7239000" cy="5084136"/>
          </a:xfrm>
        </p:spPr>
        <p:txBody>
          <a:bodyPr>
            <a:normAutofit fontScale="92500"/>
          </a:bodyPr>
          <a:lstStyle/>
          <a:p>
            <a:endParaRPr lang="en-US" dirty="0" smtClean="0"/>
          </a:p>
          <a:p>
            <a:pPr>
              <a:buFont typeface="Wingdings" pitchFamily="2" charset="2"/>
              <a:buChar char="Ø"/>
            </a:pPr>
            <a:r>
              <a:rPr lang="en-US" dirty="0" smtClean="0">
                <a:solidFill>
                  <a:schemeClr val="tx2">
                    <a:lumMod val="75000"/>
                  </a:schemeClr>
                </a:solidFill>
              </a:rPr>
              <a:t>Application:</a:t>
            </a:r>
          </a:p>
          <a:p>
            <a:r>
              <a:rPr lang="en-US" dirty="0" smtClean="0"/>
              <a:t> Special type of cord either knitted or twisted that is placed gently into the gingival </a:t>
            </a:r>
            <a:r>
              <a:rPr lang="en-US" dirty="0" err="1" smtClean="0"/>
              <a:t>sulcus</a:t>
            </a:r>
            <a:r>
              <a:rPr lang="en-US" dirty="0" smtClean="0"/>
              <a:t> and stretches the circumferential gingival </a:t>
            </a:r>
            <a:r>
              <a:rPr lang="en-US" dirty="0" err="1" smtClean="0"/>
              <a:t>fibres</a:t>
            </a:r>
            <a:r>
              <a:rPr lang="en-US" dirty="0" smtClean="0"/>
              <a:t>.</a:t>
            </a:r>
          </a:p>
          <a:p>
            <a:r>
              <a:rPr lang="en-US" dirty="0" smtClean="0"/>
              <a:t> Provides isolation and retraction of the gingival tissues </a:t>
            </a:r>
            <a:r>
              <a:rPr lang="en-US" dirty="0" err="1" smtClean="0"/>
              <a:t>eg</a:t>
            </a:r>
            <a:r>
              <a:rPr lang="en-US" dirty="0" smtClean="0"/>
              <a:t> when doing restorations in cervical area or when unable to apply rubber dam.</a:t>
            </a:r>
          </a:p>
          <a:p>
            <a:r>
              <a:rPr lang="en-US" dirty="0" smtClean="0"/>
              <a:t> Absorbs gingival </a:t>
            </a:r>
            <a:r>
              <a:rPr lang="en-US" dirty="0" err="1" smtClean="0"/>
              <a:t>crevicular</a:t>
            </a:r>
            <a:r>
              <a:rPr lang="en-US" dirty="0" smtClean="0"/>
              <a:t> fluid and can also be soaked or impregnated with vasoconstrictors and thus be useful in controlling minor amounts of gingival bleeding</a:t>
            </a:r>
          </a:p>
          <a:p>
            <a:pPr>
              <a:buNone/>
            </a:pPr>
            <a:endParaRPr lang="en-US"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04800"/>
            <a:ext cx="7239000" cy="6150936"/>
          </a:xfrm>
        </p:spPr>
        <p:txBody>
          <a:bodyPr>
            <a:normAutofit/>
          </a:bodyPr>
          <a:lstStyle/>
          <a:p>
            <a:pPr>
              <a:buFont typeface="Wingdings" pitchFamily="2" charset="2"/>
              <a:buChar char="Ø"/>
            </a:pPr>
            <a:r>
              <a:rPr lang="en-US" dirty="0" smtClean="0">
                <a:solidFill>
                  <a:schemeClr val="tx2">
                    <a:lumMod val="75000"/>
                  </a:schemeClr>
                </a:solidFill>
              </a:rPr>
              <a:t>Advantages:</a:t>
            </a:r>
          </a:p>
          <a:p>
            <a:r>
              <a:rPr lang="en-US" dirty="0" smtClean="0"/>
              <a:t> Effective in control gingival </a:t>
            </a:r>
            <a:r>
              <a:rPr lang="en-US" dirty="0" err="1" smtClean="0"/>
              <a:t>haemorrhage</a:t>
            </a:r>
            <a:r>
              <a:rPr lang="en-US" dirty="0" smtClean="0"/>
              <a:t> or gingival </a:t>
            </a:r>
            <a:r>
              <a:rPr lang="en-US" dirty="0" err="1" smtClean="0"/>
              <a:t>crevicular</a:t>
            </a:r>
            <a:r>
              <a:rPr lang="en-US" dirty="0" smtClean="0"/>
              <a:t> fluid and at same time retracting gingival tissues</a:t>
            </a:r>
          </a:p>
          <a:p>
            <a:r>
              <a:rPr lang="en-US" dirty="0" smtClean="0"/>
              <a:t> Can be used as adjunct to other methods</a:t>
            </a:r>
          </a:p>
          <a:p>
            <a:pPr>
              <a:buFont typeface="Wingdings" pitchFamily="2" charset="2"/>
              <a:buChar char="Ø"/>
            </a:pPr>
            <a:r>
              <a:rPr lang="en-US" dirty="0" smtClean="0">
                <a:solidFill>
                  <a:schemeClr val="tx2">
                    <a:lumMod val="75000"/>
                  </a:schemeClr>
                </a:solidFill>
              </a:rPr>
              <a:t> Disadvantages:</a:t>
            </a:r>
          </a:p>
          <a:p>
            <a:r>
              <a:rPr lang="en-US" dirty="0" smtClean="0"/>
              <a:t> Only effective if small amounts of gingival </a:t>
            </a:r>
            <a:r>
              <a:rPr lang="en-US" dirty="0" err="1" smtClean="0"/>
              <a:t>crevicular</a:t>
            </a:r>
            <a:r>
              <a:rPr lang="en-US" dirty="0" smtClean="0"/>
              <a:t> fluid</a:t>
            </a:r>
          </a:p>
          <a:p>
            <a:r>
              <a:rPr lang="en-US" dirty="0" smtClean="0"/>
              <a:t> May need local </a:t>
            </a:r>
            <a:r>
              <a:rPr lang="en-US" dirty="0" err="1" smtClean="0"/>
              <a:t>anaesthetic</a:t>
            </a:r>
            <a:r>
              <a:rPr lang="en-US" dirty="0" smtClean="0"/>
              <a:t> prior to placement.</a:t>
            </a:r>
          </a:p>
          <a:p>
            <a:r>
              <a:rPr lang="en-US" dirty="0" smtClean="0"/>
              <a:t> Can be difficult to insert</a:t>
            </a:r>
          </a:p>
          <a:p>
            <a:r>
              <a:rPr lang="en-US" dirty="0" smtClean="0"/>
              <a:t> Can cause gingival damage if not inserted correctly</a:t>
            </a:r>
            <a:endParaRPr lang="en-US"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tx2"/>
                </a:solidFill>
              </a:rPr>
              <a:t>vii. </a:t>
            </a:r>
            <a:r>
              <a:rPr lang="en-US" dirty="0" err="1" smtClean="0">
                <a:solidFill>
                  <a:schemeClr val="tx2"/>
                </a:solidFill>
              </a:rPr>
              <a:t>Electrosurgery</a:t>
            </a:r>
            <a:endParaRPr lang="en-US" dirty="0">
              <a:solidFill>
                <a:schemeClr val="tx2"/>
              </a:solidFill>
            </a:endParaRPr>
          </a:p>
        </p:txBody>
      </p:sp>
      <p:sp>
        <p:nvSpPr>
          <p:cNvPr id="3" name="Content Placeholder 2"/>
          <p:cNvSpPr>
            <a:spLocks noGrp="1"/>
          </p:cNvSpPr>
          <p:nvPr>
            <p:ph idx="1"/>
          </p:nvPr>
        </p:nvSpPr>
        <p:spPr/>
        <p:txBody>
          <a:bodyPr>
            <a:normAutofit/>
          </a:bodyPr>
          <a:lstStyle/>
          <a:p>
            <a:endParaRPr lang="en-US" dirty="0" smtClean="0"/>
          </a:p>
          <a:p>
            <a:pPr>
              <a:buFont typeface="Wingdings" pitchFamily="2" charset="2"/>
              <a:buChar char="Ø"/>
            </a:pPr>
            <a:r>
              <a:rPr lang="en-US" dirty="0" smtClean="0">
                <a:solidFill>
                  <a:schemeClr val="tx2">
                    <a:lumMod val="75000"/>
                  </a:schemeClr>
                </a:solidFill>
              </a:rPr>
              <a:t>Application:</a:t>
            </a:r>
          </a:p>
          <a:p>
            <a:r>
              <a:rPr lang="en-US" dirty="0" smtClean="0"/>
              <a:t> Use of high frequency electric current to incise/coagulate tissues.</a:t>
            </a:r>
          </a:p>
          <a:p>
            <a:pPr>
              <a:buNone/>
            </a:pPr>
            <a:endParaRPr lang="en-US" dirty="0" smtClean="0"/>
          </a:p>
          <a:p>
            <a:r>
              <a:rPr lang="en-US" dirty="0" smtClean="0"/>
              <a:t>Used during crown-bridge procedures and also to access </a:t>
            </a:r>
            <a:r>
              <a:rPr lang="en-US" dirty="0" err="1" smtClean="0"/>
              <a:t>subgingival</a:t>
            </a:r>
            <a:r>
              <a:rPr lang="en-US" dirty="0" smtClean="0"/>
              <a:t> caries</a:t>
            </a:r>
          </a:p>
          <a:p>
            <a:pPr>
              <a:buNone/>
            </a:pPr>
            <a:endParaRPr lang="en-US"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1000"/>
            <a:ext cx="7239000" cy="6074736"/>
          </a:xfrm>
        </p:spPr>
        <p:txBody>
          <a:bodyPr>
            <a:normAutofit/>
          </a:bodyPr>
          <a:lstStyle/>
          <a:p>
            <a:pPr>
              <a:buFont typeface="Wingdings" pitchFamily="2" charset="2"/>
              <a:buChar char="Ø"/>
            </a:pPr>
            <a:r>
              <a:rPr lang="en-US" dirty="0" smtClean="0">
                <a:solidFill>
                  <a:schemeClr val="tx2">
                    <a:lumMod val="75000"/>
                  </a:schemeClr>
                </a:solidFill>
              </a:rPr>
              <a:t>Advantages:</a:t>
            </a:r>
          </a:p>
          <a:p>
            <a:r>
              <a:rPr lang="en-US" dirty="0" smtClean="0"/>
              <a:t> Can be used to control small amount of bleeding.</a:t>
            </a:r>
          </a:p>
          <a:p>
            <a:pPr>
              <a:buFont typeface="Wingdings" pitchFamily="2" charset="2"/>
              <a:buChar char="Ø"/>
            </a:pPr>
            <a:endParaRPr lang="en-US" dirty="0" smtClean="0">
              <a:solidFill>
                <a:schemeClr val="tx2">
                  <a:lumMod val="75000"/>
                </a:schemeClr>
              </a:solidFill>
            </a:endParaRPr>
          </a:p>
          <a:p>
            <a:pPr>
              <a:buFont typeface="Wingdings" pitchFamily="2" charset="2"/>
              <a:buChar char="Ø"/>
            </a:pPr>
            <a:r>
              <a:rPr lang="en-US" dirty="0" smtClean="0">
                <a:solidFill>
                  <a:schemeClr val="tx2">
                    <a:lumMod val="75000"/>
                  </a:schemeClr>
                </a:solidFill>
              </a:rPr>
              <a:t>Disadvantages:</a:t>
            </a:r>
          </a:p>
          <a:p>
            <a:r>
              <a:rPr lang="en-US" dirty="0" smtClean="0"/>
              <a:t> Potentially can cause tissue damage if not used properly.</a:t>
            </a:r>
          </a:p>
          <a:p>
            <a:r>
              <a:rPr lang="en-US" dirty="0" smtClean="0"/>
              <a:t> Can’t use if patient has a pacemaker.</a:t>
            </a:r>
          </a:p>
          <a:p>
            <a:r>
              <a:rPr lang="en-US" dirty="0" smtClean="0"/>
              <a:t> Unpleasant smell.</a:t>
            </a:r>
          </a:p>
          <a:p>
            <a:r>
              <a:rPr lang="en-US" dirty="0" smtClean="0"/>
              <a:t> Can’t use with metal instruments.</a:t>
            </a:r>
            <a:endParaRPr lang="en-US"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solidFill>
                  <a:schemeClr val="tx2"/>
                </a:solidFill>
              </a:rPr>
              <a:t>viii. </a:t>
            </a:r>
            <a:r>
              <a:rPr lang="en-US" dirty="0" err="1" smtClean="0">
                <a:solidFill>
                  <a:schemeClr val="tx2"/>
                </a:solidFill>
              </a:rPr>
              <a:t>Tricholoroacetic</a:t>
            </a:r>
            <a:r>
              <a:rPr lang="en-US" dirty="0" smtClean="0">
                <a:solidFill>
                  <a:schemeClr val="tx2"/>
                </a:solidFill>
              </a:rPr>
              <a:t> acid</a:t>
            </a:r>
            <a:br>
              <a:rPr lang="en-US" dirty="0" smtClean="0">
                <a:solidFill>
                  <a:schemeClr val="tx2"/>
                </a:solidFill>
              </a:rPr>
            </a:br>
            <a:endParaRPr lang="en-US" dirty="0">
              <a:solidFill>
                <a:schemeClr val="tx2"/>
              </a:solidFill>
            </a:endParaRPr>
          </a:p>
        </p:txBody>
      </p:sp>
      <p:sp>
        <p:nvSpPr>
          <p:cNvPr id="3" name="Content Placeholder 2"/>
          <p:cNvSpPr>
            <a:spLocks noGrp="1"/>
          </p:cNvSpPr>
          <p:nvPr>
            <p:ph idx="1"/>
          </p:nvPr>
        </p:nvSpPr>
        <p:spPr/>
        <p:txBody>
          <a:bodyPr>
            <a:normAutofit lnSpcReduction="10000"/>
          </a:bodyPr>
          <a:lstStyle/>
          <a:p>
            <a:r>
              <a:rPr lang="en-US" dirty="0" smtClean="0"/>
              <a:t> Chemical method of controlling </a:t>
            </a:r>
            <a:r>
              <a:rPr lang="en-US" dirty="0" err="1" smtClean="0"/>
              <a:t>haemorrhage</a:t>
            </a:r>
            <a:r>
              <a:rPr lang="en-US" dirty="0" smtClean="0"/>
              <a:t> in local areas of tissue trauma.</a:t>
            </a:r>
          </a:p>
          <a:p>
            <a:pPr>
              <a:buFont typeface="Wingdings" pitchFamily="2" charset="2"/>
              <a:buChar char="Ø"/>
            </a:pPr>
            <a:endParaRPr lang="en-US" dirty="0" smtClean="0">
              <a:solidFill>
                <a:schemeClr val="tx2">
                  <a:lumMod val="75000"/>
                </a:schemeClr>
              </a:solidFill>
            </a:endParaRPr>
          </a:p>
          <a:p>
            <a:pPr>
              <a:buFont typeface="Wingdings" pitchFamily="2" charset="2"/>
              <a:buChar char="Ø"/>
            </a:pPr>
            <a:r>
              <a:rPr lang="en-US" dirty="0" smtClean="0">
                <a:solidFill>
                  <a:schemeClr val="tx2">
                    <a:lumMod val="75000"/>
                  </a:schemeClr>
                </a:solidFill>
              </a:rPr>
              <a:t>Advantages:</a:t>
            </a:r>
          </a:p>
          <a:p>
            <a:r>
              <a:rPr lang="en-US" dirty="0" smtClean="0"/>
              <a:t> Effective control of bleeding site.</a:t>
            </a:r>
          </a:p>
          <a:p>
            <a:r>
              <a:rPr lang="en-US" dirty="0" smtClean="0"/>
              <a:t> Transient.</a:t>
            </a:r>
          </a:p>
          <a:p>
            <a:pPr>
              <a:buFont typeface="Wingdings" pitchFamily="2" charset="2"/>
              <a:buChar char="Ø"/>
            </a:pPr>
            <a:endParaRPr lang="en-US" dirty="0" smtClean="0">
              <a:solidFill>
                <a:schemeClr val="tx2">
                  <a:lumMod val="75000"/>
                </a:schemeClr>
              </a:solidFill>
            </a:endParaRPr>
          </a:p>
          <a:p>
            <a:pPr>
              <a:buFont typeface="Wingdings" pitchFamily="2" charset="2"/>
              <a:buChar char="Ø"/>
            </a:pPr>
            <a:r>
              <a:rPr lang="en-US" dirty="0" smtClean="0">
                <a:solidFill>
                  <a:schemeClr val="tx2">
                    <a:lumMod val="75000"/>
                  </a:schemeClr>
                </a:solidFill>
              </a:rPr>
              <a:t>Disadvantages:</a:t>
            </a:r>
          </a:p>
          <a:p>
            <a:r>
              <a:rPr lang="en-US" dirty="0" smtClean="0"/>
              <a:t> Caustic; need to use with care as can cause soft tissue damage if accidentally dropped on tissues.</a:t>
            </a:r>
            <a:endParaRPr lang="en-US"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438400"/>
            <a:ext cx="7239000" cy="1143000"/>
          </a:xfrm>
        </p:spPr>
        <p:txBody>
          <a:bodyPr>
            <a:noAutofit/>
          </a:bodyPr>
          <a:lstStyle/>
          <a:p>
            <a:r>
              <a:rPr lang="en-US" sz="4000" dirty="0" smtClean="0">
                <a:solidFill>
                  <a:schemeClr val="tx2"/>
                </a:solidFill>
              </a:rPr>
              <a:t>Sterilization of instruments</a:t>
            </a:r>
            <a:endParaRPr lang="en-US" sz="4000" dirty="0">
              <a:solidFill>
                <a:schemeClr val="tx2"/>
              </a:solidFill>
            </a:endParaRP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tx2"/>
                </a:solidFill>
              </a:rPr>
              <a:t>Decontamination cycle</a:t>
            </a:r>
            <a:endParaRPr lang="en-US" dirty="0">
              <a:solidFill>
                <a:schemeClr val="tx2"/>
              </a:solidFill>
            </a:endParaRPr>
          </a:p>
        </p:txBody>
      </p:sp>
      <p:sp>
        <p:nvSpPr>
          <p:cNvPr id="3" name="Content Placeholder 2"/>
          <p:cNvSpPr>
            <a:spLocks noGrp="1"/>
          </p:cNvSpPr>
          <p:nvPr>
            <p:ph idx="1"/>
          </p:nvPr>
        </p:nvSpPr>
        <p:spPr/>
        <p:txBody>
          <a:bodyPr>
            <a:normAutofit/>
          </a:bodyPr>
          <a:lstStyle/>
          <a:p>
            <a:r>
              <a:rPr lang="en-US" dirty="0" smtClean="0"/>
              <a:t>“Decontamination is a combination of processes, including cleaning, disinfection and/or sterilization, used to make reusable surgical instruments safe for further use. The effective decontamination of reusable medical devices is essential in reducing the risk of transmission of infectious agents”</a:t>
            </a:r>
            <a:endParaRPr lang="en-US" dirty="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Grp="1" noChangeAspect="1" noChangeArrowheads="1"/>
          </p:cNvPicPr>
          <p:nvPr>
            <p:ph idx="1"/>
          </p:nvPr>
        </p:nvPicPr>
        <p:blipFill>
          <a:blip r:embed="rId2" cstate="print"/>
          <a:srcRect/>
          <a:stretch>
            <a:fillRect/>
          </a:stretch>
        </p:blipFill>
        <p:spPr bwMode="auto">
          <a:xfrm>
            <a:off x="1219200" y="533400"/>
            <a:ext cx="5427532" cy="545551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solidFill>
                  <a:schemeClr val="tx2"/>
                </a:solidFill>
              </a:rPr>
              <a:t>1. Cleaning</a:t>
            </a:r>
            <a:br>
              <a:rPr lang="en-US" dirty="0" smtClean="0">
                <a:solidFill>
                  <a:schemeClr val="tx2"/>
                </a:solidFill>
              </a:rPr>
            </a:br>
            <a:endParaRPr lang="en-US" dirty="0">
              <a:solidFill>
                <a:schemeClr val="tx2"/>
              </a:solidFill>
            </a:endParaRPr>
          </a:p>
        </p:txBody>
      </p:sp>
      <p:sp>
        <p:nvSpPr>
          <p:cNvPr id="3" name="Content Placeholder 2"/>
          <p:cNvSpPr>
            <a:spLocks noGrp="1"/>
          </p:cNvSpPr>
          <p:nvPr>
            <p:ph idx="1"/>
          </p:nvPr>
        </p:nvSpPr>
        <p:spPr/>
        <p:txBody>
          <a:bodyPr>
            <a:normAutofit fontScale="92500"/>
          </a:bodyPr>
          <a:lstStyle/>
          <a:p>
            <a:r>
              <a:rPr lang="en-US" dirty="0" smtClean="0"/>
              <a:t>Cleaning can be achieved either by manual or mechanical means. </a:t>
            </a:r>
          </a:p>
          <a:p>
            <a:r>
              <a:rPr lang="en-US" dirty="0" smtClean="0"/>
              <a:t>The mechanical method is considered preferable as it is more effective than manual cleaning and can be validated. Not only does it provide higher standards of cleanliness, it reduces the risk of infection for staff involved.</a:t>
            </a:r>
          </a:p>
          <a:p>
            <a:r>
              <a:rPr lang="en-US" dirty="0" smtClean="0"/>
              <a:t> cleaning is vital to the overall efficiency of the disinfection and sterilization stages of the decontamination process. </a:t>
            </a:r>
          </a:p>
          <a:p>
            <a:r>
              <a:rPr lang="en-US" dirty="0" smtClean="0"/>
              <a:t>If an item is not clean it cannot achieve sterility when autoclaved.</a:t>
            </a: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solidFill>
                  <a:schemeClr val="tx2"/>
                </a:solidFill>
              </a:rPr>
              <a:t>2. Disinfection</a:t>
            </a:r>
            <a:r>
              <a:rPr lang="en-US" dirty="0" smtClean="0"/>
              <a:t/>
            </a:r>
            <a:br>
              <a:rPr lang="en-US" dirty="0" smtClean="0"/>
            </a:br>
            <a:endParaRPr lang="en-US" dirty="0"/>
          </a:p>
        </p:txBody>
      </p:sp>
      <p:sp>
        <p:nvSpPr>
          <p:cNvPr id="3" name="Content Placeholder 2"/>
          <p:cNvSpPr>
            <a:spLocks noGrp="1"/>
          </p:cNvSpPr>
          <p:nvPr>
            <p:ph idx="1"/>
          </p:nvPr>
        </p:nvSpPr>
        <p:spPr/>
        <p:txBody>
          <a:bodyPr>
            <a:normAutofit/>
          </a:bodyPr>
          <a:lstStyle/>
          <a:p>
            <a:r>
              <a:rPr lang="en-US" dirty="0" smtClean="0"/>
              <a:t>Disinfection is a process which uses chemical substances and/or heat to reduce the number of </a:t>
            </a:r>
            <a:r>
              <a:rPr lang="en-US" dirty="0" err="1" smtClean="0"/>
              <a:t>mirco</a:t>
            </a:r>
            <a:r>
              <a:rPr lang="en-US" dirty="0" smtClean="0"/>
              <a:t>-organisms present, but may not inactivate some viruses and bacterial spores. </a:t>
            </a:r>
          </a:p>
          <a:p>
            <a:r>
              <a:rPr lang="en-US" dirty="0" smtClean="0"/>
              <a:t>Again mechanical disinfection is preferable as it is consistent and reduces the risk of injury from contact with hazardous chemicals used in manual disinfection. </a:t>
            </a:r>
          </a:p>
          <a:p>
            <a:r>
              <a:rPr lang="en-US" dirty="0" smtClean="0"/>
              <a:t>Disinfection should not be used as a substitute for sterilization.</a:t>
            </a:r>
          </a:p>
          <a:p>
            <a:pPr>
              <a:buNone/>
            </a:pPr>
            <a:endParaRPr lang="en-US" dirty="0"/>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solidFill>
                  <a:schemeClr val="tx2"/>
                </a:solidFill>
              </a:rPr>
              <a:t>3. Inspection</a:t>
            </a:r>
            <a:r>
              <a:rPr lang="en-US" dirty="0" smtClean="0"/>
              <a:t/>
            </a:r>
            <a:br>
              <a:rPr lang="en-US" dirty="0" smtClean="0"/>
            </a:br>
            <a:endParaRPr lang="en-US" dirty="0"/>
          </a:p>
        </p:txBody>
      </p:sp>
      <p:sp>
        <p:nvSpPr>
          <p:cNvPr id="3" name="Content Placeholder 2"/>
          <p:cNvSpPr>
            <a:spLocks noGrp="1"/>
          </p:cNvSpPr>
          <p:nvPr>
            <p:ph idx="1"/>
          </p:nvPr>
        </p:nvSpPr>
        <p:spPr/>
        <p:txBody>
          <a:bodyPr>
            <a:normAutofit fontScale="92500"/>
          </a:bodyPr>
          <a:lstStyle/>
          <a:p>
            <a:r>
              <a:rPr lang="en-US" dirty="0" smtClean="0"/>
              <a:t>Inspection should be performed before sterilization in order to ensure that appropriate safety levels are being maintained. </a:t>
            </a:r>
          </a:p>
          <a:p>
            <a:r>
              <a:rPr lang="en-US" dirty="0" smtClean="0"/>
              <a:t>These items should be examined to ensure they are clean with no sign of debris remaining and there is no evidence of damage. </a:t>
            </a:r>
          </a:p>
          <a:p>
            <a:r>
              <a:rPr lang="en-US" dirty="0" smtClean="0"/>
              <a:t>Sub-standard instruments should be removed from the cycle immediately. </a:t>
            </a:r>
          </a:p>
          <a:p>
            <a:r>
              <a:rPr lang="en-US" dirty="0" smtClean="0"/>
              <a:t>If dirty, they should then be re-cleaned. If damaged, they should be sterilized before repair work is carried out. Alternatively, they should be destroyed if repair is not an option.</a:t>
            </a:r>
          </a:p>
          <a:p>
            <a:pPr>
              <a:buNone/>
            </a:pPr>
            <a:endParaRPr lang="en-US" dirty="0"/>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solidFill>
                  <a:schemeClr val="tx2"/>
                </a:solidFill>
              </a:rPr>
              <a:t>4. Packaging</a:t>
            </a:r>
            <a:r>
              <a:rPr lang="en-US" dirty="0" smtClean="0"/>
              <a:t/>
            </a:r>
            <a:br>
              <a:rPr lang="en-US" dirty="0" smtClean="0"/>
            </a:br>
            <a:endParaRPr lang="en-US" dirty="0"/>
          </a:p>
        </p:txBody>
      </p:sp>
      <p:sp>
        <p:nvSpPr>
          <p:cNvPr id="3" name="Content Placeholder 2"/>
          <p:cNvSpPr>
            <a:spLocks noGrp="1"/>
          </p:cNvSpPr>
          <p:nvPr>
            <p:ph idx="1"/>
          </p:nvPr>
        </p:nvSpPr>
        <p:spPr/>
        <p:txBody>
          <a:bodyPr/>
          <a:lstStyle/>
          <a:p>
            <a:r>
              <a:rPr lang="en-US" dirty="0" smtClean="0"/>
              <a:t>Packaging is required for items which are to be stored for later use. </a:t>
            </a:r>
          </a:p>
          <a:p>
            <a:r>
              <a:rPr lang="en-US" dirty="0" smtClean="0"/>
              <a:t>Packed items should only be processed in a vacuum autoclave.</a:t>
            </a:r>
            <a:endParaRPr lang="en-US" dirty="0"/>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solidFill>
                  <a:schemeClr val="tx2"/>
                </a:solidFill>
              </a:rPr>
              <a:t>5. Sterilization</a:t>
            </a:r>
            <a:r>
              <a:rPr lang="en-US" dirty="0" smtClean="0"/>
              <a:t/>
            </a:r>
            <a:br>
              <a:rPr lang="en-US" dirty="0" smtClean="0"/>
            </a:br>
            <a:endParaRPr lang="en-US" dirty="0"/>
          </a:p>
        </p:txBody>
      </p:sp>
      <p:sp>
        <p:nvSpPr>
          <p:cNvPr id="3" name="Content Placeholder 2"/>
          <p:cNvSpPr>
            <a:spLocks noGrp="1"/>
          </p:cNvSpPr>
          <p:nvPr>
            <p:ph idx="1"/>
          </p:nvPr>
        </p:nvSpPr>
        <p:spPr/>
        <p:txBody>
          <a:bodyPr>
            <a:normAutofit fontScale="92500"/>
          </a:bodyPr>
          <a:lstStyle/>
          <a:p>
            <a:r>
              <a:rPr lang="en-US" dirty="0" smtClean="0"/>
              <a:t>Sterilization is a process to render an object free from viable micro-organisms, including bacterial spores and viruses. </a:t>
            </a:r>
          </a:p>
          <a:p>
            <a:r>
              <a:rPr lang="en-US" dirty="0" smtClean="0"/>
              <a:t>Sterility, can be described theoretically as, "not more than one living microorganism present in 1 million sterilized units of the final product". </a:t>
            </a:r>
          </a:p>
          <a:p>
            <a:r>
              <a:rPr lang="en-US" dirty="0" smtClean="0"/>
              <a:t>Sterilization of instruments can be achieved in a number of ways, including hot air, gas, irradiation and steam. </a:t>
            </a:r>
          </a:p>
          <a:p>
            <a:r>
              <a:rPr lang="en-US" dirty="0" smtClean="0"/>
              <a:t>steam sterilization (autoclaving) is both quick and effective, offering a simple yet reliable method.</a:t>
            </a:r>
            <a:endParaRPr lang="en-US" dirty="0"/>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solidFill>
                  <a:schemeClr val="tx2"/>
                </a:solidFill>
              </a:rPr>
              <a:t>6. Storage</a:t>
            </a:r>
            <a:br>
              <a:rPr lang="en-US" dirty="0" smtClean="0">
                <a:solidFill>
                  <a:schemeClr val="tx2"/>
                </a:solidFill>
              </a:rPr>
            </a:br>
            <a:endParaRPr lang="en-US" dirty="0">
              <a:solidFill>
                <a:schemeClr val="tx2"/>
              </a:solidFill>
            </a:endParaRPr>
          </a:p>
        </p:txBody>
      </p:sp>
      <p:sp>
        <p:nvSpPr>
          <p:cNvPr id="3" name="Content Placeholder 2"/>
          <p:cNvSpPr>
            <a:spLocks noGrp="1"/>
          </p:cNvSpPr>
          <p:nvPr>
            <p:ph idx="1"/>
          </p:nvPr>
        </p:nvSpPr>
        <p:spPr/>
        <p:txBody>
          <a:bodyPr/>
          <a:lstStyle/>
          <a:p>
            <a:r>
              <a:rPr lang="en-US" dirty="0" smtClean="0"/>
              <a:t>The storage of instruments should be suited to their subsequent use</a:t>
            </a:r>
            <a:endParaRPr lang="en-US" b="1" dirty="0" smtClean="0"/>
          </a:p>
          <a:p>
            <a:r>
              <a:rPr lang="en-US" dirty="0" smtClean="0"/>
              <a:t>In all cases storage areas should be clean and dust free.</a:t>
            </a: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solidFill>
                  <a:schemeClr val="tx2"/>
                </a:solidFill>
              </a:rPr>
              <a:t>7. Use - Levels of Risk</a:t>
            </a:r>
            <a:r>
              <a:rPr lang="en-US" dirty="0" smtClean="0"/>
              <a:t/>
            </a:r>
            <a:br>
              <a:rPr lang="en-US" dirty="0" smtClean="0"/>
            </a:br>
            <a:endParaRPr lang="en-US" dirty="0"/>
          </a:p>
        </p:txBody>
      </p:sp>
      <p:sp>
        <p:nvSpPr>
          <p:cNvPr id="3" name="Content Placeholder 2"/>
          <p:cNvSpPr>
            <a:spLocks noGrp="1"/>
          </p:cNvSpPr>
          <p:nvPr>
            <p:ph idx="1"/>
          </p:nvPr>
        </p:nvSpPr>
        <p:spPr/>
        <p:txBody>
          <a:bodyPr>
            <a:normAutofit/>
          </a:bodyPr>
          <a:lstStyle/>
          <a:p>
            <a:r>
              <a:rPr lang="en-US" dirty="0" smtClean="0"/>
              <a:t>Whether an instrument needs to be sterile at the point of use will depend on the procedure to be carried out and the associated risk of infection to the patient. </a:t>
            </a:r>
          </a:p>
          <a:p>
            <a:r>
              <a:rPr lang="en-US" dirty="0" smtClean="0"/>
              <a:t>Methods of processing and storage will also be affected by the level of risk associated with the procedure to be performed, (i.e. if the instrument is required to be sterile at point of use.)</a:t>
            </a:r>
            <a:endParaRPr lang="en-US" dirty="0"/>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04800"/>
            <a:ext cx="7239000" cy="6150936"/>
          </a:xfrm>
        </p:spPr>
        <p:txBody>
          <a:bodyPr>
            <a:normAutofit lnSpcReduction="10000"/>
          </a:bodyPr>
          <a:lstStyle/>
          <a:p>
            <a:r>
              <a:rPr lang="en-US" dirty="0" smtClean="0"/>
              <a:t>Risk levels are </a:t>
            </a:r>
            <a:r>
              <a:rPr lang="en-US" dirty="0" err="1" smtClean="0"/>
              <a:t>categorised</a:t>
            </a:r>
            <a:r>
              <a:rPr lang="en-US" dirty="0" smtClean="0"/>
              <a:t> as low, medium or high.</a:t>
            </a:r>
          </a:p>
          <a:p>
            <a:r>
              <a:rPr lang="en-US" b="1" dirty="0" smtClean="0">
                <a:solidFill>
                  <a:schemeClr val="accent1">
                    <a:lumMod val="75000"/>
                  </a:schemeClr>
                </a:solidFill>
              </a:rPr>
              <a:t>Low Risk Procedures</a:t>
            </a:r>
            <a:r>
              <a:rPr lang="en-US" b="1" dirty="0" smtClean="0"/>
              <a:t> are those where items </a:t>
            </a:r>
            <a:r>
              <a:rPr lang="en-US" dirty="0" smtClean="0"/>
              <a:t>only come into contact with intact skin, such as stethoscopes, skin thermometers and blood pressure cuffs. It is not necessary to sterilize these items but they should be cleaned in accordance with manufacturers’ instructions.</a:t>
            </a:r>
          </a:p>
          <a:p>
            <a:r>
              <a:rPr lang="en-US" b="1" dirty="0" smtClean="0">
                <a:solidFill>
                  <a:schemeClr val="accent1">
                    <a:lumMod val="75000"/>
                  </a:schemeClr>
                </a:solidFill>
              </a:rPr>
              <a:t>Medium Risk Procedures </a:t>
            </a:r>
            <a:r>
              <a:rPr lang="en-US" b="1" dirty="0" smtClean="0"/>
              <a:t>are those where </a:t>
            </a:r>
            <a:r>
              <a:rPr lang="en-US" dirty="0" smtClean="0"/>
              <a:t>instruments will be in contact with intact mucous membranes or body fluids, such as </a:t>
            </a:r>
            <a:r>
              <a:rPr lang="en-US" dirty="0" err="1" smtClean="0"/>
              <a:t>gingiva</a:t>
            </a:r>
            <a:r>
              <a:rPr lang="en-US" dirty="0" smtClean="0"/>
              <a:t> and teeth. Examples will include mouth mirrors and probes used for routine examination.</a:t>
            </a: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04800"/>
            <a:ext cx="7239000" cy="6150936"/>
          </a:xfrm>
        </p:spPr>
        <p:txBody>
          <a:bodyPr>
            <a:normAutofit/>
          </a:bodyPr>
          <a:lstStyle/>
          <a:p>
            <a:r>
              <a:rPr lang="en-US" dirty="0" smtClean="0"/>
              <a:t>These instruments must be cleaned and sterilized after use but do not need to be sterile at the point of use. They can therefore, be stored after autoclaving in a clean environment.</a:t>
            </a:r>
          </a:p>
          <a:p>
            <a:r>
              <a:rPr lang="en-US" b="1" dirty="0" smtClean="0">
                <a:solidFill>
                  <a:schemeClr val="accent1">
                    <a:lumMod val="75000"/>
                  </a:schemeClr>
                </a:solidFill>
              </a:rPr>
              <a:t>High Risk Procedures</a:t>
            </a:r>
            <a:r>
              <a:rPr lang="en-US" b="1" dirty="0" smtClean="0"/>
              <a:t> are those where </a:t>
            </a:r>
            <a:r>
              <a:rPr lang="en-US" dirty="0" smtClean="0"/>
              <a:t>instruments come into contact with breaks in the skin or mucous membranes, or when they will enter a sterile body cavity, such as dental </a:t>
            </a:r>
            <a:r>
              <a:rPr lang="en-US" dirty="0" err="1" smtClean="0"/>
              <a:t>implantology</a:t>
            </a:r>
            <a:r>
              <a:rPr lang="en-US" dirty="0" smtClean="0"/>
              <a:t> and surgical procedures. In this instance the instruments must be sterile at point of use, either being used immediately after autoclaving or taken from sterile storage.</a:t>
            </a:r>
            <a:endParaRPr lang="en-US" dirty="0"/>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076" name="Rectangle 4"/>
          <p:cNvSpPr>
            <a:spLocks noGrp="1" noChangeArrowheads="1"/>
          </p:cNvSpPr>
          <p:nvPr>
            <p:ph type="title"/>
          </p:nvPr>
        </p:nvSpPr>
        <p:spPr/>
        <p:txBody>
          <a:bodyPr/>
          <a:lstStyle/>
          <a:p>
            <a:pPr eaLnBrk="1" hangingPunct="1">
              <a:defRPr/>
            </a:pPr>
            <a:r>
              <a:rPr lang="en-US" dirty="0" smtClean="0">
                <a:solidFill>
                  <a:schemeClr val="tx2"/>
                </a:solidFill>
              </a:rPr>
              <a:t>Methods of Sterilization</a:t>
            </a:r>
          </a:p>
        </p:txBody>
      </p:sp>
      <p:sp>
        <p:nvSpPr>
          <p:cNvPr id="2051077" name="Rectangle 5"/>
          <p:cNvSpPr>
            <a:spLocks noGrp="1" noChangeArrowheads="1"/>
          </p:cNvSpPr>
          <p:nvPr>
            <p:ph idx="1"/>
          </p:nvPr>
        </p:nvSpPr>
        <p:spPr/>
        <p:txBody>
          <a:bodyPr>
            <a:normAutofit lnSpcReduction="10000"/>
          </a:bodyPr>
          <a:lstStyle/>
          <a:p>
            <a:pPr eaLnBrk="1" hangingPunct="1">
              <a:defRPr/>
            </a:pPr>
            <a:r>
              <a:rPr lang="en-US" sz="2400" dirty="0" smtClean="0"/>
              <a:t>Sterilization destroys all microbial forms, including bacterial spores. Sterile is an absolute term; there is no “partially sterile” </a:t>
            </a:r>
            <a:br>
              <a:rPr lang="en-US" sz="2400" dirty="0" smtClean="0"/>
            </a:br>
            <a:r>
              <a:rPr lang="en-US" sz="2400" dirty="0" smtClean="0"/>
              <a:t>or “almost sterile.”</a:t>
            </a:r>
          </a:p>
          <a:p>
            <a:pPr eaLnBrk="1" hangingPunct="1">
              <a:defRPr/>
            </a:pPr>
            <a:r>
              <a:rPr lang="en-US" sz="2400" dirty="0" smtClean="0"/>
              <a:t>All reusable items (critical and </a:t>
            </a:r>
            <a:r>
              <a:rPr lang="en-US" sz="2400" dirty="0" err="1" smtClean="0"/>
              <a:t>semicritical</a:t>
            </a:r>
            <a:r>
              <a:rPr lang="en-US" sz="2400" dirty="0" smtClean="0"/>
              <a:t> instruments) that come into contact with the patient’s blood, saliva, or mucous membranes must be heat-sterilized. </a:t>
            </a:r>
          </a:p>
          <a:p>
            <a:pPr eaLnBrk="1" hangingPunct="1">
              <a:defRPr/>
            </a:pPr>
            <a:r>
              <a:rPr lang="en-US" sz="2400" dirty="0" smtClean="0"/>
              <a:t>The three most common forms of heat sterilization in the dental office are: </a:t>
            </a:r>
          </a:p>
          <a:p>
            <a:pPr lvl="1" eaLnBrk="1" hangingPunct="1">
              <a:defRPr/>
            </a:pPr>
            <a:r>
              <a:rPr lang="en-US" sz="2400" dirty="0" smtClean="0">
                <a:solidFill>
                  <a:schemeClr val="accent1">
                    <a:lumMod val="75000"/>
                  </a:schemeClr>
                </a:solidFill>
              </a:rPr>
              <a:t>Steam</a:t>
            </a:r>
          </a:p>
          <a:p>
            <a:pPr lvl="1" eaLnBrk="1" hangingPunct="1">
              <a:defRPr/>
            </a:pPr>
            <a:r>
              <a:rPr lang="en-US" sz="2400" dirty="0" smtClean="0">
                <a:solidFill>
                  <a:schemeClr val="accent1">
                    <a:lumMod val="75000"/>
                  </a:schemeClr>
                </a:solidFill>
              </a:rPr>
              <a:t>Chemical vapor</a:t>
            </a:r>
          </a:p>
          <a:p>
            <a:pPr lvl="1" eaLnBrk="1" hangingPunct="1">
              <a:defRPr/>
            </a:pPr>
            <a:r>
              <a:rPr lang="en-US" sz="2400" dirty="0" smtClean="0">
                <a:solidFill>
                  <a:schemeClr val="accent1">
                    <a:lumMod val="75000"/>
                  </a:schemeClr>
                </a:solidFill>
              </a:rPr>
              <a:t>Dry heat</a:t>
            </a:r>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3124" name="Rectangle 4"/>
          <p:cNvSpPr>
            <a:spLocks noGrp="1" noChangeArrowheads="1"/>
          </p:cNvSpPr>
          <p:nvPr>
            <p:ph type="title"/>
          </p:nvPr>
        </p:nvSpPr>
        <p:spPr/>
        <p:txBody>
          <a:bodyPr>
            <a:normAutofit fontScale="90000"/>
          </a:bodyPr>
          <a:lstStyle/>
          <a:p>
            <a:pPr eaLnBrk="1" hangingPunct="1">
              <a:defRPr/>
            </a:pPr>
            <a:r>
              <a:rPr lang="en-US" dirty="0" smtClean="0">
                <a:solidFill>
                  <a:schemeClr val="tx2"/>
                </a:solidFill>
              </a:rPr>
              <a:t>Steam Autoclave Sterilization </a:t>
            </a:r>
          </a:p>
        </p:txBody>
      </p:sp>
      <p:sp>
        <p:nvSpPr>
          <p:cNvPr id="2053125" name="Rectangle 5"/>
          <p:cNvSpPr>
            <a:spLocks noGrp="1" noChangeArrowheads="1"/>
          </p:cNvSpPr>
          <p:nvPr>
            <p:ph idx="1"/>
          </p:nvPr>
        </p:nvSpPr>
        <p:spPr/>
        <p:txBody>
          <a:bodyPr/>
          <a:lstStyle/>
          <a:p>
            <a:pPr eaLnBrk="1" hangingPunct="1">
              <a:defRPr/>
            </a:pPr>
            <a:r>
              <a:rPr lang="en-US" sz="2400" dirty="0" smtClean="0"/>
              <a:t>An autoclave is used to sterilize dental instruments and other items by means of steam under pressure.</a:t>
            </a:r>
          </a:p>
          <a:p>
            <a:pPr eaLnBrk="1" hangingPunct="1">
              <a:defRPr/>
            </a:pPr>
            <a:r>
              <a:rPr lang="en-US" sz="2400" dirty="0" smtClean="0"/>
              <a:t>Steam sterilization involves heating water to generate steam, producing a moist heat that rapidly kills microorganisms. </a:t>
            </a:r>
          </a:p>
          <a:p>
            <a:pPr eaLnBrk="1" hangingPunct="1">
              <a:defRPr/>
            </a:pPr>
            <a:r>
              <a:rPr lang="en-US" sz="2400" dirty="0" smtClean="0"/>
              <a:t>As the steam fills the sterilizing chamber, the cooler air is pushed from an escape valve, which then closes and allows the pressure to increase. </a:t>
            </a:r>
          </a:p>
          <a:p>
            <a:pPr eaLnBrk="1" hangingPunct="1">
              <a:defRPr/>
            </a:pPr>
            <a:r>
              <a:rPr lang="en-US" sz="2400" dirty="0" smtClean="0"/>
              <a:t>It is actually the heat, not the pressure, that kills the microorganisms.</a:t>
            </a:r>
          </a:p>
          <a:p>
            <a:pPr eaLnBrk="1" hangingPunct="1">
              <a:buFont typeface="Wingdings 2" pitchFamily="18" charset="2"/>
              <a:buNone/>
              <a:defRPr/>
            </a:pPr>
            <a:r>
              <a:rPr lang="en-US" sz="1400" i="1" dirty="0" smtClean="0"/>
              <a:t>(Cont’d)</a:t>
            </a:r>
            <a:endParaRPr lang="en-US" sz="2400" dirty="0" smtClean="0"/>
          </a:p>
          <a:p>
            <a:pPr eaLnBrk="1" hangingPunct="1">
              <a:defRPr/>
            </a:pPr>
            <a:endParaRPr lang="en-US" sz="2400" dirty="0" smtClean="0"/>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5170" name="Rectangle 2"/>
          <p:cNvSpPr>
            <a:spLocks noGrp="1" noChangeArrowheads="1"/>
          </p:cNvSpPr>
          <p:nvPr>
            <p:ph type="title"/>
          </p:nvPr>
        </p:nvSpPr>
        <p:spPr/>
        <p:txBody>
          <a:bodyPr lIns="91440" tIns="45720" rIns="91440" bIns="45720"/>
          <a:lstStyle/>
          <a:p>
            <a:pPr eaLnBrk="1" hangingPunct="1">
              <a:defRPr/>
            </a:pPr>
            <a:r>
              <a:rPr lang="en-US" sz="2000" b="1" dirty="0" smtClean="0"/>
              <a:t> </a:t>
            </a:r>
            <a:r>
              <a:rPr lang="en-US" sz="3200" b="1" dirty="0" smtClean="0">
                <a:solidFill>
                  <a:schemeClr val="tx1"/>
                </a:solidFill>
              </a:rPr>
              <a:t>Steam autoclave.</a:t>
            </a:r>
          </a:p>
        </p:txBody>
      </p:sp>
      <p:sp>
        <p:nvSpPr>
          <p:cNvPr id="5" name="Text Placeholder 4"/>
          <p:cNvSpPr>
            <a:spLocks noGrp="1"/>
          </p:cNvSpPr>
          <p:nvPr>
            <p:ph type="body" sz="half" idx="2"/>
          </p:nvPr>
        </p:nvSpPr>
        <p:spPr/>
        <p:txBody>
          <a:bodyPr/>
          <a:lstStyle/>
          <a:p>
            <a:endParaRPr lang="en-US"/>
          </a:p>
        </p:txBody>
      </p:sp>
      <p:sp>
        <p:nvSpPr>
          <p:cNvPr id="4" name="Picture Placeholder 3"/>
          <p:cNvSpPr>
            <a:spLocks noGrp="1"/>
          </p:cNvSpPr>
          <p:nvPr>
            <p:ph type="pic" idx="1"/>
          </p:nvPr>
        </p:nvSpPr>
        <p:spPr/>
      </p:sp>
      <p:pic>
        <p:nvPicPr>
          <p:cNvPr id="57347" name="Picture 5" descr="021018"/>
          <p:cNvPicPr>
            <a:picLocks noChangeAspect="1" noChangeArrowheads="1"/>
          </p:cNvPicPr>
          <p:nvPr/>
        </p:nvPicPr>
        <p:blipFill>
          <a:blip r:embed="rId3" cstate="print"/>
          <a:srcRect b="2734"/>
          <a:stretch>
            <a:fillRect/>
          </a:stretch>
        </p:blipFill>
        <p:spPr bwMode="auto">
          <a:xfrm>
            <a:off x="228600" y="762000"/>
            <a:ext cx="5057941" cy="48006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7220" name="Rectangle 4"/>
          <p:cNvSpPr>
            <a:spLocks noGrp="1" noChangeArrowheads="1"/>
          </p:cNvSpPr>
          <p:nvPr>
            <p:ph type="title"/>
          </p:nvPr>
        </p:nvSpPr>
        <p:spPr/>
        <p:txBody>
          <a:bodyPr>
            <a:normAutofit fontScale="90000"/>
          </a:bodyPr>
          <a:lstStyle/>
          <a:p>
            <a:pPr eaLnBrk="1" hangingPunct="1">
              <a:defRPr/>
            </a:pPr>
            <a:r>
              <a:rPr lang="en-US" dirty="0" smtClean="0">
                <a:solidFill>
                  <a:schemeClr val="tx2"/>
                </a:solidFill>
              </a:rPr>
              <a:t>Steam Autoclave Sterilization</a:t>
            </a:r>
          </a:p>
        </p:txBody>
      </p:sp>
      <p:sp>
        <p:nvSpPr>
          <p:cNvPr id="2057221" name="Rectangle 5"/>
          <p:cNvSpPr>
            <a:spLocks noGrp="1" noChangeArrowheads="1"/>
          </p:cNvSpPr>
          <p:nvPr>
            <p:ph idx="1"/>
          </p:nvPr>
        </p:nvSpPr>
        <p:spPr/>
        <p:txBody>
          <a:bodyPr>
            <a:normAutofit lnSpcReduction="10000"/>
          </a:bodyPr>
          <a:lstStyle/>
          <a:p>
            <a:pPr>
              <a:spcBef>
                <a:spcPct val="0"/>
              </a:spcBef>
              <a:buClrTx/>
              <a:buSzTx/>
              <a:buFontTx/>
              <a:buNone/>
              <a:defRPr/>
            </a:pPr>
            <a:r>
              <a:rPr lang="en-US" sz="1400" i="1" dirty="0" smtClean="0"/>
              <a:t>(Cont’d)</a:t>
            </a:r>
            <a:endParaRPr lang="en-US" dirty="0" smtClean="0"/>
          </a:p>
          <a:p>
            <a:pPr eaLnBrk="1" hangingPunct="1">
              <a:defRPr/>
            </a:pPr>
            <a:r>
              <a:rPr lang="en-US" sz="2200" dirty="0" smtClean="0"/>
              <a:t>Packaging material for steam sterilization must be porous enough to permit the steam to penetrate to the instruments inside. </a:t>
            </a:r>
          </a:p>
          <a:p>
            <a:pPr eaLnBrk="1" hangingPunct="1">
              <a:defRPr/>
            </a:pPr>
            <a:r>
              <a:rPr lang="en-US" sz="2200" dirty="0" smtClean="0"/>
              <a:t>The packaging material may be fabric but most often is sealed film or paper pouches, nylon tubing, sterilizing wrap, or paper-wrapped cassettes.</a:t>
            </a:r>
          </a:p>
          <a:p>
            <a:pPr eaLnBrk="1" hangingPunct="1">
              <a:defRPr/>
            </a:pPr>
            <a:r>
              <a:rPr lang="en-US" sz="2200" dirty="0" smtClean="0"/>
              <a:t>One disadvantage of steam sterilization is that the moisture may cause corrosion on some high-carbon steel instruments. </a:t>
            </a:r>
          </a:p>
          <a:p>
            <a:pPr eaLnBrk="1" hangingPunct="1">
              <a:defRPr/>
            </a:pPr>
            <a:r>
              <a:rPr lang="en-US" sz="2200" dirty="0" smtClean="0"/>
              <a:t>Distilled water should be used in autoclaves instead of tap water, which often contains minerals and impurities. Distilled water helps minimize corrosion and pitting.</a:t>
            </a:r>
            <a:endParaRPr lang="en-US" sz="2400" dirty="0" smtClean="0"/>
          </a:p>
          <a:p>
            <a:pPr eaLnBrk="1" hangingPunct="1">
              <a:defRPr/>
            </a:pPr>
            <a:endParaRPr lang="en-US" sz="2400" dirty="0" smtClean="0"/>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9268" name="Rectangle 4"/>
          <p:cNvSpPr>
            <a:spLocks noGrp="1" noChangeArrowheads="1"/>
          </p:cNvSpPr>
          <p:nvPr>
            <p:ph type="title"/>
          </p:nvPr>
        </p:nvSpPr>
        <p:spPr>
          <a:xfrm>
            <a:off x="533400" y="457200"/>
            <a:ext cx="7162800" cy="1005840"/>
          </a:xfrm>
        </p:spPr>
        <p:txBody>
          <a:bodyPr>
            <a:normAutofit fontScale="90000"/>
          </a:bodyPr>
          <a:lstStyle/>
          <a:p>
            <a:pPr eaLnBrk="1" hangingPunct="1">
              <a:defRPr/>
            </a:pPr>
            <a:r>
              <a:rPr lang="en-US" dirty="0" smtClean="0">
                <a:solidFill>
                  <a:schemeClr val="tx2"/>
                </a:solidFill>
              </a:rPr>
              <a:t>Autoclave Operation Cycles </a:t>
            </a:r>
            <a:r>
              <a:rPr lang="en-US" dirty="0" smtClean="0"/>
              <a:t/>
            </a:r>
            <a:br>
              <a:rPr lang="en-US" dirty="0" smtClean="0"/>
            </a:br>
            <a:endParaRPr lang="en-US" dirty="0" smtClean="0"/>
          </a:p>
        </p:txBody>
      </p:sp>
      <p:sp>
        <p:nvSpPr>
          <p:cNvPr id="2059269" name="Rectangle 5"/>
          <p:cNvSpPr>
            <a:spLocks noGrp="1" noChangeArrowheads="1"/>
          </p:cNvSpPr>
          <p:nvPr>
            <p:ph idx="1"/>
          </p:nvPr>
        </p:nvSpPr>
        <p:spPr/>
        <p:txBody>
          <a:bodyPr/>
          <a:lstStyle/>
          <a:p>
            <a:pPr eaLnBrk="1" hangingPunct="1">
              <a:defRPr/>
            </a:pPr>
            <a:r>
              <a:rPr lang="en-US" dirty="0" smtClean="0"/>
              <a:t>Dental-office steam sterilizers usually operate in four cycles:</a:t>
            </a:r>
          </a:p>
          <a:p>
            <a:pPr lvl="1" eaLnBrk="1" hangingPunct="1">
              <a:defRPr/>
            </a:pPr>
            <a:r>
              <a:rPr lang="en-US" dirty="0" smtClean="0">
                <a:solidFill>
                  <a:schemeClr val="tx2">
                    <a:lumMod val="75000"/>
                  </a:schemeClr>
                </a:solidFill>
              </a:rPr>
              <a:t>Heat-up</a:t>
            </a:r>
          </a:p>
          <a:p>
            <a:pPr lvl="1" eaLnBrk="1" hangingPunct="1">
              <a:defRPr/>
            </a:pPr>
            <a:r>
              <a:rPr lang="en-US" dirty="0" smtClean="0">
                <a:solidFill>
                  <a:schemeClr val="tx2">
                    <a:lumMod val="75000"/>
                  </a:schemeClr>
                </a:solidFill>
              </a:rPr>
              <a:t>Sterilization</a:t>
            </a:r>
          </a:p>
          <a:p>
            <a:pPr lvl="1" eaLnBrk="1" hangingPunct="1">
              <a:defRPr/>
            </a:pPr>
            <a:r>
              <a:rPr lang="en-US" dirty="0" smtClean="0">
                <a:solidFill>
                  <a:schemeClr val="tx2">
                    <a:lumMod val="75000"/>
                  </a:schemeClr>
                </a:solidFill>
              </a:rPr>
              <a:t>Depressurization</a:t>
            </a:r>
          </a:p>
          <a:p>
            <a:pPr lvl="1" eaLnBrk="1" hangingPunct="1">
              <a:defRPr/>
            </a:pPr>
            <a:r>
              <a:rPr lang="en-US" dirty="0" smtClean="0">
                <a:solidFill>
                  <a:schemeClr val="tx2">
                    <a:lumMod val="75000"/>
                  </a:schemeClr>
                </a:solidFill>
              </a:rPr>
              <a:t>Drying</a:t>
            </a:r>
          </a:p>
          <a:p>
            <a:pPr eaLnBrk="1" hangingPunct="1">
              <a:buNone/>
              <a:defRPr/>
            </a:pPr>
            <a:endParaRPr lang="en-US" dirty="0" smtClean="0"/>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5412" name="Rectangle 4"/>
          <p:cNvSpPr>
            <a:spLocks noGrp="1" noChangeArrowheads="1"/>
          </p:cNvSpPr>
          <p:nvPr>
            <p:ph type="title"/>
          </p:nvPr>
        </p:nvSpPr>
        <p:spPr/>
        <p:txBody>
          <a:bodyPr>
            <a:normAutofit fontScale="90000"/>
          </a:bodyPr>
          <a:lstStyle/>
          <a:p>
            <a:pPr eaLnBrk="1" hangingPunct="1">
              <a:defRPr/>
            </a:pPr>
            <a:r>
              <a:rPr lang="en-US" dirty="0" smtClean="0">
                <a:solidFill>
                  <a:schemeClr val="tx2"/>
                </a:solidFill>
              </a:rPr>
              <a:t>Chemical-Vapor Sterilization</a:t>
            </a:r>
          </a:p>
        </p:txBody>
      </p:sp>
      <p:sp>
        <p:nvSpPr>
          <p:cNvPr id="2065413" name="Rectangle 5"/>
          <p:cNvSpPr>
            <a:spLocks noGrp="1" noChangeArrowheads="1"/>
          </p:cNvSpPr>
          <p:nvPr>
            <p:ph idx="1"/>
          </p:nvPr>
        </p:nvSpPr>
        <p:spPr/>
        <p:txBody>
          <a:bodyPr/>
          <a:lstStyle/>
          <a:p>
            <a:pPr eaLnBrk="1" hangingPunct="1">
              <a:defRPr/>
            </a:pPr>
            <a:r>
              <a:rPr lang="en-US" dirty="0" smtClean="0"/>
              <a:t>Chemical-vapor sterilization is similar to autoclaving, except that a combination of chemicals (alcohol, formaldehyde, </a:t>
            </a:r>
            <a:r>
              <a:rPr lang="en-US" dirty="0" err="1" smtClean="0"/>
              <a:t>ketone</a:t>
            </a:r>
            <a:r>
              <a:rPr lang="en-US" dirty="0" smtClean="0"/>
              <a:t>, acetone, and water) is used instead of water to create a vapor for sterilization.</a:t>
            </a:r>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7460" name="Rectangle 4"/>
          <p:cNvSpPr>
            <a:spLocks noGrp="1" noChangeArrowheads="1"/>
          </p:cNvSpPr>
          <p:nvPr>
            <p:ph type="title"/>
          </p:nvPr>
        </p:nvSpPr>
        <p:spPr/>
        <p:txBody>
          <a:bodyPr>
            <a:normAutofit fontScale="90000"/>
          </a:bodyPr>
          <a:lstStyle/>
          <a:p>
            <a:pPr eaLnBrk="1" hangingPunct="1">
              <a:defRPr/>
            </a:pPr>
            <a:r>
              <a:rPr lang="en-US" dirty="0" smtClean="0">
                <a:solidFill>
                  <a:schemeClr val="tx2"/>
                </a:solidFill>
              </a:rPr>
              <a:t>Advantages of Chemical-Vapor Sterilization</a:t>
            </a:r>
          </a:p>
        </p:txBody>
      </p:sp>
      <p:sp>
        <p:nvSpPr>
          <p:cNvPr id="2067461" name="Rectangle 5"/>
          <p:cNvSpPr>
            <a:spLocks noGrp="1" noChangeArrowheads="1"/>
          </p:cNvSpPr>
          <p:nvPr>
            <p:ph idx="1"/>
          </p:nvPr>
        </p:nvSpPr>
        <p:spPr/>
        <p:txBody>
          <a:bodyPr>
            <a:normAutofit/>
          </a:bodyPr>
          <a:lstStyle/>
          <a:p>
            <a:pPr eaLnBrk="1" hangingPunct="1">
              <a:defRPr/>
            </a:pPr>
            <a:r>
              <a:rPr lang="en-US" dirty="0" smtClean="0"/>
              <a:t>The major advantage of the chemical-vapor sterilizer is that it does not rust, dull, or corrode dry metal instruments. </a:t>
            </a:r>
          </a:p>
          <a:p>
            <a:pPr eaLnBrk="1" hangingPunct="1">
              <a:defRPr/>
            </a:pPr>
            <a:r>
              <a:rPr lang="en-US" dirty="0" smtClean="0"/>
              <a:t>The low water content of the vapor prevents destruction of items such as endodontic files, and burs. </a:t>
            </a:r>
          </a:p>
          <a:p>
            <a:pPr eaLnBrk="1" hangingPunct="1">
              <a:defRPr/>
            </a:pPr>
            <a:r>
              <a:rPr lang="en-US" dirty="0" smtClean="0"/>
              <a:t>A wide range of items can be sterilized routinely without damage.  </a:t>
            </a:r>
          </a:p>
          <a:p>
            <a:pPr eaLnBrk="1" hangingPunct="1">
              <a:defRPr/>
            </a:pPr>
            <a:r>
              <a:rPr lang="en-US" dirty="0" smtClean="0"/>
              <a:t>Other advantages include the short cycle time and the availability of a dry instrument after the cycle. </a:t>
            </a:r>
          </a:p>
          <a:p>
            <a:pPr eaLnBrk="1" hangingPunct="1">
              <a:defRPr/>
            </a:pPr>
            <a:endParaRPr lang="en-US" dirty="0" smtClean="0"/>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9508" name="Rectangle 4"/>
          <p:cNvSpPr>
            <a:spLocks noGrp="1" noChangeArrowheads="1"/>
          </p:cNvSpPr>
          <p:nvPr>
            <p:ph type="title"/>
          </p:nvPr>
        </p:nvSpPr>
        <p:spPr/>
        <p:txBody>
          <a:bodyPr>
            <a:normAutofit fontScale="90000"/>
          </a:bodyPr>
          <a:lstStyle/>
          <a:p>
            <a:pPr eaLnBrk="1" hangingPunct="1">
              <a:defRPr/>
            </a:pPr>
            <a:r>
              <a:rPr lang="en-US" dirty="0" smtClean="0">
                <a:solidFill>
                  <a:schemeClr val="tx2"/>
                </a:solidFill>
              </a:rPr>
              <a:t>Disadvantages of Chemical-Vapor Sterilization</a:t>
            </a:r>
          </a:p>
        </p:txBody>
      </p:sp>
      <p:sp>
        <p:nvSpPr>
          <p:cNvPr id="2069509" name="Rectangle 5"/>
          <p:cNvSpPr>
            <a:spLocks noGrp="1" noChangeArrowheads="1"/>
          </p:cNvSpPr>
          <p:nvPr>
            <p:ph idx="1"/>
          </p:nvPr>
        </p:nvSpPr>
        <p:spPr/>
        <p:txBody>
          <a:bodyPr>
            <a:normAutofit/>
          </a:bodyPr>
          <a:lstStyle/>
          <a:p>
            <a:pPr eaLnBrk="1" hangingPunct="1">
              <a:defRPr/>
            </a:pPr>
            <a:r>
              <a:rPr lang="en-US" dirty="0" smtClean="0"/>
              <a:t>The primary disadvantage is that adequate ventilation is essential because residual chemical vapors containing formaldehyde and methyl alcohol may be released when the chamber door is opened at the end of the cycle. </a:t>
            </a:r>
          </a:p>
          <a:p>
            <a:pPr eaLnBrk="1" hangingPunct="1">
              <a:defRPr/>
            </a:pPr>
            <a:r>
              <a:rPr lang="en-US" dirty="0" smtClean="0"/>
              <a:t>These vapors can temporarily leave an unpleasant smell in the area and may be irritating to the eyes.</a:t>
            </a:r>
          </a:p>
          <a:p>
            <a:pPr eaLnBrk="1" hangingPunct="1">
              <a:defRPr/>
            </a:pPr>
            <a:endParaRPr lang="en-US" dirty="0" smtClean="0"/>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5652" name="Rectangle 4"/>
          <p:cNvSpPr>
            <a:spLocks noGrp="1" noChangeArrowheads="1"/>
          </p:cNvSpPr>
          <p:nvPr>
            <p:ph type="title"/>
          </p:nvPr>
        </p:nvSpPr>
        <p:spPr>
          <a:xfrm>
            <a:off x="609600" y="990600"/>
            <a:ext cx="7086600" cy="472440"/>
          </a:xfrm>
        </p:spPr>
        <p:txBody>
          <a:bodyPr>
            <a:normAutofit fontScale="90000"/>
          </a:bodyPr>
          <a:lstStyle/>
          <a:p>
            <a:pPr eaLnBrk="1" hangingPunct="1">
              <a:defRPr/>
            </a:pPr>
            <a:r>
              <a:rPr lang="en-US" sz="3200" dirty="0" smtClean="0">
                <a:solidFill>
                  <a:schemeClr val="tx2"/>
                </a:solidFill>
              </a:rPr>
              <a:t>Pressure, Temperature, and Duration of Chemical-Vapor Sterilization</a:t>
            </a:r>
          </a:p>
        </p:txBody>
      </p:sp>
      <p:sp>
        <p:nvSpPr>
          <p:cNvPr id="2075653" name="Rectangle 5"/>
          <p:cNvSpPr>
            <a:spLocks noGrp="1" noChangeArrowheads="1"/>
          </p:cNvSpPr>
          <p:nvPr>
            <p:ph idx="1"/>
          </p:nvPr>
        </p:nvSpPr>
        <p:spPr/>
        <p:txBody>
          <a:bodyPr/>
          <a:lstStyle/>
          <a:p>
            <a:pPr eaLnBrk="1" hangingPunct="1">
              <a:defRPr/>
            </a:pPr>
            <a:r>
              <a:rPr lang="en-US" dirty="0" smtClean="0"/>
              <a:t>The three major factors in chemical-vapor sterilization are:</a:t>
            </a:r>
          </a:p>
          <a:p>
            <a:pPr lvl="1" eaLnBrk="1" hangingPunct="1">
              <a:defRPr/>
            </a:pPr>
            <a:r>
              <a:rPr lang="en-US" dirty="0" smtClean="0">
                <a:solidFill>
                  <a:schemeClr val="tx2">
                    <a:lumMod val="75000"/>
                  </a:schemeClr>
                </a:solidFill>
              </a:rPr>
              <a:t>Pressure, which should measure 20 psi </a:t>
            </a:r>
          </a:p>
          <a:p>
            <a:pPr lvl="1" eaLnBrk="1" hangingPunct="1">
              <a:defRPr/>
            </a:pPr>
            <a:r>
              <a:rPr lang="en-US" dirty="0" smtClean="0">
                <a:solidFill>
                  <a:schemeClr val="tx2">
                    <a:lumMod val="75000"/>
                  </a:schemeClr>
                </a:solidFill>
              </a:rPr>
              <a:t>Temperature, which should measure </a:t>
            </a:r>
            <a:br>
              <a:rPr lang="en-US" dirty="0" smtClean="0">
                <a:solidFill>
                  <a:schemeClr val="tx2">
                    <a:lumMod val="75000"/>
                  </a:schemeClr>
                </a:solidFill>
              </a:rPr>
            </a:br>
            <a:r>
              <a:rPr lang="en-US" dirty="0" smtClean="0">
                <a:solidFill>
                  <a:schemeClr val="tx2">
                    <a:lumMod val="75000"/>
                  </a:schemeClr>
                </a:solidFill>
              </a:rPr>
              <a:t> 131° C (270° F)</a:t>
            </a:r>
          </a:p>
          <a:p>
            <a:pPr lvl="1" eaLnBrk="1" hangingPunct="1">
              <a:defRPr/>
            </a:pPr>
            <a:r>
              <a:rPr lang="en-US" dirty="0" smtClean="0">
                <a:solidFill>
                  <a:schemeClr val="tx2">
                    <a:lumMod val="75000"/>
                  </a:schemeClr>
                </a:solidFill>
              </a:rPr>
              <a:t>Time, which should measure 20 to 40 minutes</a:t>
            </a:r>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7700" name="Rectangle 4"/>
          <p:cNvSpPr>
            <a:spLocks noGrp="1" noChangeArrowheads="1"/>
          </p:cNvSpPr>
          <p:nvPr>
            <p:ph type="title"/>
          </p:nvPr>
        </p:nvSpPr>
        <p:spPr/>
        <p:txBody>
          <a:bodyPr/>
          <a:lstStyle/>
          <a:p>
            <a:pPr eaLnBrk="1" hangingPunct="1">
              <a:defRPr/>
            </a:pPr>
            <a:r>
              <a:rPr lang="en-US" dirty="0" smtClean="0">
                <a:solidFill>
                  <a:schemeClr val="tx2"/>
                </a:solidFill>
              </a:rPr>
              <a:t>Dry-Heat Sterilization</a:t>
            </a:r>
          </a:p>
        </p:txBody>
      </p:sp>
      <p:sp>
        <p:nvSpPr>
          <p:cNvPr id="2077701" name="Rectangle 5"/>
          <p:cNvSpPr>
            <a:spLocks noGrp="1" noChangeArrowheads="1"/>
          </p:cNvSpPr>
          <p:nvPr>
            <p:ph idx="1"/>
          </p:nvPr>
        </p:nvSpPr>
        <p:spPr/>
        <p:txBody>
          <a:bodyPr>
            <a:normAutofit fontScale="92500" lnSpcReduction="10000"/>
          </a:bodyPr>
          <a:lstStyle/>
          <a:p>
            <a:pPr eaLnBrk="1" hangingPunct="1">
              <a:defRPr/>
            </a:pPr>
            <a:r>
              <a:rPr lang="en-US" sz="2400" dirty="0" smtClean="0"/>
              <a:t>Dry-heat sterilizers operate by heating up air and transferring that heat from the air to the instruments.</a:t>
            </a:r>
          </a:p>
          <a:p>
            <a:pPr eaLnBrk="1" hangingPunct="1">
              <a:defRPr/>
            </a:pPr>
            <a:r>
              <a:rPr lang="en-US" sz="2400" dirty="0" smtClean="0"/>
              <a:t>This form of sterilization requires higher temperatures than does steam or chemical-vapor sterilization.</a:t>
            </a:r>
          </a:p>
          <a:p>
            <a:pPr eaLnBrk="1" hangingPunct="1">
              <a:defRPr/>
            </a:pPr>
            <a:r>
              <a:rPr lang="en-US" sz="2400" dirty="0" smtClean="0"/>
              <a:t>Dry-heat sterilizers operate at approximately </a:t>
            </a:r>
            <a:r>
              <a:rPr lang="en-US" sz="2400" dirty="0" smtClean="0">
                <a:solidFill>
                  <a:schemeClr val="accent1">
                    <a:lumMod val="75000"/>
                  </a:schemeClr>
                </a:solidFill>
              </a:rPr>
              <a:t>160° to 190° C (320°-375° F) for 1-2 </a:t>
            </a:r>
            <a:r>
              <a:rPr lang="en-US" sz="2400" smtClean="0">
                <a:solidFill>
                  <a:schemeClr val="accent1">
                    <a:lumMod val="75000"/>
                  </a:schemeClr>
                </a:solidFill>
              </a:rPr>
              <a:t>hours, </a:t>
            </a:r>
            <a:r>
              <a:rPr lang="en-US" sz="2400" smtClean="0"/>
              <a:t>depending </a:t>
            </a:r>
            <a:r>
              <a:rPr lang="en-US" sz="2400" dirty="0" smtClean="0"/>
              <a:t>on the type of sterilizer.</a:t>
            </a:r>
          </a:p>
          <a:p>
            <a:pPr eaLnBrk="1" hangingPunct="1">
              <a:defRPr/>
            </a:pPr>
            <a:r>
              <a:rPr lang="en-US" sz="2400" dirty="0" smtClean="0"/>
              <a:t>The </a:t>
            </a:r>
            <a:r>
              <a:rPr lang="en-US" sz="2400" dirty="0" smtClean="0">
                <a:solidFill>
                  <a:schemeClr val="accent1">
                    <a:lumMod val="75000"/>
                  </a:schemeClr>
                </a:solidFill>
              </a:rPr>
              <a:t>advantage</a:t>
            </a:r>
            <a:r>
              <a:rPr lang="en-US" sz="2400" dirty="0" smtClean="0"/>
              <a:t> of dry heat is that the instruments will not rust if they are thoroughly dry before being placed in the sterilizer.</a:t>
            </a:r>
          </a:p>
          <a:p>
            <a:pPr eaLnBrk="1" hangingPunct="1">
              <a:defRPr/>
            </a:pPr>
            <a:r>
              <a:rPr lang="en-US" sz="2400" dirty="0" smtClean="0"/>
              <a:t>There are </a:t>
            </a:r>
            <a:r>
              <a:rPr lang="en-US" sz="2400" dirty="0" smtClean="0">
                <a:solidFill>
                  <a:schemeClr val="accent1">
                    <a:lumMod val="75000"/>
                  </a:schemeClr>
                </a:solidFill>
              </a:rPr>
              <a:t>two types </a:t>
            </a:r>
            <a:r>
              <a:rPr lang="en-US" sz="2400" dirty="0" smtClean="0"/>
              <a:t>of dry-heat sterilizers: static-air and forced-air.</a:t>
            </a:r>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9748" name="Rectangle 4"/>
          <p:cNvSpPr>
            <a:spLocks noGrp="1" noChangeArrowheads="1"/>
          </p:cNvSpPr>
          <p:nvPr>
            <p:ph type="title"/>
          </p:nvPr>
        </p:nvSpPr>
        <p:spPr/>
        <p:txBody>
          <a:bodyPr/>
          <a:lstStyle/>
          <a:p>
            <a:pPr eaLnBrk="1" hangingPunct="1">
              <a:defRPr/>
            </a:pPr>
            <a:r>
              <a:rPr lang="en-US" dirty="0" smtClean="0">
                <a:solidFill>
                  <a:schemeClr val="tx2"/>
                </a:solidFill>
              </a:rPr>
              <a:t>Static-Air Sterilizers </a:t>
            </a:r>
          </a:p>
        </p:txBody>
      </p:sp>
      <p:sp>
        <p:nvSpPr>
          <p:cNvPr id="2079749" name="Rectangle 5"/>
          <p:cNvSpPr>
            <a:spLocks noGrp="1" noChangeArrowheads="1"/>
          </p:cNvSpPr>
          <p:nvPr>
            <p:ph idx="1"/>
          </p:nvPr>
        </p:nvSpPr>
        <p:spPr>
          <a:xfrm>
            <a:off x="381000" y="1447800"/>
            <a:ext cx="7985125" cy="4800600"/>
          </a:xfrm>
        </p:spPr>
        <p:txBody>
          <a:bodyPr>
            <a:normAutofit lnSpcReduction="10000"/>
          </a:bodyPr>
          <a:lstStyle/>
          <a:p>
            <a:pPr eaLnBrk="1" hangingPunct="1">
              <a:defRPr/>
            </a:pPr>
            <a:r>
              <a:rPr lang="en-US" sz="2400" dirty="0" smtClean="0"/>
              <a:t>The static-air sterilizer is similar to an oven: The heating coils are on the bottom of the chamber, and the hot air rises inside by way of natural convection.</a:t>
            </a:r>
          </a:p>
          <a:p>
            <a:pPr eaLnBrk="1" hangingPunct="1">
              <a:defRPr/>
            </a:pPr>
            <a:r>
              <a:rPr lang="en-US" sz="2400" dirty="0" smtClean="0"/>
              <a:t>Heat is transferred from the static (nonmoving) air to the instruments in 1 to 2 hours. </a:t>
            </a:r>
          </a:p>
          <a:p>
            <a:pPr eaLnBrk="1" hangingPunct="1">
              <a:defRPr/>
            </a:pPr>
            <a:r>
              <a:rPr lang="en-US" sz="2400" dirty="0" smtClean="0">
                <a:solidFill>
                  <a:schemeClr val="accent1">
                    <a:lumMod val="75000"/>
                  </a:schemeClr>
                </a:solidFill>
              </a:rPr>
              <a:t>Disadvantages of static dry heat: </a:t>
            </a:r>
            <a:r>
              <a:rPr lang="en-US" sz="2400" dirty="0" smtClean="0"/>
              <a:t>The sterilization process is time-consuming, and it may not be effective if the operator errs in calculating the correct processing time.</a:t>
            </a:r>
          </a:p>
          <a:p>
            <a:pPr eaLnBrk="1" hangingPunct="1">
              <a:defRPr/>
            </a:pPr>
            <a:r>
              <a:rPr lang="en-US" sz="2400" dirty="0" smtClean="0"/>
              <a:t>The wrapping material must be heat-resistant. Aluminum foil, metal, and glass containers may be used. Paper and cloth packs should be avoided because they may burn or discolor in the intense heat.</a:t>
            </a:r>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1796" name="Rectangle 4"/>
          <p:cNvSpPr>
            <a:spLocks noGrp="1" noChangeArrowheads="1"/>
          </p:cNvSpPr>
          <p:nvPr>
            <p:ph type="title"/>
          </p:nvPr>
        </p:nvSpPr>
        <p:spPr/>
        <p:txBody>
          <a:bodyPr/>
          <a:lstStyle/>
          <a:p>
            <a:pPr eaLnBrk="1" hangingPunct="1">
              <a:defRPr/>
            </a:pPr>
            <a:r>
              <a:rPr lang="en-US" dirty="0" smtClean="0">
                <a:solidFill>
                  <a:schemeClr val="tx2"/>
                </a:solidFill>
              </a:rPr>
              <a:t>Forced-Air Sterilizers </a:t>
            </a:r>
          </a:p>
        </p:txBody>
      </p:sp>
      <p:sp>
        <p:nvSpPr>
          <p:cNvPr id="2081797" name="Rectangle 5"/>
          <p:cNvSpPr>
            <a:spLocks noGrp="1" noChangeArrowheads="1"/>
          </p:cNvSpPr>
          <p:nvPr>
            <p:ph idx="1"/>
          </p:nvPr>
        </p:nvSpPr>
        <p:spPr/>
        <p:txBody>
          <a:bodyPr>
            <a:normAutofit lnSpcReduction="10000"/>
          </a:bodyPr>
          <a:lstStyle/>
          <a:p>
            <a:pPr eaLnBrk="1" hangingPunct="1">
              <a:defRPr/>
            </a:pPr>
            <a:r>
              <a:rPr lang="en-US" dirty="0" smtClean="0"/>
              <a:t>The forced-air sterilizer, also called the rapid-heat-transfer sterilizer, circulates the hot air throughout the chamber at a high velocity. </a:t>
            </a:r>
          </a:p>
          <a:p>
            <a:pPr eaLnBrk="1" hangingPunct="1">
              <a:defRPr/>
            </a:pPr>
            <a:r>
              <a:rPr lang="en-US" dirty="0" smtClean="0"/>
              <a:t>This action permits rapid transfer of heat energy from the air to the instruments, reducing the time needed for sterilization. </a:t>
            </a:r>
          </a:p>
          <a:p>
            <a:pPr eaLnBrk="1" hangingPunct="1">
              <a:defRPr/>
            </a:pPr>
            <a:r>
              <a:rPr lang="en-US" dirty="0" smtClean="0"/>
              <a:t>Exposure time in a forced-air sterilizer, after the sterilizing temperature has been reached, ranges from 6 minutes for unpackaged items to 12 minutes for packaged items.</a:t>
            </a:r>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3844" name="Rectangle 4"/>
          <p:cNvSpPr>
            <a:spLocks noGrp="1" noChangeArrowheads="1"/>
          </p:cNvSpPr>
          <p:nvPr>
            <p:ph type="title"/>
          </p:nvPr>
        </p:nvSpPr>
        <p:spPr/>
        <p:txBody>
          <a:bodyPr>
            <a:normAutofit fontScale="90000"/>
          </a:bodyPr>
          <a:lstStyle/>
          <a:p>
            <a:pPr eaLnBrk="1" hangingPunct="1">
              <a:defRPr/>
            </a:pPr>
            <a:r>
              <a:rPr lang="en-US" dirty="0" smtClean="0">
                <a:solidFill>
                  <a:schemeClr val="tx2"/>
                </a:solidFill>
              </a:rPr>
              <a:t>Ethylene Oxide Sterilization</a:t>
            </a:r>
            <a:r>
              <a:rPr lang="en-US" dirty="0" smtClean="0"/>
              <a:t/>
            </a:r>
            <a:br>
              <a:rPr lang="en-US" dirty="0" smtClean="0"/>
            </a:br>
            <a:endParaRPr lang="en-US" dirty="0" smtClean="0"/>
          </a:p>
        </p:txBody>
      </p:sp>
      <p:sp>
        <p:nvSpPr>
          <p:cNvPr id="2083845" name="Rectangle 5"/>
          <p:cNvSpPr>
            <a:spLocks noGrp="1" noChangeArrowheads="1"/>
          </p:cNvSpPr>
          <p:nvPr>
            <p:ph idx="1"/>
          </p:nvPr>
        </p:nvSpPr>
        <p:spPr>
          <a:xfrm>
            <a:off x="304800" y="1066800"/>
            <a:ext cx="7391400" cy="5388936"/>
          </a:xfrm>
        </p:spPr>
        <p:txBody>
          <a:bodyPr>
            <a:normAutofit/>
          </a:bodyPr>
          <a:lstStyle/>
          <a:p>
            <a:pPr eaLnBrk="1" hangingPunct="1">
              <a:defRPr/>
            </a:pPr>
            <a:r>
              <a:rPr lang="en-US" sz="2200" dirty="0" smtClean="0"/>
              <a:t>The use of ethylene oxide gas is a recognized method of sterilization. This method is carried out at low temperatures, which is an advantage for plastic and rubber items that would melt in heat sterilizers.</a:t>
            </a:r>
          </a:p>
          <a:p>
            <a:pPr eaLnBrk="1" hangingPunct="1">
              <a:defRPr/>
            </a:pPr>
            <a:r>
              <a:rPr lang="en-US" sz="2200" dirty="0" smtClean="0"/>
              <a:t>However, ethylene oxide sterilization requires 4 to 12 hours, depending on the sterilizer model, and at least 16 hours of </a:t>
            </a:r>
            <a:r>
              <a:rPr lang="en-US" sz="2200" dirty="0" err="1" smtClean="0"/>
              <a:t>poststerilization</a:t>
            </a:r>
            <a:r>
              <a:rPr lang="en-US" sz="2200" dirty="0" smtClean="0"/>
              <a:t> aeration is required to remove the gas molecules bound to plastic and rubber surfaces.</a:t>
            </a:r>
          </a:p>
          <a:p>
            <a:pPr eaLnBrk="1" hangingPunct="1">
              <a:defRPr/>
            </a:pPr>
            <a:r>
              <a:rPr lang="en-US" sz="2200" dirty="0" smtClean="0"/>
              <a:t>Ethylene oxide is ineffective on wet items. Toxicity is possible if the gas is not handled properly.</a:t>
            </a:r>
          </a:p>
          <a:p>
            <a:pPr eaLnBrk="1" hangingPunct="1">
              <a:defRPr/>
            </a:pPr>
            <a:r>
              <a:rPr lang="en-US" sz="2200" dirty="0" smtClean="0"/>
              <a:t>Ethylene oxide sterilizing units are often used in large clinics or hospital settings but are only rarely found in private dental practices.</a:t>
            </a:r>
          </a:p>
          <a:p>
            <a:pPr eaLnBrk="1" hangingPunct="1">
              <a:defRPr/>
            </a:pPr>
            <a:endParaRPr lang="en-US" sz="2200" dirty="0" smtClean="0"/>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5892" name="Rectangle 4"/>
          <p:cNvSpPr>
            <a:spLocks noGrp="1" noChangeArrowheads="1"/>
          </p:cNvSpPr>
          <p:nvPr>
            <p:ph type="title"/>
          </p:nvPr>
        </p:nvSpPr>
        <p:spPr/>
        <p:txBody>
          <a:bodyPr>
            <a:normAutofit fontScale="90000"/>
          </a:bodyPr>
          <a:lstStyle/>
          <a:p>
            <a:pPr eaLnBrk="1" hangingPunct="1">
              <a:defRPr/>
            </a:pPr>
            <a:r>
              <a:rPr lang="en-US" dirty="0" smtClean="0">
                <a:solidFill>
                  <a:schemeClr val="tx2"/>
                </a:solidFill>
              </a:rPr>
              <a:t>Chemical-Liquid Sterilization</a:t>
            </a:r>
          </a:p>
        </p:txBody>
      </p:sp>
      <p:sp>
        <p:nvSpPr>
          <p:cNvPr id="2085893" name="Rectangle 5"/>
          <p:cNvSpPr>
            <a:spLocks noGrp="1" noChangeArrowheads="1"/>
          </p:cNvSpPr>
          <p:nvPr>
            <p:ph idx="1"/>
          </p:nvPr>
        </p:nvSpPr>
        <p:spPr/>
        <p:txBody>
          <a:bodyPr>
            <a:normAutofit/>
          </a:bodyPr>
          <a:lstStyle/>
          <a:p>
            <a:pPr eaLnBrk="1" hangingPunct="1">
              <a:defRPr/>
            </a:pPr>
            <a:r>
              <a:rPr lang="en-US" sz="2400" dirty="0" smtClean="0"/>
              <a:t>Not all items can withstand heat sterilization. Some types of plastics, such as some rubber dam frames, shade guides, and x-ray film–holding devices, are damaged by heat sterilization. </a:t>
            </a:r>
          </a:p>
          <a:p>
            <a:pPr eaLnBrk="1" hangingPunct="1">
              <a:defRPr/>
            </a:pPr>
            <a:r>
              <a:rPr lang="en-US" sz="2400" dirty="0" smtClean="0"/>
              <a:t>A liquid </a:t>
            </a:r>
            <a:r>
              <a:rPr lang="en-US" sz="2400" dirty="0" err="1" smtClean="0"/>
              <a:t>sterilant</a:t>
            </a:r>
            <a:r>
              <a:rPr lang="en-US" sz="2400" dirty="0" smtClean="0"/>
              <a:t> such as 2.0% to 3.4% </a:t>
            </a:r>
            <a:r>
              <a:rPr lang="en-US" sz="2400" dirty="0" err="1" smtClean="0"/>
              <a:t>glutaraldehyde</a:t>
            </a:r>
            <a:r>
              <a:rPr lang="en-US" sz="2400" dirty="0" smtClean="0"/>
              <a:t> must be used for sterilization of these items.</a:t>
            </a:r>
          </a:p>
          <a:p>
            <a:pPr eaLnBrk="1" hangingPunct="1">
              <a:defRPr/>
            </a:pPr>
            <a:r>
              <a:rPr lang="en-US" sz="2400" dirty="0" smtClean="0"/>
              <a:t>Sterilization in </a:t>
            </a:r>
            <a:r>
              <a:rPr lang="en-US" sz="2400" dirty="0" err="1" smtClean="0"/>
              <a:t>glutaraldehyde</a:t>
            </a:r>
            <a:r>
              <a:rPr lang="en-US" sz="2400" dirty="0" smtClean="0"/>
              <a:t> requires 10 hours of contact time; anything less than 10 hours is disinfection, not sterilization.</a:t>
            </a:r>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9988" name="Rectangle 4"/>
          <p:cNvSpPr>
            <a:spLocks noGrp="1" noChangeArrowheads="1"/>
          </p:cNvSpPr>
          <p:nvPr>
            <p:ph type="title"/>
          </p:nvPr>
        </p:nvSpPr>
        <p:spPr/>
        <p:txBody>
          <a:bodyPr>
            <a:normAutofit fontScale="90000"/>
          </a:bodyPr>
          <a:lstStyle/>
          <a:p>
            <a:pPr eaLnBrk="1" hangingPunct="1">
              <a:defRPr/>
            </a:pPr>
            <a:r>
              <a:rPr lang="en-US" dirty="0" smtClean="0">
                <a:solidFill>
                  <a:schemeClr val="tx2"/>
                </a:solidFill>
              </a:rPr>
              <a:t>Sterilization Failures</a:t>
            </a:r>
            <a:br>
              <a:rPr lang="en-US" dirty="0" smtClean="0">
                <a:solidFill>
                  <a:schemeClr val="tx2"/>
                </a:solidFill>
              </a:rPr>
            </a:br>
            <a:endParaRPr lang="en-US" dirty="0" smtClean="0">
              <a:solidFill>
                <a:schemeClr val="tx2"/>
              </a:solidFill>
            </a:endParaRPr>
          </a:p>
        </p:txBody>
      </p:sp>
      <p:sp>
        <p:nvSpPr>
          <p:cNvPr id="2089989" name="Rectangle 5"/>
          <p:cNvSpPr>
            <a:spLocks noGrp="1" noChangeArrowheads="1"/>
          </p:cNvSpPr>
          <p:nvPr>
            <p:ph idx="1"/>
          </p:nvPr>
        </p:nvSpPr>
        <p:spPr/>
        <p:txBody>
          <a:bodyPr/>
          <a:lstStyle/>
          <a:p>
            <a:pPr eaLnBrk="1" hangingPunct="1">
              <a:defRPr/>
            </a:pPr>
            <a:r>
              <a:rPr lang="en-US" smtClean="0"/>
              <a:t>Sterilization may fail when direct contact for the correct time between the sterilizing agent (chemical or steam) and all surfaces of the items being processed is insufficient. </a:t>
            </a:r>
          </a:p>
          <a:p>
            <a:pPr eaLnBrk="1" hangingPunct="1">
              <a:defRPr/>
            </a:pPr>
            <a:r>
              <a:rPr lang="en-US" smtClean="0"/>
              <a:t>Several factors can cause the sterilization process to fail, including improper instrument cleaning or packaging and sterilizer malfunction.</a:t>
            </a:r>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4084" name="Rectangle 4"/>
          <p:cNvSpPr>
            <a:spLocks noGrp="1" noChangeArrowheads="1"/>
          </p:cNvSpPr>
          <p:nvPr>
            <p:ph type="title"/>
          </p:nvPr>
        </p:nvSpPr>
        <p:spPr/>
        <p:txBody>
          <a:bodyPr/>
          <a:lstStyle/>
          <a:p>
            <a:pPr eaLnBrk="1" hangingPunct="1">
              <a:defRPr/>
            </a:pPr>
            <a:r>
              <a:rPr lang="en-US" dirty="0" smtClean="0">
                <a:solidFill>
                  <a:schemeClr val="tx2"/>
                </a:solidFill>
              </a:rPr>
              <a:t>Sterilization Monitoring</a:t>
            </a:r>
          </a:p>
        </p:txBody>
      </p:sp>
      <p:sp>
        <p:nvSpPr>
          <p:cNvPr id="2094085" name="Rectangle 5"/>
          <p:cNvSpPr>
            <a:spLocks noGrp="1" noChangeArrowheads="1"/>
          </p:cNvSpPr>
          <p:nvPr>
            <p:ph idx="1"/>
          </p:nvPr>
        </p:nvSpPr>
        <p:spPr/>
        <p:txBody>
          <a:bodyPr>
            <a:normAutofit/>
          </a:bodyPr>
          <a:lstStyle/>
          <a:p>
            <a:pPr eaLnBrk="1" hangingPunct="1">
              <a:defRPr/>
            </a:pPr>
            <a:r>
              <a:rPr lang="en-US" dirty="0" smtClean="0"/>
              <a:t>It is critical that dental instruments be properly sterilized. </a:t>
            </a:r>
          </a:p>
          <a:p>
            <a:pPr lvl="1" eaLnBrk="1" hangingPunct="1">
              <a:defRPr/>
            </a:pPr>
            <a:r>
              <a:rPr lang="en-US" dirty="0" smtClean="0">
                <a:solidFill>
                  <a:schemeClr val="tx2">
                    <a:lumMod val="75000"/>
                  </a:schemeClr>
                </a:solidFill>
              </a:rPr>
              <a:t>Because microorganisms cannot be seen with the naked eye, the major difficulty in sterilization is determining </a:t>
            </a:r>
            <a:br>
              <a:rPr lang="en-US" dirty="0" smtClean="0">
                <a:solidFill>
                  <a:schemeClr val="tx2">
                    <a:lumMod val="75000"/>
                  </a:schemeClr>
                </a:solidFill>
              </a:rPr>
            </a:br>
            <a:r>
              <a:rPr lang="en-US" dirty="0" smtClean="0">
                <a:solidFill>
                  <a:schemeClr val="tx2">
                    <a:lumMod val="75000"/>
                  </a:schemeClr>
                </a:solidFill>
              </a:rPr>
              <a:t>when an item is sterile.</a:t>
            </a:r>
          </a:p>
          <a:p>
            <a:pPr eaLnBrk="1" hangingPunct="1">
              <a:defRPr/>
            </a:pPr>
            <a:r>
              <a:rPr lang="en-US" dirty="0" smtClean="0"/>
              <a:t>Currently, three forms of sterilization monitoring are used: physical, chemical, and biologic. </a:t>
            </a:r>
          </a:p>
          <a:p>
            <a:pPr lvl="1" eaLnBrk="1" hangingPunct="1">
              <a:defRPr/>
            </a:pPr>
            <a:r>
              <a:rPr lang="en-US" dirty="0" smtClean="0">
                <a:solidFill>
                  <a:schemeClr val="tx2">
                    <a:lumMod val="75000"/>
                  </a:schemeClr>
                </a:solidFill>
              </a:rPr>
              <a:t>All three processes are unique, have different functions, and must be used consistently to ensure sterility.</a:t>
            </a:r>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6132" name="Rectangle 4"/>
          <p:cNvSpPr>
            <a:spLocks noGrp="1" noChangeArrowheads="1"/>
          </p:cNvSpPr>
          <p:nvPr>
            <p:ph type="title"/>
          </p:nvPr>
        </p:nvSpPr>
        <p:spPr/>
        <p:txBody>
          <a:bodyPr/>
          <a:lstStyle/>
          <a:p>
            <a:pPr eaLnBrk="1" hangingPunct="1">
              <a:defRPr/>
            </a:pPr>
            <a:r>
              <a:rPr lang="en-US" dirty="0" smtClean="0">
                <a:solidFill>
                  <a:schemeClr val="tx2"/>
                </a:solidFill>
              </a:rPr>
              <a:t>Physical Monitoring</a:t>
            </a:r>
          </a:p>
        </p:txBody>
      </p:sp>
      <p:sp>
        <p:nvSpPr>
          <p:cNvPr id="2096133" name="Rectangle 5"/>
          <p:cNvSpPr>
            <a:spLocks noGrp="1" noChangeArrowheads="1"/>
          </p:cNvSpPr>
          <p:nvPr>
            <p:ph idx="1"/>
          </p:nvPr>
        </p:nvSpPr>
        <p:spPr/>
        <p:txBody>
          <a:bodyPr>
            <a:normAutofit/>
          </a:bodyPr>
          <a:lstStyle/>
          <a:p>
            <a:pPr eaLnBrk="1" hangingPunct="1">
              <a:defRPr/>
            </a:pPr>
            <a:r>
              <a:rPr lang="en-US" sz="2400" dirty="0" smtClean="0"/>
              <a:t>Physical monitoring of the sterilization process involves looking at the gauges and readings on the sterilizer and recording temperatures, pressure, and exposure time. </a:t>
            </a:r>
          </a:p>
          <a:p>
            <a:pPr eaLnBrk="1" hangingPunct="1">
              <a:defRPr/>
            </a:pPr>
            <a:r>
              <a:rPr lang="en-US" sz="2400" dirty="0" smtClean="0"/>
              <a:t>Although correct readings do not guarantee sterilization, an incorrect reading is the first signal of a problem.</a:t>
            </a:r>
          </a:p>
          <a:p>
            <a:pPr eaLnBrk="1" hangingPunct="1">
              <a:defRPr/>
            </a:pPr>
            <a:r>
              <a:rPr lang="en-US" sz="2400" dirty="0" smtClean="0"/>
              <a:t>For this reason, problems with overloading or improper packaging would not be revealed by the reading on the gauges.</a:t>
            </a:r>
          </a:p>
        </p:txBody>
      </p:sp>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8180" name="Rectangle 4"/>
          <p:cNvSpPr>
            <a:spLocks noGrp="1" noChangeArrowheads="1"/>
          </p:cNvSpPr>
          <p:nvPr>
            <p:ph type="title"/>
          </p:nvPr>
        </p:nvSpPr>
        <p:spPr/>
        <p:txBody>
          <a:bodyPr/>
          <a:lstStyle/>
          <a:p>
            <a:pPr eaLnBrk="1" hangingPunct="1">
              <a:defRPr/>
            </a:pPr>
            <a:r>
              <a:rPr lang="en-US" dirty="0" smtClean="0">
                <a:solidFill>
                  <a:schemeClr val="tx2"/>
                </a:solidFill>
              </a:rPr>
              <a:t>Chemical Monitoring</a:t>
            </a:r>
          </a:p>
        </p:txBody>
      </p:sp>
      <p:sp>
        <p:nvSpPr>
          <p:cNvPr id="2098181" name="Rectangle 5"/>
          <p:cNvSpPr>
            <a:spLocks noGrp="1" noChangeArrowheads="1"/>
          </p:cNvSpPr>
          <p:nvPr>
            <p:ph idx="1"/>
          </p:nvPr>
        </p:nvSpPr>
        <p:spPr/>
        <p:txBody>
          <a:bodyPr/>
          <a:lstStyle/>
          <a:p>
            <a:pPr eaLnBrk="1" hangingPunct="1">
              <a:defRPr/>
            </a:pPr>
            <a:r>
              <a:rPr lang="en-US" dirty="0" smtClean="0"/>
              <a:t>Chemical monitoring (external and internal) involves the use of a heat-sensitive chemical that changes color when exposed to certain conditions. </a:t>
            </a:r>
          </a:p>
          <a:p>
            <a:pPr eaLnBrk="1" hangingPunct="1">
              <a:defRPr/>
            </a:pPr>
            <a:r>
              <a:rPr lang="en-US" dirty="0" smtClean="0"/>
              <a:t>There are two types of chemical indicators: </a:t>
            </a:r>
          </a:p>
          <a:p>
            <a:pPr lvl="1" eaLnBrk="1" hangingPunct="1">
              <a:defRPr/>
            </a:pPr>
            <a:r>
              <a:rPr lang="en-US" dirty="0" smtClean="0">
                <a:solidFill>
                  <a:schemeClr val="tx2">
                    <a:lumMod val="75000"/>
                  </a:schemeClr>
                </a:solidFill>
              </a:rPr>
              <a:t>Process indicators </a:t>
            </a:r>
          </a:p>
          <a:p>
            <a:pPr lvl="1" eaLnBrk="1" hangingPunct="1">
              <a:defRPr/>
            </a:pPr>
            <a:r>
              <a:rPr lang="en-US" dirty="0" smtClean="0">
                <a:solidFill>
                  <a:schemeClr val="tx2">
                    <a:lumMod val="75000"/>
                  </a:schemeClr>
                </a:solidFill>
              </a:rPr>
              <a:t>Process integrators</a:t>
            </a:r>
          </a:p>
          <a:p>
            <a:pPr lvl="1" eaLnBrk="1" hangingPunct="1">
              <a:defRPr/>
            </a:pPr>
            <a:endParaRPr lang="en-US" dirty="0" smtClean="0"/>
          </a:p>
          <a:p>
            <a:pPr eaLnBrk="1" hangingPunct="1">
              <a:defRPr/>
            </a:pPr>
            <a:endParaRPr lang="en-US" dirty="0" smtClean="0"/>
          </a:p>
        </p:txBody>
      </p: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6372" name="Rectangle 4"/>
          <p:cNvSpPr>
            <a:spLocks noGrp="1" noChangeArrowheads="1"/>
          </p:cNvSpPr>
          <p:nvPr>
            <p:ph type="title"/>
          </p:nvPr>
        </p:nvSpPr>
        <p:spPr/>
        <p:txBody>
          <a:bodyPr/>
          <a:lstStyle/>
          <a:p>
            <a:pPr eaLnBrk="1" hangingPunct="1">
              <a:defRPr/>
            </a:pPr>
            <a:r>
              <a:rPr lang="en-US" dirty="0" smtClean="0">
                <a:solidFill>
                  <a:schemeClr val="tx2"/>
                </a:solidFill>
              </a:rPr>
              <a:t>Biologic Monitoring</a:t>
            </a:r>
          </a:p>
        </p:txBody>
      </p:sp>
      <p:sp>
        <p:nvSpPr>
          <p:cNvPr id="2106373" name="Rectangle 5"/>
          <p:cNvSpPr>
            <a:spLocks noGrp="1" noChangeArrowheads="1"/>
          </p:cNvSpPr>
          <p:nvPr>
            <p:ph idx="1"/>
          </p:nvPr>
        </p:nvSpPr>
        <p:spPr/>
        <p:txBody>
          <a:bodyPr/>
          <a:lstStyle/>
          <a:p>
            <a:pPr eaLnBrk="1" hangingPunct="1">
              <a:defRPr/>
            </a:pPr>
            <a:endParaRPr lang="en-US" sz="2400" dirty="0" smtClean="0"/>
          </a:p>
          <a:p>
            <a:pPr eaLnBrk="1" hangingPunct="1">
              <a:defRPr/>
            </a:pPr>
            <a:r>
              <a:rPr lang="en-US" sz="2400" dirty="0" smtClean="0"/>
              <a:t>Biologic monitoring, or spore testing, is the only way to determine whether sterilization has occurred and all bacteria and </a:t>
            </a:r>
            <a:r>
              <a:rPr lang="en-US" sz="2400" dirty="0" err="1" smtClean="0"/>
              <a:t>endospores</a:t>
            </a:r>
            <a:r>
              <a:rPr lang="en-US" sz="2400" dirty="0" smtClean="0"/>
              <a:t> have been killed. </a:t>
            </a:r>
          </a:p>
          <a:p>
            <a:pPr eaLnBrk="1" hangingPunct="1">
              <a:defRPr/>
            </a:pPr>
            <a:endParaRPr lang="en-US" sz="2400" dirty="0" smtClean="0"/>
          </a:p>
          <a:p>
            <a:pPr eaLnBrk="1" hangingPunct="1">
              <a:defRPr/>
            </a:pPr>
            <a:endParaRPr lang="en-US" sz="2400" dirty="0" smtClean="0"/>
          </a:p>
          <a:p>
            <a:pPr eaLnBrk="1" hangingPunct="1">
              <a:defRPr/>
            </a:pPr>
            <a:r>
              <a:rPr lang="en-US" sz="2400" dirty="0" smtClean="0"/>
              <a:t>The CDC, American Dental Association, and Office of Safety and Asepsis Procedures Research Foundation recommend at least weekly biologic testing of sterilization equipment.</a:t>
            </a:r>
          </a:p>
        </p:txBody>
      </p:sp>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8420" name="Rectangle 4"/>
          <p:cNvSpPr>
            <a:spLocks noGrp="1" noChangeArrowheads="1"/>
          </p:cNvSpPr>
          <p:nvPr>
            <p:ph type="title"/>
          </p:nvPr>
        </p:nvSpPr>
        <p:spPr/>
        <p:txBody>
          <a:bodyPr/>
          <a:lstStyle/>
          <a:p>
            <a:pPr eaLnBrk="1" hangingPunct="1">
              <a:defRPr/>
            </a:pPr>
            <a:r>
              <a:rPr lang="en-US" dirty="0" smtClean="0">
                <a:solidFill>
                  <a:schemeClr val="tx2"/>
                </a:solidFill>
              </a:rPr>
              <a:t>Biologic Indicators</a:t>
            </a:r>
          </a:p>
        </p:txBody>
      </p:sp>
      <p:sp>
        <p:nvSpPr>
          <p:cNvPr id="2108421" name="Rectangle 5"/>
          <p:cNvSpPr>
            <a:spLocks noGrp="1" noChangeArrowheads="1"/>
          </p:cNvSpPr>
          <p:nvPr>
            <p:ph idx="1"/>
          </p:nvPr>
        </p:nvSpPr>
        <p:spPr/>
        <p:txBody>
          <a:bodyPr>
            <a:normAutofit fontScale="92500"/>
          </a:bodyPr>
          <a:lstStyle/>
          <a:p>
            <a:pPr eaLnBrk="1" hangingPunct="1">
              <a:defRPr/>
            </a:pPr>
            <a:r>
              <a:rPr lang="en-US" sz="2200" dirty="0" smtClean="0"/>
              <a:t>Also known as spore tests, biologic indicators (BIs) are vials or strips of paper that contain harmless bacterial spores (which are highly resistant </a:t>
            </a:r>
            <a:br>
              <a:rPr lang="en-US" sz="2200" dirty="0" smtClean="0"/>
            </a:br>
            <a:r>
              <a:rPr lang="en-US" sz="2200" dirty="0" smtClean="0"/>
              <a:t>to heat).</a:t>
            </a:r>
          </a:p>
          <a:p>
            <a:pPr eaLnBrk="1" hangingPunct="1">
              <a:defRPr/>
            </a:pPr>
            <a:r>
              <a:rPr lang="en-US" sz="2200" dirty="0" smtClean="0"/>
              <a:t>Three BIs are used in testing. Two BIs are placed inside instrument packs, and the sterilizer is operated under normal conditions. The third strip is set aside as a control.</a:t>
            </a:r>
          </a:p>
          <a:p>
            <a:pPr eaLnBrk="1" hangingPunct="1">
              <a:defRPr/>
            </a:pPr>
            <a:r>
              <a:rPr lang="en-US" sz="2200" dirty="0" smtClean="0"/>
              <a:t>After the load has been sterilized, all BIs are cultured. If the spores survive the sterilization cycle (a positive culture), sterilization failure has occurred.</a:t>
            </a:r>
          </a:p>
          <a:p>
            <a:pPr eaLnBrk="1" hangingPunct="1">
              <a:defRPr/>
            </a:pPr>
            <a:r>
              <a:rPr lang="en-US" sz="2200" dirty="0" smtClean="0"/>
              <a:t>If the spores are killed (a negative culture), the sterilization cycle was successful.</a:t>
            </a:r>
          </a:p>
          <a:p>
            <a:pPr eaLnBrk="1" hangingPunct="1">
              <a:defRPr/>
            </a:pPr>
            <a:r>
              <a:rPr lang="en-US" sz="2200" dirty="0" smtClean="0"/>
              <a:t>The culturing of the spore test is usually handled with the use of a mail-in monitoring service.</a:t>
            </a:r>
          </a:p>
        </p:txBody>
      </p:sp>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0466" name="Rectangle 2"/>
          <p:cNvSpPr>
            <a:spLocks noGrp="1" noChangeArrowheads="1"/>
          </p:cNvSpPr>
          <p:nvPr>
            <p:ph type="title" idx="4294967295"/>
          </p:nvPr>
        </p:nvSpPr>
        <p:spPr>
          <a:xfrm>
            <a:off x="0" y="227013"/>
            <a:ext cx="3552825" cy="1154112"/>
          </a:xfrm>
        </p:spPr>
        <p:txBody>
          <a:bodyPr lIns="91440" tIns="45720" rIns="91440" bIns="45720">
            <a:normAutofit fontScale="90000"/>
          </a:bodyPr>
          <a:lstStyle/>
          <a:p>
            <a:pPr eaLnBrk="1" hangingPunct="1">
              <a:defRPr/>
            </a:pPr>
            <a:r>
              <a:rPr lang="en-US" sz="1800" b="1" dirty="0" smtClean="0"/>
              <a:t> </a:t>
            </a:r>
            <a:r>
              <a:rPr lang="en-US" sz="1800" b="1" dirty="0" smtClean="0">
                <a:solidFill>
                  <a:schemeClr val="tx2"/>
                </a:solidFill>
              </a:rPr>
              <a:t>Use of a mail-in service is a convenient method of biologic monitoring </a:t>
            </a:r>
            <a:r>
              <a:rPr lang="en-US" sz="1600" b="1" dirty="0" smtClean="0"/>
              <a:t/>
            </a:r>
            <a:br>
              <a:rPr lang="en-US" sz="1600" b="1" dirty="0" smtClean="0"/>
            </a:br>
            <a:endParaRPr lang="en-US" sz="1600" dirty="0" smtClean="0"/>
          </a:p>
        </p:txBody>
      </p:sp>
      <p:sp>
        <p:nvSpPr>
          <p:cNvPr id="2110469" name="Rectangle 7"/>
          <p:cNvSpPr>
            <a:spLocks noChangeArrowheads="1"/>
          </p:cNvSpPr>
          <p:nvPr/>
        </p:nvSpPr>
        <p:spPr bwMode="auto">
          <a:xfrm>
            <a:off x="4343400" y="304800"/>
            <a:ext cx="3724275" cy="707886"/>
          </a:xfrm>
          <a:prstGeom prst="rect">
            <a:avLst/>
          </a:prstGeom>
          <a:noFill/>
          <a:ln w="9525">
            <a:noFill/>
            <a:miter lim="800000"/>
            <a:headEnd/>
            <a:tailEnd/>
          </a:ln>
        </p:spPr>
        <p:txBody>
          <a:bodyPr>
            <a:spAutoFit/>
          </a:bodyPr>
          <a:lstStyle/>
          <a:p>
            <a:pPr algn="ctr">
              <a:defRPr/>
            </a:pPr>
            <a:r>
              <a:rPr lang="en-US" sz="2000" b="1" dirty="0" smtClean="0">
                <a:solidFill>
                  <a:schemeClr val="tx2"/>
                </a:solidFill>
                <a:effectLst>
                  <a:outerShdw blurRad="38100" dist="38100" dir="2700000" algn="tl">
                    <a:srgbClr val="000000"/>
                  </a:outerShdw>
                </a:effectLst>
              </a:rPr>
              <a:t>In-office </a:t>
            </a:r>
            <a:r>
              <a:rPr lang="en-US" sz="2000" b="1" dirty="0">
                <a:solidFill>
                  <a:schemeClr val="tx2"/>
                </a:solidFill>
                <a:effectLst>
                  <a:outerShdw blurRad="38100" dist="38100" dir="2700000" algn="tl">
                    <a:srgbClr val="000000"/>
                  </a:outerShdw>
                </a:effectLst>
              </a:rPr>
              <a:t>biologic monitoring </a:t>
            </a:r>
            <a:r>
              <a:rPr lang="en-US" sz="2000" b="1" dirty="0" smtClean="0">
                <a:solidFill>
                  <a:schemeClr val="tx2"/>
                </a:solidFill>
                <a:effectLst>
                  <a:outerShdw blurRad="38100" dist="38100" dir="2700000" algn="tl">
                    <a:srgbClr val="000000"/>
                  </a:outerShdw>
                </a:effectLst>
              </a:rPr>
              <a:t>system</a:t>
            </a:r>
            <a:endParaRPr lang="en-US" sz="1400" dirty="0"/>
          </a:p>
        </p:txBody>
      </p:sp>
      <p:pic>
        <p:nvPicPr>
          <p:cNvPr id="84996" name="Picture 6" descr="f021-022-X4245"/>
          <p:cNvPicPr>
            <a:picLocks noChangeAspect="1" noChangeArrowheads="1"/>
          </p:cNvPicPr>
          <p:nvPr/>
        </p:nvPicPr>
        <p:blipFill>
          <a:blip r:embed="rId3" cstate="print"/>
          <a:srcRect/>
          <a:stretch>
            <a:fillRect/>
          </a:stretch>
        </p:blipFill>
        <p:spPr bwMode="auto">
          <a:xfrm>
            <a:off x="4711700" y="2106613"/>
            <a:ext cx="4278313" cy="2619375"/>
          </a:xfrm>
          <a:prstGeom prst="rect">
            <a:avLst/>
          </a:prstGeom>
          <a:noFill/>
          <a:ln w="9525">
            <a:noFill/>
            <a:miter lim="800000"/>
            <a:headEnd/>
            <a:tailEnd/>
          </a:ln>
        </p:spPr>
      </p:pic>
      <p:pic>
        <p:nvPicPr>
          <p:cNvPr id="84997" name="Picture 7" descr="f021-021-X4245"/>
          <p:cNvPicPr>
            <a:picLocks noChangeAspect="1" noChangeArrowheads="1"/>
          </p:cNvPicPr>
          <p:nvPr/>
        </p:nvPicPr>
        <p:blipFill>
          <a:blip r:embed="rId4" cstate="print"/>
          <a:srcRect/>
          <a:stretch>
            <a:fillRect/>
          </a:stretch>
        </p:blipFill>
        <p:spPr bwMode="auto">
          <a:xfrm>
            <a:off x="681038" y="1978025"/>
            <a:ext cx="3116262" cy="28416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4400" y="3200400"/>
            <a:ext cx="7772400" cy="914400"/>
          </a:xfrm>
        </p:spPr>
        <p:txBody>
          <a:bodyPr>
            <a:normAutofit fontScale="90000"/>
          </a:bodyPr>
          <a:lstStyle/>
          <a:p>
            <a:pPr algn="ctr"/>
            <a:r>
              <a:rPr lang="en-US" sz="6000" b="1" dirty="0" smtClean="0">
                <a:solidFill>
                  <a:schemeClr val="tx2"/>
                </a:solidFill>
                <a:latin typeface="Algerian" pitchFamily="82" charset="0"/>
              </a:rPr>
              <a:t>Rationale of endodontic treatment</a:t>
            </a:r>
            <a:endParaRPr lang="en-US" sz="6000" b="1" dirty="0">
              <a:solidFill>
                <a:schemeClr val="tx2"/>
              </a:solidFill>
              <a:latin typeface="Algerian" pitchFamily="82" charset="0"/>
            </a:endParaRPr>
          </a:p>
        </p:txBody>
      </p:sp>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a:xfrm>
            <a:off x="457200" y="0"/>
            <a:ext cx="7239000" cy="1143000"/>
          </a:xfrm>
        </p:spPr>
        <p:txBody>
          <a:bodyPr/>
          <a:lstStyle/>
          <a:p>
            <a:pPr algn="ctr" eaLnBrk="1" fontAlgn="auto" hangingPunct="1">
              <a:spcAft>
                <a:spcPts val="0"/>
              </a:spcAft>
              <a:defRPr/>
            </a:pPr>
            <a:r>
              <a:rPr lang="en-US" u="sng" dirty="0" smtClean="0">
                <a:solidFill>
                  <a:schemeClr val="tx2"/>
                </a:solidFill>
              </a:rPr>
              <a:t>INTRODUCTION</a:t>
            </a:r>
          </a:p>
        </p:txBody>
      </p:sp>
      <p:sp>
        <p:nvSpPr>
          <p:cNvPr id="129027" name="Content Placeholder 2"/>
          <p:cNvSpPr>
            <a:spLocks noGrp="1"/>
          </p:cNvSpPr>
          <p:nvPr>
            <p:ph idx="1"/>
          </p:nvPr>
        </p:nvSpPr>
        <p:spPr>
          <a:xfrm>
            <a:off x="457200" y="1219200"/>
            <a:ext cx="7772400" cy="5060950"/>
          </a:xfrm>
        </p:spPr>
        <p:txBody>
          <a:bodyPr>
            <a:normAutofit/>
          </a:bodyPr>
          <a:lstStyle/>
          <a:p>
            <a:r>
              <a:rPr lang="en-US" sz="2800" dirty="0" smtClean="0"/>
              <a:t>The term “Rationale” can be defined as the fundamental reason or the justified basis for a procedure. </a:t>
            </a:r>
          </a:p>
          <a:p>
            <a:r>
              <a:rPr lang="en-US" sz="2800" dirty="0" smtClean="0"/>
              <a:t>The rationale for endodontic therapy is based on the belief that a natural tooth function more efficiently and comfortably than a bridge, partial denture or an implant tooth. </a:t>
            </a:r>
          </a:p>
          <a:p>
            <a:r>
              <a:rPr lang="en-US" sz="2800" dirty="0" smtClean="0"/>
              <a:t>Endodontic therapy allows the removal of vital or necrotic pulp from the canal system of an infected tooth and replaced by an inert filling material. </a:t>
            </a:r>
          </a:p>
        </p:txBody>
      </p:sp>
    </p:spTree>
  </p:cSld>
  <p:clrMapOvr>
    <a:masterClrMapping/>
  </p:clrMapOvr>
  <p:transition/>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defRPr/>
            </a:pPr>
            <a:r>
              <a:rPr lang="en-US" u="sng" dirty="0" smtClean="0">
                <a:solidFill>
                  <a:schemeClr val="tx2"/>
                </a:solidFill>
              </a:rPr>
              <a:t>INFLAMMATION</a:t>
            </a:r>
            <a:endParaRPr lang="en-US" u="sng" dirty="0">
              <a:solidFill>
                <a:schemeClr val="tx2"/>
              </a:solidFill>
            </a:endParaRPr>
          </a:p>
        </p:txBody>
      </p:sp>
      <p:sp>
        <p:nvSpPr>
          <p:cNvPr id="130051" name="Content Placeholder 2"/>
          <p:cNvSpPr>
            <a:spLocks noGrp="1"/>
          </p:cNvSpPr>
          <p:nvPr>
            <p:ph idx="1"/>
          </p:nvPr>
        </p:nvSpPr>
        <p:spPr/>
        <p:txBody>
          <a:bodyPr/>
          <a:lstStyle/>
          <a:p>
            <a:r>
              <a:rPr lang="en-US" sz="2800" dirty="0" smtClean="0"/>
              <a:t>Defined as a local physiologic reaction of  the body to noxious stimuli or irritants. </a:t>
            </a:r>
          </a:p>
          <a:p>
            <a:pPr>
              <a:buFont typeface="Wingdings" pitchFamily="2" charset="2"/>
              <a:buNone/>
            </a:pPr>
            <a:endParaRPr lang="en-US" sz="2800" dirty="0" smtClean="0"/>
          </a:p>
          <a:p>
            <a:r>
              <a:rPr lang="en-US" sz="2800" dirty="0" smtClean="0"/>
              <a:t>OBJECTIVE: to remove or destroy the irritant &amp; to repair damage to the tissue.</a:t>
            </a:r>
          </a:p>
        </p:txBody>
      </p:sp>
    </p:spTree>
  </p:cSld>
  <p:clrMapOvr>
    <a:masterClrMapping/>
  </p:clrMapOvr>
  <p:transition/>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ChangeArrowheads="1"/>
          </p:cNvSpPr>
          <p:nvPr/>
        </p:nvSpPr>
        <p:spPr bwMode="auto">
          <a:xfrm>
            <a:off x="685800" y="6248400"/>
            <a:ext cx="1905000" cy="457200"/>
          </a:xfrm>
          <a:prstGeom prst="rect">
            <a:avLst/>
          </a:prstGeom>
          <a:noFill/>
          <a:ln w="9525">
            <a:noFill/>
            <a:miter lim="800000"/>
            <a:headEnd/>
            <a:tailEnd/>
          </a:ln>
          <a:effectLst/>
        </p:spPr>
        <p:txBody>
          <a:bodyPr wrap="none" anchor="ctr"/>
          <a:lstStyle/>
          <a:p>
            <a:endParaRPr lang="en-US"/>
          </a:p>
        </p:txBody>
      </p:sp>
      <p:sp>
        <p:nvSpPr>
          <p:cNvPr id="19459" name="Rectangle 3"/>
          <p:cNvSpPr>
            <a:spLocks noChangeArrowheads="1"/>
          </p:cNvSpPr>
          <p:nvPr/>
        </p:nvSpPr>
        <p:spPr bwMode="auto">
          <a:xfrm>
            <a:off x="3124200" y="6248400"/>
            <a:ext cx="2895600" cy="457200"/>
          </a:xfrm>
          <a:prstGeom prst="rect">
            <a:avLst/>
          </a:prstGeom>
          <a:noFill/>
          <a:ln w="9525">
            <a:noFill/>
            <a:miter lim="800000"/>
            <a:headEnd/>
            <a:tailEnd/>
          </a:ln>
          <a:effectLst/>
        </p:spPr>
        <p:txBody>
          <a:bodyPr wrap="none" anchor="ctr"/>
          <a:lstStyle/>
          <a:p>
            <a:endParaRPr lang="en-US"/>
          </a:p>
        </p:txBody>
      </p:sp>
      <p:sp>
        <p:nvSpPr>
          <p:cNvPr id="19460" name="Rectangle 4"/>
          <p:cNvSpPr>
            <a:spLocks noChangeArrowheads="1"/>
          </p:cNvSpPr>
          <p:nvPr/>
        </p:nvSpPr>
        <p:spPr bwMode="auto">
          <a:xfrm>
            <a:off x="685800" y="6248400"/>
            <a:ext cx="1905000" cy="457200"/>
          </a:xfrm>
          <a:prstGeom prst="rect">
            <a:avLst/>
          </a:prstGeom>
          <a:noFill/>
          <a:ln w="9525">
            <a:noFill/>
            <a:miter lim="800000"/>
            <a:headEnd/>
            <a:tailEnd/>
          </a:ln>
          <a:effectLst/>
        </p:spPr>
        <p:txBody>
          <a:bodyPr wrap="none" anchor="ctr"/>
          <a:lstStyle/>
          <a:p>
            <a:endParaRPr lang="en-US"/>
          </a:p>
        </p:txBody>
      </p:sp>
      <p:sp>
        <p:nvSpPr>
          <p:cNvPr id="19461" name="Rectangle 5"/>
          <p:cNvSpPr>
            <a:spLocks noChangeArrowheads="1"/>
          </p:cNvSpPr>
          <p:nvPr/>
        </p:nvSpPr>
        <p:spPr bwMode="auto">
          <a:xfrm>
            <a:off x="3124200" y="6248400"/>
            <a:ext cx="2895600" cy="457200"/>
          </a:xfrm>
          <a:prstGeom prst="rect">
            <a:avLst/>
          </a:prstGeom>
          <a:noFill/>
          <a:ln w="9525">
            <a:noFill/>
            <a:miter lim="800000"/>
            <a:headEnd/>
            <a:tailEnd/>
          </a:ln>
          <a:effectLst/>
        </p:spPr>
        <p:txBody>
          <a:bodyPr wrap="none" anchor="ctr"/>
          <a:lstStyle/>
          <a:p>
            <a:endParaRPr lang="en-US"/>
          </a:p>
        </p:txBody>
      </p:sp>
      <p:sp>
        <p:nvSpPr>
          <p:cNvPr id="19462" name="Rectangle 6"/>
          <p:cNvSpPr>
            <a:spLocks noGrp="1" noChangeArrowheads="1"/>
          </p:cNvSpPr>
          <p:nvPr>
            <p:ph type="body" idx="1"/>
          </p:nvPr>
        </p:nvSpPr>
        <p:spPr>
          <a:xfrm>
            <a:off x="533401" y="304800"/>
            <a:ext cx="7315200" cy="6477000"/>
          </a:xfrm>
          <a:noFill/>
          <a:ln/>
        </p:spPr>
        <p:txBody>
          <a:bodyPr/>
          <a:lstStyle/>
          <a:p>
            <a:pPr lvl="1" algn="ctr">
              <a:lnSpc>
                <a:spcPct val="110000"/>
              </a:lnSpc>
              <a:buFont typeface="Monotype Sorts" pitchFamily="2" charset="2"/>
              <a:buNone/>
            </a:pPr>
            <a:r>
              <a:rPr lang="en-US" sz="4000" b="1" dirty="0">
                <a:solidFill>
                  <a:schemeClr val="tx2"/>
                </a:solidFill>
              </a:rPr>
              <a:t>Functions of Inflammation </a:t>
            </a:r>
          </a:p>
          <a:p>
            <a:pPr lvl="1">
              <a:lnSpc>
                <a:spcPct val="110000"/>
              </a:lnSpc>
              <a:buFont typeface="Monotype Sorts" pitchFamily="2" charset="2"/>
              <a:buNone/>
            </a:pPr>
            <a:r>
              <a:rPr lang="en-US" sz="3200" b="1" dirty="0">
                <a:solidFill>
                  <a:schemeClr val="tx1"/>
                </a:solidFill>
              </a:rPr>
              <a:t>1.  Destroy and remove pathogens</a:t>
            </a:r>
          </a:p>
          <a:p>
            <a:pPr lvl="1">
              <a:lnSpc>
                <a:spcPct val="110000"/>
              </a:lnSpc>
              <a:buFont typeface="Monotype Sorts" pitchFamily="2" charset="2"/>
              <a:buNone/>
            </a:pPr>
            <a:endParaRPr lang="en-US" sz="3200" b="1" dirty="0">
              <a:solidFill>
                <a:schemeClr val="tx1"/>
              </a:solidFill>
            </a:endParaRPr>
          </a:p>
          <a:p>
            <a:pPr lvl="1">
              <a:lnSpc>
                <a:spcPct val="110000"/>
              </a:lnSpc>
              <a:buFont typeface="Monotype Sorts" pitchFamily="2" charset="2"/>
              <a:buNone/>
            </a:pPr>
            <a:r>
              <a:rPr lang="en-US" sz="3200" b="1" dirty="0">
                <a:solidFill>
                  <a:schemeClr val="tx1"/>
                </a:solidFill>
              </a:rPr>
              <a:t>2.  If destruction is not possible, to limit effects by confining the pathogen and its products.</a:t>
            </a:r>
          </a:p>
          <a:p>
            <a:pPr lvl="1">
              <a:lnSpc>
                <a:spcPct val="110000"/>
              </a:lnSpc>
              <a:buFont typeface="Monotype Sorts" pitchFamily="2" charset="2"/>
              <a:buNone/>
            </a:pPr>
            <a:endParaRPr lang="en-US" sz="3200" b="1" dirty="0">
              <a:solidFill>
                <a:schemeClr val="tx1"/>
              </a:solidFill>
            </a:endParaRPr>
          </a:p>
          <a:p>
            <a:pPr lvl="1">
              <a:lnSpc>
                <a:spcPct val="110000"/>
              </a:lnSpc>
              <a:buFont typeface="Monotype Sorts" pitchFamily="2" charset="2"/>
              <a:buNone/>
            </a:pPr>
            <a:r>
              <a:rPr lang="en-US" sz="3200" b="1" dirty="0">
                <a:solidFill>
                  <a:schemeClr val="tx1"/>
                </a:solidFill>
              </a:rPr>
              <a:t>3.  Repair and replace tissue damaged by pathogen and its products.</a:t>
            </a:r>
          </a:p>
        </p:txBody>
      </p:sp>
    </p:spTree>
  </p:cSld>
  <p:clrMapOvr>
    <a:masterClrMapping/>
  </p:clrMapOvr>
  <p:transition/>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3400" y="304800"/>
            <a:ext cx="6934200" cy="5975350"/>
          </a:xfrm>
        </p:spPr>
        <p:txBody>
          <a:bodyPr>
            <a:normAutofit fontScale="92500" lnSpcReduction="10000"/>
          </a:bodyPr>
          <a:lstStyle/>
          <a:p>
            <a:pPr>
              <a:buFont typeface="Wingdings" pitchFamily="2" charset="2"/>
              <a:buNone/>
              <a:defRPr/>
            </a:pPr>
            <a:r>
              <a:rPr lang="en-US" sz="3200" b="1" u="sng" dirty="0" smtClean="0">
                <a:solidFill>
                  <a:schemeClr val="tx2"/>
                </a:solidFill>
              </a:rPr>
              <a:t>SYMPTOMS OF INFLAMMATION-</a:t>
            </a:r>
          </a:p>
          <a:p>
            <a:pPr>
              <a:buFont typeface="Wingdings" pitchFamily="2" charset="2"/>
              <a:buNone/>
              <a:defRPr/>
            </a:pPr>
            <a:r>
              <a:rPr lang="en-US" sz="2800" b="1" u="sng" dirty="0" smtClean="0">
                <a:solidFill>
                  <a:schemeClr val="tx2">
                    <a:lumMod val="50000"/>
                  </a:schemeClr>
                </a:solidFill>
              </a:rPr>
              <a:t>1. Dolor (Pain):</a:t>
            </a:r>
            <a:r>
              <a:rPr lang="en-US" sz="2800" u="sng" dirty="0" smtClean="0">
                <a:solidFill>
                  <a:schemeClr val="tx2">
                    <a:lumMod val="50000"/>
                  </a:schemeClr>
                </a:solidFill>
              </a:rPr>
              <a:t> </a:t>
            </a:r>
            <a:r>
              <a:rPr lang="en-US" sz="2800" dirty="0" smtClean="0"/>
              <a:t>Caused by the action of </a:t>
            </a:r>
            <a:r>
              <a:rPr lang="en-US" sz="2800" dirty="0" err="1" smtClean="0"/>
              <a:t>cytotoxic</a:t>
            </a:r>
            <a:r>
              <a:rPr lang="en-US" sz="2800" dirty="0" smtClean="0"/>
              <a:t> agents released from </a:t>
            </a:r>
            <a:r>
              <a:rPr lang="en-US" sz="2800" dirty="0" err="1" smtClean="0"/>
              <a:t>humoral</a:t>
            </a:r>
            <a:r>
              <a:rPr lang="en-US" sz="2800" dirty="0" smtClean="0"/>
              <a:t>, cellular and microbial elements of the nerve endings. </a:t>
            </a:r>
          </a:p>
          <a:p>
            <a:pPr>
              <a:buFont typeface="Wingdings" pitchFamily="2" charset="2"/>
              <a:buNone/>
              <a:defRPr/>
            </a:pPr>
            <a:r>
              <a:rPr lang="en-US" sz="2800" b="1" dirty="0" smtClean="0">
                <a:solidFill>
                  <a:schemeClr val="tx2">
                    <a:lumMod val="50000"/>
                  </a:schemeClr>
                </a:solidFill>
              </a:rPr>
              <a:t>2.	</a:t>
            </a:r>
            <a:r>
              <a:rPr lang="en-US" sz="2800" b="1" u="sng" dirty="0" smtClean="0">
                <a:solidFill>
                  <a:schemeClr val="tx2">
                    <a:lumMod val="50000"/>
                  </a:schemeClr>
                </a:solidFill>
              </a:rPr>
              <a:t>Tumor (Swelling):</a:t>
            </a:r>
            <a:r>
              <a:rPr lang="en-US" sz="2800" u="sng" dirty="0" smtClean="0">
                <a:solidFill>
                  <a:schemeClr val="tx2">
                    <a:lumMod val="50000"/>
                  </a:schemeClr>
                </a:solidFill>
              </a:rPr>
              <a:t> </a:t>
            </a:r>
            <a:r>
              <a:rPr lang="en-US" sz="2800" dirty="0" smtClean="0"/>
              <a:t>Produced by infiltration of </a:t>
            </a:r>
            <a:r>
              <a:rPr lang="en-US" sz="2800" dirty="0" err="1" smtClean="0"/>
              <a:t>macromoleculars</a:t>
            </a:r>
            <a:r>
              <a:rPr lang="en-US" sz="2800" dirty="0" smtClean="0"/>
              <a:t> and fluids into the affected tissues. </a:t>
            </a:r>
          </a:p>
          <a:p>
            <a:pPr marL="582613" indent="-514350">
              <a:buFont typeface="Wingdings" pitchFamily="2" charset="2"/>
              <a:buAutoNum type="arabicPeriod" startAt="3"/>
              <a:defRPr/>
            </a:pPr>
            <a:r>
              <a:rPr lang="en-US" sz="2800" b="1" u="sng" dirty="0" err="1" smtClean="0">
                <a:solidFill>
                  <a:schemeClr val="tx2">
                    <a:lumMod val="50000"/>
                  </a:schemeClr>
                </a:solidFill>
              </a:rPr>
              <a:t>Rubor</a:t>
            </a:r>
            <a:r>
              <a:rPr lang="en-US" sz="2800" b="1" u="sng" dirty="0" smtClean="0">
                <a:solidFill>
                  <a:schemeClr val="tx2">
                    <a:lumMod val="50000"/>
                  </a:schemeClr>
                </a:solidFill>
              </a:rPr>
              <a:t>  (Redness)</a:t>
            </a:r>
          </a:p>
          <a:p>
            <a:pPr marL="582613" indent="-514350">
              <a:buFont typeface="Wingdings" pitchFamily="2" charset="2"/>
              <a:buNone/>
              <a:defRPr/>
            </a:pPr>
            <a:r>
              <a:rPr lang="en-US" sz="2800" b="1" dirty="0" smtClean="0"/>
              <a:t> </a:t>
            </a:r>
            <a:r>
              <a:rPr lang="en-US" sz="2800" b="1" dirty="0" smtClean="0">
                <a:solidFill>
                  <a:schemeClr val="tx2">
                    <a:lumMod val="50000"/>
                  </a:schemeClr>
                </a:solidFill>
              </a:rPr>
              <a:t>4</a:t>
            </a:r>
            <a:r>
              <a:rPr lang="en-US" sz="2800" b="1" u="sng" dirty="0" smtClean="0">
                <a:solidFill>
                  <a:schemeClr val="tx2">
                    <a:lumMod val="50000"/>
                  </a:schemeClr>
                </a:solidFill>
              </a:rPr>
              <a:t>. </a:t>
            </a:r>
            <a:r>
              <a:rPr lang="en-US" sz="2800" b="1" u="sng" dirty="0" err="1" smtClean="0">
                <a:solidFill>
                  <a:schemeClr val="tx2">
                    <a:lumMod val="50000"/>
                  </a:schemeClr>
                </a:solidFill>
              </a:rPr>
              <a:t>Calor</a:t>
            </a:r>
            <a:r>
              <a:rPr lang="en-US" sz="2800" b="1" u="sng" dirty="0" smtClean="0">
                <a:solidFill>
                  <a:schemeClr val="tx2">
                    <a:lumMod val="50000"/>
                  </a:schemeClr>
                </a:solidFill>
              </a:rPr>
              <a:t> (Heat):</a:t>
            </a:r>
            <a:r>
              <a:rPr lang="en-US" sz="2800" u="sng" dirty="0" smtClean="0">
                <a:solidFill>
                  <a:schemeClr val="tx2">
                    <a:lumMod val="50000"/>
                  </a:schemeClr>
                </a:solidFill>
              </a:rPr>
              <a:t> </a:t>
            </a:r>
            <a:r>
              <a:rPr lang="en-US" sz="2800" dirty="0" smtClean="0"/>
              <a:t>Produced by vasodilatation of the vessels and the rushing of blood to the affected tissues.  </a:t>
            </a:r>
          </a:p>
          <a:p>
            <a:pPr>
              <a:buFont typeface="Wingdings" pitchFamily="2" charset="2"/>
              <a:buNone/>
              <a:defRPr/>
            </a:pPr>
            <a:r>
              <a:rPr lang="en-US" sz="2800" b="1" dirty="0" smtClean="0">
                <a:solidFill>
                  <a:schemeClr val="tx2">
                    <a:lumMod val="50000"/>
                  </a:schemeClr>
                </a:solidFill>
              </a:rPr>
              <a:t>5.	</a:t>
            </a:r>
            <a:r>
              <a:rPr lang="en-US" sz="2800" b="1" u="sng" dirty="0" smtClean="0">
                <a:solidFill>
                  <a:schemeClr val="tx2">
                    <a:lumMod val="50000"/>
                  </a:schemeClr>
                </a:solidFill>
              </a:rPr>
              <a:t>Loss of function:</a:t>
            </a:r>
            <a:r>
              <a:rPr lang="en-US" sz="2800" u="sng" dirty="0" smtClean="0">
                <a:solidFill>
                  <a:schemeClr val="tx2">
                    <a:lumMod val="50000"/>
                  </a:schemeClr>
                </a:solidFill>
              </a:rPr>
              <a:t> </a:t>
            </a:r>
            <a:r>
              <a:rPr lang="en-US" sz="2800" dirty="0" smtClean="0"/>
              <a:t>was later added by Virchow resulting of from changes in the affected tissues. </a:t>
            </a:r>
          </a:p>
          <a:p>
            <a:pPr>
              <a:defRPr/>
            </a:pPr>
            <a:endParaRPr lang="en-US" dirty="0"/>
          </a:p>
        </p:txBody>
      </p:sp>
    </p:spTree>
  </p:cSld>
  <p:clrMapOvr>
    <a:masterClrMapping/>
  </p:clrMapOvr>
  <p:transition/>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14400" y="304800"/>
            <a:ext cx="7772400" cy="6051550"/>
          </a:xfrm>
        </p:spPr>
        <p:txBody>
          <a:bodyPr/>
          <a:lstStyle/>
          <a:p>
            <a:pPr>
              <a:defRPr/>
            </a:pPr>
            <a:r>
              <a:rPr lang="en-US" sz="2800" dirty="0" smtClean="0"/>
              <a:t>In the dental pulp &amp; </a:t>
            </a:r>
            <a:r>
              <a:rPr lang="en-US" sz="2800" dirty="0" err="1" smtClean="0"/>
              <a:t>periradicular</a:t>
            </a:r>
            <a:r>
              <a:rPr lang="en-US" sz="2800" dirty="0" smtClean="0"/>
              <a:t> tissues, inflammation may be – Acute or Chronic.</a:t>
            </a:r>
          </a:p>
          <a:p>
            <a:pPr>
              <a:defRPr/>
            </a:pPr>
            <a:r>
              <a:rPr lang="en-US" sz="2800" dirty="0" smtClean="0">
                <a:solidFill>
                  <a:schemeClr val="tx2">
                    <a:lumMod val="50000"/>
                  </a:schemeClr>
                </a:solidFill>
              </a:rPr>
              <a:t>Main cells of Acute inflammatory lesion-</a:t>
            </a:r>
          </a:p>
          <a:p>
            <a:pPr>
              <a:buFont typeface="Wingdings" pitchFamily="2" charset="2"/>
              <a:buNone/>
              <a:defRPr/>
            </a:pPr>
            <a:r>
              <a:rPr lang="en-US" sz="2800" dirty="0" smtClean="0"/>
              <a:t> </a:t>
            </a:r>
            <a:r>
              <a:rPr lang="en-US" sz="2800" dirty="0" err="1" smtClean="0"/>
              <a:t>Polymorphonuclear</a:t>
            </a:r>
            <a:r>
              <a:rPr lang="en-US" sz="2800" dirty="0" smtClean="0"/>
              <a:t> leukocytes.</a:t>
            </a:r>
          </a:p>
          <a:p>
            <a:pPr>
              <a:defRPr/>
            </a:pPr>
            <a:r>
              <a:rPr lang="en-US" sz="2800" dirty="0" smtClean="0">
                <a:solidFill>
                  <a:schemeClr val="tx2">
                    <a:lumMod val="50000"/>
                  </a:schemeClr>
                </a:solidFill>
              </a:rPr>
              <a:t>Cells of Chronic inflammatory lesion – </a:t>
            </a:r>
          </a:p>
          <a:p>
            <a:pPr marL="582613" indent="-514350">
              <a:buFont typeface="Wingdings" pitchFamily="2" charset="2"/>
              <a:buAutoNum type="arabicPeriod"/>
              <a:defRPr/>
            </a:pPr>
            <a:r>
              <a:rPr lang="en-US" sz="2800" dirty="0" smtClean="0">
                <a:solidFill>
                  <a:schemeClr val="accent2">
                    <a:lumMod val="75000"/>
                  </a:schemeClr>
                </a:solidFill>
              </a:rPr>
              <a:t>Lymphocytes </a:t>
            </a:r>
          </a:p>
          <a:p>
            <a:pPr marL="582613" indent="-514350">
              <a:buFont typeface="Wingdings" pitchFamily="2" charset="2"/>
              <a:buAutoNum type="arabicPeriod"/>
              <a:defRPr/>
            </a:pPr>
            <a:r>
              <a:rPr lang="en-US" sz="2800" dirty="0" smtClean="0">
                <a:solidFill>
                  <a:schemeClr val="accent2">
                    <a:lumMod val="75000"/>
                  </a:schemeClr>
                </a:solidFill>
              </a:rPr>
              <a:t>Plasma cells</a:t>
            </a:r>
          </a:p>
          <a:p>
            <a:pPr marL="582613" indent="-514350">
              <a:buFont typeface="Wingdings" pitchFamily="2" charset="2"/>
              <a:buAutoNum type="arabicPeriod"/>
              <a:defRPr/>
            </a:pPr>
            <a:r>
              <a:rPr lang="en-US" sz="2800" dirty="0" err="1" smtClean="0">
                <a:solidFill>
                  <a:schemeClr val="accent2">
                    <a:lumMod val="75000"/>
                  </a:schemeClr>
                </a:solidFill>
              </a:rPr>
              <a:t>Monocytes</a:t>
            </a:r>
            <a:endParaRPr lang="en-US" sz="2800" dirty="0" smtClean="0">
              <a:solidFill>
                <a:schemeClr val="accent2">
                  <a:lumMod val="75000"/>
                </a:schemeClr>
              </a:solidFill>
            </a:endParaRPr>
          </a:p>
          <a:p>
            <a:pPr marL="582613" indent="-514350">
              <a:buFont typeface="Wingdings" pitchFamily="2" charset="2"/>
              <a:buAutoNum type="arabicPeriod"/>
              <a:defRPr/>
            </a:pPr>
            <a:r>
              <a:rPr lang="en-US" sz="2800" dirty="0" smtClean="0">
                <a:solidFill>
                  <a:schemeClr val="accent2">
                    <a:lumMod val="75000"/>
                  </a:schemeClr>
                </a:solidFill>
              </a:rPr>
              <a:t>Macrophages.</a:t>
            </a:r>
            <a:endParaRPr lang="en-US" sz="2800" dirty="0">
              <a:solidFill>
                <a:schemeClr val="accent2">
                  <a:lumMod val="75000"/>
                </a:schemeClr>
              </a:solidFill>
            </a:endParaRPr>
          </a:p>
        </p:txBody>
      </p:sp>
    </p:spTree>
  </p:cSld>
  <p:clrMapOvr>
    <a:masterClrMapping/>
  </p:clrMapOvr>
  <p:transition/>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2"/>
          <p:cNvSpPr>
            <a:spLocks noGrp="1" noChangeArrowheads="1"/>
          </p:cNvSpPr>
          <p:nvPr>
            <p:ph type="title"/>
          </p:nvPr>
        </p:nvSpPr>
        <p:spPr bwMode="auto">
          <a:xfrm>
            <a:off x="304800" y="152400"/>
            <a:ext cx="7696200" cy="1066800"/>
          </a:xfrm>
          <a:noFill/>
          <a:ln w="12700">
            <a:miter lim="800000"/>
            <a:headEnd type="none" w="sm" len="sm"/>
            <a:tailEnd type="none" w="sm" len="sm"/>
          </a:ln>
        </p:spPr>
        <p:txBody>
          <a:bodyPr vert="horz" wrap="square" lIns="91440" tIns="45720" rIns="91440" bIns="45720" numCol="1" anchor="t" anchorCtr="0" compatLnSpc="1">
            <a:prstTxWarp prst="textNoShape">
              <a:avLst/>
            </a:prstTxWarp>
            <a:normAutofit fontScale="90000"/>
          </a:bodyPr>
          <a:lstStyle/>
          <a:p>
            <a:pPr algn="ctr"/>
            <a:r>
              <a:rPr lang="en-US" sz="3200" b="1" dirty="0" err="1">
                <a:solidFill>
                  <a:schemeClr val="tx2"/>
                </a:solidFill>
              </a:rPr>
              <a:t>Phagocytic</a:t>
            </a:r>
            <a:r>
              <a:rPr lang="en-US" sz="3200" b="1" dirty="0">
                <a:solidFill>
                  <a:schemeClr val="tx2"/>
                </a:solidFill>
              </a:rPr>
              <a:t> Cells: Macrophages (</a:t>
            </a:r>
            <a:r>
              <a:rPr lang="en-US" sz="3200" b="1" dirty="0" err="1">
                <a:solidFill>
                  <a:schemeClr val="tx2"/>
                </a:solidFill>
              </a:rPr>
              <a:t>Monocytes</a:t>
            </a:r>
            <a:r>
              <a:rPr lang="en-US" sz="3200" b="1" dirty="0">
                <a:solidFill>
                  <a:schemeClr val="tx2"/>
                </a:solidFill>
              </a:rPr>
              <a:t>), </a:t>
            </a:r>
            <a:r>
              <a:rPr lang="en-US" sz="3200" b="1" dirty="0" err="1">
                <a:solidFill>
                  <a:schemeClr val="tx2"/>
                </a:solidFill>
              </a:rPr>
              <a:t>Neutrophils</a:t>
            </a:r>
            <a:r>
              <a:rPr lang="en-US" sz="3200" b="1" dirty="0">
                <a:solidFill>
                  <a:schemeClr val="tx2"/>
                </a:solidFill>
              </a:rPr>
              <a:t>, and </a:t>
            </a:r>
            <a:r>
              <a:rPr lang="en-US" sz="3200" b="1" dirty="0" err="1">
                <a:solidFill>
                  <a:schemeClr val="tx2"/>
                </a:solidFill>
              </a:rPr>
              <a:t>Eosinophils</a:t>
            </a:r>
            <a:endParaRPr lang="en-US" sz="3200" b="1" dirty="0">
              <a:solidFill>
                <a:schemeClr val="tx2"/>
              </a:solidFill>
            </a:endParaRPr>
          </a:p>
        </p:txBody>
      </p:sp>
      <p:pic>
        <p:nvPicPr>
          <p:cNvPr id="121859" name="Picture 3" descr="E:\MEDIA\1421\142110.JPG"/>
          <p:cNvPicPr>
            <a:picLocks noChangeAspect="1" noChangeArrowheads="1"/>
          </p:cNvPicPr>
          <p:nvPr/>
        </p:nvPicPr>
        <p:blipFill>
          <a:blip r:embed="rId2" cstate="print"/>
          <a:srcRect/>
          <a:stretch>
            <a:fillRect/>
          </a:stretch>
        </p:blipFill>
        <p:spPr bwMode="auto">
          <a:xfrm>
            <a:off x="914400" y="1447800"/>
            <a:ext cx="6019800" cy="5296011"/>
          </a:xfrm>
          <a:prstGeom prst="rect">
            <a:avLst/>
          </a:prstGeom>
          <a:noFill/>
        </p:spPr>
      </p:pic>
      <p:sp>
        <p:nvSpPr>
          <p:cNvPr id="121860" name="Text Box 4"/>
          <p:cNvSpPr txBox="1">
            <a:spLocks noChangeArrowheads="1"/>
          </p:cNvSpPr>
          <p:nvPr/>
        </p:nvSpPr>
        <p:spPr bwMode="auto">
          <a:xfrm>
            <a:off x="3657600" y="6438900"/>
            <a:ext cx="1657350" cy="366713"/>
          </a:xfrm>
          <a:prstGeom prst="rect">
            <a:avLst/>
          </a:prstGeom>
          <a:noFill/>
          <a:ln w="12700">
            <a:noFill/>
            <a:miter lim="800000"/>
            <a:headEnd type="none" w="sm" len="sm"/>
            <a:tailEnd type="none" w="sm" len="sm"/>
          </a:ln>
          <a:effectLst/>
        </p:spPr>
        <p:txBody>
          <a:bodyPr wrap="none">
            <a:spAutoFit/>
          </a:bodyPr>
          <a:lstStyle/>
          <a:p>
            <a:r>
              <a:rPr lang="en-US" sz="1800" b="1">
                <a:solidFill>
                  <a:schemeClr val="bg2"/>
                </a:solidFill>
              </a:rPr>
              <a:t>(Macrophages)</a:t>
            </a:r>
          </a:p>
        </p:txBody>
      </p:sp>
    </p:spTree>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Content Placeholder 2"/>
          <p:cNvSpPr>
            <a:spLocks noGrp="1"/>
          </p:cNvSpPr>
          <p:nvPr>
            <p:ph idx="1"/>
          </p:nvPr>
        </p:nvSpPr>
        <p:spPr>
          <a:xfrm>
            <a:off x="457200" y="228600"/>
            <a:ext cx="7772400" cy="6127750"/>
          </a:xfrm>
        </p:spPr>
        <p:txBody>
          <a:bodyPr>
            <a:normAutofit lnSpcReduction="10000"/>
          </a:bodyPr>
          <a:lstStyle/>
          <a:p>
            <a:pPr>
              <a:buNone/>
            </a:pPr>
            <a:r>
              <a:rPr lang="en-US" sz="3200" b="1" u="sng" dirty="0" smtClean="0">
                <a:solidFill>
                  <a:schemeClr val="tx2"/>
                </a:solidFill>
              </a:rPr>
              <a:t>POLYMORPHONUCLEAR LEUKOCYTES:</a:t>
            </a:r>
          </a:p>
          <a:p>
            <a:pPr>
              <a:buFont typeface="Wingdings" pitchFamily="2" charset="2"/>
              <a:buNone/>
            </a:pPr>
            <a:r>
              <a:rPr lang="en-US" sz="2800" dirty="0" smtClean="0"/>
              <a:t> 1. Their cells constitute 40-75% of Leucocytes. </a:t>
            </a:r>
          </a:p>
          <a:p>
            <a:pPr>
              <a:buFont typeface="Wingdings" pitchFamily="2" charset="2"/>
              <a:buNone/>
            </a:pPr>
            <a:r>
              <a:rPr lang="en-US" sz="2800" dirty="0" smtClean="0"/>
              <a:t>2. Seen in acute inflammation. </a:t>
            </a:r>
          </a:p>
          <a:p>
            <a:pPr>
              <a:buFont typeface="Wingdings" pitchFamily="2" charset="2"/>
              <a:buNone/>
            </a:pPr>
            <a:r>
              <a:rPr lang="en-US" sz="2800" dirty="0" smtClean="0"/>
              <a:t>3. They contain: </a:t>
            </a:r>
          </a:p>
          <a:p>
            <a:pPr>
              <a:buFont typeface="Wingdings" pitchFamily="2" charset="2"/>
              <a:buNone/>
            </a:pPr>
            <a:r>
              <a:rPr lang="en-US" sz="2800" dirty="0" smtClean="0"/>
              <a:t>a. 	Nucleus having 2-4 lobes, which is connected. </a:t>
            </a:r>
          </a:p>
          <a:p>
            <a:pPr>
              <a:buFont typeface="Wingdings" pitchFamily="2" charset="2"/>
              <a:buNone/>
            </a:pPr>
            <a:r>
              <a:rPr lang="en-US" sz="2800" dirty="0" smtClean="0"/>
              <a:t>b. Cytoplasm containing characteristic violet pink granules. </a:t>
            </a:r>
          </a:p>
          <a:p>
            <a:r>
              <a:rPr lang="en-US" sz="2800" dirty="0" smtClean="0"/>
              <a:t>1. 	These cells get attached to the area of inflammation by </a:t>
            </a:r>
            <a:r>
              <a:rPr lang="en-US" sz="2800" dirty="0" err="1" smtClean="0"/>
              <a:t>chemotactic</a:t>
            </a:r>
            <a:r>
              <a:rPr lang="en-US" sz="2800" dirty="0" smtClean="0"/>
              <a:t> factors produced by bacteria or the complement system. </a:t>
            </a:r>
          </a:p>
          <a:p>
            <a:r>
              <a:rPr lang="en-US" sz="2800" dirty="0" smtClean="0"/>
              <a:t>2. 	They then allow the binding of </a:t>
            </a:r>
            <a:r>
              <a:rPr lang="en-US" sz="2800" dirty="0" err="1" smtClean="0"/>
              <a:t>opsonised</a:t>
            </a:r>
            <a:r>
              <a:rPr lang="en-US" sz="2800" dirty="0" smtClean="0"/>
              <a:t> bacteria onto this surface. </a:t>
            </a:r>
          </a:p>
          <a:p>
            <a:endParaRPr lang="en-US" sz="2800" dirty="0" smtClean="0"/>
          </a:p>
        </p:txBody>
      </p:sp>
    </p:spTree>
  </p:cSld>
  <p:clrMapOvr>
    <a:masterClrMapping/>
  </p:clrMapOvr>
  <p:transition/>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1026" name="Picture 2"/>
          <p:cNvPicPr>
            <a:picLocks noGrp="1" noChangeAspect="1" noChangeArrowheads="1"/>
          </p:cNvPicPr>
          <p:nvPr>
            <p:ph idx="1"/>
          </p:nvPr>
        </p:nvPicPr>
        <p:blipFill>
          <a:blip r:embed="rId2" cstate="print"/>
          <a:srcRect/>
          <a:stretch>
            <a:fillRect/>
          </a:stretch>
        </p:blipFill>
        <p:spPr bwMode="auto">
          <a:xfrm>
            <a:off x="381000" y="1600200"/>
            <a:ext cx="3302000" cy="2971800"/>
          </a:xfrm>
          <a:prstGeom prst="rect">
            <a:avLst/>
          </a:prstGeom>
          <a:noFill/>
          <a:ln w="9525">
            <a:noFill/>
            <a:miter lim="800000"/>
            <a:headEnd/>
            <a:tailEnd/>
          </a:ln>
          <a:effectLst/>
        </p:spPr>
      </p:pic>
      <p:pic>
        <p:nvPicPr>
          <p:cNvPr id="1027" name="Picture 3"/>
          <p:cNvPicPr>
            <a:picLocks noChangeAspect="1" noChangeArrowheads="1"/>
          </p:cNvPicPr>
          <p:nvPr/>
        </p:nvPicPr>
        <p:blipFill>
          <a:blip r:embed="rId3" cstate="print"/>
          <a:srcRect/>
          <a:stretch>
            <a:fillRect/>
          </a:stretch>
        </p:blipFill>
        <p:spPr bwMode="auto">
          <a:xfrm>
            <a:off x="4267200" y="1371600"/>
            <a:ext cx="3505200" cy="4276344"/>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Content Placeholder 2"/>
          <p:cNvSpPr>
            <a:spLocks noGrp="1"/>
          </p:cNvSpPr>
          <p:nvPr>
            <p:ph idx="1"/>
          </p:nvPr>
        </p:nvSpPr>
        <p:spPr>
          <a:xfrm>
            <a:off x="457200" y="501650"/>
            <a:ext cx="7010400" cy="5518150"/>
          </a:xfrm>
        </p:spPr>
        <p:txBody>
          <a:bodyPr/>
          <a:lstStyle/>
          <a:p>
            <a:pPr>
              <a:buFont typeface="Wingdings" pitchFamily="2" charset="2"/>
              <a:buNone/>
            </a:pPr>
            <a:r>
              <a:rPr lang="en-US" sz="2800" dirty="0" smtClean="0"/>
              <a:t>3.In the binding sites the bacteria are encapsulated into the </a:t>
            </a:r>
            <a:r>
              <a:rPr lang="en-US" sz="2800" dirty="0" err="1" smtClean="0"/>
              <a:t>neutrophils</a:t>
            </a:r>
            <a:r>
              <a:rPr lang="en-US" sz="2800" dirty="0" smtClean="0"/>
              <a:t> where </a:t>
            </a:r>
            <a:r>
              <a:rPr lang="en-US" sz="2800" dirty="0" err="1" smtClean="0"/>
              <a:t>lysosomal</a:t>
            </a:r>
            <a:r>
              <a:rPr lang="en-US" sz="2800" dirty="0" smtClean="0"/>
              <a:t> enzymes are released that kill the bacteria. </a:t>
            </a:r>
          </a:p>
          <a:p>
            <a:pPr>
              <a:buFont typeface="Wingdings" pitchFamily="2" charset="2"/>
              <a:buNone/>
            </a:pPr>
            <a:r>
              <a:rPr lang="en-US" sz="2800" dirty="0" smtClean="0"/>
              <a:t>4. These PMNs have a narrow range of life. They are destroyed in the inflammatory site when the pH of the tissues falls to 6.5. </a:t>
            </a:r>
          </a:p>
          <a:p>
            <a:pPr>
              <a:buFont typeface="Wingdings" pitchFamily="2" charset="2"/>
              <a:buNone/>
            </a:pPr>
            <a:r>
              <a:rPr lang="en-US" sz="2800" dirty="0" smtClean="0"/>
              <a:t>5. 	This change in pH is brought about due to the release and production of lactic acid by the </a:t>
            </a:r>
            <a:r>
              <a:rPr lang="en-US" sz="2800" dirty="0" err="1" smtClean="0"/>
              <a:t>neutrophil</a:t>
            </a:r>
            <a:r>
              <a:rPr lang="en-US" sz="2800" dirty="0" smtClean="0"/>
              <a:t> during </a:t>
            </a:r>
            <a:r>
              <a:rPr lang="en-US" sz="2800" dirty="0" err="1" smtClean="0"/>
              <a:t>phagocytosis</a:t>
            </a:r>
            <a:r>
              <a:rPr lang="en-US" sz="2800" dirty="0" smtClean="0"/>
              <a:t>. </a:t>
            </a:r>
          </a:p>
          <a:p>
            <a:pPr>
              <a:buFont typeface="Wingdings" pitchFamily="2" charset="2"/>
              <a:buNone/>
            </a:pPr>
            <a:endParaRPr lang="en-US" dirty="0" smtClean="0"/>
          </a:p>
        </p:txBody>
      </p:sp>
    </p:spTree>
  </p:cSld>
  <p:clrMapOvr>
    <a:masterClrMapping/>
  </p:clrMapOvr>
  <p:transition/>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Content Placeholder 2"/>
          <p:cNvSpPr>
            <a:spLocks noGrp="1"/>
          </p:cNvSpPr>
          <p:nvPr>
            <p:ph idx="1"/>
          </p:nvPr>
        </p:nvSpPr>
        <p:spPr>
          <a:xfrm>
            <a:off x="381000" y="533400"/>
            <a:ext cx="7772400" cy="5670550"/>
          </a:xfrm>
        </p:spPr>
        <p:txBody>
          <a:bodyPr/>
          <a:lstStyle/>
          <a:p>
            <a:pPr>
              <a:buFont typeface="Wingdings" pitchFamily="2" charset="2"/>
              <a:buNone/>
            </a:pPr>
            <a:r>
              <a:rPr lang="en-US" sz="2800" dirty="0" smtClean="0"/>
              <a:t>6. Destruction of the PMN’s also cause the release of 2 </a:t>
            </a:r>
            <a:r>
              <a:rPr lang="en-US" sz="2800" dirty="0" err="1" smtClean="0"/>
              <a:t>proteolytic</a:t>
            </a:r>
            <a:r>
              <a:rPr lang="en-US" sz="2800" dirty="0" smtClean="0"/>
              <a:t> enzymes. </a:t>
            </a:r>
          </a:p>
          <a:p>
            <a:pPr lvl="1"/>
            <a:r>
              <a:rPr lang="en-US" sz="2400" dirty="0" smtClean="0">
                <a:solidFill>
                  <a:schemeClr val="accent2">
                    <a:lumMod val="50000"/>
                  </a:schemeClr>
                </a:solidFill>
              </a:rPr>
              <a:t>Pepsin</a:t>
            </a:r>
          </a:p>
          <a:p>
            <a:pPr lvl="1"/>
            <a:r>
              <a:rPr lang="en-US" sz="2400" dirty="0" err="1" smtClean="0">
                <a:solidFill>
                  <a:schemeClr val="accent2">
                    <a:lumMod val="50000"/>
                  </a:schemeClr>
                </a:solidFill>
              </a:rPr>
              <a:t>Cathepsin</a:t>
            </a:r>
            <a:endParaRPr lang="en-US" sz="2400" dirty="0" smtClean="0">
              <a:solidFill>
                <a:schemeClr val="accent2">
                  <a:lumMod val="50000"/>
                </a:schemeClr>
              </a:solidFill>
            </a:endParaRPr>
          </a:p>
          <a:p>
            <a:r>
              <a:rPr lang="en-US" sz="2800" dirty="0" smtClean="0"/>
              <a:t>These enzymes result in tissue </a:t>
            </a:r>
            <a:r>
              <a:rPr lang="en-US" sz="2800" dirty="0" err="1" smtClean="0"/>
              <a:t>lysis</a:t>
            </a:r>
            <a:r>
              <a:rPr lang="en-US" sz="2800" dirty="0" smtClean="0"/>
              <a:t>. </a:t>
            </a:r>
          </a:p>
          <a:p>
            <a:r>
              <a:rPr lang="en-US" sz="2800" dirty="0" smtClean="0"/>
              <a:t>1. 	The PMN’s with the products of cellular </a:t>
            </a:r>
            <a:r>
              <a:rPr lang="en-US" sz="2800" dirty="0" err="1" smtClean="0"/>
              <a:t>lysis</a:t>
            </a:r>
            <a:r>
              <a:rPr lang="en-US" sz="2800" dirty="0" smtClean="0"/>
              <a:t> and debris are principal constituents of pus.</a:t>
            </a:r>
            <a:endParaRPr lang="en-US" dirty="0" smtClean="0"/>
          </a:p>
        </p:txBody>
      </p:sp>
    </p:spTree>
  </p:cSld>
  <p:clrMapOvr>
    <a:masterClrMapping/>
  </p:clrMapOvr>
  <p:transition/>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Content Placeholder 2"/>
          <p:cNvSpPr>
            <a:spLocks noGrp="1"/>
          </p:cNvSpPr>
          <p:nvPr>
            <p:ph idx="1"/>
          </p:nvPr>
        </p:nvSpPr>
        <p:spPr>
          <a:xfrm>
            <a:off x="228600" y="228600"/>
            <a:ext cx="7848600" cy="6019800"/>
          </a:xfrm>
        </p:spPr>
        <p:txBody>
          <a:bodyPr/>
          <a:lstStyle/>
          <a:p>
            <a:pPr>
              <a:buNone/>
            </a:pPr>
            <a:r>
              <a:rPr lang="en-US" sz="3200" b="1" u="sng" dirty="0" smtClean="0">
                <a:solidFill>
                  <a:schemeClr val="tx2"/>
                </a:solidFill>
              </a:rPr>
              <a:t>MACROPHAGES:</a:t>
            </a:r>
          </a:p>
          <a:p>
            <a:pPr>
              <a:buFont typeface="Wingdings" pitchFamily="2" charset="2"/>
              <a:buNone/>
            </a:pPr>
            <a:r>
              <a:rPr lang="en-US" sz="2800" dirty="0" smtClean="0"/>
              <a:t>1. These cells are derived from circulating </a:t>
            </a:r>
            <a:r>
              <a:rPr lang="en-US" sz="2800" dirty="0" err="1" smtClean="0"/>
              <a:t>monocytes</a:t>
            </a:r>
            <a:r>
              <a:rPr lang="en-US" sz="2800" dirty="0" smtClean="0"/>
              <a:t>. </a:t>
            </a:r>
          </a:p>
          <a:p>
            <a:pPr>
              <a:buFont typeface="Wingdings" pitchFamily="2" charset="2"/>
              <a:buNone/>
            </a:pPr>
            <a:r>
              <a:rPr lang="en-US" sz="2800" dirty="0" smtClean="0"/>
              <a:t>a. 	Macrophages are </a:t>
            </a:r>
            <a:r>
              <a:rPr lang="en-US" sz="2800" dirty="0" err="1" smtClean="0"/>
              <a:t>phagocytic</a:t>
            </a:r>
            <a:r>
              <a:rPr lang="en-US" sz="2800" dirty="0" smtClean="0"/>
              <a:t> cells that ingest cellular debris, microorganisms &amp; particulate matter</a:t>
            </a:r>
          </a:p>
          <a:p>
            <a:pPr>
              <a:buFont typeface="Wingdings" pitchFamily="2" charset="2"/>
              <a:buNone/>
            </a:pPr>
            <a:r>
              <a:rPr lang="en-US" sz="2800" dirty="0" smtClean="0"/>
              <a:t>b. They release mediation of inflammation such as </a:t>
            </a:r>
            <a:r>
              <a:rPr lang="en-US" sz="2800" dirty="0" err="1" smtClean="0"/>
              <a:t>lysosomal</a:t>
            </a:r>
            <a:r>
              <a:rPr lang="en-US" sz="2800" dirty="0" smtClean="0"/>
              <a:t> enzymes, complement proteins and prostaglandins.</a:t>
            </a:r>
          </a:p>
          <a:p>
            <a:pPr>
              <a:buFont typeface="Wingdings" pitchFamily="2" charset="2"/>
              <a:buNone/>
            </a:pPr>
            <a:r>
              <a:rPr lang="en-US" sz="2800" dirty="0" smtClean="0"/>
              <a:t>c. 	They enhance the immunological reaction by ingesting processing and degrading the antigen before presenting it to the lymphocytes. </a:t>
            </a:r>
          </a:p>
          <a:p>
            <a:pPr>
              <a:buFont typeface="Wingdings" pitchFamily="2" charset="2"/>
              <a:buNone/>
            </a:pPr>
            <a:endParaRPr lang="en-US" sz="2800" dirty="0" smtClean="0"/>
          </a:p>
          <a:p>
            <a:endParaRPr lang="en-US" sz="2800" dirty="0" smtClean="0"/>
          </a:p>
        </p:txBody>
      </p:sp>
    </p:spTree>
  </p:cSld>
  <p:clrMapOvr>
    <a:masterClrMapping/>
  </p:clrMapOvr>
  <p:transition/>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Content Placeholder 2"/>
          <p:cNvSpPr>
            <a:spLocks noGrp="1"/>
          </p:cNvSpPr>
          <p:nvPr>
            <p:ph idx="1"/>
          </p:nvPr>
        </p:nvSpPr>
        <p:spPr>
          <a:xfrm>
            <a:off x="304800" y="3702050"/>
            <a:ext cx="8305800" cy="3155950"/>
          </a:xfrm>
        </p:spPr>
        <p:txBody>
          <a:bodyPr/>
          <a:lstStyle/>
          <a:p>
            <a:pPr>
              <a:buFont typeface="Wingdings" pitchFamily="2" charset="2"/>
              <a:buNone/>
            </a:pPr>
            <a:r>
              <a:rPr lang="en-US" sz="2800" dirty="0" smtClean="0"/>
              <a:t>d. Their capacity to remove debris from area facilitates repair. </a:t>
            </a:r>
          </a:p>
          <a:p>
            <a:endParaRPr lang="en-US" sz="2800" dirty="0" smtClean="0"/>
          </a:p>
        </p:txBody>
      </p:sp>
      <p:pic>
        <p:nvPicPr>
          <p:cNvPr id="3074" name="Picture 2"/>
          <p:cNvPicPr>
            <a:picLocks noChangeAspect="1" noChangeArrowheads="1"/>
          </p:cNvPicPr>
          <p:nvPr/>
        </p:nvPicPr>
        <p:blipFill>
          <a:blip r:embed="rId2" cstate="print"/>
          <a:srcRect/>
          <a:stretch>
            <a:fillRect/>
          </a:stretch>
        </p:blipFill>
        <p:spPr bwMode="auto">
          <a:xfrm>
            <a:off x="381000" y="457200"/>
            <a:ext cx="3456432" cy="2743200"/>
          </a:xfrm>
          <a:prstGeom prst="rect">
            <a:avLst/>
          </a:prstGeom>
          <a:noFill/>
          <a:ln w="9525">
            <a:noFill/>
            <a:miter lim="800000"/>
            <a:headEnd/>
            <a:tailEnd/>
          </a:ln>
          <a:effectLst/>
        </p:spPr>
      </p:pic>
    </p:spTree>
  </p:cSld>
  <p:clrMapOvr>
    <a:masterClrMapping/>
  </p:clrMapOvr>
  <p:transition/>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2"/>
          <p:cNvSpPr>
            <a:spLocks noGrp="1" noChangeArrowheads="1"/>
          </p:cNvSpPr>
          <p:nvPr>
            <p:ph type="title"/>
          </p:nvPr>
        </p:nvSpPr>
        <p:spPr bwMode="auto">
          <a:xfrm>
            <a:off x="685800" y="609600"/>
            <a:ext cx="7772400" cy="1143000"/>
          </a:xfrm>
          <a:noFill/>
          <a:ln w="12700">
            <a:miter lim="800000"/>
            <a:headEnd type="none" w="sm" len="sm"/>
            <a:tailEnd type="none" w="sm" len="sm"/>
          </a:ln>
        </p:spPr>
        <p:txBody>
          <a:bodyPr vert="horz" wrap="square" lIns="91440" tIns="45720" rIns="91440" bIns="45720" numCol="1" anchor="t" anchorCtr="0" compatLnSpc="1">
            <a:prstTxWarp prst="textNoShape">
              <a:avLst/>
            </a:prstTxWarp>
            <a:normAutofit fontScale="90000"/>
          </a:bodyPr>
          <a:lstStyle/>
          <a:p>
            <a:pPr algn="ctr"/>
            <a:r>
              <a:rPr lang="en-US" sz="3600" b="1" dirty="0">
                <a:solidFill>
                  <a:schemeClr val="tx2"/>
                </a:solidFill>
              </a:rPr>
              <a:t>Phagocytes are Attracted to Site of Infection by </a:t>
            </a:r>
            <a:r>
              <a:rPr lang="en-US" sz="3600" b="1" dirty="0" err="1">
                <a:solidFill>
                  <a:schemeClr val="tx2"/>
                </a:solidFill>
              </a:rPr>
              <a:t>Chemotaxis</a:t>
            </a:r>
            <a:endParaRPr lang="en-US" sz="3600" b="1" dirty="0">
              <a:solidFill>
                <a:schemeClr val="tx2"/>
              </a:solidFill>
            </a:endParaRPr>
          </a:p>
        </p:txBody>
      </p:sp>
      <p:pic>
        <p:nvPicPr>
          <p:cNvPr id="116739" name="Picture 3" descr="E:\MEDIA\1421\142124.JPG"/>
          <p:cNvPicPr>
            <a:picLocks noChangeAspect="1" noChangeArrowheads="1"/>
          </p:cNvPicPr>
          <p:nvPr/>
        </p:nvPicPr>
        <p:blipFill>
          <a:blip r:embed="rId2" cstate="print"/>
          <a:srcRect/>
          <a:stretch>
            <a:fillRect/>
          </a:stretch>
        </p:blipFill>
        <p:spPr bwMode="auto">
          <a:xfrm>
            <a:off x="0" y="2133600"/>
            <a:ext cx="8763000" cy="3571940"/>
          </a:xfrm>
          <a:prstGeom prst="rect">
            <a:avLst/>
          </a:prstGeom>
          <a:noFill/>
        </p:spPr>
      </p:pic>
    </p:spTree>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2"/>
          <p:cNvSpPr>
            <a:spLocks noGrp="1" noChangeArrowheads="1"/>
          </p:cNvSpPr>
          <p:nvPr>
            <p:ph type="title"/>
          </p:nvPr>
        </p:nvSpPr>
        <p:spPr bwMode="auto">
          <a:xfrm>
            <a:off x="685800" y="152400"/>
            <a:ext cx="7772400" cy="1143000"/>
          </a:xfrm>
          <a:noFill/>
          <a:ln w="12700">
            <a:miter lim="800000"/>
            <a:headEnd type="none" w="sm" len="sm"/>
            <a:tailEnd type="none" w="sm" len="sm"/>
          </a:ln>
        </p:spPr>
        <p:txBody>
          <a:bodyPr vert="horz" wrap="square" lIns="91440" tIns="45720" rIns="91440" bIns="45720" numCol="1" anchor="t" anchorCtr="0" compatLnSpc="1">
            <a:prstTxWarp prst="textNoShape">
              <a:avLst/>
            </a:prstTxWarp>
          </a:bodyPr>
          <a:lstStyle/>
          <a:p>
            <a:pPr algn="ctr"/>
            <a:r>
              <a:rPr lang="en-US" b="1">
                <a:solidFill>
                  <a:srgbClr val="FFFF00"/>
                </a:solidFill>
              </a:rPr>
              <a:t>Process of Phagocytosis</a:t>
            </a:r>
          </a:p>
        </p:txBody>
      </p:sp>
      <p:pic>
        <p:nvPicPr>
          <p:cNvPr id="106499" name="Picture 3" descr="E:\MEDIA\1048\16_8.BMP"/>
          <p:cNvPicPr>
            <a:picLocks noChangeAspect="1" noChangeArrowheads="1"/>
          </p:cNvPicPr>
          <p:nvPr/>
        </p:nvPicPr>
        <p:blipFill>
          <a:blip r:embed="rId2" cstate="print"/>
          <a:srcRect/>
          <a:stretch>
            <a:fillRect/>
          </a:stretch>
        </p:blipFill>
        <p:spPr bwMode="auto">
          <a:xfrm>
            <a:off x="63500" y="903288"/>
            <a:ext cx="9080500" cy="5878512"/>
          </a:xfrm>
          <a:prstGeom prst="rect">
            <a:avLst/>
          </a:prstGeom>
          <a:noFill/>
        </p:spPr>
      </p:pic>
    </p:spTree>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800" y="381000"/>
            <a:ext cx="7772400" cy="6051550"/>
          </a:xfrm>
        </p:spPr>
        <p:txBody>
          <a:bodyPr>
            <a:normAutofit lnSpcReduction="10000"/>
          </a:bodyPr>
          <a:lstStyle/>
          <a:p>
            <a:pPr>
              <a:buNone/>
              <a:defRPr/>
            </a:pPr>
            <a:r>
              <a:rPr lang="en-US" sz="3200" b="1" u="sng" dirty="0" smtClean="0">
                <a:solidFill>
                  <a:schemeClr val="tx2"/>
                </a:solidFill>
              </a:rPr>
              <a:t>LYMPHOCYTES:</a:t>
            </a:r>
          </a:p>
          <a:p>
            <a:pPr marL="582613" indent="-514350">
              <a:buFont typeface="Wingdings" pitchFamily="2" charset="2"/>
              <a:buAutoNum type="arabicPeriod"/>
              <a:defRPr/>
            </a:pPr>
            <a:r>
              <a:rPr lang="en-US" sz="2800" dirty="0" smtClean="0"/>
              <a:t>These cells appear in the chronic stage of inflammation.</a:t>
            </a:r>
          </a:p>
          <a:p>
            <a:pPr marL="582613" indent="-514350">
              <a:buFont typeface="Wingdings" pitchFamily="2" charset="2"/>
              <a:buAutoNum type="arabicPeriod"/>
              <a:defRPr/>
            </a:pPr>
            <a:r>
              <a:rPr lang="en-US" sz="2800" dirty="0" smtClean="0"/>
              <a:t>They have a large, spherical nucleus surrounded by thin band of granular cytoplasm.</a:t>
            </a:r>
          </a:p>
          <a:p>
            <a:pPr marL="582613" indent="-514350">
              <a:buFont typeface="Wingdings" pitchFamily="2" charset="2"/>
              <a:buAutoNum type="arabicPeriod"/>
              <a:defRPr/>
            </a:pPr>
            <a:r>
              <a:rPr lang="en-US" sz="2800" dirty="0" smtClean="0"/>
              <a:t>2 types :</a:t>
            </a:r>
          </a:p>
          <a:p>
            <a:pPr marL="582613" indent="-514350">
              <a:buFontTx/>
              <a:buChar char="-"/>
              <a:defRPr/>
            </a:pPr>
            <a:r>
              <a:rPr lang="en-US" sz="2800" dirty="0" smtClean="0">
                <a:solidFill>
                  <a:schemeClr val="bg2">
                    <a:lumMod val="25000"/>
                  </a:schemeClr>
                </a:solidFill>
              </a:rPr>
              <a:t>B cells</a:t>
            </a:r>
          </a:p>
          <a:p>
            <a:pPr marL="582613" indent="-514350">
              <a:buFontTx/>
              <a:buChar char="-"/>
              <a:defRPr/>
            </a:pPr>
            <a:r>
              <a:rPr lang="en-US" sz="2800" dirty="0" smtClean="0">
                <a:solidFill>
                  <a:schemeClr val="bg2">
                    <a:lumMod val="25000"/>
                  </a:schemeClr>
                </a:solidFill>
              </a:rPr>
              <a:t>T cells</a:t>
            </a:r>
          </a:p>
          <a:p>
            <a:pPr marL="582613" indent="-514350">
              <a:defRPr/>
            </a:pPr>
            <a:r>
              <a:rPr lang="en-US" sz="2800" dirty="0" smtClean="0"/>
              <a:t>B cells become </a:t>
            </a:r>
            <a:r>
              <a:rPr lang="en-US" sz="2800" dirty="0" err="1" smtClean="0"/>
              <a:t>immunocompetent</a:t>
            </a:r>
            <a:r>
              <a:rPr lang="en-US" sz="2800" dirty="0" smtClean="0"/>
              <a:t> in bone marrow while T cells in thymus.</a:t>
            </a:r>
          </a:p>
          <a:p>
            <a:pPr marL="582613" indent="-514350">
              <a:defRPr/>
            </a:pPr>
            <a:r>
              <a:rPr lang="en-US" sz="2800" dirty="0" smtClean="0"/>
              <a:t>T cells are responsible for cell mediated immunity</a:t>
            </a:r>
          </a:p>
          <a:p>
            <a:pPr>
              <a:buFont typeface="Wingdings" pitchFamily="2" charset="2"/>
              <a:buNone/>
              <a:defRPr/>
            </a:pPr>
            <a:endParaRPr lang="en-US" dirty="0"/>
          </a:p>
        </p:txBody>
      </p:sp>
    </p:spTree>
  </p:cSld>
  <p:clrMapOvr>
    <a:masterClrMapping/>
  </p:clrMapOvr>
  <p:transition/>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solidFill>
                  <a:schemeClr val="tx2"/>
                </a:solidFill>
              </a:rPr>
              <a:t>lymphocytes</a:t>
            </a:r>
            <a:endParaRPr lang="en-US" dirty="0">
              <a:solidFill>
                <a:schemeClr val="tx2"/>
              </a:solidFill>
            </a:endParaRPr>
          </a:p>
        </p:txBody>
      </p:sp>
      <p:sp>
        <p:nvSpPr>
          <p:cNvPr id="6" name="Text Placeholder 5"/>
          <p:cNvSpPr>
            <a:spLocks noGrp="1"/>
          </p:cNvSpPr>
          <p:nvPr>
            <p:ph type="body" sz="half" idx="2"/>
          </p:nvPr>
        </p:nvSpPr>
        <p:spPr/>
        <p:txBody>
          <a:bodyPr/>
          <a:lstStyle/>
          <a:p>
            <a:endParaRPr lang="en-US"/>
          </a:p>
        </p:txBody>
      </p:sp>
      <p:pic>
        <p:nvPicPr>
          <p:cNvPr id="4098" name="Picture 2"/>
          <p:cNvPicPr>
            <a:picLocks noGrp="1" noChangeAspect="1" noChangeArrowheads="1"/>
          </p:cNvPicPr>
          <p:nvPr>
            <p:ph type="pic" idx="1"/>
          </p:nvPr>
        </p:nvPicPr>
        <p:blipFill>
          <a:blip r:embed="rId2" cstate="print"/>
          <a:srcRect l="203" r="203"/>
          <a:stretch>
            <a:fillRect/>
          </a:stretch>
        </p:blipFill>
        <p:spPr bwMode="auto">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Content Placeholder 2"/>
          <p:cNvSpPr>
            <a:spLocks noGrp="1"/>
          </p:cNvSpPr>
          <p:nvPr>
            <p:ph idx="1"/>
          </p:nvPr>
        </p:nvSpPr>
        <p:spPr>
          <a:xfrm>
            <a:off x="304800" y="228600"/>
            <a:ext cx="8001000" cy="5975350"/>
          </a:xfrm>
        </p:spPr>
        <p:txBody>
          <a:bodyPr>
            <a:normAutofit fontScale="92500"/>
          </a:bodyPr>
          <a:lstStyle/>
          <a:p>
            <a:r>
              <a:rPr lang="en-US" sz="2800" dirty="0" smtClean="0"/>
              <a:t>When T cells are stimulated by an antigen, they show following immunologic manifestations: </a:t>
            </a:r>
          </a:p>
          <a:p>
            <a:r>
              <a:rPr lang="en-US" sz="2800" dirty="0" smtClean="0"/>
              <a:t>a) </a:t>
            </a:r>
            <a:r>
              <a:rPr lang="en-US" sz="2800" u="sng" dirty="0" smtClean="0">
                <a:solidFill>
                  <a:schemeClr val="accent1">
                    <a:lumMod val="75000"/>
                  </a:schemeClr>
                </a:solidFill>
              </a:rPr>
              <a:t>Memory T-cells –</a:t>
            </a:r>
            <a:r>
              <a:rPr lang="en-US" sz="2800" dirty="0" smtClean="0"/>
              <a:t> Speed up immunological reaction when in contact with same antigen.</a:t>
            </a:r>
          </a:p>
          <a:p>
            <a:r>
              <a:rPr lang="en-US" sz="2800" dirty="0" smtClean="0"/>
              <a:t>b) </a:t>
            </a:r>
            <a:r>
              <a:rPr lang="en-US" sz="2800" u="sng" dirty="0" smtClean="0">
                <a:solidFill>
                  <a:schemeClr val="accent1">
                    <a:lumMod val="75000"/>
                  </a:schemeClr>
                </a:solidFill>
              </a:rPr>
              <a:t>Helper or suppressor cells– </a:t>
            </a:r>
            <a:r>
              <a:rPr lang="en-US" sz="2800" dirty="0" smtClean="0"/>
              <a:t>stimulate or suppress the development of effects T or B cells. </a:t>
            </a:r>
          </a:p>
          <a:p>
            <a:r>
              <a:rPr lang="en-US" sz="2800" dirty="0" smtClean="0"/>
              <a:t>c) </a:t>
            </a:r>
            <a:r>
              <a:rPr lang="en-US" sz="2800" u="sng" dirty="0" err="1" smtClean="0">
                <a:solidFill>
                  <a:schemeClr val="accent1">
                    <a:lumMod val="75000"/>
                  </a:schemeClr>
                </a:solidFill>
              </a:rPr>
              <a:t>Effector</a:t>
            </a:r>
            <a:r>
              <a:rPr lang="en-US" sz="2800" u="sng" dirty="0" smtClean="0">
                <a:solidFill>
                  <a:schemeClr val="accent1">
                    <a:lumMod val="75000"/>
                  </a:schemeClr>
                </a:solidFill>
              </a:rPr>
              <a:t> T cells –  </a:t>
            </a:r>
            <a:r>
              <a:rPr lang="en-US" sz="2800" dirty="0" smtClean="0"/>
              <a:t>produce cell mediated immune reaction such as delayed hypersensitivity.</a:t>
            </a:r>
            <a:endParaRPr lang="en-US" sz="3200" dirty="0" smtClean="0"/>
          </a:p>
          <a:p>
            <a:r>
              <a:rPr lang="en-US" sz="2800" dirty="0" smtClean="0"/>
              <a:t>Cells release chemical mediations known as </a:t>
            </a:r>
            <a:r>
              <a:rPr lang="en-US" sz="2800" dirty="0" err="1" smtClean="0">
                <a:solidFill>
                  <a:schemeClr val="accent1">
                    <a:lumMod val="75000"/>
                  </a:schemeClr>
                </a:solidFill>
              </a:rPr>
              <a:t>lymphokines</a:t>
            </a:r>
            <a:r>
              <a:rPr lang="en-US" sz="2800" dirty="0" smtClean="0">
                <a:solidFill>
                  <a:srgbClr val="FFFF00"/>
                </a:solidFill>
              </a:rPr>
              <a:t> </a:t>
            </a:r>
            <a:r>
              <a:rPr lang="en-US" sz="2800" dirty="0" smtClean="0"/>
              <a:t>which activate </a:t>
            </a:r>
            <a:r>
              <a:rPr lang="en-US" sz="2400" dirty="0" smtClean="0"/>
              <a:t>Macrophages ,PMNs &amp; </a:t>
            </a:r>
            <a:r>
              <a:rPr lang="en-US" sz="2800" dirty="0" smtClean="0"/>
              <a:t>produce interferon which inhibits viral replication. </a:t>
            </a:r>
          </a:p>
          <a:p>
            <a:endParaRPr lang="en-US" sz="2800" dirty="0" smtClean="0"/>
          </a:p>
          <a:p>
            <a:endParaRPr lang="en-US" sz="2800" dirty="0" smtClean="0"/>
          </a:p>
          <a:p>
            <a:endParaRPr lang="en-US" sz="2800" dirty="0" smtClean="0"/>
          </a:p>
          <a:p>
            <a:endParaRPr lang="en-US" sz="2800" dirty="0" smtClean="0"/>
          </a:p>
        </p:txBody>
      </p:sp>
    </p:spTree>
  </p:cSld>
  <p:clrMapOvr>
    <a:masterClrMapping/>
  </p:clrMapOvr>
  <p:transition/>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28600"/>
            <a:ext cx="7772400" cy="6127750"/>
          </a:xfrm>
        </p:spPr>
        <p:txBody>
          <a:bodyPr>
            <a:normAutofit lnSpcReduction="10000"/>
          </a:bodyPr>
          <a:lstStyle/>
          <a:p>
            <a:pPr>
              <a:defRPr/>
            </a:pPr>
            <a:r>
              <a:rPr lang="en-US" sz="2800" dirty="0" smtClean="0"/>
              <a:t>When B cells are activated by an antigen, they become larger cells called </a:t>
            </a:r>
            <a:r>
              <a:rPr lang="en-US" sz="2800" dirty="0" err="1" smtClean="0"/>
              <a:t>Plasmablasts</a:t>
            </a:r>
            <a:r>
              <a:rPr lang="en-US" sz="2800" dirty="0" smtClean="0"/>
              <a:t>.</a:t>
            </a:r>
          </a:p>
          <a:p>
            <a:pPr>
              <a:defRPr/>
            </a:pPr>
            <a:r>
              <a:rPr lang="en-US" sz="2800" dirty="0" smtClean="0"/>
              <a:t>These cells divide to form </a:t>
            </a:r>
            <a:r>
              <a:rPr lang="en-US" sz="2800" dirty="0" smtClean="0">
                <a:solidFill>
                  <a:schemeClr val="accent1">
                    <a:lumMod val="75000"/>
                  </a:schemeClr>
                </a:solidFill>
              </a:rPr>
              <a:t>Plasma cells &amp; Memory B cells.</a:t>
            </a:r>
          </a:p>
          <a:p>
            <a:pPr>
              <a:defRPr/>
            </a:pPr>
            <a:r>
              <a:rPr lang="en-US" sz="2800" dirty="0" smtClean="0"/>
              <a:t>The memory B cells speed up the immunologic reaction.</a:t>
            </a:r>
          </a:p>
          <a:p>
            <a:pPr>
              <a:defRPr/>
            </a:pPr>
            <a:r>
              <a:rPr lang="en-US" sz="2800" dirty="0" smtClean="0"/>
              <a:t>The plasma cells produce </a:t>
            </a:r>
            <a:r>
              <a:rPr lang="en-US" sz="2800" dirty="0" err="1" smtClean="0"/>
              <a:t>immunoglobulins</a:t>
            </a:r>
            <a:r>
              <a:rPr lang="en-US" sz="2800" dirty="0" smtClean="0"/>
              <a:t> – </a:t>
            </a:r>
            <a:r>
              <a:rPr lang="en-US" sz="2800" dirty="0" err="1" smtClean="0"/>
              <a:t>IgM</a:t>
            </a:r>
            <a:r>
              <a:rPr lang="en-US" sz="2800" dirty="0" smtClean="0"/>
              <a:t>, </a:t>
            </a:r>
            <a:r>
              <a:rPr lang="en-US" sz="2800" dirty="0" err="1" smtClean="0"/>
              <a:t>IgG</a:t>
            </a:r>
            <a:r>
              <a:rPr lang="en-US" sz="2800" dirty="0" smtClean="0"/>
              <a:t>, </a:t>
            </a:r>
            <a:r>
              <a:rPr lang="en-US" sz="2800" dirty="0" err="1" smtClean="0"/>
              <a:t>IgA</a:t>
            </a:r>
            <a:r>
              <a:rPr lang="en-US" sz="2800" dirty="0" smtClean="0"/>
              <a:t>, </a:t>
            </a:r>
            <a:r>
              <a:rPr lang="en-US" sz="2800" dirty="0" err="1" smtClean="0"/>
              <a:t>IgD</a:t>
            </a:r>
            <a:r>
              <a:rPr lang="en-US" sz="2800" dirty="0" smtClean="0"/>
              <a:t> &amp; </a:t>
            </a:r>
            <a:r>
              <a:rPr lang="en-US" sz="2800" dirty="0" err="1" smtClean="0"/>
              <a:t>IgE</a:t>
            </a:r>
            <a:r>
              <a:rPr lang="en-US" sz="2800" dirty="0" smtClean="0"/>
              <a:t>.</a:t>
            </a:r>
          </a:p>
          <a:p>
            <a:pPr>
              <a:defRPr/>
            </a:pPr>
            <a:r>
              <a:rPr lang="en-US" sz="2800" dirty="0" smtClean="0"/>
              <a:t>These cause:</a:t>
            </a:r>
          </a:p>
          <a:p>
            <a:pPr marL="582613" indent="-514350">
              <a:buFont typeface="Wingdings" pitchFamily="2" charset="2"/>
              <a:buAutoNum type="arabicPeriod"/>
              <a:defRPr/>
            </a:pPr>
            <a:r>
              <a:rPr lang="en-US" sz="2800" dirty="0" smtClean="0"/>
              <a:t>Neutralization of bacterial toxins by antitoxins.</a:t>
            </a:r>
          </a:p>
          <a:p>
            <a:pPr marL="582613" indent="-514350">
              <a:buFont typeface="Wingdings" pitchFamily="2" charset="2"/>
              <a:buAutoNum type="arabicPeriod"/>
              <a:defRPr/>
            </a:pPr>
            <a:r>
              <a:rPr lang="en-US" sz="2800" dirty="0" err="1" smtClean="0"/>
              <a:t>Opsonization</a:t>
            </a:r>
            <a:r>
              <a:rPr lang="en-US" sz="2800" dirty="0" smtClean="0"/>
              <a:t> to facilitate </a:t>
            </a:r>
            <a:r>
              <a:rPr lang="en-US" sz="2800" dirty="0" err="1" smtClean="0"/>
              <a:t>phagocytosis</a:t>
            </a:r>
            <a:r>
              <a:rPr lang="en-US" sz="2800" dirty="0" smtClean="0"/>
              <a:t>.</a:t>
            </a:r>
          </a:p>
          <a:p>
            <a:pPr marL="582613" indent="-514350">
              <a:buFont typeface="Wingdings" pitchFamily="2" charset="2"/>
              <a:buAutoNum type="arabicPeriod"/>
              <a:defRPr/>
            </a:pPr>
            <a:r>
              <a:rPr lang="en-US" sz="2800" dirty="0" err="1" smtClean="0"/>
              <a:t>Lysis</a:t>
            </a:r>
            <a:r>
              <a:rPr lang="en-US" sz="2800" dirty="0" smtClean="0"/>
              <a:t> of bacteria by complement activation.</a:t>
            </a:r>
          </a:p>
          <a:p>
            <a:pPr marL="582613" indent="-514350">
              <a:buFont typeface="Wingdings" pitchFamily="2" charset="2"/>
              <a:buAutoNum type="arabicPeriod"/>
              <a:defRPr/>
            </a:pPr>
            <a:r>
              <a:rPr lang="en-US" sz="2800" dirty="0" smtClean="0"/>
              <a:t>Agglutination of bacteria</a:t>
            </a:r>
            <a:r>
              <a:rPr lang="en-US" sz="2800" dirty="0" smtClean="0">
                <a:solidFill>
                  <a:srgbClr val="00FF00"/>
                </a:solidFill>
              </a:rPr>
              <a:t>.</a:t>
            </a:r>
            <a:endParaRPr lang="en-US" sz="2800" dirty="0">
              <a:solidFill>
                <a:srgbClr val="00FF00"/>
              </a:solidFill>
            </a:endParaRPr>
          </a:p>
        </p:txBody>
      </p:sp>
    </p:spTree>
  </p:cSld>
  <p:clrMapOvr>
    <a:masterClrMapping/>
  </p:clrMapOvr>
  <p:transition/>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Content Placeholder 2"/>
          <p:cNvSpPr>
            <a:spLocks noGrp="1"/>
          </p:cNvSpPr>
          <p:nvPr>
            <p:ph idx="1"/>
          </p:nvPr>
        </p:nvSpPr>
        <p:spPr>
          <a:xfrm>
            <a:off x="457200" y="425450"/>
            <a:ext cx="7772400" cy="5899150"/>
          </a:xfrm>
        </p:spPr>
        <p:txBody>
          <a:bodyPr>
            <a:normAutofit/>
          </a:bodyPr>
          <a:lstStyle/>
          <a:p>
            <a:r>
              <a:rPr lang="en-US" b="1" u="sng" dirty="0" smtClean="0">
                <a:solidFill>
                  <a:schemeClr val="tx2"/>
                </a:solidFill>
              </a:rPr>
              <a:t>EOSINOPHILS, BASOPHILS &amp; MAST CELLS</a:t>
            </a:r>
          </a:p>
          <a:p>
            <a:r>
              <a:rPr lang="en-US" sz="2800" dirty="0" err="1" smtClean="0"/>
              <a:t>Eosinophils</a:t>
            </a:r>
            <a:r>
              <a:rPr lang="en-US" sz="2800" dirty="0" smtClean="0"/>
              <a:t> arte found in allergic &amp; parasitic reactions</a:t>
            </a:r>
          </a:p>
          <a:p>
            <a:r>
              <a:rPr lang="en-US" sz="2800" dirty="0" smtClean="0"/>
              <a:t>During immune response they are involved in </a:t>
            </a:r>
            <a:r>
              <a:rPr lang="en-US" sz="2800" dirty="0" err="1" smtClean="0"/>
              <a:t>phagocytosis</a:t>
            </a:r>
            <a:r>
              <a:rPr lang="en-US" sz="2800" dirty="0" smtClean="0"/>
              <a:t> &amp; detoxification of histamines.</a:t>
            </a:r>
          </a:p>
          <a:p>
            <a:r>
              <a:rPr lang="en-US" sz="2800" dirty="0" err="1" smtClean="0"/>
              <a:t>Basophils</a:t>
            </a:r>
            <a:r>
              <a:rPr lang="en-US" sz="2800" dirty="0" smtClean="0"/>
              <a:t> &amp; mast cells contain granules which when stimulated by antigen, </a:t>
            </a:r>
            <a:r>
              <a:rPr lang="en-US" sz="2800" dirty="0" err="1" smtClean="0"/>
              <a:t>degranulate</a:t>
            </a:r>
            <a:r>
              <a:rPr lang="en-US" sz="2800" dirty="0" smtClean="0"/>
              <a:t> &amp; release chemical mediators:</a:t>
            </a:r>
          </a:p>
          <a:p>
            <a:pPr>
              <a:buFontTx/>
              <a:buChar char="-"/>
            </a:pPr>
            <a:r>
              <a:rPr lang="en-US" sz="2800" dirty="0" smtClean="0"/>
              <a:t>Histamine, a vasodilator </a:t>
            </a:r>
          </a:p>
          <a:p>
            <a:pPr>
              <a:buFontTx/>
              <a:buChar char="-"/>
            </a:pPr>
            <a:r>
              <a:rPr lang="en-US" sz="2800" dirty="0" smtClean="0"/>
              <a:t>Heparin, an anticoagulant</a:t>
            </a:r>
          </a:p>
          <a:p>
            <a:r>
              <a:rPr lang="en-US" sz="2800" dirty="0" smtClean="0"/>
              <a:t>These initiate an inflammatory response.</a:t>
            </a:r>
          </a:p>
        </p:txBody>
      </p:sp>
    </p:spTree>
  </p:cSld>
  <p:clrMapOvr>
    <a:masterClrMapping/>
  </p:clrMapOvr>
  <p:transition/>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2050" name="Picture 2"/>
          <p:cNvPicPr>
            <a:picLocks noGrp="1" noChangeAspect="1" noChangeArrowheads="1"/>
          </p:cNvPicPr>
          <p:nvPr>
            <p:ph idx="1"/>
          </p:nvPr>
        </p:nvPicPr>
        <p:blipFill>
          <a:blip r:embed="rId2" cstate="print"/>
          <a:srcRect/>
          <a:stretch>
            <a:fillRect/>
          </a:stretch>
        </p:blipFill>
        <p:spPr bwMode="auto">
          <a:xfrm>
            <a:off x="457200" y="152400"/>
            <a:ext cx="3267075" cy="3267075"/>
          </a:xfrm>
          <a:prstGeom prst="rect">
            <a:avLst/>
          </a:prstGeom>
          <a:noFill/>
          <a:ln w="9525">
            <a:noFill/>
            <a:miter lim="800000"/>
            <a:headEnd/>
            <a:tailEnd/>
          </a:ln>
          <a:effectLst/>
        </p:spPr>
      </p:pic>
      <p:pic>
        <p:nvPicPr>
          <p:cNvPr id="2051" name="Picture 3"/>
          <p:cNvPicPr>
            <a:picLocks noChangeAspect="1" noChangeArrowheads="1"/>
          </p:cNvPicPr>
          <p:nvPr/>
        </p:nvPicPr>
        <p:blipFill>
          <a:blip r:embed="rId3" cstate="print"/>
          <a:srcRect/>
          <a:stretch>
            <a:fillRect/>
          </a:stretch>
        </p:blipFill>
        <p:spPr bwMode="auto">
          <a:xfrm>
            <a:off x="5334000" y="228600"/>
            <a:ext cx="2743200" cy="2743200"/>
          </a:xfrm>
          <a:prstGeom prst="rect">
            <a:avLst/>
          </a:prstGeom>
          <a:noFill/>
          <a:ln w="9525">
            <a:noFill/>
            <a:miter lim="800000"/>
            <a:headEnd/>
            <a:tailEnd/>
          </a:ln>
          <a:effectLst/>
        </p:spPr>
      </p:pic>
      <p:pic>
        <p:nvPicPr>
          <p:cNvPr id="2052" name="Picture 4"/>
          <p:cNvPicPr>
            <a:picLocks noChangeAspect="1" noChangeArrowheads="1"/>
          </p:cNvPicPr>
          <p:nvPr/>
        </p:nvPicPr>
        <p:blipFill>
          <a:blip r:embed="rId4" cstate="print"/>
          <a:srcRect/>
          <a:stretch>
            <a:fillRect/>
          </a:stretch>
        </p:blipFill>
        <p:spPr bwMode="auto">
          <a:xfrm>
            <a:off x="3200400" y="3733800"/>
            <a:ext cx="3352800" cy="25146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0"/>
            <a:ext cx="7772400" cy="1274763"/>
          </a:xfrm>
        </p:spPr>
        <p:txBody>
          <a:bodyPr>
            <a:normAutofit/>
          </a:bodyPr>
          <a:lstStyle/>
          <a:p>
            <a:pPr>
              <a:defRPr/>
            </a:pPr>
            <a:r>
              <a:rPr lang="en-US" u="sng" dirty="0" smtClean="0">
                <a:solidFill>
                  <a:schemeClr val="tx2"/>
                </a:solidFill>
              </a:rPr>
              <a:t>PERIRADICULAR MANIFESTATIONS</a:t>
            </a:r>
            <a:endParaRPr lang="en-US" u="sng" dirty="0">
              <a:solidFill>
                <a:schemeClr val="tx2"/>
              </a:solidFill>
            </a:endParaRPr>
          </a:p>
        </p:txBody>
      </p:sp>
      <p:sp>
        <p:nvSpPr>
          <p:cNvPr id="144387" name="Content Placeholder 2"/>
          <p:cNvSpPr>
            <a:spLocks noGrp="1"/>
          </p:cNvSpPr>
          <p:nvPr>
            <p:ph idx="1"/>
          </p:nvPr>
        </p:nvSpPr>
        <p:spPr>
          <a:xfrm>
            <a:off x="304800" y="1371600"/>
            <a:ext cx="7848600" cy="5105400"/>
          </a:xfrm>
        </p:spPr>
        <p:txBody>
          <a:bodyPr>
            <a:normAutofit fontScale="92500" lnSpcReduction="10000"/>
          </a:bodyPr>
          <a:lstStyle/>
          <a:p>
            <a:r>
              <a:rPr lang="en-US" sz="2800" dirty="0" smtClean="0"/>
              <a:t>If the inflammatory response overwhelms the pulp, there is partial or total necrosis of the pulp in the root canal.</a:t>
            </a:r>
          </a:p>
          <a:p>
            <a:r>
              <a:rPr lang="en-US" sz="2800" dirty="0" smtClean="0"/>
              <a:t> This serves as a pathway to the </a:t>
            </a:r>
            <a:r>
              <a:rPr lang="en-US" sz="2800" dirty="0" err="1" smtClean="0"/>
              <a:t>periradicular</a:t>
            </a:r>
            <a:r>
              <a:rPr lang="en-US" sz="2800" dirty="0" smtClean="0"/>
              <a:t> area for the noxious products of tissues necrosis and antigenic agents. </a:t>
            </a:r>
          </a:p>
          <a:p>
            <a:r>
              <a:rPr lang="en-US" sz="2800" dirty="0" smtClean="0"/>
              <a:t>The inflammatory and immunologic reaction continue in the </a:t>
            </a:r>
            <a:r>
              <a:rPr lang="en-US" sz="2800" dirty="0" err="1" smtClean="0"/>
              <a:t>periradicular</a:t>
            </a:r>
            <a:r>
              <a:rPr lang="en-US" sz="2800" dirty="0" smtClean="0"/>
              <a:t> area as in pulp.</a:t>
            </a:r>
          </a:p>
          <a:p>
            <a:r>
              <a:rPr lang="en-US" sz="2800" dirty="0" smtClean="0"/>
              <a:t>In the </a:t>
            </a:r>
            <a:r>
              <a:rPr lang="en-US" sz="2800" dirty="0" err="1" smtClean="0"/>
              <a:t>periradicular</a:t>
            </a:r>
            <a:r>
              <a:rPr lang="en-US" sz="2800" dirty="0" smtClean="0"/>
              <a:t> area the noxious products cause bone </a:t>
            </a:r>
            <a:r>
              <a:rPr lang="en-US" sz="2800" dirty="0" err="1" smtClean="0"/>
              <a:t>resorption</a:t>
            </a:r>
            <a:r>
              <a:rPr lang="en-US" sz="2800" dirty="0" smtClean="0"/>
              <a:t> &amp; granulation tissue. </a:t>
            </a:r>
          </a:p>
          <a:p>
            <a:r>
              <a:rPr lang="en-US" sz="2800" dirty="0" smtClean="0"/>
              <a:t>The affected tissue contains </a:t>
            </a:r>
            <a:r>
              <a:rPr lang="en-US" sz="2800" dirty="0" err="1" smtClean="0"/>
              <a:t>neutrophils</a:t>
            </a:r>
            <a:r>
              <a:rPr lang="en-US" sz="2800" dirty="0" smtClean="0"/>
              <a:t>, lymphocyte, plasma cells, macrophages, mast cells.</a:t>
            </a:r>
          </a:p>
          <a:p>
            <a:endParaRPr lang="en-US" sz="2800" dirty="0" smtClean="0"/>
          </a:p>
          <a:p>
            <a:endParaRPr lang="en-US" sz="2800" dirty="0" smtClean="0"/>
          </a:p>
        </p:txBody>
      </p:sp>
    </p:spTree>
  </p:cSld>
  <p:clrMapOvr>
    <a:masterClrMapping/>
  </p:clrMapOvr>
  <p:transition/>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Content Placeholder 2"/>
          <p:cNvSpPr>
            <a:spLocks noGrp="1"/>
          </p:cNvSpPr>
          <p:nvPr>
            <p:ph idx="1"/>
          </p:nvPr>
        </p:nvSpPr>
        <p:spPr>
          <a:xfrm>
            <a:off x="533400" y="304800"/>
            <a:ext cx="7772400" cy="5975350"/>
          </a:xfrm>
        </p:spPr>
        <p:txBody>
          <a:bodyPr>
            <a:normAutofit lnSpcReduction="10000"/>
          </a:bodyPr>
          <a:lstStyle/>
          <a:p>
            <a:r>
              <a:rPr lang="en-US" sz="2800" dirty="0" smtClean="0"/>
              <a:t>Also it contains </a:t>
            </a:r>
            <a:r>
              <a:rPr lang="en-US" sz="2800" dirty="0" err="1" smtClean="0"/>
              <a:t>immunoglobulins</a:t>
            </a:r>
            <a:r>
              <a:rPr lang="en-US" sz="2800" dirty="0" smtClean="0"/>
              <a:t> </a:t>
            </a:r>
            <a:r>
              <a:rPr lang="en-US" sz="2800" dirty="0" err="1" smtClean="0"/>
              <a:t>IgG</a:t>
            </a:r>
            <a:r>
              <a:rPr lang="en-US" sz="2800" dirty="0" smtClean="0"/>
              <a:t>, </a:t>
            </a:r>
            <a:r>
              <a:rPr lang="en-US" sz="2800" dirty="0" err="1" smtClean="0"/>
              <a:t>IgA</a:t>
            </a:r>
            <a:r>
              <a:rPr lang="en-US" sz="2800" dirty="0" smtClean="0"/>
              <a:t>, </a:t>
            </a:r>
            <a:r>
              <a:rPr lang="en-US" sz="2800" dirty="0" err="1" smtClean="0"/>
              <a:t>IgM</a:t>
            </a:r>
            <a:r>
              <a:rPr lang="en-US" sz="2800" dirty="0" smtClean="0"/>
              <a:t>, </a:t>
            </a:r>
            <a:r>
              <a:rPr lang="en-US" sz="2800" dirty="0" err="1" smtClean="0"/>
              <a:t>IgE</a:t>
            </a:r>
            <a:r>
              <a:rPr lang="en-US" sz="2800" dirty="0" smtClean="0"/>
              <a:t> and complement.</a:t>
            </a:r>
          </a:p>
          <a:p>
            <a:r>
              <a:rPr lang="en-US" sz="2800" dirty="0" smtClean="0"/>
              <a:t>These may lead to anaphylactic, </a:t>
            </a:r>
            <a:r>
              <a:rPr lang="en-US" sz="2800" dirty="0" err="1" smtClean="0"/>
              <a:t>cytotoxic</a:t>
            </a:r>
            <a:r>
              <a:rPr lang="en-US" sz="2800" dirty="0" smtClean="0"/>
              <a:t>, antigen-antibody complex &amp; delayed hypersensitivity reactions in </a:t>
            </a:r>
            <a:r>
              <a:rPr lang="en-US" sz="2800" dirty="0" err="1" smtClean="0"/>
              <a:t>periradicular</a:t>
            </a:r>
            <a:r>
              <a:rPr lang="en-US" sz="2800" dirty="0" smtClean="0"/>
              <a:t> tissues. </a:t>
            </a:r>
          </a:p>
          <a:p>
            <a:r>
              <a:rPr lang="en-US" sz="2800" dirty="0" smtClean="0"/>
              <a:t>Reports indicate that-</a:t>
            </a:r>
          </a:p>
          <a:p>
            <a:pPr>
              <a:buFontTx/>
              <a:buChar char="-"/>
            </a:pPr>
            <a:r>
              <a:rPr lang="en-US" sz="2800" dirty="0" smtClean="0"/>
              <a:t>Some endodontic flare -ups are mediated by </a:t>
            </a:r>
            <a:r>
              <a:rPr lang="en-US" sz="2800" dirty="0" err="1" smtClean="0"/>
              <a:t>IgE</a:t>
            </a:r>
            <a:r>
              <a:rPr lang="en-US" sz="2800" dirty="0" smtClean="0"/>
              <a:t> reactions </a:t>
            </a:r>
          </a:p>
          <a:p>
            <a:pPr>
              <a:buFontTx/>
              <a:buChar char="-"/>
            </a:pPr>
            <a:r>
              <a:rPr lang="en-US" sz="2800" dirty="0" smtClean="0"/>
              <a:t>Bone </a:t>
            </a:r>
            <a:r>
              <a:rPr lang="en-US" sz="2800" dirty="0" err="1" smtClean="0"/>
              <a:t>resorption</a:t>
            </a:r>
            <a:r>
              <a:rPr lang="en-US" sz="2800" dirty="0" smtClean="0"/>
              <a:t> is mediated by </a:t>
            </a:r>
            <a:r>
              <a:rPr lang="en-US" sz="2800" dirty="0" err="1" smtClean="0"/>
              <a:t>lymphokine</a:t>
            </a:r>
            <a:r>
              <a:rPr lang="en-US" sz="2800" dirty="0" smtClean="0"/>
              <a:t> called </a:t>
            </a:r>
            <a:r>
              <a:rPr lang="en-US" sz="2800" dirty="0" err="1" smtClean="0"/>
              <a:t>ostoelastic</a:t>
            </a:r>
            <a:r>
              <a:rPr lang="en-US" sz="2800" dirty="0" smtClean="0"/>
              <a:t> activating factor. </a:t>
            </a:r>
          </a:p>
          <a:p>
            <a:pPr>
              <a:buFontTx/>
              <a:buChar char="-"/>
            </a:pPr>
            <a:r>
              <a:rPr lang="en-US" sz="2800" dirty="0" smtClean="0"/>
              <a:t>These findings show that immunology plays an important role in the physiology, and pathology of the </a:t>
            </a:r>
            <a:r>
              <a:rPr lang="en-US" sz="2800" dirty="0" err="1" smtClean="0"/>
              <a:t>periradicular</a:t>
            </a:r>
            <a:r>
              <a:rPr lang="en-US" sz="2800" dirty="0" smtClean="0"/>
              <a:t> tissue. </a:t>
            </a:r>
          </a:p>
          <a:p>
            <a:endParaRPr lang="en-US" dirty="0" smtClean="0"/>
          </a:p>
          <a:p>
            <a:endParaRPr lang="en-US" dirty="0" smtClean="0"/>
          </a:p>
        </p:txBody>
      </p:sp>
    </p:spTree>
  </p:cSld>
  <p:clrMapOvr>
    <a:masterClrMapping/>
  </p:clrMapOvr>
  <p:transition/>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152400"/>
            <a:ext cx="7772400" cy="1274763"/>
          </a:xfrm>
        </p:spPr>
        <p:txBody>
          <a:bodyPr>
            <a:normAutofit/>
          </a:bodyPr>
          <a:lstStyle/>
          <a:p>
            <a:pPr algn="ctr">
              <a:defRPr/>
            </a:pPr>
            <a:r>
              <a:rPr lang="en-US" u="sng" dirty="0" smtClean="0">
                <a:solidFill>
                  <a:schemeClr val="tx2"/>
                </a:solidFill>
              </a:rPr>
              <a:t>TISSUE CHANGES FOLLOWING INFLAMMATION</a:t>
            </a:r>
            <a:endParaRPr lang="en-US" u="sng" dirty="0">
              <a:solidFill>
                <a:schemeClr val="tx2"/>
              </a:solidFill>
            </a:endParaRPr>
          </a:p>
        </p:txBody>
      </p:sp>
      <p:sp>
        <p:nvSpPr>
          <p:cNvPr id="146435" name="Content Placeholder 2"/>
          <p:cNvSpPr>
            <a:spLocks noGrp="1"/>
          </p:cNvSpPr>
          <p:nvPr>
            <p:ph idx="1"/>
          </p:nvPr>
        </p:nvSpPr>
        <p:spPr/>
        <p:txBody>
          <a:bodyPr/>
          <a:lstStyle/>
          <a:p>
            <a:r>
              <a:rPr lang="en-US" sz="2800" dirty="0" smtClean="0"/>
              <a:t>Tissue changes following inflammation:</a:t>
            </a:r>
          </a:p>
          <a:p>
            <a:pPr>
              <a:buFont typeface="Wingdings" pitchFamily="2" charset="2"/>
              <a:buNone/>
            </a:pPr>
            <a:r>
              <a:rPr lang="en-US" sz="2800" dirty="0" smtClean="0"/>
              <a:t>1. Degenerative</a:t>
            </a:r>
          </a:p>
          <a:p>
            <a:pPr>
              <a:buFont typeface="Wingdings" pitchFamily="2" charset="2"/>
              <a:buNone/>
            </a:pPr>
            <a:r>
              <a:rPr lang="en-US" sz="2800" dirty="0" smtClean="0"/>
              <a:t>2. Proliferative</a:t>
            </a:r>
          </a:p>
          <a:p>
            <a:pPr>
              <a:buFont typeface="Wingdings" pitchFamily="2" charset="2"/>
              <a:buNone/>
            </a:pPr>
            <a:r>
              <a:rPr lang="en-US" sz="3200" dirty="0" smtClean="0">
                <a:solidFill>
                  <a:schemeClr val="tx2"/>
                </a:solidFill>
              </a:rPr>
              <a:t>1. </a:t>
            </a:r>
            <a:r>
              <a:rPr lang="en-US" sz="3200" u="sng" dirty="0" smtClean="0">
                <a:solidFill>
                  <a:schemeClr val="tx2"/>
                </a:solidFill>
              </a:rPr>
              <a:t>DEGENERATIVE CHANGES</a:t>
            </a:r>
            <a:endParaRPr lang="en-US" sz="3200" dirty="0" smtClean="0">
              <a:solidFill>
                <a:schemeClr val="tx2"/>
              </a:solidFill>
            </a:endParaRPr>
          </a:p>
          <a:p>
            <a:pPr>
              <a:buFont typeface="Wingdings" pitchFamily="2" charset="2"/>
              <a:buNone/>
            </a:pPr>
            <a:r>
              <a:rPr lang="en-US" sz="2800" dirty="0" err="1" smtClean="0"/>
              <a:t>i</a:t>
            </a:r>
            <a:r>
              <a:rPr lang="en-US" sz="2800" dirty="0" smtClean="0"/>
              <a:t>. 	Fibrous</a:t>
            </a:r>
          </a:p>
          <a:p>
            <a:pPr>
              <a:buFont typeface="Wingdings" pitchFamily="2" charset="2"/>
              <a:buNone/>
            </a:pPr>
            <a:r>
              <a:rPr lang="en-US" sz="2800" dirty="0" smtClean="0"/>
              <a:t>ii. 	</a:t>
            </a:r>
            <a:r>
              <a:rPr lang="en-US" sz="2800" dirty="0" err="1" smtClean="0"/>
              <a:t>Resorptive</a:t>
            </a:r>
            <a:endParaRPr lang="en-US" sz="2800" dirty="0" smtClean="0"/>
          </a:p>
          <a:p>
            <a:pPr>
              <a:buFont typeface="Wingdings" pitchFamily="2" charset="2"/>
              <a:buNone/>
            </a:pPr>
            <a:r>
              <a:rPr lang="en-US" sz="2800" dirty="0" smtClean="0"/>
              <a:t>iii. </a:t>
            </a:r>
            <a:r>
              <a:rPr lang="en-US" sz="2800" dirty="0" err="1" smtClean="0"/>
              <a:t>Calcific</a:t>
            </a:r>
            <a:endParaRPr lang="en-US" sz="2800" dirty="0" smtClean="0"/>
          </a:p>
          <a:p>
            <a:r>
              <a:rPr lang="en-US" sz="2800" dirty="0" smtClean="0"/>
              <a:t>If the degeneration continues, necrosis occurs.</a:t>
            </a:r>
          </a:p>
          <a:p>
            <a:pPr>
              <a:buFont typeface="Wingdings" pitchFamily="2" charset="2"/>
              <a:buNone/>
            </a:pPr>
            <a:endParaRPr lang="en-US" dirty="0" smtClean="0"/>
          </a:p>
        </p:txBody>
      </p:sp>
    </p:spTree>
  </p:cSld>
  <p:clrMapOvr>
    <a:masterClrMapping/>
  </p:clrMapOvr>
  <p:transition/>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57200"/>
            <a:ext cx="7772400" cy="5899150"/>
          </a:xfrm>
        </p:spPr>
        <p:txBody>
          <a:bodyPr/>
          <a:lstStyle/>
          <a:p>
            <a:pPr>
              <a:defRPr/>
            </a:pPr>
            <a:r>
              <a:rPr lang="en-US" sz="2800" dirty="0" smtClean="0"/>
              <a:t>Another form of degeneration is Suppuration.</a:t>
            </a:r>
          </a:p>
          <a:p>
            <a:pPr>
              <a:defRPr/>
            </a:pPr>
            <a:r>
              <a:rPr lang="en-US" sz="2800" dirty="0" smtClean="0"/>
              <a:t>Injured PMNs release </a:t>
            </a:r>
            <a:r>
              <a:rPr lang="en-US" sz="2800" dirty="0" err="1" smtClean="0"/>
              <a:t>proteolytic</a:t>
            </a:r>
            <a:r>
              <a:rPr lang="en-US" sz="2800" dirty="0" smtClean="0"/>
              <a:t> enzymes with resulting </a:t>
            </a:r>
            <a:r>
              <a:rPr lang="en-US" sz="2800" dirty="0" err="1" smtClean="0"/>
              <a:t>liquifaction</a:t>
            </a:r>
            <a:r>
              <a:rPr lang="en-US" sz="2800" dirty="0" smtClean="0"/>
              <a:t> of the dead tissue.</a:t>
            </a:r>
          </a:p>
          <a:p>
            <a:pPr>
              <a:defRPr/>
            </a:pPr>
            <a:r>
              <a:rPr lang="en-US" sz="2800" dirty="0" smtClean="0"/>
              <a:t>This is known as </a:t>
            </a:r>
            <a:r>
              <a:rPr lang="en-US" sz="2800" dirty="0" smtClean="0">
                <a:solidFill>
                  <a:schemeClr val="accent1">
                    <a:lumMod val="75000"/>
                  </a:schemeClr>
                </a:solidFill>
              </a:rPr>
              <a:t>Suppuration or formation of pus.</a:t>
            </a:r>
          </a:p>
          <a:p>
            <a:pPr>
              <a:defRPr/>
            </a:pPr>
            <a:r>
              <a:rPr lang="en-US" sz="2800" dirty="0" smtClean="0"/>
              <a:t>3 requisites for suppuration:</a:t>
            </a:r>
          </a:p>
          <a:p>
            <a:pPr marL="582613" indent="-514350">
              <a:buFont typeface="Wingdings" pitchFamily="2" charset="2"/>
              <a:buAutoNum type="arabicPeriod"/>
              <a:defRPr/>
            </a:pPr>
            <a:r>
              <a:rPr lang="en-US" sz="2800" dirty="0" smtClean="0"/>
              <a:t>Necrosis of tissue cells.</a:t>
            </a:r>
          </a:p>
          <a:p>
            <a:pPr marL="582613" indent="-514350">
              <a:buFont typeface="Wingdings" pitchFamily="2" charset="2"/>
              <a:buAutoNum type="arabicPeriod"/>
              <a:defRPr/>
            </a:pPr>
            <a:r>
              <a:rPr lang="en-US" sz="2800" dirty="0" smtClean="0"/>
              <a:t>Sufficient no. of PMNs</a:t>
            </a:r>
          </a:p>
          <a:p>
            <a:pPr marL="582613" indent="-514350">
              <a:buFont typeface="Wingdings" pitchFamily="2" charset="2"/>
              <a:buAutoNum type="arabicPeriod"/>
              <a:defRPr/>
            </a:pPr>
            <a:r>
              <a:rPr lang="en-US" sz="2800" dirty="0" smtClean="0"/>
              <a:t>Digestion of dead materials by </a:t>
            </a:r>
            <a:r>
              <a:rPr lang="en-US" sz="2800" dirty="0" err="1" smtClean="0"/>
              <a:t>proteolytic</a:t>
            </a:r>
            <a:r>
              <a:rPr lang="en-US" sz="2800" dirty="0" smtClean="0"/>
              <a:t> enzymes.</a:t>
            </a:r>
            <a:endParaRPr lang="en-US" sz="2800" dirty="0"/>
          </a:p>
        </p:txBody>
      </p:sp>
    </p:spTree>
  </p:cSld>
  <p:clrMapOvr>
    <a:masterClrMapping/>
  </p:clrMapOvr>
  <p:transition/>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Content Placeholder 2"/>
          <p:cNvSpPr>
            <a:spLocks noGrp="1"/>
          </p:cNvSpPr>
          <p:nvPr>
            <p:ph idx="1"/>
          </p:nvPr>
        </p:nvSpPr>
        <p:spPr>
          <a:xfrm>
            <a:off x="381000" y="533400"/>
            <a:ext cx="7772400" cy="5899150"/>
          </a:xfrm>
        </p:spPr>
        <p:txBody>
          <a:bodyPr/>
          <a:lstStyle/>
          <a:p>
            <a:pPr>
              <a:buNone/>
            </a:pPr>
            <a:r>
              <a:rPr lang="en-US" sz="3200" u="sng" dirty="0" smtClean="0">
                <a:solidFill>
                  <a:schemeClr val="accent1">
                    <a:lumMod val="75000"/>
                  </a:schemeClr>
                </a:solidFill>
              </a:rPr>
              <a:t>PROLIFERATIVE CHANGES:</a:t>
            </a:r>
          </a:p>
          <a:p>
            <a:r>
              <a:rPr lang="en-US" sz="2800" dirty="0" smtClean="0"/>
              <a:t>These are produced by irritants mild enough to act as a stimulant. </a:t>
            </a:r>
          </a:p>
          <a:p>
            <a:r>
              <a:rPr lang="en-US" sz="2800" dirty="0" smtClean="0"/>
              <a:t>Within an area, a substance may be both irritant and a stimulant. </a:t>
            </a:r>
          </a:p>
          <a:p>
            <a:r>
              <a:rPr lang="en-US" sz="2800" dirty="0" smtClean="0"/>
              <a:t> e.g. Ca(OH)</a:t>
            </a:r>
            <a:r>
              <a:rPr lang="en-US" sz="2800" baseline="-25000" dirty="0" smtClean="0"/>
              <a:t>2</a:t>
            </a:r>
            <a:r>
              <a:rPr lang="en-US" sz="2800" dirty="0" smtClean="0"/>
              <a:t> in the center of inflammatory area may act as an irritant strong enough the produce regeneration or destruction where as at the periphery  it may be mild enough to stimulate proliferation. </a:t>
            </a:r>
          </a:p>
          <a:p>
            <a:r>
              <a:rPr lang="en-US" sz="2800" dirty="0" smtClean="0"/>
              <a:t>When a gap is present between tissue parts, repair is made by granulation tissue. </a:t>
            </a:r>
          </a:p>
          <a:p>
            <a:pPr>
              <a:buFont typeface="Wingdings" pitchFamily="2" charset="2"/>
              <a:buNone/>
            </a:pPr>
            <a:endParaRPr lang="en-US" sz="2800" dirty="0" smtClean="0"/>
          </a:p>
          <a:p>
            <a:endParaRPr lang="en-US" sz="2800" dirty="0" smtClean="0"/>
          </a:p>
        </p:txBody>
      </p:sp>
    </p:spTree>
  </p:cSld>
  <p:clrMapOvr>
    <a:masterClrMapping/>
  </p:clrMapOvr>
  <p:transition/>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Content Placeholder 2"/>
          <p:cNvSpPr>
            <a:spLocks noGrp="1"/>
          </p:cNvSpPr>
          <p:nvPr>
            <p:ph idx="1"/>
          </p:nvPr>
        </p:nvSpPr>
        <p:spPr>
          <a:xfrm>
            <a:off x="457200" y="381000"/>
            <a:ext cx="7772400" cy="5975350"/>
          </a:xfrm>
        </p:spPr>
        <p:txBody>
          <a:bodyPr/>
          <a:lstStyle/>
          <a:p>
            <a:r>
              <a:rPr lang="en-US" sz="2800" dirty="0" smtClean="0"/>
              <a:t>The principal cells of repair are the fibroblasts which lay down cellular fibrous tissue.</a:t>
            </a:r>
          </a:p>
          <a:p>
            <a:r>
              <a:rPr lang="en-US" sz="2800" dirty="0" smtClean="0"/>
              <a:t>Fibrous repair is the result even if, in some cases, collagen </a:t>
            </a:r>
            <a:r>
              <a:rPr lang="en-US" sz="2800" dirty="0" err="1" smtClean="0"/>
              <a:t>fibre</a:t>
            </a:r>
            <a:r>
              <a:rPr lang="en-US" sz="2800" dirty="0" smtClean="0"/>
              <a:t> is substituted by dense </a:t>
            </a:r>
            <a:r>
              <a:rPr lang="en-US" sz="2800" dirty="0" err="1" smtClean="0"/>
              <a:t>acellular</a:t>
            </a:r>
            <a:r>
              <a:rPr lang="en-US" sz="2800" dirty="0" smtClean="0"/>
              <a:t> tissue.</a:t>
            </a:r>
          </a:p>
        </p:txBody>
      </p:sp>
    </p:spTree>
  </p:cSld>
  <p:clrMapOvr>
    <a:masterClrMapping/>
  </p:clrMapOvr>
  <p:transition/>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320040"/>
            <a:ext cx="7086600" cy="822960"/>
          </a:xfrm>
        </p:spPr>
        <p:txBody>
          <a:bodyPr/>
          <a:lstStyle/>
          <a:p>
            <a:pPr algn="ctr">
              <a:defRPr/>
            </a:pPr>
            <a:r>
              <a:rPr lang="en-US" u="sng" dirty="0" smtClean="0">
                <a:solidFill>
                  <a:schemeClr val="accent1">
                    <a:lumMod val="75000"/>
                  </a:schemeClr>
                </a:solidFill>
              </a:rPr>
              <a:t>ENDODONTIC IMPLICATIONS</a:t>
            </a:r>
            <a:endParaRPr lang="en-US" u="sng" dirty="0">
              <a:solidFill>
                <a:schemeClr val="accent1">
                  <a:lumMod val="75000"/>
                </a:schemeClr>
              </a:solidFill>
            </a:endParaRPr>
          </a:p>
        </p:txBody>
      </p:sp>
      <p:sp>
        <p:nvSpPr>
          <p:cNvPr id="150531" name="Content Placeholder 2"/>
          <p:cNvSpPr>
            <a:spLocks noGrp="1"/>
          </p:cNvSpPr>
          <p:nvPr>
            <p:ph idx="1"/>
          </p:nvPr>
        </p:nvSpPr>
        <p:spPr>
          <a:xfrm>
            <a:off x="381000" y="1295400"/>
            <a:ext cx="7772400" cy="5060950"/>
          </a:xfrm>
        </p:spPr>
        <p:txBody>
          <a:bodyPr>
            <a:normAutofit lnSpcReduction="10000"/>
          </a:bodyPr>
          <a:lstStyle/>
          <a:p>
            <a:r>
              <a:rPr lang="en-US" sz="2800" dirty="0" smtClean="0"/>
              <a:t>Fish described the reaction of </a:t>
            </a:r>
            <a:r>
              <a:rPr lang="en-US" sz="2800" dirty="0" err="1" smtClean="0"/>
              <a:t>periradicular</a:t>
            </a:r>
            <a:r>
              <a:rPr lang="en-US" sz="2800" dirty="0" smtClean="0"/>
              <a:t> tissues to noxious products of tissue necrosis, bacterial products, and antigenic agents from the root canal.</a:t>
            </a:r>
          </a:p>
          <a:p>
            <a:r>
              <a:rPr lang="en-US" sz="2800" dirty="0" smtClean="0"/>
              <a:t>He established an experimental foci of injection, which he described as 4 zones. </a:t>
            </a:r>
          </a:p>
          <a:p>
            <a:r>
              <a:rPr lang="en-US" sz="2800" dirty="0" smtClean="0"/>
              <a:t>Four zones of reaction are</a:t>
            </a:r>
          </a:p>
          <a:p>
            <a:pPr>
              <a:buFont typeface="Wingdings" pitchFamily="2" charset="2"/>
              <a:buNone/>
            </a:pPr>
            <a:r>
              <a:rPr lang="en-US" sz="2800" dirty="0" smtClean="0">
                <a:solidFill>
                  <a:schemeClr val="accent1">
                    <a:lumMod val="75000"/>
                  </a:schemeClr>
                </a:solidFill>
              </a:rPr>
              <a:t>1. Zone of infection</a:t>
            </a:r>
          </a:p>
          <a:p>
            <a:pPr>
              <a:buFont typeface="Wingdings" pitchFamily="2" charset="2"/>
              <a:buNone/>
            </a:pPr>
            <a:r>
              <a:rPr lang="en-US" sz="2800" dirty="0" smtClean="0">
                <a:solidFill>
                  <a:schemeClr val="accent1">
                    <a:lumMod val="75000"/>
                  </a:schemeClr>
                </a:solidFill>
              </a:rPr>
              <a:t>2. Zone of contamination</a:t>
            </a:r>
          </a:p>
          <a:p>
            <a:pPr>
              <a:buFont typeface="Wingdings" pitchFamily="2" charset="2"/>
              <a:buNone/>
            </a:pPr>
            <a:r>
              <a:rPr lang="en-US" sz="2800" dirty="0" smtClean="0">
                <a:solidFill>
                  <a:schemeClr val="accent1">
                    <a:lumMod val="75000"/>
                  </a:schemeClr>
                </a:solidFill>
              </a:rPr>
              <a:t>3. Zone of irritation</a:t>
            </a:r>
          </a:p>
          <a:p>
            <a:pPr>
              <a:buFont typeface="Wingdings" pitchFamily="2" charset="2"/>
              <a:buNone/>
            </a:pPr>
            <a:r>
              <a:rPr lang="en-US" sz="2800" dirty="0" smtClean="0">
                <a:solidFill>
                  <a:schemeClr val="accent1">
                    <a:lumMod val="75000"/>
                  </a:schemeClr>
                </a:solidFill>
              </a:rPr>
              <a:t>4. Zone of stimulation</a:t>
            </a:r>
          </a:p>
          <a:p>
            <a:endParaRPr lang="en-US" dirty="0" smtClean="0"/>
          </a:p>
        </p:txBody>
      </p:sp>
    </p:spTree>
  </p:cSld>
  <p:clrMapOvr>
    <a:masterClrMapping/>
  </p:clrMapOvr>
  <p:transition/>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5" descr="c:\Users\owner\Documents\My Scans\2009-03 (Mar)\scan0007.bmp"/>
          <p:cNvPicPr>
            <a:picLocks noChangeAspect="1" noChangeArrowheads="1"/>
          </p:cNvPicPr>
          <p:nvPr/>
        </p:nvPicPr>
        <p:blipFill>
          <a:blip r:embed="rId2" cstate="print"/>
          <a:srcRect l="3333" b="15147"/>
          <a:stretch>
            <a:fillRect/>
          </a:stretch>
        </p:blipFill>
        <p:spPr bwMode="auto">
          <a:xfrm>
            <a:off x="0" y="0"/>
            <a:ext cx="9144000" cy="6858000"/>
          </a:xfrm>
          <a:prstGeom prst="rect">
            <a:avLst/>
          </a:prstGeom>
          <a:noFill/>
          <a:ln w="9525">
            <a:noFill/>
            <a:miter lim="800000"/>
            <a:headEnd/>
            <a:tailEnd/>
          </a:ln>
        </p:spPr>
      </p:pic>
    </p:spTree>
  </p:cSld>
  <p:clrMapOvr>
    <a:masterClrMapping/>
  </p:clrMapOvr>
  <p:transition advClick="0"/>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04800"/>
            <a:ext cx="7772400" cy="6051550"/>
          </a:xfrm>
        </p:spPr>
        <p:txBody>
          <a:bodyPr/>
          <a:lstStyle/>
          <a:p>
            <a:pPr>
              <a:buNone/>
              <a:defRPr/>
            </a:pPr>
            <a:r>
              <a:rPr lang="en-US" sz="3200" b="1" u="sng" dirty="0" smtClean="0">
                <a:solidFill>
                  <a:schemeClr val="tx2"/>
                </a:solidFill>
              </a:rPr>
              <a:t>ZONE OF INFECTION</a:t>
            </a:r>
            <a:endParaRPr lang="en-US" sz="3200" u="sng" dirty="0" smtClean="0">
              <a:solidFill>
                <a:schemeClr val="tx2"/>
              </a:solidFill>
            </a:endParaRPr>
          </a:p>
          <a:p>
            <a:pPr marL="582613" indent="-514350">
              <a:buFont typeface="Wingdings" pitchFamily="2" charset="2"/>
              <a:buAutoNum type="arabicPeriod"/>
              <a:defRPr/>
            </a:pPr>
            <a:r>
              <a:rPr lang="en-US" sz="2800" dirty="0" smtClean="0"/>
              <a:t>In Fish’s study, Infection was present in the center of the lesion &amp; microorganisms are present only in that area. </a:t>
            </a:r>
          </a:p>
          <a:p>
            <a:pPr marL="582613" indent="-514350">
              <a:buFont typeface="Wingdings" pitchFamily="2" charset="2"/>
              <a:buNone/>
              <a:defRPr/>
            </a:pPr>
            <a:r>
              <a:rPr lang="en-US" sz="2800" dirty="0" smtClean="0">
                <a:solidFill>
                  <a:schemeClr val="tx2"/>
                </a:solidFill>
              </a:rPr>
              <a:t>2. </a:t>
            </a:r>
            <a:r>
              <a:rPr lang="en-US" sz="2800" dirty="0" smtClean="0"/>
              <a:t> Characterized by </a:t>
            </a:r>
            <a:r>
              <a:rPr lang="en-US" sz="2800" i="1" dirty="0" err="1" smtClean="0"/>
              <a:t>polymorphoneuclear</a:t>
            </a:r>
            <a:r>
              <a:rPr lang="en-US" sz="2800" i="1" dirty="0" smtClean="0"/>
              <a:t> leukocytes.</a:t>
            </a:r>
            <a:r>
              <a:rPr lang="en-US" sz="2800" dirty="0" smtClean="0"/>
              <a:t> </a:t>
            </a:r>
          </a:p>
          <a:p>
            <a:pPr marL="582613" indent="-514350">
              <a:buFont typeface="Wingdings" pitchFamily="2" charset="2"/>
              <a:buAutoNum type="arabicPeriod" startAt="3"/>
              <a:defRPr/>
            </a:pPr>
            <a:r>
              <a:rPr lang="en-US" sz="2800" dirty="0" smtClean="0"/>
              <a:t>Micro-organisms are attacked by these leukocytes. </a:t>
            </a:r>
          </a:p>
          <a:p>
            <a:pPr marL="582613" indent="-514350">
              <a:buFont typeface="Wingdings" pitchFamily="2" charset="2"/>
              <a:buAutoNum type="arabicPeriod" startAt="3"/>
              <a:defRPr/>
            </a:pPr>
            <a:r>
              <a:rPr lang="en-US" sz="2800" dirty="0" smtClean="0"/>
              <a:t>The only microorganisms not attacked by leukocytes are found in the </a:t>
            </a:r>
            <a:r>
              <a:rPr lang="en-US" sz="2800" dirty="0" err="1" smtClean="0"/>
              <a:t>Haversian</a:t>
            </a:r>
            <a:r>
              <a:rPr lang="en-US" sz="2800" dirty="0" smtClean="0"/>
              <a:t> canals or in the fissures of bone matrix made by bur. </a:t>
            </a:r>
          </a:p>
          <a:p>
            <a:pPr>
              <a:defRPr/>
            </a:pPr>
            <a:endParaRPr lang="en-US" dirty="0"/>
          </a:p>
        </p:txBody>
      </p:sp>
    </p:spTree>
  </p:cSld>
  <p:clrMapOvr>
    <a:masterClrMapping/>
  </p:clrMapOvr>
  <p:transition/>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Content Placeholder 2"/>
          <p:cNvSpPr>
            <a:spLocks noGrp="1"/>
          </p:cNvSpPr>
          <p:nvPr>
            <p:ph idx="1"/>
          </p:nvPr>
        </p:nvSpPr>
        <p:spPr>
          <a:xfrm>
            <a:off x="381000" y="457200"/>
            <a:ext cx="7772400" cy="5899150"/>
          </a:xfrm>
        </p:spPr>
        <p:txBody>
          <a:bodyPr/>
          <a:lstStyle/>
          <a:p>
            <a:pPr>
              <a:buNone/>
            </a:pPr>
            <a:r>
              <a:rPr lang="en-US" sz="2800" b="1" u="sng" dirty="0" smtClean="0">
                <a:solidFill>
                  <a:schemeClr val="tx2"/>
                </a:solidFill>
              </a:rPr>
              <a:t>ZONE OF CONTAMINATION</a:t>
            </a:r>
          </a:p>
          <a:p>
            <a:r>
              <a:rPr lang="en-US" sz="2800" dirty="0" smtClean="0"/>
              <a:t>This zone is characterized by round cell infiltration.</a:t>
            </a:r>
          </a:p>
          <a:p>
            <a:r>
              <a:rPr lang="en-US" sz="2800" dirty="0" smtClean="0"/>
              <a:t>Fish observed cellular distortion around the central zone from toxins discharged from the central zone. </a:t>
            </a:r>
          </a:p>
          <a:p>
            <a:r>
              <a:rPr lang="en-US" sz="2800" dirty="0" smtClean="0"/>
              <a:t>Bone cells die and undergo Autolysis, thus the lacunae appear empty as opposed to that of the central zone. </a:t>
            </a:r>
          </a:p>
          <a:p>
            <a:r>
              <a:rPr lang="en-US" sz="2800" dirty="0" smtClean="0"/>
              <a:t>Lymphocytes are </a:t>
            </a:r>
            <a:r>
              <a:rPr lang="en-US" sz="2800" dirty="0" err="1" smtClean="0"/>
              <a:t>prevalant</a:t>
            </a:r>
            <a:r>
              <a:rPr lang="en-US" sz="2800" dirty="0" smtClean="0"/>
              <a:t> everywhere.</a:t>
            </a:r>
          </a:p>
          <a:p>
            <a:endParaRPr lang="en-US" dirty="0" smtClean="0"/>
          </a:p>
        </p:txBody>
      </p:sp>
    </p:spTree>
  </p:cSld>
  <p:clrMapOvr>
    <a:masterClrMapping/>
  </p:clrMapOvr>
  <p:transition/>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Content Placeholder 2"/>
          <p:cNvSpPr>
            <a:spLocks noGrp="1"/>
          </p:cNvSpPr>
          <p:nvPr>
            <p:ph idx="1"/>
          </p:nvPr>
        </p:nvSpPr>
        <p:spPr>
          <a:xfrm>
            <a:off x="457200" y="457200"/>
            <a:ext cx="7772400" cy="5899150"/>
          </a:xfrm>
        </p:spPr>
        <p:txBody>
          <a:bodyPr/>
          <a:lstStyle/>
          <a:p>
            <a:pPr>
              <a:buNone/>
            </a:pPr>
            <a:r>
              <a:rPr lang="en-US" u="sng" dirty="0" smtClean="0">
                <a:solidFill>
                  <a:schemeClr val="tx2"/>
                </a:solidFill>
              </a:rPr>
              <a:t>ZONE OF IRRITATION</a:t>
            </a:r>
          </a:p>
          <a:p>
            <a:r>
              <a:rPr lang="en-US" sz="2800" dirty="0" smtClean="0"/>
              <a:t>Characterized by macrophages &amp; </a:t>
            </a:r>
            <a:r>
              <a:rPr lang="en-US" sz="2800" dirty="0" err="1" smtClean="0"/>
              <a:t>osteoclasts</a:t>
            </a:r>
            <a:r>
              <a:rPr lang="en-US" sz="2800" dirty="0" smtClean="0"/>
              <a:t>.</a:t>
            </a:r>
          </a:p>
          <a:p>
            <a:r>
              <a:rPr lang="en-US" sz="2800" dirty="0" smtClean="0"/>
              <a:t>Fish found evidence of irritation from the central lesion as the toxins became more diluted.</a:t>
            </a:r>
          </a:p>
          <a:p>
            <a:r>
              <a:rPr lang="en-US" sz="2800" dirty="0" smtClean="0"/>
              <a:t>The collagen framework was digested by </a:t>
            </a:r>
            <a:r>
              <a:rPr lang="en-US" sz="2800" dirty="0" err="1" smtClean="0"/>
              <a:t>phagocytic</a:t>
            </a:r>
            <a:r>
              <a:rPr lang="en-US" sz="2800" dirty="0" smtClean="0"/>
              <a:t> cells –macrophages while </a:t>
            </a:r>
            <a:r>
              <a:rPr lang="en-US" sz="2800" dirty="0" err="1" smtClean="0"/>
              <a:t>osteoclasts</a:t>
            </a:r>
            <a:r>
              <a:rPr lang="en-US" sz="2800" dirty="0" smtClean="0"/>
              <a:t> attacked the bone tissue.</a:t>
            </a:r>
          </a:p>
          <a:p>
            <a:pPr>
              <a:buFont typeface="Wingdings" pitchFamily="2" charset="2"/>
              <a:buNone/>
            </a:pPr>
            <a:endParaRPr lang="en-US" sz="2800" dirty="0" smtClean="0"/>
          </a:p>
          <a:p>
            <a:endParaRPr lang="en-US" dirty="0" smtClean="0"/>
          </a:p>
        </p:txBody>
      </p:sp>
    </p:spTree>
  </p:cSld>
  <p:clrMapOvr>
    <a:masterClrMapping/>
  </p:clrMapOvr>
  <p:transition/>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Content Placeholder 2"/>
          <p:cNvSpPr>
            <a:spLocks noGrp="1"/>
          </p:cNvSpPr>
          <p:nvPr>
            <p:ph idx="1"/>
          </p:nvPr>
        </p:nvSpPr>
        <p:spPr>
          <a:xfrm>
            <a:off x="381000" y="381000"/>
            <a:ext cx="7772400" cy="5975350"/>
          </a:xfrm>
        </p:spPr>
        <p:txBody>
          <a:bodyPr/>
          <a:lstStyle/>
          <a:p>
            <a:pPr>
              <a:buNone/>
            </a:pPr>
            <a:r>
              <a:rPr lang="en-US" u="sng" dirty="0" smtClean="0">
                <a:solidFill>
                  <a:schemeClr val="tx2"/>
                </a:solidFill>
              </a:rPr>
              <a:t>ZONE OF STIMULATION:</a:t>
            </a:r>
          </a:p>
          <a:p>
            <a:pPr>
              <a:buFont typeface="Wingdings" pitchFamily="2" charset="2"/>
              <a:buNone/>
            </a:pPr>
            <a:endParaRPr lang="en-US" u="sng" dirty="0" smtClean="0">
              <a:solidFill>
                <a:srgbClr val="00FF00"/>
              </a:solidFill>
            </a:endParaRPr>
          </a:p>
          <a:p>
            <a:r>
              <a:rPr lang="en-US" sz="2800" dirty="0" smtClean="0"/>
              <a:t>Characterized by fibroblasts &amp; </a:t>
            </a:r>
            <a:r>
              <a:rPr lang="en-US" sz="2800" dirty="0" err="1" smtClean="0"/>
              <a:t>osteoblasts</a:t>
            </a:r>
            <a:r>
              <a:rPr lang="en-US" sz="2800" dirty="0" smtClean="0"/>
              <a:t>.</a:t>
            </a:r>
          </a:p>
          <a:p>
            <a:r>
              <a:rPr lang="en-US" sz="2800" dirty="0" smtClean="0"/>
              <a:t>At the periphery toxin was mild enough to be a stimulant.</a:t>
            </a:r>
            <a:r>
              <a:rPr lang="en-US" sz="3200" dirty="0" smtClean="0"/>
              <a:t> </a:t>
            </a:r>
            <a:endParaRPr lang="en-US" sz="2800" dirty="0" smtClean="0"/>
          </a:p>
          <a:p>
            <a:r>
              <a:rPr lang="en-US" sz="2800" dirty="0" smtClean="0"/>
              <a:t>In response, Collagen </a:t>
            </a:r>
            <a:r>
              <a:rPr lang="en-US" sz="2800" dirty="0" err="1" smtClean="0"/>
              <a:t>fibres</a:t>
            </a:r>
            <a:r>
              <a:rPr lang="en-US" sz="2800" dirty="0" smtClean="0"/>
              <a:t> are laid down by fibroblast which act as- </a:t>
            </a:r>
          </a:p>
          <a:p>
            <a:pPr>
              <a:buFont typeface="Wingdings" pitchFamily="2" charset="2"/>
              <a:buNone/>
            </a:pPr>
            <a:r>
              <a:rPr lang="en-US" sz="2800" dirty="0" smtClean="0"/>
              <a:t>a. Wall of </a:t>
            </a:r>
            <a:r>
              <a:rPr lang="en-US" sz="2800" dirty="0" err="1" smtClean="0"/>
              <a:t>defence</a:t>
            </a:r>
            <a:r>
              <a:rPr lang="en-US" sz="2800" dirty="0" smtClean="0"/>
              <a:t> around zone of irritation. </a:t>
            </a:r>
          </a:p>
          <a:p>
            <a:pPr>
              <a:buFont typeface="Wingdings" pitchFamily="2" charset="2"/>
              <a:buNone/>
            </a:pPr>
            <a:r>
              <a:rPr lang="en-US" sz="2800" dirty="0" smtClean="0"/>
              <a:t>b. Scaffolding on which </a:t>
            </a:r>
            <a:r>
              <a:rPr lang="en-US" sz="2800" dirty="0" err="1" smtClean="0"/>
              <a:t>osteoblasts</a:t>
            </a:r>
            <a:r>
              <a:rPr lang="en-US" sz="2800" dirty="0" smtClean="0"/>
              <a:t> lays new bone. </a:t>
            </a:r>
          </a:p>
          <a:p>
            <a:r>
              <a:rPr lang="en-US" sz="2800" dirty="0" smtClean="0"/>
              <a:t>This new bone is irregular in pattern. </a:t>
            </a:r>
            <a:endParaRPr lang="en-US" sz="3200" dirty="0" smtClean="0"/>
          </a:p>
          <a:p>
            <a:endParaRPr lang="en-US" sz="2800" dirty="0" smtClean="0"/>
          </a:p>
          <a:p>
            <a:endParaRPr lang="en-US" sz="2800" dirty="0" smtClean="0"/>
          </a:p>
        </p:txBody>
      </p:sp>
    </p:spTree>
  </p:cSld>
  <p:clrMapOvr>
    <a:masterClrMapping/>
  </p:clrMapOvr>
  <p:transition/>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381000" y="0"/>
            <a:ext cx="5897880" cy="685800"/>
          </a:xfrm>
        </p:spPr>
        <p:txBody>
          <a:bodyPr>
            <a:normAutofit/>
          </a:bodyPr>
          <a:lstStyle/>
          <a:p>
            <a:r>
              <a:rPr sz="3200" smtClean="0">
                <a:solidFill>
                  <a:schemeClr val="tx2"/>
                </a:solidFill>
              </a:rPr>
              <a:t>conclusion</a:t>
            </a:r>
            <a:endParaRPr lang="en-US" sz="3200" dirty="0">
              <a:solidFill>
                <a:schemeClr val="tx2"/>
              </a:solidFill>
            </a:endParaRPr>
          </a:p>
        </p:txBody>
      </p:sp>
      <p:sp>
        <p:nvSpPr>
          <p:cNvPr id="156674" name="Content Placeholder 2"/>
          <p:cNvSpPr>
            <a:spLocks noGrp="1"/>
          </p:cNvSpPr>
          <p:nvPr>
            <p:ph sz="half" idx="1"/>
          </p:nvPr>
        </p:nvSpPr>
        <p:spPr>
          <a:xfrm>
            <a:off x="228600" y="762000"/>
            <a:ext cx="7467600" cy="5743352"/>
          </a:xfrm>
        </p:spPr>
        <p:txBody>
          <a:bodyPr>
            <a:normAutofit lnSpcReduction="10000"/>
          </a:bodyPr>
          <a:lstStyle/>
          <a:p>
            <a:r>
              <a:rPr lang="en-US" sz="2800" dirty="0" smtClean="0"/>
              <a:t>The root canal is a site of infection. </a:t>
            </a:r>
          </a:p>
          <a:p>
            <a:r>
              <a:rPr lang="en-US" sz="2800" dirty="0" smtClean="0"/>
              <a:t>The microorganisms from the root canal can multiply sufficiently enough to grow out of the root canal.</a:t>
            </a:r>
          </a:p>
          <a:p>
            <a:r>
              <a:rPr lang="en-US" sz="2800" dirty="0" smtClean="0"/>
              <a:t>As the microorganisms gain entry into the </a:t>
            </a:r>
            <a:r>
              <a:rPr lang="en-US" sz="2800" dirty="0" err="1" smtClean="0"/>
              <a:t>periradicular</a:t>
            </a:r>
            <a:r>
              <a:rPr lang="en-US" sz="2800" dirty="0" smtClean="0"/>
              <a:t> area they are destroyed by the leukocytes. </a:t>
            </a:r>
          </a:p>
          <a:p>
            <a:r>
              <a:rPr lang="en-US" sz="2800" dirty="0" smtClean="0"/>
              <a:t>This results in chronic abscess. </a:t>
            </a:r>
          </a:p>
          <a:p>
            <a:r>
              <a:rPr lang="en-US" sz="2800" dirty="0" smtClean="0"/>
              <a:t>The toxic products of microorganisms and the necrotic pulp in the root canal acts as irritants and destroy the </a:t>
            </a:r>
            <a:r>
              <a:rPr lang="en-US" sz="2800" dirty="0" err="1" smtClean="0"/>
              <a:t>periradicular</a:t>
            </a:r>
            <a:r>
              <a:rPr lang="en-US" sz="2800" dirty="0" smtClean="0"/>
              <a:t> tissues along with </a:t>
            </a:r>
            <a:r>
              <a:rPr lang="en-US" sz="2800" dirty="0" err="1" smtClean="0"/>
              <a:t>proteolytic</a:t>
            </a:r>
            <a:r>
              <a:rPr lang="en-US" sz="2800" dirty="0" smtClean="0"/>
              <a:t> enzymes resulting in pus formation. </a:t>
            </a:r>
          </a:p>
          <a:p>
            <a:endParaRPr lang="en-US" sz="2800" dirty="0" smtClean="0"/>
          </a:p>
          <a:p>
            <a:endParaRPr lang="en-US" sz="2800" dirty="0" smtClean="0"/>
          </a:p>
        </p:txBody>
      </p:sp>
    </p:spTree>
  </p:cSld>
  <p:clrMapOvr>
    <a:masterClrMapping/>
  </p:clrMapOvr>
  <p:transition/>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Content Placeholder 2"/>
          <p:cNvSpPr>
            <a:spLocks noGrp="1"/>
          </p:cNvSpPr>
          <p:nvPr>
            <p:ph idx="1"/>
          </p:nvPr>
        </p:nvSpPr>
        <p:spPr>
          <a:xfrm>
            <a:off x="381000" y="381000"/>
            <a:ext cx="7772400" cy="5975350"/>
          </a:xfrm>
        </p:spPr>
        <p:txBody>
          <a:bodyPr/>
          <a:lstStyle/>
          <a:p>
            <a:r>
              <a:rPr lang="en-US" sz="2800" dirty="0" smtClean="0"/>
              <a:t>At the periphery of the lesion there is stimulation of fibroblasts to build the fibrous tissues and </a:t>
            </a:r>
            <a:r>
              <a:rPr lang="en-US" sz="2800" dirty="0" err="1" smtClean="0"/>
              <a:t>osteoblasts</a:t>
            </a:r>
            <a:r>
              <a:rPr lang="en-US" sz="2800" dirty="0" smtClean="0"/>
              <a:t> to limit the area with a wall of sclerotic bone. </a:t>
            </a:r>
          </a:p>
          <a:p>
            <a:r>
              <a:rPr lang="en-US" sz="2800" dirty="0" smtClean="0"/>
              <a:t>This happens because of dilution of toxic products, which acts as a stimulant. </a:t>
            </a:r>
          </a:p>
          <a:p>
            <a:r>
              <a:rPr lang="en-US" sz="2800" dirty="0" smtClean="0"/>
              <a:t>If in addition the epithelial cell rests of </a:t>
            </a:r>
            <a:r>
              <a:rPr lang="en-US" sz="2800" dirty="0" err="1" smtClean="0"/>
              <a:t>mallesez</a:t>
            </a:r>
            <a:r>
              <a:rPr lang="en-US" sz="2800" dirty="0" smtClean="0"/>
              <a:t> are stimulated, a cyst develops. </a:t>
            </a:r>
          </a:p>
          <a:p>
            <a:r>
              <a:rPr lang="en-US" sz="2800" dirty="0" smtClean="0"/>
              <a:t>Once the root canal has been treated and the reservoir of bacteria or noxious products has been eliminated and the root canal thoroughly </a:t>
            </a:r>
            <a:r>
              <a:rPr lang="en-US" sz="2800" dirty="0" err="1" smtClean="0"/>
              <a:t>obturated</a:t>
            </a:r>
            <a:r>
              <a:rPr lang="en-US" sz="2800" dirty="0" smtClean="0"/>
              <a:t> the destroyed </a:t>
            </a:r>
            <a:r>
              <a:rPr lang="en-US" sz="2800" dirty="0" err="1" smtClean="0"/>
              <a:t>periapical</a:t>
            </a:r>
            <a:r>
              <a:rPr lang="en-US" sz="2800" dirty="0" smtClean="0"/>
              <a:t> bone undergoes repair.</a:t>
            </a:r>
            <a:r>
              <a:rPr lang="en-US" sz="3200" b="1" dirty="0" smtClean="0"/>
              <a:t> </a:t>
            </a:r>
            <a:endParaRPr lang="en-US" dirty="0" smtClean="0"/>
          </a:p>
        </p:txBody>
      </p:sp>
    </p:spTree>
  </p:cSld>
  <p:clrMapOvr>
    <a:masterClrMapping/>
  </p:clrMapOvr>
  <p:transition/>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7467600" cy="914400"/>
          </a:xfrm>
        </p:spPr>
        <p:txBody>
          <a:bodyPr/>
          <a:lstStyle/>
          <a:p>
            <a:pPr algn="ctr">
              <a:defRPr/>
            </a:pPr>
            <a:r>
              <a:rPr lang="en-US" u="sng" dirty="0" smtClean="0">
                <a:solidFill>
                  <a:schemeClr val="accent1">
                    <a:lumMod val="75000"/>
                  </a:schemeClr>
                </a:solidFill>
                <a:latin typeface="Arial Rounded MT Bold" pitchFamily="34" charset="0"/>
              </a:rPr>
              <a:t>REFERENCES</a:t>
            </a:r>
            <a:endParaRPr lang="en-US" u="sng" dirty="0">
              <a:solidFill>
                <a:schemeClr val="accent1">
                  <a:lumMod val="75000"/>
                </a:schemeClr>
              </a:solidFill>
              <a:latin typeface="Arial Rounded MT Bold" pitchFamily="34" charset="0"/>
            </a:endParaRPr>
          </a:p>
        </p:txBody>
      </p:sp>
      <p:sp>
        <p:nvSpPr>
          <p:cNvPr id="160771" name="Content Placeholder 2"/>
          <p:cNvSpPr>
            <a:spLocks noGrp="1"/>
          </p:cNvSpPr>
          <p:nvPr>
            <p:ph idx="1"/>
          </p:nvPr>
        </p:nvSpPr>
        <p:spPr>
          <a:xfrm>
            <a:off x="381000" y="1568450"/>
            <a:ext cx="7772400" cy="5289550"/>
          </a:xfrm>
        </p:spPr>
        <p:txBody>
          <a:bodyPr/>
          <a:lstStyle/>
          <a:p>
            <a:r>
              <a:rPr lang="en-US" sz="2800" dirty="0" smtClean="0"/>
              <a:t>Textbook of Endodontics – GROSSMAN 12</a:t>
            </a:r>
            <a:r>
              <a:rPr lang="en-US" sz="2800" baseline="30000" dirty="0" smtClean="0"/>
              <a:t>th</a:t>
            </a:r>
            <a:r>
              <a:rPr lang="en-US" sz="2800" dirty="0" smtClean="0"/>
              <a:t> Edition</a:t>
            </a:r>
          </a:p>
          <a:p>
            <a:pPr>
              <a:buFont typeface="Wingdings" pitchFamily="2" charset="2"/>
              <a:buNone/>
            </a:pPr>
            <a:endParaRPr lang="en-US" dirty="0" smtClean="0"/>
          </a:p>
          <a:p>
            <a:r>
              <a:rPr lang="en-US" sz="2400" dirty="0" smtClean="0"/>
              <a:t>Textbook of </a:t>
            </a:r>
            <a:r>
              <a:rPr lang="en-US" sz="2400" dirty="0" err="1" smtClean="0"/>
              <a:t>Endodontics</a:t>
            </a:r>
            <a:r>
              <a:rPr lang="en-US" sz="2400" dirty="0" smtClean="0"/>
              <a:t> – Ingle’s 6</a:t>
            </a:r>
            <a:r>
              <a:rPr lang="en-US" sz="2400" baseline="30000" dirty="0" smtClean="0"/>
              <a:t>th</a:t>
            </a:r>
            <a:r>
              <a:rPr lang="en-US" sz="2400" dirty="0" smtClean="0"/>
              <a:t> Edition.</a:t>
            </a:r>
          </a:p>
          <a:p>
            <a:pPr>
              <a:buNone/>
            </a:pPr>
            <a:endParaRPr lang="en-US" sz="2400" dirty="0" smtClean="0"/>
          </a:p>
          <a:p>
            <a:r>
              <a:rPr lang="en-US" sz="2400" i="1" dirty="0" smtClean="0"/>
              <a:t>www.pdf-txt.com/</a:t>
            </a:r>
            <a:r>
              <a:rPr lang="en-US" sz="2400" b="1" i="1" dirty="0" smtClean="0"/>
              <a:t>principles-of-endodontic</a:t>
            </a:r>
            <a:r>
              <a:rPr lang="en-US" sz="2400" i="1" dirty="0" smtClean="0"/>
              <a:t>-treatment</a:t>
            </a:r>
            <a:endParaRPr lang="en-US" sz="2400" dirty="0" smtClean="0"/>
          </a:p>
          <a:p>
            <a:pPr>
              <a:buNone/>
            </a:pPr>
            <a:endParaRPr lang="en-US" dirty="0" smtClean="0"/>
          </a:p>
        </p:txBody>
      </p:sp>
    </p:spTree>
  </p:cSld>
  <p:clrMapOvr>
    <a:masterClrMapping/>
  </p:clrMapOvr>
  <p:transition/>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381000" y="2438400"/>
            <a:ext cx="7242048" cy="1143000"/>
          </a:xfrm>
        </p:spPr>
        <p:txBody>
          <a:bodyPr>
            <a:normAutofit/>
          </a:bodyPr>
          <a:lstStyle/>
          <a:p>
            <a:r>
              <a:rPr lang="en-US" sz="6600" i="1" dirty="0" smtClean="0">
                <a:solidFill>
                  <a:schemeClr val="tx2"/>
                </a:solidFill>
                <a:latin typeface="Brush Script MT" pitchFamily="66" charset="0"/>
              </a:rPr>
              <a:t>Thank  you</a:t>
            </a:r>
            <a:endParaRPr lang="en-US" sz="6600" i="1" dirty="0">
              <a:solidFill>
                <a:schemeClr val="tx2"/>
              </a:solidFill>
              <a:latin typeface="Brush Script MT" pitchFamily="66" charset="0"/>
            </a:endParaRPr>
          </a:p>
        </p:txBody>
      </p:sp>
    </p:spTree>
  </p:cSld>
  <p:clrMapOvr>
    <a:masterClrMapping/>
  </p:clrMapOvr>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pulent">
  <a:themeElements>
    <a:clrScheme name="Opulent">
      <a:dk1>
        <a:sysClr val="windowText" lastClr="000000"/>
      </a:dk1>
      <a:lt1>
        <a:sysClr val="window" lastClr="FFFFFF"/>
      </a:lt1>
      <a:dk2>
        <a:srgbClr val="B13F9A"/>
      </a:dk2>
      <a:lt2>
        <a:srgbClr val="F4E7ED"/>
      </a:lt2>
      <a:accent1>
        <a:srgbClr val="B83D68"/>
      </a:accent1>
      <a:accent2>
        <a:srgbClr val="AC66BB"/>
      </a:accent2>
      <a:accent3>
        <a:srgbClr val="DE6C36"/>
      </a:accent3>
      <a:accent4>
        <a:srgbClr val="F9B639"/>
      </a:accent4>
      <a:accent5>
        <a:srgbClr val="CF6DA4"/>
      </a:accent5>
      <a:accent6>
        <a:srgbClr val="FA8D3D"/>
      </a:accent6>
      <a:hlink>
        <a:srgbClr val="FFDE66"/>
      </a:hlink>
      <a:folHlink>
        <a:srgbClr val="D490C5"/>
      </a:folHlink>
    </a:clrScheme>
    <a:fontScheme name="Opulent">
      <a:majorFont>
        <a:latin typeface="Trebuchet MS"/>
        <a:ea typeface=""/>
        <a:cs typeface=""/>
        <a:font script="Jpan" typeface="HG丸ｺﾞｼｯｸM-PRO"/>
        <a:font script="Hang" typeface="HY그래픽M"/>
        <a:font script="Hans" typeface="黑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rebuchet MS"/>
        <a:ea typeface=""/>
        <a:cs typeface=""/>
        <a:font script="Jpan" typeface="HG丸ｺﾞｼｯｸM-PRO"/>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pulent">
      <a:fillStyleLst>
        <a:solidFill>
          <a:schemeClr val="phClr"/>
        </a:solidFill>
        <a:gradFill rotWithShape="1">
          <a:gsLst>
            <a:gs pos="0">
              <a:schemeClr val="phClr">
                <a:tint val="15000"/>
                <a:satMod val="250000"/>
              </a:schemeClr>
            </a:gs>
            <a:gs pos="49000">
              <a:schemeClr val="phClr">
                <a:tint val="50000"/>
                <a:satMod val="200000"/>
              </a:schemeClr>
            </a:gs>
            <a:gs pos="49100">
              <a:schemeClr val="phClr">
                <a:tint val="64000"/>
                <a:satMod val="160000"/>
              </a:schemeClr>
            </a:gs>
            <a:gs pos="92000">
              <a:schemeClr val="phClr">
                <a:tint val="50000"/>
                <a:satMod val="200000"/>
              </a:schemeClr>
            </a:gs>
            <a:gs pos="100000">
              <a:schemeClr val="phClr">
                <a:tint val="43000"/>
                <a:satMod val="190000"/>
              </a:schemeClr>
            </a:gs>
          </a:gsLst>
          <a:lin ang="5400000" scaled="1"/>
        </a:gradFill>
        <a:gradFill rotWithShape="1">
          <a:gsLst>
            <a:gs pos="0">
              <a:schemeClr val="phClr">
                <a:tint val="74000"/>
              </a:schemeClr>
            </a:gs>
            <a:gs pos="49000">
              <a:schemeClr val="phClr">
                <a:tint val="96000"/>
                <a:shade val="84000"/>
                <a:satMod val="110000"/>
              </a:schemeClr>
            </a:gs>
            <a:gs pos="49100">
              <a:schemeClr val="phClr">
                <a:shade val="55000"/>
                <a:satMod val="150000"/>
              </a:schemeClr>
            </a:gs>
            <a:gs pos="92000">
              <a:schemeClr val="phClr">
                <a:tint val="98000"/>
                <a:shade val="90000"/>
                <a:satMod val="128000"/>
              </a:schemeClr>
            </a:gs>
            <a:gs pos="100000">
              <a:schemeClr val="phClr">
                <a:tint val="90000"/>
                <a:shade val="97000"/>
                <a:satMod val="128000"/>
              </a:schemeClr>
            </a:gs>
          </a:gsLst>
          <a:lin ang="5400000" scaled="1"/>
        </a:gradFill>
      </a:fillStyleLst>
      <a:lnStyleLst>
        <a:ln w="11430" cap="flat" cmpd="sng" algn="ctr">
          <a:solidFill>
            <a:schemeClr val="phClr"/>
          </a:solidFill>
          <a:prstDash val="solid"/>
        </a:ln>
        <a:ln w="40000" cap="flat" cmpd="sng" algn="ctr">
          <a:solidFill>
            <a:schemeClr val="phClr"/>
          </a:solidFill>
          <a:prstDash val="solid"/>
        </a:ln>
        <a:ln w="31800" cap="flat" cmpd="sng" algn="ctr">
          <a:solidFill>
            <a:schemeClr val="phClr"/>
          </a:solidFill>
          <a:prstDash val="solid"/>
        </a:ln>
      </a:lnStyleLst>
      <a:effectStyleLst>
        <a:effectStyle>
          <a:effectLst>
            <a:outerShdw blurRad="50800" dist="25000" dir="5400000" rotWithShape="0">
              <a:schemeClr val="phClr">
                <a:shade val="30000"/>
                <a:satMod val="150000"/>
                <a:alpha val="38000"/>
              </a:schemeClr>
            </a:outerShdw>
          </a:effectLst>
        </a:effectStyle>
        <a:effectStyle>
          <a:effectLst>
            <a:outerShdw blurRad="39000" dist="25400" dir="5400000" rotWithShape="0">
              <a:schemeClr val="phClr">
                <a:shade val="33000"/>
                <a:alpha val="83000"/>
              </a:schemeClr>
            </a:outerShdw>
          </a:effectLst>
        </a:effectStyle>
        <a:effectStyle>
          <a:effectLst>
            <a:outerShdw blurRad="39000" dist="25400" dir="5400000" rotWithShape="0">
              <a:schemeClr val="phClr">
                <a:shade val="33000"/>
                <a:alpha val="83000"/>
              </a:schemeClr>
            </a:outerShdw>
          </a:effectLst>
          <a:scene3d>
            <a:camera prst="orthographicFront" fov="0">
              <a:rot lat="0" lon="0" rev="0"/>
            </a:camera>
            <a:lightRig rig="contrasting" dir="t">
              <a:rot lat="0" lon="0" rev="1500000"/>
            </a:lightRig>
          </a:scene3d>
          <a:sp3d extrusionH="127000" prstMaterial="powder">
            <a:bevelT w="50800" h="63500"/>
          </a:sp3d>
        </a:effectStyle>
      </a:effectStyleLst>
      <a:bgFillStyleLst>
        <a:solidFill>
          <a:schemeClr val="phClr"/>
        </a:solidFill>
        <a:gradFill rotWithShape="1">
          <a:gsLst>
            <a:gs pos="0">
              <a:schemeClr val="phClr">
                <a:tint val="78000"/>
                <a:satMod val="220000"/>
              </a:schemeClr>
            </a:gs>
            <a:gs pos="100000">
              <a:schemeClr val="phClr">
                <a:shade val="35000"/>
                <a:satMod val="155000"/>
              </a:schemeClr>
            </a:gs>
          </a:gsLst>
          <a:path path="circle">
            <a:fillToRect l="50000" t="50000" r="50000" b="50000"/>
          </a:path>
        </a:gradFill>
        <a:blipFill>
          <a:blip xmlns:r="http://schemas.openxmlformats.org/officeDocument/2006/relationships" r:embed="rId1">
            <a:duotone>
              <a:schemeClr val="phClr">
                <a:shade val="60000"/>
                <a:satMod val="180000"/>
              </a:schemeClr>
              <a:schemeClr val="phClr">
                <a:tint val="500"/>
                <a:satMod val="150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Opulent</Template>
  <TotalTime>393</TotalTime>
  <Words>5507</Words>
  <Application>Microsoft Office PowerPoint</Application>
  <PresentationFormat>On-screen Show (4:3)</PresentationFormat>
  <Paragraphs>580</Paragraphs>
  <Slides>102</Slides>
  <Notes>21</Notes>
  <HiddenSlides>0</HiddenSlides>
  <MMClips>0</MMClips>
  <ScaleCrop>false</ScaleCrop>
  <HeadingPairs>
    <vt:vector size="4" baseType="variant">
      <vt:variant>
        <vt:lpstr>Theme</vt:lpstr>
      </vt:variant>
      <vt:variant>
        <vt:i4>1</vt:i4>
      </vt:variant>
      <vt:variant>
        <vt:lpstr>Slide Titles</vt:lpstr>
      </vt:variant>
      <vt:variant>
        <vt:i4>102</vt:i4>
      </vt:variant>
    </vt:vector>
  </HeadingPairs>
  <TitlesOfParts>
    <vt:vector size="103" baseType="lpstr">
      <vt:lpstr>Opulent</vt:lpstr>
      <vt:lpstr>PowerPoint Presentation</vt:lpstr>
      <vt:lpstr>contents</vt:lpstr>
      <vt:lpstr>Principles of endodontic treatment: introduction</vt:lpstr>
      <vt:lpstr>Principles of endodontic treatment </vt:lpstr>
      <vt:lpstr>Moisture control</vt:lpstr>
      <vt:lpstr>PowerPoint Presentation</vt:lpstr>
      <vt:lpstr>PowerPoint Presentation</vt:lpstr>
      <vt:lpstr>PowerPoint Presentation</vt:lpstr>
      <vt:lpstr>PowerPoint Presentation</vt:lpstr>
      <vt:lpstr>PowerPoint Presentation</vt:lpstr>
      <vt:lpstr>i. Aspiration: </vt:lpstr>
      <vt:lpstr> </vt:lpstr>
      <vt:lpstr>Saliva ejector</vt:lpstr>
      <vt:lpstr>PowerPoint Presentation</vt:lpstr>
      <vt:lpstr>ii. Air-Water-Syringe: </vt:lpstr>
      <vt:lpstr>Air water syringe</vt:lpstr>
      <vt:lpstr>iii. Absorbent materials </vt:lpstr>
      <vt:lpstr>Cotton rolls</vt:lpstr>
      <vt:lpstr>PowerPoint Presentation</vt:lpstr>
      <vt:lpstr>iv. Rubber dam </vt:lpstr>
      <vt:lpstr>Rubber dam set </vt:lpstr>
      <vt:lpstr>Rubber dam isolation</vt:lpstr>
      <vt:lpstr>PowerPoint Presentation</vt:lpstr>
      <vt:lpstr>PowerPoint Presentation</vt:lpstr>
      <vt:lpstr>PowerPoint Presentation</vt:lpstr>
      <vt:lpstr>v. Pharmacological methods </vt:lpstr>
      <vt:lpstr>PowerPoint Presentation</vt:lpstr>
      <vt:lpstr>vi. Gingival retraction cord</vt:lpstr>
      <vt:lpstr>PowerPoint Presentation</vt:lpstr>
      <vt:lpstr>vii. Electrosurgery</vt:lpstr>
      <vt:lpstr>PowerPoint Presentation</vt:lpstr>
      <vt:lpstr>viii. Tricholoroacetic acid </vt:lpstr>
      <vt:lpstr>Sterilization of instruments</vt:lpstr>
      <vt:lpstr>Decontamination cycle</vt:lpstr>
      <vt:lpstr>PowerPoint Presentation</vt:lpstr>
      <vt:lpstr>1. Cleaning </vt:lpstr>
      <vt:lpstr>2. Disinfection </vt:lpstr>
      <vt:lpstr>3. Inspection </vt:lpstr>
      <vt:lpstr>4. Packaging </vt:lpstr>
      <vt:lpstr>5. Sterilization </vt:lpstr>
      <vt:lpstr>6. Storage </vt:lpstr>
      <vt:lpstr>7. Use - Levels of Risk </vt:lpstr>
      <vt:lpstr>PowerPoint Presentation</vt:lpstr>
      <vt:lpstr>PowerPoint Presentation</vt:lpstr>
      <vt:lpstr>Methods of Sterilization</vt:lpstr>
      <vt:lpstr>Steam Autoclave Sterilization </vt:lpstr>
      <vt:lpstr> Steam autoclave.</vt:lpstr>
      <vt:lpstr>Steam Autoclave Sterilization</vt:lpstr>
      <vt:lpstr>Autoclave Operation Cycles  </vt:lpstr>
      <vt:lpstr>Chemical-Vapor Sterilization</vt:lpstr>
      <vt:lpstr>Advantages of Chemical-Vapor Sterilization</vt:lpstr>
      <vt:lpstr>Disadvantages of Chemical-Vapor Sterilization</vt:lpstr>
      <vt:lpstr>Pressure, Temperature, and Duration of Chemical-Vapor Sterilization</vt:lpstr>
      <vt:lpstr>Dry-Heat Sterilization</vt:lpstr>
      <vt:lpstr>Static-Air Sterilizers </vt:lpstr>
      <vt:lpstr>Forced-Air Sterilizers </vt:lpstr>
      <vt:lpstr>Ethylene Oxide Sterilization </vt:lpstr>
      <vt:lpstr>Chemical-Liquid Sterilization</vt:lpstr>
      <vt:lpstr>Sterilization Failures </vt:lpstr>
      <vt:lpstr>Sterilization Monitoring</vt:lpstr>
      <vt:lpstr>Physical Monitoring</vt:lpstr>
      <vt:lpstr>Chemical Monitoring</vt:lpstr>
      <vt:lpstr>Biologic Monitoring</vt:lpstr>
      <vt:lpstr>Biologic Indicators</vt:lpstr>
      <vt:lpstr> Use of a mail-in service is a convenient method of biologic monitoring  </vt:lpstr>
      <vt:lpstr>Rationale of endodontic treatment</vt:lpstr>
      <vt:lpstr>INTRODUCTION</vt:lpstr>
      <vt:lpstr>INFLAMMATION</vt:lpstr>
      <vt:lpstr>PowerPoint Presentation</vt:lpstr>
      <vt:lpstr>PowerPoint Presentation</vt:lpstr>
      <vt:lpstr>PowerPoint Presentation</vt:lpstr>
      <vt:lpstr>Phagocytic Cells: Macrophages (Monocytes), Neutrophils, and Eosinophils</vt:lpstr>
      <vt:lpstr>PowerPoint Presentation</vt:lpstr>
      <vt:lpstr>PowerPoint Presentation</vt:lpstr>
      <vt:lpstr>PowerPoint Presentation</vt:lpstr>
      <vt:lpstr>PowerPoint Presentation</vt:lpstr>
      <vt:lpstr>PowerPoint Presentation</vt:lpstr>
      <vt:lpstr>PowerPoint Presentation</vt:lpstr>
      <vt:lpstr>Phagocytes are Attracted to Site of Infection by Chemotaxis</vt:lpstr>
      <vt:lpstr>Process of Phagocytosis</vt:lpstr>
      <vt:lpstr>PowerPoint Presentation</vt:lpstr>
      <vt:lpstr>lymphocytes</vt:lpstr>
      <vt:lpstr>PowerPoint Presentation</vt:lpstr>
      <vt:lpstr>PowerPoint Presentation</vt:lpstr>
      <vt:lpstr>PowerPoint Presentation</vt:lpstr>
      <vt:lpstr>PowerPoint Presentation</vt:lpstr>
      <vt:lpstr>PERIRADICULAR MANIFESTATIONS</vt:lpstr>
      <vt:lpstr>PowerPoint Presentation</vt:lpstr>
      <vt:lpstr>TISSUE CHANGES FOLLOWING INFLAMMATION</vt:lpstr>
      <vt:lpstr>PowerPoint Presentation</vt:lpstr>
      <vt:lpstr>PowerPoint Presentation</vt:lpstr>
      <vt:lpstr>PowerPoint Presentation</vt:lpstr>
      <vt:lpstr>ENDODONTIC IMPLICATIONS</vt:lpstr>
      <vt:lpstr>PowerPoint Presentation</vt:lpstr>
      <vt:lpstr>PowerPoint Presentation</vt:lpstr>
      <vt:lpstr>PowerPoint Presentation</vt:lpstr>
      <vt:lpstr>PowerPoint Presentation</vt:lpstr>
      <vt:lpstr>PowerPoint Presentation</vt:lpstr>
      <vt:lpstr>conclusion</vt:lpstr>
      <vt:lpstr>PowerPoint Presentation</vt:lpstr>
      <vt:lpstr>REFERENCES</vt:lpstr>
      <vt:lpstr>Thank  you</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RATIONALE  OF ENDODONTICS</dc:title>
  <dc:creator>lenovo</dc:creator>
  <cp:lastModifiedBy>hp</cp:lastModifiedBy>
  <cp:revision>56</cp:revision>
  <dcterms:created xsi:type="dcterms:W3CDTF">2011-09-09T14:15:31Z</dcterms:created>
  <dcterms:modified xsi:type="dcterms:W3CDTF">2020-04-22T10:43:24Z</dcterms:modified>
</cp:coreProperties>
</file>