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48" r:id="rId1"/>
  </p:sldMasterIdLst>
  <p:notesMasterIdLst>
    <p:notesMasterId r:id="rId54"/>
  </p:notesMasterIdLst>
  <p:handoutMasterIdLst>
    <p:handoutMasterId r:id="rId55"/>
  </p:handoutMasterIdLst>
  <p:sldIdLst>
    <p:sldId id="256" r:id="rId2"/>
    <p:sldId id="258" r:id="rId3"/>
    <p:sldId id="394" r:id="rId4"/>
    <p:sldId id="453" r:id="rId5"/>
    <p:sldId id="457" r:id="rId6"/>
    <p:sldId id="458" r:id="rId7"/>
    <p:sldId id="404" r:id="rId8"/>
    <p:sldId id="455" r:id="rId9"/>
    <p:sldId id="473" r:id="rId10"/>
    <p:sldId id="475" r:id="rId11"/>
    <p:sldId id="476" r:id="rId12"/>
    <p:sldId id="477" r:id="rId13"/>
    <p:sldId id="474" r:id="rId14"/>
    <p:sldId id="478" r:id="rId15"/>
    <p:sldId id="479" r:id="rId16"/>
    <p:sldId id="454" r:id="rId17"/>
    <p:sldId id="470" r:id="rId18"/>
    <p:sldId id="471" r:id="rId19"/>
    <p:sldId id="480" r:id="rId20"/>
    <p:sldId id="481" r:id="rId21"/>
    <p:sldId id="482" r:id="rId22"/>
    <p:sldId id="434" r:id="rId23"/>
    <p:sldId id="435" r:id="rId24"/>
    <p:sldId id="436" r:id="rId25"/>
    <p:sldId id="459" r:id="rId26"/>
    <p:sldId id="461" r:id="rId27"/>
    <p:sldId id="462" r:id="rId28"/>
    <p:sldId id="472" r:id="rId29"/>
    <p:sldId id="464" r:id="rId30"/>
    <p:sldId id="465" r:id="rId31"/>
    <p:sldId id="466" r:id="rId32"/>
    <p:sldId id="467" r:id="rId33"/>
    <p:sldId id="468" r:id="rId34"/>
    <p:sldId id="469" r:id="rId35"/>
    <p:sldId id="442" r:id="rId36"/>
    <p:sldId id="443" r:id="rId37"/>
    <p:sldId id="444" r:id="rId38"/>
    <p:sldId id="445" r:id="rId39"/>
    <p:sldId id="446" r:id="rId40"/>
    <p:sldId id="447" r:id="rId41"/>
    <p:sldId id="448" r:id="rId42"/>
    <p:sldId id="449" r:id="rId43"/>
    <p:sldId id="450" r:id="rId44"/>
    <p:sldId id="451" r:id="rId45"/>
    <p:sldId id="379" r:id="rId46"/>
    <p:sldId id="393" r:id="rId47"/>
    <p:sldId id="380" r:id="rId48"/>
    <p:sldId id="432" r:id="rId49"/>
    <p:sldId id="378" r:id="rId50"/>
    <p:sldId id="381" r:id="rId51"/>
    <p:sldId id="428" r:id="rId52"/>
    <p:sldId id="402" r:id="rId53"/>
  </p:sldIdLst>
  <p:sldSz cx="10287000" cy="6858000" type="35mm"/>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8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8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8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8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800" kern="1200">
        <a:solidFill>
          <a:schemeClr val="tx1"/>
        </a:solidFill>
        <a:latin typeface="Times New Roman" pitchFamily="18" charset="0"/>
        <a:ea typeface="+mn-ea"/>
        <a:cs typeface="+mn-cs"/>
      </a:defRPr>
    </a:lvl5pPr>
    <a:lvl6pPr marL="2286000" algn="l" defTabSz="914400" rtl="0" eaLnBrk="1" latinLnBrk="0" hangingPunct="1">
      <a:defRPr sz="800" kern="1200">
        <a:solidFill>
          <a:schemeClr val="tx1"/>
        </a:solidFill>
        <a:latin typeface="Times New Roman" pitchFamily="18" charset="0"/>
        <a:ea typeface="+mn-ea"/>
        <a:cs typeface="+mn-cs"/>
      </a:defRPr>
    </a:lvl6pPr>
    <a:lvl7pPr marL="2743200" algn="l" defTabSz="914400" rtl="0" eaLnBrk="1" latinLnBrk="0" hangingPunct="1">
      <a:defRPr sz="800" kern="1200">
        <a:solidFill>
          <a:schemeClr val="tx1"/>
        </a:solidFill>
        <a:latin typeface="Times New Roman" pitchFamily="18" charset="0"/>
        <a:ea typeface="+mn-ea"/>
        <a:cs typeface="+mn-cs"/>
      </a:defRPr>
    </a:lvl7pPr>
    <a:lvl8pPr marL="3200400" algn="l" defTabSz="914400" rtl="0" eaLnBrk="1" latinLnBrk="0" hangingPunct="1">
      <a:defRPr sz="800" kern="1200">
        <a:solidFill>
          <a:schemeClr val="tx1"/>
        </a:solidFill>
        <a:latin typeface="Times New Roman" pitchFamily="18" charset="0"/>
        <a:ea typeface="+mn-ea"/>
        <a:cs typeface="+mn-cs"/>
      </a:defRPr>
    </a:lvl8pPr>
    <a:lvl9pPr marL="3657600" algn="l" defTabSz="914400" rtl="0" eaLnBrk="1" latinLnBrk="0" hangingPunct="1">
      <a:defRPr sz="8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3" d="100"/>
          <a:sy n="73" d="100"/>
        </p:scale>
        <p:origin x="-1536" y="-300"/>
      </p:cViewPr>
      <p:guideLst>
        <p:guide orient="horz" pos="2160"/>
        <p:guide pos="3240"/>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100" d="100"/>
        <a:sy n="100" d="100"/>
      </p:scale>
      <p:origin x="0" y="0"/>
    </p:cViewPr>
  </p:notesTextViewPr>
  <p:sorterViewPr>
    <p:cViewPr>
      <p:scale>
        <a:sx n="66" d="100"/>
        <a:sy n="66" d="100"/>
      </p:scale>
      <p:origin x="0" y="444"/>
    </p:cViewPr>
  </p:sorterViewPr>
  <p:notesViewPr>
    <p:cSldViewPr>
      <p:cViewPr>
        <p:scale>
          <a:sx n="100" d="100"/>
          <a:sy n="100" d="100"/>
        </p:scale>
        <p:origin x="-204" y="108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3" Type="http://schemas.openxmlformats.org/officeDocument/2006/relationships/slide" Target="slides/slide43.xml"/><Relationship Id="rId2" Type="http://schemas.openxmlformats.org/officeDocument/2006/relationships/slide" Target="slides/slide42.xml"/><Relationship Id="rId1" Type="http://schemas.openxmlformats.org/officeDocument/2006/relationships/slide" Target="slides/slide41.xml"/><Relationship Id="rId4" Type="http://schemas.openxmlformats.org/officeDocument/2006/relationships/slide" Target="slides/slide4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6400800" y="8750300"/>
            <a:ext cx="387350" cy="301625"/>
          </a:xfrm>
          <a:prstGeom prst="rect">
            <a:avLst/>
          </a:prstGeom>
          <a:noFill/>
          <a:ln w="12700">
            <a:noFill/>
            <a:miter lim="800000"/>
            <a:headEnd/>
            <a:tailEnd/>
          </a:ln>
          <a:effectLst/>
        </p:spPr>
        <p:txBody>
          <a:bodyPr wrap="none" lIns="90488" tIns="44450" rIns="90488" bIns="44450" anchor="ctr">
            <a:spAutoFit/>
          </a:bodyPr>
          <a:lstStyle/>
          <a:p>
            <a:pPr algn="r">
              <a:defRPr/>
            </a:pPr>
            <a:fld id="{04FA9EE3-E488-4FE8-B7B4-5F41F8D1E799}" type="slidenum">
              <a:rPr lang="en-US" sz="1400"/>
              <a:pPr algn="r">
                <a:defRPr/>
              </a:pPr>
              <a:t>‹#›</a:t>
            </a:fld>
            <a:endParaRPr lang="en-US" sz="140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Click to edit Master notes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7587" name="Rectangle 3"/>
          <p:cNvSpPr>
            <a:spLocks noChangeArrowheads="1" noTextEdit="1"/>
          </p:cNvSpPr>
          <p:nvPr>
            <p:ph type="sldImg" idx="2"/>
          </p:nvPr>
        </p:nvSpPr>
        <p:spPr bwMode="auto">
          <a:xfrm>
            <a:off x="863600" y="692150"/>
            <a:ext cx="5130800" cy="3416300"/>
          </a:xfrm>
          <a:prstGeom prst="rect">
            <a:avLst/>
          </a:prstGeom>
          <a:noFill/>
          <a:ln w="12700">
            <a:solidFill>
              <a:schemeClr val="tx1"/>
            </a:solidFill>
            <a:miter lim="800000"/>
            <a:headEnd/>
            <a:tailEnd/>
          </a:ln>
        </p:spPr>
      </p:sp>
      <p:sp>
        <p:nvSpPr>
          <p:cNvPr id="2052" name="Rectangle 4"/>
          <p:cNvSpPr>
            <a:spLocks noChangeArrowheads="1"/>
          </p:cNvSpPr>
          <p:nvPr/>
        </p:nvSpPr>
        <p:spPr bwMode="auto">
          <a:xfrm>
            <a:off x="6400800" y="8750300"/>
            <a:ext cx="387350" cy="301625"/>
          </a:xfrm>
          <a:prstGeom prst="rect">
            <a:avLst/>
          </a:prstGeom>
          <a:noFill/>
          <a:ln w="12700">
            <a:noFill/>
            <a:miter lim="800000"/>
            <a:headEnd/>
            <a:tailEnd/>
          </a:ln>
          <a:effectLst/>
        </p:spPr>
        <p:txBody>
          <a:bodyPr wrap="none" lIns="90488" tIns="44450" rIns="90488" bIns="44450" anchor="ctr">
            <a:spAutoFit/>
          </a:bodyPr>
          <a:lstStyle/>
          <a:p>
            <a:pPr algn="r">
              <a:defRPr/>
            </a:pPr>
            <a:fld id="{E888A8AB-487F-425C-BFFE-167673B04AE4}" type="slidenum">
              <a:rPr lang="en-US" sz="1400"/>
              <a:pPr algn="r">
                <a:defRPr/>
              </a:pPr>
              <a:t>‹#›</a:t>
            </a:fld>
            <a:endParaRPr lang="en-US" sz="140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ChangeArrowheads="1" noTextEdit="1"/>
          </p:cNvSpPr>
          <p:nvPr>
            <p:ph type="sldImg"/>
          </p:nvPr>
        </p:nvSpPr>
        <p:spPr>
          <a:xfrm>
            <a:off x="866775" y="692150"/>
            <a:ext cx="5124450" cy="3416300"/>
          </a:xfrm>
          <a:ln cap="flat"/>
        </p:spPr>
      </p:sp>
      <p:sp>
        <p:nvSpPr>
          <p:cNvPr id="68611" name="Rectangle 3"/>
          <p:cNvSpPr>
            <a:spLocks noGrp="1" noChangeArrowheads="1"/>
          </p:cNvSpPr>
          <p:nvPr>
            <p:ph type="body" idx="1"/>
          </p:nvPr>
        </p:nvSpPr>
        <p:spPr>
          <a:noFill/>
          <a:ln w="9525"/>
        </p:spPr>
        <p:txBody>
          <a:bodyPr/>
          <a:lstStyle/>
          <a:p>
            <a:r>
              <a:rPr lang="en-US" b="1" i="1" smtClean="0"/>
              <a:t> Who is Betty C Jung?</a:t>
            </a:r>
          </a:p>
          <a:p>
            <a:r>
              <a:rPr lang="en-US" b="1" smtClean="0"/>
              <a:t>Check out my Web site at:</a:t>
            </a:r>
            <a:endParaRPr lang="en-US" smtClean="0"/>
          </a:p>
          <a:p>
            <a:r>
              <a:rPr lang="en-US" smtClean="0"/>
              <a:t>&lt;A HREF=“http://www.bettycjung.net/index.htm”&gt;</a:t>
            </a:r>
          </a:p>
          <a:p>
            <a:endParaRPr lang="en-US" b="1" smtClean="0"/>
          </a:p>
          <a:p>
            <a:r>
              <a:rPr lang="en-US" b="1" smtClean="0"/>
              <a:t>Major index pages you may be interested in exploring are:</a:t>
            </a:r>
            <a:endParaRPr lang="en-US" smtClean="0"/>
          </a:p>
          <a:p>
            <a:r>
              <a:rPr lang="en-US" smtClean="0"/>
              <a:t>&lt;A HREF=“http://www.bettycjung.net/Episites.htm”&gt;Epidemiology  Index&lt;/A&gt;</a:t>
            </a:r>
          </a:p>
          <a:p>
            <a:endParaRPr lang="en-US" smtClean="0"/>
          </a:p>
          <a:p>
            <a:r>
              <a:rPr lang="en-US" smtClean="0"/>
              <a:t>&lt;A HREF=“http://www.bettycjung.net/Statsites.htm”&gt;Biostatistics and Statistics Sites&lt;/A&gt;</a:t>
            </a:r>
          </a:p>
          <a:p>
            <a:endParaRPr lang="en-US" smtClean="0"/>
          </a:p>
          <a:p>
            <a:r>
              <a:rPr lang="en-US" smtClean="0"/>
              <a:t>&lt;A HREF=“http://www.bettycjung.net/Phsitea.htm”&gt;Public Health Sites A - Z&lt;/A&gt;</a:t>
            </a:r>
          </a:p>
          <a:p>
            <a:endParaRPr lang="en-US" smtClean="0"/>
          </a:p>
          <a:p>
            <a:r>
              <a:rPr lang="en-US" smtClean="0"/>
              <a:t>&lt;A HREF=“http://www.bettycjung.net/Study.htm”&gt;Research Resources on the Internet&lt;/A&gt;</a:t>
            </a:r>
          </a:p>
          <a:p>
            <a:endParaRPr lang="en-US" smtClean="0"/>
          </a:p>
          <a:p>
            <a:r>
              <a:rPr lang="en-US" smtClean="0"/>
              <a:t>&lt;A HREF=“http://www.bettycjung.net/Sesites.htm”&gt;Search Engines&lt;/A&gt;</a:t>
            </a:r>
            <a:endParaRPr lang="en-US" b="1" smtClean="0"/>
          </a:p>
          <a:p>
            <a:r>
              <a:rPr lang="en-US" b="1" i="1" smtClean="0"/>
              <a:t> </a:t>
            </a:r>
            <a:endParaRPr lang="en-US" smtClean="0"/>
          </a:p>
          <a:p>
            <a:endParaRPr lang="en-US" b="1" smtClean="0"/>
          </a:p>
          <a:p>
            <a:endParaRPr lang="en-US" b="1"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noTextEdit="1"/>
          </p:cNvSpPr>
          <p:nvPr>
            <p:ph type="sldImg"/>
          </p:nvPr>
        </p:nvSpPr>
        <p:spPr>
          <a:xfrm>
            <a:off x="866775" y="692150"/>
            <a:ext cx="5124450" cy="3416300"/>
          </a:xfrm>
          <a:ln cap="flat"/>
        </p:spPr>
      </p:sp>
      <p:sp>
        <p:nvSpPr>
          <p:cNvPr id="69635" name="Rectangle 3"/>
          <p:cNvSpPr>
            <a:spLocks noGrp="1" noChangeArrowheads="1"/>
          </p:cNvSpPr>
          <p:nvPr>
            <p:ph type="body" idx="1"/>
          </p:nvPr>
        </p:nvSpPr>
        <p:spPr>
          <a:noFill/>
          <a:ln w="9525"/>
        </p:spPr>
        <p:txBody>
          <a:bodyPr/>
          <a:lstStyle/>
          <a:p>
            <a:r>
              <a:rPr lang="en-US" smtClean="0"/>
              <a:t> This lecture seeks to provide you with a basic understanding of  Experimental Studies, the most respected type of research study used by Epidemiologists. Additional textbook resources can be found in the following annotated bibliographies on my Web site:</a:t>
            </a:r>
          </a:p>
          <a:p>
            <a:r>
              <a:rPr lang="en-US" smtClean="0"/>
              <a:t>&lt;UL&gt;</a:t>
            </a:r>
          </a:p>
          <a:p>
            <a:r>
              <a:rPr lang="en-US" sz="1000" smtClean="0"/>
              <a:t>&lt;LI&gt;&lt;B&gt;&lt;A HREF= “http://www.bettycjung.net/Biostats.htm”&gt; Annotated Biostatistics Bibliography &lt;/A&gt;&lt;/B&gt;&lt;/LI&gt;</a:t>
            </a:r>
          </a:p>
          <a:p>
            <a:r>
              <a:rPr lang="en-US" sz="1000" smtClean="0"/>
              <a:t>&lt;LI&gt;&lt;B&gt;&lt;A HREF=</a:t>
            </a:r>
          </a:p>
          <a:p>
            <a:r>
              <a:rPr lang="en-US" sz="1000" smtClean="0"/>
              <a:t>“http://www.bettycjung.net/Epi.htm”&gt;Annotated Epidemiology Bibliography &lt;/A&gt;&lt;/B&gt;&lt;/LI&gt;</a:t>
            </a:r>
          </a:p>
          <a:p>
            <a:r>
              <a:rPr lang="en-US" sz="1000" smtClean="0"/>
              <a:t>&lt;LI&gt;&lt;B&gt;&lt;A HREF=“http://www.bettycjung.net/Methods.htm”&gt;Annotated Research Methods&lt;/A&gt;&lt;/B&gt;&lt;/LI&gt;</a:t>
            </a:r>
          </a:p>
          <a:p>
            <a:r>
              <a:rPr lang="en-US" sz="1000" smtClean="0"/>
              <a:t>&lt;LI&gt;&lt;B&gt;&lt;A HREF=“http://www.bettycjung.net/Research.htm”&gt;Annotated Research Practice (A - L)&lt;/A&gt;&lt;/B&gt;&lt;/LI&gt;</a:t>
            </a:r>
            <a:br>
              <a:rPr lang="en-US" sz="1000" smtClean="0"/>
            </a:br>
            <a:r>
              <a:rPr lang="en-US" sz="1000" smtClean="0"/>
              <a:t>&lt;LI&gt;&lt;B&gt;&lt;A HREF=“http://www.bettycjung.net/Researc1.htm”&gt;Annotated Research Practice (M - Z)&lt;/A&gt;&lt;/B&gt;&lt;/LI&gt;</a:t>
            </a:r>
          </a:p>
          <a:p>
            <a:r>
              <a:rPr lang="en-US" sz="1000" smtClean="0"/>
              <a:t>&lt;LI&gt;&lt;B&gt;&lt;A HREF=“http://www.bettycjung.net/Stats.htm”&gt;Annotated Statistics Bibliography &lt;/A&gt;&lt;/B&gt;&lt;/LI&gt;&lt;/LI&gt;&lt;/UL&gt;</a:t>
            </a:r>
          </a:p>
          <a:p>
            <a:r>
              <a:rPr lang="en-US" smtClean="0"/>
              <a:t>Sources for this lecture include:R.M. Page, G.E. Cole &amp; T.C. Timmreck (1986)  </a:t>
            </a:r>
            <a:r>
              <a:rPr lang="en-US" u="sng" smtClean="0"/>
              <a:t>Basic Epidemiological Methods and</a:t>
            </a:r>
            <a:r>
              <a:rPr lang="en-US" smtClean="0"/>
              <a:t> </a:t>
            </a:r>
            <a:r>
              <a:rPr lang="en-US" u="sng" smtClean="0"/>
              <a:t>Biostatistics</a:t>
            </a:r>
            <a:r>
              <a:rPr lang="en-US" smtClean="0"/>
              <a:t>, W.H.O. (1990) </a:t>
            </a:r>
            <a:r>
              <a:rPr lang="en-US" u="sng" smtClean="0"/>
              <a:t>Basic Epidemiology</a:t>
            </a:r>
            <a:r>
              <a:rPr lang="en-US" smtClean="0"/>
              <a:t>,  L.Gordis. (1996). Epidemiology; T. Greenhalgh’s “How to Read a Paper lecture series at: http://www.bmj.com</a:t>
            </a:r>
          </a:p>
          <a:p>
            <a:endParaRPr lang="en-US" smtClean="0"/>
          </a:p>
          <a:p>
            <a:endParaRPr lang="en-US" u="sng" smtClean="0"/>
          </a:p>
          <a:p>
            <a:r>
              <a:rPr lang="en-US" u="sng" smtClean="0"/>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ChangeArrowheads="1" noTextEdit="1"/>
          </p:cNvSpPr>
          <p:nvPr>
            <p:ph type="sldImg"/>
          </p:nvPr>
        </p:nvSpPr>
        <p:spPr>
          <a:xfrm>
            <a:off x="866775" y="692150"/>
            <a:ext cx="5124450" cy="3416300"/>
          </a:xfrm>
          <a:ln/>
        </p:spPr>
      </p:sp>
      <p:sp>
        <p:nvSpPr>
          <p:cNvPr id="70659" name="Rectangle 3"/>
          <p:cNvSpPr>
            <a:spLocks noGrp="1" noChangeArrowheads="1"/>
          </p:cNvSpPr>
          <p:nvPr>
            <p:ph type="body" idx="1"/>
          </p:nvPr>
        </p:nvSpPr>
        <p:spPr>
          <a:noFill/>
          <a:ln w="9525"/>
        </p:spPr>
        <p:txBody>
          <a:bodyPr/>
          <a:lstStyle/>
          <a:p>
            <a:r>
              <a:rPr lang="en-US" sz="1400" smtClean="0"/>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fld id="{6C961930-3156-43C2-B3ED-2D66DA8963D0}" type="slidenum">
              <a:rPr lang="en-GB"/>
              <a:pPr/>
              <a:t>7</a:t>
            </a:fld>
            <a:endParaRPr lang="en-GB"/>
          </a:p>
        </p:txBody>
      </p:sp>
      <p:sp>
        <p:nvSpPr>
          <p:cNvPr id="71683" name="Rectangle 2"/>
          <p:cNvSpPr>
            <a:spLocks noChangeArrowheads="1" noTextEdit="1"/>
          </p:cNvSpPr>
          <p:nvPr>
            <p:ph type="sldImg"/>
          </p:nvPr>
        </p:nvSpPr>
        <p:spPr>
          <a:xfrm>
            <a:off x="866775" y="692150"/>
            <a:ext cx="5124450" cy="3416300"/>
          </a:xfrm>
          <a:ln/>
        </p:spPr>
      </p:sp>
      <p:sp>
        <p:nvSpPr>
          <p:cNvPr id="71684" name="Rectangle 3"/>
          <p:cNvSpPr>
            <a:spLocks noGrp="1" noChangeArrowheads="1"/>
          </p:cNvSpPr>
          <p:nvPr>
            <p:ph type="body" idx="1"/>
          </p:nvPr>
        </p:nvSpPr>
        <p:spPr>
          <a:noFill/>
          <a:ln w="9525"/>
        </p:spPr>
        <p:txBody>
          <a:bodyPr/>
          <a:lstStyle/>
          <a:p>
            <a:r>
              <a:rPr lang="da-DK" smtClean="0"/>
              <a:t>Terapeutiske studier vil selvfølgelig altid foregå på individ basis (Patienter) Hvorimod Forebyggelses studier både kan foregå på individ niveau eller i hele populationer.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lIns="90388" tIns="45194" rIns="90388" bIns="45194"/>
          <a:lstStyle/>
          <a:p>
            <a:fld id="{A0C3B919-D659-4365-919E-2E0ACECBBA0F}" type="slidenum">
              <a:rPr lang="ar-SA"/>
              <a:pPr/>
              <a:t>16</a:t>
            </a:fld>
            <a:endParaRPr lang="en-US"/>
          </a:p>
        </p:txBody>
      </p:sp>
      <p:sp>
        <p:nvSpPr>
          <p:cNvPr id="72707" name="Rectangle 2"/>
          <p:cNvSpPr>
            <a:spLocks noChangeArrowheads="1" noTextEdit="1"/>
          </p:cNvSpPr>
          <p:nvPr>
            <p:ph type="sldImg"/>
          </p:nvPr>
        </p:nvSpPr>
        <p:spPr>
          <a:xfrm>
            <a:off x="866775" y="692150"/>
            <a:ext cx="5122863" cy="3416300"/>
          </a:xfrm>
          <a:ln/>
        </p:spPr>
      </p:sp>
      <p:sp>
        <p:nvSpPr>
          <p:cNvPr id="72708" name="Rectangle 3"/>
          <p:cNvSpPr>
            <a:spLocks noGrp="1" noChangeArrowheads="1"/>
          </p:cNvSpPr>
          <p:nvPr>
            <p:ph type="body" idx="1"/>
          </p:nvPr>
        </p:nvSpPr>
        <p:spPr>
          <a:xfrm>
            <a:off x="901700" y="4343400"/>
            <a:ext cx="5049838" cy="4113213"/>
          </a:xfrm>
          <a:noFill/>
          <a:ln w="9525"/>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noTextEdit="1"/>
          </p:cNvSpPr>
          <p:nvPr>
            <p:ph type="sldImg"/>
          </p:nvPr>
        </p:nvSpPr>
        <p:spPr>
          <a:xfrm>
            <a:off x="866775" y="692150"/>
            <a:ext cx="5124450" cy="3416300"/>
          </a:xfrm>
          <a:ln/>
        </p:spPr>
      </p:sp>
      <p:sp>
        <p:nvSpPr>
          <p:cNvPr id="73731" name="Rectangle 3"/>
          <p:cNvSpPr>
            <a:spLocks noGrp="1" noChangeArrowheads="1"/>
          </p:cNvSpPr>
          <p:nvPr>
            <p:ph type="body" idx="1"/>
          </p:nvPr>
        </p:nvSpPr>
        <p:spPr>
          <a:noFill/>
          <a:ln w="9525"/>
        </p:spPr>
        <p:txBody>
          <a:bodyPr/>
          <a:lstStyle/>
          <a:p>
            <a:r>
              <a:rPr lang="en-US" sz="1600" smtClean="0"/>
              <a:t>To cover the basics, I am trying to keep this as simple as possible. Randomized trials, especially clinical trials, can become very complex, with many groups (arms) involved in one study. Regardless of how many groups are in a study, random allocation (or randomization) is used to ensure the groups are comparable.</a:t>
            </a:r>
          </a:p>
          <a:p>
            <a:r>
              <a:rPr lang="en-US" sz="1600" smtClean="0"/>
              <a:t>In matching, the researcher may match for, say, race and sex. So for a matched pair of white females, the researcher would then randomly assign one subject to the treatment group and the other to the control group. After all the matched pairs have been assigned, the two study groups would then have the same race and age distribution, as well as about the same distribution for other variables because of random allocation.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ChangeArrowheads="1" noTextEdit="1"/>
          </p:cNvSpPr>
          <p:nvPr>
            <p:ph type="sldImg"/>
          </p:nvPr>
        </p:nvSpPr>
        <p:spPr>
          <a:xfrm>
            <a:off x="866775" y="692150"/>
            <a:ext cx="5124450" cy="3416300"/>
          </a:xfrm>
          <a:ln/>
        </p:spPr>
      </p:sp>
      <p:sp>
        <p:nvSpPr>
          <p:cNvPr id="74755" name="Rectangle 3"/>
          <p:cNvSpPr>
            <a:spLocks noGrp="1" noChangeArrowheads="1"/>
          </p:cNvSpPr>
          <p:nvPr>
            <p:ph type="body" idx="1"/>
          </p:nvPr>
        </p:nvSpPr>
        <p:spPr>
          <a:noFill/>
          <a:ln w="9525"/>
        </p:spPr>
        <p:txBody>
          <a:bodyPr/>
          <a:lstStyle/>
          <a:p>
            <a:r>
              <a:rPr lang="en-US" sz="1400" smtClean="0"/>
              <a:t>This graphic shows when random allocation (randomization) should take place during the study process.   Basically, the researcher starts with a  defined population that is randomized to a new treatment or current treatment. The subjects are then followed to see how many improve for the new treatment and current treatment. Sometimes a treatment may be compared to no treatment, but this is very rare. If there is already a treatment in place, it is best to compare the new treatment to a treatment already in place.</a:t>
            </a:r>
          </a:p>
          <a:p>
            <a:r>
              <a:rPr lang="en-US" sz="1400" smtClean="0"/>
              <a:t>Randomization increases the likelihood that the groups will be comparable in regard to characteristics that may affect prognosis. Such characteristics include sex, age, race and severity of disease.</a:t>
            </a:r>
          </a:p>
          <a:p>
            <a:r>
              <a:rPr lang="en-US" sz="1400" smtClean="0"/>
              <a:t>Then again randomization isn’t a guarantee of comparability because chance does play a role in the process. In the long run, the groups tend to be similar</a:t>
            </a:r>
            <a:r>
              <a:rPr lang="en-US" smtClean="0"/>
              <a:t>. </a:t>
            </a:r>
            <a:r>
              <a:rPr lang="en-US" sz="1400" smtClean="0"/>
              <a:t>Finally, randomization is ethical only when we do not know whether one treatment is better than the other.</a:t>
            </a:r>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lIns="90388" tIns="45194" rIns="90388" bIns="45194"/>
          <a:lstStyle/>
          <a:p>
            <a:fld id="{97EBF2B4-105F-4537-9736-2565C17639F4}" type="slidenum">
              <a:rPr lang="ar-SA"/>
              <a:pPr/>
              <a:t>29</a:t>
            </a:fld>
            <a:endParaRPr lang="en-US"/>
          </a:p>
        </p:txBody>
      </p:sp>
      <p:sp>
        <p:nvSpPr>
          <p:cNvPr id="75779" name="Rectangle 2"/>
          <p:cNvSpPr>
            <a:spLocks noChangeArrowheads="1" noTextEdit="1"/>
          </p:cNvSpPr>
          <p:nvPr>
            <p:ph type="sldImg"/>
          </p:nvPr>
        </p:nvSpPr>
        <p:spPr>
          <a:xfrm>
            <a:off x="866775" y="692150"/>
            <a:ext cx="5122863" cy="3416300"/>
          </a:xfrm>
          <a:ln/>
        </p:spPr>
      </p:sp>
      <p:sp>
        <p:nvSpPr>
          <p:cNvPr id="75780" name="Rectangle 3"/>
          <p:cNvSpPr>
            <a:spLocks noGrp="1" noChangeArrowheads="1"/>
          </p:cNvSpPr>
          <p:nvPr>
            <p:ph type="body" idx="1"/>
          </p:nvPr>
        </p:nvSpPr>
        <p:spPr>
          <a:xfrm>
            <a:off x="901700" y="4343400"/>
            <a:ext cx="5049838" cy="4113213"/>
          </a:xfrm>
          <a:noFill/>
          <a:ln w="9525"/>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ChangeArrowheads="1" noTextEdit="1"/>
          </p:cNvSpPr>
          <p:nvPr>
            <p:ph type="sldImg"/>
          </p:nvPr>
        </p:nvSpPr>
        <p:spPr>
          <a:xfrm>
            <a:off x="866775" y="692150"/>
            <a:ext cx="5124450" cy="3416300"/>
          </a:xfrm>
          <a:ln/>
        </p:spPr>
      </p:sp>
      <p:sp>
        <p:nvSpPr>
          <p:cNvPr id="7680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noTextEdit="1"/>
          </p:cNvSpPr>
          <p:nvPr>
            <p:ph type="sldImg"/>
          </p:nvPr>
        </p:nvSpPr>
        <p:spPr>
          <a:xfrm>
            <a:off x="866775" y="692150"/>
            <a:ext cx="5124450" cy="3416300"/>
          </a:xfrm>
          <a:ln/>
        </p:spPr>
      </p:sp>
      <p:sp>
        <p:nvSpPr>
          <p:cNvPr id="77827" name="Rectangle 3"/>
          <p:cNvSpPr>
            <a:spLocks noGrp="1" noChangeArrowheads="1"/>
          </p:cNvSpPr>
          <p:nvPr>
            <p:ph type="body" idx="1"/>
          </p:nvPr>
        </p:nvSpPr>
        <p:spPr>
          <a:noFill/>
          <a:ln w="9525"/>
        </p:spPr>
        <p:txBody>
          <a:bodyPr/>
          <a:lstStyle/>
          <a:p>
            <a:r>
              <a:rPr lang="en-US" smtClean="0"/>
              <a:t>Despite the negatives, randomized controlled studies are still considered the gold standard of clinical research. If done right, results, whether good or bad, contributes to the collective scientific body of knowledge.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noTextEdit="1"/>
          </p:cNvSpPr>
          <p:nvPr>
            <p:ph type="sldImg"/>
          </p:nvPr>
        </p:nvSpPr>
        <p:spPr>
          <a:xfrm>
            <a:off x="866775" y="692150"/>
            <a:ext cx="5124450" cy="3416300"/>
          </a:xfrm>
          <a:ln/>
        </p:spPr>
      </p:sp>
      <p:sp>
        <p:nvSpPr>
          <p:cNvPr id="7885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ChangeArrowheads="1" noTextEdit="1"/>
          </p:cNvSpPr>
          <p:nvPr>
            <p:ph type="sldImg"/>
          </p:nvPr>
        </p:nvSpPr>
        <p:spPr>
          <a:xfrm>
            <a:off x="866775" y="692150"/>
            <a:ext cx="5124450" cy="3416300"/>
          </a:xfrm>
          <a:ln/>
        </p:spPr>
      </p:sp>
      <p:sp>
        <p:nvSpPr>
          <p:cNvPr id="7987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noTextEdit="1"/>
          </p:cNvSpPr>
          <p:nvPr>
            <p:ph type="sldImg"/>
          </p:nvPr>
        </p:nvSpPr>
        <p:spPr>
          <a:xfrm>
            <a:off x="866775" y="692150"/>
            <a:ext cx="5124450" cy="3416300"/>
          </a:xfrm>
          <a:ln/>
        </p:spPr>
      </p:sp>
      <p:sp>
        <p:nvSpPr>
          <p:cNvPr id="8089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noTextEdit="1"/>
          </p:cNvSpPr>
          <p:nvPr>
            <p:ph type="sldImg"/>
          </p:nvPr>
        </p:nvSpPr>
        <p:spPr>
          <a:xfrm>
            <a:off x="866775" y="692150"/>
            <a:ext cx="5124450" cy="3416300"/>
          </a:xfrm>
          <a:ln/>
        </p:spPr>
      </p:sp>
      <p:sp>
        <p:nvSpPr>
          <p:cNvPr id="8192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30"/>
            <a:ext cx="874395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543050" y="3886200"/>
            <a:ext cx="72009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lvl1pPr>
              <a:defRPr/>
            </a:lvl1pPr>
          </a:lstStyle>
          <a:p>
            <a:pPr>
              <a:defRPr/>
            </a:pPr>
            <a:fld id="{821893E5-73DA-4E39-B1F4-769B17797306}" type="datetime1">
              <a:rPr lang="en-US"/>
              <a:pPr>
                <a:defRPr/>
              </a:pPr>
              <a:t>12/26/2019</a:t>
            </a:fld>
            <a:endParaRPr lang="en-IN" dirty="0"/>
          </a:p>
        </p:txBody>
      </p:sp>
      <p:sp>
        <p:nvSpPr>
          <p:cNvPr id="5" name="Footer Placeholder 4"/>
          <p:cNvSpPr>
            <a:spLocks noGrp="1"/>
          </p:cNvSpPr>
          <p:nvPr>
            <p:ph type="ftr" sz="quarter" idx="11"/>
          </p:nvPr>
        </p:nvSpPr>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pPr>
              <a:defRPr/>
            </a:pPr>
            <a:fld id="{8C517EFB-B3FC-460D-A984-339D9FD7A993}" type="slidenum">
              <a:rPr lang="en-IN"/>
              <a:pPr>
                <a:defRPr/>
              </a:pPr>
              <a:t>‹#›</a:t>
            </a:fld>
            <a:endParaRPr lang="en-I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B7414771-6B10-4107-AB11-7634728C706C}" type="datetime1">
              <a:rPr lang="en-US"/>
              <a:pPr>
                <a:defRPr/>
              </a:pPr>
              <a:t>12/26/2019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3C6486F-122A-496D-AB61-86A1A94D334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602" y="4406905"/>
            <a:ext cx="874395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812602" y="2906713"/>
            <a:ext cx="874395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F2F283F-F7BA-40B7-8F4A-E6854EA175AD}" type="datetime1">
              <a:rPr lang="en-US"/>
              <a:pPr>
                <a:defRPr/>
              </a:pPr>
              <a:t>12/26/2019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349FC4-6FB7-4228-849A-4BAAFA08FA8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578646" y="1600205"/>
            <a:ext cx="512206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5872162" y="1600205"/>
            <a:ext cx="512206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lvl1pPr>
              <a:defRPr/>
            </a:lvl1pPr>
          </a:lstStyle>
          <a:p>
            <a:pPr>
              <a:defRPr/>
            </a:pPr>
            <a:fld id="{137F0E19-9013-492B-86E1-78BA10252CEB}" type="datetime1">
              <a:rPr lang="en-US"/>
              <a:pPr>
                <a:defRPr/>
              </a:pPr>
              <a:t>12/26/2019</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751D0105-6EEE-417D-8A30-A5BE4388CB4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514350" y="1535113"/>
            <a:ext cx="45452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5225656" y="1535113"/>
            <a:ext cx="45469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5656" y="2174875"/>
            <a:ext cx="45469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lvl1pPr>
              <a:defRPr/>
            </a:lvl1pPr>
          </a:lstStyle>
          <a:p>
            <a:pPr>
              <a:defRPr/>
            </a:pPr>
            <a:fld id="{44453A52-5618-4227-9A9A-E2176C6CE9DC}" type="datetime1">
              <a:rPr lang="en-US"/>
              <a:pPr>
                <a:defRPr/>
              </a:pPr>
              <a:t>12/26/2019</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2A55964D-748A-4EA7-A80F-BD7C7B34ACC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lvl1pPr>
              <a:defRPr/>
            </a:lvl1pPr>
          </a:lstStyle>
          <a:p>
            <a:pPr>
              <a:defRPr/>
            </a:pPr>
            <a:fld id="{98E378B9-4F32-45FB-94E0-5CAC6B13CCD2}" type="datetime1">
              <a:rPr lang="en-US"/>
              <a:pPr>
                <a:defRPr/>
              </a:pPr>
              <a:t>12/26/2019</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B02D4FED-C9C2-4F0C-984A-91496421B53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35D1BBE5-862B-4426-BD2A-C915CDD6506A}" type="datetime1">
              <a:rPr lang="en-US"/>
              <a:pPr>
                <a:defRPr/>
              </a:pPr>
              <a:t>12/26/2019</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844FCC31-A8FE-4DD9-815B-27D1EDEABCC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3" y="273050"/>
            <a:ext cx="3384352"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4021931" y="273055"/>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514353" y="1435103"/>
            <a:ext cx="338435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FE97CC18-8DBA-4586-895B-63CD78CA1217}" type="datetime1">
              <a:rPr lang="en-US"/>
              <a:pPr>
                <a:defRPr/>
              </a:pPr>
              <a:t>12/26/2019</a:t>
            </a:fld>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72D7046A-0E87-43E5-8820-9A3A838E143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324" y="4800600"/>
            <a:ext cx="61722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2016324" y="612775"/>
            <a:ext cx="6172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2016324"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7DDF4325-C966-4248-ACD2-D525759AA555}" type="datetime1">
              <a:rPr lang="en-US"/>
              <a:pPr>
                <a:defRPr/>
              </a:pPr>
              <a:t>12/26/2019</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DBA88D3B-C65F-49C3-AFDD-B34560FC07A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1BFD2F6F-0213-4866-A40D-FA650D701C5B}" type="datetime1">
              <a:rPr lang="en-US"/>
              <a:pPr>
                <a:defRPr/>
              </a:pPr>
              <a:t>12/26/2019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D528BAC-A04C-40B0-8FC8-94ABA21C702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90337" y="274643"/>
            <a:ext cx="2603897"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578646" y="274643"/>
            <a:ext cx="764024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74519BAB-7598-4675-AABF-A1554EDBAAA9}" type="datetime1">
              <a:rPr lang="en-US"/>
              <a:pPr>
                <a:defRPr/>
              </a:pPr>
              <a:t>12/26/2019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7AA6ECF-A3B1-4CF4-BFE1-A02AC806C02A}"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771525" y="228600"/>
            <a:ext cx="8743950" cy="12192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771525" y="1641475"/>
            <a:ext cx="8743950" cy="4454525"/>
          </a:xfrm>
        </p:spPr>
        <p:txBody>
          <a:bodyPr rtlCol="0">
            <a:normAutofit/>
          </a:bodyPr>
          <a:lstStyle/>
          <a:p>
            <a:pPr lvl="0"/>
            <a:endParaRPr lang="en-US" noProof="0"/>
          </a:p>
        </p:txBody>
      </p:sp>
      <p:sp>
        <p:nvSpPr>
          <p:cNvPr id="4" name="Date Placeholder 3"/>
          <p:cNvSpPr>
            <a:spLocks noGrp="1"/>
          </p:cNvSpPr>
          <p:nvPr>
            <p:ph type="dt" sz="half" idx="10"/>
          </p:nvPr>
        </p:nvSpPr>
        <p:spPr>
          <a:xfrm>
            <a:off x="771525" y="6248400"/>
            <a:ext cx="2143125" cy="457200"/>
          </a:xfrm>
        </p:spPr>
        <p:txBody>
          <a:bodyPr/>
          <a:lstStyle>
            <a:lvl1pPr algn="l">
              <a:defRPr/>
            </a:lvl1pPr>
          </a:lstStyle>
          <a:p>
            <a:pPr>
              <a:defRPr/>
            </a:pPr>
            <a:fld id="{B8B438AE-33CB-4C83-BC96-8BC83895AA17}" type="datetime1">
              <a:rPr lang="en-US"/>
              <a:pPr>
                <a:defRPr/>
              </a:pPr>
              <a:t>12/26/2019</a:t>
            </a:fld>
            <a:endParaRPr lang="en-US"/>
          </a:p>
        </p:txBody>
      </p:sp>
      <p:sp>
        <p:nvSpPr>
          <p:cNvPr id="5" name="Footer Placeholder 4"/>
          <p:cNvSpPr>
            <a:spLocks noGrp="1"/>
          </p:cNvSpPr>
          <p:nvPr>
            <p:ph type="ftr" sz="quarter" idx="11"/>
          </p:nvPr>
        </p:nvSpPr>
        <p:spPr>
          <a:xfrm>
            <a:off x="3429000" y="6248400"/>
            <a:ext cx="3257550" cy="457200"/>
          </a:xfrm>
        </p:spPr>
        <p:txBody>
          <a:bodyPr/>
          <a:lstStyle>
            <a:lvl1pPr algn="r">
              <a:defRPr/>
            </a:lvl1pPr>
          </a:lstStyle>
          <a:p>
            <a:pPr>
              <a:defRPr/>
            </a:pPr>
            <a:endParaRPr lang="en-US"/>
          </a:p>
        </p:txBody>
      </p:sp>
      <p:sp>
        <p:nvSpPr>
          <p:cNvPr id="6" name="Slide Number Placeholder 5"/>
          <p:cNvSpPr>
            <a:spLocks noGrp="1"/>
          </p:cNvSpPr>
          <p:nvPr>
            <p:ph type="sldNum" sz="quarter" idx="12"/>
          </p:nvPr>
        </p:nvSpPr>
        <p:spPr>
          <a:xfrm>
            <a:off x="7372350" y="6248400"/>
            <a:ext cx="2143125" cy="457200"/>
          </a:xfrm>
        </p:spPr>
        <p:txBody>
          <a:bodyPr/>
          <a:lstStyle>
            <a:lvl1pPr algn="r">
              <a:defRPr/>
            </a:lvl1pPr>
          </a:lstStyle>
          <a:p>
            <a:pPr>
              <a:defRPr/>
            </a:pPr>
            <a:fld id="{81BFAFD9-7A5B-4FBF-919F-A8DD38047F6D}"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514350" y="274638"/>
            <a:ext cx="92583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IN" smtClean="0"/>
          </a:p>
        </p:txBody>
      </p:sp>
      <p:sp>
        <p:nvSpPr>
          <p:cNvPr id="3075" name="Text Placeholder 2"/>
          <p:cNvSpPr>
            <a:spLocks noGrp="1"/>
          </p:cNvSpPr>
          <p:nvPr>
            <p:ph type="body" idx="1"/>
          </p:nvPr>
        </p:nvSpPr>
        <p:spPr bwMode="auto">
          <a:xfrm>
            <a:off x="514350" y="1600200"/>
            <a:ext cx="92583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smtClean="0"/>
          </a:p>
        </p:txBody>
      </p:sp>
      <p:sp>
        <p:nvSpPr>
          <p:cNvPr id="4" name="Date Placeholder 3"/>
          <p:cNvSpPr>
            <a:spLocks noGrp="1"/>
          </p:cNvSpPr>
          <p:nvPr>
            <p:ph type="dt" sz="half" idx="2"/>
          </p:nvPr>
        </p:nvSpPr>
        <p:spPr>
          <a:xfrm>
            <a:off x="514350" y="6356350"/>
            <a:ext cx="24003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8ADA989E-7221-423B-8798-A7901D2E003C}" type="datetime1">
              <a:rPr lang="en-US"/>
              <a:pPr>
                <a:defRPr/>
              </a:pPr>
              <a:t>12/26/2019</a:t>
            </a:fld>
            <a:endParaRPr lang="en-US" dirty="0"/>
          </a:p>
        </p:txBody>
      </p:sp>
      <p:sp>
        <p:nvSpPr>
          <p:cNvPr id="5" name="Footer Placeholder 4"/>
          <p:cNvSpPr>
            <a:spLocks noGrp="1"/>
          </p:cNvSpPr>
          <p:nvPr>
            <p:ph type="ftr" sz="quarter" idx="3"/>
          </p:nvPr>
        </p:nvSpPr>
        <p:spPr>
          <a:xfrm>
            <a:off x="3514725" y="6356350"/>
            <a:ext cx="32575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7372350" y="6356350"/>
            <a:ext cx="24003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A6D6A61-33CC-4A3E-9CB4-D956DDB043F1}" type="slidenum">
              <a:rPr lang="en-US"/>
              <a:pPr>
                <a:defRPr/>
              </a:pP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419100" y="2286000"/>
            <a:ext cx="8970963" cy="1524000"/>
          </a:xfrm>
        </p:spPr>
        <p:txBody>
          <a:bodyPr/>
          <a:lstStyle/>
          <a:p>
            <a:pPr eaLnBrk="1" hangingPunct="1"/>
            <a:r>
              <a:rPr lang="en-US" smtClean="0"/>
              <a:t/>
            </a:r>
            <a:br>
              <a:rPr lang="en-US" smtClean="0"/>
            </a:br>
            <a:r>
              <a:rPr lang="en-US" smtClean="0"/>
              <a:t>Experimental/Intervention Studies</a:t>
            </a:r>
          </a:p>
        </p:txBody>
      </p:sp>
      <p:sp>
        <p:nvSpPr>
          <p:cNvPr id="16387" name="Rectangle 3"/>
          <p:cNvSpPr>
            <a:spLocks noGrp="1" noChangeArrowheads="1"/>
          </p:cNvSpPr>
          <p:nvPr>
            <p:ph type="subTitle" idx="1"/>
          </p:nvPr>
        </p:nvSpPr>
        <p:spPr>
          <a:xfrm>
            <a:off x="1371600" y="4648200"/>
            <a:ext cx="7315200" cy="1828800"/>
          </a:xfrm>
        </p:spPr>
        <p:txBody>
          <a:bodyPr rtlCol="0">
            <a:normAutofit/>
          </a:bodyPr>
          <a:lstStyle/>
          <a:p>
            <a:pPr marL="342900" indent="-342900" eaLnBrk="1" fontAlgn="auto" hangingPunct="1">
              <a:spcAft>
                <a:spcPts val="0"/>
              </a:spcAft>
              <a:buFont typeface="Arial" pitchFamily="34" charset="0"/>
              <a:buNone/>
              <a:defRPr/>
            </a:pPr>
            <a:r>
              <a:rPr lang="en-US" sz="3600" b="1" smtClean="0"/>
              <a:t>Dr. Rashmi Katyal</a:t>
            </a:r>
          </a:p>
        </p:txBody>
      </p:sp>
      <p:sp>
        <p:nvSpPr>
          <p:cNvPr id="4" name="Slide Number Placeholder 3"/>
          <p:cNvSpPr>
            <a:spLocks noGrp="1"/>
          </p:cNvSpPr>
          <p:nvPr>
            <p:ph type="sldNum" sz="quarter" idx="12"/>
          </p:nvPr>
        </p:nvSpPr>
        <p:spPr/>
        <p:txBody>
          <a:bodyPr/>
          <a:lstStyle/>
          <a:p>
            <a:pPr>
              <a:defRPr/>
            </a:pPr>
            <a:fld id="{0CC70F33-E6CB-4E56-8988-8914CD1BAD0A}" type="slidenum">
              <a:rPr lang="en-IN"/>
              <a:pPr>
                <a:defRPr/>
              </a:pPr>
              <a:t>1</a:t>
            </a:fld>
            <a:endParaRPr lang="en-IN"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Learning Objectives</a:t>
            </a:r>
          </a:p>
        </p:txBody>
      </p:sp>
      <p:sp>
        <p:nvSpPr>
          <p:cNvPr id="17411" name="Rectangle 3"/>
          <p:cNvSpPr>
            <a:spLocks noGrp="1" noChangeArrowheads="1"/>
          </p:cNvSpPr>
          <p:nvPr>
            <p:ph idx="1"/>
          </p:nvPr>
        </p:nvSpPr>
        <p:spPr/>
        <p:txBody>
          <a:bodyPr/>
          <a:lstStyle/>
          <a:p>
            <a:pPr eaLnBrk="1" hangingPunct="1"/>
            <a:r>
              <a:rPr lang="en-US" sz="3600" b="1" smtClean="0"/>
              <a:t>To understand: </a:t>
            </a:r>
          </a:p>
          <a:p>
            <a:pPr lvl="1" eaLnBrk="1" hangingPunct="1"/>
            <a:r>
              <a:rPr lang="en-US" sz="3200" b="1" smtClean="0"/>
              <a:t> What are experimental studies</a:t>
            </a:r>
          </a:p>
          <a:p>
            <a:pPr lvl="1" eaLnBrk="1" hangingPunct="1"/>
            <a:r>
              <a:rPr lang="en-US" sz="3200" b="1" smtClean="0"/>
              <a:t> The value of such studies</a:t>
            </a:r>
          </a:p>
          <a:p>
            <a:pPr lvl="1" eaLnBrk="1" hangingPunct="1"/>
            <a:r>
              <a:rPr lang="en-US" sz="3200" b="1" smtClean="0"/>
              <a:t>Types of interventional studies</a:t>
            </a:r>
          </a:p>
          <a:p>
            <a:pPr lvl="1" eaLnBrk="1" hangingPunct="1"/>
            <a:r>
              <a:rPr lang="en-US" sz="3200" b="1" smtClean="0"/>
              <a:t>The basic methodology</a:t>
            </a:r>
          </a:p>
          <a:p>
            <a:pPr lvl="1" eaLnBrk="1" hangingPunct="1"/>
            <a:r>
              <a:rPr lang="en-US" sz="3200" b="1" smtClean="0"/>
              <a:t>Pros and Cons of such studies</a:t>
            </a:r>
          </a:p>
        </p:txBody>
      </p:sp>
      <p:sp>
        <p:nvSpPr>
          <p:cNvPr id="4" name="Slide Number Placeholder 3"/>
          <p:cNvSpPr>
            <a:spLocks noGrp="1"/>
          </p:cNvSpPr>
          <p:nvPr>
            <p:ph type="sldNum" sz="quarter" idx="12"/>
          </p:nvPr>
        </p:nvSpPr>
        <p:spPr/>
        <p:txBody>
          <a:bodyPr/>
          <a:lstStyle/>
          <a:p>
            <a:pPr>
              <a:defRPr/>
            </a:pPr>
            <a:fld id="{93BB5954-D9D9-45EC-9DED-66783AA973F8}" type="slidenum">
              <a:rPr lang="en-US"/>
              <a:pPr>
                <a:defRPr/>
              </a:pPr>
              <a:t>2</a:t>
            </a:fld>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smtClean="0">
                <a:solidFill>
                  <a:schemeClr val="tx2"/>
                </a:solidFill>
              </a:rPr>
              <a:t>The hierarchy of evidence</a:t>
            </a:r>
            <a:endParaRPr lang="en-US" smtClean="0"/>
          </a:p>
        </p:txBody>
      </p:sp>
      <p:pic>
        <p:nvPicPr>
          <p:cNvPr id="18435" name="Picture 2"/>
          <p:cNvPicPr>
            <a:picLocks noChangeAspect="1" noChangeArrowheads="1"/>
          </p:cNvPicPr>
          <p:nvPr/>
        </p:nvPicPr>
        <p:blipFill>
          <a:blip r:embed="rId2" cstate="print"/>
          <a:srcRect/>
          <a:stretch>
            <a:fillRect/>
          </a:stretch>
        </p:blipFill>
        <p:spPr bwMode="auto">
          <a:xfrm>
            <a:off x="1714500" y="1654175"/>
            <a:ext cx="6332538" cy="4594225"/>
          </a:xfrm>
          <a:prstGeom prst="rect">
            <a:avLst/>
          </a:prstGeom>
          <a:noFill/>
          <a:ln w="12700">
            <a:noFill/>
            <a:miter lim="800000"/>
            <a:headEnd/>
            <a:tailEnd/>
          </a:ln>
        </p:spPr>
      </p:pic>
      <p:sp>
        <p:nvSpPr>
          <p:cNvPr id="18436" name="TextBox 4"/>
          <p:cNvSpPr txBox="1">
            <a:spLocks noChangeArrowheads="1"/>
          </p:cNvSpPr>
          <p:nvPr/>
        </p:nvSpPr>
        <p:spPr bwMode="auto">
          <a:xfrm>
            <a:off x="8035925" y="3606800"/>
            <a:ext cx="2060575" cy="584200"/>
          </a:xfrm>
          <a:prstGeom prst="rect">
            <a:avLst/>
          </a:prstGeom>
          <a:noFill/>
          <a:ln w="9525">
            <a:noFill/>
            <a:miter lim="800000"/>
            <a:headEnd/>
            <a:tailEnd/>
          </a:ln>
        </p:spPr>
        <p:txBody>
          <a:bodyPr wrap="none">
            <a:spAutoFit/>
          </a:bodyPr>
          <a:lstStyle/>
          <a:p>
            <a:r>
              <a:rPr lang="en-US" sz="1600"/>
              <a:t>Ecological studies</a:t>
            </a:r>
          </a:p>
          <a:p>
            <a:r>
              <a:rPr lang="en-US" sz="1600"/>
              <a:t>Cross sectional studies</a:t>
            </a:r>
          </a:p>
        </p:txBody>
      </p:sp>
      <p:cxnSp>
        <p:nvCxnSpPr>
          <p:cNvPr id="7" name="Straight Arrow Connector 6"/>
          <p:cNvCxnSpPr/>
          <p:nvPr/>
        </p:nvCxnSpPr>
        <p:spPr bwMode="auto">
          <a:xfrm rot="10800000" flipV="1">
            <a:off x="6057900" y="3873500"/>
            <a:ext cx="1905000" cy="16510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
        <p:nvSpPr>
          <p:cNvPr id="6" name="Slide Number Placeholder 5"/>
          <p:cNvSpPr>
            <a:spLocks noGrp="1"/>
          </p:cNvSpPr>
          <p:nvPr>
            <p:ph type="sldNum" sz="quarter" idx="12"/>
          </p:nvPr>
        </p:nvSpPr>
        <p:spPr/>
        <p:txBody>
          <a:bodyPr/>
          <a:lstStyle/>
          <a:p>
            <a:pPr>
              <a:defRPr/>
            </a:pPr>
            <a:fld id="{78DD96CE-5917-4DEF-B7D5-8D8B61084C24}" type="slidenum">
              <a:rPr lang="en-US"/>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71525" y="0"/>
            <a:ext cx="8743950" cy="1143000"/>
          </a:xfrm>
        </p:spPr>
        <p:txBody>
          <a:bodyPr/>
          <a:lstStyle/>
          <a:p>
            <a:pPr eaLnBrk="1" hangingPunct="1"/>
            <a:r>
              <a:rPr lang="en-US" smtClean="0"/>
              <a:t>Experimental Study Design</a:t>
            </a:r>
          </a:p>
        </p:txBody>
      </p:sp>
      <p:sp>
        <p:nvSpPr>
          <p:cNvPr id="19459" name="Rectangle 3"/>
          <p:cNvSpPr>
            <a:spLocks noGrp="1" noChangeArrowheads="1"/>
          </p:cNvSpPr>
          <p:nvPr>
            <p:ph idx="1"/>
          </p:nvPr>
        </p:nvSpPr>
        <p:spPr>
          <a:xfrm>
            <a:off x="771525" y="1341438"/>
            <a:ext cx="8743950" cy="4297362"/>
          </a:xfrm>
        </p:spPr>
        <p:txBody>
          <a:bodyPr/>
          <a:lstStyle/>
          <a:p>
            <a:pPr eaLnBrk="1" hangingPunct="1">
              <a:lnSpc>
                <a:spcPct val="90000"/>
              </a:lnSpc>
              <a:buFont typeface="Wingdings" pitchFamily="2" charset="2"/>
              <a:buNone/>
            </a:pPr>
            <a:r>
              <a:rPr lang="en-US" sz="2000" smtClean="0"/>
              <a:t>	</a:t>
            </a:r>
            <a:r>
              <a:rPr lang="en-US" sz="2800" smtClean="0">
                <a:latin typeface="Arial Rounded MT Bold" pitchFamily="34" charset="0"/>
              </a:rPr>
              <a:t>A study in which a population is selected for a planned trial of a regimen, whose effects are measured by comparing the outcome of the regimen in the </a:t>
            </a:r>
            <a:r>
              <a:rPr lang="en-US" sz="2800" smtClean="0">
                <a:solidFill>
                  <a:schemeClr val="tx2"/>
                </a:solidFill>
                <a:latin typeface="Arial Rounded MT Bold" pitchFamily="34" charset="0"/>
              </a:rPr>
              <a:t>experimental</a:t>
            </a:r>
            <a:r>
              <a:rPr lang="en-US" sz="2800" smtClean="0">
                <a:solidFill>
                  <a:schemeClr val="folHlink"/>
                </a:solidFill>
                <a:latin typeface="Arial Rounded MT Bold" pitchFamily="34" charset="0"/>
              </a:rPr>
              <a:t> </a:t>
            </a:r>
            <a:r>
              <a:rPr lang="en-US" sz="2800" smtClean="0">
                <a:latin typeface="Arial Rounded MT Bold" pitchFamily="34" charset="0"/>
              </a:rPr>
              <a:t>group versus the outcome of another regimen in the </a:t>
            </a:r>
            <a:r>
              <a:rPr lang="en-US" sz="2800" smtClean="0">
                <a:solidFill>
                  <a:schemeClr val="folHlink"/>
                </a:solidFill>
                <a:latin typeface="Arial Rounded MT Bold" pitchFamily="34" charset="0"/>
              </a:rPr>
              <a:t>control</a:t>
            </a:r>
            <a:r>
              <a:rPr lang="en-US" sz="2800" smtClean="0">
                <a:latin typeface="Arial Rounded MT Bold" pitchFamily="34" charset="0"/>
              </a:rPr>
              <a:t> group.  Such designs are differentiated from observational designs by the fact that there is </a:t>
            </a:r>
            <a:r>
              <a:rPr lang="en-US" sz="2800" smtClean="0">
                <a:solidFill>
                  <a:schemeClr val="tx2"/>
                </a:solidFill>
                <a:latin typeface="Arial Rounded MT Bold" pitchFamily="34" charset="0"/>
              </a:rPr>
              <a:t>manipulation of the study</a:t>
            </a:r>
            <a:r>
              <a:rPr lang="en-US" sz="2800" smtClean="0">
                <a:solidFill>
                  <a:schemeClr val="folHlink"/>
                </a:solidFill>
                <a:latin typeface="Arial Rounded MT Bold" pitchFamily="34" charset="0"/>
              </a:rPr>
              <a:t> factor</a:t>
            </a:r>
            <a:r>
              <a:rPr lang="en-US" sz="2800" smtClean="0">
                <a:latin typeface="Arial Rounded MT Bold" pitchFamily="34" charset="0"/>
              </a:rPr>
              <a:t> (exposure), and </a:t>
            </a:r>
            <a:r>
              <a:rPr lang="en-US" sz="2800" smtClean="0">
                <a:solidFill>
                  <a:schemeClr val="tx2"/>
                </a:solidFill>
                <a:latin typeface="Arial Rounded MT Bold" pitchFamily="34" charset="0"/>
              </a:rPr>
              <a:t>randomization (</a:t>
            </a:r>
            <a:r>
              <a:rPr lang="en-US" sz="2800" smtClean="0">
                <a:latin typeface="Arial Rounded MT Bold" pitchFamily="34" charset="0"/>
              </a:rPr>
              <a:t>random allocation) of subjects to treatment (exposure) groups. </a:t>
            </a:r>
          </a:p>
        </p:txBody>
      </p:sp>
      <p:sp>
        <p:nvSpPr>
          <p:cNvPr id="4" name="Slide Number Placeholder 3"/>
          <p:cNvSpPr>
            <a:spLocks noGrp="1"/>
          </p:cNvSpPr>
          <p:nvPr>
            <p:ph type="sldNum" sz="quarter" idx="12"/>
          </p:nvPr>
        </p:nvSpPr>
        <p:spPr/>
        <p:txBody>
          <a:bodyPr/>
          <a:lstStyle/>
          <a:p>
            <a:pPr>
              <a:defRPr/>
            </a:pPr>
            <a:fld id="{FC804D2A-E3E3-4FB0-8A7A-7053F7948F24}" type="slidenum">
              <a:rPr lang="en-US"/>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942975" y="457200"/>
            <a:ext cx="8743950" cy="838200"/>
          </a:xfrm>
        </p:spPr>
        <p:txBody>
          <a:bodyPr/>
          <a:lstStyle/>
          <a:p>
            <a:pPr eaLnBrk="1" hangingPunct="1"/>
            <a:r>
              <a:rPr lang="en-US" sz="3200" smtClean="0">
                <a:solidFill>
                  <a:schemeClr val="folHlink"/>
                </a:solidFill>
              </a:rPr>
              <a:t>Why Performed ?</a:t>
            </a:r>
          </a:p>
        </p:txBody>
      </p:sp>
      <p:sp>
        <p:nvSpPr>
          <p:cNvPr id="22531" name="Rectangle 3"/>
          <p:cNvSpPr>
            <a:spLocks noGrp="1" noChangeArrowheads="1"/>
          </p:cNvSpPr>
          <p:nvPr>
            <p:ph idx="1"/>
          </p:nvPr>
        </p:nvSpPr>
        <p:spPr>
          <a:xfrm>
            <a:off x="687388" y="1600200"/>
            <a:ext cx="8829675" cy="3733800"/>
          </a:xfrm>
        </p:spPr>
        <p:txBody>
          <a:bodyPr rtlCol="0">
            <a:normAutofit lnSpcReduction="10000"/>
          </a:bodyPr>
          <a:lstStyle/>
          <a:p>
            <a:pPr marL="457200" indent="-457200" eaLnBrk="1" fontAlgn="auto" hangingPunct="1">
              <a:spcAft>
                <a:spcPts val="0"/>
              </a:spcAft>
              <a:buFont typeface="Wingdings" pitchFamily="2" charset="2"/>
              <a:buAutoNum type="arabicPeriod"/>
              <a:defRPr/>
            </a:pPr>
            <a:r>
              <a:rPr lang="en-US" sz="2400" dirty="0" smtClean="0">
                <a:latin typeface="Arial Rounded MT Bold" pitchFamily="34" charset="0"/>
              </a:rPr>
              <a:t>Provide stronger </a:t>
            </a:r>
            <a:r>
              <a:rPr lang="en-US" sz="2400" dirty="0" smtClean="0">
                <a:solidFill>
                  <a:schemeClr val="tx2"/>
                </a:solidFill>
                <a:latin typeface="Arial Rounded MT Bold" pitchFamily="34" charset="0"/>
              </a:rPr>
              <a:t>evidence</a:t>
            </a:r>
            <a:r>
              <a:rPr lang="en-US" sz="2400" dirty="0" smtClean="0">
                <a:latin typeface="Arial Rounded MT Bold" pitchFamily="34" charset="0"/>
              </a:rPr>
              <a:t> of the effect (outcome) compared to observational designs, with maximum confidence and assurance</a:t>
            </a:r>
          </a:p>
          <a:p>
            <a:pPr marL="457200" indent="-457200" eaLnBrk="1" fontAlgn="auto" hangingPunct="1">
              <a:spcAft>
                <a:spcPts val="0"/>
              </a:spcAft>
              <a:buFontTx/>
              <a:buAutoNum type="arabicPeriod"/>
              <a:defRPr/>
            </a:pPr>
            <a:r>
              <a:rPr lang="en-US" sz="2400" dirty="0" smtClean="0">
                <a:latin typeface="Arial Rounded MT Bold" pitchFamily="34" charset="0"/>
              </a:rPr>
              <a:t>Yield more </a:t>
            </a:r>
            <a:r>
              <a:rPr lang="en-US" sz="2400" dirty="0" smtClean="0">
                <a:solidFill>
                  <a:schemeClr val="tx2"/>
                </a:solidFill>
                <a:latin typeface="Arial Rounded MT Bold" pitchFamily="34" charset="0"/>
              </a:rPr>
              <a:t>valid results</a:t>
            </a:r>
            <a:r>
              <a:rPr lang="en-US" sz="2400" dirty="0" smtClean="0">
                <a:latin typeface="Arial Rounded MT Bold" pitchFamily="34" charset="0"/>
              </a:rPr>
              <a:t>, as variation is minimized and bias controlled</a:t>
            </a:r>
          </a:p>
          <a:p>
            <a:pPr marL="457200" indent="-457200" eaLnBrk="1" fontAlgn="auto" hangingPunct="1">
              <a:spcAft>
                <a:spcPts val="0"/>
              </a:spcAft>
              <a:buFontTx/>
              <a:buAutoNum type="arabicPeriod"/>
              <a:defRPr/>
            </a:pPr>
            <a:r>
              <a:rPr lang="en-US" sz="2400" dirty="0" smtClean="0">
                <a:latin typeface="Arial Rounded MT Bold" pitchFamily="34" charset="0"/>
              </a:rPr>
              <a:t>Determine whether experimental treatments are safe and effective under </a:t>
            </a:r>
            <a:r>
              <a:rPr lang="en-US" sz="2400" dirty="0" smtClean="0">
                <a:solidFill>
                  <a:schemeClr val="tx2"/>
                </a:solidFill>
                <a:latin typeface="Arial Rounded MT Bold" pitchFamily="34" charset="0"/>
              </a:rPr>
              <a:t>“controlled environments”</a:t>
            </a:r>
            <a:r>
              <a:rPr lang="en-US" sz="2400" dirty="0" smtClean="0">
                <a:latin typeface="Arial Rounded MT Bold" pitchFamily="34" charset="0"/>
              </a:rPr>
              <a:t> (as opposed to “natural settings” in observational designs), especially when the margin of expected benefit is doubtful / narrow (10 - 30%)</a:t>
            </a:r>
            <a:endParaRPr lang="en-US" sz="2400" b="1" dirty="0" smtClean="0">
              <a:latin typeface="Arial Rounded MT Bold" pitchFamily="34" charset="0"/>
            </a:endParaRPr>
          </a:p>
        </p:txBody>
      </p:sp>
      <p:sp>
        <p:nvSpPr>
          <p:cNvPr id="4" name="Slide Number Placeholder 3"/>
          <p:cNvSpPr>
            <a:spLocks noGrp="1"/>
          </p:cNvSpPr>
          <p:nvPr>
            <p:ph type="sldNum" sz="quarter" idx="12"/>
          </p:nvPr>
        </p:nvSpPr>
        <p:spPr/>
        <p:txBody>
          <a:bodyPr/>
          <a:lstStyle/>
          <a:p>
            <a:pPr>
              <a:defRPr/>
            </a:pPr>
            <a:fld id="{37E6B039-7E11-419A-8FA9-167D96058606}" type="slidenum">
              <a:rPr lang="en-US"/>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z="4000"/>
              <a:t>Examples of Experimental Epidemiologic Studies</a:t>
            </a:r>
          </a:p>
        </p:txBody>
      </p:sp>
      <p:sp>
        <p:nvSpPr>
          <p:cNvPr id="27651" name="Rectangle 3"/>
          <p:cNvSpPr>
            <a:spLocks noGrp="1" noChangeArrowheads="1"/>
          </p:cNvSpPr>
          <p:nvPr>
            <p:ph idx="1"/>
          </p:nvPr>
        </p:nvSpPr>
        <p:spPr>
          <a:xfrm>
            <a:off x="533400" y="1752600"/>
            <a:ext cx="8780463" cy="4114800"/>
          </a:xfrm>
        </p:spPr>
        <p:txBody>
          <a:bodyPr rtlCol="0">
            <a:normAutofit lnSpcReduction="10000"/>
          </a:bodyPr>
          <a:lstStyle/>
          <a:p>
            <a:pPr eaLnBrk="1" fontAlgn="auto" hangingPunct="1">
              <a:spcAft>
                <a:spcPts val="0"/>
              </a:spcAft>
              <a:buFont typeface="Arial" pitchFamily="34" charset="0"/>
              <a:buChar char="•"/>
              <a:defRPr/>
            </a:pPr>
            <a:r>
              <a:rPr lang="en-US" b="1" smtClean="0"/>
              <a:t>Prophylactic vaccines tested on children populations to prove the efficacy of the vaccines in preventing the diseases (i.e., polio)</a:t>
            </a:r>
          </a:p>
          <a:p>
            <a:pPr eaLnBrk="1" fontAlgn="auto" hangingPunct="1">
              <a:spcAft>
                <a:spcPts val="0"/>
              </a:spcAft>
              <a:buFont typeface="Arial" pitchFamily="34" charset="0"/>
              <a:buChar char="•"/>
              <a:defRPr/>
            </a:pPr>
            <a:r>
              <a:rPr lang="en-US" b="1" smtClean="0"/>
              <a:t>Prophylaxis with drugs in preventing disease (i.e., penicillin to prevent rheumatic fever)</a:t>
            </a:r>
          </a:p>
          <a:p>
            <a:pPr eaLnBrk="1" fontAlgn="auto" hangingPunct="1">
              <a:spcAft>
                <a:spcPts val="0"/>
              </a:spcAft>
              <a:buFont typeface="Arial" pitchFamily="34" charset="0"/>
              <a:buChar char="•"/>
              <a:defRPr/>
            </a:pPr>
            <a:r>
              <a:rPr lang="en-US" b="1" smtClean="0"/>
              <a:t>Impact on health-related behavior and coronary heart disease in response to community-wide heart disease prevention intervention</a:t>
            </a:r>
            <a:endParaRPr lang="en-US" sz="2800" smtClean="0"/>
          </a:p>
        </p:txBody>
      </p:sp>
      <p:sp>
        <p:nvSpPr>
          <p:cNvPr id="4" name="Slide Number Placeholder 3"/>
          <p:cNvSpPr>
            <a:spLocks noGrp="1"/>
          </p:cNvSpPr>
          <p:nvPr>
            <p:ph type="sldNum" sz="quarter" idx="12"/>
          </p:nvPr>
        </p:nvSpPr>
        <p:spPr/>
        <p:txBody>
          <a:bodyPr/>
          <a:lstStyle/>
          <a:p>
            <a:pPr>
              <a:defRPr/>
            </a:pPr>
            <a:fld id="{431A53DA-340E-4FCE-BEAF-754F285269AE}" type="slidenum">
              <a:rPr lang="en-US"/>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da-DK" smtClean="0"/>
              <a:t>Types of Intervention studies</a:t>
            </a:r>
          </a:p>
        </p:txBody>
      </p:sp>
      <p:sp>
        <p:nvSpPr>
          <p:cNvPr id="19459" name="Rectangle 3"/>
          <p:cNvSpPr>
            <a:spLocks noGrp="1" noChangeArrowheads="1"/>
          </p:cNvSpPr>
          <p:nvPr>
            <p:ph idx="1"/>
          </p:nvPr>
        </p:nvSpPr>
        <p:spPr>
          <a:xfrm>
            <a:off x="514350" y="1219200"/>
            <a:ext cx="9258300" cy="4906963"/>
          </a:xfrm>
        </p:spPr>
        <p:txBody>
          <a:bodyPr rtlCol="0">
            <a:normAutofit lnSpcReduction="10000"/>
          </a:bodyPr>
          <a:lstStyle/>
          <a:p>
            <a:pPr eaLnBrk="1" fontAlgn="auto" hangingPunct="1">
              <a:lnSpc>
                <a:spcPct val="90000"/>
              </a:lnSpc>
              <a:spcAft>
                <a:spcPts val="0"/>
              </a:spcAft>
              <a:buFont typeface="Arial" pitchFamily="34" charset="0"/>
              <a:buChar char="•"/>
              <a:defRPr/>
            </a:pPr>
            <a:r>
              <a:rPr lang="en-GB" b="1" dirty="0" smtClean="0"/>
              <a:t>Primary prevention</a:t>
            </a:r>
          </a:p>
          <a:p>
            <a:pPr eaLnBrk="1" fontAlgn="auto" hangingPunct="1">
              <a:lnSpc>
                <a:spcPct val="90000"/>
              </a:lnSpc>
              <a:spcAft>
                <a:spcPts val="0"/>
              </a:spcAft>
              <a:buFontTx/>
              <a:buNone/>
              <a:defRPr/>
            </a:pPr>
            <a:r>
              <a:rPr lang="en-GB" b="1" dirty="0" smtClean="0"/>
              <a:t>	(Preventive trial)</a:t>
            </a:r>
          </a:p>
          <a:p>
            <a:pPr lvl="1" eaLnBrk="1" fontAlgn="auto" hangingPunct="1">
              <a:lnSpc>
                <a:spcPct val="90000"/>
              </a:lnSpc>
              <a:spcAft>
                <a:spcPts val="0"/>
              </a:spcAft>
              <a:buFont typeface="Arial" pitchFamily="34" charset="0"/>
              <a:buChar char="–"/>
              <a:defRPr/>
            </a:pPr>
            <a:r>
              <a:rPr lang="en-GB" b="1" dirty="0" smtClean="0"/>
              <a:t>Avoid development of diseases</a:t>
            </a:r>
          </a:p>
          <a:p>
            <a:pPr lvl="1" eaLnBrk="1" fontAlgn="auto" hangingPunct="1">
              <a:lnSpc>
                <a:spcPct val="90000"/>
              </a:lnSpc>
              <a:spcAft>
                <a:spcPts val="0"/>
              </a:spcAft>
              <a:buFont typeface="Arial" pitchFamily="34" charset="0"/>
              <a:buChar char="–"/>
              <a:defRPr/>
            </a:pPr>
            <a:r>
              <a:rPr lang="en-GB" b="1" dirty="0" smtClean="0"/>
              <a:t>Individual (Healthy person)</a:t>
            </a:r>
          </a:p>
          <a:p>
            <a:pPr lvl="1" eaLnBrk="1" fontAlgn="auto" hangingPunct="1">
              <a:lnSpc>
                <a:spcPct val="90000"/>
              </a:lnSpc>
              <a:spcAft>
                <a:spcPts val="0"/>
              </a:spcAft>
              <a:buFont typeface="Arial" pitchFamily="34" charset="0"/>
              <a:buChar char="–"/>
              <a:defRPr/>
            </a:pPr>
            <a:r>
              <a:rPr lang="en-GB" b="1" dirty="0" smtClean="0"/>
              <a:t>Community</a:t>
            </a:r>
          </a:p>
          <a:p>
            <a:pPr lvl="1" eaLnBrk="1" fontAlgn="auto" hangingPunct="1">
              <a:lnSpc>
                <a:spcPct val="90000"/>
              </a:lnSpc>
              <a:spcAft>
                <a:spcPts val="0"/>
              </a:spcAft>
              <a:buFontTx/>
              <a:buNone/>
              <a:defRPr/>
            </a:pPr>
            <a:endParaRPr lang="en-GB" b="1" dirty="0" smtClean="0"/>
          </a:p>
          <a:p>
            <a:pPr eaLnBrk="1" fontAlgn="auto" hangingPunct="1">
              <a:lnSpc>
                <a:spcPct val="90000"/>
              </a:lnSpc>
              <a:spcAft>
                <a:spcPts val="0"/>
              </a:spcAft>
              <a:buFont typeface="Arial" pitchFamily="34" charset="0"/>
              <a:buChar char="•"/>
              <a:defRPr/>
            </a:pPr>
            <a:r>
              <a:rPr lang="en-GB" b="1" dirty="0" smtClean="0"/>
              <a:t>Secondary prevention </a:t>
            </a:r>
          </a:p>
          <a:p>
            <a:pPr eaLnBrk="1" fontAlgn="auto" hangingPunct="1">
              <a:lnSpc>
                <a:spcPct val="90000"/>
              </a:lnSpc>
              <a:spcAft>
                <a:spcPts val="0"/>
              </a:spcAft>
              <a:buFontTx/>
              <a:buNone/>
              <a:defRPr/>
            </a:pPr>
            <a:r>
              <a:rPr lang="en-GB" b="1" dirty="0" smtClean="0"/>
              <a:t>	(therapeutic trial) </a:t>
            </a:r>
          </a:p>
          <a:p>
            <a:pPr lvl="1" eaLnBrk="1" fontAlgn="auto" hangingPunct="1">
              <a:lnSpc>
                <a:spcPct val="90000"/>
              </a:lnSpc>
              <a:spcAft>
                <a:spcPts val="0"/>
              </a:spcAft>
              <a:buFont typeface="Arial" pitchFamily="34" charset="0"/>
              <a:buChar char="–"/>
              <a:defRPr/>
            </a:pPr>
            <a:r>
              <a:rPr lang="en-GB" b="1" dirty="0" smtClean="0"/>
              <a:t>Reduce morbidity and mortality in patients</a:t>
            </a:r>
          </a:p>
          <a:p>
            <a:pPr lvl="1" eaLnBrk="1" fontAlgn="auto" hangingPunct="1">
              <a:lnSpc>
                <a:spcPct val="90000"/>
              </a:lnSpc>
              <a:spcAft>
                <a:spcPts val="0"/>
              </a:spcAft>
              <a:buFont typeface="Arial" pitchFamily="34" charset="0"/>
              <a:buChar char="–"/>
              <a:defRPr/>
            </a:pPr>
            <a:r>
              <a:rPr lang="en-GB" b="1" dirty="0" smtClean="0"/>
              <a:t>Individual (Patients)</a:t>
            </a:r>
          </a:p>
        </p:txBody>
      </p:sp>
      <p:sp>
        <p:nvSpPr>
          <p:cNvPr id="4" name="Slide Number Placeholder 3"/>
          <p:cNvSpPr>
            <a:spLocks noGrp="1"/>
          </p:cNvSpPr>
          <p:nvPr>
            <p:ph type="sldNum" sz="quarter" idx="12"/>
          </p:nvPr>
        </p:nvSpPr>
        <p:spPr/>
        <p:txBody>
          <a:bodyPr/>
          <a:lstStyle/>
          <a:p>
            <a:pPr>
              <a:defRPr/>
            </a:pPr>
            <a:fld id="{3A03732F-75B4-4264-9F73-7D38769020BB}" type="slidenum">
              <a:rPr lang="en-US"/>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GB" smtClean="0"/>
              <a:t>Types of trials</a:t>
            </a:r>
            <a:endParaRPr lang="da-DK" smtClean="0"/>
          </a:p>
        </p:txBody>
      </p:sp>
      <p:graphicFrame>
        <p:nvGraphicFramePr>
          <p:cNvPr id="1026" name="Object 2"/>
          <p:cNvGraphicFramePr>
            <a:graphicFrameLocks noChangeAspect="1"/>
          </p:cNvGraphicFramePr>
          <p:nvPr>
            <p:ph type="dgm" idx="1"/>
          </p:nvPr>
        </p:nvGraphicFramePr>
        <p:xfrm>
          <a:off x="571500" y="-762000"/>
          <a:ext cx="9169400" cy="6858000"/>
        </p:xfrm>
        <a:graphic>
          <a:graphicData uri="http://schemas.openxmlformats.org/presentationml/2006/ole">
            <p:oleObj spid="_x0000_s1026" name="Organization Chart" r:id="rId3" imgW="5740200" imgH="4114800" progId="OrgPlusWOPX.4">
              <p:embed followColorScheme="full"/>
            </p:oleObj>
          </a:graphicData>
        </a:graphic>
      </p:graphicFrame>
      <p:sp>
        <p:nvSpPr>
          <p:cNvPr id="4" name="Slide Number Placeholder 3"/>
          <p:cNvSpPr>
            <a:spLocks noGrp="1"/>
          </p:cNvSpPr>
          <p:nvPr>
            <p:ph type="sldNum" sz="quarter" idx="12"/>
          </p:nvPr>
        </p:nvSpPr>
        <p:spPr/>
        <p:txBody>
          <a:bodyPr/>
          <a:lstStyle/>
          <a:p>
            <a:pPr>
              <a:defRPr/>
            </a:pPr>
            <a:fld id="{E8B21E19-33B7-4684-822C-60DA46B0233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rtlCol="0">
            <a:normAutofit fontScale="90000"/>
          </a:bodyPr>
          <a:lstStyle/>
          <a:p>
            <a:pPr eaLnBrk="1" fontAlgn="auto" hangingPunct="1">
              <a:spcAft>
                <a:spcPts val="0"/>
              </a:spcAft>
              <a:defRPr/>
            </a:pP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1.Randomised control Trial</a:t>
            </a:r>
            <a:br>
              <a:rPr lang="en-US" dirty="0" smtClean="0"/>
            </a:br>
            <a:r>
              <a:rPr lang="en-US" dirty="0" err="1" smtClean="0"/>
              <a:t>a.Clinical</a:t>
            </a:r>
            <a:r>
              <a:rPr lang="en-US" dirty="0" smtClean="0"/>
              <a:t> trial</a:t>
            </a:r>
            <a:br>
              <a:rPr lang="en-US" dirty="0" smtClean="0"/>
            </a:br>
            <a:r>
              <a:rPr lang="en-US" dirty="0" err="1" smtClean="0"/>
              <a:t>b.Preventive</a:t>
            </a:r>
            <a:r>
              <a:rPr lang="en-US" dirty="0" smtClean="0"/>
              <a:t> trials</a:t>
            </a:r>
            <a:br>
              <a:rPr lang="en-US" dirty="0" smtClean="0"/>
            </a:br>
            <a:r>
              <a:rPr lang="en-US" dirty="0" err="1" smtClean="0"/>
              <a:t>c.Risk</a:t>
            </a:r>
            <a:r>
              <a:rPr lang="en-US" dirty="0" smtClean="0"/>
              <a:t> factor trials</a:t>
            </a:r>
            <a:br>
              <a:rPr lang="en-US" dirty="0" smtClean="0"/>
            </a:br>
            <a:r>
              <a:rPr lang="en-US" dirty="0" err="1" smtClean="0"/>
              <a:t>d.Cessation</a:t>
            </a:r>
            <a:r>
              <a:rPr lang="en-US" dirty="0" smtClean="0"/>
              <a:t> experiments</a:t>
            </a:r>
            <a:br>
              <a:rPr lang="en-US" dirty="0" smtClean="0"/>
            </a:br>
            <a:r>
              <a:rPr lang="en-US" dirty="0" err="1" smtClean="0"/>
              <a:t>e.Trial</a:t>
            </a:r>
            <a:r>
              <a:rPr lang="en-US" dirty="0" smtClean="0"/>
              <a:t> of etiological agents</a:t>
            </a:r>
            <a:br>
              <a:rPr lang="en-US" dirty="0" smtClean="0"/>
            </a:br>
            <a:r>
              <a:rPr lang="en-US" dirty="0" err="1" smtClean="0"/>
              <a:t>f.Evaluation</a:t>
            </a:r>
            <a:r>
              <a:rPr lang="en-US" dirty="0" smtClean="0"/>
              <a:t> of health services</a:t>
            </a:r>
            <a:endParaRPr lang="en-IN" dirty="0" smtClean="0"/>
          </a:p>
        </p:txBody>
      </p:sp>
      <p:sp>
        <p:nvSpPr>
          <p:cNvPr id="23555" name="Content Placeholder 7"/>
          <p:cNvSpPr>
            <a:spLocks noGrp="1"/>
          </p:cNvSpPr>
          <p:nvPr>
            <p:ph idx="1"/>
          </p:nvPr>
        </p:nvSpPr>
        <p:spPr/>
        <p:txBody>
          <a:bodyPr/>
          <a:lstStyle/>
          <a:p>
            <a:pPr eaLnBrk="1" hangingPunct="1">
              <a:buFont typeface="Arial" charset="0"/>
              <a:buNone/>
            </a:pPr>
            <a:endParaRPr lang="en-US" smtClean="0"/>
          </a:p>
          <a:p>
            <a:pPr eaLnBrk="1" hangingPunct="1">
              <a:buFont typeface="Arial" charset="0"/>
              <a:buNone/>
            </a:pPr>
            <a:r>
              <a:rPr lang="en-US" smtClean="0"/>
              <a:t> </a:t>
            </a:r>
            <a:endParaRPr lang="en-IN" smtClean="0"/>
          </a:p>
        </p:txBody>
      </p:sp>
      <p:sp>
        <p:nvSpPr>
          <p:cNvPr id="4" name="Slide Number Placeholder 3"/>
          <p:cNvSpPr>
            <a:spLocks noGrp="1"/>
          </p:cNvSpPr>
          <p:nvPr>
            <p:ph type="sldNum" sz="quarter" idx="12"/>
          </p:nvPr>
        </p:nvSpPr>
        <p:spPr/>
        <p:txBody>
          <a:bodyPr/>
          <a:lstStyle/>
          <a:p>
            <a:pPr>
              <a:defRPr/>
            </a:pPr>
            <a:fld id="{29791B8F-C8B9-4357-9D51-6DDAA0D5AD1C}" type="slidenum">
              <a:rPr lang="ar-SA"/>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endParaRPr lang="en-IN" smtClean="0"/>
          </a:p>
        </p:txBody>
      </p:sp>
      <p:sp>
        <p:nvSpPr>
          <p:cNvPr id="24579" name="Content Placeholder 2"/>
          <p:cNvSpPr>
            <a:spLocks noGrp="1"/>
          </p:cNvSpPr>
          <p:nvPr>
            <p:ph idx="1"/>
          </p:nvPr>
        </p:nvSpPr>
        <p:spPr/>
        <p:txBody>
          <a:bodyPr/>
          <a:lstStyle/>
          <a:p>
            <a:pPr eaLnBrk="1" hangingPunct="1"/>
            <a:r>
              <a:rPr lang="en-US" smtClean="0"/>
              <a:t>Clinical trials</a:t>
            </a:r>
          </a:p>
          <a:p>
            <a:pPr eaLnBrk="1" hangingPunct="1"/>
            <a:r>
              <a:rPr lang="en-US" smtClean="0"/>
              <a:t>Evaluate therapeutic agents like drugs</a:t>
            </a:r>
          </a:p>
          <a:p>
            <a:pPr eaLnBrk="1" hangingPunct="1"/>
            <a:r>
              <a:rPr lang="en-US" smtClean="0"/>
              <a:t>Eg.use of beta blockers in reducing cardiovascular mortality in patients of myocardial infarction</a:t>
            </a:r>
          </a:p>
          <a:p>
            <a:pPr eaLnBrk="1" hangingPunct="1"/>
            <a:r>
              <a:rPr lang="en-US" smtClean="0"/>
              <a:t>Preventive trials</a:t>
            </a:r>
          </a:p>
          <a:p>
            <a:pPr eaLnBrk="1" hangingPunct="1"/>
            <a:r>
              <a:rPr lang="en-US" smtClean="0"/>
              <a:t>Related to the prevention or elimination of disease on experimental basis</a:t>
            </a:r>
          </a:p>
          <a:p>
            <a:pPr eaLnBrk="1" hangingPunct="1"/>
            <a:r>
              <a:rPr lang="en-US" smtClean="0"/>
              <a:t>Eg.Field trials conducted for vaccine efficacy</a:t>
            </a:r>
            <a:endParaRPr lang="en-IN" smtClean="0"/>
          </a:p>
        </p:txBody>
      </p:sp>
      <p:sp>
        <p:nvSpPr>
          <p:cNvPr id="4" name="Slide Number Placeholder 3"/>
          <p:cNvSpPr>
            <a:spLocks noGrp="1"/>
          </p:cNvSpPr>
          <p:nvPr>
            <p:ph type="sldNum" sz="quarter" idx="12"/>
          </p:nvPr>
        </p:nvSpPr>
        <p:spPr/>
        <p:txBody>
          <a:bodyPr/>
          <a:lstStyle/>
          <a:p>
            <a:pPr>
              <a:defRPr/>
            </a:pPr>
            <a:fld id="{E3E1732B-35CF-4AB8-A228-AC30CE906098}" type="slidenum">
              <a:rPr lang="en-US"/>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endParaRPr lang="en-IN" smtClean="0"/>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smtClean="0"/>
              <a:t>Risk factor trials</a:t>
            </a:r>
          </a:p>
          <a:p>
            <a:pPr eaLnBrk="1" fontAlgn="auto" hangingPunct="1">
              <a:spcAft>
                <a:spcPts val="0"/>
              </a:spcAft>
              <a:buFont typeface="Arial" pitchFamily="34" charset="0"/>
              <a:buChar char="•"/>
              <a:defRPr/>
            </a:pPr>
            <a:r>
              <a:rPr lang="en-US" dirty="0" smtClean="0"/>
              <a:t>Risk factor modification to interrupt the sequence of development of disease</a:t>
            </a:r>
          </a:p>
          <a:p>
            <a:pPr eaLnBrk="1" fontAlgn="auto" hangingPunct="1">
              <a:spcAft>
                <a:spcPts val="0"/>
              </a:spcAft>
              <a:buFont typeface="Arial" pitchFamily="34" charset="0"/>
              <a:buChar char="•"/>
              <a:defRPr/>
            </a:pPr>
            <a:r>
              <a:rPr lang="en-US" dirty="0" err="1" smtClean="0"/>
              <a:t>Eg</a:t>
            </a:r>
            <a:r>
              <a:rPr lang="en-US" dirty="0" smtClean="0"/>
              <a:t>. MRFIT(Multiple Risk Factor Intervention trial )</a:t>
            </a:r>
          </a:p>
          <a:p>
            <a:pPr eaLnBrk="1" fontAlgn="auto" hangingPunct="1">
              <a:spcAft>
                <a:spcPts val="0"/>
              </a:spcAft>
              <a:buFont typeface="Arial" pitchFamily="34" charset="0"/>
              <a:buChar char="•"/>
              <a:defRPr/>
            </a:pPr>
            <a:r>
              <a:rPr lang="en-US" dirty="0" smtClean="0"/>
              <a:t>Cessation experiments</a:t>
            </a:r>
          </a:p>
          <a:p>
            <a:pPr eaLnBrk="1" fontAlgn="auto" hangingPunct="1">
              <a:spcAft>
                <a:spcPts val="0"/>
              </a:spcAft>
              <a:buFont typeface="Arial" pitchFamily="34" charset="0"/>
              <a:buChar char="•"/>
              <a:defRPr/>
            </a:pPr>
            <a:r>
              <a:rPr lang="en-US" dirty="0" smtClean="0"/>
              <a:t>Termination of habit or removal of suspected agent considered to be causally related to the disease</a:t>
            </a:r>
          </a:p>
          <a:p>
            <a:pPr eaLnBrk="1" fontAlgn="auto" hangingPunct="1">
              <a:spcAft>
                <a:spcPts val="0"/>
              </a:spcAft>
              <a:buFont typeface="Arial" pitchFamily="34" charset="0"/>
              <a:buChar char="•"/>
              <a:defRPr/>
            </a:pPr>
            <a:r>
              <a:rPr lang="en-US" dirty="0" err="1" smtClean="0"/>
              <a:t>Eg.Cessation</a:t>
            </a:r>
            <a:r>
              <a:rPr lang="en-US" dirty="0" smtClean="0"/>
              <a:t> of smoking related to the decrease in incidence of cardiovascular disease.</a:t>
            </a:r>
            <a:endParaRPr lang="en-IN" dirty="0" smtClean="0"/>
          </a:p>
        </p:txBody>
      </p:sp>
      <p:sp>
        <p:nvSpPr>
          <p:cNvPr id="4" name="Slide Number Placeholder 3"/>
          <p:cNvSpPr>
            <a:spLocks noGrp="1"/>
          </p:cNvSpPr>
          <p:nvPr>
            <p:ph type="sldNum" sz="quarter" idx="12"/>
          </p:nvPr>
        </p:nvSpPr>
        <p:spPr/>
        <p:txBody>
          <a:bodyPr/>
          <a:lstStyle/>
          <a:p>
            <a:pPr>
              <a:defRPr/>
            </a:pPr>
            <a:fld id="{B5502D3A-E881-4009-888B-0E109DE08AE0}" type="slidenum">
              <a:rPr lang="en-US"/>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endParaRPr lang="en-IN" smtClean="0"/>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dirty="0" smtClean="0"/>
              <a:t>Trial of etiological agents</a:t>
            </a:r>
          </a:p>
          <a:p>
            <a:pPr eaLnBrk="1" fontAlgn="auto" hangingPunct="1">
              <a:spcAft>
                <a:spcPts val="0"/>
              </a:spcAft>
              <a:buFont typeface="Arial" pitchFamily="34" charset="0"/>
              <a:buChar char="•"/>
              <a:defRPr/>
            </a:pPr>
            <a:r>
              <a:rPr lang="en-US" dirty="0" smtClean="0"/>
              <a:t>This is done to confirm or refute an etiological agent</a:t>
            </a:r>
          </a:p>
          <a:p>
            <a:pPr eaLnBrk="1" fontAlgn="auto" hangingPunct="1">
              <a:spcAft>
                <a:spcPts val="0"/>
              </a:spcAft>
              <a:buFont typeface="Arial" pitchFamily="34" charset="0"/>
              <a:buChar char="•"/>
              <a:defRPr/>
            </a:pPr>
            <a:r>
              <a:rPr lang="en-US" dirty="0" err="1" smtClean="0"/>
              <a:t>Eg</a:t>
            </a:r>
            <a:r>
              <a:rPr lang="en-US" dirty="0" smtClean="0"/>
              <a:t>. Development of </a:t>
            </a:r>
            <a:r>
              <a:rPr lang="en-US" dirty="0" err="1" smtClean="0"/>
              <a:t>retrolental</a:t>
            </a:r>
            <a:r>
              <a:rPr lang="en-US" dirty="0" smtClean="0"/>
              <a:t> </a:t>
            </a:r>
            <a:r>
              <a:rPr lang="en-US" dirty="0" err="1" smtClean="0"/>
              <a:t>fibroplasia</a:t>
            </a:r>
            <a:r>
              <a:rPr lang="en-US" dirty="0" smtClean="0"/>
              <a:t> with the administration of oxygen.</a:t>
            </a:r>
          </a:p>
          <a:p>
            <a:pPr eaLnBrk="1" fontAlgn="auto" hangingPunct="1">
              <a:spcAft>
                <a:spcPts val="0"/>
              </a:spcAft>
              <a:buFont typeface="Arial" pitchFamily="34" charset="0"/>
              <a:buChar char="•"/>
              <a:defRPr/>
            </a:pPr>
            <a:r>
              <a:rPr lang="en-US" dirty="0" smtClean="0"/>
              <a:t>Evaluation of health services</a:t>
            </a:r>
          </a:p>
          <a:p>
            <a:pPr eaLnBrk="1" fontAlgn="auto" hangingPunct="1">
              <a:spcAft>
                <a:spcPts val="0"/>
              </a:spcAft>
              <a:buFont typeface="Arial" pitchFamily="34" charset="0"/>
              <a:buChar char="•"/>
              <a:defRPr/>
            </a:pPr>
            <a:r>
              <a:rPr lang="en-US" dirty="0" smtClean="0"/>
              <a:t>Used to assess the efficacy and effectiveness of health services.</a:t>
            </a:r>
          </a:p>
          <a:p>
            <a:pPr eaLnBrk="1" fontAlgn="auto" hangingPunct="1">
              <a:spcAft>
                <a:spcPts val="0"/>
              </a:spcAft>
              <a:buFont typeface="Arial" pitchFamily="34" charset="0"/>
              <a:buChar char="•"/>
              <a:defRPr/>
            </a:pPr>
            <a:r>
              <a:rPr lang="en-US" dirty="0" err="1" smtClean="0"/>
              <a:t>Eg.such</a:t>
            </a:r>
            <a:r>
              <a:rPr lang="en-US" dirty="0" smtClean="0"/>
              <a:t> type of trial helped to demonstrate that </a:t>
            </a:r>
            <a:r>
              <a:rPr lang="en-US" dirty="0" err="1" smtClean="0"/>
              <a:t>domicillary</a:t>
            </a:r>
            <a:r>
              <a:rPr lang="en-US" dirty="0" smtClean="0"/>
              <a:t> treatment and hospital treatment are equally good in the control of T.B.</a:t>
            </a:r>
            <a:endParaRPr lang="en-IN" dirty="0" smtClean="0"/>
          </a:p>
        </p:txBody>
      </p:sp>
      <p:sp>
        <p:nvSpPr>
          <p:cNvPr id="4" name="Slide Number Placeholder 3"/>
          <p:cNvSpPr>
            <a:spLocks noGrp="1"/>
          </p:cNvSpPr>
          <p:nvPr>
            <p:ph type="sldNum" sz="quarter" idx="12"/>
          </p:nvPr>
        </p:nvSpPr>
        <p:spPr/>
        <p:txBody>
          <a:bodyPr/>
          <a:lstStyle/>
          <a:p>
            <a:pPr>
              <a:defRPr/>
            </a:pPr>
            <a:fld id="{543C634C-9AFB-48A3-91C1-B6B83152A605}" type="slidenum">
              <a:rPr lang="en-US"/>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endParaRPr lang="en-IN" smtClean="0"/>
          </a:p>
        </p:txBody>
      </p:sp>
      <p:sp>
        <p:nvSpPr>
          <p:cNvPr id="27651" name="Content Placeholder 2"/>
          <p:cNvSpPr>
            <a:spLocks noGrp="1"/>
          </p:cNvSpPr>
          <p:nvPr>
            <p:ph idx="1"/>
          </p:nvPr>
        </p:nvSpPr>
        <p:spPr/>
        <p:txBody>
          <a:bodyPr/>
          <a:lstStyle/>
          <a:p>
            <a:pPr eaLnBrk="1" hangingPunct="1"/>
            <a:r>
              <a:rPr lang="en-US" smtClean="0"/>
              <a:t>Non-randomised trial </a:t>
            </a:r>
          </a:p>
          <a:p>
            <a:pPr eaLnBrk="1" hangingPunct="1"/>
            <a:r>
              <a:rPr lang="en-US" smtClean="0"/>
              <a:t>A.Uncontrolled trials</a:t>
            </a:r>
          </a:p>
          <a:p>
            <a:pPr eaLnBrk="1" hangingPunct="1"/>
            <a:r>
              <a:rPr lang="en-US" smtClean="0"/>
              <a:t>B. Natural experiments</a:t>
            </a:r>
          </a:p>
          <a:p>
            <a:pPr eaLnBrk="1" hangingPunct="1"/>
            <a:r>
              <a:rPr lang="en-US" smtClean="0"/>
              <a:t>C.before and after comparisions</a:t>
            </a:r>
            <a:endParaRPr lang="en-IN" smtClean="0"/>
          </a:p>
          <a:p>
            <a:pPr eaLnBrk="1" hangingPunct="1">
              <a:buFont typeface="Arial" charset="0"/>
              <a:buNone/>
            </a:pPr>
            <a:r>
              <a:rPr lang="en-US" smtClean="0"/>
              <a:t>i.Before and after comparision without control</a:t>
            </a:r>
          </a:p>
          <a:p>
            <a:pPr eaLnBrk="1" hangingPunct="1">
              <a:buFont typeface="Arial" charset="0"/>
              <a:buNone/>
            </a:pPr>
            <a:r>
              <a:rPr lang="en-US" smtClean="0"/>
              <a:t>ii.Before and after comparision with control</a:t>
            </a:r>
            <a:endParaRPr lang="en-IN" smtClean="0"/>
          </a:p>
        </p:txBody>
      </p:sp>
      <p:sp>
        <p:nvSpPr>
          <p:cNvPr id="4" name="Slide Number Placeholder 3"/>
          <p:cNvSpPr>
            <a:spLocks noGrp="1"/>
          </p:cNvSpPr>
          <p:nvPr>
            <p:ph type="sldNum" sz="quarter" idx="12"/>
          </p:nvPr>
        </p:nvSpPr>
        <p:spPr/>
        <p:txBody>
          <a:bodyPr/>
          <a:lstStyle/>
          <a:p>
            <a:pPr>
              <a:defRPr/>
            </a:pPr>
            <a:fld id="{56DD0F4B-E700-4A1E-A951-9F2C1DA058EA}" type="slidenum">
              <a:rPr lang="en-US"/>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endParaRPr lang="en-IN" smtClean="0"/>
          </a:p>
        </p:txBody>
      </p:sp>
      <p:sp>
        <p:nvSpPr>
          <p:cNvPr id="28675" name="Content Placeholder 2"/>
          <p:cNvSpPr>
            <a:spLocks noGrp="1"/>
          </p:cNvSpPr>
          <p:nvPr>
            <p:ph idx="1"/>
          </p:nvPr>
        </p:nvSpPr>
        <p:spPr/>
        <p:txBody>
          <a:bodyPr/>
          <a:lstStyle/>
          <a:p>
            <a:pPr eaLnBrk="1" hangingPunct="1"/>
            <a:r>
              <a:rPr lang="en-US" smtClean="0"/>
              <a:t>Uncontrolled experiments</a:t>
            </a:r>
          </a:p>
          <a:p>
            <a:pPr eaLnBrk="1" hangingPunct="1"/>
            <a:r>
              <a:rPr lang="en-US" smtClean="0"/>
              <a:t>Uncontrolled studies on cervical cancer screening were done to establish the efficacy of pap smear. Implied ‘Historical controls’ are used in this type.</a:t>
            </a:r>
          </a:p>
          <a:p>
            <a:pPr eaLnBrk="1" hangingPunct="1"/>
            <a:r>
              <a:rPr lang="en-US" smtClean="0"/>
              <a:t>Natural experiments</a:t>
            </a:r>
          </a:p>
          <a:p>
            <a:pPr eaLnBrk="1" hangingPunct="1"/>
            <a:r>
              <a:rPr lang="en-US" smtClean="0"/>
              <a:t>When experimental studies are not possible in human populations, the epidemiologist seeks to identify ‘natural circumstances’ </a:t>
            </a:r>
            <a:endParaRPr lang="en-IN" smtClean="0"/>
          </a:p>
        </p:txBody>
      </p:sp>
      <p:sp>
        <p:nvSpPr>
          <p:cNvPr id="4" name="Slide Number Placeholder 3"/>
          <p:cNvSpPr>
            <a:spLocks noGrp="1"/>
          </p:cNvSpPr>
          <p:nvPr>
            <p:ph type="sldNum" sz="quarter" idx="12"/>
          </p:nvPr>
        </p:nvSpPr>
        <p:spPr/>
        <p:txBody>
          <a:bodyPr/>
          <a:lstStyle/>
          <a:p>
            <a:pPr>
              <a:defRPr/>
            </a:pPr>
            <a:fld id="{52759F38-3168-41DA-B498-43393ED82C8D}" type="slidenum">
              <a:rPr lang="en-US"/>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endParaRPr lang="en-IN" smtClean="0"/>
          </a:p>
        </p:txBody>
      </p:sp>
      <p:sp>
        <p:nvSpPr>
          <p:cNvPr id="29699" name="Content Placeholder 2"/>
          <p:cNvSpPr>
            <a:spLocks noGrp="1"/>
          </p:cNvSpPr>
          <p:nvPr>
            <p:ph idx="1"/>
          </p:nvPr>
        </p:nvSpPr>
        <p:spPr/>
        <p:txBody>
          <a:bodyPr/>
          <a:lstStyle/>
          <a:p>
            <a:pPr eaLnBrk="1" hangingPunct="1"/>
            <a:r>
              <a:rPr lang="en-US" smtClean="0"/>
              <a:t>Before and after comparision studies</a:t>
            </a:r>
          </a:p>
          <a:p>
            <a:pPr eaLnBrk="1" hangingPunct="1"/>
            <a:r>
              <a:rPr lang="en-US" smtClean="0"/>
              <a:t>These studies compare the incidence of disease before and after introduction of preventive measure</a:t>
            </a:r>
          </a:p>
          <a:p>
            <a:pPr eaLnBrk="1" hangingPunct="1"/>
            <a:r>
              <a:rPr lang="en-US" smtClean="0"/>
              <a:t>Eg.Introduction of seat belt legislation for the prevention of head injuries.</a:t>
            </a:r>
          </a:p>
          <a:p>
            <a:pPr eaLnBrk="1" hangingPunct="1"/>
            <a:r>
              <a:rPr lang="en-US" smtClean="0"/>
              <a:t>This can be compared with a control group as well.</a:t>
            </a:r>
            <a:endParaRPr lang="en-IN" smtClean="0"/>
          </a:p>
        </p:txBody>
      </p:sp>
      <p:sp>
        <p:nvSpPr>
          <p:cNvPr id="4" name="Slide Number Placeholder 3"/>
          <p:cNvSpPr>
            <a:spLocks noGrp="1"/>
          </p:cNvSpPr>
          <p:nvPr>
            <p:ph type="sldNum" sz="quarter" idx="12"/>
          </p:nvPr>
        </p:nvSpPr>
        <p:spPr/>
        <p:txBody>
          <a:bodyPr/>
          <a:lstStyle/>
          <a:p>
            <a:pPr>
              <a:defRPr/>
            </a:pPr>
            <a:fld id="{BE9B8FF7-3C19-415B-9E82-33E5F5AB2463}" type="slidenum">
              <a:rPr lang="en-US"/>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rot="16266012">
            <a:off x="-2124074" y="3146425"/>
            <a:ext cx="5410200" cy="942975"/>
          </a:xfrm>
        </p:spPr>
        <p:txBody>
          <a:bodyPr/>
          <a:lstStyle/>
          <a:p>
            <a:pPr eaLnBrk="1" hangingPunct="1"/>
            <a:r>
              <a:rPr lang="en-US" smtClean="0"/>
              <a:t>Experimental Design</a:t>
            </a:r>
          </a:p>
        </p:txBody>
      </p:sp>
      <p:sp>
        <p:nvSpPr>
          <p:cNvPr id="221187" name="Rectangle 3"/>
          <p:cNvSpPr>
            <a:spLocks noChangeArrowheads="1"/>
          </p:cNvSpPr>
          <p:nvPr/>
        </p:nvSpPr>
        <p:spPr bwMode="auto">
          <a:xfrm>
            <a:off x="1501775" y="3733800"/>
            <a:ext cx="1020763" cy="1898650"/>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endParaRPr lang="en-US"/>
          </a:p>
        </p:txBody>
      </p:sp>
      <p:sp>
        <p:nvSpPr>
          <p:cNvPr id="30724" name="Line 4"/>
          <p:cNvSpPr>
            <a:spLocks noChangeShapeType="1"/>
          </p:cNvSpPr>
          <p:nvPr/>
        </p:nvSpPr>
        <p:spPr bwMode="auto">
          <a:xfrm>
            <a:off x="1501775" y="5715000"/>
            <a:ext cx="7200900" cy="0"/>
          </a:xfrm>
          <a:prstGeom prst="line">
            <a:avLst/>
          </a:prstGeom>
          <a:noFill/>
          <a:ln w="63500">
            <a:solidFill>
              <a:srgbClr val="008000"/>
            </a:solidFill>
            <a:round/>
            <a:headEnd/>
            <a:tailEnd type="triangle" w="med" len="med"/>
          </a:ln>
        </p:spPr>
        <p:txBody>
          <a:bodyPr wrap="none" anchor="ctr"/>
          <a:lstStyle/>
          <a:p>
            <a:endParaRPr lang="en-US"/>
          </a:p>
        </p:txBody>
      </p:sp>
      <p:sp>
        <p:nvSpPr>
          <p:cNvPr id="30725" name="Text Box 5"/>
          <p:cNvSpPr txBox="1">
            <a:spLocks noChangeArrowheads="1"/>
          </p:cNvSpPr>
          <p:nvPr/>
        </p:nvSpPr>
        <p:spPr bwMode="auto">
          <a:xfrm>
            <a:off x="3387725" y="5664200"/>
            <a:ext cx="862013" cy="523875"/>
          </a:xfrm>
          <a:prstGeom prst="rect">
            <a:avLst/>
          </a:prstGeom>
          <a:noFill/>
          <a:ln w="9525">
            <a:noFill/>
            <a:miter lim="800000"/>
            <a:headEnd/>
            <a:tailEnd/>
          </a:ln>
        </p:spPr>
        <p:txBody>
          <a:bodyPr wrap="none">
            <a:spAutoFit/>
          </a:bodyPr>
          <a:lstStyle/>
          <a:p>
            <a:r>
              <a:rPr lang="en-US" sz="2800" b="1">
                <a:solidFill>
                  <a:srgbClr val="009900"/>
                </a:solidFill>
              </a:rPr>
              <a:t>time</a:t>
            </a:r>
          </a:p>
        </p:txBody>
      </p:sp>
      <p:sp>
        <p:nvSpPr>
          <p:cNvPr id="30726" name="AutoShape 6"/>
          <p:cNvSpPr>
            <a:spLocks noChangeArrowheads="1"/>
          </p:cNvSpPr>
          <p:nvPr/>
        </p:nvSpPr>
        <p:spPr bwMode="auto">
          <a:xfrm>
            <a:off x="1758950" y="5943600"/>
            <a:ext cx="508000" cy="762000"/>
          </a:xfrm>
          <a:prstGeom prst="upArrow">
            <a:avLst>
              <a:gd name="adj1" fmla="val 50000"/>
              <a:gd name="adj2" fmla="val 42188"/>
            </a:avLst>
          </a:prstGeom>
          <a:solidFill>
            <a:srgbClr val="FFCC00"/>
          </a:solidFill>
          <a:ln w="9525">
            <a:solidFill>
              <a:schemeClr val="tx1"/>
            </a:solidFill>
            <a:miter lim="800000"/>
            <a:headEnd/>
            <a:tailEnd/>
          </a:ln>
        </p:spPr>
        <p:txBody>
          <a:bodyPr wrap="none" anchor="ctr"/>
          <a:lstStyle/>
          <a:p>
            <a:endParaRPr lang="en-US"/>
          </a:p>
        </p:txBody>
      </p:sp>
      <p:sp>
        <p:nvSpPr>
          <p:cNvPr id="30727" name="Text Box 7"/>
          <p:cNvSpPr txBox="1">
            <a:spLocks noChangeArrowheads="1"/>
          </p:cNvSpPr>
          <p:nvPr/>
        </p:nvSpPr>
        <p:spPr bwMode="auto">
          <a:xfrm>
            <a:off x="2530475" y="5991225"/>
            <a:ext cx="2833688" cy="369888"/>
          </a:xfrm>
          <a:prstGeom prst="rect">
            <a:avLst/>
          </a:prstGeom>
          <a:noFill/>
          <a:ln w="9525">
            <a:noFill/>
            <a:miter lim="800000"/>
            <a:headEnd/>
            <a:tailEnd/>
          </a:ln>
        </p:spPr>
        <p:txBody>
          <a:bodyPr wrap="none">
            <a:spAutoFit/>
          </a:bodyPr>
          <a:lstStyle/>
          <a:p>
            <a:r>
              <a:rPr lang="en-US" sz="1400" b="1"/>
              <a:t>Study begins here  (baseline point</a:t>
            </a:r>
            <a:r>
              <a:rPr lang="en-US" sz="1800" b="1"/>
              <a:t>)</a:t>
            </a:r>
          </a:p>
        </p:txBody>
      </p:sp>
      <p:sp>
        <p:nvSpPr>
          <p:cNvPr id="221192" name="AutoShape 8"/>
          <p:cNvSpPr>
            <a:spLocks noChangeArrowheads="1"/>
          </p:cNvSpPr>
          <p:nvPr/>
        </p:nvSpPr>
        <p:spPr bwMode="auto">
          <a:xfrm>
            <a:off x="2101850" y="1752600"/>
            <a:ext cx="1800225" cy="914400"/>
          </a:xfrm>
          <a:prstGeom prst="roundRect">
            <a:avLst>
              <a:gd name="adj" fmla="val 16667"/>
            </a:avLst>
          </a:prstGeom>
          <a:ln>
            <a:headEnd type="none" w="sm" len="sm"/>
            <a:tailEnd type="none" w="sm" len="sm"/>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r>
              <a:rPr lang="en-US" sz="2400" b="1"/>
              <a:t>Study</a:t>
            </a:r>
          </a:p>
          <a:p>
            <a:pPr algn="ctr">
              <a:defRPr/>
            </a:pPr>
            <a:r>
              <a:rPr lang="en-US" sz="2400" b="1"/>
              <a:t>population</a:t>
            </a:r>
          </a:p>
        </p:txBody>
      </p:sp>
      <p:sp>
        <p:nvSpPr>
          <p:cNvPr id="221193" name="AutoShape 9"/>
          <p:cNvSpPr>
            <a:spLocks noChangeArrowheads="1"/>
          </p:cNvSpPr>
          <p:nvPr/>
        </p:nvSpPr>
        <p:spPr bwMode="auto">
          <a:xfrm>
            <a:off x="4330700" y="838200"/>
            <a:ext cx="1800225" cy="914400"/>
          </a:xfrm>
          <a:prstGeom prst="roundRect">
            <a:avLst>
              <a:gd name="adj" fmla="val 16667"/>
            </a:avLst>
          </a:prstGeom>
          <a:ln>
            <a:headEnd type="none" w="sm" len="sm"/>
            <a:tailEnd type="none" w="sm" len="sm"/>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r>
              <a:rPr lang="en-US" sz="2400" b="1"/>
              <a:t>Intervention</a:t>
            </a:r>
          </a:p>
        </p:txBody>
      </p:sp>
      <p:sp>
        <p:nvSpPr>
          <p:cNvPr id="221194" name="AutoShape 10"/>
          <p:cNvSpPr>
            <a:spLocks noChangeArrowheads="1"/>
          </p:cNvSpPr>
          <p:nvPr/>
        </p:nvSpPr>
        <p:spPr bwMode="auto">
          <a:xfrm>
            <a:off x="4330700" y="2438400"/>
            <a:ext cx="1800225" cy="914400"/>
          </a:xfrm>
          <a:prstGeom prst="roundRect">
            <a:avLst>
              <a:gd name="adj" fmla="val 16667"/>
            </a:avLst>
          </a:prstGeom>
          <a:ln>
            <a:headEnd type="none" w="sm" len="sm"/>
            <a:tailEnd type="none" w="sm" len="sm"/>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r>
              <a:rPr lang="en-US" sz="2400" b="1"/>
              <a:t>Control</a:t>
            </a:r>
          </a:p>
        </p:txBody>
      </p:sp>
      <p:sp>
        <p:nvSpPr>
          <p:cNvPr id="221195" name="AutoShape 11"/>
          <p:cNvSpPr>
            <a:spLocks noChangeArrowheads="1"/>
          </p:cNvSpPr>
          <p:nvPr/>
        </p:nvSpPr>
        <p:spPr bwMode="auto">
          <a:xfrm>
            <a:off x="6559550" y="533400"/>
            <a:ext cx="2571750" cy="609600"/>
          </a:xfrm>
          <a:prstGeom prst="roundRect">
            <a:avLst>
              <a:gd name="adj" fmla="val 16667"/>
            </a:avLst>
          </a:prstGeom>
          <a:ln>
            <a:headEnd type="none" w="sm" len="sm"/>
            <a:tailEnd type="none" w="sm" len="sm"/>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r>
              <a:rPr lang="en-US" sz="2400" b="1"/>
              <a:t>outcome</a:t>
            </a:r>
          </a:p>
        </p:txBody>
      </p:sp>
      <p:sp>
        <p:nvSpPr>
          <p:cNvPr id="221196" name="AutoShape 12"/>
          <p:cNvSpPr>
            <a:spLocks noChangeArrowheads="1"/>
          </p:cNvSpPr>
          <p:nvPr/>
        </p:nvSpPr>
        <p:spPr bwMode="auto">
          <a:xfrm>
            <a:off x="6559550" y="1295400"/>
            <a:ext cx="2571750" cy="609600"/>
          </a:xfrm>
          <a:prstGeom prst="roundRect">
            <a:avLst>
              <a:gd name="adj" fmla="val 16667"/>
            </a:avLst>
          </a:prstGeom>
          <a:ln>
            <a:headEnd type="none" w="sm" len="sm"/>
            <a:tailEnd type="none" w="sm" len="sm"/>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r>
              <a:rPr lang="en-US" sz="2400" b="1"/>
              <a:t>no outcome</a:t>
            </a:r>
          </a:p>
        </p:txBody>
      </p:sp>
      <p:sp>
        <p:nvSpPr>
          <p:cNvPr id="221197" name="AutoShape 13"/>
          <p:cNvSpPr>
            <a:spLocks noChangeArrowheads="1"/>
          </p:cNvSpPr>
          <p:nvPr/>
        </p:nvSpPr>
        <p:spPr bwMode="auto">
          <a:xfrm>
            <a:off x="6559550" y="2286000"/>
            <a:ext cx="2571750" cy="609600"/>
          </a:xfrm>
          <a:prstGeom prst="roundRect">
            <a:avLst>
              <a:gd name="adj" fmla="val 16667"/>
            </a:avLst>
          </a:prstGeom>
          <a:ln>
            <a:headEnd type="none" w="sm" len="sm"/>
            <a:tailEnd type="none" w="sm" len="sm"/>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r>
              <a:rPr lang="en-US" sz="2400" b="1"/>
              <a:t>outcome</a:t>
            </a:r>
          </a:p>
        </p:txBody>
      </p:sp>
      <p:sp>
        <p:nvSpPr>
          <p:cNvPr id="221198" name="AutoShape 14"/>
          <p:cNvSpPr>
            <a:spLocks noChangeArrowheads="1"/>
          </p:cNvSpPr>
          <p:nvPr/>
        </p:nvSpPr>
        <p:spPr bwMode="auto">
          <a:xfrm>
            <a:off x="6559550" y="3048000"/>
            <a:ext cx="2571750" cy="609600"/>
          </a:xfrm>
          <a:prstGeom prst="roundRect">
            <a:avLst>
              <a:gd name="adj" fmla="val 16667"/>
            </a:avLst>
          </a:prstGeom>
          <a:ln>
            <a:headEnd type="none" w="sm" len="sm"/>
            <a:tailEnd type="none" w="sm" len="sm"/>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r>
              <a:rPr lang="en-US" sz="2400" b="1"/>
              <a:t>no outcome</a:t>
            </a:r>
          </a:p>
        </p:txBody>
      </p:sp>
      <p:sp>
        <p:nvSpPr>
          <p:cNvPr id="221199" name="AutoShape 15"/>
          <p:cNvSpPr>
            <a:spLocks/>
          </p:cNvSpPr>
          <p:nvPr/>
        </p:nvSpPr>
        <p:spPr bwMode="auto">
          <a:xfrm>
            <a:off x="4073525" y="1447800"/>
            <a:ext cx="85725" cy="1447800"/>
          </a:xfrm>
          <a:prstGeom prst="leftBrace">
            <a:avLst>
              <a:gd name="adj1" fmla="val 158333"/>
              <a:gd name="adj2" fmla="val 50000"/>
            </a:avLst>
          </a:prstGeom>
          <a:ln>
            <a:headEnd type="none" w="sm" len="sm"/>
            <a:tailEnd type="none" w="sm" len="sm"/>
          </a:ln>
        </p:spPr>
        <p:style>
          <a:lnRef idx="1">
            <a:schemeClr val="accent5"/>
          </a:lnRef>
          <a:fillRef idx="3">
            <a:schemeClr val="accent5"/>
          </a:fillRef>
          <a:effectRef idx="2">
            <a:schemeClr val="accent5"/>
          </a:effectRef>
          <a:fontRef idx="minor">
            <a:schemeClr val="lt1"/>
          </a:fontRef>
        </p:style>
        <p:txBody>
          <a:bodyPr wrap="none" anchor="ctr"/>
          <a:lstStyle/>
          <a:p>
            <a:pPr>
              <a:defRPr/>
            </a:pPr>
            <a:endParaRPr lang="en-US" sz="2400"/>
          </a:p>
        </p:txBody>
      </p:sp>
      <p:sp>
        <p:nvSpPr>
          <p:cNvPr id="221200" name="AutoShape 16"/>
          <p:cNvSpPr>
            <a:spLocks/>
          </p:cNvSpPr>
          <p:nvPr/>
        </p:nvSpPr>
        <p:spPr bwMode="auto">
          <a:xfrm>
            <a:off x="6302375" y="838200"/>
            <a:ext cx="85725" cy="762000"/>
          </a:xfrm>
          <a:prstGeom prst="leftBrace">
            <a:avLst>
              <a:gd name="adj1" fmla="val 83333"/>
              <a:gd name="adj2" fmla="val 50000"/>
            </a:avLst>
          </a:prstGeom>
          <a:ln>
            <a:headEnd type="none" w="sm" len="sm"/>
            <a:tailEnd type="none" w="sm" len="sm"/>
          </a:ln>
        </p:spPr>
        <p:style>
          <a:lnRef idx="1">
            <a:schemeClr val="accent5"/>
          </a:lnRef>
          <a:fillRef idx="3">
            <a:schemeClr val="accent5"/>
          </a:fillRef>
          <a:effectRef idx="2">
            <a:schemeClr val="accent5"/>
          </a:effectRef>
          <a:fontRef idx="minor">
            <a:schemeClr val="lt1"/>
          </a:fontRef>
        </p:style>
        <p:txBody>
          <a:bodyPr wrap="none" anchor="ctr"/>
          <a:lstStyle/>
          <a:p>
            <a:pPr>
              <a:defRPr/>
            </a:pPr>
            <a:endParaRPr lang="en-US" sz="2400"/>
          </a:p>
        </p:txBody>
      </p:sp>
      <p:sp>
        <p:nvSpPr>
          <p:cNvPr id="221201" name="AutoShape 17"/>
          <p:cNvSpPr>
            <a:spLocks/>
          </p:cNvSpPr>
          <p:nvPr/>
        </p:nvSpPr>
        <p:spPr bwMode="auto">
          <a:xfrm>
            <a:off x="6302375" y="2590800"/>
            <a:ext cx="85725" cy="762000"/>
          </a:xfrm>
          <a:prstGeom prst="leftBrace">
            <a:avLst>
              <a:gd name="adj1" fmla="val 83333"/>
              <a:gd name="adj2" fmla="val 50000"/>
            </a:avLst>
          </a:prstGeom>
          <a:ln>
            <a:headEnd type="none" w="sm" len="sm"/>
            <a:tailEnd type="none" w="sm" len="sm"/>
          </a:ln>
        </p:spPr>
        <p:style>
          <a:lnRef idx="1">
            <a:schemeClr val="accent5"/>
          </a:lnRef>
          <a:fillRef idx="3">
            <a:schemeClr val="accent5"/>
          </a:fillRef>
          <a:effectRef idx="2">
            <a:schemeClr val="accent5"/>
          </a:effectRef>
          <a:fontRef idx="minor">
            <a:schemeClr val="lt1"/>
          </a:fontRef>
        </p:style>
        <p:txBody>
          <a:bodyPr wrap="none" anchor="ctr"/>
          <a:lstStyle/>
          <a:p>
            <a:pPr>
              <a:defRPr/>
            </a:pPr>
            <a:endParaRPr lang="en-US" sz="2400"/>
          </a:p>
        </p:txBody>
      </p:sp>
      <p:cxnSp>
        <p:nvCxnSpPr>
          <p:cNvPr id="221202" name="AutoShape 18"/>
          <p:cNvCxnSpPr>
            <a:cxnSpLocks noChangeShapeType="1"/>
          </p:cNvCxnSpPr>
          <p:nvPr/>
        </p:nvCxnSpPr>
        <p:spPr bwMode="auto">
          <a:xfrm>
            <a:off x="2359025" y="3657600"/>
            <a:ext cx="3514725" cy="0"/>
          </a:xfrm>
          <a:prstGeom prst="straightConnector1">
            <a:avLst/>
          </a:prstGeom>
          <a:ln>
            <a:headEnd type="oval" w="sm" len="sm"/>
            <a:tailEnd type="oval" w="sm" len="sm"/>
          </a:ln>
        </p:spPr>
        <p:style>
          <a:lnRef idx="1">
            <a:schemeClr val="accent5"/>
          </a:lnRef>
          <a:fillRef idx="3">
            <a:schemeClr val="accent5"/>
          </a:fillRef>
          <a:effectRef idx="2">
            <a:schemeClr val="accent5"/>
          </a:effectRef>
          <a:fontRef idx="minor">
            <a:schemeClr val="lt1"/>
          </a:fontRef>
        </p:style>
      </p:cxnSp>
      <p:sp>
        <p:nvSpPr>
          <p:cNvPr id="221203" name="AutoShape 19"/>
          <p:cNvSpPr>
            <a:spLocks noChangeArrowheads="1"/>
          </p:cNvSpPr>
          <p:nvPr/>
        </p:nvSpPr>
        <p:spPr bwMode="auto">
          <a:xfrm>
            <a:off x="3230563" y="4876800"/>
            <a:ext cx="3500437" cy="446088"/>
          </a:xfrm>
          <a:prstGeom prst="rightArrow">
            <a:avLst>
              <a:gd name="adj1" fmla="val 50000"/>
              <a:gd name="adj2" fmla="val 348786"/>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defRPr/>
            </a:pPr>
            <a:endParaRPr lang="en-US"/>
          </a:p>
        </p:txBody>
      </p:sp>
      <p:cxnSp>
        <p:nvCxnSpPr>
          <p:cNvPr id="221204" name="AutoShape 20"/>
          <p:cNvCxnSpPr>
            <a:cxnSpLocks noChangeShapeType="1"/>
          </p:cNvCxnSpPr>
          <p:nvPr/>
        </p:nvCxnSpPr>
        <p:spPr bwMode="auto">
          <a:xfrm>
            <a:off x="6559550" y="4038600"/>
            <a:ext cx="2486025" cy="0"/>
          </a:xfrm>
          <a:prstGeom prst="straightConnector1">
            <a:avLst/>
          </a:prstGeom>
          <a:ln>
            <a:headEnd type="oval" w="sm" len="sm"/>
            <a:tailEnd type="oval" w="sm" len="sm"/>
          </a:ln>
        </p:spPr>
        <p:style>
          <a:lnRef idx="1">
            <a:schemeClr val="accent5"/>
          </a:lnRef>
          <a:fillRef idx="3">
            <a:schemeClr val="accent5"/>
          </a:fillRef>
          <a:effectRef idx="2">
            <a:schemeClr val="accent5"/>
          </a:effectRef>
          <a:fontRef idx="minor">
            <a:schemeClr val="lt1"/>
          </a:fontRef>
        </p:style>
      </p:cxnSp>
      <p:sp>
        <p:nvSpPr>
          <p:cNvPr id="30741" name="Text Box 21"/>
          <p:cNvSpPr txBox="1">
            <a:spLocks noChangeArrowheads="1"/>
          </p:cNvSpPr>
          <p:nvPr/>
        </p:nvSpPr>
        <p:spPr bwMode="auto">
          <a:xfrm>
            <a:off x="3198813" y="3698875"/>
            <a:ext cx="1243012" cy="461963"/>
          </a:xfrm>
          <a:prstGeom prst="rect">
            <a:avLst/>
          </a:prstGeom>
          <a:noFill/>
          <a:ln w="12699">
            <a:noFill/>
            <a:miter lim="800000"/>
            <a:headEnd type="none" w="sm" len="sm"/>
            <a:tailEnd type="none" w="sm" len="sm"/>
          </a:ln>
        </p:spPr>
        <p:txBody>
          <a:bodyPr wrap="none">
            <a:spAutoFit/>
          </a:bodyPr>
          <a:lstStyle/>
          <a:p>
            <a:r>
              <a:rPr lang="en-US" sz="2400" b="1"/>
              <a:t>baseline</a:t>
            </a:r>
          </a:p>
        </p:txBody>
      </p:sp>
      <p:sp>
        <p:nvSpPr>
          <p:cNvPr id="30742" name="Text Box 22"/>
          <p:cNvSpPr txBox="1">
            <a:spLocks noChangeArrowheads="1"/>
          </p:cNvSpPr>
          <p:nvPr/>
        </p:nvSpPr>
        <p:spPr bwMode="auto">
          <a:xfrm>
            <a:off x="7313613" y="4003675"/>
            <a:ext cx="998537" cy="461963"/>
          </a:xfrm>
          <a:prstGeom prst="rect">
            <a:avLst/>
          </a:prstGeom>
          <a:noFill/>
          <a:ln w="12699">
            <a:noFill/>
            <a:miter lim="800000"/>
            <a:headEnd type="none" w="sm" len="sm"/>
            <a:tailEnd type="none" w="sm" len="sm"/>
          </a:ln>
        </p:spPr>
        <p:txBody>
          <a:bodyPr wrap="none">
            <a:spAutoFit/>
          </a:bodyPr>
          <a:lstStyle/>
          <a:p>
            <a:r>
              <a:rPr lang="en-US" sz="2400" b="1"/>
              <a:t>future</a:t>
            </a:r>
          </a:p>
        </p:txBody>
      </p:sp>
      <p:sp>
        <p:nvSpPr>
          <p:cNvPr id="30743" name="Line 23"/>
          <p:cNvSpPr>
            <a:spLocks noChangeShapeType="1"/>
          </p:cNvSpPr>
          <p:nvPr/>
        </p:nvSpPr>
        <p:spPr bwMode="auto">
          <a:xfrm flipV="1">
            <a:off x="1930400" y="4191000"/>
            <a:ext cx="1628775" cy="914400"/>
          </a:xfrm>
          <a:prstGeom prst="line">
            <a:avLst/>
          </a:prstGeom>
          <a:noFill/>
          <a:ln w="38100">
            <a:solidFill>
              <a:schemeClr val="tx1"/>
            </a:solidFill>
            <a:round/>
            <a:headEnd type="none" w="sm" len="sm"/>
            <a:tailEnd type="triangle" w="sm" len="sm"/>
          </a:ln>
        </p:spPr>
        <p:txBody>
          <a:bodyPr wrap="none" anchor="ctr"/>
          <a:lstStyle/>
          <a:p>
            <a:endParaRPr lang="en-US"/>
          </a:p>
        </p:txBody>
      </p:sp>
      <p:sp>
        <p:nvSpPr>
          <p:cNvPr id="30744" name="Rectangle 24"/>
          <p:cNvSpPr>
            <a:spLocks noChangeArrowheads="1"/>
          </p:cNvSpPr>
          <p:nvPr/>
        </p:nvSpPr>
        <p:spPr bwMode="auto">
          <a:xfrm>
            <a:off x="1501775" y="685800"/>
            <a:ext cx="2155825" cy="346075"/>
          </a:xfrm>
          <a:prstGeom prst="rect">
            <a:avLst/>
          </a:prstGeom>
          <a:solidFill>
            <a:srgbClr val="FC0128"/>
          </a:solidFill>
          <a:ln w="9525">
            <a:noFill/>
            <a:miter lim="800000"/>
            <a:headEnd/>
            <a:tailEnd/>
          </a:ln>
        </p:spPr>
        <p:txBody>
          <a:bodyPr/>
          <a:lstStyle/>
          <a:p>
            <a:endParaRPr lang="en-US" sz="2400"/>
          </a:p>
        </p:txBody>
      </p:sp>
      <p:sp>
        <p:nvSpPr>
          <p:cNvPr id="30745" name="Rectangle 25"/>
          <p:cNvSpPr>
            <a:spLocks noChangeArrowheads="1"/>
          </p:cNvSpPr>
          <p:nvPr/>
        </p:nvSpPr>
        <p:spPr bwMode="auto">
          <a:xfrm>
            <a:off x="1501775" y="685800"/>
            <a:ext cx="1911350" cy="338138"/>
          </a:xfrm>
          <a:prstGeom prst="rect">
            <a:avLst/>
          </a:prstGeom>
          <a:noFill/>
          <a:ln w="12699">
            <a:noFill/>
            <a:miter lim="800000"/>
            <a:headEnd type="none" w="sm" len="sm"/>
            <a:tailEnd type="none" w="sm" len="sm"/>
          </a:ln>
        </p:spPr>
        <p:txBody>
          <a:bodyPr wrap="none">
            <a:spAutoFit/>
          </a:bodyPr>
          <a:lstStyle/>
          <a:p>
            <a:r>
              <a:rPr lang="en-US" sz="1600" b="1">
                <a:solidFill>
                  <a:srgbClr val="FFFFFF"/>
                </a:solidFill>
                <a:latin typeface="Arial" charset="0"/>
              </a:rPr>
              <a:t>RANDOMIZATION</a:t>
            </a:r>
          </a:p>
        </p:txBody>
      </p:sp>
      <p:sp>
        <p:nvSpPr>
          <p:cNvPr id="221210" name="Line 26"/>
          <p:cNvSpPr>
            <a:spLocks noChangeShapeType="1"/>
          </p:cNvSpPr>
          <p:nvPr/>
        </p:nvSpPr>
        <p:spPr bwMode="auto">
          <a:xfrm>
            <a:off x="2530475" y="1066800"/>
            <a:ext cx="1457325" cy="609600"/>
          </a:xfrm>
          <a:prstGeom prst="line">
            <a:avLst/>
          </a:prstGeom>
          <a:ln>
            <a:headEnd type="none" w="sm" len="sm"/>
            <a:tailEnd type="triangle" w="sm" len="sm"/>
          </a:ln>
        </p:spPr>
        <p:style>
          <a:lnRef idx="1">
            <a:schemeClr val="accent5"/>
          </a:lnRef>
          <a:fillRef idx="3">
            <a:schemeClr val="accent5"/>
          </a:fillRef>
          <a:effectRef idx="2">
            <a:schemeClr val="accent5"/>
          </a:effectRef>
          <a:fontRef idx="minor">
            <a:schemeClr val="lt1"/>
          </a:fontRef>
        </p:style>
        <p:txBody>
          <a:bodyPr wrap="none" anchor="ctr"/>
          <a:lstStyle/>
          <a:p>
            <a:pPr>
              <a:defRPr/>
            </a:pPr>
            <a:endParaRPr lang="en-US" sz="2400"/>
          </a:p>
        </p:txBody>
      </p:sp>
      <p:sp>
        <p:nvSpPr>
          <p:cNvPr id="27" name="Slide Number Placeholder 26"/>
          <p:cNvSpPr>
            <a:spLocks noGrp="1"/>
          </p:cNvSpPr>
          <p:nvPr>
            <p:ph type="sldNum" sz="quarter" idx="12"/>
          </p:nvPr>
        </p:nvSpPr>
        <p:spPr/>
        <p:txBody>
          <a:bodyPr/>
          <a:lstStyle/>
          <a:p>
            <a:pPr>
              <a:defRPr/>
            </a:pPr>
            <a:fld id="{44C59081-395B-4543-8E34-78FE6DC3AAFE}" type="slidenum">
              <a:rPr lang="en-US"/>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endParaRPr lang="en-IN" smtClean="0"/>
          </a:p>
        </p:txBody>
      </p:sp>
      <p:pic>
        <p:nvPicPr>
          <p:cNvPr id="31747" name="Picture 2" descr="scan0007"/>
          <p:cNvPicPr>
            <a:picLocks noGrp="1" noChangeAspect="1" noChangeArrowheads="1"/>
          </p:cNvPicPr>
          <p:nvPr>
            <p:ph type="dgm" idx="1"/>
          </p:nvPr>
        </p:nvPicPr>
        <p:blipFill>
          <a:blip r:embed="rId2" cstate="print">
            <a:lum bright="-18000" contrast="54000"/>
          </a:blip>
          <a:srcRect b="2097"/>
          <a:stretch>
            <a:fillRect/>
          </a:stretch>
        </p:blipFill>
        <p:spPr>
          <a:xfrm>
            <a:off x="1333500" y="228600"/>
            <a:ext cx="6934200" cy="6629400"/>
          </a:xfrm>
          <a:noFill/>
        </p:spPr>
      </p:pic>
      <p:sp>
        <p:nvSpPr>
          <p:cNvPr id="6" name="Slide Number Placeholder 5"/>
          <p:cNvSpPr>
            <a:spLocks noGrp="1"/>
          </p:cNvSpPr>
          <p:nvPr>
            <p:ph type="sldNum" sz="quarter" idx="12"/>
          </p:nvPr>
        </p:nvSpPr>
        <p:spPr/>
        <p:txBody>
          <a:bodyPr/>
          <a:lstStyle/>
          <a:p>
            <a:pPr>
              <a:defRPr/>
            </a:pPr>
            <a:fld id="{EFA95A5F-5D57-4391-A131-3447C1E08D1B}" type="slidenum">
              <a:rPr lang="ar-SA"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Design of a </a:t>
            </a:r>
            <a:r>
              <a:rPr lang="en-US" dirty="0" err="1" smtClean="0"/>
              <a:t>randomised</a:t>
            </a:r>
            <a:r>
              <a:rPr lang="en-US" dirty="0" smtClean="0"/>
              <a:t> controlled trial</a:t>
            </a:r>
            <a:endParaRPr lang="en-IN" dirty="0" smtClean="0"/>
          </a:p>
        </p:txBody>
      </p:sp>
      <p:sp>
        <p:nvSpPr>
          <p:cNvPr id="4" name="Title 1"/>
          <p:cNvSpPr txBox="1">
            <a:spLocks/>
          </p:cNvSpPr>
          <p:nvPr/>
        </p:nvSpPr>
        <p:spPr>
          <a:xfrm>
            <a:off x="923925" y="2819400"/>
            <a:ext cx="8743950" cy="1219200"/>
          </a:xfrm>
          <a:prstGeom prst="rect">
            <a:avLst/>
          </a:prstGeom>
        </p:spPr>
        <p:txBody>
          <a:bodyPr anchor="ctr">
            <a:normAutofit/>
          </a:bodyPr>
          <a:lstStyle/>
          <a:p>
            <a:pPr algn="ctr" eaLnBrk="1" fontAlgn="auto" hangingPunct="1">
              <a:spcAft>
                <a:spcPts val="0"/>
              </a:spcAft>
              <a:defRPr/>
            </a:pPr>
            <a:endParaRPr lang="en-IN" sz="4400" dirty="0">
              <a:latin typeface="+mj-lt"/>
              <a:ea typeface="+mj-ea"/>
              <a:cs typeface="+mj-cs"/>
            </a:endParaRPr>
          </a:p>
        </p:txBody>
      </p:sp>
      <p:sp>
        <p:nvSpPr>
          <p:cNvPr id="32772" name="Rectangle 1"/>
          <p:cNvSpPr>
            <a:spLocks noChangeArrowheads="1"/>
          </p:cNvSpPr>
          <p:nvPr/>
        </p:nvSpPr>
        <p:spPr bwMode="auto">
          <a:xfrm>
            <a:off x="0" y="1981200"/>
            <a:ext cx="10287000" cy="4032250"/>
          </a:xfrm>
          <a:prstGeom prst="rect">
            <a:avLst/>
          </a:prstGeom>
          <a:noFill/>
          <a:ln w="12700">
            <a:noFill/>
            <a:miter lim="800000"/>
            <a:headEnd/>
            <a:tailEnd/>
          </a:ln>
        </p:spPr>
        <p:txBody>
          <a:bodyPr anchor="ctr">
            <a:spAutoFit/>
          </a:bodyPr>
          <a:lstStyle/>
          <a:p>
            <a:pPr algn="just">
              <a:buFontTx/>
              <a:buChar char="•"/>
              <a:tabLst>
                <a:tab pos="457200" algn="l"/>
              </a:tabLst>
            </a:pPr>
            <a:r>
              <a:rPr lang="en-US" sz="3200">
                <a:latin typeface="Arial" charset="0"/>
                <a:ea typeface="Times New Roman" pitchFamily="18" charset="0"/>
                <a:cs typeface="Arial" charset="0"/>
              </a:rPr>
              <a:t>The basic steps in conducting a RCT include the following:</a:t>
            </a:r>
            <a:endParaRPr lang="en-US" sz="3200">
              <a:ea typeface="Times New Roman" pitchFamily="18" charset="0"/>
              <a:cs typeface="Arial" charset="0"/>
            </a:endParaRPr>
          </a:p>
          <a:p>
            <a:pPr algn="just">
              <a:buFontTx/>
              <a:buChar char="•"/>
              <a:tabLst>
                <a:tab pos="457200" algn="l"/>
              </a:tabLst>
            </a:pPr>
            <a:r>
              <a:rPr lang="en-US" sz="3200">
                <a:latin typeface="Arial" charset="0"/>
                <a:ea typeface="Times New Roman" pitchFamily="18" charset="0"/>
                <a:cs typeface="Arial" charset="0"/>
              </a:rPr>
              <a:t>1. Drawing up a protocol</a:t>
            </a:r>
            <a:endParaRPr lang="en-US" sz="3200">
              <a:ea typeface="Times New Roman" pitchFamily="18" charset="0"/>
              <a:cs typeface="Arial" charset="0"/>
            </a:endParaRPr>
          </a:p>
          <a:p>
            <a:pPr algn="just">
              <a:buFontTx/>
              <a:buChar char="•"/>
              <a:tabLst>
                <a:tab pos="457200" algn="l"/>
              </a:tabLst>
            </a:pPr>
            <a:r>
              <a:rPr lang="en-US" sz="3200">
                <a:latin typeface="Arial" charset="0"/>
                <a:ea typeface="Times New Roman" pitchFamily="18" charset="0"/>
                <a:cs typeface="Arial" charset="0"/>
              </a:rPr>
              <a:t>2. Selecting reference and experimental populations</a:t>
            </a:r>
            <a:endParaRPr lang="en-US" sz="3200">
              <a:ea typeface="Times New Roman" pitchFamily="18" charset="0"/>
              <a:cs typeface="Arial" charset="0"/>
            </a:endParaRPr>
          </a:p>
          <a:p>
            <a:pPr algn="just">
              <a:buFontTx/>
              <a:buChar char="•"/>
              <a:tabLst>
                <a:tab pos="457200" algn="l"/>
              </a:tabLst>
            </a:pPr>
            <a:r>
              <a:rPr lang="en-US" sz="3200">
                <a:latin typeface="Arial" charset="0"/>
                <a:ea typeface="Times New Roman" pitchFamily="18" charset="0"/>
                <a:cs typeface="Arial" charset="0"/>
              </a:rPr>
              <a:t>3. Randomization</a:t>
            </a:r>
            <a:endParaRPr lang="en-US" sz="3200">
              <a:ea typeface="Times New Roman" pitchFamily="18" charset="0"/>
              <a:cs typeface="Arial" charset="0"/>
            </a:endParaRPr>
          </a:p>
          <a:p>
            <a:pPr algn="just">
              <a:buFontTx/>
              <a:buChar char="•"/>
              <a:tabLst>
                <a:tab pos="457200" algn="l"/>
              </a:tabLst>
            </a:pPr>
            <a:r>
              <a:rPr lang="en-US" sz="3200">
                <a:latin typeface="Arial" charset="0"/>
                <a:ea typeface="Times New Roman" pitchFamily="18" charset="0"/>
                <a:cs typeface="Arial" charset="0"/>
              </a:rPr>
              <a:t>4. Manipulation or intervention</a:t>
            </a:r>
            <a:endParaRPr lang="en-US" sz="3200">
              <a:ea typeface="Times New Roman" pitchFamily="18" charset="0"/>
              <a:cs typeface="Arial" charset="0"/>
            </a:endParaRPr>
          </a:p>
          <a:p>
            <a:pPr algn="just">
              <a:buFontTx/>
              <a:buChar char="•"/>
              <a:tabLst>
                <a:tab pos="457200" algn="l"/>
              </a:tabLst>
            </a:pPr>
            <a:r>
              <a:rPr lang="en-US" sz="3200">
                <a:latin typeface="Arial" charset="0"/>
                <a:ea typeface="Times New Roman" pitchFamily="18" charset="0"/>
                <a:cs typeface="Arial" charset="0"/>
              </a:rPr>
              <a:t>5. Follow-up</a:t>
            </a:r>
            <a:endParaRPr lang="en-US" sz="3200">
              <a:ea typeface="Times New Roman" pitchFamily="18" charset="0"/>
              <a:cs typeface="Arial" charset="0"/>
            </a:endParaRPr>
          </a:p>
          <a:p>
            <a:pPr algn="just">
              <a:buFontTx/>
              <a:buChar char="•"/>
              <a:tabLst>
                <a:tab pos="457200" algn="l"/>
              </a:tabLst>
            </a:pPr>
            <a:r>
              <a:rPr lang="en-US" sz="3200">
                <a:latin typeface="Arial" charset="0"/>
                <a:ea typeface="Times New Roman" pitchFamily="18" charset="0"/>
                <a:cs typeface="Arial" charset="0"/>
              </a:rPr>
              <a:t>6. Assessment of outcome</a:t>
            </a:r>
            <a:endParaRPr lang="en-US" sz="1600">
              <a:ea typeface="Times New Roman" pitchFamily="18" charset="0"/>
              <a:cs typeface="Arial" charset="0"/>
            </a:endParaRPr>
          </a:p>
        </p:txBody>
      </p:sp>
      <p:sp>
        <p:nvSpPr>
          <p:cNvPr id="6" name="Slide Number Placeholder 5"/>
          <p:cNvSpPr>
            <a:spLocks noGrp="1"/>
          </p:cNvSpPr>
          <p:nvPr>
            <p:ph type="sldNum" sz="quarter" idx="12"/>
          </p:nvPr>
        </p:nvSpPr>
        <p:spPr/>
        <p:txBody>
          <a:bodyPr/>
          <a:lstStyle/>
          <a:p>
            <a:pPr>
              <a:defRPr/>
            </a:pPr>
            <a:fld id="{C314AC9D-1D41-4FF4-B6C6-E805D686AE04}" type="slidenum">
              <a:rPr lang="ar-SA" smtClean="0"/>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4"/>
          <p:cNvSpPr>
            <a:spLocks noGrp="1"/>
          </p:cNvSpPr>
          <p:nvPr>
            <p:ph type="title"/>
          </p:nvPr>
        </p:nvSpPr>
        <p:spPr/>
        <p:txBody>
          <a:bodyPr/>
          <a:lstStyle/>
          <a:p>
            <a:pPr eaLnBrk="1" hangingPunct="1"/>
            <a:endParaRPr lang="en-IN" smtClean="0"/>
          </a:p>
        </p:txBody>
      </p:sp>
      <p:sp>
        <p:nvSpPr>
          <p:cNvPr id="6" name="Content Placeholder 5"/>
          <p:cNvSpPr>
            <a:spLocks noGrp="1"/>
          </p:cNvSpPr>
          <p:nvPr>
            <p:ph idx="1"/>
          </p:nvPr>
        </p:nvSpPr>
        <p:spPr/>
        <p:txBody>
          <a:bodyPr rtlCol="0">
            <a:normAutofit fontScale="77500" lnSpcReduction="20000"/>
          </a:bodyPr>
          <a:lstStyle/>
          <a:p>
            <a:pPr eaLnBrk="1" fontAlgn="auto" hangingPunct="1">
              <a:spcAft>
                <a:spcPts val="0"/>
              </a:spcAft>
              <a:buFont typeface="Arial" pitchFamily="34" charset="0"/>
              <a:buChar char="•"/>
              <a:defRPr/>
            </a:pPr>
            <a:r>
              <a:rPr lang="en-US" dirty="0" smtClean="0"/>
              <a:t>The protocol</a:t>
            </a:r>
          </a:p>
          <a:p>
            <a:pPr eaLnBrk="1" fontAlgn="auto" hangingPunct="1">
              <a:spcAft>
                <a:spcPts val="0"/>
              </a:spcAft>
              <a:buFont typeface="Arial" pitchFamily="34" charset="0"/>
              <a:buChar char="•"/>
              <a:defRPr/>
            </a:pPr>
            <a:r>
              <a:rPr lang="en-US" dirty="0" smtClean="0"/>
              <a:t>It specifies the aims and objectives of the study, questions to be answered, criteria for the selection of groups, size of the sample, procedure for the allocation of subjects into study and control groups, treatment to be applied and evaluation of outcome.</a:t>
            </a:r>
          </a:p>
          <a:p>
            <a:pPr eaLnBrk="1" fontAlgn="auto" hangingPunct="1">
              <a:spcAft>
                <a:spcPts val="0"/>
              </a:spcAft>
              <a:buFont typeface="Arial" pitchFamily="34" charset="0"/>
              <a:buChar char="•"/>
              <a:defRPr/>
            </a:pPr>
            <a:r>
              <a:rPr lang="en-US" dirty="0" smtClean="0"/>
              <a:t> Reference population</a:t>
            </a:r>
          </a:p>
          <a:p>
            <a:pPr eaLnBrk="1" fontAlgn="auto" hangingPunct="1">
              <a:spcAft>
                <a:spcPts val="0"/>
              </a:spcAft>
              <a:buFont typeface="Arial" pitchFamily="34" charset="0"/>
              <a:buChar char="•"/>
              <a:defRPr/>
            </a:pPr>
            <a:r>
              <a:rPr lang="en-US" dirty="0" smtClean="0"/>
              <a:t>It is the population to which the findings of the trial are expected to be successful.</a:t>
            </a:r>
          </a:p>
          <a:p>
            <a:pPr eaLnBrk="1" fontAlgn="auto" hangingPunct="1">
              <a:spcAft>
                <a:spcPts val="0"/>
              </a:spcAft>
              <a:buFont typeface="Arial" pitchFamily="34" charset="0"/>
              <a:buChar char="•"/>
              <a:defRPr/>
            </a:pPr>
            <a:r>
              <a:rPr lang="en-US" dirty="0" smtClean="0"/>
              <a:t>Study population</a:t>
            </a:r>
          </a:p>
          <a:p>
            <a:pPr eaLnBrk="1" fontAlgn="auto" hangingPunct="1">
              <a:spcAft>
                <a:spcPts val="0"/>
              </a:spcAft>
              <a:buFont typeface="Arial" pitchFamily="34" charset="0"/>
              <a:buChar char="•"/>
              <a:defRPr/>
            </a:pPr>
            <a:r>
              <a:rPr lang="en-US" dirty="0" smtClean="0"/>
              <a:t>It is the actual population that participates in the experimental study which should be randomly chosen from the reference population to which the results can be </a:t>
            </a:r>
            <a:r>
              <a:rPr lang="en-US" dirty="0" err="1" smtClean="0"/>
              <a:t>generalisable</a:t>
            </a:r>
            <a:r>
              <a:rPr lang="en-US" dirty="0" smtClean="0"/>
              <a:t>. Eligibility and consent are important.</a:t>
            </a:r>
            <a:endParaRPr lang="en-IN" dirty="0" smtClean="0"/>
          </a:p>
        </p:txBody>
      </p:sp>
      <p:sp>
        <p:nvSpPr>
          <p:cNvPr id="4" name="Slide Number Placeholder 3"/>
          <p:cNvSpPr>
            <a:spLocks noGrp="1"/>
          </p:cNvSpPr>
          <p:nvPr>
            <p:ph type="sldNum" sz="quarter" idx="12"/>
          </p:nvPr>
        </p:nvSpPr>
        <p:spPr/>
        <p:txBody>
          <a:bodyPr/>
          <a:lstStyle/>
          <a:p>
            <a:pPr>
              <a:defRPr/>
            </a:pPr>
            <a:fld id="{D7727FBB-E3E0-48F6-8302-34B019EEAE63}" type="slidenum">
              <a:rPr lang="ar-SA"/>
              <a:pPr>
                <a:defRPr/>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endParaRPr lang="en-IN" smtClean="0"/>
          </a:p>
        </p:txBody>
      </p:sp>
      <p:sp>
        <p:nvSpPr>
          <p:cNvPr id="34819" name="Content Placeholder 2"/>
          <p:cNvSpPr>
            <a:spLocks noGrp="1"/>
          </p:cNvSpPr>
          <p:nvPr>
            <p:ph idx="1"/>
          </p:nvPr>
        </p:nvSpPr>
        <p:spPr/>
        <p:txBody>
          <a:bodyPr/>
          <a:lstStyle/>
          <a:p>
            <a:pPr eaLnBrk="1" hangingPunct="1"/>
            <a:r>
              <a:rPr lang="en-US" smtClean="0"/>
              <a:t>Randomisation</a:t>
            </a:r>
          </a:p>
          <a:p>
            <a:pPr eaLnBrk="1" hangingPunct="1"/>
            <a:r>
              <a:rPr lang="en-US" smtClean="0"/>
              <a:t>It is the heart of clinical trials.It helps to remove selection and confounding bias and allows comparability</a:t>
            </a:r>
          </a:p>
          <a:p>
            <a:pPr eaLnBrk="1" hangingPunct="1"/>
            <a:r>
              <a:rPr lang="en-US" smtClean="0"/>
              <a:t>Every individual has an equal chance to be allocated to either group.</a:t>
            </a:r>
          </a:p>
          <a:p>
            <a:pPr eaLnBrk="1" hangingPunct="1"/>
            <a:r>
              <a:rPr lang="en-US" smtClean="0"/>
              <a:t>Statified randomisation can be done by doing randomisation after subgrouping.</a:t>
            </a:r>
          </a:p>
          <a:p>
            <a:pPr eaLnBrk="1" hangingPunct="1"/>
            <a:endParaRPr lang="en-IN" smtClean="0"/>
          </a:p>
        </p:txBody>
      </p:sp>
      <p:sp>
        <p:nvSpPr>
          <p:cNvPr id="4" name="Slide Number Placeholder 3"/>
          <p:cNvSpPr>
            <a:spLocks noGrp="1"/>
          </p:cNvSpPr>
          <p:nvPr>
            <p:ph type="sldNum" sz="quarter" idx="12"/>
          </p:nvPr>
        </p:nvSpPr>
        <p:spPr/>
        <p:txBody>
          <a:bodyPr/>
          <a:lstStyle/>
          <a:p>
            <a:pPr>
              <a:defRPr/>
            </a:pPr>
            <a:fld id="{51765909-E96A-47A0-8F8D-DA26D837BA6F}" type="slidenum">
              <a:rPr lang="en-US"/>
              <a:pPr>
                <a:defRPr/>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endParaRPr lang="en-IN" smtClean="0"/>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en-US" dirty="0" smtClean="0"/>
              <a:t>Manipulation</a:t>
            </a:r>
          </a:p>
          <a:p>
            <a:pPr eaLnBrk="1" fontAlgn="auto" hangingPunct="1">
              <a:spcAft>
                <a:spcPts val="0"/>
              </a:spcAft>
              <a:buFont typeface="Arial" pitchFamily="34" charset="0"/>
              <a:buChar char="•"/>
              <a:defRPr/>
            </a:pPr>
            <a:r>
              <a:rPr lang="en-US" dirty="0" smtClean="0"/>
              <a:t>It creates an independent variable whose effect is then determined by measurement of outcome which constitutes the dependent variable.</a:t>
            </a:r>
          </a:p>
          <a:p>
            <a:pPr eaLnBrk="1" fontAlgn="auto" hangingPunct="1">
              <a:spcAft>
                <a:spcPts val="0"/>
              </a:spcAft>
              <a:buFont typeface="Arial" pitchFamily="34" charset="0"/>
              <a:buChar char="•"/>
              <a:defRPr/>
            </a:pPr>
            <a:r>
              <a:rPr lang="en-US" dirty="0" smtClean="0"/>
              <a:t>Follow up</a:t>
            </a:r>
          </a:p>
          <a:p>
            <a:pPr eaLnBrk="1" fontAlgn="auto" hangingPunct="1">
              <a:spcAft>
                <a:spcPts val="0"/>
              </a:spcAft>
              <a:buFont typeface="Arial" pitchFamily="34" charset="0"/>
              <a:buChar char="•"/>
              <a:defRPr/>
            </a:pPr>
            <a:r>
              <a:rPr lang="en-US" dirty="0" smtClean="0"/>
              <a:t>Follow  up is done till the assessment of outcome</a:t>
            </a:r>
          </a:p>
          <a:p>
            <a:pPr eaLnBrk="1" fontAlgn="auto" hangingPunct="1">
              <a:spcAft>
                <a:spcPts val="0"/>
              </a:spcAft>
              <a:buFont typeface="Arial" pitchFamily="34" charset="0"/>
              <a:buChar char="•"/>
              <a:defRPr/>
            </a:pPr>
            <a:r>
              <a:rPr lang="en-US" dirty="0" smtClean="0"/>
              <a:t>Attrition is avoided to increase the </a:t>
            </a:r>
            <a:r>
              <a:rPr lang="en-US" dirty="0" err="1" smtClean="0"/>
              <a:t>generalisability</a:t>
            </a:r>
            <a:endParaRPr lang="en-US" dirty="0" smtClean="0"/>
          </a:p>
          <a:p>
            <a:pPr eaLnBrk="1" fontAlgn="auto" hangingPunct="1">
              <a:spcAft>
                <a:spcPts val="0"/>
              </a:spcAft>
              <a:buFont typeface="Arial" pitchFamily="34" charset="0"/>
              <a:buChar char="•"/>
              <a:defRPr/>
            </a:pPr>
            <a:r>
              <a:rPr lang="en-US" dirty="0" smtClean="0"/>
              <a:t>Assessment of the outcome in the form of positive and negative results</a:t>
            </a:r>
          </a:p>
          <a:p>
            <a:pPr eaLnBrk="1" fontAlgn="auto" hangingPunct="1">
              <a:spcAft>
                <a:spcPts val="0"/>
              </a:spcAft>
              <a:buFont typeface="Arial" pitchFamily="34" charset="0"/>
              <a:buChar char="•"/>
              <a:defRPr/>
            </a:pPr>
            <a:r>
              <a:rPr lang="en-US" dirty="0" smtClean="0"/>
              <a:t>Blinding is done to avoid bias due to </a:t>
            </a:r>
            <a:r>
              <a:rPr lang="en-US" dirty="0" err="1" smtClean="0"/>
              <a:t>subject,observer</a:t>
            </a:r>
            <a:r>
              <a:rPr lang="en-US" dirty="0" smtClean="0"/>
              <a:t> </a:t>
            </a:r>
            <a:r>
              <a:rPr lang="en-US" smtClean="0"/>
              <a:t>and statistician.</a:t>
            </a:r>
            <a:endParaRPr lang="en-IN" dirty="0" smtClean="0"/>
          </a:p>
        </p:txBody>
      </p:sp>
      <p:sp>
        <p:nvSpPr>
          <p:cNvPr id="4" name="Slide Number Placeholder 3"/>
          <p:cNvSpPr>
            <a:spLocks noGrp="1"/>
          </p:cNvSpPr>
          <p:nvPr>
            <p:ph type="sldNum" sz="quarter" idx="12"/>
          </p:nvPr>
        </p:nvSpPr>
        <p:spPr/>
        <p:txBody>
          <a:bodyPr/>
          <a:lstStyle/>
          <a:p>
            <a:pPr>
              <a:defRPr/>
            </a:pPr>
            <a:fld id="{FCFEB7BC-970C-470A-81CD-5FF7CF494238}" type="slidenum">
              <a:rPr lang="en-US"/>
              <a:pPr>
                <a:defRPr/>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342900" y="76200"/>
            <a:ext cx="9515475" cy="1143000"/>
          </a:xfrm>
        </p:spPr>
        <p:txBody>
          <a:bodyPr rtlCol="0">
            <a:normAutofit/>
          </a:bodyPr>
          <a:lstStyle/>
          <a:p>
            <a:pPr eaLnBrk="1" fontAlgn="auto" hangingPunct="1">
              <a:spcAft>
                <a:spcPts val="0"/>
              </a:spcAft>
              <a:defRPr/>
            </a:pPr>
            <a:r>
              <a:rPr lang="da-DK" sz="3600">
                <a:solidFill>
                  <a:srgbClr val="FF0000"/>
                </a:solidFill>
                <a:effectLst>
                  <a:outerShdw blurRad="38100" dist="38100" dir="2700000" algn="tl">
                    <a:srgbClr val="C0C0C0"/>
                  </a:outerShdw>
                </a:effectLst>
              </a:rPr>
              <a:t>Intervention study</a:t>
            </a:r>
            <a:br>
              <a:rPr lang="da-DK" sz="3600">
                <a:solidFill>
                  <a:srgbClr val="FF0000"/>
                </a:solidFill>
                <a:effectLst>
                  <a:outerShdw blurRad="38100" dist="38100" dir="2700000" algn="tl">
                    <a:srgbClr val="C0C0C0"/>
                  </a:outerShdw>
                </a:effectLst>
              </a:rPr>
            </a:br>
            <a:r>
              <a:rPr lang="da-DK" sz="2400">
                <a:solidFill>
                  <a:srgbClr val="FF0000"/>
                </a:solidFill>
                <a:effectLst>
                  <a:outerShdw blurRad="38100" dist="38100" dir="2700000" algn="tl">
                    <a:srgbClr val="C0C0C0"/>
                  </a:outerShdw>
                </a:effectLst>
              </a:rPr>
              <a:t>Advantages</a:t>
            </a:r>
          </a:p>
        </p:txBody>
      </p:sp>
      <p:sp>
        <p:nvSpPr>
          <p:cNvPr id="36867" name="Rectangle 3"/>
          <p:cNvSpPr>
            <a:spLocks noGrp="1" noChangeArrowheads="1"/>
          </p:cNvSpPr>
          <p:nvPr>
            <p:ph idx="1"/>
          </p:nvPr>
        </p:nvSpPr>
        <p:spPr>
          <a:xfrm>
            <a:off x="428625" y="1219200"/>
            <a:ext cx="9601200" cy="4114800"/>
          </a:xfrm>
        </p:spPr>
        <p:txBody>
          <a:bodyPr/>
          <a:lstStyle/>
          <a:p>
            <a:pPr eaLnBrk="1" hangingPunct="1">
              <a:buFont typeface="Wingdings" pitchFamily="2" charset="2"/>
              <a:buChar char="v"/>
            </a:pPr>
            <a:r>
              <a:rPr lang="da-DK" sz="2000" smtClean="0"/>
              <a:t>As a cohort study: exposure </a:t>
            </a:r>
            <a:r>
              <a:rPr lang="da-DK" sz="2000" smtClean="0">
                <a:sym typeface="Symbol" pitchFamily="18" charset="2"/>
              </a:rPr>
              <a:t></a:t>
            </a:r>
            <a:r>
              <a:rPr lang="da-DK" sz="2000" smtClean="0"/>
              <a:t> outcome</a:t>
            </a:r>
          </a:p>
          <a:p>
            <a:pPr lvl="1" eaLnBrk="1" hangingPunct="1">
              <a:buFont typeface="Wingdings" pitchFamily="2" charset="2"/>
              <a:buChar char="v"/>
            </a:pPr>
            <a:r>
              <a:rPr lang="da-DK" sz="1800" smtClean="0"/>
              <a:t>Complete description of diease, incl incidence data</a:t>
            </a:r>
          </a:p>
          <a:p>
            <a:pPr lvl="1" eaLnBrk="1" hangingPunct="1">
              <a:buFont typeface="Wingdings" pitchFamily="2" charset="2"/>
              <a:buChar char="v"/>
            </a:pPr>
            <a:r>
              <a:rPr lang="da-DK" sz="1800" smtClean="0"/>
              <a:t>Possible to study multiple effects</a:t>
            </a:r>
          </a:p>
          <a:p>
            <a:pPr eaLnBrk="1" hangingPunct="1">
              <a:buFont typeface="Wingdings" pitchFamily="2" charset="2"/>
              <a:buChar char="v"/>
            </a:pPr>
            <a:r>
              <a:rPr lang="da-DK" sz="2000" smtClean="0"/>
              <a:t>The exposure allocated by the investigator</a:t>
            </a:r>
          </a:p>
          <a:p>
            <a:pPr lvl="1" eaLnBrk="1" hangingPunct="1">
              <a:buFont typeface="Wingdings" pitchFamily="2" charset="2"/>
              <a:buChar char="v"/>
            </a:pPr>
            <a:r>
              <a:rPr lang="da-DK" sz="1800" smtClean="0"/>
              <a:t>Allow large contrasts in exposure</a:t>
            </a:r>
          </a:p>
          <a:p>
            <a:pPr lvl="1" eaLnBrk="1" hangingPunct="1">
              <a:buFont typeface="Wingdings" pitchFamily="2" charset="2"/>
              <a:buChar char="v"/>
            </a:pPr>
            <a:r>
              <a:rPr lang="da-DK" sz="1800" smtClean="0"/>
              <a:t>The exposure compared to </a:t>
            </a:r>
            <a:r>
              <a:rPr lang="da-DK" sz="1800" u="sng" smtClean="0"/>
              <a:t>no</a:t>
            </a:r>
            <a:r>
              <a:rPr lang="da-DK" sz="1800" smtClean="0"/>
              <a:t>, </a:t>
            </a:r>
            <a:r>
              <a:rPr lang="da-DK" sz="1800" u="sng" smtClean="0"/>
              <a:t>other</a:t>
            </a:r>
            <a:r>
              <a:rPr lang="da-DK" sz="1800" smtClean="0"/>
              <a:t> or </a:t>
            </a:r>
            <a:r>
              <a:rPr lang="da-DK" sz="1800" u="sng" smtClean="0"/>
              <a:t>placebo</a:t>
            </a:r>
            <a:r>
              <a:rPr lang="da-DK" sz="1800" smtClean="0"/>
              <a:t> intervention</a:t>
            </a:r>
          </a:p>
          <a:p>
            <a:pPr eaLnBrk="1" hangingPunct="1">
              <a:buFont typeface="Wingdings" pitchFamily="2" charset="2"/>
              <a:buChar char="v"/>
            </a:pPr>
            <a:r>
              <a:rPr lang="da-DK" sz="2000" smtClean="0"/>
              <a:t>The </a:t>
            </a:r>
            <a:r>
              <a:rPr lang="da-DK" sz="2000" smtClean="0">
                <a:solidFill>
                  <a:srgbClr val="FF0000"/>
                </a:solidFill>
              </a:rPr>
              <a:t>randomised, controlled trial:</a:t>
            </a:r>
          </a:p>
          <a:p>
            <a:pPr lvl="1" eaLnBrk="1" hangingPunct="1">
              <a:buFont typeface="Wingdings" pitchFamily="2" charset="2"/>
              <a:buChar char="v"/>
            </a:pPr>
            <a:r>
              <a:rPr lang="da-DK" sz="1800" smtClean="0"/>
              <a:t>Randomised – eliminate confounding</a:t>
            </a:r>
          </a:p>
          <a:p>
            <a:pPr lvl="1" eaLnBrk="1" hangingPunct="1">
              <a:buFont typeface="Wingdings" pitchFamily="2" charset="2"/>
              <a:buChar char="v"/>
            </a:pPr>
            <a:r>
              <a:rPr lang="da-DK" sz="1800" smtClean="0"/>
              <a:t>Placebo-controlled – allow blinding</a:t>
            </a:r>
          </a:p>
          <a:p>
            <a:pPr lvl="1" eaLnBrk="1" hangingPunct="1">
              <a:buFont typeface="Wingdings" pitchFamily="2" charset="2"/>
              <a:buChar char="v"/>
            </a:pPr>
            <a:r>
              <a:rPr lang="da-DK" sz="1800" smtClean="0"/>
              <a:t>Blinding – reduce bias, if neither participants nor investigator are aware</a:t>
            </a:r>
          </a:p>
          <a:p>
            <a:pPr eaLnBrk="1" hangingPunct="1">
              <a:buFont typeface="Wingdings" pitchFamily="2" charset="2"/>
              <a:buChar char="v"/>
            </a:pPr>
            <a:r>
              <a:rPr lang="da-DK" sz="2000" smtClean="0"/>
              <a:t>Strongest design to establish cause-effect relationships</a:t>
            </a:r>
          </a:p>
          <a:p>
            <a:pPr eaLnBrk="1" hangingPunct="1">
              <a:buFont typeface="Wingdings" pitchFamily="2" charset="2"/>
              <a:buChar char="v"/>
            </a:pPr>
            <a:endParaRPr lang="da-DK" sz="2000" smtClean="0"/>
          </a:p>
        </p:txBody>
      </p:sp>
      <p:sp>
        <p:nvSpPr>
          <p:cNvPr id="36868" name="Text Box 6"/>
          <p:cNvSpPr txBox="1">
            <a:spLocks noChangeArrowheads="1"/>
          </p:cNvSpPr>
          <p:nvPr/>
        </p:nvSpPr>
        <p:spPr bwMode="auto">
          <a:xfrm>
            <a:off x="2847975" y="5181600"/>
            <a:ext cx="2644775" cy="830263"/>
          </a:xfrm>
          <a:prstGeom prst="rect">
            <a:avLst/>
          </a:prstGeom>
          <a:noFill/>
          <a:ln w="9525">
            <a:noFill/>
            <a:miter lim="800000"/>
            <a:headEnd/>
            <a:tailEnd/>
          </a:ln>
        </p:spPr>
        <p:txBody>
          <a:bodyPr wrap="none">
            <a:spAutoFit/>
          </a:bodyPr>
          <a:lstStyle/>
          <a:p>
            <a:pPr algn="ctr"/>
            <a:r>
              <a:rPr lang="da-DK" sz="2400" u="sng"/>
              <a:t>risk among exposed</a:t>
            </a:r>
          </a:p>
          <a:p>
            <a:pPr algn="ctr"/>
            <a:r>
              <a:rPr lang="da-DK" sz="2400"/>
              <a:t>risk among not</a:t>
            </a:r>
            <a:endParaRPr lang="en-GB" sz="2400"/>
          </a:p>
        </p:txBody>
      </p:sp>
      <p:sp>
        <p:nvSpPr>
          <p:cNvPr id="36869" name="Text Box 7"/>
          <p:cNvSpPr txBox="1">
            <a:spLocks noChangeArrowheads="1"/>
          </p:cNvSpPr>
          <p:nvPr/>
        </p:nvSpPr>
        <p:spPr bwMode="auto">
          <a:xfrm>
            <a:off x="1619250" y="5334000"/>
            <a:ext cx="846138" cy="461963"/>
          </a:xfrm>
          <a:prstGeom prst="rect">
            <a:avLst/>
          </a:prstGeom>
          <a:noFill/>
          <a:ln w="9525">
            <a:noFill/>
            <a:miter lim="800000"/>
            <a:headEnd/>
            <a:tailEnd/>
          </a:ln>
        </p:spPr>
        <p:txBody>
          <a:bodyPr wrap="none">
            <a:spAutoFit/>
          </a:bodyPr>
          <a:lstStyle/>
          <a:p>
            <a:pPr algn="ctr"/>
            <a:r>
              <a:rPr lang="da-DK" sz="2400"/>
              <a:t>RR =</a:t>
            </a:r>
            <a:endParaRPr lang="en-GB" sz="2400"/>
          </a:p>
        </p:txBody>
      </p:sp>
      <p:sp>
        <p:nvSpPr>
          <p:cNvPr id="36870" name="Text Box 8"/>
          <p:cNvSpPr txBox="1">
            <a:spLocks noChangeArrowheads="1"/>
          </p:cNvSpPr>
          <p:nvPr/>
        </p:nvSpPr>
        <p:spPr bwMode="auto">
          <a:xfrm>
            <a:off x="6265863" y="5197475"/>
            <a:ext cx="2270125" cy="830263"/>
          </a:xfrm>
          <a:prstGeom prst="rect">
            <a:avLst/>
          </a:prstGeom>
          <a:noFill/>
          <a:ln w="9525">
            <a:noFill/>
            <a:miter lim="800000"/>
            <a:headEnd/>
            <a:tailEnd/>
          </a:ln>
        </p:spPr>
        <p:txBody>
          <a:bodyPr wrap="none">
            <a:spAutoFit/>
          </a:bodyPr>
          <a:lstStyle/>
          <a:p>
            <a:pPr algn="ctr"/>
            <a:r>
              <a:rPr lang="da-DK" sz="2400" u="sng"/>
              <a:t>risk ”if” exposed</a:t>
            </a:r>
          </a:p>
          <a:p>
            <a:pPr algn="ctr"/>
            <a:r>
              <a:rPr lang="da-DK" sz="2400"/>
              <a:t>risk ”if” not</a:t>
            </a:r>
            <a:endParaRPr lang="en-GB" sz="2400"/>
          </a:p>
        </p:txBody>
      </p:sp>
      <p:sp>
        <p:nvSpPr>
          <p:cNvPr id="36871" name="Text Box 9"/>
          <p:cNvSpPr txBox="1">
            <a:spLocks noChangeArrowheads="1"/>
          </p:cNvSpPr>
          <p:nvPr/>
        </p:nvSpPr>
        <p:spPr bwMode="auto">
          <a:xfrm>
            <a:off x="5688013" y="5349875"/>
            <a:ext cx="427037" cy="461963"/>
          </a:xfrm>
          <a:prstGeom prst="rect">
            <a:avLst/>
          </a:prstGeom>
          <a:noFill/>
          <a:ln w="9525">
            <a:noFill/>
            <a:miter lim="800000"/>
            <a:headEnd/>
            <a:tailEnd/>
          </a:ln>
        </p:spPr>
        <p:txBody>
          <a:bodyPr wrap="none">
            <a:spAutoFit/>
          </a:bodyPr>
          <a:lstStyle/>
          <a:p>
            <a:pPr algn="ctr"/>
            <a:r>
              <a:rPr lang="da-DK" sz="2400"/>
              <a:t> ~</a:t>
            </a:r>
            <a:endParaRPr lang="en-GB" sz="2400"/>
          </a:p>
        </p:txBody>
      </p:sp>
      <p:sp>
        <p:nvSpPr>
          <p:cNvPr id="8" name="Slide Number Placeholder 7"/>
          <p:cNvSpPr>
            <a:spLocks noGrp="1"/>
          </p:cNvSpPr>
          <p:nvPr>
            <p:ph type="sldNum" sz="quarter" idx="12"/>
          </p:nvPr>
        </p:nvSpPr>
        <p:spPr/>
        <p:txBody>
          <a:bodyPr/>
          <a:lstStyle/>
          <a:p>
            <a:pPr>
              <a:defRPr/>
            </a:pPr>
            <a:fld id="{05A45D4F-7EEE-4A3D-A41C-9B6133EE0F83}" type="slidenum">
              <a:rPr lang="en-US"/>
              <a:pPr>
                <a:defRPr/>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342900" y="76200"/>
            <a:ext cx="9515475" cy="1143000"/>
          </a:xfrm>
        </p:spPr>
        <p:txBody>
          <a:bodyPr rtlCol="0">
            <a:normAutofit/>
          </a:bodyPr>
          <a:lstStyle/>
          <a:p>
            <a:pPr eaLnBrk="1" fontAlgn="auto" hangingPunct="1">
              <a:spcAft>
                <a:spcPts val="0"/>
              </a:spcAft>
              <a:defRPr/>
            </a:pPr>
            <a:r>
              <a:rPr lang="da-DK" sz="3600">
                <a:solidFill>
                  <a:srgbClr val="FF0000"/>
                </a:solidFill>
                <a:effectLst>
                  <a:outerShdw blurRad="38100" dist="38100" dir="2700000" algn="tl">
                    <a:srgbClr val="C0C0C0"/>
                  </a:outerShdw>
                </a:effectLst>
              </a:rPr>
              <a:t>Intervention study</a:t>
            </a:r>
            <a:br>
              <a:rPr lang="da-DK" sz="3600">
                <a:solidFill>
                  <a:srgbClr val="FF0000"/>
                </a:solidFill>
                <a:effectLst>
                  <a:outerShdw blurRad="38100" dist="38100" dir="2700000" algn="tl">
                    <a:srgbClr val="C0C0C0"/>
                  </a:outerShdw>
                </a:effectLst>
              </a:rPr>
            </a:br>
            <a:r>
              <a:rPr lang="da-DK" sz="2400">
                <a:solidFill>
                  <a:srgbClr val="FF0000"/>
                </a:solidFill>
                <a:effectLst>
                  <a:outerShdw blurRad="38100" dist="38100" dir="2700000" algn="tl">
                    <a:srgbClr val="C0C0C0"/>
                  </a:outerShdw>
                </a:effectLst>
              </a:rPr>
              <a:t>Limitations</a:t>
            </a:r>
          </a:p>
        </p:txBody>
      </p:sp>
      <p:sp>
        <p:nvSpPr>
          <p:cNvPr id="108547" name="Rectangle 3"/>
          <p:cNvSpPr>
            <a:spLocks noGrp="1" noChangeArrowheads="1"/>
          </p:cNvSpPr>
          <p:nvPr>
            <p:ph idx="1"/>
          </p:nvPr>
        </p:nvSpPr>
        <p:spPr>
          <a:xfrm>
            <a:off x="428625" y="1447800"/>
            <a:ext cx="9601200" cy="4114800"/>
          </a:xfrm>
        </p:spPr>
        <p:txBody>
          <a:bodyPr rtlCol="0">
            <a:normAutofit lnSpcReduction="10000"/>
          </a:bodyPr>
          <a:lstStyle/>
          <a:p>
            <a:pPr marL="274320" indent="-274320" eaLnBrk="1" fontAlgn="auto" hangingPunct="1">
              <a:lnSpc>
                <a:spcPct val="90000"/>
              </a:lnSpc>
              <a:spcAft>
                <a:spcPts val="0"/>
              </a:spcAft>
              <a:buFont typeface="Wingdings" pitchFamily="2" charset="2"/>
              <a:buChar char="v"/>
              <a:defRPr/>
            </a:pPr>
            <a:r>
              <a:rPr lang="da-DK" sz="2000"/>
              <a:t>As a cohort study</a:t>
            </a:r>
          </a:p>
          <a:p>
            <a:pPr marL="521208" lvl="1" eaLnBrk="1" fontAlgn="auto" hangingPunct="1">
              <a:lnSpc>
                <a:spcPct val="90000"/>
              </a:lnSpc>
              <a:spcAft>
                <a:spcPts val="0"/>
              </a:spcAft>
              <a:buClr>
                <a:schemeClr val="accent4"/>
              </a:buClr>
              <a:buFont typeface="Wingdings" pitchFamily="2" charset="2"/>
              <a:buChar char="v"/>
              <a:defRPr/>
            </a:pPr>
            <a:r>
              <a:rPr lang="da-DK" sz="1800">
                <a:solidFill>
                  <a:schemeClr val="tx1">
                    <a:tint val="85000"/>
                  </a:schemeClr>
                </a:solidFill>
              </a:rPr>
              <a:t>Expensive and time consuming</a:t>
            </a:r>
          </a:p>
          <a:p>
            <a:pPr marL="521208" lvl="1" eaLnBrk="1" fontAlgn="auto" hangingPunct="1">
              <a:lnSpc>
                <a:spcPct val="90000"/>
              </a:lnSpc>
              <a:spcAft>
                <a:spcPts val="0"/>
              </a:spcAft>
              <a:buClr>
                <a:schemeClr val="accent4"/>
              </a:buClr>
              <a:buFont typeface="Wingdings" pitchFamily="2" charset="2"/>
              <a:buChar char="v"/>
              <a:defRPr/>
            </a:pPr>
            <a:r>
              <a:rPr lang="da-DK" sz="1800">
                <a:solidFill>
                  <a:schemeClr val="tx1">
                    <a:tint val="85000"/>
                  </a:schemeClr>
                </a:solidFill>
              </a:rPr>
              <a:t>Not useful for rare diseases and long induction time</a:t>
            </a:r>
          </a:p>
          <a:p>
            <a:pPr marL="521208" lvl="1" eaLnBrk="1" fontAlgn="auto" hangingPunct="1">
              <a:lnSpc>
                <a:spcPct val="90000"/>
              </a:lnSpc>
              <a:spcAft>
                <a:spcPts val="0"/>
              </a:spcAft>
              <a:buClr>
                <a:schemeClr val="accent4"/>
              </a:buClr>
              <a:buFont typeface="Wingdings" pitchFamily="2" charset="2"/>
              <a:buChar char="v"/>
              <a:defRPr/>
            </a:pPr>
            <a:endParaRPr lang="da-DK" sz="1800">
              <a:solidFill>
                <a:schemeClr val="tx1">
                  <a:tint val="85000"/>
                </a:schemeClr>
              </a:solidFill>
            </a:endParaRPr>
          </a:p>
          <a:p>
            <a:pPr marL="274320" indent="-274320" eaLnBrk="1" fontAlgn="auto" hangingPunct="1">
              <a:lnSpc>
                <a:spcPct val="90000"/>
              </a:lnSpc>
              <a:spcAft>
                <a:spcPts val="0"/>
              </a:spcAft>
              <a:buFont typeface="Wingdings" pitchFamily="2" charset="2"/>
              <a:buChar char="v"/>
              <a:defRPr/>
            </a:pPr>
            <a:r>
              <a:rPr lang="da-DK" sz="2000"/>
              <a:t>May not be ethically justifiable </a:t>
            </a:r>
          </a:p>
          <a:p>
            <a:pPr marL="521208" lvl="1" eaLnBrk="1" fontAlgn="auto" hangingPunct="1">
              <a:lnSpc>
                <a:spcPct val="90000"/>
              </a:lnSpc>
              <a:spcAft>
                <a:spcPts val="0"/>
              </a:spcAft>
              <a:buClr>
                <a:schemeClr val="accent4"/>
              </a:buClr>
              <a:buFont typeface="Wingdings" pitchFamily="2" charset="2"/>
              <a:buChar char="v"/>
              <a:defRPr/>
            </a:pPr>
            <a:r>
              <a:rPr lang="da-DK" sz="1800">
                <a:solidFill>
                  <a:schemeClr val="tx1">
                    <a:tint val="85000"/>
                  </a:schemeClr>
                </a:solidFill>
              </a:rPr>
              <a:t>insufficient belief to justify intervention – efficacy or saftey?</a:t>
            </a:r>
          </a:p>
          <a:p>
            <a:pPr marL="521208" lvl="1" eaLnBrk="1" fontAlgn="auto" hangingPunct="1">
              <a:lnSpc>
                <a:spcPct val="90000"/>
              </a:lnSpc>
              <a:spcAft>
                <a:spcPts val="0"/>
              </a:spcAft>
              <a:buClr>
                <a:schemeClr val="accent4"/>
              </a:buClr>
              <a:buFont typeface="Wingdings" pitchFamily="2" charset="2"/>
              <a:buChar char="v"/>
              <a:defRPr/>
            </a:pPr>
            <a:r>
              <a:rPr lang="da-DK" sz="1800">
                <a:solidFill>
                  <a:schemeClr val="tx1">
                    <a:tint val="85000"/>
                  </a:schemeClr>
                </a:solidFill>
              </a:rPr>
              <a:t>insufficient doubt to justify placebo</a:t>
            </a:r>
          </a:p>
          <a:p>
            <a:pPr marL="521208" lvl="1" eaLnBrk="1" fontAlgn="auto" hangingPunct="1">
              <a:lnSpc>
                <a:spcPct val="90000"/>
              </a:lnSpc>
              <a:spcAft>
                <a:spcPts val="0"/>
              </a:spcAft>
              <a:buClr>
                <a:schemeClr val="accent4"/>
              </a:buClr>
              <a:buFont typeface="Wingdings" pitchFamily="2" charset="2"/>
              <a:buChar char="v"/>
              <a:defRPr/>
            </a:pPr>
            <a:r>
              <a:rPr lang="da-DK" sz="1800">
                <a:solidFill>
                  <a:schemeClr val="tx1">
                    <a:tint val="85000"/>
                  </a:schemeClr>
                </a:solidFill>
              </a:rPr>
              <a:t>intervention too expensive or difficult to be implemented</a:t>
            </a:r>
          </a:p>
          <a:p>
            <a:pPr marL="521208" lvl="1" eaLnBrk="1" fontAlgn="auto" hangingPunct="1">
              <a:lnSpc>
                <a:spcPct val="90000"/>
              </a:lnSpc>
              <a:spcAft>
                <a:spcPts val="0"/>
              </a:spcAft>
              <a:buClr>
                <a:schemeClr val="accent4"/>
              </a:buClr>
              <a:buFont typeface="Wingdings" pitchFamily="2" charset="2"/>
              <a:buChar char="v"/>
              <a:defRPr/>
            </a:pPr>
            <a:r>
              <a:rPr lang="da-DK" sz="1800">
                <a:solidFill>
                  <a:schemeClr val="tx1">
                    <a:tint val="85000"/>
                  </a:schemeClr>
                </a:solidFill>
              </a:rPr>
              <a:t>intervention already widespread in population</a:t>
            </a:r>
          </a:p>
          <a:p>
            <a:pPr marL="758952" lvl="2" eaLnBrk="1" fontAlgn="auto" hangingPunct="1">
              <a:lnSpc>
                <a:spcPct val="90000"/>
              </a:lnSpc>
              <a:spcAft>
                <a:spcPts val="0"/>
              </a:spcAft>
              <a:buClr>
                <a:schemeClr val="accent4"/>
              </a:buClr>
              <a:buFont typeface="Wingdings" pitchFamily="2" charset="2"/>
              <a:buChar char="v"/>
              <a:defRPr/>
            </a:pPr>
            <a:r>
              <a:rPr lang="da-DK" sz="1600"/>
              <a:t>even if little evidence of efficacy or safety</a:t>
            </a:r>
          </a:p>
          <a:p>
            <a:pPr marL="758952" lvl="2" eaLnBrk="1" fontAlgn="auto" hangingPunct="1">
              <a:lnSpc>
                <a:spcPct val="90000"/>
              </a:lnSpc>
              <a:spcAft>
                <a:spcPts val="0"/>
              </a:spcAft>
              <a:buClr>
                <a:schemeClr val="accent4"/>
              </a:buClr>
              <a:buFont typeface="Wingdings" pitchFamily="2" charset="2"/>
              <a:buChar char="v"/>
              <a:defRPr/>
            </a:pPr>
            <a:endParaRPr lang="da-DK" sz="1600"/>
          </a:p>
          <a:p>
            <a:pPr marL="274320" indent="-274320" eaLnBrk="1" fontAlgn="auto" hangingPunct="1">
              <a:lnSpc>
                <a:spcPct val="90000"/>
              </a:lnSpc>
              <a:spcAft>
                <a:spcPts val="0"/>
              </a:spcAft>
              <a:buFont typeface="Wingdings" pitchFamily="2" charset="2"/>
              <a:buChar char="v"/>
              <a:defRPr/>
            </a:pPr>
            <a:r>
              <a:rPr lang="da-DK" sz="2000"/>
              <a:t>May not be feasible to have a true placebo group</a:t>
            </a:r>
          </a:p>
          <a:p>
            <a:pPr marL="521208" lvl="1" eaLnBrk="1" fontAlgn="auto" hangingPunct="1">
              <a:lnSpc>
                <a:spcPct val="90000"/>
              </a:lnSpc>
              <a:spcAft>
                <a:spcPts val="0"/>
              </a:spcAft>
              <a:buClr>
                <a:schemeClr val="accent4"/>
              </a:buClr>
              <a:buFont typeface="Wingdings" pitchFamily="2" charset="2"/>
              <a:buChar char="v"/>
              <a:defRPr/>
            </a:pPr>
            <a:r>
              <a:rPr lang="da-DK" sz="1800">
                <a:solidFill>
                  <a:schemeClr val="tx1">
                    <a:tint val="85000"/>
                  </a:schemeClr>
                </a:solidFill>
              </a:rPr>
              <a:t>treatment already exist</a:t>
            </a:r>
          </a:p>
          <a:p>
            <a:pPr marL="521208" lvl="1" eaLnBrk="1" fontAlgn="auto" hangingPunct="1">
              <a:lnSpc>
                <a:spcPct val="90000"/>
              </a:lnSpc>
              <a:spcAft>
                <a:spcPts val="0"/>
              </a:spcAft>
              <a:buClr>
                <a:schemeClr val="accent4"/>
              </a:buClr>
              <a:buFont typeface="Wingdings" pitchFamily="2" charset="2"/>
              <a:buChar char="v"/>
              <a:defRPr/>
            </a:pPr>
            <a:r>
              <a:rPr lang="da-DK" sz="1800">
                <a:solidFill>
                  <a:schemeClr val="tx1">
                    <a:tint val="85000"/>
                  </a:schemeClr>
                </a:solidFill>
              </a:rPr>
              <a:t>change in habits, surgery, zone therapy, etc</a:t>
            </a:r>
          </a:p>
        </p:txBody>
      </p:sp>
      <p:sp>
        <p:nvSpPr>
          <p:cNvPr id="4" name="Slide Number Placeholder 3"/>
          <p:cNvSpPr>
            <a:spLocks noGrp="1"/>
          </p:cNvSpPr>
          <p:nvPr>
            <p:ph type="sldNum" sz="quarter" idx="12"/>
          </p:nvPr>
        </p:nvSpPr>
        <p:spPr/>
        <p:txBody>
          <a:bodyPr/>
          <a:lstStyle/>
          <a:p>
            <a:pPr>
              <a:defRPr/>
            </a:pPr>
            <a:fld id="{1A1BAA9F-CCB9-4309-B0C9-5AFBCAE24037}" type="slidenum">
              <a:rPr lang="en-US"/>
              <a:pPr>
                <a:defRPr/>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342900" y="76200"/>
            <a:ext cx="9515475" cy="1143000"/>
          </a:xfrm>
        </p:spPr>
        <p:txBody>
          <a:bodyPr rtlCol="0">
            <a:normAutofit/>
          </a:bodyPr>
          <a:lstStyle/>
          <a:p>
            <a:pPr eaLnBrk="1" fontAlgn="auto" hangingPunct="1">
              <a:spcAft>
                <a:spcPts val="0"/>
              </a:spcAft>
              <a:defRPr/>
            </a:pPr>
            <a:r>
              <a:rPr lang="da-DK" sz="3600">
                <a:solidFill>
                  <a:srgbClr val="FF0000"/>
                </a:solidFill>
                <a:effectLst>
                  <a:outerShdw blurRad="38100" dist="38100" dir="2700000" algn="tl">
                    <a:srgbClr val="C0C0C0"/>
                  </a:outerShdw>
                </a:effectLst>
              </a:rPr>
              <a:t>Randomisation</a:t>
            </a:r>
          </a:p>
        </p:txBody>
      </p:sp>
      <p:sp>
        <p:nvSpPr>
          <p:cNvPr id="105475" name="Rectangle 3"/>
          <p:cNvSpPr>
            <a:spLocks noGrp="1" noChangeArrowheads="1"/>
          </p:cNvSpPr>
          <p:nvPr>
            <p:ph idx="1"/>
          </p:nvPr>
        </p:nvSpPr>
        <p:spPr>
          <a:xfrm>
            <a:off x="428625" y="1295400"/>
            <a:ext cx="9601200" cy="4114800"/>
          </a:xfrm>
        </p:spPr>
        <p:txBody>
          <a:bodyPr rtlCol="0">
            <a:normAutofit fontScale="92500" lnSpcReduction="20000"/>
          </a:bodyPr>
          <a:lstStyle/>
          <a:p>
            <a:pPr marL="274320" indent="-274320" eaLnBrk="1" fontAlgn="auto" hangingPunct="1">
              <a:lnSpc>
                <a:spcPct val="90000"/>
              </a:lnSpc>
              <a:spcAft>
                <a:spcPts val="0"/>
              </a:spcAft>
              <a:buFont typeface="Wingdings" pitchFamily="2" charset="2"/>
              <a:buChar char="v"/>
              <a:defRPr/>
            </a:pPr>
            <a:r>
              <a:rPr lang="da-DK" sz="2000"/>
              <a:t>Active or placebo intervention allocated based on </a:t>
            </a:r>
            <a:r>
              <a:rPr lang="da-DK" sz="2000" u="sng"/>
              <a:t>random principle</a:t>
            </a:r>
            <a:r>
              <a:rPr lang="da-DK" sz="2000"/>
              <a:t> </a:t>
            </a:r>
          </a:p>
          <a:p>
            <a:pPr marL="521208" lvl="1" eaLnBrk="1" fontAlgn="auto" hangingPunct="1">
              <a:lnSpc>
                <a:spcPct val="90000"/>
              </a:lnSpc>
              <a:spcAft>
                <a:spcPts val="0"/>
              </a:spcAft>
              <a:buClr>
                <a:schemeClr val="accent4"/>
              </a:buClr>
              <a:buFont typeface="Wingdings" pitchFamily="2" charset="2"/>
              <a:buChar char="v"/>
              <a:defRPr/>
            </a:pPr>
            <a:r>
              <a:rPr lang="da-DK" sz="1800">
                <a:solidFill>
                  <a:schemeClr val="tx1">
                    <a:tint val="85000"/>
                  </a:schemeClr>
                </a:solidFill>
              </a:rPr>
              <a:t>random does not mean haphazard or alternating</a:t>
            </a:r>
          </a:p>
          <a:p>
            <a:pPr marL="521208" lvl="1" eaLnBrk="1" fontAlgn="auto" hangingPunct="1">
              <a:lnSpc>
                <a:spcPct val="90000"/>
              </a:lnSpc>
              <a:spcAft>
                <a:spcPts val="0"/>
              </a:spcAft>
              <a:buClr>
                <a:schemeClr val="accent4"/>
              </a:buClr>
              <a:buFont typeface="Wingdings" pitchFamily="2" charset="2"/>
              <a:buChar char="v"/>
              <a:defRPr/>
            </a:pPr>
            <a:r>
              <a:rPr lang="da-DK" sz="1800">
                <a:solidFill>
                  <a:schemeClr val="tx1">
                    <a:tint val="85000"/>
                  </a:schemeClr>
                </a:solidFill>
              </a:rPr>
              <a:t>optimal tool to avoid confounding, since </a:t>
            </a:r>
          </a:p>
          <a:p>
            <a:pPr marL="521208" lvl="1" eaLnBrk="1" fontAlgn="auto" hangingPunct="1">
              <a:lnSpc>
                <a:spcPct val="90000"/>
              </a:lnSpc>
              <a:spcAft>
                <a:spcPts val="0"/>
              </a:spcAft>
              <a:buClr>
                <a:schemeClr val="accent4"/>
              </a:buClr>
              <a:buFont typeface="Wingdings" pitchFamily="2" charset="2"/>
              <a:buChar char="v"/>
              <a:defRPr/>
            </a:pPr>
            <a:r>
              <a:rPr lang="da-DK" sz="1800">
                <a:solidFill>
                  <a:schemeClr val="tx1">
                    <a:tint val="85000"/>
                  </a:schemeClr>
                </a:solidFill>
              </a:rPr>
              <a:t>both </a:t>
            </a:r>
            <a:r>
              <a:rPr lang="da-DK" sz="1800" u="sng">
                <a:solidFill>
                  <a:schemeClr val="tx1">
                    <a:tint val="85000"/>
                  </a:schemeClr>
                </a:solidFill>
              </a:rPr>
              <a:t>known and unknown</a:t>
            </a:r>
            <a:r>
              <a:rPr lang="da-DK" sz="1800">
                <a:solidFill>
                  <a:schemeClr val="tx1">
                    <a:tint val="85000"/>
                  </a:schemeClr>
                </a:solidFill>
              </a:rPr>
              <a:t> potential confounders will be balanced</a:t>
            </a:r>
          </a:p>
          <a:p>
            <a:pPr marL="274320" indent="-274320" eaLnBrk="1" fontAlgn="auto" hangingPunct="1">
              <a:lnSpc>
                <a:spcPct val="90000"/>
              </a:lnSpc>
              <a:spcAft>
                <a:spcPts val="0"/>
              </a:spcAft>
              <a:buFont typeface="Wingdings" pitchFamily="2" charset="2"/>
              <a:buChar char="v"/>
              <a:defRPr/>
            </a:pPr>
            <a:endParaRPr lang="da-DK" sz="2000"/>
          </a:p>
          <a:p>
            <a:pPr marL="274320" indent="-274320" eaLnBrk="1" fontAlgn="auto" hangingPunct="1">
              <a:lnSpc>
                <a:spcPct val="90000"/>
              </a:lnSpc>
              <a:spcAft>
                <a:spcPts val="0"/>
              </a:spcAft>
              <a:buFont typeface="Wingdings" pitchFamily="2" charset="2"/>
              <a:buChar char="v"/>
              <a:defRPr/>
            </a:pPr>
            <a:r>
              <a:rPr lang="da-DK" sz="2000"/>
              <a:t>Different types of randomisation:</a:t>
            </a:r>
          </a:p>
          <a:p>
            <a:pPr marL="521208" lvl="1" eaLnBrk="1" fontAlgn="auto" hangingPunct="1">
              <a:lnSpc>
                <a:spcPct val="90000"/>
              </a:lnSpc>
              <a:spcAft>
                <a:spcPts val="0"/>
              </a:spcAft>
              <a:buClr>
                <a:schemeClr val="accent4"/>
              </a:buClr>
              <a:buFont typeface="Wingdings" pitchFamily="2" charset="2"/>
              <a:buChar char="v"/>
              <a:defRPr/>
            </a:pPr>
            <a:r>
              <a:rPr lang="da-DK" sz="1800" u="sng">
                <a:solidFill>
                  <a:schemeClr val="tx1">
                    <a:tint val="85000"/>
                  </a:schemeClr>
                </a:solidFill>
              </a:rPr>
              <a:t>Simple:</a:t>
            </a:r>
            <a:r>
              <a:rPr lang="da-DK" sz="1800">
                <a:solidFill>
                  <a:schemeClr val="tx1">
                    <a:tint val="85000"/>
                  </a:schemeClr>
                </a:solidFill>
              </a:rPr>
              <a:t> ABAAABABBAABABBAABBBABABABBBABBAABB</a:t>
            </a:r>
          </a:p>
          <a:p>
            <a:pPr marL="758952" lvl="2" eaLnBrk="1" fontAlgn="auto" hangingPunct="1">
              <a:lnSpc>
                <a:spcPct val="90000"/>
              </a:lnSpc>
              <a:spcAft>
                <a:spcPts val="0"/>
              </a:spcAft>
              <a:buClr>
                <a:schemeClr val="accent4"/>
              </a:buClr>
              <a:buFont typeface="Wingdings" pitchFamily="2" charset="2"/>
              <a:buChar char="v"/>
              <a:defRPr/>
            </a:pPr>
            <a:r>
              <a:rPr lang="da-DK" sz="1600"/>
              <a:t>Adequate with large sample sizes</a:t>
            </a:r>
          </a:p>
          <a:p>
            <a:pPr marL="521208" lvl="1" eaLnBrk="1" fontAlgn="auto" hangingPunct="1">
              <a:lnSpc>
                <a:spcPct val="90000"/>
              </a:lnSpc>
              <a:spcAft>
                <a:spcPts val="0"/>
              </a:spcAft>
              <a:buClr>
                <a:schemeClr val="accent4"/>
              </a:buClr>
              <a:buFont typeface="Wingdings" pitchFamily="2" charset="2"/>
              <a:buChar char="v"/>
              <a:defRPr/>
            </a:pPr>
            <a:r>
              <a:rPr lang="da-DK" sz="1800" u="sng">
                <a:solidFill>
                  <a:schemeClr val="tx1">
                    <a:tint val="85000"/>
                  </a:schemeClr>
                </a:solidFill>
              </a:rPr>
              <a:t>Blocked:</a:t>
            </a:r>
            <a:r>
              <a:rPr lang="da-DK" sz="1800">
                <a:solidFill>
                  <a:schemeClr val="tx1">
                    <a:tint val="85000"/>
                  </a:schemeClr>
                </a:solidFill>
              </a:rPr>
              <a:t> ABBA BBAA ABAB AABB BBAA BABA BAAB</a:t>
            </a:r>
          </a:p>
          <a:p>
            <a:pPr marL="758952" lvl="2" eaLnBrk="1" fontAlgn="auto" hangingPunct="1">
              <a:lnSpc>
                <a:spcPct val="90000"/>
              </a:lnSpc>
              <a:spcAft>
                <a:spcPts val="0"/>
              </a:spcAft>
              <a:buClr>
                <a:schemeClr val="accent4"/>
              </a:buClr>
              <a:buFont typeface="Wingdings" pitchFamily="2" charset="2"/>
              <a:buChar char="v"/>
              <a:defRPr/>
            </a:pPr>
            <a:r>
              <a:rPr lang="da-DK" sz="1600"/>
              <a:t>Using permuted blocks, e.g. of 4, 10 or more</a:t>
            </a:r>
          </a:p>
          <a:p>
            <a:pPr marL="758952" lvl="2" eaLnBrk="1" fontAlgn="auto" hangingPunct="1">
              <a:lnSpc>
                <a:spcPct val="90000"/>
              </a:lnSpc>
              <a:spcAft>
                <a:spcPts val="0"/>
              </a:spcAft>
              <a:buClr>
                <a:schemeClr val="accent4"/>
              </a:buClr>
              <a:buFont typeface="Wingdings" pitchFamily="2" charset="2"/>
              <a:buChar char="v"/>
              <a:defRPr/>
            </a:pPr>
            <a:r>
              <a:rPr lang="da-DK" sz="1600"/>
              <a:t>Ensures balance at any time, and control for time effects</a:t>
            </a:r>
          </a:p>
          <a:p>
            <a:pPr marL="521208" lvl="1" eaLnBrk="1" fontAlgn="auto" hangingPunct="1">
              <a:lnSpc>
                <a:spcPct val="90000"/>
              </a:lnSpc>
              <a:spcAft>
                <a:spcPts val="0"/>
              </a:spcAft>
              <a:buClr>
                <a:schemeClr val="accent4"/>
              </a:buClr>
              <a:buFont typeface="Wingdings" pitchFamily="2" charset="2"/>
              <a:buChar char="v"/>
              <a:defRPr/>
            </a:pPr>
            <a:r>
              <a:rPr lang="da-DK" sz="1800" u="sng">
                <a:solidFill>
                  <a:schemeClr val="tx1">
                    <a:tint val="85000"/>
                  </a:schemeClr>
                </a:solidFill>
              </a:rPr>
              <a:t>Stratified, blocked:</a:t>
            </a:r>
          </a:p>
          <a:p>
            <a:pPr marL="758952" lvl="2" eaLnBrk="1" fontAlgn="auto" hangingPunct="1">
              <a:lnSpc>
                <a:spcPct val="90000"/>
              </a:lnSpc>
              <a:spcAft>
                <a:spcPts val="0"/>
              </a:spcAft>
              <a:buClr>
                <a:schemeClr val="accent4"/>
              </a:buClr>
              <a:buFont typeface="Wingdings" pitchFamily="2" charset="2"/>
              <a:buChar char="v"/>
              <a:defRPr/>
            </a:pPr>
            <a:r>
              <a:rPr lang="da-DK" sz="1600"/>
              <a:t>primigravidae: ABBA BBAA ABAB AABB BBAA BABA BAAB</a:t>
            </a:r>
          </a:p>
          <a:p>
            <a:pPr marL="758952" lvl="2" eaLnBrk="1" fontAlgn="auto" hangingPunct="1">
              <a:lnSpc>
                <a:spcPct val="90000"/>
              </a:lnSpc>
              <a:spcAft>
                <a:spcPts val="0"/>
              </a:spcAft>
              <a:buClr>
                <a:schemeClr val="accent4"/>
              </a:buClr>
              <a:buFont typeface="Wingdings" pitchFamily="2" charset="2"/>
              <a:buChar char="v"/>
              <a:defRPr/>
            </a:pPr>
            <a:r>
              <a:rPr lang="da-DK" sz="1600"/>
              <a:t>multigravidae: BABA BAAB BBAA ABAB BBAA ABAB AABB</a:t>
            </a:r>
          </a:p>
          <a:p>
            <a:pPr marL="758952" lvl="2" eaLnBrk="1" fontAlgn="auto" hangingPunct="1">
              <a:lnSpc>
                <a:spcPct val="90000"/>
              </a:lnSpc>
              <a:spcAft>
                <a:spcPts val="0"/>
              </a:spcAft>
              <a:buClr>
                <a:schemeClr val="accent4"/>
              </a:buClr>
              <a:buFont typeface="Wingdings" pitchFamily="2" charset="2"/>
              <a:buChar char="v"/>
              <a:defRPr/>
            </a:pPr>
            <a:r>
              <a:rPr lang="da-DK" sz="1600"/>
              <a:t>Ensures control of confounding due to to stratifying variable</a:t>
            </a:r>
          </a:p>
          <a:p>
            <a:pPr marL="758952" lvl="2" eaLnBrk="1" fontAlgn="auto" hangingPunct="1">
              <a:lnSpc>
                <a:spcPct val="90000"/>
              </a:lnSpc>
              <a:spcAft>
                <a:spcPts val="0"/>
              </a:spcAft>
              <a:buClr>
                <a:schemeClr val="accent4"/>
              </a:buClr>
              <a:buFont typeface="Wingdings" pitchFamily="2" charset="2"/>
              <a:buChar char="v"/>
              <a:defRPr/>
            </a:pPr>
            <a:endParaRPr lang="da-DK" sz="1600"/>
          </a:p>
          <a:p>
            <a:pPr marL="274320" indent="-274320" eaLnBrk="1" fontAlgn="auto" hangingPunct="1">
              <a:lnSpc>
                <a:spcPct val="90000"/>
              </a:lnSpc>
              <a:spcAft>
                <a:spcPts val="0"/>
              </a:spcAft>
              <a:buFont typeface="Wingdings" pitchFamily="2" charset="2"/>
              <a:buChar char="v"/>
              <a:defRPr/>
            </a:pPr>
            <a:r>
              <a:rPr lang="da-DK" sz="2000"/>
              <a:t>Check adequacy of randomisation – and repeat if inadequate</a:t>
            </a:r>
          </a:p>
          <a:p>
            <a:pPr marL="758952" lvl="2" eaLnBrk="1" fontAlgn="auto" hangingPunct="1">
              <a:lnSpc>
                <a:spcPct val="90000"/>
              </a:lnSpc>
              <a:spcAft>
                <a:spcPts val="0"/>
              </a:spcAft>
              <a:buClr>
                <a:schemeClr val="accent4"/>
              </a:buClr>
              <a:buFont typeface="Wingdings" pitchFamily="2" charset="2"/>
              <a:buChar char="v"/>
              <a:defRPr/>
            </a:pPr>
            <a:endParaRPr lang="da-DK" sz="1600"/>
          </a:p>
        </p:txBody>
      </p:sp>
      <p:sp>
        <p:nvSpPr>
          <p:cNvPr id="4" name="Slide Number Placeholder 3"/>
          <p:cNvSpPr>
            <a:spLocks noGrp="1"/>
          </p:cNvSpPr>
          <p:nvPr>
            <p:ph type="sldNum" sz="quarter" idx="12"/>
          </p:nvPr>
        </p:nvSpPr>
        <p:spPr/>
        <p:txBody>
          <a:bodyPr/>
          <a:lstStyle/>
          <a:p>
            <a:pPr>
              <a:defRPr/>
            </a:pPr>
            <a:fld id="{8889D884-17A9-4E47-99B6-A1CDB58A31A8}" type="slidenum">
              <a:rPr lang="en-US"/>
              <a:pPr>
                <a:defRPr/>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39738" y="76200"/>
            <a:ext cx="7772400" cy="1104900"/>
          </a:xfrm>
        </p:spPr>
        <p:txBody>
          <a:bodyPr/>
          <a:lstStyle/>
          <a:p>
            <a:pPr eaLnBrk="1" hangingPunct="1"/>
            <a:r>
              <a:rPr lang="en-US" sz="4000" smtClean="0"/>
              <a:t>Randomized Trial Methodology</a:t>
            </a:r>
          </a:p>
        </p:txBody>
      </p:sp>
      <p:sp>
        <p:nvSpPr>
          <p:cNvPr id="39939" name="Rectangle 3"/>
          <p:cNvSpPr>
            <a:spLocks noGrp="1" noChangeArrowheads="1"/>
          </p:cNvSpPr>
          <p:nvPr>
            <p:ph idx="1"/>
          </p:nvPr>
        </p:nvSpPr>
        <p:spPr/>
        <p:txBody>
          <a:bodyPr/>
          <a:lstStyle/>
          <a:p>
            <a:pPr eaLnBrk="1" hangingPunct="1"/>
            <a:r>
              <a:rPr lang="en-US" b="1" smtClean="0"/>
              <a:t>Random allocation - Each subject has an equal chance of being assigned to any group in the study, so that all groups in a study are similar in all characteristics not controlled by other methods, such as subject selection.</a:t>
            </a:r>
          </a:p>
          <a:p>
            <a:pPr eaLnBrk="1" hangingPunct="1"/>
            <a:r>
              <a:rPr lang="en-US" b="1" smtClean="0"/>
              <a:t>Random allocation can be used with matching to ensure the study groups are comparable</a:t>
            </a:r>
            <a:endParaRPr lang="en-US" smtClean="0"/>
          </a:p>
        </p:txBody>
      </p:sp>
      <p:sp>
        <p:nvSpPr>
          <p:cNvPr id="4" name="Slide Number Placeholder 3"/>
          <p:cNvSpPr>
            <a:spLocks noGrp="1"/>
          </p:cNvSpPr>
          <p:nvPr>
            <p:ph type="sldNum" sz="quarter" idx="12"/>
          </p:nvPr>
        </p:nvSpPr>
        <p:spPr/>
        <p:txBody>
          <a:bodyPr/>
          <a:lstStyle/>
          <a:p>
            <a:pPr>
              <a:defRPr/>
            </a:pPr>
            <a:fld id="{BA9EAB6B-356A-42EF-A91D-CFCEB87337A2}" type="slidenum">
              <a:rPr lang="en-US"/>
              <a:pPr>
                <a:defRPr/>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t>Randomized Trial Design</a:t>
            </a:r>
          </a:p>
        </p:txBody>
      </p:sp>
      <p:sp>
        <p:nvSpPr>
          <p:cNvPr id="40963" name="Rectangle 3"/>
          <p:cNvSpPr>
            <a:spLocks noGrp="1" noChangeArrowheads="1"/>
          </p:cNvSpPr>
          <p:nvPr>
            <p:ph idx="1"/>
          </p:nvPr>
        </p:nvSpPr>
        <p:spPr/>
        <p:txBody>
          <a:bodyPr/>
          <a:lstStyle/>
          <a:p>
            <a:pPr eaLnBrk="1" hangingPunct="1">
              <a:buFont typeface="Monotype Sorts" pitchFamily="2" charset="2"/>
              <a:buNone/>
            </a:pPr>
            <a:r>
              <a:rPr lang="en-US" b="1" smtClean="0"/>
              <a:t>Time</a:t>
            </a:r>
          </a:p>
        </p:txBody>
      </p:sp>
      <p:sp>
        <p:nvSpPr>
          <p:cNvPr id="266244" name="Rectangle 4"/>
          <p:cNvSpPr>
            <a:spLocks noChangeArrowheads="1"/>
          </p:cNvSpPr>
          <p:nvPr/>
        </p:nvSpPr>
        <p:spPr bwMode="auto">
          <a:xfrm>
            <a:off x="76200" y="3276600"/>
            <a:ext cx="1447800" cy="685800"/>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r>
              <a:rPr lang="en-US" sz="2400" b="1"/>
              <a:t>Defined </a:t>
            </a:r>
          </a:p>
          <a:p>
            <a:pPr algn="ctr">
              <a:defRPr/>
            </a:pPr>
            <a:r>
              <a:rPr lang="en-US" sz="2400" b="1"/>
              <a:t>Population</a:t>
            </a:r>
          </a:p>
        </p:txBody>
      </p:sp>
      <p:sp>
        <p:nvSpPr>
          <p:cNvPr id="266245" name="Rectangle 5"/>
          <p:cNvSpPr>
            <a:spLocks noChangeArrowheads="1"/>
          </p:cNvSpPr>
          <p:nvPr/>
        </p:nvSpPr>
        <p:spPr bwMode="auto">
          <a:xfrm>
            <a:off x="2286000" y="2362200"/>
            <a:ext cx="1752600" cy="762000"/>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r>
              <a:rPr lang="en-US" sz="2800" b="1"/>
              <a:t>New </a:t>
            </a:r>
          </a:p>
          <a:p>
            <a:pPr algn="ctr">
              <a:defRPr/>
            </a:pPr>
            <a:r>
              <a:rPr lang="en-US" sz="2800" b="1"/>
              <a:t>Treatment</a:t>
            </a:r>
          </a:p>
        </p:txBody>
      </p:sp>
      <p:sp>
        <p:nvSpPr>
          <p:cNvPr id="266246" name="Rectangle 6"/>
          <p:cNvSpPr>
            <a:spLocks noChangeArrowheads="1"/>
          </p:cNvSpPr>
          <p:nvPr/>
        </p:nvSpPr>
        <p:spPr bwMode="auto">
          <a:xfrm>
            <a:off x="2286000" y="4343400"/>
            <a:ext cx="1752600" cy="762000"/>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r>
              <a:rPr lang="en-US" sz="2800" b="1"/>
              <a:t>Current </a:t>
            </a:r>
          </a:p>
          <a:p>
            <a:pPr algn="ctr">
              <a:defRPr/>
            </a:pPr>
            <a:r>
              <a:rPr lang="en-US" sz="2800" b="1"/>
              <a:t>Treatment</a:t>
            </a:r>
            <a:r>
              <a:rPr lang="en-US" sz="1600" b="1"/>
              <a:t> </a:t>
            </a:r>
          </a:p>
        </p:txBody>
      </p:sp>
      <p:sp>
        <p:nvSpPr>
          <p:cNvPr id="266247" name="Rectangle 7"/>
          <p:cNvSpPr>
            <a:spLocks noChangeArrowheads="1"/>
          </p:cNvSpPr>
          <p:nvPr/>
        </p:nvSpPr>
        <p:spPr bwMode="auto">
          <a:xfrm>
            <a:off x="4876800" y="1905000"/>
            <a:ext cx="3581400" cy="533400"/>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r>
              <a:rPr lang="en-US" sz="2000" b="1"/>
              <a:t> </a:t>
            </a:r>
            <a:r>
              <a:rPr lang="en-US" sz="3600" b="1"/>
              <a:t>Improved</a:t>
            </a:r>
          </a:p>
        </p:txBody>
      </p:sp>
      <p:sp>
        <p:nvSpPr>
          <p:cNvPr id="266248" name="Rectangle 8"/>
          <p:cNvSpPr>
            <a:spLocks noChangeArrowheads="1"/>
          </p:cNvSpPr>
          <p:nvPr/>
        </p:nvSpPr>
        <p:spPr bwMode="auto">
          <a:xfrm>
            <a:off x="4876800" y="2971800"/>
            <a:ext cx="3581400" cy="533400"/>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r>
              <a:rPr lang="en-US" sz="3600" b="1"/>
              <a:t>Not Improved</a:t>
            </a:r>
          </a:p>
        </p:txBody>
      </p:sp>
      <p:sp>
        <p:nvSpPr>
          <p:cNvPr id="266249" name="Rectangle 9"/>
          <p:cNvSpPr>
            <a:spLocks noChangeArrowheads="1"/>
          </p:cNvSpPr>
          <p:nvPr/>
        </p:nvSpPr>
        <p:spPr bwMode="auto">
          <a:xfrm>
            <a:off x="4838700" y="3962400"/>
            <a:ext cx="3505200" cy="533400"/>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r>
              <a:rPr lang="en-US" sz="3600" b="1"/>
              <a:t>Improved</a:t>
            </a:r>
          </a:p>
        </p:txBody>
      </p:sp>
      <p:sp>
        <p:nvSpPr>
          <p:cNvPr id="266250" name="Rectangle 10"/>
          <p:cNvSpPr>
            <a:spLocks noChangeArrowheads="1"/>
          </p:cNvSpPr>
          <p:nvPr/>
        </p:nvSpPr>
        <p:spPr bwMode="auto">
          <a:xfrm>
            <a:off x="4876800" y="4876800"/>
            <a:ext cx="3429000" cy="609600"/>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r>
              <a:rPr lang="en-US" sz="3600" b="1"/>
              <a:t>Not Improved</a:t>
            </a:r>
          </a:p>
        </p:txBody>
      </p:sp>
      <p:sp>
        <p:nvSpPr>
          <p:cNvPr id="266251" name="Line 11"/>
          <p:cNvSpPr>
            <a:spLocks noChangeShapeType="1"/>
          </p:cNvSpPr>
          <p:nvPr/>
        </p:nvSpPr>
        <p:spPr bwMode="auto">
          <a:xfrm>
            <a:off x="1524000" y="1676400"/>
            <a:ext cx="6629400" cy="0"/>
          </a:xfrm>
          <a:prstGeom prst="line">
            <a:avLst/>
          </a:prstGeom>
          <a:ln>
            <a:headEnd/>
            <a:tailEnd type="triangle" w="med" len="med"/>
          </a:ln>
        </p:spPr>
        <p:style>
          <a:lnRef idx="1">
            <a:schemeClr val="accent5"/>
          </a:lnRef>
          <a:fillRef idx="3">
            <a:schemeClr val="accent5"/>
          </a:fillRef>
          <a:effectRef idx="2">
            <a:schemeClr val="accent5"/>
          </a:effectRef>
          <a:fontRef idx="minor">
            <a:schemeClr val="lt1"/>
          </a:fontRef>
        </p:style>
        <p:txBody>
          <a:bodyPr/>
          <a:lstStyle/>
          <a:p>
            <a:pPr>
              <a:defRPr/>
            </a:pPr>
            <a:endParaRPr lang="en-US"/>
          </a:p>
        </p:txBody>
      </p:sp>
      <p:sp>
        <p:nvSpPr>
          <p:cNvPr id="266252" name="Line 12"/>
          <p:cNvSpPr>
            <a:spLocks noChangeShapeType="1"/>
          </p:cNvSpPr>
          <p:nvPr/>
        </p:nvSpPr>
        <p:spPr bwMode="auto">
          <a:xfrm>
            <a:off x="4038600" y="2743200"/>
            <a:ext cx="419100" cy="0"/>
          </a:xfrm>
          <a:prstGeom prst="line">
            <a:avLst/>
          </a:prstGeom>
          <a:ln>
            <a:headEnd/>
            <a:tailEnd/>
          </a:ln>
        </p:spPr>
        <p:style>
          <a:lnRef idx="1">
            <a:schemeClr val="accent5"/>
          </a:lnRef>
          <a:fillRef idx="3">
            <a:schemeClr val="accent5"/>
          </a:fillRef>
          <a:effectRef idx="2">
            <a:schemeClr val="accent5"/>
          </a:effectRef>
          <a:fontRef idx="minor">
            <a:schemeClr val="lt1"/>
          </a:fontRef>
        </p:style>
        <p:txBody>
          <a:bodyPr/>
          <a:lstStyle/>
          <a:p>
            <a:pPr>
              <a:defRPr/>
            </a:pPr>
            <a:endParaRPr lang="en-US"/>
          </a:p>
        </p:txBody>
      </p:sp>
      <p:sp>
        <p:nvSpPr>
          <p:cNvPr id="266253" name="Line 13"/>
          <p:cNvSpPr>
            <a:spLocks noChangeShapeType="1"/>
          </p:cNvSpPr>
          <p:nvPr/>
        </p:nvSpPr>
        <p:spPr bwMode="auto">
          <a:xfrm>
            <a:off x="4038600" y="4724400"/>
            <a:ext cx="342900" cy="0"/>
          </a:xfrm>
          <a:prstGeom prst="line">
            <a:avLst/>
          </a:prstGeom>
          <a:ln>
            <a:headEnd/>
            <a:tailEnd/>
          </a:ln>
        </p:spPr>
        <p:style>
          <a:lnRef idx="1">
            <a:schemeClr val="accent5"/>
          </a:lnRef>
          <a:fillRef idx="3">
            <a:schemeClr val="accent5"/>
          </a:fillRef>
          <a:effectRef idx="2">
            <a:schemeClr val="accent5"/>
          </a:effectRef>
          <a:fontRef idx="minor">
            <a:schemeClr val="lt1"/>
          </a:fontRef>
        </p:style>
        <p:txBody>
          <a:bodyPr/>
          <a:lstStyle/>
          <a:p>
            <a:pPr>
              <a:defRPr/>
            </a:pPr>
            <a:endParaRPr lang="en-US"/>
          </a:p>
        </p:txBody>
      </p:sp>
      <p:sp>
        <p:nvSpPr>
          <p:cNvPr id="266254" name="Line 14"/>
          <p:cNvSpPr>
            <a:spLocks noChangeShapeType="1"/>
          </p:cNvSpPr>
          <p:nvPr/>
        </p:nvSpPr>
        <p:spPr bwMode="auto">
          <a:xfrm>
            <a:off x="4495800" y="2209800"/>
            <a:ext cx="0" cy="990600"/>
          </a:xfrm>
          <a:prstGeom prst="line">
            <a:avLst/>
          </a:prstGeom>
          <a:ln>
            <a:headEnd/>
            <a:tailEnd/>
          </a:ln>
        </p:spPr>
        <p:style>
          <a:lnRef idx="1">
            <a:schemeClr val="accent5"/>
          </a:lnRef>
          <a:fillRef idx="3">
            <a:schemeClr val="accent5"/>
          </a:fillRef>
          <a:effectRef idx="2">
            <a:schemeClr val="accent5"/>
          </a:effectRef>
          <a:fontRef idx="minor">
            <a:schemeClr val="lt1"/>
          </a:fontRef>
        </p:style>
        <p:txBody>
          <a:bodyPr/>
          <a:lstStyle/>
          <a:p>
            <a:pPr>
              <a:defRPr/>
            </a:pPr>
            <a:endParaRPr lang="en-US"/>
          </a:p>
        </p:txBody>
      </p:sp>
      <p:sp>
        <p:nvSpPr>
          <p:cNvPr id="266255" name="Line 15"/>
          <p:cNvSpPr>
            <a:spLocks noChangeShapeType="1"/>
          </p:cNvSpPr>
          <p:nvPr/>
        </p:nvSpPr>
        <p:spPr bwMode="auto">
          <a:xfrm>
            <a:off x="4381500" y="4191000"/>
            <a:ext cx="0" cy="1066800"/>
          </a:xfrm>
          <a:prstGeom prst="line">
            <a:avLst/>
          </a:prstGeom>
          <a:ln>
            <a:headEnd/>
            <a:tailEnd/>
          </a:ln>
        </p:spPr>
        <p:style>
          <a:lnRef idx="1">
            <a:schemeClr val="accent5"/>
          </a:lnRef>
          <a:fillRef idx="3">
            <a:schemeClr val="accent5"/>
          </a:fillRef>
          <a:effectRef idx="2">
            <a:schemeClr val="accent5"/>
          </a:effectRef>
          <a:fontRef idx="minor">
            <a:schemeClr val="lt1"/>
          </a:fontRef>
        </p:style>
        <p:txBody>
          <a:bodyPr/>
          <a:lstStyle/>
          <a:p>
            <a:pPr>
              <a:defRPr/>
            </a:pPr>
            <a:endParaRPr lang="en-US"/>
          </a:p>
        </p:txBody>
      </p:sp>
      <p:sp>
        <p:nvSpPr>
          <p:cNvPr id="266256" name="Line 16"/>
          <p:cNvSpPr>
            <a:spLocks noChangeShapeType="1"/>
          </p:cNvSpPr>
          <p:nvPr/>
        </p:nvSpPr>
        <p:spPr bwMode="auto">
          <a:xfrm>
            <a:off x="4495800" y="3200400"/>
            <a:ext cx="381000" cy="0"/>
          </a:xfrm>
          <a:prstGeom prst="line">
            <a:avLst/>
          </a:prstGeom>
          <a:ln>
            <a:headEnd/>
            <a:tailEnd/>
          </a:ln>
        </p:spPr>
        <p:style>
          <a:lnRef idx="1">
            <a:schemeClr val="accent5"/>
          </a:lnRef>
          <a:fillRef idx="3">
            <a:schemeClr val="accent5"/>
          </a:fillRef>
          <a:effectRef idx="2">
            <a:schemeClr val="accent5"/>
          </a:effectRef>
          <a:fontRef idx="minor">
            <a:schemeClr val="lt1"/>
          </a:fontRef>
        </p:style>
        <p:txBody>
          <a:bodyPr/>
          <a:lstStyle/>
          <a:p>
            <a:pPr>
              <a:defRPr/>
            </a:pPr>
            <a:endParaRPr lang="en-US"/>
          </a:p>
        </p:txBody>
      </p:sp>
      <p:sp>
        <p:nvSpPr>
          <p:cNvPr id="266257" name="Line 17"/>
          <p:cNvSpPr>
            <a:spLocks noChangeShapeType="1"/>
          </p:cNvSpPr>
          <p:nvPr/>
        </p:nvSpPr>
        <p:spPr bwMode="auto">
          <a:xfrm>
            <a:off x="4381500" y="4191000"/>
            <a:ext cx="457200" cy="0"/>
          </a:xfrm>
          <a:prstGeom prst="line">
            <a:avLst/>
          </a:prstGeom>
          <a:ln>
            <a:headEnd/>
            <a:tailEnd/>
          </a:ln>
        </p:spPr>
        <p:style>
          <a:lnRef idx="1">
            <a:schemeClr val="accent5"/>
          </a:lnRef>
          <a:fillRef idx="3">
            <a:schemeClr val="accent5"/>
          </a:fillRef>
          <a:effectRef idx="2">
            <a:schemeClr val="accent5"/>
          </a:effectRef>
          <a:fontRef idx="minor">
            <a:schemeClr val="lt1"/>
          </a:fontRef>
        </p:style>
        <p:txBody>
          <a:bodyPr/>
          <a:lstStyle/>
          <a:p>
            <a:pPr>
              <a:defRPr/>
            </a:pPr>
            <a:endParaRPr lang="en-US"/>
          </a:p>
        </p:txBody>
      </p:sp>
      <p:sp>
        <p:nvSpPr>
          <p:cNvPr id="266258" name="Line 18"/>
          <p:cNvSpPr>
            <a:spLocks noChangeShapeType="1"/>
          </p:cNvSpPr>
          <p:nvPr/>
        </p:nvSpPr>
        <p:spPr bwMode="auto">
          <a:xfrm>
            <a:off x="4381500" y="5257800"/>
            <a:ext cx="457200" cy="0"/>
          </a:xfrm>
          <a:prstGeom prst="line">
            <a:avLst/>
          </a:prstGeom>
          <a:ln>
            <a:headEnd/>
            <a:tailEnd/>
          </a:ln>
        </p:spPr>
        <p:style>
          <a:lnRef idx="1">
            <a:schemeClr val="accent5"/>
          </a:lnRef>
          <a:fillRef idx="3">
            <a:schemeClr val="accent5"/>
          </a:fillRef>
          <a:effectRef idx="2">
            <a:schemeClr val="accent5"/>
          </a:effectRef>
          <a:fontRef idx="minor">
            <a:schemeClr val="lt1"/>
          </a:fontRef>
        </p:style>
        <p:txBody>
          <a:bodyPr/>
          <a:lstStyle/>
          <a:p>
            <a:pPr>
              <a:defRPr/>
            </a:pPr>
            <a:endParaRPr lang="en-US"/>
          </a:p>
        </p:txBody>
      </p:sp>
      <p:sp>
        <p:nvSpPr>
          <p:cNvPr id="266259" name="Line 19"/>
          <p:cNvSpPr>
            <a:spLocks noChangeShapeType="1"/>
          </p:cNvSpPr>
          <p:nvPr/>
        </p:nvSpPr>
        <p:spPr bwMode="auto">
          <a:xfrm>
            <a:off x="4495800" y="2209800"/>
            <a:ext cx="381000" cy="0"/>
          </a:xfrm>
          <a:prstGeom prst="line">
            <a:avLst/>
          </a:prstGeom>
          <a:ln>
            <a:headEnd/>
            <a:tailEnd/>
          </a:ln>
        </p:spPr>
        <p:style>
          <a:lnRef idx="1">
            <a:schemeClr val="accent5"/>
          </a:lnRef>
          <a:fillRef idx="3">
            <a:schemeClr val="accent5"/>
          </a:fillRef>
          <a:effectRef idx="2">
            <a:schemeClr val="accent5"/>
          </a:effectRef>
          <a:fontRef idx="minor">
            <a:schemeClr val="lt1"/>
          </a:fontRef>
        </p:style>
        <p:txBody>
          <a:bodyPr/>
          <a:lstStyle/>
          <a:p>
            <a:pPr>
              <a:defRPr/>
            </a:pPr>
            <a:endParaRPr lang="en-US"/>
          </a:p>
        </p:txBody>
      </p:sp>
      <p:sp>
        <p:nvSpPr>
          <p:cNvPr id="266260" name="Rectangle 20"/>
          <p:cNvSpPr>
            <a:spLocks noChangeArrowheads="1"/>
          </p:cNvSpPr>
          <p:nvPr/>
        </p:nvSpPr>
        <p:spPr bwMode="auto">
          <a:xfrm>
            <a:off x="1638300" y="2362200"/>
            <a:ext cx="419100" cy="3124200"/>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r>
              <a:rPr lang="en-US" sz="2000" b="1"/>
              <a:t>R</a:t>
            </a:r>
          </a:p>
          <a:p>
            <a:pPr algn="ctr">
              <a:defRPr/>
            </a:pPr>
            <a:r>
              <a:rPr lang="en-US" sz="2000" b="1"/>
              <a:t>A</a:t>
            </a:r>
          </a:p>
          <a:p>
            <a:pPr algn="ctr">
              <a:defRPr/>
            </a:pPr>
            <a:r>
              <a:rPr lang="en-US" sz="2000" b="1"/>
              <a:t>N</a:t>
            </a:r>
          </a:p>
          <a:p>
            <a:pPr algn="ctr">
              <a:defRPr/>
            </a:pPr>
            <a:r>
              <a:rPr lang="en-US" sz="2000" b="1"/>
              <a:t>D</a:t>
            </a:r>
          </a:p>
          <a:p>
            <a:pPr algn="ctr">
              <a:defRPr/>
            </a:pPr>
            <a:r>
              <a:rPr lang="en-US" sz="2000" b="1"/>
              <a:t>O</a:t>
            </a:r>
          </a:p>
          <a:p>
            <a:pPr algn="ctr">
              <a:defRPr/>
            </a:pPr>
            <a:r>
              <a:rPr lang="en-US" sz="2000" b="1"/>
              <a:t>M</a:t>
            </a:r>
          </a:p>
          <a:p>
            <a:pPr algn="ctr">
              <a:defRPr/>
            </a:pPr>
            <a:r>
              <a:rPr lang="en-US" sz="2000" b="1"/>
              <a:t>I</a:t>
            </a:r>
          </a:p>
          <a:p>
            <a:pPr algn="ctr">
              <a:defRPr/>
            </a:pPr>
            <a:r>
              <a:rPr lang="en-US" sz="2000" b="1"/>
              <a:t>Z</a:t>
            </a:r>
          </a:p>
          <a:p>
            <a:pPr algn="ctr">
              <a:defRPr/>
            </a:pPr>
            <a:r>
              <a:rPr lang="en-US" sz="2000" b="1"/>
              <a:t>E</a:t>
            </a:r>
          </a:p>
          <a:p>
            <a:pPr algn="ctr">
              <a:defRPr/>
            </a:pPr>
            <a:r>
              <a:rPr lang="en-US" sz="2000" b="1"/>
              <a:t>D</a:t>
            </a:r>
          </a:p>
        </p:txBody>
      </p:sp>
      <p:sp>
        <p:nvSpPr>
          <p:cNvPr id="266261" name="Line 21"/>
          <p:cNvSpPr>
            <a:spLocks noChangeShapeType="1"/>
          </p:cNvSpPr>
          <p:nvPr/>
        </p:nvSpPr>
        <p:spPr bwMode="auto">
          <a:xfrm>
            <a:off x="1524000" y="3581400"/>
            <a:ext cx="152400" cy="0"/>
          </a:xfrm>
          <a:prstGeom prst="line">
            <a:avLst/>
          </a:prstGeom>
          <a:ln>
            <a:headEnd/>
            <a:tailEnd/>
          </a:ln>
        </p:spPr>
        <p:style>
          <a:lnRef idx="1">
            <a:schemeClr val="accent5"/>
          </a:lnRef>
          <a:fillRef idx="3">
            <a:schemeClr val="accent5"/>
          </a:fillRef>
          <a:effectRef idx="2">
            <a:schemeClr val="accent5"/>
          </a:effectRef>
          <a:fontRef idx="minor">
            <a:schemeClr val="lt1"/>
          </a:fontRef>
        </p:style>
        <p:txBody>
          <a:bodyPr/>
          <a:lstStyle/>
          <a:p>
            <a:pPr>
              <a:defRPr/>
            </a:pPr>
            <a:endParaRPr lang="en-US"/>
          </a:p>
        </p:txBody>
      </p:sp>
      <p:sp>
        <p:nvSpPr>
          <p:cNvPr id="266262" name="Line 22"/>
          <p:cNvSpPr>
            <a:spLocks noChangeShapeType="1"/>
          </p:cNvSpPr>
          <p:nvPr/>
        </p:nvSpPr>
        <p:spPr bwMode="auto">
          <a:xfrm flipV="1">
            <a:off x="2057400" y="3124200"/>
            <a:ext cx="990600" cy="533400"/>
          </a:xfrm>
          <a:prstGeom prst="line">
            <a:avLst/>
          </a:prstGeom>
          <a:ln>
            <a:headEnd/>
            <a:tailEnd/>
          </a:ln>
        </p:spPr>
        <p:style>
          <a:lnRef idx="1">
            <a:schemeClr val="accent5"/>
          </a:lnRef>
          <a:fillRef idx="3">
            <a:schemeClr val="accent5"/>
          </a:fillRef>
          <a:effectRef idx="2">
            <a:schemeClr val="accent5"/>
          </a:effectRef>
          <a:fontRef idx="minor">
            <a:schemeClr val="lt1"/>
          </a:fontRef>
        </p:style>
        <p:txBody>
          <a:bodyPr/>
          <a:lstStyle/>
          <a:p>
            <a:pPr>
              <a:defRPr/>
            </a:pPr>
            <a:endParaRPr lang="en-US"/>
          </a:p>
        </p:txBody>
      </p:sp>
      <p:sp>
        <p:nvSpPr>
          <p:cNvPr id="266263" name="Line 23"/>
          <p:cNvSpPr>
            <a:spLocks noChangeShapeType="1"/>
          </p:cNvSpPr>
          <p:nvPr/>
        </p:nvSpPr>
        <p:spPr bwMode="auto">
          <a:xfrm>
            <a:off x="2057400" y="3581400"/>
            <a:ext cx="1066800" cy="762000"/>
          </a:xfrm>
          <a:prstGeom prst="line">
            <a:avLst/>
          </a:prstGeom>
          <a:ln>
            <a:headEnd/>
            <a:tailEnd/>
          </a:ln>
        </p:spPr>
        <p:style>
          <a:lnRef idx="1">
            <a:schemeClr val="accent5"/>
          </a:lnRef>
          <a:fillRef idx="3">
            <a:schemeClr val="accent5"/>
          </a:fillRef>
          <a:effectRef idx="2">
            <a:schemeClr val="accent5"/>
          </a:effectRef>
          <a:fontRef idx="minor">
            <a:schemeClr val="lt1"/>
          </a:fontRef>
        </p:style>
        <p:txBody>
          <a:bodyPr/>
          <a:lstStyle/>
          <a:p>
            <a:pPr>
              <a:defRPr/>
            </a:pPr>
            <a:endParaRPr lang="en-US"/>
          </a:p>
        </p:txBody>
      </p:sp>
      <p:sp>
        <p:nvSpPr>
          <p:cNvPr id="24" name="Slide Number Placeholder 23"/>
          <p:cNvSpPr>
            <a:spLocks noGrp="1"/>
          </p:cNvSpPr>
          <p:nvPr>
            <p:ph type="sldNum" sz="quarter" idx="12"/>
          </p:nvPr>
        </p:nvSpPr>
        <p:spPr/>
        <p:txBody>
          <a:bodyPr/>
          <a:lstStyle/>
          <a:p>
            <a:pPr>
              <a:defRPr/>
            </a:pPr>
            <a:fld id="{E57D94A3-F1E1-41DC-B8AF-D76B9E982388}" type="slidenum">
              <a:rPr lang="en-US"/>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eaLnBrk="1" hangingPunct="1"/>
            <a:r>
              <a:rPr lang="en-US" smtClean="0"/>
              <a:t>Radomised Controlled Trial Designs</a:t>
            </a:r>
          </a:p>
        </p:txBody>
      </p:sp>
      <p:sp>
        <p:nvSpPr>
          <p:cNvPr id="3" name="Content Placeholder 2"/>
          <p:cNvSpPr>
            <a:spLocks noGrp="1"/>
          </p:cNvSpPr>
          <p:nvPr>
            <p:ph idx="1"/>
          </p:nvPr>
        </p:nvSpPr>
        <p:spPr/>
        <p:txBody>
          <a:bodyPr rtlCol="0">
            <a:normAutofit fontScale="70000" lnSpcReduction="20000"/>
          </a:bodyPr>
          <a:lstStyle/>
          <a:p>
            <a:pPr marL="274320" indent="-274320" eaLnBrk="1" fontAlgn="auto" hangingPunct="1">
              <a:spcAft>
                <a:spcPts val="0"/>
              </a:spcAft>
              <a:buFont typeface="Wingdings 2"/>
              <a:buNone/>
              <a:defRPr/>
            </a:pPr>
            <a:r>
              <a:rPr lang="en-US" dirty="0" smtClean="0"/>
              <a:t>1. Simple or Parallel trials (the most common form)</a:t>
            </a:r>
          </a:p>
          <a:p>
            <a:pPr marL="274320" indent="-274320" eaLnBrk="1" fontAlgn="auto" hangingPunct="1">
              <a:spcAft>
                <a:spcPts val="0"/>
              </a:spcAft>
              <a:buFont typeface="Wingdings 2"/>
              <a:buNone/>
              <a:defRPr/>
            </a:pPr>
            <a:r>
              <a:rPr lang="en-US" dirty="0" smtClean="0"/>
              <a:t>2. Factorial Trials (where there is more than two 'arms' to the trial, e.g. three different treatment groups and one control group)</a:t>
            </a:r>
          </a:p>
          <a:p>
            <a:pPr marL="274320" indent="-274320" eaLnBrk="1" fontAlgn="auto" hangingPunct="1">
              <a:spcAft>
                <a:spcPts val="0"/>
              </a:spcAft>
              <a:buFont typeface="Wingdings 2"/>
              <a:buNone/>
              <a:defRPr/>
            </a:pPr>
            <a:r>
              <a:rPr lang="en-US" dirty="0" smtClean="0"/>
              <a:t>3. Crossover Trials (participants swap treatments half-way through)</a:t>
            </a:r>
          </a:p>
          <a:p>
            <a:pPr marL="274320" indent="-274320" eaLnBrk="1" fontAlgn="auto" hangingPunct="1">
              <a:spcAft>
                <a:spcPts val="0"/>
              </a:spcAft>
              <a:buFont typeface="Wingdings 2"/>
              <a:buNone/>
              <a:defRPr/>
            </a:pPr>
            <a:r>
              <a:rPr lang="en-US" dirty="0" smtClean="0"/>
              <a:t>4. Within-persons Trials (participants may be given two different treatments on two different sites of their body and so act as their own control)</a:t>
            </a:r>
          </a:p>
          <a:p>
            <a:pPr marL="274320" indent="-274320" eaLnBrk="1" fontAlgn="auto" hangingPunct="1">
              <a:spcAft>
                <a:spcPts val="0"/>
              </a:spcAft>
              <a:buFont typeface="Wingdings 2"/>
              <a:buNone/>
              <a:defRPr/>
            </a:pPr>
            <a:r>
              <a:rPr lang="en-US" dirty="0" smtClean="0"/>
              <a:t>5. Cluster Trials (people are allocated in groups or clusters. Sometimes this is done by geographical area or health centre.</a:t>
            </a:r>
          </a:p>
          <a:p>
            <a:pPr marL="274320" indent="-274320" eaLnBrk="1" fontAlgn="auto" hangingPunct="1">
              <a:spcAft>
                <a:spcPts val="0"/>
              </a:spcAft>
              <a:buFont typeface="Wingdings 2"/>
              <a:buNone/>
              <a:defRPr/>
            </a:pPr>
            <a:r>
              <a:rPr lang="en-US" dirty="0" smtClean="0"/>
              <a:t>6. Historical Controls Trials</a:t>
            </a:r>
          </a:p>
          <a:p>
            <a:pPr marL="274320" indent="-274320" eaLnBrk="1" fontAlgn="auto" hangingPunct="1">
              <a:spcAft>
                <a:spcPts val="0"/>
              </a:spcAft>
              <a:buFont typeface="Wingdings 2"/>
              <a:buNone/>
              <a:defRPr/>
            </a:pPr>
            <a:r>
              <a:rPr lang="en-US" dirty="0" smtClean="0"/>
              <a:t>7. Equivalence Trials (where a new treatment or intervention is tested to see whether it is better or equivalent to the current treatment)</a:t>
            </a:r>
          </a:p>
          <a:p>
            <a:pPr marL="274320" indent="-274320" eaLnBrk="1" fontAlgn="auto" hangingPunct="1">
              <a:spcAft>
                <a:spcPts val="0"/>
              </a:spcAft>
              <a:buFont typeface="Wingdings 2"/>
              <a:buNone/>
              <a:defRPr/>
            </a:pPr>
            <a:r>
              <a:rPr lang="en-US" dirty="0" smtClean="0"/>
              <a:t>8. Non-inferiority Trials (where a new treatment or intervention is tested to see whether it is non-inferior to the current gold standard)</a:t>
            </a:r>
          </a:p>
          <a:p>
            <a:pPr marL="274320" indent="-274320" eaLnBrk="1" fontAlgn="auto" hangingPunct="1">
              <a:spcAft>
                <a:spcPts val="0"/>
              </a:spcAft>
              <a:buFont typeface="Wingdings 2"/>
              <a:buChar char=""/>
              <a:defRPr/>
            </a:pPr>
            <a:endParaRPr lang="en-US" dirty="0"/>
          </a:p>
        </p:txBody>
      </p:sp>
      <p:sp>
        <p:nvSpPr>
          <p:cNvPr id="4" name="Slide Number Placeholder 3"/>
          <p:cNvSpPr>
            <a:spLocks noGrp="1"/>
          </p:cNvSpPr>
          <p:nvPr>
            <p:ph type="sldNum" sz="quarter" idx="12"/>
          </p:nvPr>
        </p:nvSpPr>
        <p:spPr/>
        <p:txBody>
          <a:bodyPr/>
          <a:lstStyle/>
          <a:p>
            <a:pPr>
              <a:defRPr/>
            </a:pPr>
            <a:fld id="{7EC62C20-3F6D-4113-A5E7-3859E092ADB2}" type="slidenum">
              <a:rPr lang="en-US"/>
              <a:pPr>
                <a:defRPr/>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3"/>
          <p:cNvSpPr>
            <a:spLocks noGrp="1"/>
          </p:cNvSpPr>
          <p:nvPr>
            <p:ph type="title"/>
          </p:nvPr>
        </p:nvSpPr>
        <p:spPr/>
        <p:txBody>
          <a:bodyPr/>
          <a:lstStyle/>
          <a:p>
            <a:pPr eaLnBrk="1" hangingPunct="1"/>
            <a:endParaRPr lang="en-IN" smtClean="0"/>
          </a:p>
        </p:txBody>
      </p:sp>
      <p:sp>
        <p:nvSpPr>
          <p:cNvPr id="43011" name="Content Placeholder 4"/>
          <p:cNvSpPr>
            <a:spLocks noGrp="1"/>
          </p:cNvSpPr>
          <p:nvPr>
            <p:ph idx="1"/>
          </p:nvPr>
        </p:nvSpPr>
        <p:spPr/>
        <p:txBody>
          <a:bodyPr/>
          <a:lstStyle/>
          <a:p>
            <a:pPr eaLnBrk="1" hangingPunct="1"/>
            <a:endParaRPr lang="en-IN" smtClean="0"/>
          </a:p>
        </p:txBody>
      </p:sp>
      <p:pic>
        <p:nvPicPr>
          <p:cNvPr id="43012" name="Picture 2" descr="scan0008"/>
          <p:cNvPicPr>
            <a:picLocks noChangeAspect="1" noChangeArrowheads="1"/>
          </p:cNvPicPr>
          <p:nvPr/>
        </p:nvPicPr>
        <p:blipFill>
          <a:blip r:embed="rId2" cstate="print">
            <a:lum bright="-18000" contrast="54000"/>
          </a:blip>
          <a:srcRect b="2466"/>
          <a:stretch>
            <a:fillRect/>
          </a:stretch>
        </p:blipFill>
        <p:spPr bwMode="auto">
          <a:xfrm rot="60000">
            <a:off x="-176213" y="3175"/>
            <a:ext cx="10964863" cy="6169025"/>
          </a:xfrm>
          <a:prstGeom prst="rect">
            <a:avLst/>
          </a:prstGeom>
          <a:noFill/>
          <a:ln w="9525">
            <a:noFill/>
            <a:miter lim="800000"/>
            <a:headEnd/>
            <a:tailEnd/>
          </a:ln>
        </p:spPr>
      </p:pic>
      <p:sp useBgFill="1">
        <p:nvSpPr>
          <p:cNvPr id="43013" name="TextBox 6"/>
          <p:cNvSpPr txBox="1">
            <a:spLocks noChangeArrowheads="1"/>
          </p:cNvSpPr>
          <p:nvPr/>
        </p:nvSpPr>
        <p:spPr bwMode="auto">
          <a:xfrm>
            <a:off x="4838700" y="5562600"/>
            <a:ext cx="762000" cy="215900"/>
          </a:xfrm>
          <a:prstGeom prst="rect">
            <a:avLst/>
          </a:prstGeom>
          <a:ln w="9525">
            <a:noFill/>
            <a:miter lim="800000"/>
            <a:headEnd/>
            <a:tailEnd/>
          </a:ln>
        </p:spPr>
        <p:txBody>
          <a:bodyPr>
            <a:spAutoFit/>
          </a:bodyPr>
          <a:lstStyle/>
          <a:p>
            <a:endParaRPr lang="en-IN"/>
          </a:p>
        </p:txBody>
      </p:sp>
      <p:sp>
        <p:nvSpPr>
          <p:cNvPr id="8" name="Slide Number Placeholder 7"/>
          <p:cNvSpPr>
            <a:spLocks noGrp="1"/>
          </p:cNvSpPr>
          <p:nvPr>
            <p:ph type="sldNum" sz="quarter" idx="12"/>
          </p:nvPr>
        </p:nvSpPr>
        <p:spPr/>
        <p:txBody>
          <a:bodyPr/>
          <a:lstStyle/>
          <a:p>
            <a:pPr>
              <a:defRPr/>
            </a:pPr>
            <a:fld id="{1BFCB9CC-DD8A-4B14-A107-10BCFAD40096}" type="slidenum">
              <a:rPr lang="en-US"/>
              <a:pPr>
                <a:defRPr/>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1971675" y="228600"/>
            <a:ext cx="8058150" cy="762000"/>
          </a:xfrm>
        </p:spPr>
        <p:txBody>
          <a:bodyPr/>
          <a:lstStyle/>
          <a:p>
            <a:pPr eaLnBrk="1" hangingPunct="1"/>
            <a:r>
              <a:rPr lang="en-US" sz="3200" smtClean="0"/>
              <a:t>RCT Advantages (I)</a:t>
            </a:r>
          </a:p>
        </p:txBody>
      </p:sp>
      <p:sp>
        <p:nvSpPr>
          <p:cNvPr id="2052" name="Rectangle 3"/>
          <p:cNvSpPr>
            <a:spLocks noGrp="1" noChangeArrowheads="1"/>
          </p:cNvSpPr>
          <p:nvPr>
            <p:ph idx="1"/>
          </p:nvPr>
        </p:nvSpPr>
        <p:spPr>
          <a:xfrm>
            <a:off x="190500" y="1447800"/>
            <a:ext cx="9258300" cy="4572000"/>
          </a:xfrm>
        </p:spPr>
        <p:txBody>
          <a:bodyPr/>
          <a:lstStyle/>
          <a:p>
            <a:pPr lvl="1" eaLnBrk="1" hangingPunct="1"/>
            <a:r>
              <a:rPr lang="en-US" sz="3200" b="1" smtClean="0">
                <a:solidFill>
                  <a:schemeClr val="tx2"/>
                </a:solidFill>
                <a:ea typeface="Calibri" pitchFamily="34" charset="0"/>
                <a:cs typeface="Calibri" pitchFamily="34" charset="0"/>
              </a:rPr>
              <a:t>The “gold standard” of research designs.  They thus provide the most convincing evidence of relationship between exposure and effect.  Example: </a:t>
            </a:r>
          </a:p>
          <a:p>
            <a:pPr lvl="2" eaLnBrk="1" hangingPunct="1"/>
            <a:r>
              <a:rPr lang="en-US" sz="3200" b="1" smtClean="0">
                <a:solidFill>
                  <a:schemeClr val="tx2"/>
                </a:solidFill>
                <a:ea typeface="Calibri" pitchFamily="34" charset="0"/>
                <a:cs typeface="Calibri" pitchFamily="34" charset="0"/>
              </a:rPr>
              <a:t>Trials of hormone replacement therapy in menopausal women found no protection for heart disease, contradicting findings of prior observational studies</a:t>
            </a:r>
            <a:endParaRPr lang="en-US" sz="3200" smtClean="0">
              <a:solidFill>
                <a:schemeClr val="tx2"/>
              </a:solidFill>
              <a:ea typeface="Calibri" pitchFamily="34" charset="0"/>
              <a:cs typeface="Calibri" pitchFamily="34" charset="0"/>
            </a:endParaRPr>
          </a:p>
        </p:txBody>
      </p:sp>
      <p:graphicFrame>
        <p:nvGraphicFramePr>
          <p:cNvPr id="2050" name="Object 2"/>
          <p:cNvGraphicFramePr>
            <a:graphicFrameLocks noChangeAspect="1"/>
          </p:cNvGraphicFramePr>
          <p:nvPr/>
        </p:nvGraphicFramePr>
        <p:xfrm>
          <a:off x="257175" y="228600"/>
          <a:ext cx="1371600" cy="1028700"/>
        </p:xfrm>
        <a:graphic>
          <a:graphicData uri="http://schemas.openxmlformats.org/presentationml/2006/ole">
            <p:oleObj spid="_x0000_s2050" name="Clip" r:id="rId4" imgW="4108680" imgH="3468960" progId="MS_ClipArt_Gallery.5">
              <p:embed/>
            </p:oleObj>
          </a:graphicData>
        </a:graphic>
      </p:graphicFrame>
      <p:sp>
        <p:nvSpPr>
          <p:cNvPr id="5" name="Slide Number Placeholder 4"/>
          <p:cNvSpPr>
            <a:spLocks noGrp="1"/>
          </p:cNvSpPr>
          <p:nvPr>
            <p:ph type="sldNum" sz="quarter" idx="12"/>
          </p:nvPr>
        </p:nvSpPr>
        <p:spPr/>
        <p:txBody>
          <a:bodyPr/>
          <a:lstStyle/>
          <a:p>
            <a:pPr>
              <a:defRPr/>
            </a:pPr>
            <a:fld id="{A1A0B6B3-66E0-4547-BF8C-13AB95DAA16B}" type="slidenum">
              <a:rPr lang="en-US"/>
              <a:pPr>
                <a:defRPr/>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71525" y="228600"/>
            <a:ext cx="8743950" cy="1143000"/>
          </a:xfrm>
        </p:spPr>
        <p:txBody>
          <a:bodyPr/>
          <a:lstStyle/>
          <a:p>
            <a:pPr eaLnBrk="1" hangingPunct="1"/>
            <a:r>
              <a:rPr lang="en-US" sz="3200" smtClean="0"/>
              <a:t>RCT Advantages (Ii)</a:t>
            </a:r>
            <a:endParaRPr lang="da-DK" sz="3200" smtClean="0"/>
          </a:p>
        </p:txBody>
      </p:sp>
      <p:sp>
        <p:nvSpPr>
          <p:cNvPr id="44035" name="Rectangle 3"/>
          <p:cNvSpPr>
            <a:spLocks noGrp="1" noChangeArrowheads="1"/>
          </p:cNvSpPr>
          <p:nvPr>
            <p:ph idx="1"/>
          </p:nvPr>
        </p:nvSpPr>
        <p:spPr>
          <a:xfrm>
            <a:off x="685800" y="1752600"/>
            <a:ext cx="8743950" cy="4114800"/>
          </a:xfrm>
        </p:spPr>
        <p:txBody>
          <a:bodyPr/>
          <a:lstStyle/>
          <a:p>
            <a:pPr algn="ctr" eaLnBrk="1" hangingPunct="1">
              <a:lnSpc>
                <a:spcPct val="80000"/>
              </a:lnSpc>
              <a:buFont typeface="Wingdings" pitchFamily="2" charset="2"/>
              <a:buNone/>
            </a:pPr>
            <a:endParaRPr lang="en-GB" sz="2000" b="1" smtClean="0">
              <a:solidFill>
                <a:schemeClr val="tx2"/>
              </a:solidFill>
            </a:endParaRPr>
          </a:p>
          <a:p>
            <a:pPr eaLnBrk="1" hangingPunct="1">
              <a:lnSpc>
                <a:spcPct val="80000"/>
              </a:lnSpc>
            </a:pPr>
            <a:r>
              <a:rPr lang="en-GB" sz="2800" b="1" smtClean="0">
                <a:solidFill>
                  <a:schemeClr val="tx2"/>
                </a:solidFill>
              </a:rPr>
              <a:t>Best evidence study design</a:t>
            </a:r>
          </a:p>
          <a:p>
            <a:pPr eaLnBrk="1" hangingPunct="1">
              <a:lnSpc>
                <a:spcPct val="80000"/>
              </a:lnSpc>
            </a:pPr>
            <a:r>
              <a:rPr lang="en-GB" sz="2800" b="1" smtClean="0">
                <a:solidFill>
                  <a:schemeClr val="tx2"/>
                </a:solidFill>
              </a:rPr>
              <a:t>No inclusion bias (using blinding)</a:t>
            </a:r>
          </a:p>
          <a:p>
            <a:pPr eaLnBrk="1" hangingPunct="1">
              <a:lnSpc>
                <a:spcPct val="80000"/>
              </a:lnSpc>
            </a:pPr>
            <a:r>
              <a:rPr lang="en-GB" sz="2800" b="1" smtClean="0">
                <a:solidFill>
                  <a:schemeClr val="tx2"/>
                </a:solidFill>
              </a:rPr>
              <a:t>Controlling for possible confounders</a:t>
            </a:r>
          </a:p>
          <a:p>
            <a:pPr eaLnBrk="1" hangingPunct="1">
              <a:lnSpc>
                <a:spcPct val="80000"/>
              </a:lnSpc>
            </a:pPr>
            <a:r>
              <a:rPr lang="en-GB" sz="2800" b="1" smtClean="0">
                <a:solidFill>
                  <a:schemeClr val="tx2"/>
                </a:solidFill>
              </a:rPr>
              <a:t>Comparable Groups (using  randomization)</a:t>
            </a:r>
          </a:p>
          <a:p>
            <a:pPr eaLnBrk="1" hangingPunct="1">
              <a:lnSpc>
                <a:spcPct val="80000"/>
              </a:lnSpc>
            </a:pPr>
            <a:endParaRPr lang="en-GB" sz="2800" b="1" smtClean="0">
              <a:solidFill>
                <a:schemeClr val="tx2"/>
              </a:solidFill>
            </a:endParaRPr>
          </a:p>
        </p:txBody>
      </p:sp>
      <p:sp>
        <p:nvSpPr>
          <p:cNvPr id="4" name="Slide Number Placeholder 3"/>
          <p:cNvSpPr>
            <a:spLocks noGrp="1"/>
          </p:cNvSpPr>
          <p:nvPr>
            <p:ph type="sldNum" sz="quarter" idx="12"/>
          </p:nvPr>
        </p:nvSpPr>
        <p:spPr/>
        <p:txBody>
          <a:bodyPr/>
          <a:lstStyle/>
          <a:p>
            <a:pPr>
              <a:defRPr/>
            </a:pPr>
            <a:fld id="{E1CAC293-B42F-4F6E-8C37-9D82044C747A}" type="slidenum">
              <a:rPr lang="en-US"/>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sz="4000" smtClean="0"/>
              <a:t>RCT Advantages (IIi)</a:t>
            </a:r>
            <a:endParaRPr lang="en-US" smtClean="0"/>
          </a:p>
        </p:txBody>
      </p:sp>
      <p:sp>
        <p:nvSpPr>
          <p:cNvPr id="45059" name="Rectangle 3"/>
          <p:cNvSpPr>
            <a:spLocks noGrp="1" noChangeArrowheads="1"/>
          </p:cNvSpPr>
          <p:nvPr>
            <p:ph idx="1"/>
          </p:nvPr>
        </p:nvSpPr>
        <p:spPr>
          <a:xfrm>
            <a:off x="762000" y="1600200"/>
            <a:ext cx="8475663" cy="4038600"/>
          </a:xfrm>
        </p:spPr>
        <p:txBody>
          <a:bodyPr/>
          <a:lstStyle/>
          <a:p>
            <a:pPr eaLnBrk="1" hangingPunct="1"/>
            <a:r>
              <a:rPr lang="en-US" b="1" smtClean="0"/>
              <a:t>Helpful in assessing the value of new therapies to combat acute diseases in developing countries</a:t>
            </a:r>
          </a:p>
          <a:p>
            <a:pPr eaLnBrk="1" hangingPunct="1"/>
            <a:r>
              <a:rPr lang="en-US" b="1" smtClean="0"/>
              <a:t>Can evaluate a single variable in a precisely defined patient group</a:t>
            </a:r>
          </a:p>
          <a:p>
            <a:pPr eaLnBrk="1" hangingPunct="1"/>
            <a:r>
              <a:rPr lang="en-US" b="1" smtClean="0"/>
              <a:t>Prospective design</a:t>
            </a:r>
          </a:p>
          <a:p>
            <a:pPr eaLnBrk="1" hangingPunct="1"/>
            <a:r>
              <a:rPr lang="en-US" b="1" smtClean="0"/>
              <a:t>Allows for meta-analysis</a:t>
            </a:r>
          </a:p>
          <a:p>
            <a:pPr eaLnBrk="1" hangingPunct="1"/>
            <a:endParaRPr lang="en-US" b="1" smtClean="0"/>
          </a:p>
        </p:txBody>
      </p:sp>
      <p:sp>
        <p:nvSpPr>
          <p:cNvPr id="4" name="Slide Number Placeholder 3"/>
          <p:cNvSpPr>
            <a:spLocks noGrp="1"/>
          </p:cNvSpPr>
          <p:nvPr>
            <p:ph type="sldNum" sz="quarter" idx="12"/>
          </p:nvPr>
        </p:nvSpPr>
        <p:spPr/>
        <p:txBody>
          <a:bodyPr/>
          <a:lstStyle/>
          <a:p>
            <a:pPr>
              <a:defRPr/>
            </a:pPr>
            <a:fld id="{349E28FF-395C-4C85-BB0E-840068D4F79E}" type="slidenum">
              <a:rPr lang="en-US"/>
              <a:pPr>
                <a:defRPr/>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771525" y="381000"/>
            <a:ext cx="8743950" cy="1143000"/>
          </a:xfrm>
        </p:spPr>
        <p:txBody>
          <a:bodyPr/>
          <a:lstStyle/>
          <a:p>
            <a:pPr eaLnBrk="1" hangingPunct="1"/>
            <a:r>
              <a:rPr lang="en-US" sz="3200" smtClean="0"/>
              <a:t>RCT Disadvantages(i)</a:t>
            </a:r>
            <a:endParaRPr lang="en-GB" sz="3200" smtClean="0"/>
          </a:p>
        </p:txBody>
      </p:sp>
      <p:sp>
        <p:nvSpPr>
          <p:cNvPr id="46083" name="Rectangle 3"/>
          <p:cNvSpPr>
            <a:spLocks noGrp="1" noChangeArrowheads="1"/>
          </p:cNvSpPr>
          <p:nvPr>
            <p:ph idx="1"/>
          </p:nvPr>
        </p:nvSpPr>
        <p:spPr/>
        <p:txBody>
          <a:bodyPr/>
          <a:lstStyle/>
          <a:p>
            <a:pPr eaLnBrk="1" hangingPunct="1"/>
            <a:r>
              <a:rPr lang="en-GB" b="1" smtClean="0">
                <a:solidFill>
                  <a:schemeClr val="tx2"/>
                </a:solidFill>
              </a:rPr>
              <a:t>Large trials (may affect statistical power)</a:t>
            </a:r>
          </a:p>
          <a:p>
            <a:pPr eaLnBrk="1" hangingPunct="1"/>
            <a:r>
              <a:rPr lang="en-GB" b="1" smtClean="0">
                <a:solidFill>
                  <a:schemeClr val="tx2"/>
                </a:solidFill>
              </a:rPr>
              <a:t>Long term follow-up (possible losses)</a:t>
            </a:r>
          </a:p>
          <a:p>
            <a:pPr eaLnBrk="1" hangingPunct="1"/>
            <a:r>
              <a:rPr lang="en-GB" b="1" smtClean="0">
                <a:solidFill>
                  <a:schemeClr val="tx2"/>
                </a:solidFill>
              </a:rPr>
              <a:t>Compliance</a:t>
            </a:r>
          </a:p>
          <a:p>
            <a:pPr eaLnBrk="1" hangingPunct="1"/>
            <a:r>
              <a:rPr lang="en-GB" b="1" smtClean="0">
                <a:solidFill>
                  <a:schemeClr val="tx2"/>
                </a:solidFill>
              </a:rPr>
              <a:t>Expensive</a:t>
            </a:r>
          </a:p>
          <a:p>
            <a:pPr eaLnBrk="1" hangingPunct="1"/>
            <a:r>
              <a:rPr lang="en-GB" b="1" smtClean="0">
                <a:solidFill>
                  <a:schemeClr val="tx2"/>
                </a:solidFill>
              </a:rPr>
              <a:t>Public health perspective ?</a:t>
            </a:r>
          </a:p>
          <a:p>
            <a:pPr eaLnBrk="1" hangingPunct="1"/>
            <a:r>
              <a:rPr lang="en-GB" b="1" smtClean="0">
                <a:solidFill>
                  <a:schemeClr val="tx2"/>
                </a:solidFill>
              </a:rPr>
              <a:t>Possible ethical questions</a:t>
            </a:r>
          </a:p>
        </p:txBody>
      </p:sp>
      <p:sp>
        <p:nvSpPr>
          <p:cNvPr id="4" name="Slide Number Placeholder 3"/>
          <p:cNvSpPr>
            <a:spLocks noGrp="1"/>
          </p:cNvSpPr>
          <p:nvPr>
            <p:ph type="sldNum" sz="quarter" idx="12"/>
          </p:nvPr>
        </p:nvSpPr>
        <p:spPr/>
        <p:txBody>
          <a:bodyPr/>
          <a:lstStyle/>
          <a:p>
            <a:pPr>
              <a:defRPr/>
            </a:pPr>
            <a:fld id="{A28AA074-DAE6-4BCE-A900-7B7D0ED41AA0}" type="slidenum">
              <a:rPr lang="en-US"/>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eaLnBrk="1" hangingPunct="1"/>
            <a:r>
              <a:rPr lang="en-US" sz="4000" smtClean="0"/>
              <a:t>RCT </a:t>
            </a:r>
            <a:r>
              <a:rPr lang="en-US" smtClean="0"/>
              <a:t>Disadvantages(ii)</a:t>
            </a:r>
          </a:p>
        </p:txBody>
      </p:sp>
      <p:sp>
        <p:nvSpPr>
          <p:cNvPr id="3" name="Content Placeholder 2"/>
          <p:cNvSpPr>
            <a:spLocks noGrp="1"/>
          </p:cNvSpPr>
          <p:nvPr>
            <p:ph idx="1"/>
          </p:nvPr>
        </p:nvSpPr>
        <p:spPr/>
        <p:txBody>
          <a:bodyPr rtlCol="0">
            <a:normAutofit fontScale="85000" lnSpcReduction="20000"/>
          </a:bodyPr>
          <a:lstStyle/>
          <a:p>
            <a:pPr marL="274320" indent="-274320" eaLnBrk="1" fontAlgn="auto" hangingPunct="1">
              <a:spcAft>
                <a:spcPts val="0"/>
              </a:spcAft>
              <a:buFont typeface="Wingdings 2"/>
              <a:buChar char=""/>
              <a:defRPr/>
            </a:pPr>
            <a:r>
              <a:rPr lang="en-US" dirty="0" smtClean="0"/>
              <a:t>1. They are not always ethical.</a:t>
            </a:r>
          </a:p>
          <a:p>
            <a:pPr marL="274320" indent="-274320" eaLnBrk="1" fontAlgn="auto" hangingPunct="1">
              <a:spcAft>
                <a:spcPts val="0"/>
              </a:spcAft>
              <a:buFont typeface="Wingdings 2"/>
              <a:buChar char=""/>
              <a:defRPr/>
            </a:pPr>
            <a:r>
              <a:rPr lang="en-US" dirty="0" smtClean="0"/>
              <a:t>2. Sample size can be too small. This wastes time and patients are included in a trial that is of no benefit to them or others. The larger the sample, the more successful the </a:t>
            </a:r>
            <a:r>
              <a:rPr lang="en-US" dirty="0" err="1" smtClean="0"/>
              <a:t>randomised</a:t>
            </a:r>
            <a:r>
              <a:rPr lang="en-US" dirty="0" smtClean="0"/>
              <a:t> procedure in removing confounding variables.</a:t>
            </a:r>
          </a:p>
          <a:p>
            <a:pPr marL="274320" indent="-274320" eaLnBrk="1" fontAlgn="auto" hangingPunct="1">
              <a:spcAft>
                <a:spcPts val="0"/>
              </a:spcAft>
              <a:buFont typeface="Wingdings 2"/>
              <a:buChar char=""/>
              <a:defRPr/>
            </a:pPr>
            <a:r>
              <a:rPr lang="en-US" dirty="0" smtClean="0"/>
              <a:t>3. They can be statistically significant but </a:t>
            </a:r>
            <a:r>
              <a:rPr lang="en-US" dirty="0" err="1" smtClean="0"/>
              <a:t>clincially</a:t>
            </a:r>
            <a:r>
              <a:rPr lang="en-US" dirty="0" smtClean="0"/>
              <a:t> unimportant.</a:t>
            </a:r>
          </a:p>
          <a:p>
            <a:pPr marL="274320" indent="-274320" eaLnBrk="1" fontAlgn="auto" hangingPunct="1">
              <a:spcAft>
                <a:spcPts val="0"/>
              </a:spcAft>
              <a:buFont typeface="Wingdings 2"/>
              <a:buChar char=""/>
              <a:defRPr/>
            </a:pPr>
            <a:r>
              <a:rPr lang="en-US" dirty="0" smtClean="0"/>
              <a:t>4. Significant tests can be misleading.</a:t>
            </a:r>
          </a:p>
          <a:p>
            <a:pPr marL="274320" indent="-274320" eaLnBrk="1" fontAlgn="auto" hangingPunct="1">
              <a:spcAft>
                <a:spcPts val="0"/>
              </a:spcAft>
              <a:buFont typeface="Wingdings 2"/>
              <a:buChar char=""/>
              <a:defRPr/>
            </a:pPr>
            <a:r>
              <a:rPr lang="en-US" dirty="0" smtClean="0"/>
              <a:t>5. RCTs may not have external validity, that is, the results may not be able to be generalized to the broader community. Unlike the observational study, RCTs use volunteers. Those who volunteer tend to be different from those who do not.</a:t>
            </a:r>
          </a:p>
          <a:p>
            <a:pPr marL="274320" indent="-274320" eaLnBrk="1" fontAlgn="auto" hangingPunct="1">
              <a:spcAft>
                <a:spcPts val="0"/>
              </a:spcAft>
              <a:buFont typeface="Wingdings 2"/>
              <a:buChar char=""/>
              <a:defRPr/>
            </a:pPr>
            <a:endParaRPr lang="en-US" dirty="0"/>
          </a:p>
        </p:txBody>
      </p:sp>
      <p:sp>
        <p:nvSpPr>
          <p:cNvPr id="4" name="Slide Number Placeholder 3"/>
          <p:cNvSpPr>
            <a:spLocks noGrp="1"/>
          </p:cNvSpPr>
          <p:nvPr>
            <p:ph type="sldNum" sz="quarter" idx="12"/>
          </p:nvPr>
        </p:nvSpPr>
        <p:spPr/>
        <p:txBody>
          <a:bodyPr/>
          <a:lstStyle/>
          <a:p>
            <a:pPr>
              <a:defRPr/>
            </a:pPr>
            <a:fld id="{E51FB4BA-E314-4520-A145-9B9F95EC639A}" type="slidenum">
              <a:rPr lang="en-US"/>
              <a:pPr>
                <a:defRPr/>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sz="4000" smtClean="0"/>
              <a:t>RCT Disadvantages(iii)</a:t>
            </a:r>
            <a:endParaRPr lang="en-US" smtClean="0"/>
          </a:p>
        </p:txBody>
      </p:sp>
      <p:sp>
        <p:nvSpPr>
          <p:cNvPr id="48131" name="Rectangle 3"/>
          <p:cNvSpPr>
            <a:spLocks noGrp="1" noChangeArrowheads="1"/>
          </p:cNvSpPr>
          <p:nvPr>
            <p:ph idx="1"/>
          </p:nvPr>
        </p:nvSpPr>
        <p:spPr/>
        <p:txBody>
          <a:bodyPr/>
          <a:lstStyle/>
          <a:p>
            <a:pPr eaLnBrk="1" hangingPunct="1">
              <a:lnSpc>
                <a:spcPct val="90000"/>
              </a:lnSpc>
            </a:pPr>
            <a:r>
              <a:rPr lang="en-US" b="1" smtClean="0"/>
              <a:t>Not always properly conducted – too few subjects, too short a time period</a:t>
            </a:r>
          </a:p>
          <a:p>
            <a:pPr eaLnBrk="1" hangingPunct="1">
              <a:lnSpc>
                <a:spcPct val="90000"/>
              </a:lnSpc>
            </a:pPr>
            <a:r>
              <a:rPr lang="en-US" b="1" smtClean="0"/>
              <a:t>Influence of sponsorship </a:t>
            </a:r>
          </a:p>
          <a:p>
            <a:pPr eaLnBrk="1" hangingPunct="1">
              <a:lnSpc>
                <a:spcPct val="90000"/>
              </a:lnSpc>
            </a:pPr>
            <a:r>
              <a:rPr lang="en-US" b="1" smtClean="0"/>
              <a:t>Use of surrogate endpoints may introduce “hidden bias”</a:t>
            </a:r>
          </a:p>
          <a:p>
            <a:pPr eaLnBrk="1" hangingPunct="1">
              <a:lnSpc>
                <a:spcPct val="90000"/>
              </a:lnSpc>
            </a:pPr>
            <a:r>
              <a:rPr lang="en-US" b="1" smtClean="0"/>
              <a:t>Failure to randomize all eligible subjects</a:t>
            </a:r>
          </a:p>
          <a:p>
            <a:pPr eaLnBrk="1" hangingPunct="1">
              <a:lnSpc>
                <a:spcPct val="90000"/>
              </a:lnSpc>
            </a:pPr>
            <a:r>
              <a:rPr lang="en-US" b="1" smtClean="0"/>
              <a:t>Failure to blind assessors to randomized status of subjects</a:t>
            </a:r>
            <a:endParaRPr lang="en-US" smtClean="0"/>
          </a:p>
        </p:txBody>
      </p:sp>
      <p:sp>
        <p:nvSpPr>
          <p:cNvPr id="4" name="Slide Number Placeholder 3"/>
          <p:cNvSpPr>
            <a:spLocks noGrp="1"/>
          </p:cNvSpPr>
          <p:nvPr>
            <p:ph type="sldNum" sz="quarter" idx="12"/>
          </p:nvPr>
        </p:nvSpPr>
        <p:spPr/>
        <p:txBody>
          <a:bodyPr/>
          <a:lstStyle/>
          <a:p>
            <a:pPr>
              <a:defRPr/>
            </a:pPr>
            <a:fld id="{64E66EC5-69C6-4A28-9882-6AED55BAE742}" type="slidenum">
              <a:rPr lang="en-US"/>
              <a:pPr>
                <a:defRPr/>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342900" y="76200"/>
            <a:ext cx="9515475" cy="1143000"/>
          </a:xfrm>
        </p:spPr>
        <p:txBody>
          <a:bodyPr rtlCol="0">
            <a:normAutofit/>
          </a:bodyPr>
          <a:lstStyle/>
          <a:p>
            <a:pPr eaLnBrk="1" fontAlgn="auto" hangingPunct="1">
              <a:spcAft>
                <a:spcPts val="0"/>
              </a:spcAft>
              <a:defRPr/>
            </a:pPr>
            <a:r>
              <a:rPr lang="da-DK" sz="3600">
                <a:solidFill>
                  <a:srgbClr val="FF0000"/>
                </a:solidFill>
                <a:effectLst>
                  <a:outerShdw blurRad="38100" dist="38100" dir="2700000" algn="tl">
                    <a:srgbClr val="C0C0C0"/>
                  </a:outerShdw>
                </a:effectLst>
              </a:rPr>
              <a:t>Intention-to-treat analysis</a:t>
            </a:r>
          </a:p>
        </p:txBody>
      </p:sp>
      <p:sp>
        <p:nvSpPr>
          <p:cNvPr id="49155" name="Rectangle 3"/>
          <p:cNvSpPr>
            <a:spLocks noGrp="1" noChangeArrowheads="1"/>
          </p:cNvSpPr>
          <p:nvPr>
            <p:ph idx="1"/>
          </p:nvPr>
        </p:nvSpPr>
        <p:spPr>
          <a:xfrm>
            <a:off x="428625" y="1371600"/>
            <a:ext cx="9601200" cy="4114800"/>
          </a:xfrm>
        </p:spPr>
        <p:txBody>
          <a:bodyPr/>
          <a:lstStyle/>
          <a:p>
            <a:pPr eaLnBrk="1" hangingPunct="1">
              <a:buFont typeface="Wingdings" pitchFamily="2" charset="2"/>
              <a:buChar char="v"/>
            </a:pPr>
            <a:r>
              <a:rPr lang="da-DK" sz="2400" smtClean="0"/>
              <a:t>Always base analysis on intent-to-treat</a:t>
            </a:r>
          </a:p>
          <a:p>
            <a:pPr lvl="1" eaLnBrk="1" hangingPunct="1">
              <a:buFont typeface="Wingdings" pitchFamily="2" charset="2"/>
              <a:buChar char="v"/>
            </a:pPr>
            <a:r>
              <a:rPr lang="da-DK" sz="2400" smtClean="0"/>
              <a:t>i.e. assigned, not actual treatment</a:t>
            </a:r>
          </a:p>
          <a:p>
            <a:pPr lvl="2" eaLnBrk="1" hangingPunct="1">
              <a:buFont typeface="Wingdings" pitchFamily="2" charset="2"/>
              <a:buChar char="v"/>
            </a:pPr>
            <a:r>
              <a:rPr lang="da-DK" smtClean="0"/>
              <a:t>compare those assigned to active vs placebo</a:t>
            </a:r>
          </a:p>
          <a:p>
            <a:pPr lvl="2" eaLnBrk="1" hangingPunct="1">
              <a:buFont typeface="Wingdings" pitchFamily="2" charset="2"/>
              <a:buChar char="v"/>
            </a:pPr>
            <a:r>
              <a:rPr lang="da-DK" smtClean="0"/>
              <a:t>then maybe repeat the analysis among compliant ptts only</a:t>
            </a:r>
          </a:p>
          <a:p>
            <a:pPr lvl="2" eaLnBrk="1" hangingPunct="1">
              <a:buFont typeface="Wingdings" pitchFamily="2" charset="2"/>
              <a:buChar char="v"/>
            </a:pPr>
            <a:r>
              <a:rPr lang="da-DK" smtClean="0"/>
              <a:t>but never put non-compliant ptt into the placebo group!</a:t>
            </a:r>
          </a:p>
          <a:p>
            <a:pPr lvl="1" eaLnBrk="1" hangingPunct="1">
              <a:buFont typeface="Wingdings" pitchFamily="2" charset="2"/>
              <a:buChar char="v"/>
            </a:pPr>
            <a:endParaRPr lang="da-DK" sz="2400" smtClean="0"/>
          </a:p>
          <a:p>
            <a:pPr eaLnBrk="1" hangingPunct="1">
              <a:buFont typeface="Wingdings" pitchFamily="2" charset="2"/>
              <a:buChar char="v"/>
            </a:pPr>
            <a:r>
              <a:rPr lang="da-DK" sz="2400" smtClean="0"/>
              <a:t>Non-compliance does not occur randomly</a:t>
            </a:r>
            <a:endParaRPr lang="en-GB" sz="2400" smtClean="0"/>
          </a:p>
          <a:p>
            <a:pPr eaLnBrk="1" hangingPunct="1">
              <a:buFont typeface="Wingdings" pitchFamily="2" charset="2"/>
              <a:buChar char="v"/>
            </a:pPr>
            <a:r>
              <a:rPr lang="da-DK" sz="2400" smtClean="0"/>
              <a:t>Only intent-to-treat analysis benefits from randomization </a:t>
            </a:r>
          </a:p>
        </p:txBody>
      </p:sp>
      <p:sp>
        <p:nvSpPr>
          <p:cNvPr id="4" name="Slide Number Placeholder 3"/>
          <p:cNvSpPr>
            <a:spLocks noGrp="1"/>
          </p:cNvSpPr>
          <p:nvPr>
            <p:ph type="sldNum" sz="quarter" idx="12"/>
          </p:nvPr>
        </p:nvSpPr>
        <p:spPr/>
        <p:txBody>
          <a:bodyPr/>
          <a:lstStyle/>
          <a:p>
            <a:pPr>
              <a:defRPr/>
            </a:pPr>
            <a:fld id="{C9A8E5A0-3D83-4DE7-BD19-DB5ECAA80EF9}" type="slidenum">
              <a:rPr lang="en-US"/>
              <a:pPr>
                <a:defRPr/>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1026"/>
          <p:cNvSpPr>
            <a:spLocks noGrp="1" noChangeArrowheads="1"/>
          </p:cNvSpPr>
          <p:nvPr>
            <p:ph type="title"/>
          </p:nvPr>
        </p:nvSpPr>
        <p:spPr>
          <a:xfrm>
            <a:off x="342900" y="76200"/>
            <a:ext cx="9515475" cy="1143000"/>
          </a:xfrm>
        </p:spPr>
        <p:txBody>
          <a:bodyPr rtlCol="0">
            <a:normAutofit/>
          </a:bodyPr>
          <a:lstStyle/>
          <a:p>
            <a:pPr eaLnBrk="1" fontAlgn="auto" hangingPunct="1">
              <a:spcAft>
                <a:spcPts val="0"/>
              </a:spcAft>
              <a:defRPr/>
            </a:pPr>
            <a:r>
              <a:rPr lang="da-DK" sz="3600">
                <a:solidFill>
                  <a:srgbClr val="FF0000"/>
                </a:solidFill>
                <a:effectLst>
                  <a:outerShdw blurRad="38100" dist="38100" dir="2700000" algn="tl">
                    <a:srgbClr val="C0C0C0"/>
                  </a:outerShdw>
                </a:effectLst>
              </a:rPr>
              <a:t>Allocation concealment</a:t>
            </a:r>
          </a:p>
        </p:txBody>
      </p:sp>
      <p:sp>
        <p:nvSpPr>
          <p:cNvPr id="118787" name="Rectangle 1027"/>
          <p:cNvSpPr>
            <a:spLocks noGrp="1" noChangeArrowheads="1"/>
          </p:cNvSpPr>
          <p:nvPr>
            <p:ph idx="1"/>
          </p:nvPr>
        </p:nvSpPr>
        <p:spPr>
          <a:xfrm>
            <a:off x="600075" y="1447800"/>
            <a:ext cx="9344025" cy="4114800"/>
          </a:xfrm>
        </p:spPr>
        <p:txBody>
          <a:bodyPr rtlCol="0">
            <a:normAutofit/>
          </a:bodyPr>
          <a:lstStyle/>
          <a:p>
            <a:pPr marL="274320" indent="-274320" eaLnBrk="1" fontAlgn="auto" hangingPunct="1">
              <a:spcAft>
                <a:spcPts val="0"/>
              </a:spcAft>
              <a:buFont typeface="Wingdings" pitchFamily="2" charset="2"/>
              <a:buChar char="v"/>
              <a:defRPr/>
            </a:pPr>
            <a:r>
              <a:rPr lang="da-DK" sz="2000"/>
              <a:t>Random sequence has to be concealed</a:t>
            </a:r>
          </a:p>
          <a:p>
            <a:pPr marL="274320" indent="-274320" eaLnBrk="1" fontAlgn="auto" hangingPunct="1">
              <a:spcAft>
                <a:spcPts val="0"/>
              </a:spcAft>
              <a:buFont typeface="Wingdings" pitchFamily="2" charset="2"/>
              <a:buChar char="v"/>
              <a:defRPr/>
            </a:pPr>
            <a:r>
              <a:rPr lang="da-DK" sz="2000"/>
              <a:t>Treatment allocation should be kept unpredictable</a:t>
            </a:r>
          </a:p>
          <a:p>
            <a:pPr marL="274320" indent="-274320" eaLnBrk="1" fontAlgn="auto" hangingPunct="1">
              <a:spcAft>
                <a:spcPts val="0"/>
              </a:spcAft>
              <a:buFont typeface="Wingdings" pitchFamily="2" charset="2"/>
              <a:buChar char="v"/>
              <a:defRPr/>
            </a:pPr>
            <a:endParaRPr lang="da-DK" sz="2000"/>
          </a:p>
          <a:p>
            <a:pPr marL="274320" indent="-274320" eaLnBrk="1" fontAlgn="auto" hangingPunct="1">
              <a:spcAft>
                <a:spcPts val="0"/>
              </a:spcAft>
              <a:buFont typeface="Wingdings" pitchFamily="2" charset="2"/>
              <a:buChar char="v"/>
              <a:defRPr/>
            </a:pPr>
            <a:r>
              <a:rPr lang="da-DK" sz="2000"/>
              <a:t>If allocation concealment is inadequate, then</a:t>
            </a:r>
          </a:p>
          <a:p>
            <a:pPr marL="521208" lvl="1" eaLnBrk="1" fontAlgn="auto" hangingPunct="1">
              <a:spcAft>
                <a:spcPts val="0"/>
              </a:spcAft>
              <a:buClr>
                <a:schemeClr val="accent4"/>
              </a:buClr>
              <a:buFont typeface="Wingdings" pitchFamily="2" charset="2"/>
              <a:buChar char="v"/>
              <a:defRPr/>
            </a:pPr>
            <a:r>
              <a:rPr lang="da-DK" sz="1800">
                <a:solidFill>
                  <a:schemeClr val="tx1">
                    <a:tint val="85000"/>
                  </a:schemeClr>
                </a:solidFill>
              </a:rPr>
              <a:t>investigators are likely to decipher the code – sooner or later</a:t>
            </a:r>
          </a:p>
          <a:p>
            <a:pPr marL="521208" lvl="1" eaLnBrk="1" fontAlgn="auto" hangingPunct="1">
              <a:spcAft>
                <a:spcPts val="0"/>
              </a:spcAft>
              <a:buClr>
                <a:schemeClr val="accent4"/>
              </a:buClr>
              <a:buFont typeface="Wingdings" pitchFamily="2" charset="2"/>
              <a:buChar char="v"/>
              <a:defRPr/>
            </a:pPr>
            <a:r>
              <a:rPr lang="da-DK" sz="1800">
                <a:solidFill>
                  <a:schemeClr val="tx1">
                    <a:tint val="85000"/>
                  </a:schemeClr>
                </a:solidFill>
              </a:rPr>
              <a:t>investigators next recruitement could then depend on prognosis</a:t>
            </a:r>
          </a:p>
          <a:p>
            <a:pPr marL="758952" lvl="2" eaLnBrk="1" fontAlgn="auto" hangingPunct="1">
              <a:spcAft>
                <a:spcPts val="0"/>
              </a:spcAft>
              <a:buClr>
                <a:schemeClr val="accent4"/>
              </a:buClr>
              <a:buFont typeface="Wingdings" pitchFamily="2" charset="2"/>
              <a:buChar char="v"/>
              <a:defRPr/>
            </a:pPr>
            <a:r>
              <a:rPr lang="da-DK" sz="1600"/>
              <a:t>patient could be hold back if allocated to perceived wrong treatment</a:t>
            </a:r>
          </a:p>
          <a:p>
            <a:pPr marL="758952" lvl="2" eaLnBrk="1" fontAlgn="auto" hangingPunct="1">
              <a:spcAft>
                <a:spcPts val="0"/>
              </a:spcAft>
              <a:buClr>
                <a:schemeClr val="accent4"/>
              </a:buClr>
              <a:buFont typeface="Wingdings" pitchFamily="2" charset="2"/>
              <a:buChar char="v"/>
              <a:defRPr/>
            </a:pPr>
            <a:endParaRPr lang="da-DK" sz="1600"/>
          </a:p>
          <a:p>
            <a:pPr marL="274320" indent="-274320" eaLnBrk="1" fontAlgn="auto" hangingPunct="1">
              <a:spcAft>
                <a:spcPts val="0"/>
              </a:spcAft>
              <a:buFont typeface="Wingdings" pitchFamily="2" charset="2"/>
              <a:buChar char="v"/>
              <a:defRPr/>
            </a:pPr>
            <a:r>
              <a:rPr lang="da-DK" sz="2000"/>
              <a:t>Note, the following are distinctly different</a:t>
            </a:r>
          </a:p>
          <a:p>
            <a:pPr marL="521208" lvl="1" eaLnBrk="1" fontAlgn="auto" hangingPunct="1">
              <a:spcAft>
                <a:spcPts val="0"/>
              </a:spcAft>
              <a:buClr>
                <a:schemeClr val="accent4"/>
              </a:buClr>
              <a:buFont typeface="Wingdings" pitchFamily="2" charset="2"/>
              <a:buChar char="v"/>
              <a:defRPr/>
            </a:pPr>
            <a:r>
              <a:rPr lang="da-DK" sz="1800">
                <a:solidFill>
                  <a:schemeClr val="tx1">
                    <a:tint val="85000"/>
                  </a:schemeClr>
                </a:solidFill>
              </a:rPr>
              <a:t>randomisation</a:t>
            </a:r>
          </a:p>
          <a:p>
            <a:pPr marL="521208" lvl="1" eaLnBrk="1" fontAlgn="auto" hangingPunct="1">
              <a:spcAft>
                <a:spcPts val="0"/>
              </a:spcAft>
              <a:buClr>
                <a:schemeClr val="accent4"/>
              </a:buClr>
              <a:buFont typeface="Wingdings" pitchFamily="2" charset="2"/>
              <a:buChar char="v"/>
              <a:defRPr/>
            </a:pPr>
            <a:r>
              <a:rPr lang="da-DK" sz="1800">
                <a:solidFill>
                  <a:schemeClr val="tx1">
                    <a:tint val="85000"/>
                  </a:schemeClr>
                </a:solidFill>
              </a:rPr>
              <a:t>allocation concealment</a:t>
            </a:r>
          </a:p>
          <a:p>
            <a:pPr marL="521208" lvl="1" eaLnBrk="1" fontAlgn="auto" hangingPunct="1">
              <a:spcAft>
                <a:spcPts val="0"/>
              </a:spcAft>
              <a:buClr>
                <a:schemeClr val="accent4"/>
              </a:buClr>
              <a:buFont typeface="Wingdings" pitchFamily="2" charset="2"/>
              <a:buChar char="v"/>
              <a:defRPr/>
            </a:pPr>
            <a:r>
              <a:rPr lang="da-DK" sz="1800">
                <a:solidFill>
                  <a:schemeClr val="tx1">
                    <a:tint val="85000"/>
                  </a:schemeClr>
                </a:solidFill>
              </a:rPr>
              <a:t>blinding </a:t>
            </a:r>
          </a:p>
          <a:p>
            <a:pPr marL="274320" indent="-274320" eaLnBrk="1" fontAlgn="auto" hangingPunct="1">
              <a:spcAft>
                <a:spcPts val="0"/>
              </a:spcAft>
              <a:buFont typeface="Wingdings" pitchFamily="2" charset="2"/>
              <a:buChar char="v"/>
              <a:defRPr/>
            </a:pPr>
            <a:endParaRPr lang="en-GB" sz="2000"/>
          </a:p>
        </p:txBody>
      </p:sp>
      <p:sp>
        <p:nvSpPr>
          <p:cNvPr id="4" name="Slide Number Placeholder 3"/>
          <p:cNvSpPr>
            <a:spLocks noGrp="1"/>
          </p:cNvSpPr>
          <p:nvPr>
            <p:ph type="sldNum" sz="quarter" idx="12"/>
          </p:nvPr>
        </p:nvSpPr>
        <p:spPr/>
        <p:txBody>
          <a:bodyPr/>
          <a:lstStyle/>
          <a:p>
            <a:pPr>
              <a:defRPr/>
            </a:pPr>
            <a:fld id="{389BD61B-B3BD-4EBE-A591-AA7E45BA8F5B}" type="slidenum">
              <a:rPr lang="en-US"/>
              <a:pPr>
                <a:defRPr/>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342900" y="76200"/>
            <a:ext cx="9515475" cy="1143000"/>
          </a:xfrm>
        </p:spPr>
        <p:txBody>
          <a:bodyPr rtlCol="0">
            <a:normAutofit/>
          </a:bodyPr>
          <a:lstStyle/>
          <a:p>
            <a:pPr eaLnBrk="1" fontAlgn="auto" hangingPunct="1">
              <a:spcAft>
                <a:spcPts val="0"/>
              </a:spcAft>
              <a:defRPr/>
            </a:pPr>
            <a:r>
              <a:rPr lang="da-DK" sz="3600">
                <a:solidFill>
                  <a:srgbClr val="FF0000"/>
                </a:solidFill>
                <a:effectLst>
                  <a:outerShdw blurRad="38100" dist="38100" dir="2700000" algn="tl">
                    <a:srgbClr val="C0C0C0"/>
                  </a:outerShdw>
                </a:effectLst>
              </a:rPr>
              <a:t>Loss to follow-up in RCT</a:t>
            </a:r>
          </a:p>
        </p:txBody>
      </p:sp>
      <p:sp>
        <p:nvSpPr>
          <p:cNvPr id="51203" name="Rectangle 3"/>
          <p:cNvSpPr>
            <a:spLocks noGrp="1" noChangeArrowheads="1"/>
          </p:cNvSpPr>
          <p:nvPr>
            <p:ph idx="1"/>
          </p:nvPr>
        </p:nvSpPr>
        <p:spPr>
          <a:xfrm>
            <a:off x="428625" y="1371600"/>
            <a:ext cx="9601200" cy="4114800"/>
          </a:xfrm>
        </p:spPr>
        <p:txBody>
          <a:bodyPr/>
          <a:lstStyle/>
          <a:p>
            <a:pPr eaLnBrk="1" hangingPunct="1">
              <a:buFont typeface="Wingdings" pitchFamily="2" charset="2"/>
              <a:buChar char="v"/>
            </a:pPr>
            <a:r>
              <a:rPr lang="da-DK" sz="2800" smtClean="0"/>
              <a:t>Study participants may be lost to follow-up</a:t>
            </a:r>
          </a:p>
          <a:p>
            <a:pPr lvl="1" eaLnBrk="1" hangingPunct="1">
              <a:buFont typeface="Wingdings" pitchFamily="2" charset="2"/>
              <a:buChar char="v"/>
            </a:pPr>
            <a:endParaRPr lang="da-DK" sz="2400" smtClean="0"/>
          </a:p>
          <a:p>
            <a:pPr lvl="1" eaLnBrk="1" hangingPunct="1">
              <a:buFont typeface="Wingdings" pitchFamily="2" charset="2"/>
              <a:buChar char="v"/>
            </a:pPr>
            <a:r>
              <a:rPr lang="da-DK" sz="2400" smtClean="0"/>
              <a:t>What is the problem?</a:t>
            </a:r>
          </a:p>
          <a:p>
            <a:pPr lvl="1" eaLnBrk="1" hangingPunct="1">
              <a:buFont typeface="Wingdings" pitchFamily="2" charset="2"/>
              <a:buChar char="v"/>
            </a:pPr>
            <a:endParaRPr lang="da-DK" sz="2400" smtClean="0"/>
          </a:p>
          <a:p>
            <a:pPr lvl="1" eaLnBrk="1" hangingPunct="1">
              <a:buFont typeface="Wingdings" pitchFamily="2" charset="2"/>
              <a:buChar char="v"/>
            </a:pPr>
            <a:endParaRPr lang="da-DK" sz="2400" smtClean="0"/>
          </a:p>
        </p:txBody>
      </p:sp>
      <p:sp>
        <p:nvSpPr>
          <p:cNvPr id="4" name="Slide Number Placeholder 3"/>
          <p:cNvSpPr>
            <a:spLocks noGrp="1"/>
          </p:cNvSpPr>
          <p:nvPr>
            <p:ph type="sldNum" sz="quarter" idx="12"/>
          </p:nvPr>
        </p:nvSpPr>
        <p:spPr/>
        <p:txBody>
          <a:bodyPr/>
          <a:lstStyle/>
          <a:p>
            <a:pPr>
              <a:defRPr/>
            </a:pPr>
            <a:fld id="{F0D1858E-CFE4-4EC6-98C4-F4AB26D99A23}" type="slidenum">
              <a:rPr lang="en-US"/>
              <a:pPr>
                <a:defRPr/>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342900" y="76200"/>
            <a:ext cx="9515475" cy="1143000"/>
          </a:xfrm>
        </p:spPr>
        <p:txBody>
          <a:bodyPr rtlCol="0">
            <a:normAutofit/>
          </a:bodyPr>
          <a:lstStyle/>
          <a:p>
            <a:pPr eaLnBrk="1" fontAlgn="auto" hangingPunct="1">
              <a:spcAft>
                <a:spcPts val="0"/>
              </a:spcAft>
              <a:defRPr/>
            </a:pPr>
            <a:r>
              <a:rPr lang="da-DK" sz="3600">
                <a:solidFill>
                  <a:srgbClr val="FF0000"/>
                </a:solidFill>
                <a:effectLst>
                  <a:outerShdw blurRad="38100" dist="38100" dir="2700000" algn="tl">
                    <a:srgbClr val="C0C0C0"/>
                  </a:outerShdw>
                </a:effectLst>
              </a:rPr>
              <a:t>Placebo and blinding</a:t>
            </a:r>
          </a:p>
        </p:txBody>
      </p:sp>
      <p:sp>
        <p:nvSpPr>
          <p:cNvPr id="52227" name="Rectangle 3"/>
          <p:cNvSpPr>
            <a:spLocks noGrp="1" noChangeArrowheads="1"/>
          </p:cNvSpPr>
          <p:nvPr>
            <p:ph idx="1"/>
          </p:nvPr>
        </p:nvSpPr>
        <p:spPr>
          <a:xfrm>
            <a:off x="600075" y="1447800"/>
            <a:ext cx="9344025" cy="4114800"/>
          </a:xfrm>
        </p:spPr>
        <p:txBody>
          <a:bodyPr/>
          <a:lstStyle/>
          <a:p>
            <a:pPr eaLnBrk="1" hangingPunct="1">
              <a:buFont typeface="Wingdings" pitchFamily="2" charset="2"/>
              <a:buChar char="v"/>
            </a:pPr>
            <a:r>
              <a:rPr lang="da-DK" sz="2400" smtClean="0"/>
              <a:t>The purpose is to reduce bias</a:t>
            </a:r>
          </a:p>
          <a:p>
            <a:pPr eaLnBrk="1" hangingPunct="1">
              <a:buFont typeface="Wingdings" pitchFamily="2" charset="2"/>
              <a:buChar char="v"/>
            </a:pPr>
            <a:endParaRPr lang="da-DK" sz="2400" smtClean="0"/>
          </a:p>
          <a:p>
            <a:pPr eaLnBrk="1" hangingPunct="1">
              <a:buFont typeface="Wingdings" pitchFamily="2" charset="2"/>
              <a:buChar char="v"/>
            </a:pPr>
            <a:r>
              <a:rPr lang="da-DK" sz="2400" smtClean="0"/>
              <a:t>Blind – not aware of allocation to active or placebo</a:t>
            </a:r>
          </a:p>
          <a:p>
            <a:pPr lvl="1" eaLnBrk="1" hangingPunct="1">
              <a:buFont typeface="Wingdings" pitchFamily="2" charset="2"/>
              <a:buChar char="v"/>
            </a:pPr>
            <a:r>
              <a:rPr lang="da-DK" sz="2000" smtClean="0"/>
              <a:t>Open label trial: neither participant nor investigator are blinded</a:t>
            </a:r>
          </a:p>
          <a:p>
            <a:pPr lvl="1" eaLnBrk="1" hangingPunct="1">
              <a:buFont typeface="Wingdings" pitchFamily="2" charset="2"/>
              <a:buChar char="v"/>
            </a:pPr>
            <a:r>
              <a:rPr lang="da-DK" sz="2000" smtClean="0"/>
              <a:t>Single: only participant or investigator is blinded</a:t>
            </a:r>
          </a:p>
          <a:p>
            <a:pPr lvl="1" eaLnBrk="1" hangingPunct="1">
              <a:buFont typeface="Wingdings" pitchFamily="2" charset="2"/>
              <a:buChar char="v"/>
            </a:pPr>
            <a:r>
              <a:rPr lang="da-DK" sz="2000" smtClean="0"/>
              <a:t>Double: both participant and investigator are blinded</a:t>
            </a:r>
          </a:p>
          <a:p>
            <a:pPr lvl="1" eaLnBrk="1" hangingPunct="1">
              <a:buFont typeface="Wingdings" pitchFamily="2" charset="2"/>
              <a:buChar char="v"/>
            </a:pPr>
            <a:r>
              <a:rPr lang="da-DK" sz="2000" smtClean="0"/>
              <a:t>Triple: both participant, investigator and statistician are blinded</a:t>
            </a:r>
          </a:p>
          <a:p>
            <a:pPr lvl="1" eaLnBrk="1" hangingPunct="1">
              <a:buFont typeface="Wingdings" pitchFamily="2" charset="2"/>
              <a:buChar char="v"/>
            </a:pPr>
            <a:endParaRPr lang="da-DK" sz="2000" smtClean="0"/>
          </a:p>
          <a:p>
            <a:pPr eaLnBrk="1" hangingPunct="1">
              <a:buFont typeface="Wingdings" pitchFamily="2" charset="2"/>
              <a:buChar char="v"/>
            </a:pPr>
            <a:r>
              <a:rPr lang="da-DK" sz="2400" smtClean="0"/>
              <a:t>Double-blinding requires use of placebo</a:t>
            </a:r>
          </a:p>
          <a:p>
            <a:pPr eaLnBrk="1" hangingPunct="1">
              <a:buFont typeface="Wingdings" pitchFamily="2" charset="2"/>
              <a:buChar char="v"/>
            </a:pPr>
            <a:r>
              <a:rPr lang="da-DK" sz="2400" smtClean="0"/>
              <a:t>Single-blinding (examinator) does not require placebo</a:t>
            </a:r>
          </a:p>
          <a:p>
            <a:pPr eaLnBrk="1" hangingPunct="1">
              <a:buFont typeface="Wingdings" pitchFamily="2" charset="2"/>
              <a:buChar char="v"/>
            </a:pPr>
            <a:endParaRPr lang="en-GB" sz="2400" smtClean="0"/>
          </a:p>
        </p:txBody>
      </p:sp>
      <p:sp>
        <p:nvSpPr>
          <p:cNvPr id="4" name="Slide Number Placeholder 3"/>
          <p:cNvSpPr>
            <a:spLocks noGrp="1"/>
          </p:cNvSpPr>
          <p:nvPr>
            <p:ph type="sldNum" sz="quarter" idx="12"/>
          </p:nvPr>
        </p:nvSpPr>
        <p:spPr/>
        <p:txBody>
          <a:bodyPr/>
          <a:lstStyle/>
          <a:p>
            <a:pPr>
              <a:defRPr/>
            </a:pPr>
            <a:fld id="{B358FFC2-3190-4E53-99D9-D4DE2FE269A7}" type="slidenum">
              <a:rPr lang="en-US"/>
              <a:pPr>
                <a:defRPr/>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342900" y="76200"/>
            <a:ext cx="9515475" cy="1143000"/>
          </a:xfrm>
        </p:spPr>
        <p:txBody>
          <a:bodyPr rtlCol="0">
            <a:normAutofit/>
          </a:bodyPr>
          <a:lstStyle/>
          <a:p>
            <a:pPr eaLnBrk="1" fontAlgn="auto" hangingPunct="1">
              <a:spcAft>
                <a:spcPts val="0"/>
              </a:spcAft>
              <a:defRPr/>
            </a:pPr>
            <a:r>
              <a:rPr lang="da-DK" sz="3600">
                <a:solidFill>
                  <a:srgbClr val="FF0000"/>
                </a:solidFill>
                <a:effectLst>
                  <a:outerShdw blurRad="38100" dist="38100" dir="2700000" algn="tl">
                    <a:srgbClr val="C0C0C0"/>
                  </a:outerShdw>
                </a:effectLst>
              </a:rPr>
              <a:t>Special designs</a:t>
            </a:r>
          </a:p>
        </p:txBody>
      </p:sp>
      <p:sp>
        <p:nvSpPr>
          <p:cNvPr id="53251" name="Rectangle 3"/>
          <p:cNvSpPr>
            <a:spLocks noGrp="1" noChangeArrowheads="1"/>
          </p:cNvSpPr>
          <p:nvPr>
            <p:ph idx="1"/>
          </p:nvPr>
        </p:nvSpPr>
        <p:spPr>
          <a:xfrm>
            <a:off x="600075" y="1295400"/>
            <a:ext cx="9172575" cy="4114800"/>
          </a:xfrm>
        </p:spPr>
        <p:txBody>
          <a:bodyPr/>
          <a:lstStyle/>
          <a:p>
            <a:pPr eaLnBrk="1" hangingPunct="1">
              <a:buFont typeface="Wingdings" pitchFamily="2" charset="2"/>
              <a:buChar char="v"/>
            </a:pPr>
            <a:r>
              <a:rPr lang="da-DK" sz="2800" smtClean="0"/>
              <a:t>cross-over</a:t>
            </a:r>
          </a:p>
          <a:p>
            <a:pPr eaLnBrk="1" hangingPunct="1">
              <a:buFont typeface="Wingdings" pitchFamily="2" charset="2"/>
              <a:buChar char="v"/>
            </a:pPr>
            <a:r>
              <a:rPr lang="da-DK" sz="2800" smtClean="0"/>
              <a:t>factorial</a:t>
            </a:r>
          </a:p>
          <a:p>
            <a:pPr eaLnBrk="1" hangingPunct="1">
              <a:buFont typeface="Wingdings" pitchFamily="2" charset="2"/>
              <a:buChar char="v"/>
            </a:pPr>
            <a:r>
              <a:rPr lang="da-DK" sz="2800" smtClean="0"/>
              <a:t>cluster</a:t>
            </a:r>
          </a:p>
          <a:p>
            <a:pPr eaLnBrk="1" hangingPunct="1">
              <a:buFont typeface="Wingdings" pitchFamily="2" charset="2"/>
              <a:buChar char="v"/>
            </a:pPr>
            <a:endParaRPr lang="da-DK" sz="2800" smtClean="0"/>
          </a:p>
          <a:p>
            <a:pPr eaLnBrk="1" hangingPunct="1">
              <a:buFont typeface="Wingdings" pitchFamily="2" charset="2"/>
              <a:buChar char="v"/>
            </a:pPr>
            <a:endParaRPr lang="da-DK" sz="2800" smtClean="0"/>
          </a:p>
          <a:p>
            <a:pPr eaLnBrk="1" hangingPunct="1">
              <a:buFont typeface="Wingdings" pitchFamily="2" charset="2"/>
              <a:buChar char="v"/>
            </a:pPr>
            <a:endParaRPr lang="en-GB" sz="2800" smtClean="0"/>
          </a:p>
        </p:txBody>
      </p:sp>
      <p:sp>
        <p:nvSpPr>
          <p:cNvPr id="4" name="Slide Number Placeholder 3"/>
          <p:cNvSpPr>
            <a:spLocks noGrp="1"/>
          </p:cNvSpPr>
          <p:nvPr>
            <p:ph type="sldNum" sz="quarter" idx="12"/>
          </p:nvPr>
        </p:nvSpPr>
        <p:spPr/>
        <p:txBody>
          <a:bodyPr/>
          <a:lstStyle/>
          <a:p>
            <a:pPr>
              <a:defRPr/>
            </a:pPr>
            <a:fld id="{7D8E22A5-0002-4024-8126-4C90017AF86C}" type="slidenum">
              <a:rPr lang="en-US"/>
              <a:pPr>
                <a:defRPr/>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1026"/>
          <p:cNvSpPr>
            <a:spLocks noGrp="1" noChangeArrowheads="1"/>
          </p:cNvSpPr>
          <p:nvPr>
            <p:ph type="title"/>
          </p:nvPr>
        </p:nvSpPr>
        <p:spPr>
          <a:xfrm>
            <a:off x="342900" y="76200"/>
            <a:ext cx="9515475" cy="1143000"/>
          </a:xfrm>
        </p:spPr>
        <p:txBody>
          <a:bodyPr rtlCol="0">
            <a:normAutofit/>
          </a:bodyPr>
          <a:lstStyle/>
          <a:p>
            <a:pPr eaLnBrk="1" fontAlgn="auto" hangingPunct="1">
              <a:spcAft>
                <a:spcPts val="0"/>
              </a:spcAft>
              <a:defRPr/>
            </a:pPr>
            <a:r>
              <a:rPr lang="da-DK" sz="3600">
                <a:solidFill>
                  <a:srgbClr val="FF0000"/>
                </a:solidFill>
                <a:effectLst>
                  <a:outerShdw blurRad="38100" dist="38100" dir="2700000" algn="tl">
                    <a:srgbClr val="C0C0C0"/>
                  </a:outerShdw>
                </a:effectLst>
              </a:rPr>
              <a:t>Special design: cross-over</a:t>
            </a:r>
          </a:p>
        </p:txBody>
      </p:sp>
      <p:sp>
        <p:nvSpPr>
          <p:cNvPr id="121859" name="Rectangle 1027"/>
          <p:cNvSpPr>
            <a:spLocks noGrp="1" noChangeArrowheads="1"/>
          </p:cNvSpPr>
          <p:nvPr>
            <p:ph idx="1"/>
          </p:nvPr>
        </p:nvSpPr>
        <p:spPr>
          <a:xfrm>
            <a:off x="600075" y="1295400"/>
            <a:ext cx="9258300" cy="4114800"/>
          </a:xfrm>
        </p:spPr>
        <p:txBody>
          <a:bodyPr rtlCol="0">
            <a:normAutofit/>
          </a:bodyPr>
          <a:lstStyle/>
          <a:p>
            <a:pPr marL="274320" indent="-274320" eaLnBrk="1" fontAlgn="auto" hangingPunct="1">
              <a:lnSpc>
                <a:spcPct val="90000"/>
              </a:lnSpc>
              <a:spcAft>
                <a:spcPts val="0"/>
              </a:spcAft>
              <a:buFont typeface="Wingdings" pitchFamily="2" charset="2"/>
              <a:buChar char="v"/>
              <a:defRPr/>
            </a:pPr>
            <a:r>
              <a:rPr lang="da-DK" sz="1800"/>
              <a:t>All are given both treatments, but in sequence</a:t>
            </a:r>
          </a:p>
          <a:p>
            <a:pPr marL="274320" indent="-274320" eaLnBrk="1" fontAlgn="auto" hangingPunct="1">
              <a:lnSpc>
                <a:spcPct val="90000"/>
              </a:lnSpc>
              <a:spcAft>
                <a:spcPts val="0"/>
              </a:spcAft>
              <a:buFont typeface="Wingdings" pitchFamily="2" charset="2"/>
              <a:buChar char="v"/>
              <a:defRPr/>
            </a:pPr>
            <a:r>
              <a:rPr lang="da-DK" sz="1800"/>
              <a:t>Randomisation determines the treatment order </a:t>
            </a:r>
          </a:p>
          <a:p>
            <a:pPr marL="274320" indent="-274320" eaLnBrk="1" fontAlgn="auto" hangingPunct="1">
              <a:lnSpc>
                <a:spcPct val="90000"/>
              </a:lnSpc>
              <a:spcAft>
                <a:spcPts val="0"/>
              </a:spcAft>
              <a:buFont typeface="Wingdings" pitchFamily="2" charset="2"/>
              <a:buChar char="v"/>
              <a:defRPr/>
            </a:pPr>
            <a:endParaRPr lang="da-DK" sz="1800"/>
          </a:p>
          <a:p>
            <a:pPr marL="274320" indent="-274320" eaLnBrk="1" fontAlgn="auto" hangingPunct="1">
              <a:lnSpc>
                <a:spcPct val="90000"/>
              </a:lnSpc>
              <a:spcAft>
                <a:spcPts val="0"/>
              </a:spcAft>
              <a:buFont typeface="Wingdings" pitchFamily="2" charset="2"/>
              <a:buChar char="v"/>
              <a:defRPr/>
            </a:pPr>
            <a:r>
              <a:rPr lang="da-DK" sz="1800"/>
              <a:t>Advantages</a:t>
            </a:r>
          </a:p>
          <a:p>
            <a:pPr marL="521208" lvl="1" eaLnBrk="1" fontAlgn="auto" hangingPunct="1">
              <a:lnSpc>
                <a:spcPct val="90000"/>
              </a:lnSpc>
              <a:spcAft>
                <a:spcPts val="0"/>
              </a:spcAft>
              <a:buClr>
                <a:schemeClr val="accent4"/>
              </a:buClr>
              <a:buFont typeface="Wingdings" pitchFamily="2" charset="2"/>
              <a:buChar char="v"/>
              <a:defRPr/>
            </a:pPr>
            <a:r>
              <a:rPr lang="da-DK" sz="1600">
                <a:solidFill>
                  <a:schemeClr val="tx1">
                    <a:tint val="85000"/>
                  </a:schemeClr>
                </a:solidFill>
              </a:rPr>
              <a:t>The effect is within- rather than between-subjects – more power</a:t>
            </a:r>
          </a:p>
          <a:p>
            <a:pPr marL="274320" indent="-274320" eaLnBrk="1" fontAlgn="auto" hangingPunct="1">
              <a:lnSpc>
                <a:spcPct val="90000"/>
              </a:lnSpc>
              <a:spcAft>
                <a:spcPts val="0"/>
              </a:spcAft>
              <a:buFont typeface="Wingdings" pitchFamily="2" charset="2"/>
              <a:buChar char="v"/>
              <a:defRPr/>
            </a:pPr>
            <a:r>
              <a:rPr lang="da-DK" sz="1800"/>
              <a:t>Disadvantages</a:t>
            </a:r>
          </a:p>
          <a:p>
            <a:pPr marL="521208" lvl="1" eaLnBrk="1" fontAlgn="auto" hangingPunct="1">
              <a:lnSpc>
                <a:spcPct val="90000"/>
              </a:lnSpc>
              <a:spcAft>
                <a:spcPts val="0"/>
              </a:spcAft>
              <a:buClr>
                <a:schemeClr val="accent4"/>
              </a:buClr>
              <a:buFont typeface="Wingdings" pitchFamily="2" charset="2"/>
              <a:buChar char="v"/>
              <a:defRPr/>
            </a:pPr>
            <a:r>
              <a:rPr lang="da-DK" sz="1600">
                <a:solidFill>
                  <a:schemeClr val="tx1">
                    <a:tint val="85000"/>
                  </a:schemeClr>
                </a:solidFill>
              </a:rPr>
              <a:t>Cannot be used when condition is cured</a:t>
            </a:r>
          </a:p>
          <a:p>
            <a:pPr marL="521208" lvl="1" eaLnBrk="1" fontAlgn="auto" hangingPunct="1">
              <a:lnSpc>
                <a:spcPct val="90000"/>
              </a:lnSpc>
              <a:spcAft>
                <a:spcPts val="0"/>
              </a:spcAft>
              <a:buClr>
                <a:schemeClr val="accent4"/>
              </a:buClr>
              <a:buFont typeface="Wingdings" pitchFamily="2" charset="2"/>
              <a:buChar char="v"/>
              <a:defRPr/>
            </a:pPr>
            <a:r>
              <a:rPr lang="da-DK" sz="1600">
                <a:solidFill>
                  <a:schemeClr val="tx1">
                    <a:tint val="85000"/>
                  </a:schemeClr>
                </a:solidFill>
              </a:rPr>
              <a:t>Only useful for short treatments, which can be assessed quickly</a:t>
            </a:r>
          </a:p>
          <a:p>
            <a:pPr marL="521208" lvl="1" eaLnBrk="1" fontAlgn="auto" hangingPunct="1">
              <a:lnSpc>
                <a:spcPct val="90000"/>
              </a:lnSpc>
              <a:spcAft>
                <a:spcPts val="0"/>
              </a:spcAft>
              <a:buClr>
                <a:schemeClr val="accent4"/>
              </a:buClr>
              <a:buFont typeface="Wingdings" pitchFamily="2" charset="2"/>
              <a:buChar char="v"/>
              <a:defRPr/>
            </a:pPr>
            <a:r>
              <a:rPr lang="da-DK" sz="1600">
                <a:solidFill>
                  <a:schemeClr val="tx1">
                    <a:tint val="85000"/>
                  </a:schemeClr>
                </a:solidFill>
              </a:rPr>
              <a:t>Drop-out after first treatment a major problem</a:t>
            </a:r>
          </a:p>
          <a:p>
            <a:pPr marL="521208" lvl="1" eaLnBrk="1" fontAlgn="auto" hangingPunct="1">
              <a:lnSpc>
                <a:spcPct val="90000"/>
              </a:lnSpc>
              <a:spcAft>
                <a:spcPts val="0"/>
              </a:spcAft>
              <a:buClr>
                <a:schemeClr val="accent4"/>
              </a:buClr>
              <a:buFont typeface="Wingdings" pitchFamily="2" charset="2"/>
              <a:buChar char="v"/>
              <a:defRPr/>
            </a:pPr>
            <a:r>
              <a:rPr lang="da-DK" sz="1600">
                <a:solidFill>
                  <a:schemeClr val="tx1">
                    <a:tint val="85000"/>
                  </a:schemeClr>
                </a:solidFill>
              </a:rPr>
              <a:t>Period effect – systematic differences between periods</a:t>
            </a:r>
          </a:p>
          <a:p>
            <a:pPr marL="521208" lvl="1" eaLnBrk="1" fontAlgn="auto" hangingPunct="1">
              <a:lnSpc>
                <a:spcPct val="90000"/>
              </a:lnSpc>
              <a:spcAft>
                <a:spcPts val="0"/>
              </a:spcAft>
              <a:buClr>
                <a:schemeClr val="accent4"/>
              </a:buClr>
              <a:buFont typeface="Wingdings" pitchFamily="2" charset="2"/>
              <a:buChar char="v"/>
              <a:defRPr/>
            </a:pPr>
            <a:r>
              <a:rPr lang="da-DK" sz="1600">
                <a:solidFill>
                  <a:schemeClr val="tx1">
                    <a:tint val="85000"/>
                  </a:schemeClr>
                </a:solidFill>
              </a:rPr>
              <a:t>Carry-over effect – from first to second treatment (treatment-period interaction)</a:t>
            </a:r>
          </a:p>
          <a:p>
            <a:pPr marL="521208" lvl="1" eaLnBrk="1" fontAlgn="auto" hangingPunct="1">
              <a:lnSpc>
                <a:spcPct val="90000"/>
              </a:lnSpc>
              <a:spcAft>
                <a:spcPts val="0"/>
              </a:spcAft>
              <a:buClr>
                <a:schemeClr val="accent4"/>
              </a:buClr>
              <a:buFont typeface="Wingdings" pitchFamily="2" charset="2"/>
              <a:buChar char="v"/>
              <a:defRPr/>
            </a:pPr>
            <a:endParaRPr lang="da-DK" sz="1600">
              <a:solidFill>
                <a:schemeClr val="tx1">
                  <a:tint val="85000"/>
                </a:schemeClr>
              </a:solidFill>
            </a:endParaRPr>
          </a:p>
          <a:p>
            <a:pPr marL="521208" lvl="1" eaLnBrk="1" fontAlgn="auto" hangingPunct="1">
              <a:lnSpc>
                <a:spcPct val="90000"/>
              </a:lnSpc>
              <a:spcAft>
                <a:spcPts val="0"/>
              </a:spcAft>
              <a:buClr>
                <a:schemeClr val="accent4"/>
              </a:buClr>
              <a:buFont typeface="Wingdings" pitchFamily="2" charset="2"/>
              <a:buChar char="v"/>
              <a:defRPr/>
            </a:pPr>
            <a:endParaRPr lang="da-DK" sz="1600">
              <a:solidFill>
                <a:schemeClr val="tx1">
                  <a:tint val="85000"/>
                </a:schemeClr>
              </a:solidFill>
            </a:endParaRPr>
          </a:p>
          <a:p>
            <a:pPr marL="274320" indent="-274320" eaLnBrk="1" fontAlgn="auto" hangingPunct="1">
              <a:lnSpc>
                <a:spcPct val="90000"/>
              </a:lnSpc>
              <a:spcAft>
                <a:spcPts val="0"/>
              </a:spcAft>
              <a:buFont typeface="Wingdings" pitchFamily="2" charset="2"/>
              <a:buChar char="v"/>
              <a:defRPr/>
            </a:pPr>
            <a:r>
              <a:rPr lang="da-DK" sz="1800"/>
              <a:t>Analysis requires three tests</a:t>
            </a:r>
          </a:p>
          <a:p>
            <a:pPr marL="521208" lvl="1" eaLnBrk="1" fontAlgn="auto" hangingPunct="1">
              <a:lnSpc>
                <a:spcPct val="90000"/>
              </a:lnSpc>
              <a:spcAft>
                <a:spcPts val="0"/>
              </a:spcAft>
              <a:buClr>
                <a:schemeClr val="accent4"/>
              </a:buClr>
              <a:buFont typeface="Wingdings" pitchFamily="2" charset="2"/>
              <a:buChar char="v"/>
              <a:defRPr/>
            </a:pPr>
            <a:endParaRPr lang="da-DK" sz="1600">
              <a:solidFill>
                <a:schemeClr val="tx1">
                  <a:tint val="85000"/>
                </a:schemeClr>
              </a:solidFill>
            </a:endParaRPr>
          </a:p>
          <a:p>
            <a:pPr marL="521208" lvl="1" eaLnBrk="1" fontAlgn="auto" hangingPunct="1">
              <a:lnSpc>
                <a:spcPct val="90000"/>
              </a:lnSpc>
              <a:spcAft>
                <a:spcPts val="0"/>
              </a:spcAft>
              <a:buClr>
                <a:schemeClr val="accent4"/>
              </a:buClr>
              <a:buFont typeface="Wingdings" pitchFamily="2" charset="2"/>
              <a:buChar char="v"/>
              <a:defRPr/>
            </a:pPr>
            <a:endParaRPr lang="da-DK" sz="1600">
              <a:solidFill>
                <a:schemeClr val="tx1">
                  <a:tint val="85000"/>
                </a:schemeClr>
              </a:solidFill>
            </a:endParaRPr>
          </a:p>
          <a:p>
            <a:pPr marL="274320" indent="-274320" eaLnBrk="1" fontAlgn="auto" hangingPunct="1">
              <a:lnSpc>
                <a:spcPct val="90000"/>
              </a:lnSpc>
              <a:spcAft>
                <a:spcPts val="0"/>
              </a:spcAft>
              <a:buFont typeface="Wingdings" pitchFamily="2" charset="2"/>
              <a:buChar char="v"/>
              <a:defRPr/>
            </a:pPr>
            <a:endParaRPr lang="da-DK" sz="1800"/>
          </a:p>
          <a:p>
            <a:pPr marL="274320" indent="-274320" eaLnBrk="1" fontAlgn="auto" hangingPunct="1">
              <a:lnSpc>
                <a:spcPct val="90000"/>
              </a:lnSpc>
              <a:spcAft>
                <a:spcPts val="0"/>
              </a:spcAft>
              <a:buFont typeface="Wingdings" pitchFamily="2" charset="2"/>
              <a:buChar char="v"/>
              <a:defRPr/>
            </a:pPr>
            <a:endParaRPr lang="en-GB" sz="1800"/>
          </a:p>
        </p:txBody>
      </p:sp>
      <p:sp>
        <p:nvSpPr>
          <p:cNvPr id="4" name="Slide Number Placeholder 3"/>
          <p:cNvSpPr>
            <a:spLocks noGrp="1"/>
          </p:cNvSpPr>
          <p:nvPr>
            <p:ph type="sldNum" sz="quarter" idx="12"/>
          </p:nvPr>
        </p:nvSpPr>
        <p:spPr/>
        <p:txBody>
          <a:bodyPr/>
          <a:lstStyle/>
          <a:p>
            <a:pPr>
              <a:defRPr/>
            </a:pPr>
            <a:fld id="{1470B6DE-F030-4293-9566-6B5E04B96D10}" type="slidenum">
              <a:rPr lang="en-US"/>
              <a:pPr>
                <a:defRPr/>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027"/>
          <p:cNvSpPr>
            <a:spLocks noGrp="1" noChangeArrowheads="1"/>
          </p:cNvSpPr>
          <p:nvPr>
            <p:ph idx="1"/>
          </p:nvPr>
        </p:nvSpPr>
        <p:spPr>
          <a:xfrm>
            <a:off x="428625" y="1295400"/>
            <a:ext cx="9601200" cy="4114800"/>
          </a:xfrm>
        </p:spPr>
        <p:txBody>
          <a:bodyPr/>
          <a:lstStyle/>
          <a:p>
            <a:pPr eaLnBrk="1" hangingPunct="1">
              <a:buFont typeface="Wingdings" pitchFamily="2" charset="2"/>
              <a:buChar char="v"/>
            </a:pPr>
            <a:r>
              <a:rPr lang="da-DK" sz="2400" smtClean="0"/>
              <a:t>Two hypothesis/interventions assessed simultaneously</a:t>
            </a:r>
          </a:p>
          <a:p>
            <a:pPr eaLnBrk="1" hangingPunct="1">
              <a:buFont typeface="Wingdings" pitchFamily="2" charset="2"/>
              <a:buChar char="v"/>
            </a:pPr>
            <a:r>
              <a:rPr lang="da-DK" sz="2400" smtClean="0"/>
              <a:t>Different outcomes – interactions not expected</a:t>
            </a:r>
          </a:p>
          <a:p>
            <a:pPr lvl="1" eaLnBrk="1" hangingPunct="1">
              <a:buFont typeface="Wingdings" pitchFamily="2" charset="2"/>
              <a:buChar char="v"/>
            </a:pPr>
            <a:r>
              <a:rPr lang="da-DK" sz="2000" smtClean="0">
                <a:solidFill>
                  <a:srgbClr val="FF0000"/>
                </a:solidFill>
              </a:rPr>
              <a:t>Aspirin reduces risk of cardiovascular death</a:t>
            </a:r>
          </a:p>
          <a:p>
            <a:pPr lvl="1" eaLnBrk="1" hangingPunct="1">
              <a:buFont typeface="Wingdings" pitchFamily="2" charset="2"/>
              <a:buChar char="v"/>
            </a:pPr>
            <a:r>
              <a:rPr lang="da-DK" sz="2000" smtClean="0">
                <a:solidFill>
                  <a:srgbClr val="FF0000"/>
                </a:solidFill>
                <a:sym typeface="Symbol" pitchFamily="18" charset="2"/>
              </a:rPr>
              <a:t></a:t>
            </a:r>
            <a:r>
              <a:rPr lang="da-DK" sz="2000" smtClean="0">
                <a:solidFill>
                  <a:srgbClr val="FF0000"/>
                </a:solidFill>
              </a:rPr>
              <a:t>-carotene reduces risk of lung cancer</a:t>
            </a:r>
          </a:p>
          <a:p>
            <a:pPr eaLnBrk="1" hangingPunct="1">
              <a:buFont typeface="Wingdings" pitchFamily="2" charset="2"/>
              <a:buChar char="v"/>
            </a:pPr>
            <a:r>
              <a:rPr lang="da-DK" sz="2400" smtClean="0"/>
              <a:t>If the two interventions – as assumed - are independent:</a:t>
            </a:r>
          </a:p>
          <a:p>
            <a:pPr lvl="1" eaLnBrk="1" hangingPunct="1">
              <a:buFont typeface="Wingdings" pitchFamily="2" charset="2"/>
              <a:buChar char="v"/>
            </a:pPr>
            <a:r>
              <a:rPr lang="da-DK" sz="2000" smtClean="0"/>
              <a:t>The effect of each intervention can be assessed independently </a:t>
            </a:r>
          </a:p>
        </p:txBody>
      </p:sp>
      <p:graphicFrame>
        <p:nvGraphicFramePr>
          <p:cNvPr id="83972" name="Group 1028"/>
          <p:cNvGraphicFramePr>
            <a:graphicFrameLocks noGrp="1"/>
          </p:cNvGraphicFramePr>
          <p:nvPr/>
        </p:nvGraphicFramePr>
        <p:xfrm>
          <a:off x="5637213" y="4705350"/>
          <a:ext cx="4051300" cy="1466850"/>
        </p:xfrm>
        <a:graphic>
          <a:graphicData uri="http://schemas.openxmlformats.org/drawingml/2006/table">
            <a:tbl>
              <a:tblPr/>
              <a:tblGrid>
                <a:gridCol w="1350169"/>
                <a:gridCol w="1350169"/>
                <a:gridCol w="1350169"/>
              </a:tblGrid>
              <a:tr h="4889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charset="0"/>
                      </a:endParaRPr>
                    </a:p>
                  </a:txBody>
                  <a:tcPr marL="102870" marR="1028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charset="0"/>
                      </a:endParaRPr>
                    </a:p>
                  </a:txBody>
                  <a:tcPr marL="102870" marR="1028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1800" b="0" i="0" u="none" strike="noStrike" cap="none" normalizeH="0" baseline="0" smtClean="0">
                          <a:ln>
                            <a:noFill/>
                          </a:ln>
                          <a:solidFill>
                            <a:schemeClr val="tx1"/>
                          </a:solidFill>
                          <a:effectLst/>
                          <a:latin typeface="Arial" charset="0"/>
                        </a:rPr>
                        <a:t>11 000</a:t>
                      </a:r>
                      <a:endParaRPr kumimoji="0" lang="en-GB" sz="1800" b="0" i="0" u="none" strike="noStrike" cap="none" normalizeH="0" baseline="0" smtClean="0">
                        <a:ln>
                          <a:noFill/>
                        </a:ln>
                        <a:solidFill>
                          <a:schemeClr val="tx1"/>
                        </a:solidFill>
                        <a:effectLst/>
                        <a:latin typeface="Arial" charset="0"/>
                      </a:endParaRPr>
                    </a:p>
                  </a:txBody>
                  <a:tcPr marL="102870" marR="102870" horzOverflow="overflow">
                    <a:lnL w="12700"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889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charset="0"/>
                      </a:endParaRPr>
                    </a:p>
                  </a:txBody>
                  <a:tcPr marL="102870" marR="1028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charset="0"/>
                      </a:endParaRPr>
                    </a:p>
                  </a:txBody>
                  <a:tcPr marL="102870" marR="1028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1800" b="0" i="0" u="none" strike="noStrike" cap="none" normalizeH="0" baseline="0" smtClean="0">
                          <a:ln>
                            <a:noFill/>
                          </a:ln>
                          <a:solidFill>
                            <a:schemeClr val="tx1"/>
                          </a:solidFill>
                          <a:effectLst/>
                          <a:latin typeface="Arial" charset="0"/>
                        </a:rPr>
                        <a:t>11 000</a:t>
                      </a:r>
                      <a:endParaRPr kumimoji="0" lang="en-GB" sz="1800" b="0" i="0" u="none" strike="noStrike" cap="none" normalizeH="0" baseline="0" smtClean="0">
                        <a:ln>
                          <a:noFill/>
                        </a:ln>
                        <a:solidFill>
                          <a:schemeClr val="tx1"/>
                        </a:solidFill>
                        <a:effectLst/>
                        <a:latin typeface="Arial" charset="0"/>
                      </a:endParaRPr>
                    </a:p>
                  </a:txBody>
                  <a:tcPr marL="102870" marR="102870"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889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1800" b="0" i="0" u="none" strike="noStrike" cap="none" normalizeH="0" baseline="0" smtClean="0">
                          <a:ln>
                            <a:noFill/>
                          </a:ln>
                          <a:solidFill>
                            <a:schemeClr val="tx1"/>
                          </a:solidFill>
                          <a:effectLst/>
                          <a:latin typeface="Arial" charset="0"/>
                        </a:rPr>
                        <a:t>11 000</a:t>
                      </a:r>
                      <a:endParaRPr kumimoji="0" lang="en-GB" sz="1800" b="0" i="0" u="none" strike="noStrike" cap="none" normalizeH="0" baseline="0" smtClean="0">
                        <a:ln>
                          <a:noFill/>
                        </a:ln>
                        <a:solidFill>
                          <a:schemeClr val="tx1"/>
                        </a:solidFill>
                        <a:effectLst/>
                        <a:latin typeface="Arial" charset="0"/>
                      </a:endParaRPr>
                    </a:p>
                  </a:txBody>
                  <a:tcPr marL="102870" marR="102870"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1800" b="0" i="0" u="none" strike="noStrike" cap="none" normalizeH="0" baseline="0" smtClean="0">
                          <a:ln>
                            <a:noFill/>
                          </a:ln>
                          <a:solidFill>
                            <a:schemeClr val="tx1"/>
                          </a:solidFill>
                          <a:effectLst/>
                          <a:latin typeface="Arial" charset="0"/>
                        </a:rPr>
                        <a:t>11 000</a:t>
                      </a:r>
                      <a:endParaRPr kumimoji="0" lang="en-GB" sz="1800" b="0" i="0" u="none" strike="noStrike" cap="none" normalizeH="0" baseline="0" smtClean="0">
                        <a:ln>
                          <a:noFill/>
                        </a:ln>
                        <a:solidFill>
                          <a:schemeClr val="tx1"/>
                        </a:solidFill>
                        <a:effectLst/>
                        <a:latin typeface="Arial" charset="0"/>
                      </a:endParaRPr>
                    </a:p>
                  </a:txBody>
                  <a:tcPr marL="102870" marR="102870"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1800" b="0" i="0" u="none" strike="noStrike" cap="none" normalizeH="0" baseline="0" smtClean="0">
                          <a:ln>
                            <a:noFill/>
                          </a:ln>
                          <a:solidFill>
                            <a:schemeClr val="tx1"/>
                          </a:solidFill>
                          <a:effectLst/>
                          <a:latin typeface="Arial" charset="0"/>
                        </a:rPr>
                        <a:t>22 000</a:t>
                      </a:r>
                      <a:endParaRPr kumimoji="0" lang="en-GB" sz="1800" b="0" i="0" u="none" strike="noStrike" cap="none" normalizeH="0" baseline="0" smtClean="0">
                        <a:ln>
                          <a:noFill/>
                        </a:ln>
                        <a:solidFill>
                          <a:schemeClr val="tx1"/>
                        </a:solidFill>
                        <a:effectLst/>
                        <a:latin typeface="Arial" charset="0"/>
                      </a:endParaRPr>
                    </a:p>
                  </a:txBody>
                  <a:tcPr marL="102870" marR="102870" horzOverflow="overflow">
                    <a:lnL>
                      <a:noFill/>
                    </a:lnL>
                    <a:lnR cap="flat">
                      <a:noFill/>
                    </a:lnR>
                    <a:lnT>
                      <a:noFill/>
                    </a:lnT>
                    <a:lnB cap="flat">
                      <a:noFill/>
                    </a:lnB>
                    <a:lnTlToBr>
                      <a:noFill/>
                    </a:lnTlToBr>
                    <a:lnBlToTr>
                      <a:noFill/>
                    </a:lnBlToTr>
                    <a:noFill/>
                  </a:tcPr>
                </a:tc>
              </a:tr>
            </a:tbl>
          </a:graphicData>
        </a:graphic>
      </p:graphicFrame>
      <p:graphicFrame>
        <p:nvGraphicFramePr>
          <p:cNvPr id="83996" name="Group 1052"/>
          <p:cNvGraphicFramePr>
            <a:graphicFrameLocks noGrp="1"/>
          </p:cNvGraphicFramePr>
          <p:nvPr/>
        </p:nvGraphicFramePr>
        <p:xfrm>
          <a:off x="5641975" y="3962400"/>
          <a:ext cx="2700338" cy="731838"/>
        </p:xfrm>
        <a:graphic>
          <a:graphicData uri="http://schemas.openxmlformats.org/drawingml/2006/table">
            <a:tbl>
              <a:tblPr/>
              <a:tblGrid>
                <a:gridCol w="1350169"/>
                <a:gridCol w="1350169"/>
              </a:tblGrid>
              <a:tr h="317500">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1800" b="1" i="0" u="none" strike="noStrike" cap="none" normalizeH="0" baseline="0" smtClean="0">
                          <a:ln>
                            <a:noFill/>
                          </a:ln>
                          <a:solidFill>
                            <a:srgbClr val="FF0000"/>
                          </a:solidFill>
                          <a:effectLst/>
                          <a:latin typeface="Arial" charset="0"/>
                        </a:rPr>
                        <a:t>Aspirin</a:t>
                      </a:r>
                    </a:p>
                  </a:txBody>
                  <a:tcPr marL="102870" marR="102870" horzOverflow="overflow">
                    <a:lnL cap="flat">
                      <a:noFill/>
                    </a:lnL>
                    <a:lnR cap="flat">
                      <a:noFill/>
                    </a:lnR>
                    <a:lnT cap="flat">
                      <a:noFill/>
                    </a:lnT>
                    <a:lnB>
                      <a:noFill/>
                    </a:lnB>
                    <a:lnTlToBr>
                      <a:noFill/>
                    </a:lnTlToBr>
                    <a:lnBlToTr>
                      <a:noFill/>
                    </a:lnBlToTr>
                    <a:noFill/>
                  </a:tcPr>
                </a:tc>
                <a:tc hMerge="1">
                  <a:txBody>
                    <a:bodyPr/>
                    <a:lstStyle/>
                    <a:p>
                      <a:endParaRPr lang="en-US"/>
                    </a:p>
                  </a:txBody>
                  <a:tcPr/>
                </a:tc>
              </a:tr>
              <a:tr h="3524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1800" b="1" i="0" u="none" strike="noStrike" cap="none" normalizeH="0" baseline="0" smtClean="0">
                          <a:ln>
                            <a:noFill/>
                          </a:ln>
                          <a:solidFill>
                            <a:srgbClr val="FF0000"/>
                          </a:solidFill>
                          <a:effectLst/>
                          <a:latin typeface="Arial" charset="0"/>
                        </a:rPr>
                        <a:t>+</a:t>
                      </a:r>
                      <a:endParaRPr kumimoji="0" lang="en-GB" sz="1800" b="1" i="0" u="none" strike="noStrike" cap="none" normalizeH="0" baseline="0" smtClean="0">
                        <a:ln>
                          <a:noFill/>
                        </a:ln>
                        <a:solidFill>
                          <a:srgbClr val="FF0000"/>
                        </a:solidFill>
                        <a:effectLst/>
                        <a:latin typeface="Arial" charset="0"/>
                      </a:endParaRPr>
                    </a:p>
                  </a:txBody>
                  <a:tcPr marL="102870" marR="102870" horzOverflow="overflow">
                    <a:lnL cap="flat">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1800" b="1" i="0" u="none" strike="noStrike" cap="none" normalizeH="0" baseline="0" smtClean="0">
                          <a:ln>
                            <a:noFill/>
                          </a:ln>
                          <a:solidFill>
                            <a:srgbClr val="FF0000"/>
                          </a:solidFill>
                          <a:effectLst/>
                          <a:latin typeface="Arial" charset="0"/>
                        </a:rPr>
                        <a:t>-</a:t>
                      </a:r>
                      <a:endParaRPr kumimoji="0" lang="en-GB" sz="1800" b="1" i="0" u="none" strike="noStrike" cap="none" normalizeH="0" baseline="0" smtClean="0">
                        <a:ln>
                          <a:noFill/>
                        </a:ln>
                        <a:solidFill>
                          <a:srgbClr val="FF0000"/>
                        </a:solidFill>
                        <a:effectLst/>
                        <a:latin typeface="Arial" charset="0"/>
                      </a:endParaRPr>
                    </a:p>
                  </a:txBody>
                  <a:tcPr marL="102870" marR="102870" horzOverflow="overflow">
                    <a:lnL>
                      <a:noFill/>
                    </a:lnL>
                    <a:lnR cap="flat">
                      <a:noFill/>
                    </a:lnR>
                    <a:lnT>
                      <a:noFill/>
                    </a:lnT>
                    <a:lnB cap="flat">
                      <a:noFill/>
                    </a:lnB>
                    <a:lnTlToBr>
                      <a:noFill/>
                    </a:lnTlToBr>
                    <a:lnBlToTr>
                      <a:noFill/>
                    </a:lnBlToTr>
                    <a:noFill/>
                  </a:tcPr>
                </a:tc>
              </a:tr>
            </a:tbl>
          </a:graphicData>
        </a:graphic>
      </p:graphicFrame>
      <p:graphicFrame>
        <p:nvGraphicFramePr>
          <p:cNvPr id="84007" name="Group 1063"/>
          <p:cNvGraphicFramePr>
            <a:graphicFrameLocks noGrp="1"/>
          </p:cNvGraphicFramePr>
          <p:nvPr/>
        </p:nvGraphicFramePr>
        <p:xfrm>
          <a:off x="4500563" y="4800600"/>
          <a:ext cx="1157287" cy="838200"/>
        </p:xfrm>
        <a:graphic>
          <a:graphicData uri="http://schemas.openxmlformats.org/drawingml/2006/table">
            <a:tbl>
              <a:tblPr/>
              <a:tblGrid>
                <a:gridCol w="578644"/>
                <a:gridCol w="578644"/>
              </a:tblGrid>
              <a:tr h="419100">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charset="0"/>
                      </a:endParaRPr>
                    </a:p>
                  </a:txBody>
                  <a:tcPr marL="102870" marR="102870" horzOverflow="overflow">
                    <a:lnL cap="flat">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1800" b="1" i="0" u="none" strike="noStrike" cap="none" normalizeH="0" baseline="0" smtClean="0">
                          <a:ln>
                            <a:noFill/>
                          </a:ln>
                          <a:solidFill>
                            <a:srgbClr val="FF0000"/>
                          </a:solidFill>
                          <a:effectLst/>
                          <a:latin typeface="Arial" charset="0"/>
                        </a:rPr>
                        <a:t>+</a:t>
                      </a:r>
                      <a:endParaRPr kumimoji="0" lang="en-GB" sz="1800" b="1" i="0" u="none" strike="noStrike" cap="none" normalizeH="0" baseline="0" smtClean="0">
                        <a:ln>
                          <a:noFill/>
                        </a:ln>
                        <a:solidFill>
                          <a:srgbClr val="FF0000"/>
                        </a:solidFill>
                        <a:effectLst/>
                        <a:latin typeface="Arial" charset="0"/>
                      </a:endParaRPr>
                    </a:p>
                  </a:txBody>
                  <a:tcPr marL="102870" marR="102870" horzOverflow="overflow">
                    <a:lnL>
                      <a:noFill/>
                    </a:lnL>
                    <a:lnR cap="flat">
                      <a:noFill/>
                    </a:lnR>
                    <a:lnT cap="flat">
                      <a:noFill/>
                    </a:lnT>
                    <a:lnB>
                      <a:noFill/>
                    </a:lnB>
                    <a:lnTlToBr>
                      <a:noFill/>
                    </a:lnTlToBr>
                    <a:lnBlToTr>
                      <a:noFill/>
                    </a:lnBlToTr>
                    <a:noFill/>
                  </a:tcPr>
                </a:tc>
              </a:tr>
              <a:tr h="419100">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1800" b="1" i="0" u="none" strike="noStrike" cap="none" normalizeH="0" baseline="0" smtClean="0">
                          <a:ln>
                            <a:noFill/>
                          </a:ln>
                          <a:solidFill>
                            <a:srgbClr val="FF0000"/>
                          </a:solidFill>
                          <a:effectLst/>
                          <a:latin typeface="Arial" charset="0"/>
                        </a:rPr>
                        <a:t>-</a:t>
                      </a:r>
                      <a:endParaRPr kumimoji="0" lang="en-GB" sz="1800" b="1" i="0" u="none" strike="noStrike" cap="none" normalizeH="0" baseline="0" smtClean="0">
                        <a:ln>
                          <a:noFill/>
                        </a:ln>
                        <a:solidFill>
                          <a:srgbClr val="FF0000"/>
                        </a:solidFill>
                        <a:effectLst/>
                        <a:latin typeface="Arial" charset="0"/>
                      </a:endParaRPr>
                    </a:p>
                  </a:txBody>
                  <a:tcPr marL="102870" marR="102870" horzOverflow="overflow">
                    <a:lnL>
                      <a:noFill/>
                    </a:lnL>
                    <a:lnR cap="flat">
                      <a:noFill/>
                    </a:lnR>
                    <a:lnT>
                      <a:noFill/>
                    </a:lnT>
                    <a:lnB cap="flat">
                      <a:noFill/>
                    </a:lnB>
                    <a:lnTlToBr>
                      <a:noFill/>
                    </a:lnTlToBr>
                    <a:lnBlToTr>
                      <a:noFill/>
                    </a:lnBlToTr>
                    <a:noFill/>
                  </a:tcPr>
                </a:tc>
              </a:tr>
            </a:tbl>
          </a:graphicData>
        </a:graphic>
      </p:graphicFrame>
      <p:sp>
        <p:nvSpPr>
          <p:cNvPr id="55323" name="Text Box 1074"/>
          <p:cNvSpPr txBox="1">
            <a:spLocks noChangeArrowheads="1"/>
          </p:cNvSpPr>
          <p:nvPr/>
        </p:nvSpPr>
        <p:spPr bwMode="auto">
          <a:xfrm rot="-5400000">
            <a:off x="4185443" y="4993482"/>
            <a:ext cx="1128713" cy="368300"/>
          </a:xfrm>
          <a:prstGeom prst="rect">
            <a:avLst/>
          </a:prstGeom>
          <a:noFill/>
          <a:ln w="9525">
            <a:noFill/>
            <a:miter lim="800000"/>
            <a:headEnd/>
            <a:tailEnd/>
          </a:ln>
        </p:spPr>
        <p:txBody>
          <a:bodyPr wrap="none">
            <a:spAutoFit/>
          </a:bodyPr>
          <a:lstStyle/>
          <a:p>
            <a:r>
              <a:rPr lang="da-DK" sz="1800" b="1">
                <a:solidFill>
                  <a:srgbClr val="FF0000"/>
                </a:solidFill>
                <a:sym typeface="Symbol" pitchFamily="18" charset="2"/>
              </a:rPr>
              <a:t></a:t>
            </a:r>
            <a:r>
              <a:rPr lang="da-DK" sz="1800" b="1">
                <a:solidFill>
                  <a:srgbClr val="FF0000"/>
                </a:solidFill>
              </a:rPr>
              <a:t>-caroten</a:t>
            </a:r>
            <a:endParaRPr lang="en-GB" sz="1800" b="1">
              <a:solidFill>
                <a:srgbClr val="FF0000"/>
              </a:solidFill>
            </a:endParaRPr>
          </a:p>
        </p:txBody>
      </p:sp>
      <p:sp>
        <p:nvSpPr>
          <p:cNvPr id="55324" name="Text Box 1075"/>
          <p:cNvSpPr txBox="1">
            <a:spLocks noChangeArrowheads="1"/>
          </p:cNvSpPr>
          <p:nvPr/>
        </p:nvSpPr>
        <p:spPr bwMode="auto">
          <a:xfrm>
            <a:off x="925513" y="5954713"/>
            <a:ext cx="1092200" cy="215900"/>
          </a:xfrm>
          <a:prstGeom prst="rect">
            <a:avLst/>
          </a:prstGeom>
          <a:noFill/>
          <a:ln w="9525">
            <a:noFill/>
            <a:miter lim="800000"/>
            <a:headEnd/>
            <a:tailEnd/>
          </a:ln>
        </p:spPr>
        <p:txBody>
          <a:bodyPr wrap="none">
            <a:spAutoFit/>
          </a:bodyPr>
          <a:lstStyle/>
          <a:p>
            <a:r>
              <a:rPr lang="da-DK"/>
              <a:t>PHSRG, NEJM, 1989</a:t>
            </a:r>
          </a:p>
        </p:txBody>
      </p:sp>
      <p:sp>
        <p:nvSpPr>
          <p:cNvPr id="84020" name="Rectangle 1076"/>
          <p:cNvSpPr>
            <a:spLocks noChangeArrowheads="1"/>
          </p:cNvSpPr>
          <p:nvPr/>
        </p:nvSpPr>
        <p:spPr bwMode="auto">
          <a:xfrm>
            <a:off x="342900" y="152400"/>
            <a:ext cx="9515475" cy="1143000"/>
          </a:xfrm>
          <a:prstGeom prst="rect">
            <a:avLst/>
          </a:prstGeom>
          <a:noFill/>
          <a:ln w="9525">
            <a:noFill/>
            <a:miter lim="800000"/>
            <a:headEnd/>
            <a:tailEnd/>
          </a:ln>
          <a:effectLst/>
        </p:spPr>
        <p:txBody>
          <a:bodyPr anchor="ctr"/>
          <a:lstStyle/>
          <a:p>
            <a:pPr algn="ctr">
              <a:defRPr/>
            </a:pPr>
            <a:r>
              <a:rPr lang="da-DK" sz="3200">
                <a:solidFill>
                  <a:srgbClr val="FF0000"/>
                </a:solidFill>
                <a:effectLst>
                  <a:outerShdw blurRad="38100" dist="38100" dir="2700000" algn="tl">
                    <a:srgbClr val="C0C0C0"/>
                  </a:outerShdw>
                </a:effectLst>
              </a:rPr>
              <a:t>Special design: factorial </a:t>
            </a:r>
          </a:p>
        </p:txBody>
      </p:sp>
      <p:sp>
        <p:nvSpPr>
          <p:cNvPr id="9" name="Slide Number Placeholder 8"/>
          <p:cNvSpPr>
            <a:spLocks noGrp="1"/>
          </p:cNvSpPr>
          <p:nvPr>
            <p:ph type="sldNum" sz="quarter" idx="12"/>
          </p:nvPr>
        </p:nvSpPr>
        <p:spPr/>
        <p:txBody>
          <a:bodyPr/>
          <a:lstStyle/>
          <a:p>
            <a:pPr>
              <a:defRPr/>
            </a:pPr>
            <a:fld id="{82A93EEB-9F23-4949-937F-C599A994D1D8}" type="slidenum">
              <a:rPr lang="en-US"/>
              <a:pPr>
                <a:defRPr/>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idx="1"/>
          </p:nvPr>
        </p:nvSpPr>
        <p:spPr>
          <a:xfrm>
            <a:off x="428625" y="1219200"/>
            <a:ext cx="9601200" cy="4114800"/>
          </a:xfrm>
        </p:spPr>
        <p:txBody>
          <a:bodyPr/>
          <a:lstStyle/>
          <a:p>
            <a:pPr eaLnBrk="1" hangingPunct="1">
              <a:buFont typeface="Wingdings" pitchFamily="2" charset="2"/>
              <a:buChar char="v"/>
            </a:pPr>
            <a:r>
              <a:rPr lang="da-DK" sz="2400" smtClean="0"/>
              <a:t>Same outcome – interaction may be expected:</a:t>
            </a:r>
          </a:p>
          <a:p>
            <a:pPr lvl="1" eaLnBrk="1" hangingPunct="1">
              <a:buFont typeface="Wingdings" pitchFamily="2" charset="2"/>
              <a:buChar char="v"/>
            </a:pPr>
            <a:r>
              <a:rPr lang="da-DK" sz="2000" smtClean="0">
                <a:solidFill>
                  <a:srgbClr val="FF0000"/>
                </a:solidFill>
                <a:sym typeface="Symbol" pitchFamily="18" charset="2"/>
              </a:rPr>
              <a:t>-tocopherol </a:t>
            </a:r>
            <a:r>
              <a:rPr lang="da-DK" sz="2000" smtClean="0">
                <a:solidFill>
                  <a:srgbClr val="FF0000"/>
                </a:solidFill>
              </a:rPr>
              <a:t>reduces risk of lung cancer</a:t>
            </a:r>
          </a:p>
          <a:p>
            <a:pPr lvl="1" eaLnBrk="1" hangingPunct="1">
              <a:buFont typeface="Wingdings" pitchFamily="2" charset="2"/>
              <a:buChar char="v"/>
            </a:pPr>
            <a:r>
              <a:rPr lang="da-DK" sz="2000" smtClean="0">
                <a:solidFill>
                  <a:srgbClr val="FF0000"/>
                </a:solidFill>
                <a:sym typeface="Symbol" pitchFamily="18" charset="2"/>
              </a:rPr>
              <a:t></a:t>
            </a:r>
            <a:r>
              <a:rPr lang="da-DK" sz="2000" smtClean="0">
                <a:solidFill>
                  <a:srgbClr val="FF0000"/>
                </a:solidFill>
              </a:rPr>
              <a:t>-carotene reduces risk of lung cancer</a:t>
            </a:r>
          </a:p>
          <a:p>
            <a:pPr eaLnBrk="1" hangingPunct="1">
              <a:buFont typeface="Wingdings" pitchFamily="2" charset="2"/>
              <a:buChar char="v"/>
            </a:pPr>
            <a:r>
              <a:rPr lang="da-DK" sz="2400" smtClean="0"/>
              <a:t>If interaction: </a:t>
            </a:r>
          </a:p>
          <a:p>
            <a:pPr lvl="1" eaLnBrk="1" hangingPunct="1">
              <a:buFont typeface="Wingdings" pitchFamily="2" charset="2"/>
              <a:buChar char="v"/>
            </a:pPr>
            <a:r>
              <a:rPr lang="da-DK" sz="2000" smtClean="0"/>
              <a:t>assess the effect of one intervention for each level of the other </a:t>
            </a:r>
          </a:p>
          <a:p>
            <a:pPr eaLnBrk="1" hangingPunct="1">
              <a:buFont typeface="Wingdings" pitchFamily="2" charset="2"/>
              <a:buChar char="v"/>
            </a:pPr>
            <a:r>
              <a:rPr lang="da-DK" sz="2400" smtClean="0"/>
              <a:t>If no interaction</a:t>
            </a:r>
          </a:p>
          <a:p>
            <a:pPr lvl="1" eaLnBrk="1" hangingPunct="1">
              <a:buFont typeface="Wingdings" pitchFamily="2" charset="2"/>
              <a:buChar char="v"/>
            </a:pPr>
            <a:r>
              <a:rPr lang="da-DK" sz="2000" smtClean="0"/>
              <a:t>greater power or ability to detect smaller differences</a:t>
            </a:r>
          </a:p>
        </p:txBody>
      </p:sp>
      <p:graphicFrame>
        <p:nvGraphicFramePr>
          <p:cNvPr id="74756" name="Group 4"/>
          <p:cNvGraphicFramePr>
            <a:graphicFrameLocks noGrp="1"/>
          </p:cNvGraphicFramePr>
          <p:nvPr/>
        </p:nvGraphicFramePr>
        <p:xfrm>
          <a:off x="5764213" y="4945063"/>
          <a:ext cx="4051300" cy="1466850"/>
        </p:xfrm>
        <a:graphic>
          <a:graphicData uri="http://schemas.openxmlformats.org/drawingml/2006/table">
            <a:tbl>
              <a:tblPr/>
              <a:tblGrid>
                <a:gridCol w="1350169"/>
                <a:gridCol w="1350169"/>
                <a:gridCol w="1350169"/>
              </a:tblGrid>
              <a:tr h="4889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1800" b="0" i="0" u="none" strike="noStrike" cap="none" normalizeH="0" baseline="0" smtClean="0">
                          <a:ln>
                            <a:noFill/>
                          </a:ln>
                          <a:solidFill>
                            <a:schemeClr val="tx1"/>
                          </a:solidFill>
                          <a:effectLst/>
                          <a:latin typeface="Arial" charset="0"/>
                        </a:rPr>
                        <a:t>7 000</a:t>
                      </a:r>
                      <a:endParaRPr kumimoji="0" lang="en-GB" sz="1800" b="0" i="0" u="none" strike="noStrike" cap="none" normalizeH="0" baseline="0" smtClean="0">
                        <a:ln>
                          <a:noFill/>
                        </a:ln>
                        <a:solidFill>
                          <a:schemeClr val="tx1"/>
                        </a:solidFill>
                        <a:effectLst/>
                        <a:latin typeface="Arial" charset="0"/>
                      </a:endParaRPr>
                    </a:p>
                  </a:txBody>
                  <a:tcPr marL="102870" marR="1028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1800" b="0" i="0" u="none" strike="noStrike" cap="none" normalizeH="0" baseline="0" smtClean="0">
                          <a:ln>
                            <a:noFill/>
                          </a:ln>
                          <a:solidFill>
                            <a:schemeClr val="tx1"/>
                          </a:solidFill>
                          <a:effectLst/>
                          <a:latin typeface="Arial" charset="0"/>
                        </a:rPr>
                        <a:t>7 000</a:t>
                      </a:r>
                      <a:endParaRPr kumimoji="0" lang="en-GB" sz="1800" b="0" i="0" u="none" strike="noStrike" cap="none" normalizeH="0" baseline="0" smtClean="0">
                        <a:ln>
                          <a:noFill/>
                        </a:ln>
                        <a:solidFill>
                          <a:schemeClr val="tx1"/>
                        </a:solidFill>
                        <a:effectLst/>
                        <a:latin typeface="Arial" charset="0"/>
                      </a:endParaRPr>
                    </a:p>
                  </a:txBody>
                  <a:tcPr marL="102870" marR="1028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14 000</a:t>
                      </a:r>
                    </a:p>
                  </a:txBody>
                  <a:tcPr marL="102870" marR="102870" horzOverflow="overflow">
                    <a:lnL w="12700" cap="flat" cmpd="sng" algn="ctr">
                      <a:solidFill>
                        <a:schemeClr val="tx1"/>
                      </a:solidFill>
                      <a:prstDash val="solid"/>
                      <a:round/>
                      <a:headEnd type="none" w="med" len="med"/>
                      <a:tailEnd type="none" w="med" len="med"/>
                    </a:lnL>
                    <a:lnR cap="flat">
                      <a:noFill/>
                    </a:lnR>
                    <a:lnT cap="flat">
                      <a:noFill/>
                    </a:lnT>
                    <a:lnB>
                      <a:noFill/>
                    </a:lnB>
                    <a:lnTlToBr>
                      <a:noFill/>
                    </a:lnTlToBr>
                    <a:lnBlToTr>
                      <a:noFill/>
                    </a:lnBlToTr>
                    <a:noFill/>
                  </a:tcPr>
                </a:tc>
              </a:tr>
              <a:tr h="4889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1800" b="0" i="0" u="none" strike="noStrike" cap="none" normalizeH="0" baseline="0" smtClean="0">
                          <a:ln>
                            <a:noFill/>
                          </a:ln>
                          <a:solidFill>
                            <a:schemeClr val="tx1"/>
                          </a:solidFill>
                          <a:effectLst/>
                          <a:latin typeface="Arial" charset="0"/>
                        </a:rPr>
                        <a:t>7 000</a:t>
                      </a:r>
                      <a:endParaRPr kumimoji="0" lang="en-GB" sz="1800" b="0" i="0" u="none" strike="noStrike" cap="none" normalizeH="0" baseline="0" smtClean="0">
                        <a:ln>
                          <a:noFill/>
                        </a:ln>
                        <a:solidFill>
                          <a:schemeClr val="tx1"/>
                        </a:solidFill>
                        <a:effectLst/>
                        <a:latin typeface="Arial" charset="0"/>
                      </a:endParaRPr>
                    </a:p>
                  </a:txBody>
                  <a:tcPr marL="102870" marR="1028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1800" b="0" i="0" u="none" strike="noStrike" cap="none" normalizeH="0" baseline="0" smtClean="0">
                          <a:ln>
                            <a:noFill/>
                          </a:ln>
                          <a:solidFill>
                            <a:schemeClr val="tx1"/>
                          </a:solidFill>
                          <a:effectLst/>
                          <a:latin typeface="Arial" charset="0"/>
                        </a:rPr>
                        <a:t>7 000</a:t>
                      </a:r>
                      <a:endParaRPr kumimoji="0" lang="en-GB" sz="1800" b="0" i="0" u="none" strike="noStrike" cap="none" normalizeH="0" baseline="0" smtClean="0">
                        <a:ln>
                          <a:noFill/>
                        </a:ln>
                        <a:solidFill>
                          <a:schemeClr val="tx1"/>
                        </a:solidFill>
                        <a:effectLst/>
                        <a:latin typeface="Arial" charset="0"/>
                      </a:endParaRPr>
                    </a:p>
                  </a:txBody>
                  <a:tcPr marL="102870" marR="1028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14 000</a:t>
                      </a:r>
                    </a:p>
                  </a:txBody>
                  <a:tcPr marL="102870" marR="102870"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tr>
              <a:tr h="4889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14 000</a:t>
                      </a:r>
                    </a:p>
                  </a:txBody>
                  <a:tcPr marL="102870" marR="102870"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14 000</a:t>
                      </a:r>
                    </a:p>
                  </a:txBody>
                  <a:tcPr marL="102870" marR="102870"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1800" b="0" i="0" u="none" strike="noStrike" cap="none" normalizeH="0" baseline="0" smtClean="0">
                          <a:ln>
                            <a:noFill/>
                          </a:ln>
                          <a:solidFill>
                            <a:schemeClr val="tx1"/>
                          </a:solidFill>
                          <a:effectLst/>
                          <a:latin typeface="Arial" charset="0"/>
                        </a:rPr>
                        <a:t>28 000</a:t>
                      </a:r>
                      <a:endParaRPr kumimoji="0" lang="en-GB" sz="1800" b="0" i="0" u="none" strike="noStrike" cap="none" normalizeH="0" baseline="0" smtClean="0">
                        <a:ln>
                          <a:noFill/>
                        </a:ln>
                        <a:solidFill>
                          <a:schemeClr val="tx1"/>
                        </a:solidFill>
                        <a:effectLst/>
                        <a:latin typeface="Arial" charset="0"/>
                      </a:endParaRPr>
                    </a:p>
                  </a:txBody>
                  <a:tcPr marL="102870" marR="102870" horzOverflow="overflow">
                    <a:lnL>
                      <a:noFill/>
                    </a:lnL>
                    <a:lnR cap="flat">
                      <a:noFill/>
                    </a:lnR>
                    <a:lnT>
                      <a:noFill/>
                    </a:lnT>
                    <a:lnB cap="flat">
                      <a:noFill/>
                    </a:lnB>
                    <a:lnTlToBr>
                      <a:noFill/>
                    </a:lnTlToBr>
                    <a:lnBlToTr>
                      <a:noFill/>
                    </a:lnBlToTr>
                    <a:noFill/>
                  </a:tcPr>
                </a:tc>
              </a:tr>
            </a:tbl>
          </a:graphicData>
        </a:graphic>
      </p:graphicFrame>
      <p:graphicFrame>
        <p:nvGraphicFramePr>
          <p:cNvPr id="74805" name="Group 53"/>
          <p:cNvGraphicFramePr>
            <a:graphicFrameLocks noGrp="1"/>
          </p:cNvGraphicFramePr>
          <p:nvPr/>
        </p:nvGraphicFramePr>
        <p:xfrm>
          <a:off x="5770563" y="4191000"/>
          <a:ext cx="2700337" cy="731838"/>
        </p:xfrm>
        <a:graphic>
          <a:graphicData uri="http://schemas.openxmlformats.org/drawingml/2006/table">
            <a:tbl>
              <a:tblPr/>
              <a:tblGrid>
                <a:gridCol w="1350169"/>
                <a:gridCol w="1350169"/>
              </a:tblGrid>
              <a:tr h="317500">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1800" b="1" i="0" u="none" strike="noStrike" cap="none" normalizeH="0" baseline="0" smtClean="0">
                          <a:ln>
                            <a:noFill/>
                          </a:ln>
                          <a:solidFill>
                            <a:srgbClr val="FF0000"/>
                          </a:solidFill>
                          <a:effectLst/>
                          <a:latin typeface="Arial" charset="0"/>
                          <a:sym typeface="Symbol" pitchFamily="18" charset="2"/>
                        </a:rPr>
                        <a:t>-tocopherol</a:t>
                      </a:r>
                    </a:p>
                  </a:txBody>
                  <a:tcPr marL="102870" marR="102870" horzOverflow="overflow">
                    <a:lnL cap="flat">
                      <a:noFill/>
                    </a:lnL>
                    <a:lnR cap="flat">
                      <a:noFill/>
                    </a:lnR>
                    <a:lnT cap="flat">
                      <a:noFill/>
                    </a:lnT>
                    <a:lnB>
                      <a:noFill/>
                    </a:lnB>
                    <a:lnTlToBr>
                      <a:noFill/>
                    </a:lnTlToBr>
                    <a:lnBlToTr>
                      <a:noFill/>
                    </a:lnBlToTr>
                    <a:noFill/>
                  </a:tcPr>
                </a:tc>
                <a:tc hMerge="1">
                  <a:txBody>
                    <a:bodyPr/>
                    <a:lstStyle/>
                    <a:p>
                      <a:endParaRPr lang="en-US"/>
                    </a:p>
                  </a:txBody>
                  <a:tcPr/>
                </a:tc>
              </a:tr>
              <a:tr h="3524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1800" b="1" i="0" u="none" strike="noStrike" cap="none" normalizeH="0" baseline="0" smtClean="0">
                          <a:ln>
                            <a:noFill/>
                          </a:ln>
                          <a:solidFill>
                            <a:srgbClr val="FF0000"/>
                          </a:solidFill>
                          <a:effectLst/>
                          <a:latin typeface="Arial" charset="0"/>
                        </a:rPr>
                        <a:t>+</a:t>
                      </a:r>
                      <a:endParaRPr kumimoji="0" lang="en-GB" sz="1800" b="1" i="0" u="none" strike="noStrike" cap="none" normalizeH="0" baseline="0" smtClean="0">
                        <a:ln>
                          <a:noFill/>
                        </a:ln>
                        <a:solidFill>
                          <a:srgbClr val="FF0000"/>
                        </a:solidFill>
                        <a:effectLst/>
                        <a:latin typeface="Arial" charset="0"/>
                      </a:endParaRPr>
                    </a:p>
                  </a:txBody>
                  <a:tcPr marL="102870" marR="102870" horzOverflow="overflow">
                    <a:lnL cap="flat">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1800" b="1" i="0" u="none" strike="noStrike" cap="none" normalizeH="0" baseline="0" smtClean="0">
                          <a:ln>
                            <a:noFill/>
                          </a:ln>
                          <a:solidFill>
                            <a:srgbClr val="FF0000"/>
                          </a:solidFill>
                          <a:effectLst/>
                          <a:latin typeface="Arial" charset="0"/>
                        </a:rPr>
                        <a:t>-</a:t>
                      </a:r>
                      <a:endParaRPr kumimoji="0" lang="en-GB" sz="1800" b="1" i="0" u="none" strike="noStrike" cap="none" normalizeH="0" baseline="0" smtClean="0">
                        <a:ln>
                          <a:noFill/>
                        </a:ln>
                        <a:solidFill>
                          <a:srgbClr val="FF0000"/>
                        </a:solidFill>
                        <a:effectLst/>
                        <a:latin typeface="Arial" charset="0"/>
                      </a:endParaRPr>
                    </a:p>
                  </a:txBody>
                  <a:tcPr marL="102870" marR="102870" horzOverflow="overflow">
                    <a:lnL>
                      <a:noFill/>
                    </a:lnL>
                    <a:lnR cap="flat">
                      <a:noFill/>
                    </a:lnR>
                    <a:lnT>
                      <a:noFill/>
                    </a:lnT>
                    <a:lnB cap="flat">
                      <a:noFill/>
                    </a:lnB>
                    <a:lnTlToBr>
                      <a:noFill/>
                    </a:lnTlToBr>
                    <a:lnBlToTr>
                      <a:noFill/>
                    </a:lnBlToTr>
                    <a:noFill/>
                  </a:tcPr>
                </a:tc>
              </a:tr>
            </a:tbl>
          </a:graphicData>
        </a:graphic>
      </p:graphicFrame>
      <p:graphicFrame>
        <p:nvGraphicFramePr>
          <p:cNvPr id="74791" name="Group 39"/>
          <p:cNvGraphicFramePr>
            <a:graphicFrameLocks noGrp="1"/>
          </p:cNvGraphicFramePr>
          <p:nvPr/>
        </p:nvGraphicFramePr>
        <p:xfrm>
          <a:off x="4629150" y="5029200"/>
          <a:ext cx="1157288" cy="838200"/>
        </p:xfrm>
        <a:graphic>
          <a:graphicData uri="http://schemas.openxmlformats.org/drawingml/2006/table">
            <a:tbl>
              <a:tblPr/>
              <a:tblGrid>
                <a:gridCol w="578644"/>
                <a:gridCol w="578644"/>
              </a:tblGrid>
              <a:tr h="419100">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charset="0"/>
                      </a:endParaRPr>
                    </a:p>
                  </a:txBody>
                  <a:tcPr marL="102870" marR="102870" horzOverflow="overflow">
                    <a:lnL cap="flat">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1800" b="1" i="0" u="none" strike="noStrike" cap="none" normalizeH="0" baseline="0" smtClean="0">
                          <a:ln>
                            <a:noFill/>
                          </a:ln>
                          <a:solidFill>
                            <a:srgbClr val="FF0000"/>
                          </a:solidFill>
                          <a:effectLst/>
                          <a:latin typeface="Arial" charset="0"/>
                        </a:rPr>
                        <a:t>+</a:t>
                      </a:r>
                      <a:endParaRPr kumimoji="0" lang="en-GB" sz="1800" b="1" i="0" u="none" strike="noStrike" cap="none" normalizeH="0" baseline="0" smtClean="0">
                        <a:ln>
                          <a:noFill/>
                        </a:ln>
                        <a:solidFill>
                          <a:srgbClr val="FF0000"/>
                        </a:solidFill>
                        <a:effectLst/>
                        <a:latin typeface="Arial" charset="0"/>
                      </a:endParaRPr>
                    </a:p>
                  </a:txBody>
                  <a:tcPr marL="102870" marR="102870" horzOverflow="overflow">
                    <a:lnL>
                      <a:noFill/>
                    </a:lnL>
                    <a:lnR cap="flat">
                      <a:noFill/>
                    </a:lnR>
                    <a:lnT cap="flat">
                      <a:noFill/>
                    </a:lnT>
                    <a:lnB>
                      <a:noFill/>
                    </a:lnB>
                    <a:lnTlToBr>
                      <a:noFill/>
                    </a:lnTlToBr>
                    <a:lnBlToTr>
                      <a:noFill/>
                    </a:lnBlToTr>
                    <a:noFill/>
                  </a:tcPr>
                </a:tc>
              </a:tr>
              <a:tr h="419100">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a-DK" sz="1800" b="1" i="0" u="none" strike="noStrike" cap="none" normalizeH="0" baseline="0" smtClean="0">
                          <a:ln>
                            <a:noFill/>
                          </a:ln>
                          <a:solidFill>
                            <a:srgbClr val="FF0000"/>
                          </a:solidFill>
                          <a:effectLst/>
                          <a:latin typeface="Arial" charset="0"/>
                        </a:rPr>
                        <a:t>-</a:t>
                      </a:r>
                      <a:endParaRPr kumimoji="0" lang="en-GB" sz="1800" b="1" i="0" u="none" strike="noStrike" cap="none" normalizeH="0" baseline="0" smtClean="0">
                        <a:ln>
                          <a:noFill/>
                        </a:ln>
                        <a:solidFill>
                          <a:srgbClr val="FF0000"/>
                        </a:solidFill>
                        <a:effectLst/>
                        <a:latin typeface="Arial" charset="0"/>
                      </a:endParaRPr>
                    </a:p>
                  </a:txBody>
                  <a:tcPr marL="102870" marR="102870" horzOverflow="overflow">
                    <a:lnL>
                      <a:noFill/>
                    </a:lnL>
                    <a:lnR cap="flat">
                      <a:noFill/>
                    </a:lnR>
                    <a:lnT>
                      <a:noFill/>
                    </a:lnT>
                    <a:lnB cap="flat">
                      <a:noFill/>
                    </a:lnB>
                    <a:lnTlToBr>
                      <a:noFill/>
                    </a:lnTlToBr>
                    <a:lnBlToTr>
                      <a:noFill/>
                    </a:lnBlToTr>
                    <a:noFill/>
                  </a:tcPr>
                </a:tc>
              </a:tr>
            </a:tbl>
          </a:graphicData>
        </a:graphic>
      </p:graphicFrame>
      <p:sp>
        <p:nvSpPr>
          <p:cNvPr id="56347" name="Text Box 50"/>
          <p:cNvSpPr txBox="1">
            <a:spLocks noChangeArrowheads="1"/>
          </p:cNvSpPr>
          <p:nvPr/>
        </p:nvSpPr>
        <p:spPr bwMode="auto">
          <a:xfrm rot="-5400000">
            <a:off x="4314031" y="5222082"/>
            <a:ext cx="1128713" cy="368300"/>
          </a:xfrm>
          <a:prstGeom prst="rect">
            <a:avLst/>
          </a:prstGeom>
          <a:noFill/>
          <a:ln w="9525">
            <a:noFill/>
            <a:miter lim="800000"/>
            <a:headEnd/>
            <a:tailEnd/>
          </a:ln>
        </p:spPr>
        <p:txBody>
          <a:bodyPr wrap="none">
            <a:spAutoFit/>
          </a:bodyPr>
          <a:lstStyle/>
          <a:p>
            <a:r>
              <a:rPr lang="da-DK" sz="1800" b="1">
                <a:solidFill>
                  <a:srgbClr val="FF0000"/>
                </a:solidFill>
                <a:sym typeface="Symbol" pitchFamily="18" charset="2"/>
              </a:rPr>
              <a:t></a:t>
            </a:r>
            <a:r>
              <a:rPr lang="da-DK" sz="1800" b="1">
                <a:solidFill>
                  <a:srgbClr val="FF0000"/>
                </a:solidFill>
              </a:rPr>
              <a:t>-caroten</a:t>
            </a:r>
            <a:endParaRPr lang="en-GB" sz="1800" b="1">
              <a:solidFill>
                <a:srgbClr val="FF0000"/>
              </a:solidFill>
            </a:endParaRPr>
          </a:p>
        </p:txBody>
      </p:sp>
      <p:sp>
        <p:nvSpPr>
          <p:cNvPr id="56348" name="Text Box 54"/>
          <p:cNvSpPr txBox="1">
            <a:spLocks noChangeArrowheads="1"/>
          </p:cNvSpPr>
          <p:nvPr/>
        </p:nvSpPr>
        <p:spPr bwMode="auto">
          <a:xfrm>
            <a:off x="1016000" y="6019800"/>
            <a:ext cx="1325563" cy="215900"/>
          </a:xfrm>
          <a:prstGeom prst="rect">
            <a:avLst/>
          </a:prstGeom>
          <a:noFill/>
          <a:ln w="9525">
            <a:noFill/>
            <a:miter lim="800000"/>
            <a:headEnd/>
            <a:tailEnd/>
          </a:ln>
        </p:spPr>
        <p:txBody>
          <a:bodyPr wrap="none">
            <a:spAutoFit/>
          </a:bodyPr>
          <a:lstStyle/>
          <a:p>
            <a:r>
              <a:rPr lang="da-DK"/>
              <a:t>ATBC-CPSG, NEJM, 1994</a:t>
            </a:r>
          </a:p>
        </p:txBody>
      </p:sp>
      <p:sp>
        <p:nvSpPr>
          <p:cNvPr id="74808" name="Rectangle 56"/>
          <p:cNvSpPr>
            <a:spLocks noChangeArrowheads="1"/>
          </p:cNvSpPr>
          <p:nvPr/>
        </p:nvSpPr>
        <p:spPr bwMode="auto">
          <a:xfrm>
            <a:off x="342900" y="152400"/>
            <a:ext cx="9515475" cy="1143000"/>
          </a:xfrm>
          <a:prstGeom prst="rect">
            <a:avLst/>
          </a:prstGeom>
          <a:noFill/>
          <a:ln w="9525">
            <a:noFill/>
            <a:miter lim="800000"/>
            <a:headEnd/>
            <a:tailEnd/>
          </a:ln>
          <a:effectLst/>
        </p:spPr>
        <p:txBody>
          <a:bodyPr anchor="ctr"/>
          <a:lstStyle/>
          <a:p>
            <a:pPr algn="ctr">
              <a:defRPr/>
            </a:pPr>
            <a:r>
              <a:rPr lang="da-DK" sz="3200">
                <a:solidFill>
                  <a:srgbClr val="FF0000"/>
                </a:solidFill>
                <a:effectLst>
                  <a:outerShdw blurRad="38100" dist="38100" dir="2700000" algn="tl">
                    <a:srgbClr val="C0C0C0"/>
                  </a:outerShdw>
                </a:effectLst>
              </a:rPr>
              <a:t>Special design: factorial </a:t>
            </a:r>
          </a:p>
        </p:txBody>
      </p:sp>
      <p:sp>
        <p:nvSpPr>
          <p:cNvPr id="9" name="Slide Number Placeholder 8"/>
          <p:cNvSpPr>
            <a:spLocks noGrp="1"/>
          </p:cNvSpPr>
          <p:nvPr>
            <p:ph type="sldNum" sz="quarter" idx="12"/>
          </p:nvPr>
        </p:nvSpPr>
        <p:spPr/>
        <p:txBody>
          <a:bodyPr/>
          <a:lstStyle/>
          <a:p>
            <a:pPr>
              <a:defRPr/>
            </a:pPr>
            <a:fld id="{3D6D454A-CE5B-435E-B456-A1D1987AABE7}" type="slidenum">
              <a:rPr lang="en-US"/>
              <a:pPr>
                <a:defRPr/>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idx="1"/>
          </p:nvPr>
        </p:nvSpPr>
        <p:spPr>
          <a:xfrm>
            <a:off x="600075" y="1143000"/>
            <a:ext cx="9172575" cy="4114800"/>
          </a:xfrm>
        </p:spPr>
        <p:txBody>
          <a:bodyPr/>
          <a:lstStyle/>
          <a:p>
            <a:pPr eaLnBrk="1" hangingPunct="1">
              <a:buFont typeface="Wingdings" pitchFamily="2" charset="2"/>
              <a:buChar char="v"/>
            </a:pPr>
            <a:r>
              <a:rPr lang="da-DK" sz="2400" smtClean="0"/>
              <a:t>If unit of randomisation is a group, not individual</a:t>
            </a:r>
          </a:p>
          <a:p>
            <a:pPr eaLnBrk="1" hangingPunct="1">
              <a:buFont typeface="Wingdings" pitchFamily="2" charset="2"/>
              <a:buChar char="v"/>
            </a:pPr>
            <a:endParaRPr lang="da-DK" sz="2400" smtClean="0"/>
          </a:p>
          <a:p>
            <a:pPr eaLnBrk="1" hangingPunct="1">
              <a:buFont typeface="Wingdings" pitchFamily="2" charset="2"/>
              <a:buChar char="v"/>
            </a:pPr>
            <a:r>
              <a:rPr lang="da-DK" sz="2400" smtClean="0"/>
              <a:t>Questions</a:t>
            </a:r>
          </a:p>
          <a:p>
            <a:pPr lvl="1" eaLnBrk="1" hangingPunct="1">
              <a:buFont typeface="Wingdings" pitchFamily="2" charset="2"/>
              <a:buChar char="v"/>
            </a:pPr>
            <a:r>
              <a:rPr lang="da-DK" sz="2000" smtClean="0"/>
              <a:t>Where is it useful?</a:t>
            </a:r>
          </a:p>
          <a:p>
            <a:pPr eaLnBrk="1" hangingPunct="1">
              <a:buFont typeface="Wingdings" pitchFamily="2" charset="2"/>
              <a:buChar char="v"/>
            </a:pPr>
            <a:endParaRPr lang="da-DK" sz="2400" smtClean="0"/>
          </a:p>
          <a:p>
            <a:pPr lvl="1" eaLnBrk="1" hangingPunct="1">
              <a:buFont typeface="Wingdings" pitchFamily="2" charset="2"/>
              <a:buChar char="v"/>
            </a:pPr>
            <a:r>
              <a:rPr lang="da-DK" sz="2000" smtClean="0"/>
              <a:t>What is the problem?</a:t>
            </a:r>
          </a:p>
        </p:txBody>
      </p:sp>
      <p:sp>
        <p:nvSpPr>
          <p:cNvPr id="122884" name="Rectangle 4"/>
          <p:cNvSpPr>
            <a:spLocks noChangeArrowheads="1"/>
          </p:cNvSpPr>
          <p:nvPr/>
        </p:nvSpPr>
        <p:spPr bwMode="auto">
          <a:xfrm>
            <a:off x="342900" y="76200"/>
            <a:ext cx="9515475" cy="1143000"/>
          </a:xfrm>
          <a:prstGeom prst="rect">
            <a:avLst/>
          </a:prstGeom>
          <a:noFill/>
          <a:ln w="9525">
            <a:noFill/>
            <a:miter lim="800000"/>
            <a:headEnd/>
            <a:tailEnd/>
          </a:ln>
          <a:effectLst/>
        </p:spPr>
        <p:txBody>
          <a:bodyPr anchor="ctr"/>
          <a:lstStyle/>
          <a:p>
            <a:pPr algn="ctr">
              <a:defRPr/>
            </a:pPr>
            <a:r>
              <a:rPr lang="da-DK" sz="3200">
                <a:solidFill>
                  <a:srgbClr val="FF0000"/>
                </a:solidFill>
                <a:effectLst>
                  <a:outerShdw blurRad="38100" dist="38100" dir="2700000" algn="tl">
                    <a:srgbClr val="C0C0C0"/>
                  </a:outerShdw>
                </a:effectLst>
              </a:rPr>
              <a:t>Special design: cluster randomised </a:t>
            </a:r>
          </a:p>
        </p:txBody>
      </p:sp>
      <p:sp>
        <p:nvSpPr>
          <p:cNvPr id="4" name="Slide Number Placeholder 3"/>
          <p:cNvSpPr>
            <a:spLocks noGrp="1"/>
          </p:cNvSpPr>
          <p:nvPr>
            <p:ph type="sldNum" sz="quarter" idx="12"/>
          </p:nvPr>
        </p:nvSpPr>
        <p:spPr/>
        <p:txBody>
          <a:bodyPr/>
          <a:lstStyle/>
          <a:p>
            <a:pPr>
              <a:defRPr/>
            </a:pPr>
            <a:fld id="{73022D66-D935-41E6-987C-9E5E4AF5434A}" type="slidenum">
              <a:rPr lang="en-US"/>
              <a:pPr>
                <a:defRPr/>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3"/>
          <p:cNvSpPr>
            <a:spLocks noGrp="1" noChangeArrowheads="1"/>
          </p:cNvSpPr>
          <p:nvPr>
            <p:ph idx="1"/>
          </p:nvPr>
        </p:nvSpPr>
        <p:spPr>
          <a:xfrm>
            <a:off x="600075" y="1219200"/>
            <a:ext cx="9172575" cy="4114800"/>
          </a:xfrm>
        </p:spPr>
        <p:txBody>
          <a:bodyPr rtlCol="0">
            <a:normAutofit fontScale="92500" lnSpcReduction="10000"/>
          </a:bodyPr>
          <a:lstStyle/>
          <a:p>
            <a:pPr marL="274320" indent="-274320" eaLnBrk="1" fontAlgn="auto" hangingPunct="1">
              <a:lnSpc>
                <a:spcPct val="90000"/>
              </a:lnSpc>
              <a:spcAft>
                <a:spcPts val="0"/>
              </a:spcAft>
              <a:buFont typeface="Wingdings" pitchFamily="2" charset="2"/>
              <a:buChar char="v"/>
              <a:defRPr/>
            </a:pPr>
            <a:r>
              <a:rPr lang="da-DK" sz="2000"/>
              <a:t>If unit of randomisation is a group, not individual</a:t>
            </a:r>
          </a:p>
          <a:p>
            <a:pPr marL="274320" indent="-274320" eaLnBrk="1" fontAlgn="auto" hangingPunct="1">
              <a:lnSpc>
                <a:spcPct val="90000"/>
              </a:lnSpc>
              <a:spcAft>
                <a:spcPts val="0"/>
              </a:spcAft>
              <a:buFont typeface="Wingdings" pitchFamily="2" charset="2"/>
              <a:buChar char="v"/>
              <a:defRPr/>
            </a:pPr>
            <a:r>
              <a:rPr lang="da-DK" sz="2000"/>
              <a:t>Where is it useful?</a:t>
            </a:r>
          </a:p>
          <a:p>
            <a:pPr marL="521208" lvl="1" eaLnBrk="1" fontAlgn="auto" hangingPunct="1">
              <a:lnSpc>
                <a:spcPct val="90000"/>
              </a:lnSpc>
              <a:spcAft>
                <a:spcPts val="0"/>
              </a:spcAft>
              <a:buClr>
                <a:schemeClr val="accent4"/>
              </a:buClr>
              <a:buFont typeface="Wingdings" pitchFamily="2" charset="2"/>
              <a:buChar char="v"/>
              <a:defRPr/>
            </a:pPr>
            <a:r>
              <a:rPr lang="da-DK" sz="1800">
                <a:solidFill>
                  <a:schemeClr val="tx1">
                    <a:tint val="85000"/>
                  </a:schemeClr>
                </a:solidFill>
              </a:rPr>
              <a:t>If intervention is targetting groups</a:t>
            </a:r>
          </a:p>
          <a:p>
            <a:pPr marL="758952" lvl="2" eaLnBrk="1" fontAlgn="auto" hangingPunct="1">
              <a:lnSpc>
                <a:spcPct val="90000"/>
              </a:lnSpc>
              <a:spcAft>
                <a:spcPts val="0"/>
              </a:spcAft>
              <a:buClr>
                <a:schemeClr val="accent4"/>
              </a:buClr>
              <a:buFont typeface="Wingdings" pitchFamily="2" charset="2"/>
              <a:buChar char="v"/>
              <a:defRPr/>
            </a:pPr>
            <a:r>
              <a:rPr lang="da-DK" sz="1600"/>
              <a:t>Teaching methods, iodised table salt, etc</a:t>
            </a:r>
          </a:p>
          <a:p>
            <a:pPr marL="758952" lvl="2" eaLnBrk="1" fontAlgn="auto" hangingPunct="1">
              <a:lnSpc>
                <a:spcPct val="90000"/>
              </a:lnSpc>
              <a:spcAft>
                <a:spcPts val="0"/>
              </a:spcAft>
              <a:buClr>
                <a:schemeClr val="accent4"/>
              </a:buClr>
              <a:buFont typeface="Wingdings" pitchFamily="2" charset="2"/>
              <a:buChar char="v"/>
              <a:defRPr/>
            </a:pPr>
            <a:r>
              <a:rPr lang="da-DK" sz="1600"/>
              <a:t>Example: classes or households as unit of randomisation</a:t>
            </a:r>
          </a:p>
          <a:p>
            <a:pPr marL="521208" lvl="1" eaLnBrk="1" fontAlgn="auto" hangingPunct="1">
              <a:lnSpc>
                <a:spcPct val="90000"/>
              </a:lnSpc>
              <a:spcAft>
                <a:spcPts val="0"/>
              </a:spcAft>
              <a:buClr>
                <a:schemeClr val="accent4"/>
              </a:buClr>
              <a:buFont typeface="Wingdings" pitchFamily="2" charset="2"/>
              <a:buChar char="v"/>
              <a:defRPr/>
            </a:pPr>
            <a:r>
              <a:rPr lang="da-DK" sz="1800">
                <a:solidFill>
                  <a:schemeClr val="tx1">
                    <a:tint val="85000"/>
                  </a:schemeClr>
                </a:solidFill>
              </a:rPr>
              <a:t>If effect on one may impact others</a:t>
            </a:r>
          </a:p>
          <a:p>
            <a:pPr marL="758952" lvl="2" eaLnBrk="1" fontAlgn="auto" hangingPunct="1">
              <a:lnSpc>
                <a:spcPct val="90000"/>
              </a:lnSpc>
              <a:spcAft>
                <a:spcPts val="0"/>
              </a:spcAft>
              <a:buClr>
                <a:schemeClr val="accent4"/>
              </a:buClr>
              <a:buFont typeface="Wingdings" pitchFamily="2" charset="2"/>
              <a:buChar char="v"/>
              <a:defRPr/>
            </a:pPr>
            <a:r>
              <a:rPr lang="da-DK" sz="1600"/>
              <a:t>The effect of STI treatment on HIV incidence</a:t>
            </a:r>
          </a:p>
          <a:p>
            <a:pPr marL="758952" lvl="2" eaLnBrk="1" fontAlgn="auto" hangingPunct="1">
              <a:lnSpc>
                <a:spcPct val="90000"/>
              </a:lnSpc>
              <a:spcAft>
                <a:spcPts val="0"/>
              </a:spcAft>
              <a:buClr>
                <a:schemeClr val="accent4"/>
              </a:buClr>
              <a:buFont typeface="Wingdings" pitchFamily="2" charset="2"/>
              <a:buChar char="v"/>
              <a:defRPr/>
            </a:pPr>
            <a:r>
              <a:rPr lang="da-DK" sz="1600"/>
              <a:t>Example: health-facility catchment area as unit of randomisation</a:t>
            </a:r>
          </a:p>
          <a:p>
            <a:pPr marL="521208" lvl="1" eaLnBrk="1" fontAlgn="auto" hangingPunct="1">
              <a:lnSpc>
                <a:spcPct val="90000"/>
              </a:lnSpc>
              <a:spcAft>
                <a:spcPts val="0"/>
              </a:spcAft>
              <a:buClr>
                <a:schemeClr val="accent4"/>
              </a:buClr>
              <a:buFont typeface="Wingdings" pitchFamily="2" charset="2"/>
              <a:buChar char="v"/>
              <a:defRPr/>
            </a:pPr>
            <a:r>
              <a:rPr lang="da-DK" sz="1800">
                <a:solidFill>
                  <a:schemeClr val="tx1">
                    <a:tint val="85000"/>
                  </a:schemeClr>
                </a:solidFill>
              </a:rPr>
              <a:t>If more practically feasible</a:t>
            </a:r>
          </a:p>
          <a:p>
            <a:pPr marL="758952" lvl="2" eaLnBrk="1" fontAlgn="auto" hangingPunct="1">
              <a:lnSpc>
                <a:spcPct val="90000"/>
              </a:lnSpc>
              <a:spcAft>
                <a:spcPts val="0"/>
              </a:spcAft>
              <a:buClr>
                <a:schemeClr val="accent4"/>
              </a:buClr>
              <a:buFont typeface="Wingdings" pitchFamily="2" charset="2"/>
              <a:buChar char="v"/>
              <a:defRPr/>
            </a:pPr>
            <a:r>
              <a:rPr lang="da-DK" sz="1600"/>
              <a:t>Difficult to administer intervention to individuals</a:t>
            </a:r>
          </a:p>
          <a:p>
            <a:pPr marL="758952" lvl="2" eaLnBrk="1" fontAlgn="auto" hangingPunct="1">
              <a:lnSpc>
                <a:spcPct val="90000"/>
              </a:lnSpc>
              <a:spcAft>
                <a:spcPts val="0"/>
              </a:spcAft>
              <a:buClr>
                <a:schemeClr val="accent4"/>
              </a:buClr>
              <a:buFont typeface="Wingdings" pitchFamily="2" charset="2"/>
              <a:buChar char="v"/>
              <a:defRPr/>
            </a:pPr>
            <a:r>
              <a:rPr lang="da-DK" sz="1600"/>
              <a:t>Example: administrative unit (ward) as unit of randomisation</a:t>
            </a:r>
          </a:p>
          <a:p>
            <a:pPr marL="274320" indent="-274320" eaLnBrk="1" fontAlgn="auto" hangingPunct="1">
              <a:lnSpc>
                <a:spcPct val="90000"/>
              </a:lnSpc>
              <a:spcAft>
                <a:spcPts val="0"/>
              </a:spcAft>
              <a:buFont typeface="Wingdings" pitchFamily="2" charset="2"/>
              <a:buChar char="v"/>
              <a:defRPr/>
            </a:pPr>
            <a:r>
              <a:rPr lang="da-DK" sz="2000"/>
              <a:t>What is the problem?</a:t>
            </a:r>
          </a:p>
          <a:p>
            <a:pPr marL="521208" lvl="1" eaLnBrk="1" fontAlgn="auto" hangingPunct="1">
              <a:lnSpc>
                <a:spcPct val="90000"/>
              </a:lnSpc>
              <a:spcAft>
                <a:spcPts val="0"/>
              </a:spcAft>
              <a:buClr>
                <a:schemeClr val="accent4"/>
              </a:buClr>
              <a:buFont typeface="Wingdings" pitchFamily="2" charset="2"/>
              <a:buChar char="v"/>
              <a:defRPr/>
            </a:pPr>
            <a:r>
              <a:rPr lang="da-DK" sz="1800">
                <a:solidFill>
                  <a:schemeClr val="tx1">
                    <a:tint val="85000"/>
                  </a:schemeClr>
                </a:solidFill>
              </a:rPr>
              <a:t>Individuals within groups are not independent – design effect</a:t>
            </a:r>
          </a:p>
          <a:p>
            <a:pPr marL="521208" lvl="1" eaLnBrk="1" fontAlgn="auto" hangingPunct="1">
              <a:lnSpc>
                <a:spcPct val="90000"/>
              </a:lnSpc>
              <a:spcAft>
                <a:spcPts val="0"/>
              </a:spcAft>
              <a:buClr>
                <a:schemeClr val="accent4"/>
              </a:buClr>
              <a:buFont typeface="Wingdings" pitchFamily="2" charset="2"/>
              <a:buChar char="v"/>
              <a:defRPr/>
            </a:pPr>
            <a:r>
              <a:rPr lang="da-DK" sz="1800">
                <a:solidFill>
                  <a:schemeClr val="tx1">
                    <a:tint val="85000"/>
                  </a:schemeClr>
                </a:solidFill>
              </a:rPr>
              <a:t>sample size is number of groups</a:t>
            </a:r>
          </a:p>
          <a:p>
            <a:pPr marL="521208" lvl="1" eaLnBrk="1" fontAlgn="auto" hangingPunct="1">
              <a:lnSpc>
                <a:spcPct val="90000"/>
              </a:lnSpc>
              <a:spcAft>
                <a:spcPts val="0"/>
              </a:spcAft>
              <a:buClr>
                <a:schemeClr val="accent4"/>
              </a:buClr>
              <a:buFont typeface="Wingdings" pitchFamily="2" charset="2"/>
              <a:buChar char="v"/>
              <a:defRPr/>
            </a:pPr>
            <a:r>
              <a:rPr lang="da-DK" sz="1800">
                <a:solidFill>
                  <a:schemeClr val="tx1">
                    <a:tint val="85000"/>
                  </a:schemeClr>
                </a:solidFill>
              </a:rPr>
              <a:t>use group measure as unit of observation or control for design effect</a:t>
            </a:r>
            <a:endParaRPr lang="en-GB" sz="1800">
              <a:solidFill>
                <a:schemeClr val="tx1">
                  <a:tint val="85000"/>
                </a:schemeClr>
              </a:solidFill>
            </a:endParaRPr>
          </a:p>
        </p:txBody>
      </p:sp>
      <p:sp>
        <p:nvSpPr>
          <p:cNvPr id="135173" name="Rectangle 5"/>
          <p:cNvSpPr>
            <a:spLocks noChangeArrowheads="1"/>
          </p:cNvSpPr>
          <p:nvPr/>
        </p:nvSpPr>
        <p:spPr bwMode="auto">
          <a:xfrm>
            <a:off x="342900" y="76200"/>
            <a:ext cx="9515475" cy="1143000"/>
          </a:xfrm>
          <a:prstGeom prst="rect">
            <a:avLst/>
          </a:prstGeom>
          <a:noFill/>
          <a:ln w="9525">
            <a:noFill/>
            <a:miter lim="800000"/>
            <a:headEnd/>
            <a:tailEnd/>
          </a:ln>
          <a:effectLst/>
        </p:spPr>
        <p:txBody>
          <a:bodyPr anchor="ctr"/>
          <a:lstStyle/>
          <a:p>
            <a:pPr algn="ctr">
              <a:defRPr/>
            </a:pPr>
            <a:r>
              <a:rPr lang="da-DK" sz="3200">
                <a:solidFill>
                  <a:srgbClr val="FF0000"/>
                </a:solidFill>
                <a:effectLst>
                  <a:outerShdw blurRad="38100" dist="38100" dir="2700000" algn="tl">
                    <a:srgbClr val="C0C0C0"/>
                  </a:outerShdw>
                </a:effectLst>
              </a:rPr>
              <a:t>Special design: cluster randomised </a:t>
            </a:r>
          </a:p>
        </p:txBody>
      </p:sp>
      <p:sp>
        <p:nvSpPr>
          <p:cNvPr id="4" name="Slide Number Placeholder 3"/>
          <p:cNvSpPr>
            <a:spLocks noGrp="1"/>
          </p:cNvSpPr>
          <p:nvPr>
            <p:ph type="sldNum" sz="quarter" idx="12"/>
          </p:nvPr>
        </p:nvSpPr>
        <p:spPr/>
        <p:txBody>
          <a:bodyPr/>
          <a:lstStyle/>
          <a:p>
            <a:pPr>
              <a:defRPr/>
            </a:pPr>
            <a:fld id="{A688EC5F-A1EA-48F2-BB58-80B6FA5CDBC2}" type="slidenum">
              <a:rPr lang="en-US"/>
              <a:pPr>
                <a:defRPr/>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z="4000"/>
              <a:t/>
            </a:r>
            <a:br>
              <a:rPr lang="en-US" sz="4000"/>
            </a:br>
            <a:r>
              <a:rPr lang="en-US" sz="4000"/>
              <a:t>Community Trials</a:t>
            </a:r>
          </a:p>
        </p:txBody>
      </p:sp>
      <p:sp>
        <p:nvSpPr>
          <p:cNvPr id="59395" name="Rectangle 3"/>
          <p:cNvSpPr>
            <a:spLocks noGrp="1" noChangeArrowheads="1"/>
          </p:cNvSpPr>
          <p:nvPr>
            <p:ph idx="1"/>
          </p:nvPr>
        </p:nvSpPr>
        <p:spPr>
          <a:xfrm>
            <a:off x="744538" y="1981200"/>
            <a:ext cx="8399462" cy="4038600"/>
          </a:xfrm>
        </p:spPr>
        <p:txBody>
          <a:bodyPr/>
          <a:lstStyle/>
          <a:p>
            <a:pPr eaLnBrk="1" hangingPunct="1"/>
            <a:r>
              <a:rPr lang="en-US" sz="3600" b="1" smtClean="0"/>
              <a:t>Communities rather than individuals comprise the treatment groups</a:t>
            </a:r>
          </a:p>
          <a:p>
            <a:pPr eaLnBrk="1" hangingPunct="1"/>
            <a:r>
              <a:rPr lang="en-US" sz="3600" b="1" smtClean="0"/>
              <a:t>Appropriate for diseases that have their origins in social conditions that can be influenced by intervention directed at group behavior as well as individuals</a:t>
            </a:r>
            <a:endParaRPr lang="en-US" sz="3600" smtClean="0"/>
          </a:p>
        </p:txBody>
      </p:sp>
      <p:sp>
        <p:nvSpPr>
          <p:cNvPr id="4" name="Slide Number Placeholder 3"/>
          <p:cNvSpPr>
            <a:spLocks noGrp="1"/>
          </p:cNvSpPr>
          <p:nvPr>
            <p:ph type="sldNum" sz="quarter" idx="12"/>
          </p:nvPr>
        </p:nvSpPr>
        <p:spPr/>
        <p:txBody>
          <a:bodyPr/>
          <a:lstStyle/>
          <a:p>
            <a:pPr>
              <a:defRPr/>
            </a:pPr>
            <a:fld id="{EAD854A2-FC3E-471A-861D-6D2E7C7F339F}" type="slidenum">
              <a:rPr lang="en-US"/>
              <a:pPr>
                <a:defRPr/>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cstate="print"/>
          <a:srcRect/>
          <a:stretch>
            <a:fillRect/>
          </a:stretch>
        </p:blipFill>
        <p:spPr bwMode="auto">
          <a:xfrm>
            <a:off x="1538288" y="781050"/>
            <a:ext cx="7210425" cy="5295900"/>
          </a:xfrm>
          <a:prstGeom prst="rect">
            <a:avLst/>
          </a:prstGeom>
          <a:noFill/>
          <a:ln w="12700">
            <a:noFill/>
            <a:miter lim="800000"/>
            <a:headEnd/>
            <a:tailEnd/>
          </a:ln>
        </p:spPr>
      </p:pic>
      <p:sp>
        <p:nvSpPr>
          <p:cNvPr id="3" name="Slide Number Placeholder 2"/>
          <p:cNvSpPr>
            <a:spLocks noGrp="1"/>
          </p:cNvSpPr>
          <p:nvPr>
            <p:ph type="sldNum" sz="quarter" idx="12"/>
          </p:nvPr>
        </p:nvSpPr>
        <p:spPr/>
        <p:txBody>
          <a:bodyPr/>
          <a:lstStyle/>
          <a:p>
            <a:pPr>
              <a:defRPr/>
            </a:pPr>
            <a:fld id="{8252A2E7-0C04-4F12-9BC3-2F1D3AE9E7DB}" type="slidenum">
              <a:rPr lang="en-US"/>
              <a:pPr>
                <a:defRPr/>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a:xfrm>
            <a:off x="0" y="457200"/>
            <a:ext cx="8953500" cy="685800"/>
          </a:xfrm>
        </p:spPr>
        <p:txBody>
          <a:bodyPr rtlCol="0">
            <a:normAutofit fontScale="90000"/>
          </a:bodyPr>
          <a:lstStyle/>
          <a:p>
            <a:pPr eaLnBrk="1" fontAlgn="auto" hangingPunct="1">
              <a:spcAft>
                <a:spcPts val="0"/>
              </a:spcAft>
              <a:defRPr/>
            </a:pPr>
            <a:r>
              <a:rPr lang="en-US" sz="4000" dirty="0"/>
              <a:t>	</a:t>
            </a:r>
            <a:r>
              <a:rPr lang="en-US" sz="4000" dirty="0" smtClean="0"/>
              <a:t> </a:t>
            </a:r>
            <a:r>
              <a:rPr lang="en-US" sz="3600" dirty="0" smtClean="0"/>
              <a:t>Limitations of Community Trials</a:t>
            </a:r>
            <a:endParaRPr lang="en-US" sz="3600" dirty="0"/>
          </a:p>
        </p:txBody>
      </p:sp>
      <p:sp>
        <p:nvSpPr>
          <p:cNvPr id="275459" name="Rectangle 3"/>
          <p:cNvSpPr>
            <a:spLocks noGrp="1" noChangeArrowheads="1"/>
          </p:cNvSpPr>
          <p:nvPr>
            <p:ph idx="1"/>
          </p:nvPr>
        </p:nvSpPr>
        <p:spPr>
          <a:xfrm>
            <a:off x="609600" y="1371600"/>
            <a:ext cx="8458200" cy="4419600"/>
          </a:xfrm>
        </p:spPr>
        <p:txBody>
          <a:bodyPr rtlCol="0">
            <a:normAutofit fontScale="92500"/>
          </a:bodyPr>
          <a:lstStyle/>
          <a:p>
            <a:pPr marL="274320" indent="-274320" eaLnBrk="1" fontAlgn="auto" hangingPunct="1">
              <a:spcAft>
                <a:spcPts val="0"/>
              </a:spcAft>
              <a:buFont typeface="Wingdings 2"/>
              <a:buChar char=""/>
              <a:defRPr/>
            </a:pPr>
            <a:r>
              <a:rPr lang="en-US" sz="3600" b="1" dirty="0"/>
              <a:t>Random allocation of communities is not practical</a:t>
            </a:r>
          </a:p>
          <a:p>
            <a:pPr marL="274320" indent="-274320" eaLnBrk="1" fontAlgn="auto" hangingPunct="1">
              <a:spcAft>
                <a:spcPts val="0"/>
              </a:spcAft>
              <a:buFont typeface="Wingdings 2"/>
              <a:buChar char=""/>
              <a:defRPr/>
            </a:pPr>
            <a:r>
              <a:rPr lang="en-US" sz="3600" b="1" dirty="0"/>
              <a:t>Only a small number of communities can be included</a:t>
            </a:r>
          </a:p>
          <a:p>
            <a:pPr marL="274320" indent="-274320" eaLnBrk="1" fontAlgn="auto" hangingPunct="1">
              <a:spcAft>
                <a:spcPts val="0"/>
              </a:spcAft>
              <a:buFont typeface="Wingdings 2"/>
              <a:buChar char=""/>
              <a:defRPr/>
            </a:pPr>
            <a:r>
              <a:rPr lang="en-US" sz="3600" b="1" dirty="0"/>
              <a:t>Other methods are needed to ensure any difference found can be attributed to the intervention rather than to any inherent differences between the communities studied</a:t>
            </a:r>
            <a:r>
              <a:rPr lang="en-US" dirty="0"/>
              <a:t> </a:t>
            </a:r>
          </a:p>
        </p:txBody>
      </p:sp>
      <p:sp>
        <p:nvSpPr>
          <p:cNvPr id="4" name="Slide Number Placeholder 3"/>
          <p:cNvSpPr>
            <a:spLocks noGrp="1"/>
          </p:cNvSpPr>
          <p:nvPr>
            <p:ph type="sldNum" sz="quarter" idx="12"/>
          </p:nvPr>
        </p:nvSpPr>
        <p:spPr/>
        <p:txBody>
          <a:bodyPr/>
          <a:lstStyle/>
          <a:p>
            <a:pPr>
              <a:defRPr/>
            </a:pPr>
            <a:fld id="{7BAC5360-8AB6-4BA0-A0E3-8F276187C6A8}" type="slidenum">
              <a:rPr lang="en-US"/>
              <a:pPr>
                <a:defRPr/>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342900" y="76200"/>
            <a:ext cx="9515475" cy="1143000"/>
          </a:xfrm>
        </p:spPr>
        <p:txBody>
          <a:bodyPr rtlCol="0">
            <a:normAutofit/>
          </a:bodyPr>
          <a:lstStyle/>
          <a:p>
            <a:pPr eaLnBrk="1" fontAlgn="auto" hangingPunct="1">
              <a:spcAft>
                <a:spcPts val="0"/>
              </a:spcAft>
              <a:defRPr/>
            </a:pPr>
            <a:r>
              <a:rPr lang="da-DK" sz="3600">
                <a:solidFill>
                  <a:srgbClr val="FF0000"/>
                </a:solidFill>
                <a:effectLst>
                  <a:outerShdw blurRad="38100" dist="38100" dir="2700000" algn="tl">
                    <a:srgbClr val="C0C0C0"/>
                  </a:outerShdw>
                </a:effectLst>
              </a:rPr>
              <a:t>Clinical and field trials</a:t>
            </a:r>
            <a:endParaRPr lang="da-DK" sz="2400">
              <a:solidFill>
                <a:srgbClr val="FF0000"/>
              </a:solidFill>
              <a:effectLst>
                <a:outerShdw blurRad="38100" dist="38100" dir="2700000" algn="tl">
                  <a:srgbClr val="C0C0C0"/>
                </a:outerShdw>
              </a:effectLst>
            </a:endParaRPr>
          </a:p>
        </p:txBody>
      </p:sp>
      <p:sp>
        <p:nvSpPr>
          <p:cNvPr id="62467" name="Rectangle 3"/>
          <p:cNvSpPr>
            <a:spLocks noGrp="1" noChangeArrowheads="1"/>
          </p:cNvSpPr>
          <p:nvPr>
            <p:ph idx="1"/>
          </p:nvPr>
        </p:nvSpPr>
        <p:spPr>
          <a:xfrm>
            <a:off x="428625" y="1447800"/>
            <a:ext cx="9601200" cy="4114800"/>
          </a:xfrm>
        </p:spPr>
        <p:txBody>
          <a:bodyPr/>
          <a:lstStyle/>
          <a:p>
            <a:pPr eaLnBrk="1" hangingPunct="1">
              <a:buFont typeface="Wingdings" pitchFamily="2" charset="2"/>
              <a:buChar char="v"/>
            </a:pPr>
            <a:r>
              <a:rPr lang="da-DK" sz="2400" smtClean="0"/>
              <a:t>Clinical trial </a:t>
            </a:r>
          </a:p>
          <a:p>
            <a:pPr lvl="1" eaLnBrk="1" hangingPunct="1">
              <a:buFont typeface="Wingdings" pitchFamily="2" charset="2"/>
              <a:buChar char="v"/>
            </a:pPr>
            <a:r>
              <a:rPr lang="da-DK" sz="2000" smtClean="0"/>
              <a:t>therapeutic effect </a:t>
            </a:r>
            <a:r>
              <a:rPr lang="da-DK" sz="2000" u="sng" smtClean="0"/>
              <a:t>in patients</a:t>
            </a:r>
          </a:p>
          <a:p>
            <a:pPr lvl="2" eaLnBrk="1" hangingPunct="1">
              <a:buFont typeface="Wingdings" pitchFamily="2" charset="2"/>
              <a:buChar char="v"/>
            </a:pPr>
            <a:r>
              <a:rPr lang="da-DK" sz="1800" smtClean="0"/>
              <a:t>Phase I: 	pharmakinetics and safety – in healthy individual</a:t>
            </a:r>
          </a:p>
          <a:p>
            <a:pPr lvl="2" eaLnBrk="1" hangingPunct="1">
              <a:buFont typeface="Wingdings" pitchFamily="2" charset="2"/>
              <a:buChar char="v"/>
            </a:pPr>
            <a:r>
              <a:rPr lang="da-DK" sz="1800" smtClean="0"/>
              <a:t>Phase II: 	initial clinical evaluation – in few patients</a:t>
            </a:r>
          </a:p>
          <a:p>
            <a:pPr lvl="2" eaLnBrk="1" hangingPunct="1">
              <a:buFont typeface="Wingdings" pitchFamily="2" charset="2"/>
              <a:buChar char="v"/>
            </a:pPr>
            <a:r>
              <a:rPr lang="da-DK" sz="1800" smtClean="0">
                <a:solidFill>
                  <a:srgbClr val="FF0000"/>
                </a:solidFill>
              </a:rPr>
              <a:t>Phase III: 	full clinical evaluation </a:t>
            </a:r>
            <a:r>
              <a:rPr lang="da-DK" sz="1800" u="sng" smtClean="0">
                <a:solidFill>
                  <a:srgbClr val="FF0000"/>
                </a:solidFill>
              </a:rPr>
              <a:t>thru RCT</a:t>
            </a:r>
            <a:r>
              <a:rPr lang="da-DK" sz="1800" smtClean="0">
                <a:solidFill>
                  <a:srgbClr val="FF0000"/>
                </a:solidFill>
              </a:rPr>
              <a:t> – in many patients</a:t>
            </a:r>
          </a:p>
          <a:p>
            <a:pPr lvl="2" eaLnBrk="1" hangingPunct="1">
              <a:buFont typeface="Wingdings" pitchFamily="2" charset="2"/>
              <a:buChar char="v"/>
            </a:pPr>
            <a:r>
              <a:rPr lang="da-DK" sz="1800" smtClean="0"/>
              <a:t>Phase IV:	post-marketing surveillance</a:t>
            </a:r>
          </a:p>
          <a:p>
            <a:pPr lvl="1" eaLnBrk="1" hangingPunct="1">
              <a:buFont typeface="Wingdings" pitchFamily="2" charset="2"/>
              <a:buChar char="v"/>
            </a:pPr>
            <a:endParaRPr lang="da-DK" sz="2000" smtClean="0"/>
          </a:p>
          <a:p>
            <a:pPr eaLnBrk="1" hangingPunct="1">
              <a:buFont typeface="Wingdings" pitchFamily="2" charset="2"/>
              <a:buChar char="v"/>
            </a:pPr>
            <a:r>
              <a:rPr lang="da-DK" sz="2400" smtClean="0"/>
              <a:t>Field trial</a:t>
            </a:r>
          </a:p>
          <a:p>
            <a:pPr lvl="1" eaLnBrk="1" hangingPunct="1">
              <a:buFont typeface="Wingdings" pitchFamily="2" charset="2"/>
              <a:buChar char="v"/>
            </a:pPr>
            <a:r>
              <a:rPr lang="da-DK" sz="2000" smtClean="0"/>
              <a:t>preventive effect </a:t>
            </a:r>
            <a:r>
              <a:rPr lang="da-DK" sz="2000" u="sng" smtClean="0"/>
              <a:t>in healthy or high-risk individuals</a:t>
            </a:r>
          </a:p>
          <a:p>
            <a:pPr lvl="2" eaLnBrk="1" hangingPunct="1">
              <a:buFont typeface="Wingdings" pitchFamily="2" charset="2"/>
              <a:buChar char="v"/>
            </a:pPr>
            <a:r>
              <a:rPr lang="da-DK" sz="1800" smtClean="0"/>
              <a:t>health-facility-based</a:t>
            </a:r>
          </a:p>
          <a:p>
            <a:pPr lvl="2" eaLnBrk="1" hangingPunct="1">
              <a:buFont typeface="Wingdings" pitchFamily="2" charset="2"/>
              <a:buChar char="v"/>
            </a:pPr>
            <a:r>
              <a:rPr lang="da-DK" sz="1800" smtClean="0"/>
              <a:t>community-based</a:t>
            </a:r>
          </a:p>
          <a:p>
            <a:pPr eaLnBrk="1" hangingPunct="1">
              <a:buFont typeface="Wingdings" pitchFamily="2" charset="2"/>
              <a:buChar char="v"/>
            </a:pPr>
            <a:endParaRPr lang="da-DK" sz="2400" smtClean="0"/>
          </a:p>
        </p:txBody>
      </p:sp>
      <p:sp>
        <p:nvSpPr>
          <p:cNvPr id="4" name="Slide Number Placeholder 3"/>
          <p:cNvSpPr>
            <a:spLocks noGrp="1"/>
          </p:cNvSpPr>
          <p:nvPr>
            <p:ph type="sldNum" sz="quarter" idx="12"/>
          </p:nvPr>
        </p:nvSpPr>
        <p:spPr/>
        <p:txBody>
          <a:bodyPr/>
          <a:lstStyle/>
          <a:p>
            <a:pPr>
              <a:defRPr/>
            </a:pPr>
            <a:fld id="{3DEB0C7F-7EBC-4CBE-B633-2CF5C2CF9804}" type="slidenum">
              <a:rPr lang="en-US"/>
              <a:pPr>
                <a:defRPr/>
              </a:pPr>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smtClean="0"/>
              <a:t>Field Trials</a:t>
            </a:r>
          </a:p>
        </p:txBody>
      </p:sp>
      <p:sp>
        <p:nvSpPr>
          <p:cNvPr id="63491" name="Rectangle 3"/>
          <p:cNvSpPr>
            <a:spLocks noGrp="1" noChangeArrowheads="1"/>
          </p:cNvSpPr>
          <p:nvPr>
            <p:ph idx="1"/>
          </p:nvPr>
        </p:nvSpPr>
        <p:spPr/>
        <p:txBody>
          <a:bodyPr/>
          <a:lstStyle/>
          <a:p>
            <a:pPr eaLnBrk="1" hangingPunct="1">
              <a:lnSpc>
                <a:spcPct val="90000"/>
              </a:lnSpc>
            </a:pPr>
            <a:r>
              <a:rPr lang="en-US" sz="3600" b="1" smtClean="0"/>
              <a:t>Involve people who are disease-free but presumed to be at risk</a:t>
            </a:r>
          </a:p>
          <a:p>
            <a:pPr eaLnBrk="1" hangingPunct="1">
              <a:lnSpc>
                <a:spcPct val="90000"/>
              </a:lnSpc>
            </a:pPr>
            <a:r>
              <a:rPr lang="en-US" sz="3600" b="1" smtClean="0"/>
              <a:t>Data collection – “in the field” – among non-institutionalized people in the general population</a:t>
            </a:r>
          </a:p>
          <a:p>
            <a:pPr eaLnBrk="1" hangingPunct="1">
              <a:lnSpc>
                <a:spcPct val="90000"/>
              </a:lnSpc>
            </a:pPr>
            <a:r>
              <a:rPr lang="en-US" sz="3600" b="1" smtClean="0"/>
              <a:t>Used to evaluate interventions that reduce exposure without measuring the occurrence of health effects.</a:t>
            </a:r>
            <a:endParaRPr lang="en-US" smtClean="0"/>
          </a:p>
        </p:txBody>
      </p:sp>
      <p:sp>
        <p:nvSpPr>
          <p:cNvPr id="4" name="Slide Number Placeholder 3"/>
          <p:cNvSpPr>
            <a:spLocks noGrp="1"/>
          </p:cNvSpPr>
          <p:nvPr>
            <p:ph type="sldNum" sz="quarter" idx="12"/>
          </p:nvPr>
        </p:nvSpPr>
        <p:spPr/>
        <p:txBody>
          <a:bodyPr/>
          <a:lstStyle/>
          <a:p>
            <a:pPr>
              <a:defRPr/>
            </a:pPr>
            <a:fld id="{F5033A55-FD6E-4DD7-9A9C-EF33EFFAD199}" type="slidenum">
              <a:rPr lang="en-US"/>
              <a:pPr>
                <a:defRPr/>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smtClean="0"/>
              <a:t>Limitations of Field Trials</a:t>
            </a:r>
          </a:p>
        </p:txBody>
      </p:sp>
      <p:sp>
        <p:nvSpPr>
          <p:cNvPr id="64515" name="Rectangle 3"/>
          <p:cNvSpPr>
            <a:spLocks noGrp="1" noChangeArrowheads="1"/>
          </p:cNvSpPr>
          <p:nvPr>
            <p:ph idx="1"/>
          </p:nvPr>
        </p:nvSpPr>
        <p:spPr/>
        <p:txBody>
          <a:bodyPr/>
          <a:lstStyle/>
          <a:p>
            <a:pPr eaLnBrk="1" hangingPunct="1"/>
            <a:r>
              <a:rPr lang="en-US" sz="3600" b="1" smtClean="0"/>
              <a:t>Hugh undertaking </a:t>
            </a:r>
          </a:p>
          <a:p>
            <a:pPr eaLnBrk="1" hangingPunct="1"/>
            <a:r>
              <a:rPr lang="en-US" sz="3600" b="1" smtClean="0"/>
              <a:t>Major logistic considerations</a:t>
            </a:r>
          </a:p>
          <a:p>
            <a:pPr eaLnBrk="1" hangingPunct="1"/>
            <a:r>
              <a:rPr lang="en-US" sz="3600" b="1" smtClean="0"/>
              <a:t>Major financial considerations</a:t>
            </a:r>
          </a:p>
          <a:p>
            <a:pPr eaLnBrk="1" hangingPunct="1"/>
            <a:r>
              <a:rPr lang="en-US" sz="3600" b="1" smtClean="0"/>
              <a:t>Think of how much work is required to randomize and allocate participants to various treatment groups!</a:t>
            </a:r>
            <a:endParaRPr lang="en-US" smtClean="0"/>
          </a:p>
        </p:txBody>
      </p:sp>
      <p:sp>
        <p:nvSpPr>
          <p:cNvPr id="4" name="Slide Number Placeholder 3"/>
          <p:cNvSpPr>
            <a:spLocks noGrp="1"/>
          </p:cNvSpPr>
          <p:nvPr>
            <p:ph type="sldNum" sz="quarter" idx="12"/>
          </p:nvPr>
        </p:nvSpPr>
        <p:spPr/>
        <p:txBody>
          <a:bodyPr/>
          <a:lstStyle/>
          <a:p>
            <a:pPr>
              <a:defRPr/>
            </a:pPr>
            <a:fld id="{2ADAB47F-088B-4772-B297-278F62CF00B0}" type="slidenum">
              <a:rPr lang="en-US"/>
              <a:pPr>
                <a:defRPr/>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pPr eaLnBrk="1" hangingPunct="1"/>
            <a:r>
              <a:rPr lang="en-US" smtClean="0"/>
              <a:t>Interim analysis</a:t>
            </a:r>
          </a:p>
        </p:txBody>
      </p:sp>
      <p:sp>
        <p:nvSpPr>
          <p:cNvPr id="65539" name="Content Placeholder 2"/>
          <p:cNvSpPr>
            <a:spLocks noGrp="1"/>
          </p:cNvSpPr>
          <p:nvPr>
            <p:ph idx="1"/>
          </p:nvPr>
        </p:nvSpPr>
        <p:spPr/>
        <p:txBody>
          <a:bodyPr/>
          <a:lstStyle/>
          <a:p>
            <a:pPr eaLnBrk="1" hangingPunct="1"/>
            <a:r>
              <a:rPr lang="en-US" smtClean="0"/>
              <a:t>This is an analysis of data that takes place early on in the trial. The idea is that if there are clear benefits or harm, the trial should be stopped early. There is a Haybittle Peto Stopping Rule that states to stop the trial if p&lt;0.001 at interim analysis(this is stringent to avoid type 1 error). </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9A0666AB-4F0E-470F-AB0A-C5DF74FF8FD0}" type="slidenum">
              <a:rPr lang="en-US"/>
              <a:pPr>
                <a:defRPr/>
              </a:pPr>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txBox="1">
            <a:spLocks noChangeArrowheads="1"/>
          </p:cNvSpPr>
          <p:nvPr/>
        </p:nvSpPr>
        <p:spPr>
          <a:xfrm>
            <a:off x="876300" y="1905000"/>
            <a:ext cx="4457700" cy="2438400"/>
          </a:xfrm>
          <a:prstGeom prst="rect">
            <a:avLst/>
          </a:prstGeom>
        </p:spPr>
        <p:txBody>
          <a:bodyPr lIns="45720" tIns="0" rIns="45720" bIns="0" anchor="b"/>
          <a:lstStyle/>
          <a:p>
            <a:pPr eaLnBrk="1" fontAlgn="auto" hangingPunct="1">
              <a:spcAft>
                <a:spcPts val="0"/>
              </a:spcAft>
              <a:defRPr/>
            </a:pPr>
            <a:r>
              <a:rPr lang="en-US" sz="3600" b="1" cap="all" dirty="0">
                <a:ln w="500">
                  <a:solidFill>
                    <a:schemeClr val="tx2">
                      <a:shade val="10000"/>
                      <a:satMod val="135000"/>
                    </a:schemeClr>
                  </a:solidFill>
                </a:ln>
                <a:solidFill>
                  <a:schemeClr val="bg2"/>
                </a:solidFill>
                <a:latin typeface="Monotype Corsiva" pitchFamily="66" charset="0"/>
                <a:ea typeface="+mj-ea"/>
                <a:cs typeface="+mj-cs"/>
              </a:rPr>
              <a:t>Thanks for your kind attention </a:t>
            </a:r>
            <a:br>
              <a:rPr lang="en-US" sz="3600" b="1" cap="all" dirty="0">
                <a:ln w="500">
                  <a:solidFill>
                    <a:schemeClr val="tx2">
                      <a:shade val="10000"/>
                      <a:satMod val="135000"/>
                    </a:schemeClr>
                  </a:solidFill>
                </a:ln>
                <a:solidFill>
                  <a:schemeClr val="bg2"/>
                </a:solidFill>
                <a:latin typeface="Monotype Corsiva" pitchFamily="66" charset="0"/>
                <a:ea typeface="+mj-ea"/>
                <a:cs typeface="+mj-cs"/>
              </a:rPr>
            </a:br>
            <a:r>
              <a:rPr lang="en-US" sz="3600" b="1" cap="all" dirty="0">
                <a:ln w="500">
                  <a:solidFill>
                    <a:schemeClr val="tx2">
                      <a:shade val="10000"/>
                      <a:satMod val="135000"/>
                    </a:schemeClr>
                  </a:solidFill>
                </a:ln>
                <a:solidFill>
                  <a:schemeClr val="bg2"/>
                </a:solidFill>
                <a:latin typeface="Monotype Corsiva" pitchFamily="66" charset="0"/>
                <a:ea typeface="+mj-ea"/>
                <a:cs typeface="+mj-cs"/>
              </a:rPr>
              <a:t>and listening.</a:t>
            </a:r>
            <a:r>
              <a:rPr lang="en-US" sz="3600" cap="all" dirty="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onotype Corsiva" pitchFamily="66" charset="0"/>
                <a:ea typeface="+mj-ea"/>
                <a:cs typeface="+mj-cs"/>
              </a:rPr>
              <a:t/>
            </a:r>
            <a:br>
              <a:rPr lang="en-US" sz="3600" cap="all" dirty="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onotype Corsiva" pitchFamily="66" charset="0"/>
                <a:ea typeface="+mj-ea"/>
                <a:cs typeface="+mj-cs"/>
              </a:rPr>
            </a:br>
            <a:endParaRPr lang="en-US" sz="3600" cap="all" dirty="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onotype Corsiva" pitchFamily="66" charset="0"/>
              <a:ea typeface="+mj-ea"/>
              <a:cs typeface="+mj-cs"/>
            </a:endParaRPr>
          </a:p>
        </p:txBody>
      </p:sp>
      <p:sp>
        <p:nvSpPr>
          <p:cNvPr id="3" name="Slide Number Placeholder 2"/>
          <p:cNvSpPr>
            <a:spLocks noGrp="1"/>
          </p:cNvSpPr>
          <p:nvPr>
            <p:ph type="sldNum" sz="quarter" idx="12"/>
          </p:nvPr>
        </p:nvSpPr>
        <p:spPr/>
        <p:txBody>
          <a:bodyPr/>
          <a:lstStyle/>
          <a:p>
            <a:pPr>
              <a:defRPr/>
            </a:pPr>
            <a:fld id="{2180AF63-F19E-4A9A-9797-BA7DB89F0CE4}" type="slidenum">
              <a:rPr lang="en-US"/>
              <a:pPr>
                <a:defRPr/>
              </a:pPr>
              <a:t>52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46318001</TotalTime>
  <Pages>30</Pages>
  <Words>3091</Words>
  <Application>Microsoft Office PowerPoint</Application>
  <PresentationFormat>35mm Slides</PresentationFormat>
  <Paragraphs>472</Paragraphs>
  <Slides>52</Slides>
  <Notes>14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52</vt:i4>
      </vt:variant>
    </vt:vector>
  </HeadingPairs>
  <TitlesOfParts>
    <vt:vector size="63" baseType="lpstr">
      <vt:lpstr>Times New Roman</vt:lpstr>
      <vt:lpstr>Arial</vt:lpstr>
      <vt:lpstr>Calibri</vt:lpstr>
      <vt:lpstr>Arial Rounded MT Bold</vt:lpstr>
      <vt:lpstr>Wingdings</vt:lpstr>
      <vt:lpstr>Symbol</vt:lpstr>
      <vt:lpstr>Monotype Sorts</vt:lpstr>
      <vt:lpstr>Wingdings 2</vt:lpstr>
      <vt:lpstr>Office Theme</vt:lpstr>
      <vt:lpstr>Organization Chart Add-in for Microsoft Office programs</vt:lpstr>
      <vt:lpstr>Microsoft Clip Gallery</vt:lpstr>
      <vt:lpstr> Experimental/Intervention Studies</vt:lpstr>
      <vt:lpstr>Learning Objectives</vt:lpstr>
      <vt:lpstr>The hierarchy of evidence</vt:lpstr>
      <vt:lpstr>Experimental Study Design</vt:lpstr>
      <vt:lpstr>Why Performed ?</vt:lpstr>
      <vt:lpstr>Examples of Experimental Epidemiologic Studies</vt:lpstr>
      <vt:lpstr>Types of Intervention studies</vt:lpstr>
      <vt:lpstr>Types of trials</vt:lpstr>
      <vt:lpstr>          1.Randomised control Trial a.Clinical trial b.Preventive trials c.Risk factor trials d.Cessation experiments e.Trial of etiological agents f.Evaluation of health services</vt:lpstr>
      <vt:lpstr>Slide 10</vt:lpstr>
      <vt:lpstr>Slide 11</vt:lpstr>
      <vt:lpstr>Slide 12</vt:lpstr>
      <vt:lpstr>Slide 13</vt:lpstr>
      <vt:lpstr>Slide 14</vt:lpstr>
      <vt:lpstr>Slide 15</vt:lpstr>
      <vt:lpstr>Experimental Design</vt:lpstr>
      <vt:lpstr>Slide 17</vt:lpstr>
      <vt:lpstr>Design of a randomised controlled trial</vt:lpstr>
      <vt:lpstr>Slide 19</vt:lpstr>
      <vt:lpstr>Slide 20</vt:lpstr>
      <vt:lpstr>Slide 21</vt:lpstr>
      <vt:lpstr>Intervention study Advantages</vt:lpstr>
      <vt:lpstr>Intervention study Limitations</vt:lpstr>
      <vt:lpstr>Randomisation</vt:lpstr>
      <vt:lpstr>Randomized Trial Methodology</vt:lpstr>
      <vt:lpstr>Randomized Trial Design</vt:lpstr>
      <vt:lpstr>Radomised Controlled Trial Designs</vt:lpstr>
      <vt:lpstr>Slide 28</vt:lpstr>
      <vt:lpstr>RCT Advantages (I)</vt:lpstr>
      <vt:lpstr>RCT Advantages (Ii)</vt:lpstr>
      <vt:lpstr>RCT Advantages (IIi)</vt:lpstr>
      <vt:lpstr>RCT Disadvantages(i)</vt:lpstr>
      <vt:lpstr>RCT Disadvantages(ii)</vt:lpstr>
      <vt:lpstr>RCT Disadvantages(iii)</vt:lpstr>
      <vt:lpstr>Intention-to-treat analysis</vt:lpstr>
      <vt:lpstr>Allocation concealment</vt:lpstr>
      <vt:lpstr>Loss to follow-up in RCT</vt:lpstr>
      <vt:lpstr>Placebo and blinding</vt:lpstr>
      <vt:lpstr>Special designs</vt:lpstr>
      <vt:lpstr>Special design: cross-over</vt:lpstr>
      <vt:lpstr>Slide 41</vt:lpstr>
      <vt:lpstr>Slide 42</vt:lpstr>
      <vt:lpstr>Slide 43</vt:lpstr>
      <vt:lpstr>Slide 44</vt:lpstr>
      <vt:lpstr> Community Trials</vt:lpstr>
      <vt:lpstr>Slide 46</vt:lpstr>
      <vt:lpstr>  Limitations of Community Trials</vt:lpstr>
      <vt:lpstr>Clinical and field trials</vt:lpstr>
      <vt:lpstr>Field Trials</vt:lpstr>
      <vt:lpstr>Limitations of Field Trials</vt:lpstr>
      <vt:lpstr>Interim analysis</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Brief Introduction to Epidemiology</dc:title>
  <dc:creator>BETTY C. JUNG</dc:creator>
  <cp:lastModifiedBy>hcl</cp:lastModifiedBy>
  <cp:revision>163</cp:revision>
  <cp:lastPrinted>2000-11-27T18:30:44Z</cp:lastPrinted>
  <dcterms:created xsi:type="dcterms:W3CDTF">1999-07-30T06:25:56Z</dcterms:created>
  <dcterms:modified xsi:type="dcterms:W3CDTF">2019-12-26T06:04:30Z</dcterms:modified>
</cp:coreProperties>
</file>