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4"/>
  </p:notesMasterIdLst>
  <p:sldIdLst>
    <p:sldId id="299" r:id="rId2"/>
    <p:sldId id="298" r:id="rId3"/>
    <p:sldId id="257" r:id="rId4"/>
    <p:sldId id="258" r:id="rId5"/>
    <p:sldId id="259" r:id="rId6"/>
    <p:sldId id="260" r:id="rId7"/>
    <p:sldId id="262" r:id="rId8"/>
    <p:sldId id="261" r:id="rId9"/>
    <p:sldId id="301" r:id="rId10"/>
    <p:sldId id="264" r:id="rId11"/>
    <p:sldId id="266" r:id="rId12"/>
    <p:sldId id="303" r:id="rId13"/>
    <p:sldId id="304" r:id="rId14"/>
    <p:sldId id="265" r:id="rId15"/>
    <p:sldId id="268" r:id="rId16"/>
    <p:sldId id="269" r:id="rId17"/>
    <p:sldId id="305" r:id="rId18"/>
    <p:sldId id="306" r:id="rId19"/>
    <p:sldId id="277" r:id="rId20"/>
    <p:sldId id="278" r:id="rId21"/>
    <p:sldId id="279" r:id="rId22"/>
    <p:sldId id="280" r:id="rId23"/>
    <p:sldId id="296" r:id="rId24"/>
    <p:sldId id="281" r:id="rId25"/>
    <p:sldId id="282" r:id="rId26"/>
    <p:sldId id="284" r:id="rId27"/>
    <p:sldId id="285" r:id="rId28"/>
    <p:sldId id="286" r:id="rId29"/>
    <p:sldId id="291" r:id="rId30"/>
    <p:sldId id="292" r:id="rId31"/>
    <p:sldId id="297" r:id="rId32"/>
    <p:sldId id="300" r:id="rId33"/>
  </p:sldIdLst>
  <p:sldSz cx="9144000" cy="6858000" type="screen4x3"/>
  <p:notesSz cx="6889750"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p:cViewPr varScale="1">
        <p:scale>
          <a:sx n="67" d="100"/>
          <a:sy n="67" d="100"/>
        </p:scale>
        <p:origin x="1380"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1094"/>
          </a:xfrm>
          <a:prstGeom prst="rect">
            <a:avLst/>
          </a:prstGeom>
        </p:spPr>
        <p:txBody>
          <a:bodyPr vert="horz" lIns="96634" tIns="48317" rIns="96634" bIns="48317" rtlCol="0"/>
          <a:lstStyle>
            <a:lvl1pPr algn="l">
              <a:defRPr sz="1300"/>
            </a:lvl1pPr>
          </a:lstStyle>
          <a:p>
            <a:endParaRPr lang="en-IN"/>
          </a:p>
        </p:txBody>
      </p:sp>
      <p:sp>
        <p:nvSpPr>
          <p:cNvPr id="3" name="Date Placeholder 2"/>
          <p:cNvSpPr>
            <a:spLocks noGrp="1"/>
          </p:cNvSpPr>
          <p:nvPr>
            <p:ph type="dt" idx="1"/>
          </p:nvPr>
        </p:nvSpPr>
        <p:spPr>
          <a:xfrm>
            <a:off x="3902597" y="0"/>
            <a:ext cx="2985558" cy="501094"/>
          </a:xfrm>
          <a:prstGeom prst="rect">
            <a:avLst/>
          </a:prstGeom>
        </p:spPr>
        <p:txBody>
          <a:bodyPr vert="horz" lIns="96634" tIns="48317" rIns="96634" bIns="48317" rtlCol="0"/>
          <a:lstStyle>
            <a:lvl1pPr algn="r">
              <a:defRPr sz="1300"/>
            </a:lvl1pPr>
          </a:lstStyle>
          <a:p>
            <a:fld id="{45AF41F4-43EC-455F-B014-CAA0907FF9E8}" type="datetimeFigureOut">
              <a:rPr lang="en-IN" smtClean="0"/>
              <a:t>27-04-2020</a:t>
            </a:fld>
            <a:endParaRPr lang="en-IN"/>
          </a:p>
        </p:txBody>
      </p:sp>
      <p:sp>
        <p:nvSpPr>
          <p:cNvPr id="4" name="Slide Image Placeholder 3"/>
          <p:cNvSpPr>
            <a:spLocks noGrp="1" noRot="1" noChangeAspect="1"/>
          </p:cNvSpPr>
          <p:nvPr>
            <p:ph type="sldImg" idx="2"/>
          </p:nvPr>
        </p:nvSpPr>
        <p:spPr>
          <a:xfrm>
            <a:off x="939800" y="750888"/>
            <a:ext cx="5010150" cy="3759200"/>
          </a:xfrm>
          <a:prstGeom prst="rect">
            <a:avLst/>
          </a:prstGeom>
          <a:noFill/>
          <a:ln w="12700">
            <a:solidFill>
              <a:prstClr val="black"/>
            </a:solidFill>
          </a:ln>
        </p:spPr>
        <p:txBody>
          <a:bodyPr vert="horz" lIns="96634" tIns="48317" rIns="96634" bIns="48317" rtlCol="0" anchor="ctr"/>
          <a:lstStyle/>
          <a:p>
            <a:endParaRPr lang="en-IN"/>
          </a:p>
        </p:txBody>
      </p:sp>
      <p:sp>
        <p:nvSpPr>
          <p:cNvPr id="5" name="Notes Placeholder 4"/>
          <p:cNvSpPr>
            <a:spLocks noGrp="1"/>
          </p:cNvSpPr>
          <p:nvPr>
            <p:ph type="body" sz="quarter" idx="3"/>
          </p:nvPr>
        </p:nvSpPr>
        <p:spPr>
          <a:xfrm>
            <a:off x="688975" y="4760397"/>
            <a:ext cx="5511800" cy="4509850"/>
          </a:xfrm>
          <a:prstGeom prst="rect">
            <a:avLst/>
          </a:prstGeom>
        </p:spPr>
        <p:txBody>
          <a:bodyPr vert="horz" lIns="96634" tIns="48317" rIns="96634" bIns="483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519054"/>
            <a:ext cx="2985558" cy="501094"/>
          </a:xfrm>
          <a:prstGeom prst="rect">
            <a:avLst/>
          </a:prstGeom>
        </p:spPr>
        <p:txBody>
          <a:bodyPr vert="horz" lIns="96634" tIns="48317" rIns="96634" bIns="48317" rtlCol="0" anchor="b"/>
          <a:lstStyle>
            <a:lvl1pPr algn="l">
              <a:defRPr sz="1300"/>
            </a:lvl1pPr>
          </a:lstStyle>
          <a:p>
            <a:endParaRPr lang="en-IN"/>
          </a:p>
        </p:txBody>
      </p:sp>
      <p:sp>
        <p:nvSpPr>
          <p:cNvPr id="7" name="Slide Number Placeholder 6"/>
          <p:cNvSpPr>
            <a:spLocks noGrp="1"/>
          </p:cNvSpPr>
          <p:nvPr>
            <p:ph type="sldNum" sz="quarter" idx="5"/>
          </p:nvPr>
        </p:nvSpPr>
        <p:spPr>
          <a:xfrm>
            <a:off x="3902597" y="9519054"/>
            <a:ext cx="2985558" cy="501094"/>
          </a:xfrm>
          <a:prstGeom prst="rect">
            <a:avLst/>
          </a:prstGeom>
        </p:spPr>
        <p:txBody>
          <a:bodyPr vert="horz" lIns="96634" tIns="48317" rIns="96634" bIns="48317" rtlCol="0" anchor="b"/>
          <a:lstStyle>
            <a:lvl1pPr algn="r">
              <a:defRPr sz="1300"/>
            </a:lvl1pPr>
          </a:lstStyle>
          <a:p>
            <a:fld id="{037A4A74-61BB-464A-B371-EF82D1389618}" type="slidenum">
              <a:rPr lang="en-IN" smtClean="0"/>
              <a:t>‹#›</a:t>
            </a:fld>
            <a:endParaRPr lang="en-IN"/>
          </a:p>
        </p:txBody>
      </p:sp>
    </p:spTree>
    <p:extLst>
      <p:ext uri="{BB962C8B-B14F-4D97-AF65-F5344CB8AC3E}">
        <p14:creationId xmlns:p14="http://schemas.microsoft.com/office/powerpoint/2010/main" val="3017786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37A4A74-61BB-464A-B371-EF82D1389618}" type="slidenum">
              <a:rPr lang="en-IN" smtClean="0"/>
              <a:t>20</a:t>
            </a:fld>
            <a:endParaRPr lang="en-IN"/>
          </a:p>
        </p:txBody>
      </p:sp>
    </p:spTree>
    <p:extLst>
      <p:ext uri="{BB962C8B-B14F-4D97-AF65-F5344CB8AC3E}">
        <p14:creationId xmlns:p14="http://schemas.microsoft.com/office/powerpoint/2010/main" val="2806155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7628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5834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540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14251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5120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8878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8BD707-D9CF-40AE-B4C6-C98DA3205C09}" type="datetimeFigureOut">
              <a:rPr lang="en-US" smtClean="0"/>
              <a:pPr/>
              <a:t>4/27/2020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8097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41887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7397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078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65960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fld id="{1D8BD707-D9CF-40AE-B4C6-C98DA3205C09}" type="datetimeFigureOut">
              <a:rPr lang="en-US" smtClean="0"/>
              <a:pPr/>
              <a:t>4/27/2020</a:t>
            </a:fld>
            <a:endParaRPr lang="en-US"/>
          </a:p>
        </p:txBody>
      </p:sp>
      <p:sp>
        <p:nvSpPr>
          <p:cNvPr id="12" name="Slide Number Placeholder 11"/>
          <p:cNvSpPr>
            <a:spLocks noGrp="1"/>
          </p:cNvSpPr>
          <p:nvPr>
            <p:ph type="sldNum" sz="quarter" idx="15"/>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6"/>
          </p:nvPr>
        </p:nvSpPr>
        <p:spPr/>
        <p:txBody>
          <a:bodyPr/>
          <a:lstStyle/>
          <a:p>
            <a:endParaRPr lang="en-US"/>
          </a:p>
        </p:txBody>
      </p:sp>
    </p:spTree>
    <p:extLst>
      <p:ext uri="{BB962C8B-B14F-4D97-AF65-F5344CB8AC3E}">
        <p14:creationId xmlns:p14="http://schemas.microsoft.com/office/powerpoint/2010/main" val="2167559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D8BD707-D9CF-40AE-B4C6-C98DA3205C09}" type="datetimeFigureOut">
              <a:rPr lang="en-US" smtClean="0"/>
              <a:pPr/>
              <a:t>4/27/2020</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56880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Goodmorning sun - Smile is a new day | goodmorningpics.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30" name="Picture 6" descr="24 Good Morning Sunrise Pictu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289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6900" y="2286000"/>
            <a:ext cx="5359400" cy="594360"/>
          </a:xfrm>
        </p:spPr>
        <p:txBody>
          <a:bodyPr>
            <a:noAutofit/>
          </a:bodyPr>
          <a:lstStyle/>
          <a:p>
            <a:r>
              <a:rPr lang="en-IN" sz="4400" dirty="0" smtClean="0"/>
              <a:t>Endodontic </a:t>
            </a:r>
            <a:r>
              <a:rPr lang="en-IN" sz="4400" dirty="0"/>
              <a:t>mishaps</a:t>
            </a:r>
          </a:p>
        </p:txBody>
      </p:sp>
      <p:sp>
        <p:nvSpPr>
          <p:cNvPr id="3" name="Subtitle 2"/>
          <p:cNvSpPr>
            <a:spLocks noGrp="1"/>
          </p:cNvSpPr>
          <p:nvPr>
            <p:ph type="subTitle" idx="1"/>
          </p:nvPr>
        </p:nvSpPr>
        <p:spPr>
          <a:xfrm>
            <a:off x="5486400" y="5105400"/>
            <a:ext cx="1701800" cy="428625"/>
          </a:xfrm>
        </p:spPr>
        <p:txBody>
          <a:bodyPr>
            <a:normAutofit fontScale="85000" lnSpcReduction="10000"/>
          </a:bodyPr>
          <a:lstStyle/>
          <a:p>
            <a:r>
              <a:rPr lang="en-IN" b="1" dirty="0" err="1" smtClean="0">
                <a:solidFill>
                  <a:schemeClr val="tx1"/>
                </a:solidFill>
              </a:rPr>
              <a:t>Dr.ganesh</a:t>
            </a:r>
            <a:endParaRPr lang="en-IN" sz="2400" b="1" dirty="0">
              <a:solidFill>
                <a:schemeClr val="tx1"/>
              </a:solidFill>
            </a:endParaRPr>
          </a:p>
        </p:txBody>
      </p:sp>
    </p:spTree>
    <p:extLst>
      <p:ext uri="{BB962C8B-B14F-4D97-AF65-F5344CB8AC3E}">
        <p14:creationId xmlns:p14="http://schemas.microsoft.com/office/powerpoint/2010/main" val="379595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p:txBody>
          <a:bodyPr>
            <a:normAutofit/>
          </a:bodyPr>
          <a:lstStyle/>
          <a:p>
            <a:pPr marL="420624" indent="-384048" algn="l" fontAlgn="auto">
              <a:lnSpc>
                <a:spcPct val="80000"/>
              </a:lnSpc>
              <a:spcAft>
                <a:spcPts val="0"/>
              </a:spcAft>
              <a:buFont typeface="Wingdings 2"/>
              <a:buChar char=""/>
              <a:defRPr/>
            </a:pPr>
            <a:r>
              <a:rPr lang="en-US" sz="2800" dirty="0"/>
              <a:t>Introduction</a:t>
            </a:r>
          </a:p>
          <a:p>
            <a:pPr marL="420624" indent="-384048" algn="l" fontAlgn="auto">
              <a:lnSpc>
                <a:spcPct val="80000"/>
              </a:lnSpc>
              <a:spcAft>
                <a:spcPts val="0"/>
              </a:spcAft>
              <a:buFont typeface="Wingdings 2"/>
              <a:buChar char=""/>
              <a:defRPr/>
            </a:pPr>
            <a:r>
              <a:rPr lang="en-US" sz="2800" dirty="0"/>
              <a:t>Classification </a:t>
            </a:r>
          </a:p>
          <a:p>
            <a:pPr marL="420624" indent="-384048" algn="l" fontAlgn="auto">
              <a:lnSpc>
                <a:spcPct val="80000"/>
              </a:lnSpc>
              <a:spcAft>
                <a:spcPts val="0"/>
              </a:spcAft>
              <a:buFont typeface="Wingdings 2"/>
              <a:buChar char=""/>
              <a:defRPr/>
            </a:pPr>
            <a:r>
              <a:rPr lang="en-US" sz="2800" dirty="0"/>
              <a:t>Mishaps during Isolation and Access Opening</a:t>
            </a:r>
          </a:p>
          <a:p>
            <a:pPr marL="420624" indent="-384048" algn="l" fontAlgn="auto">
              <a:lnSpc>
                <a:spcPct val="80000"/>
              </a:lnSpc>
              <a:spcAft>
                <a:spcPts val="0"/>
              </a:spcAft>
              <a:buFont typeface="Wingdings 2"/>
              <a:buChar char=""/>
              <a:defRPr/>
            </a:pPr>
            <a:r>
              <a:rPr lang="en-US" sz="2800" dirty="0"/>
              <a:t>Mishaps during Biomechanical </a:t>
            </a:r>
            <a:r>
              <a:rPr lang="en-US" sz="2800" dirty="0" err="1"/>
              <a:t>Prepration</a:t>
            </a:r>
            <a:endParaRPr lang="en-US" sz="2800" dirty="0"/>
          </a:p>
          <a:p>
            <a:pPr marL="420624" indent="-384048" algn="l" fontAlgn="auto">
              <a:lnSpc>
                <a:spcPct val="80000"/>
              </a:lnSpc>
              <a:spcAft>
                <a:spcPts val="0"/>
              </a:spcAft>
              <a:buFont typeface="Wingdings 2"/>
              <a:buChar char=""/>
              <a:defRPr/>
            </a:pPr>
            <a:r>
              <a:rPr lang="en-US" sz="2800" dirty="0"/>
              <a:t>Mishaps during Obturation</a:t>
            </a:r>
          </a:p>
          <a:p>
            <a:pPr marL="420624" indent="-384048" algn="l" fontAlgn="auto">
              <a:lnSpc>
                <a:spcPct val="80000"/>
              </a:lnSpc>
              <a:spcAft>
                <a:spcPts val="0"/>
              </a:spcAft>
              <a:buFont typeface="Wingdings 2"/>
              <a:buChar char=""/>
              <a:defRPr/>
            </a:pPr>
            <a:r>
              <a:rPr lang="en-US" sz="2800" dirty="0"/>
              <a:t>Miscellaneous</a:t>
            </a:r>
          </a:p>
          <a:p>
            <a:pPr marL="420624" indent="-384048" algn="l" fontAlgn="auto">
              <a:lnSpc>
                <a:spcPct val="80000"/>
              </a:lnSpc>
              <a:spcAft>
                <a:spcPts val="0"/>
              </a:spcAft>
              <a:buFont typeface="Wingdings 2"/>
              <a:buChar char=""/>
              <a:defRPr/>
            </a:pPr>
            <a:r>
              <a:rPr lang="en-US" sz="2800" dirty="0" smtClean="0"/>
              <a:t>Conclusion</a:t>
            </a:r>
            <a:endParaRPr lang="en-US" sz="2800" dirty="0"/>
          </a:p>
          <a:p>
            <a:pPr marL="36576" indent="0" algn="l" fontAlgn="auto">
              <a:lnSpc>
                <a:spcPct val="80000"/>
              </a:lnSpc>
              <a:spcAft>
                <a:spcPts val="0"/>
              </a:spcAft>
              <a:buNone/>
              <a:defRPr/>
            </a:pPr>
            <a:r>
              <a:rPr lang="en-US" sz="2800" dirty="0" smtClean="0"/>
              <a:t>   </a:t>
            </a:r>
            <a:endParaRPr lang="en-US" sz="2800" dirty="0"/>
          </a:p>
          <a:p>
            <a:pPr marL="420624" indent="-384048" fontAlgn="auto">
              <a:lnSpc>
                <a:spcPct val="80000"/>
              </a:lnSpc>
              <a:spcAft>
                <a:spcPts val="0"/>
              </a:spcAft>
              <a:buFont typeface="Wingdings 2"/>
              <a:buChar char=""/>
              <a:defRPr/>
            </a:pPr>
            <a:endParaRPr lang="en-US" sz="2800" dirty="0"/>
          </a:p>
        </p:txBody>
      </p:sp>
      <p:sp>
        <p:nvSpPr>
          <p:cNvPr id="3" name="Title 2"/>
          <p:cNvSpPr>
            <a:spLocks noGrp="1"/>
          </p:cNvSpPr>
          <p:nvPr>
            <p:ph type="title"/>
          </p:nvPr>
        </p:nvSpPr>
        <p:spPr/>
        <p:txBody>
          <a:bodyPr/>
          <a:lstStyle/>
          <a:p>
            <a:r>
              <a:rPr lang="en-IN" dirty="0"/>
              <a:t>contents</a:t>
            </a:r>
          </a:p>
        </p:txBody>
      </p:sp>
    </p:spTree>
    <p:extLst>
      <p:ext uri="{BB962C8B-B14F-4D97-AF65-F5344CB8AC3E}">
        <p14:creationId xmlns:p14="http://schemas.microsoft.com/office/powerpoint/2010/main" val="2662196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3581400" cy="612557"/>
          </a:xfrm>
        </p:spPr>
        <p:txBody>
          <a:bodyPr>
            <a:normAutofit fontScale="90000"/>
          </a:bodyPr>
          <a:lstStyle/>
          <a:p>
            <a:r>
              <a:rPr lang="en-IN" dirty="0"/>
              <a:t>introduction</a:t>
            </a:r>
          </a:p>
        </p:txBody>
      </p:sp>
      <p:pic>
        <p:nvPicPr>
          <p:cNvPr id="4" name="Picture 4" descr="C:\Users\acer\Desktop\download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3431" y="3962400"/>
            <a:ext cx="2801938" cy="228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8" name="Picture 2" descr="C:\Users\acer\Desktop\endodontic-mishaps-dr-jagadeesh-kodityala-3-638.jpg"/>
          <p:cNvPicPr>
            <a:picLocks noChangeAspect="1" noChangeArrowheads="1"/>
          </p:cNvPicPr>
          <p:nvPr/>
        </p:nvPicPr>
        <p:blipFill rotWithShape="1">
          <a:blip r:embed="rId3">
            <a:extLst>
              <a:ext uri="{28A0092B-C50C-407E-A947-70E740481C1C}">
                <a14:useLocalDpi xmlns:a14="http://schemas.microsoft.com/office/drawing/2010/main" val="0"/>
              </a:ext>
            </a:extLst>
          </a:blip>
          <a:srcRect t="28288" b="22085"/>
          <a:stretch/>
        </p:blipFill>
        <p:spPr bwMode="auto">
          <a:xfrm>
            <a:off x="537368" y="963503"/>
            <a:ext cx="8077200"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21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28600" y="855444"/>
            <a:ext cx="8229600" cy="4075176"/>
          </a:xfrm>
        </p:spPr>
        <p:txBody>
          <a:bodyPr>
            <a:normAutofit fontScale="32500" lnSpcReduction="20000"/>
          </a:bodyPr>
          <a:lstStyle/>
          <a:p>
            <a:pPr algn="l">
              <a:lnSpc>
                <a:spcPct val="90000"/>
              </a:lnSpc>
            </a:pPr>
            <a:r>
              <a:rPr lang="en-US" sz="8000" b="1" dirty="0"/>
              <a:t>a) Access related procedural errors</a:t>
            </a:r>
          </a:p>
          <a:p>
            <a:pPr algn="l">
              <a:lnSpc>
                <a:spcPct val="90000"/>
              </a:lnSpc>
            </a:pPr>
            <a:r>
              <a:rPr lang="en-US" sz="8000" dirty="0"/>
              <a:t>         - treating wrong tooth</a:t>
            </a:r>
          </a:p>
          <a:p>
            <a:pPr algn="l">
              <a:lnSpc>
                <a:spcPct val="90000"/>
              </a:lnSpc>
            </a:pPr>
            <a:r>
              <a:rPr lang="en-US" sz="8000" dirty="0"/>
              <a:t>           - incomplete removal of caries</a:t>
            </a:r>
          </a:p>
          <a:p>
            <a:pPr algn="l">
              <a:lnSpc>
                <a:spcPct val="90000"/>
              </a:lnSpc>
            </a:pPr>
            <a:r>
              <a:rPr lang="en-US" sz="8000" dirty="0"/>
              <a:t>           - access </a:t>
            </a:r>
            <a:r>
              <a:rPr lang="en-US" sz="8000" dirty="0" smtClean="0"/>
              <a:t>opening through full coverage restoration</a:t>
            </a:r>
            <a:endParaRPr lang="en-US" sz="8000" dirty="0"/>
          </a:p>
          <a:p>
            <a:pPr algn="l">
              <a:lnSpc>
                <a:spcPct val="90000"/>
              </a:lnSpc>
            </a:pPr>
            <a:r>
              <a:rPr lang="en-US" sz="8000" dirty="0"/>
              <a:t>           - missed canals</a:t>
            </a:r>
          </a:p>
          <a:p>
            <a:pPr algn="l">
              <a:lnSpc>
                <a:spcPct val="90000"/>
              </a:lnSpc>
            </a:pPr>
            <a:r>
              <a:rPr lang="en-US" sz="8000" dirty="0"/>
              <a:t>           - iatrogenic perforations(cervical perforation)</a:t>
            </a:r>
          </a:p>
          <a:p>
            <a:pPr algn="l">
              <a:lnSpc>
                <a:spcPct val="90000"/>
              </a:lnSpc>
            </a:pPr>
            <a:r>
              <a:rPr lang="en-US" sz="8000" b="1" dirty="0"/>
              <a:t>B) Instrumentation related procedural errors</a:t>
            </a:r>
          </a:p>
          <a:p>
            <a:pPr algn="l">
              <a:lnSpc>
                <a:spcPct val="90000"/>
              </a:lnSpc>
            </a:pPr>
            <a:r>
              <a:rPr lang="en-US" sz="8000" dirty="0" smtClean="0"/>
              <a:t>- </a:t>
            </a:r>
            <a:r>
              <a:rPr lang="en-US" sz="8000" dirty="0"/>
              <a:t>ledge formation</a:t>
            </a:r>
          </a:p>
          <a:p>
            <a:pPr algn="l">
              <a:lnSpc>
                <a:spcPct val="90000"/>
              </a:lnSpc>
            </a:pPr>
            <a:r>
              <a:rPr lang="en-US" sz="8000" dirty="0" smtClean="0"/>
              <a:t>- </a:t>
            </a:r>
            <a:r>
              <a:rPr lang="en-US" sz="8000" dirty="0"/>
              <a:t>separated instrumentation</a:t>
            </a:r>
          </a:p>
          <a:p>
            <a:pPr algn="l"/>
            <a:endParaRPr lang="en-IN" dirty="0"/>
          </a:p>
        </p:txBody>
      </p:sp>
      <p:sp>
        <p:nvSpPr>
          <p:cNvPr id="3" name="Title 2"/>
          <p:cNvSpPr>
            <a:spLocks noGrp="1"/>
          </p:cNvSpPr>
          <p:nvPr>
            <p:ph type="title"/>
          </p:nvPr>
        </p:nvSpPr>
        <p:spPr>
          <a:xfrm>
            <a:off x="228600" y="14287"/>
            <a:ext cx="3467100" cy="841157"/>
          </a:xfrm>
        </p:spPr>
        <p:txBody>
          <a:bodyPr/>
          <a:lstStyle/>
          <a:p>
            <a:r>
              <a:rPr lang="en-IN" dirty="0"/>
              <a:t>classification</a:t>
            </a:r>
          </a:p>
        </p:txBody>
      </p:sp>
    </p:spTree>
    <p:extLst>
      <p:ext uri="{BB962C8B-B14F-4D97-AF65-F5344CB8AC3E}">
        <p14:creationId xmlns:p14="http://schemas.microsoft.com/office/powerpoint/2010/main" val="127248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062036"/>
            <a:ext cx="8610599" cy="5033963"/>
          </a:xfrm>
        </p:spPr>
        <p:txBody>
          <a:bodyPr>
            <a:normAutofit/>
          </a:bodyPr>
          <a:lstStyle/>
          <a:p>
            <a:pPr algn="l"/>
            <a:r>
              <a:rPr lang="en-US" sz="2400" b="1" dirty="0"/>
              <a:t>Obturation related</a:t>
            </a:r>
          </a:p>
          <a:p>
            <a:pPr algn="l"/>
            <a:r>
              <a:rPr lang="en-US" sz="2400" dirty="0"/>
              <a:t>         - over/ under obturation</a:t>
            </a:r>
          </a:p>
          <a:p>
            <a:pPr algn="l"/>
            <a:r>
              <a:rPr lang="en-US" sz="2400" dirty="0" smtClean="0"/>
              <a:t>            - </a:t>
            </a:r>
            <a:r>
              <a:rPr lang="en-US" sz="2400" dirty="0"/>
              <a:t>vertical root fracture</a:t>
            </a:r>
          </a:p>
          <a:p>
            <a:pPr algn="l"/>
            <a:r>
              <a:rPr lang="en-US" sz="2400" b="1" dirty="0"/>
              <a:t>Others</a:t>
            </a:r>
          </a:p>
          <a:p>
            <a:pPr algn="l"/>
            <a:r>
              <a:rPr lang="en-US" sz="2400" dirty="0"/>
              <a:t>         - post space perforation</a:t>
            </a:r>
          </a:p>
          <a:p>
            <a:pPr algn="l"/>
            <a:r>
              <a:rPr lang="en-US" sz="2400" dirty="0"/>
              <a:t>           - </a:t>
            </a:r>
            <a:r>
              <a:rPr lang="en-US" sz="2400" dirty="0" err="1"/>
              <a:t>Irrigant</a:t>
            </a:r>
            <a:r>
              <a:rPr lang="en-US" sz="2400" dirty="0"/>
              <a:t> related </a:t>
            </a:r>
          </a:p>
          <a:p>
            <a:pPr algn="l"/>
            <a:r>
              <a:rPr lang="en-US" sz="2400" dirty="0"/>
              <a:t>           - Tissue emphysema</a:t>
            </a:r>
          </a:p>
          <a:p>
            <a:pPr algn="l"/>
            <a:r>
              <a:rPr lang="en-US" sz="2400" dirty="0"/>
              <a:t>           - Instrument aspiration and ingestion     </a:t>
            </a:r>
          </a:p>
          <a:p>
            <a:endParaRPr lang="en-US" sz="2400" dirty="0"/>
          </a:p>
          <a:p>
            <a:pPr algn="l"/>
            <a:endParaRPr lang="en-IN" sz="2400" dirty="0"/>
          </a:p>
        </p:txBody>
      </p:sp>
      <p:sp>
        <p:nvSpPr>
          <p:cNvPr id="3" name="Title 2"/>
          <p:cNvSpPr>
            <a:spLocks noGrp="1"/>
          </p:cNvSpPr>
          <p:nvPr>
            <p:ph type="title"/>
          </p:nvPr>
        </p:nvSpPr>
        <p:spPr>
          <a:xfrm>
            <a:off x="304801" y="228600"/>
            <a:ext cx="5410200" cy="838200"/>
          </a:xfrm>
        </p:spPr>
        <p:txBody>
          <a:bodyPr/>
          <a:lstStyle/>
          <a:p>
            <a:r>
              <a:rPr lang="en-IN" dirty="0"/>
              <a:t>Classification (contd.)</a:t>
            </a:r>
          </a:p>
        </p:txBody>
      </p:sp>
    </p:spTree>
    <p:extLst>
      <p:ext uri="{BB962C8B-B14F-4D97-AF65-F5344CB8AC3E}">
        <p14:creationId xmlns:p14="http://schemas.microsoft.com/office/powerpoint/2010/main" val="2263543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533400" y="990600"/>
            <a:ext cx="8229600" cy="4075176"/>
          </a:xfrm>
        </p:spPr>
        <p:txBody>
          <a:bodyPr>
            <a:normAutofit fontScale="85000" lnSpcReduction="20000"/>
          </a:bodyPr>
          <a:lstStyle/>
          <a:p>
            <a:pPr algn="l" eaLnBrk="1" hangingPunct="1"/>
            <a:r>
              <a:rPr lang="en-US" sz="2800" dirty="0" smtClean="0"/>
              <a:t>  </a:t>
            </a:r>
            <a:r>
              <a:rPr lang="en-US" sz="2800" b="1" u="sng" dirty="0" smtClean="0"/>
              <a:t>Treating </a:t>
            </a:r>
            <a:r>
              <a:rPr lang="en-US" sz="2800" b="1" u="sng" dirty="0"/>
              <a:t>wrong </a:t>
            </a:r>
            <a:r>
              <a:rPr lang="en-US" sz="2800" b="1" u="sng" dirty="0" smtClean="0"/>
              <a:t>tooth</a:t>
            </a:r>
            <a:endParaRPr lang="en-US" sz="2800" b="1" u="sng" dirty="0"/>
          </a:p>
          <a:p>
            <a:pPr algn="l" eaLnBrk="1" hangingPunct="1">
              <a:buFontTx/>
              <a:buNone/>
            </a:pPr>
            <a:r>
              <a:rPr lang="en-US" b="1" dirty="0"/>
              <a:t>     </a:t>
            </a:r>
            <a:r>
              <a:rPr lang="en-US" sz="2800" b="1" dirty="0"/>
              <a:t>Cause </a:t>
            </a:r>
            <a:r>
              <a:rPr lang="en-US" sz="2800" dirty="0"/>
              <a:t>- Negligence</a:t>
            </a:r>
          </a:p>
          <a:p>
            <a:pPr algn="l" eaLnBrk="1" hangingPunct="1">
              <a:buFontTx/>
              <a:buNone/>
            </a:pPr>
            <a:r>
              <a:rPr lang="en-US" sz="2800" dirty="0"/>
              <a:t>      </a:t>
            </a:r>
            <a:r>
              <a:rPr lang="en-US" sz="2800" b="1" dirty="0"/>
              <a:t>Prevention</a:t>
            </a:r>
            <a:r>
              <a:rPr lang="en-US" sz="2800" dirty="0"/>
              <a:t> </a:t>
            </a:r>
            <a:r>
              <a:rPr lang="en-US" sz="2800" dirty="0" smtClean="0"/>
              <a:t>- tooth marking on radiograph and also on tooth before application of rubber dam.</a:t>
            </a:r>
          </a:p>
          <a:p>
            <a:pPr eaLnBrk="1" hangingPunct="1">
              <a:buFontTx/>
              <a:buNone/>
            </a:pPr>
            <a:r>
              <a:rPr lang="en-US" sz="2800" b="1" dirty="0" err="1" smtClean="0"/>
              <a:t>Alternatively</a:t>
            </a:r>
            <a:r>
              <a:rPr lang="en-US" sz="2800" dirty="0" err="1" smtClean="0"/>
              <a:t>,initial</a:t>
            </a:r>
            <a:r>
              <a:rPr lang="en-US" sz="2800" dirty="0" smtClean="0"/>
              <a:t> access cavity into enamel or </a:t>
            </a:r>
            <a:r>
              <a:rPr lang="en-US" sz="2800" dirty="0" err="1" smtClean="0"/>
              <a:t>dentinoenamel</a:t>
            </a:r>
            <a:r>
              <a:rPr lang="en-US" sz="2800" dirty="0" smtClean="0"/>
              <a:t> junction before application of rubber dam.</a:t>
            </a:r>
            <a:endParaRPr lang="en-US" sz="2800" dirty="0"/>
          </a:p>
          <a:p>
            <a:pPr algn="l" eaLnBrk="1" hangingPunct="1">
              <a:buFontTx/>
              <a:buNone/>
            </a:pPr>
            <a:r>
              <a:rPr lang="en-US" sz="2800" dirty="0"/>
              <a:t>                               </a:t>
            </a:r>
          </a:p>
          <a:p>
            <a:pPr algn="l" eaLnBrk="1" hangingPunct="1">
              <a:buFontTx/>
              <a:buNone/>
            </a:pPr>
            <a:endParaRPr lang="en-US" sz="2800" dirty="0"/>
          </a:p>
          <a:p>
            <a:pPr algn="l" eaLnBrk="1" hangingPunct="1">
              <a:buFontTx/>
              <a:buNone/>
            </a:pPr>
            <a:endParaRPr lang="en-US" sz="2800" dirty="0"/>
          </a:p>
          <a:p>
            <a:pPr algn="l" eaLnBrk="1" hangingPunct="1">
              <a:buFontTx/>
              <a:buNone/>
            </a:pPr>
            <a:r>
              <a:rPr lang="en-US" sz="2800" dirty="0"/>
              <a:t>                       </a:t>
            </a:r>
          </a:p>
        </p:txBody>
      </p:sp>
      <p:sp>
        <p:nvSpPr>
          <p:cNvPr id="3" name="Title 2"/>
          <p:cNvSpPr>
            <a:spLocks noGrp="1"/>
          </p:cNvSpPr>
          <p:nvPr>
            <p:ph type="title"/>
          </p:nvPr>
        </p:nvSpPr>
        <p:spPr>
          <a:xfrm>
            <a:off x="0" y="-343377"/>
            <a:ext cx="8534400" cy="1124620"/>
          </a:xfrm>
        </p:spPr>
        <p:txBody>
          <a:bodyPr>
            <a:noAutofit/>
          </a:bodyPr>
          <a:lstStyle/>
          <a:p>
            <a:pPr algn="ctr"/>
            <a:r>
              <a:rPr lang="en-IN" sz="2800" b="1" u="sng" dirty="0"/>
              <a:t>Mishaps </a:t>
            </a:r>
            <a:r>
              <a:rPr lang="en-IN" sz="2800" b="1" u="sng" dirty="0" err="1"/>
              <a:t>occuring</a:t>
            </a:r>
            <a:r>
              <a:rPr lang="en-IN" sz="2800" b="1" u="sng" dirty="0"/>
              <a:t> during </a:t>
            </a:r>
            <a:r>
              <a:rPr lang="en-IN" sz="2800" b="1" u="sng" dirty="0" smtClean="0"/>
              <a:t>access preparation</a:t>
            </a:r>
            <a:endParaRPr lang="en-IN" sz="2800" b="1" u="sng" dirty="0"/>
          </a:p>
        </p:txBody>
      </p:sp>
      <p:pic>
        <p:nvPicPr>
          <p:cNvPr id="5" name="Picture 4" descr="scan0012"/>
          <p:cNvPicPr>
            <a:picLocks noChangeAspect="1" noChangeArrowheads="1"/>
          </p:cNvPicPr>
          <p:nvPr/>
        </p:nvPicPr>
        <p:blipFill>
          <a:blip r:embed="rId2">
            <a:extLst>
              <a:ext uri="{28A0092B-C50C-407E-A947-70E740481C1C}">
                <a14:useLocalDpi xmlns:a14="http://schemas.microsoft.com/office/drawing/2010/main" val="0"/>
              </a:ext>
            </a:extLst>
          </a:blip>
          <a:srcRect l="10524" t="6949" r="50014" b="68733"/>
          <a:stretch>
            <a:fillRect/>
          </a:stretch>
        </p:blipFill>
        <p:spPr bwMode="auto">
          <a:xfrm>
            <a:off x="4648200" y="3276600"/>
            <a:ext cx="320040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952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89429" y="228600"/>
            <a:ext cx="8443047" cy="2438400"/>
          </a:xfrm>
        </p:spPr>
        <p:txBody>
          <a:bodyPr>
            <a:noAutofit/>
          </a:bodyPr>
          <a:lstStyle/>
          <a:p>
            <a:pPr algn="l">
              <a:buClr>
                <a:schemeClr val="tx1"/>
              </a:buClr>
            </a:pPr>
            <a:r>
              <a:rPr lang="en-IN" sz="2400" b="1" u="sng" dirty="0"/>
              <a:t>INCOMPLETE CARIES REMOVAL</a:t>
            </a:r>
          </a:p>
          <a:p>
            <a:pPr>
              <a:buClr>
                <a:schemeClr val="tx1"/>
              </a:buClr>
              <a:buFont typeface="Arial" panose="020B0604020202020204" pitchFamily="34" charset="0"/>
              <a:buChar char="•"/>
            </a:pPr>
            <a:r>
              <a:rPr lang="en-IN" sz="2400" dirty="0"/>
              <a:t>Secondary caries </a:t>
            </a:r>
            <a:r>
              <a:rPr lang="en-IN" sz="2400" dirty="0" err="1"/>
              <a:t>occuring</a:t>
            </a:r>
            <a:r>
              <a:rPr lang="en-IN" sz="2400" dirty="0"/>
              <a:t> under an existing restoration is one of the  reasons for need for endodontic therapy.</a:t>
            </a:r>
          </a:p>
          <a:p>
            <a:pPr>
              <a:buClr>
                <a:schemeClr val="tx1"/>
              </a:buClr>
              <a:buFont typeface="Arial" panose="020B0604020202020204" pitchFamily="34" charset="0"/>
              <a:buChar char="•"/>
            </a:pPr>
            <a:r>
              <a:rPr lang="en-IN" sz="2400" dirty="0"/>
              <a:t>It is recommended that an existing restoration, especially involving </a:t>
            </a:r>
            <a:r>
              <a:rPr lang="en-IN" sz="2400" dirty="0" err="1"/>
              <a:t>occlusoproximal</a:t>
            </a:r>
            <a:r>
              <a:rPr lang="en-IN" sz="2400" dirty="0"/>
              <a:t> areas should be removed in total and access cavity designed accordingly</a:t>
            </a:r>
            <a:r>
              <a:rPr lang="en-IN" sz="2400" dirty="0" smtClean="0"/>
              <a:t>.</a:t>
            </a:r>
          </a:p>
          <a:p>
            <a:pPr algn="l">
              <a:buClr>
                <a:schemeClr val="tx1"/>
              </a:buClr>
              <a:buFont typeface="Arial" panose="020B0604020202020204" pitchFamily="34" charset="0"/>
              <a:buChar char="•"/>
            </a:pPr>
            <a:r>
              <a:rPr lang="en-IN" sz="2400" dirty="0" smtClean="0"/>
              <a:t>Remember that secondary caries in an </a:t>
            </a:r>
            <a:r>
              <a:rPr lang="en-IN" sz="2400" dirty="0" err="1" smtClean="0"/>
              <a:t>endodontically</a:t>
            </a:r>
            <a:r>
              <a:rPr lang="en-IN" sz="2400" dirty="0" smtClean="0"/>
              <a:t> treated tooth ultimately leads to coronal leakage and ultimately endodontic failure.</a:t>
            </a:r>
            <a:endParaRPr lang="en-IN" sz="2400" dirty="0"/>
          </a:p>
        </p:txBody>
      </p:sp>
      <p:pic>
        <p:nvPicPr>
          <p:cNvPr id="1026" name="Picture 2" descr="C:\Users\acer\Desktop\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657600"/>
            <a:ext cx="4008079" cy="2457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182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6781800" cy="461665"/>
          </a:xfrm>
          <a:prstGeom prst="rect">
            <a:avLst/>
          </a:prstGeom>
          <a:noFill/>
        </p:spPr>
        <p:txBody>
          <a:bodyPr wrap="square" rtlCol="0">
            <a:spAutoFit/>
          </a:bodyPr>
          <a:lstStyle/>
          <a:p>
            <a:r>
              <a:rPr lang="en-IN" sz="2400" b="1" u="sng" dirty="0" smtClean="0"/>
              <a:t>Access opening through full coverage restoration</a:t>
            </a:r>
            <a:endParaRPr lang="en-IN" sz="2400" b="1" u="sng" dirty="0"/>
          </a:p>
        </p:txBody>
      </p:sp>
      <p:sp>
        <p:nvSpPr>
          <p:cNvPr id="3" name="TextBox 2"/>
          <p:cNvSpPr txBox="1"/>
          <p:nvPr/>
        </p:nvSpPr>
        <p:spPr>
          <a:xfrm>
            <a:off x="609600" y="2133600"/>
            <a:ext cx="8153400" cy="1815882"/>
          </a:xfrm>
          <a:prstGeom prst="rect">
            <a:avLst/>
          </a:prstGeom>
          <a:noFill/>
        </p:spPr>
        <p:txBody>
          <a:bodyPr wrap="square" rtlCol="0">
            <a:spAutoFit/>
          </a:bodyPr>
          <a:lstStyle/>
          <a:p>
            <a:r>
              <a:rPr lang="en-IN" sz="2800" dirty="0" smtClean="0"/>
              <a:t>When a pt. presents himself with an existing crown in the tooth that is planned for endodontic treatment best solution is to remove the crown and proceed with endodontic treatment.</a:t>
            </a:r>
            <a:endParaRPr lang="en-IN" sz="2800" dirty="0"/>
          </a:p>
        </p:txBody>
      </p:sp>
    </p:spTree>
    <p:extLst>
      <p:ext uri="{BB962C8B-B14F-4D97-AF65-F5344CB8AC3E}">
        <p14:creationId xmlns:p14="http://schemas.microsoft.com/office/powerpoint/2010/main" val="3160715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l"/>
            <a:endParaRPr lang="en-IN" dirty="0"/>
          </a:p>
          <a:p>
            <a:pPr algn="l"/>
            <a:endParaRPr lang="en-IN" dirty="0"/>
          </a:p>
        </p:txBody>
      </p:sp>
      <p:sp>
        <p:nvSpPr>
          <p:cNvPr id="3" name="Title 2"/>
          <p:cNvSpPr>
            <a:spLocks noGrp="1"/>
          </p:cNvSpPr>
          <p:nvPr>
            <p:ph type="title"/>
          </p:nvPr>
        </p:nvSpPr>
        <p:spPr>
          <a:xfrm>
            <a:off x="214667" y="76200"/>
            <a:ext cx="3810000" cy="685800"/>
          </a:xfrm>
        </p:spPr>
        <p:txBody>
          <a:bodyPr>
            <a:normAutofit/>
          </a:bodyPr>
          <a:lstStyle/>
          <a:p>
            <a:r>
              <a:rPr lang="en-IN" sz="3600" b="1" dirty="0"/>
              <a:t>MISSED CANALS</a:t>
            </a:r>
          </a:p>
        </p:txBody>
      </p:sp>
      <p:sp>
        <p:nvSpPr>
          <p:cNvPr id="4" name="Rectangle 3"/>
          <p:cNvSpPr txBox="1">
            <a:spLocks noChangeArrowheads="1"/>
          </p:cNvSpPr>
          <p:nvPr/>
        </p:nvSpPr>
        <p:spPr>
          <a:xfrm>
            <a:off x="248005" y="914400"/>
            <a:ext cx="6096000" cy="5029200"/>
          </a:xfrm>
          <a:prstGeom prst="rect">
            <a:avLst/>
          </a:prstGeom>
        </p:spPr>
        <p:txBody>
          <a:bodyPr/>
          <a:lst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a:lstStyle>
          <a:p>
            <a:pPr algn="l"/>
            <a:r>
              <a:rPr lang="en-US" sz="2800" dirty="0"/>
              <a:t>Cause </a:t>
            </a:r>
          </a:p>
          <a:p>
            <a:pPr algn="l"/>
            <a:r>
              <a:rPr lang="en-US" sz="2800" dirty="0"/>
              <a:t>       - </a:t>
            </a:r>
            <a:r>
              <a:rPr lang="en-US" sz="2400" dirty="0"/>
              <a:t>lack of knowledge about root canal        </a:t>
            </a:r>
          </a:p>
          <a:p>
            <a:pPr algn="l"/>
            <a:r>
              <a:rPr lang="en-US" sz="2400" dirty="0"/>
              <a:t>           morphology </a:t>
            </a:r>
          </a:p>
          <a:p>
            <a:pPr algn="l"/>
            <a:r>
              <a:rPr lang="en-US" sz="2400" dirty="0"/>
              <a:t>        - </a:t>
            </a:r>
            <a:r>
              <a:rPr lang="en-US" sz="2400" dirty="0" smtClean="0"/>
              <a:t>incomplete </a:t>
            </a:r>
            <a:r>
              <a:rPr lang="en-US" sz="2400" dirty="0" err="1" smtClean="0"/>
              <a:t>deroofing</a:t>
            </a:r>
            <a:r>
              <a:rPr lang="en-US" sz="2400" dirty="0" smtClean="0"/>
              <a:t> of the pulp chamber</a:t>
            </a:r>
            <a:r>
              <a:rPr lang="en-US" sz="2800" dirty="0"/>
              <a:t>.</a:t>
            </a:r>
          </a:p>
          <a:p>
            <a:pPr algn="l"/>
            <a:r>
              <a:rPr lang="en-US" sz="2800" dirty="0"/>
              <a:t>Recognition</a:t>
            </a:r>
          </a:p>
          <a:p>
            <a:pPr algn="l"/>
            <a:r>
              <a:rPr lang="en-US" sz="2800" dirty="0"/>
              <a:t>       - </a:t>
            </a:r>
            <a:r>
              <a:rPr lang="en-US" sz="2400" dirty="0"/>
              <a:t>instrument not in </a:t>
            </a:r>
            <a:r>
              <a:rPr lang="en-US" sz="2400" dirty="0" err="1"/>
              <a:t>centre</a:t>
            </a:r>
            <a:r>
              <a:rPr lang="en-US" sz="2400" dirty="0"/>
              <a:t> of </a:t>
            </a:r>
            <a:r>
              <a:rPr lang="en-US" sz="2400" dirty="0" smtClean="0"/>
              <a:t>canal.</a:t>
            </a:r>
            <a:endParaRPr lang="en-US" sz="2400" dirty="0"/>
          </a:p>
          <a:p>
            <a:pPr algn="l"/>
            <a:r>
              <a:rPr lang="en-US" sz="2400" dirty="0"/>
              <a:t>        - </a:t>
            </a:r>
            <a:r>
              <a:rPr lang="en-US" sz="2400" dirty="0" smtClean="0"/>
              <a:t>multiple radiograph in different angulation help the clinician to better understand the morphology of tooth</a:t>
            </a:r>
          </a:p>
          <a:p>
            <a:pPr algn="l"/>
            <a:r>
              <a:rPr lang="en-US" sz="2400" dirty="0" smtClean="0"/>
              <a:t>-use DG16 explorer or size 06/08/10 ISO K file instrument to locate the orifices.</a:t>
            </a:r>
          </a:p>
        </p:txBody>
      </p:sp>
      <p:pic>
        <p:nvPicPr>
          <p:cNvPr id="5" name="Picture 5" descr="scan0012"/>
          <p:cNvPicPr>
            <a:picLocks noChangeAspect="1" noChangeArrowheads="1"/>
          </p:cNvPicPr>
          <p:nvPr/>
        </p:nvPicPr>
        <p:blipFill>
          <a:blip r:embed="rId2">
            <a:extLst>
              <a:ext uri="{28A0092B-C50C-407E-A947-70E740481C1C}">
                <a14:useLocalDpi xmlns:a14="http://schemas.microsoft.com/office/drawing/2010/main" val="0"/>
              </a:ext>
            </a:extLst>
          </a:blip>
          <a:srcRect l="54167" t="61388" r="4167" b="12642"/>
          <a:stretch>
            <a:fillRect/>
          </a:stretch>
        </p:blipFill>
        <p:spPr bwMode="auto">
          <a:xfrm>
            <a:off x="5715000" y="2006536"/>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633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81000" y="457200"/>
            <a:ext cx="8229600" cy="4075176"/>
          </a:xfrm>
        </p:spPr>
        <p:txBody>
          <a:bodyPr>
            <a:normAutofit/>
          </a:bodyPr>
          <a:lstStyle/>
          <a:p>
            <a:pPr algn="l"/>
            <a:r>
              <a:rPr lang="en-US" sz="2400" dirty="0"/>
              <a:t>Correction- Retreatment first priority</a:t>
            </a:r>
          </a:p>
          <a:p>
            <a:pPr algn="l"/>
            <a:r>
              <a:rPr lang="en-US" sz="2400" dirty="0"/>
              <a:t>                    - Surgical correction</a:t>
            </a:r>
          </a:p>
          <a:p>
            <a:pPr algn="l"/>
            <a:endParaRPr lang="en-US" sz="2400" dirty="0"/>
          </a:p>
          <a:p>
            <a:pPr algn="l"/>
            <a:r>
              <a:rPr lang="en-US" sz="2400" dirty="0"/>
              <a:t>Prognosis- poor </a:t>
            </a:r>
          </a:p>
          <a:p>
            <a:pPr algn="l"/>
            <a:endParaRPr lang="en-US" sz="2400" dirty="0"/>
          </a:p>
          <a:p>
            <a:pPr algn="l"/>
            <a:r>
              <a:rPr lang="en-US" sz="2400" dirty="0"/>
              <a:t>Prevention- locating all canals </a:t>
            </a:r>
          </a:p>
          <a:p>
            <a:pPr algn="l"/>
            <a:endParaRPr lang="en-IN" sz="2400" dirty="0"/>
          </a:p>
        </p:txBody>
      </p:sp>
      <p:pic>
        <p:nvPicPr>
          <p:cNvPr id="2050" name="Picture 2" descr="C:\Users\acer\Desktop\download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981200"/>
            <a:ext cx="3814763" cy="2820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858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5946628" cy="424732"/>
          </a:xfrm>
          <a:prstGeom prst="rect">
            <a:avLst/>
          </a:prstGeom>
        </p:spPr>
        <p:txBody>
          <a:bodyPr wrap="none">
            <a:spAutoFit/>
          </a:bodyPr>
          <a:lstStyle/>
          <a:p>
            <a:pPr>
              <a:lnSpc>
                <a:spcPct val="90000"/>
              </a:lnSpc>
            </a:pPr>
            <a:r>
              <a:rPr lang="en-US" sz="2400" b="1" u="sng" dirty="0"/>
              <a:t>- iatrogenic perforations(cervical perforation)</a:t>
            </a:r>
          </a:p>
        </p:txBody>
      </p:sp>
      <p:sp>
        <p:nvSpPr>
          <p:cNvPr id="3" name="TextBox 2"/>
          <p:cNvSpPr txBox="1"/>
          <p:nvPr/>
        </p:nvSpPr>
        <p:spPr>
          <a:xfrm>
            <a:off x="914400" y="1143000"/>
            <a:ext cx="7010400" cy="4893647"/>
          </a:xfrm>
          <a:prstGeom prst="rect">
            <a:avLst/>
          </a:prstGeom>
          <a:noFill/>
        </p:spPr>
        <p:txBody>
          <a:bodyPr wrap="square" rtlCol="0">
            <a:spAutoFit/>
          </a:bodyPr>
          <a:lstStyle/>
          <a:p>
            <a:r>
              <a:rPr lang="en-IN" sz="2400" b="1" dirty="0" err="1" smtClean="0"/>
              <a:t>Etiology</a:t>
            </a:r>
            <a:r>
              <a:rPr lang="en-IN" sz="2400" b="1" dirty="0" smtClean="0"/>
              <a:t>-</a:t>
            </a:r>
            <a:r>
              <a:rPr lang="en-IN" sz="2400" dirty="0" smtClean="0"/>
              <a:t>due to directing the bur nonparallel to the long axis of tooth.</a:t>
            </a:r>
          </a:p>
          <a:p>
            <a:endParaRPr lang="en-IN" sz="2400" dirty="0" smtClean="0"/>
          </a:p>
          <a:p>
            <a:r>
              <a:rPr lang="en-IN" sz="2400" b="1" u="sng" dirty="0" err="1" smtClean="0"/>
              <a:t>Managent</a:t>
            </a:r>
            <a:r>
              <a:rPr lang="en-IN" sz="2400" b="1" u="sng" dirty="0" smtClean="0"/>
              <a:t> of </a:t>
            </a:r>
            <a:r>
              <a:rPr lang="en-IN" sz="2400" b="1" u="sng" dirty="0" err="1" smtClean="0"/>
              <a:t>nonfurcal</a:t>
            </a:r>
            <a:r>
              <a:rPr lang="en-IN" sz="2400" b="1" u="sng" dirty="0" smtClean="0"/>
              <a:t> cervical perforations</a:t>
            </a:r>
          </a:p>
          <a:p>
            <a:endParaRPr lang="en-IN" sz="2400" u="sng" dirty="0" smtClean="0"/>
          </a:p>
          <a:p>
            <a:pPr marL="342900" indent="-342900">
              <a:buFont typeface="Arial" panose="020B0604020202020204" pitchFamily="34" charset="0"/>
              <a:buChar char="•"/>
            </a:pPr>
            <a:r>
              <a:rPr lang="en-IN" sz="2400" dirty="0" smtClean="0"/>
              <a:t>The primary protocol is haemorrhage control with 1:50,000 epinephrine followed by perforation repair with MTA.</a:t>
            </a:r>
          </a:p>
          <a:p>
            <a:r>
              <a:rPr lang="en-IN" sz="2400" b="1" u="sng" dirty="0" smtClean="0"/>
              <a:t>Prevention –</a:t>
            </a:r>
          </a:p>
          <a:p>
            <a:pPr marL="342900" indent="-342900">
              <a:buFont typeface="Arial" panose="020B0604020202020204" pitchFamily="34" charset="0"/>
              <a:buChar char="•"/>
            </a:pPr>
            <a:r>
              <a:rPr lang="en-IN" sz="2400" dirty="0" smtClean="0"/>
              <a:t>Study the crown root angulation of maxillary lateral </a:t>
            </a:r>
            <a:r>
              <a:rPr lang="en-IN" sz="2400" dirty="0" err="1" smtClean="0"/>
              <a:t>incisior</a:t>
            </a:r>
            <a:r>
              <a:rPr lang="en-IN" sz="2400" dirty="0" smtClean="0"/>
              <a:t> and mandibular first premolar teeth before proceeding with the treatment.</a:t>
            </a:r>
          </a:p>
          <a:p>
            <a:pPr marL="342900" indent="-342900">
              <a:buFont typeface="Arial" panose="020B0604020202020204" pitchFamily="34" charset="0"/>
              <a:buChar char="•"/>
            </a:pPr>
            <a:r>
              <a:rPr lang="en-IN" sz="2400" dirty="0" smtClean="0"/>
              <a:t>remove all caries</a:t>
            </a:r>
            <a:endParaRPr lang="en-IN" sz="2400" dirty="0"/>
          </a:p>
        </p:txBody>
      </p:sp>
    </p:spTree>
    <p:extLst>
      <p:ext uri="{BB962C8B-B14F-4D97-AF65-F5344CB8AC3E}">
        <p14:creationId xmlns:p14="http://schemas.microsoft.com/office/powerpoint/2010/main" val="3844331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914400"/>
            <a:ext cx="8001000" cy="4893647"/>
          </a:xfrm>
          <a:prstGeom prst="rect">
            <a:avLst/>
          </a:prstGeom>
          <a:noFill/>
        </p:spPr>
        <p:txBody>
          <a:bodyPr wrap="square" rtlCol="0">
            <a:spAutoFit/>
          </a:bodyPr>
          <a:lstStyle/>
          <a:p>
            <a:r>
              <a:rPr lang="en-IN" sz="2400" b="1" u="sng" dirty="0" smtClean="0"/>
              <a:t>Management of cervical perforation in the furcation area</a:t>
            </a:r>
          </a:p>
          <a:p>
            <a:endParaRPr lang="en-IN" sz="2400" b="1" u="sng" dirty="0" smtClean="0"/>
          </a:p>
          <a:p>
            <a:pPr marL="342900" indent="-342900">
              <a:buFont typeface="Arial" panose="020B0604020202020204" pitchFamily="34" charset="0"/>
              <a:buChar char="•"/>
            </a:pPr>
            <a:r>
              <a:rPr lang="en-IN" sz="2400" dirty="0" smtClean="0"/>
              <a:t>A electronic apex locator is very useful in differentiating a bleeding canal from a perforation .</a:t>
            </a:r>
          </a:p>
          <a:p>
            <a:pPr marL="342900" indent="-342900">
              <a:buFont typeface="Arial" panose="020B0604020202020204" pitchFamily="34" charset="0"/>
              <a:buChar char="•"/>
            </a:pPr>
            <a:r>
              <a:rPr lang="en-IN" sz="2400" dirty="0" smtClean="0"/>
              <a:t>MTA is the material of choice for sealing perforations.</a:t>
            </a:r>
          </a:p>
          <a:p>
            <a:endParaRPr lang="en-IN" sz="2400" dirty="0" smtClean="0"/>
          </a:p>
          <a:p>
            <a:r>
              <a:rPr lang="en-IN" sz="2400" b="1" u="sng" dirty="0" smtClean="0"/>
              <a:t>PREVENTION</a:t>
            </a:r>
          </a:p>
          <a:p>
            <a:endParaRPr lang="en-IN" sz="2400" b="1" u="sng" dirty="0" smtClean="0"/>
          </a:p>
          <a:p>
            <a:pPr marL="342900" indent="-342900">
              <a:buFont typeface="Arial" panose="020B0604020202020204" pitchFamily="34" charset="0"/>
              <a:buChar char="•"/>
            </a:pPr>
            <a:r>
              <a:rPr lang="en-IN" sz="2400" dirty="0" smtClean="0"/>
              <a:t>Access bur penetration for depth and angulation should be confirmed before proceeding with the help of radiograph.</a:t>
            </a:r>
          </a:p>
          <a:p>
            <a:pPr marL="342900" indent="-342900">
              <a:buFont typeface="Arial" panose="020B0604020202020204" pitchFamily="34" charset="0"/>
              <a:buChar char="•"/>
            </a:pPr>
            <a:r>
              <a:rPr lang="en-IN" sz="2400" dirty="0" smtClean="0"/>
              <a:t>While preparing access cavities if a ceramic crown or a metal crown is already present ,it is better to remove the crown and proceed with endodontic access and treatment.</a:t>
            </a:r>
            <a:endParaRPr lang="en-IN" sz="2400" dirty="0"/>
          </a:p>
        </p:txBody>
      </p:sp>
    </p:spTree>
    <p:extLst>
      <p:ext uri="{BB962C8B-B14F-4D97-AF65-F5344CB8AC3E}">
        <p14:creationId xmlns:p14="http://schemas.microsoft.com/office/powerpoint/2010/main" val="4124455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p:txBody>
          <a:bodyPr>
            <a:normAutofit fontScale="92500" lnSpcReduction="20000"/>
          </a:bodyPr>
          <a:lstStyle/>
          <a:p>
            <a:pPr algn="l" eaLnBrk="1" hangingPunct="1">
              <a:lnSpc>
                <a:spcPct val="90000"/>
              </a:lnSpc>
            </a:pPr>
            <a:r>
              <a:rPr lang="en-US" sz="2800" b="1" u="sng" dirty="0"/>
              <a:t>Ledge formation- </a:t>
            </a:r>
          </a:p>
          <a:p>
            <a:pPr algn="l" eaLnBrk="1" hangingPunct="1">
              <a:lnSpc>
                <a:spcPct val="90000"/>
              </a:lnSpc>
              <a:buFontTx/>
              <a:buNone/>
            </a:pPr>
            <a:r>
              <a:rPr lang="en-US" sz="2800" dirty="0"/>
              <a:t>         Causes</a:t>
            </a:r>
          </a:p>
          <a:p>
            <a:pPr marL="0" indent="0">
              <a:buNone/>
            </a:pPr>
            <a:r>
              <a:rPr lang="en-US" sz="2800" dirty="0"/>
              <a:t>            - inadequate straight line </a:t>
            </a:r>
          </a:p>
          <a:p>
            <a:pPr marL="0" indent="0">
              <a:buNone/>
            </a:pPr>
            <a:r>
              <a:rPr lang="en-US" sz="2800" dirty="0"/>
              <a:t>              access</a:t>
            </a:r>
          </a:p>
          <a:p>
            <a:pPr marL="0" indent="0">
              <a:buNone/>
            </a:pPr>
            <a:r>
              <a:rPr lang="en-US" sz="2800" dirty="0"/>
              <a:t>            - failure to maintain WL</a:t>
            </a:r>
          </a:p>
          <a:p>
            <a:pPr marL="0" indent="0">
              <a:buNone/>
            </a:pPr>
            <a:r>
              <a:rPr lang="en-US" sz="2800" dirty="0"/>
              <a:t>            - failing to pre curve </a:t>
            </a:r>
          </a:p>
          <a:p>
            <a:pPr marL="0" indent="0">
              <a:buNone/>
            </a:pPr>
            <a:r>
              <a:rPr lang="en-US" sz="2800" dirty="0"/>
              <a:t>              instrument in curved canals</a:t>
            </a:r>
          </a:p>
          <a:p>
            <a:pPr marL="0" indent="0">
              <a:buNone/>
            </a:pPr>
            <a:r>
              <a:rPr lang="en-US" sz="2800" dirty="0"/>
              <a:t>            - use of excessive apical </a:t>
            </a:r>
          </a:p>
          <a:p>
            <a:pPr marL="0" indent="0">
              <a:buNone/>
            </a:pPr>
            <a:r>
              <a:rPr lang="en-US" sz="2800" dirty="0"/>
              <a:t>              pressure</a:t>
            </a:r>
          </a:p>
        </p:txBody>
      </p:sp>
      <p:sp>
        <p:nvSpPr>
          <p:cNvPr id="3" name="Title 2"/>
          <p:cNvSpPr>
            <a:spLocks noGrp="1"/>
          </p:cNvSpPr>
          <p:nvPr>
            <p:ph type="title"/>
          </p:nvPr>
        </p:nvSpPr>
        <p:spPr>
          <a:xfrm>
            <a:off x="1524000" y="152400"/>
            <a:ext cx="6111240" cy="533401"/>
          </a:xfrm>
        </p:spPr>
        <p:txBody>
          <a:bodyPr>
            <a:normAutofit/>
          </a:bodyPr>
          <a:lstStyle/>
          <a:p>
            <a:r>
              <a:rPr lang="en-IN" sz="3200" b="1" dirty="0"/>
              <a:t>MISHAPS </a:t>
            </a:r>
            <a:r>
              <a:rPr lang="en-IN" sz="3200" b="1" dirty="0" smtClean="0"/>
              <a:t>DURING INSTRUMENATION</a:t>
            </a:r>
            <a:endParaRPr lang="en-IN" sz="3200" b="1" dirty="0"/>
          </a:p>
        </p:txBody>
      </p:sp>
      <p:pic>
        <p:nvPicPr>
          <p:cNvPr id="5" name="Picture 4" descr="scan0009"/>
          <p:cNvPicPr>
            <a:picLocks noChangeAspect="1" noChangeArrowheads="1"/>
          </p:cNvPicPr>
          <p:nvPr/>
        </p:nvPicPr>
        <p:blipFill>
          <a:blip r:embed="rId2">
            <a:lum bright="-30000" contrast="36000"/>
            <a:extLst>
              <a:ext uri="{28A0092B-C50C-407E-A947-70E740481C1C}">
                <a14:useLocalDpi xmlns:a14="http://schemas.microsoft.com/office/drawing/2010/main" val="0"/>
              </a:ext>
            </a:extLst>
          </a:blip>
          <a:srcRect l="4012" t="9119" r="57207" b="27051"/>
          <a:stretch>
            <a:fillRect/>
          </a:stretch>
        </p:blipFill>
        <p:spPr bwMode="auto">
          <a:xfrm>
            <a:off x="5562599" y="2076718"/>
            <a:ext cx="3214843" cy="340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9600" y="680455"/>
            <a:ext cx="7620000" cy="1200329"/>
          </a:xfrm>
          <a:prstGeom prst="rect">
            <a:avLst/>
          </a:prstGeom>
          <a:noFill/>
        </p:spPr>
        <p:txBody>
          <a:bodyPr wrap="square" rtlCol="0">
            <a:spAutoFit/>
          </a:bodyPr>
          <a:lstStyle/>
          <a:p>
            <a:r>
              <a:rPr lang="en-IN" sz="2400" b="1" dirty="0" smtClean="0"/>
              <a:t>LEDGE</a:t>
            </a:r>
            <a:r>
              <a:rPr lang="en-IN" sz="2400" dirty="0" smtClean="0"/>
              <a:t>-it is an artificially created deviation of the root canal wall that prevents the passage of an instrument to the apex of an otherwise patent canal.</a:t>
            </a:r>
            <a:endParaRPr lang="en-IN" sz="2400" dirty="0"/>
          </a:p>
        </p:txBody>
      </p:sp>
    </p:spTree>
    <p:extLst>
      <p:ext uri="{BB962C8B-B14F-4D97-AF65-F5344CB8AC3E}">
        <p14:creationId xmlns:p14="http://schemas.microsoft.com/office/powerpoint/2010/main" val="1394719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304800" y="2209800"/>
            <a:ext cx="8686800" cy="4648200"/>
          </a:xfrm>
        </p:spPr>
        <p:txBody>
          <a:bodyPr/>
          <a:lstStyle/>
          <a:p>
            <a:pPr algn="l" eaLnBrk="1" hangingPunct="1"/>
            <a:r>
              <a:rPr lang="en-US" sz="2400" b="1" dirty="0"/>
              <a:t>Prevention</a:t>
            </a:r>
            <a:r>
              <a:rPr lang="en-US" sz="2400" dirty="0"/>
              <a:t>- preoperative assessment of </a:t>
            </a:r>
            <a:r>
              <a:rPr lang="en-US" sz="2400" dirty="0" smtClean="0"/>
              <a:t>diagnostic </a:t>
            </a:r>
            <a:r>
              <a:rPr lang="en-US" sz="2400" dirty="0"/>
              <a:t>radiograph</a:t>
            </a:r>
          </a:p>
          <a:p>
            <a:pPr algn="l" eaLnBrk="1" hangingPunct="1">
              <a:buFontTx/>
              <a:buNone/>
            </a:pPr>
            <a:r>
              <a:rPr lang="en-US" sz="2400" dirty="0"/>
              <a:t>                    - obtaining straight line access </a:t>
            </a:r>
          </a:p>
          <a:p>
            <a:pPr algn="l" eaLnBrk="1" hangingPunct="1">
              <a:buFontTx/>
              <a:buNone/>
            </a:pPr>
            <a:r>
              <a:rPr lang="en-US" sz="2400" dirty="0"/>
              <a:t>                    - pre curving </a:t>
            </a:r>
            <a:r>
              <a:rPr lang="en-US" sz="2400" dirty="0" smtClean="0"/>
              <a:t>instruments in curved canals</a:t>
            </a:r>
            <a:endParaRPr lang="en-US" sz="2400" dirty="0"/>
          </a:p>
          <a:p>
            <a:pPr algn="l" eaLnBrk="1" hangingPunct="1">
              <a:buFontTx/>
              <a:buNone/>
            </a:pPr>
            <a:r>
              <a:rPr lang="en-US" sz="2400" dirty="0"/>
              <a:t>                    - sequential use of instruments</a:t>
            </a:r>
          </a:p>
          <a:p>
            <a:pPr algn="l" eaLnBrk="1" hangingPunct="1">
              <a:buFontTx/>
              <a:buNone/>
            </a:pPr>
            <a:r>
              <a:rPr lang="en-US" sz="2400" dirty="0"/>
              <a:t>                    - periodic recapitulation</a:t>
            </a:r>
          </a:p>
          <a:p>
            <a:pPr algn="l" eaLnBrk="1" hangingPunct="1">
              <a:buFontTx/>
              <a:buNone/>
            </a:pPr>
            <a:r>
              <a:rPr lang="en-US" sz="2400" dirty="0"/>
              <a:t>                    - passive </a:t>
            </a:r>
            <a:r>
              <a:rPr lang="en-US" sz="2400" dirty="0" smtClean="0"/>
              <a:t>instrumentation tech</a:t>
            </a:r>
          </a:p>
          <a:p>
            <a:pPr algn="l" eaLnBrk="1" hangingPunct="1">
              <a:buFontTx/>
              <a:buNone/>
            </a:pPr>
            <a:r>
              <a:rPr lang="en-US" sz="2400" dirty="0"/>
              <a:t> </a:t>
            </a:r>
            <a:r>
              <a:rPr lang="en-US" sz="2400" dirty="0" smtClean="0"/>
              <a:t>                     never force and instrument apically</a:t>
            </a:r>
          </a:p>
          <a:p>
            <a:pPr algn="l" eaLnBrk="1" hangingPunct="1">
              <a:buFontTx/>
              <a:buNone/>
            </a:pPr>
            <a:endParaRPr lang="en-US" sz="2400" dirty="0" smtClean="0"/>
          </a:p>
          <a:p>
            <a:pPr algn="ctr" eaLnBrk="1" hangingPunct="1">
              <a:buFontTx/>
              <a:buNone/>
            </a:pPr>
            <a:r>
              <a:rPr lang="en-US" sz="2400" dirty="0" smtClean="0"/>
              <a:t>               </a:t>
            </a:r>
            <a:endParaRPr lang="en-US" dirty="0"/>
          </a:p>
        </p:txBody>
      </p:sp>
      <p:sp>
        <p:nvSpPr>
          <p:cNvPr id="2" name="TextBox 1"/>
          <p:cNvSpPr txBox="1"/>
          <p:nvPr/>
        </p:nvSpPr>
        <p:spPr>
          <a:xfrm>
            <a:off x="1257300" y="381000"/>
            <a:ext cx="6781800" cy="1200329"/>
          </a:xfrm>
          <a:prstGeom prst="rect">
            <a:avLst/>
          </a:prstGeom>
          <a:noFill/>
        </p:spPr>
        <p:txBody>
          <a:bodyPr wrap="square" rtlCol="0">
            <a:spAutoFit/>
          </a:bodyPr>
          <a:lstStyle/>
          <a:p>
            <a:pPr marL="342900" indent="-342900">
              <a:buFont typeface="Arial" panose="020B0604020202020204" pitchFamily="34" charset="0"/>
              <a:buChar char="•"/>
            </a:pPr>
            <a:r>
              <a:rPr lang="en-IN" sz="2400" dirty="0" smtClean="0"/>
              <a:t>Inadequate irrigation during instrumentation</a:t>
            </a:r>
          </a:p>
          <a:p>
            <a:pPr marL="342900" indent="-342900">
              <a:buFont typeface="Arial" panose="020B0604020202020204" pitchFamily="34" charset="0"/>
              <a:buChar char="•"/>
            </a:pPr>
            <a:r>
              <a:rPr lang="en-IN" sz="2400" dirty="0" smtClean="0"/>
              <a:t>Attempting to retrieve broken instruments</a:t>
            </a:r>
          </a:p>
          <a:p>
            <a:pPr marL="342900" indent="-342900">
              <a:buFont typeface="Arial" panose="020B0604020202020204" pitchFamily="34" charset="0"/>
              <a:buChar char="•"/>
            </a:pPr>
            <a:r>
              <a:rPr lang="en-IN" sz="2400" dirty="0" smtClean="0"/>
              <a:t>Attempting to prepare calcified canal</a:t>
            </a:r>
            <a:endParaRPr lang="en-IN" sz="2400" dirty="0"/>
          </a:p>
        </p:txBody>
      </p:sp>
    </p:spTree>
    <p:extLst>
      <p:ext uri="{BB962C8B-B14F-4D97-AF65-F5344CB8AC3E}">
        <p14:creationId xmlns:p14="http://schemas.microsoft.com/office/powerpoint/2010/main" val="204791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152400" y="118771"/>
            <a:ext cx="8229600" cy="4075176"/>
          </a:xfrm>
        </p:spPr>
        <p:txBody>
          <a:bodyPr>
            <a:normAutofit/>
          </a:bodyPr>
          <a:lstStyle/>
          <a:p>
            <a:pPr algn="l" eaLnBrk="1" hangingPunct="1"/>
            <a:r>
              <a:rPr lang="en-US" sz="2800" dirty="0"/>
              <a:t>Management</a:t>
            </a:r>
          </a:p>
          <a:p>
            <a:pPr algn="l" eaLnBrk="1" hangingPunct="1">
              <a:buFontTx/>
              <a:buNone/>
            </a:pPr>
            <a:r>
              <a:rPr lang="en-US" sz="2800" dirty="0"/>
              <a:t>          - </a:t>
            </a:r>
            <a:r>
              <a:rPr lang="en-US" sz="2400" dirty="0"/>
              <a:t>bypassing ledge</a:t>
            </a:r>
          </a:p>
          <a:p>
            <a:pPr algn="l" eaLnBrk="1" hangingPunct="1">
              <a:buFontTx/>
              <a:buNone/>
            </a:pPr>
            <a:r>
              <a:rPr lang="en-US" sz="2400" dirty="0"/>
              <a:t>              - instrumentation and obturation at </a:t>
            </a:r>
            <a:r>
              <a:rPr lang="en-US" sz="2400" dirty="0" smtClean="0"/>
              <a:t>  </a:t>
            </a:r>
            <a:r>
              <a:rPr lang="en-US" sz="2400" dirty="0"/>
              <a:t>new WL</a:t>
            </a:r>
          </a:p>
          <a:p>
            <a:pPr eaLnBrk="1" hangingPunct="1">
              <a:buFontTx/>
              <a:buNone/>
            </a:pPr>
            <a:r>
              <a:rPr lang="en-US" sz="2000" dirty="0"/>
              <a:t>               </a:t>
            </a:r>
          </a:p>
        </p:txBody>
      </p:sp>
      <p:pic>
        <p:nvPicPr>
          <p:cNvPr id="5" name="Picture 4" descr="scan0009"/>
          <p:cNvPicPr>
            <a:picLocks noChangeAspect="1" noChangeArrowheads="1"/>
          </p:cNvPicPr>
          <p:nvPr/>
        </p:nvPicPr>
        <p:blipFill>
          <a:blip r:embed="rId2">
            <a:extLst>
              <a:ext uri="{28A0092B-C50C-407E-A947-70E740481C1C}">
                <a14:useLocalDpi xmlns:a14="http://schemas.microsoft.com/office/drawing/2010/main" val="0"/>
              </a:ext>
            </a:extLst>
          </a:blip>
          <a:srcRect l="44130" t="9119" r="16785" b="25227"/>
          <a:stretch>
            <a:fillRect/>
          </a:stretch>
        </p:blipFill>
        <p:spPr bwMode="auto">
          <a:xfrm>
            <a:off x="6400800" y="2362200"/>
            <a:ext cx="2362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Users\acer\Desktop\endodontic-complications-14-638.jpg"/>
          <p:cNvPicPr>
            <a:picLocks noChangeAspect="1" noChangeArrowheads="1"/>
          </p:cNvPicPr>
          <p:nvPr/>
        </p:nvPicPr>
        <p:blipFill rotWithShape="1">
          <a:blip r:embed="rId3">
            <a:extLst>
              <a:ext uri="{28A0092B-C50C-407E-A947-70E740481C1C}">
                <a14:useLocalDpi xmlns:a14="http://schemas.microsoft.com/office/drawing/2010/main" val="0"/>
              </a:ext>
            </a:extLst>
          </a:blip>
          <a:srcRect l="22294" t="53419" r="17279" b="4907"/>
          <a:stretch/>
        </p:blipFill>
        <p:spPr bwMode="auto">
          <a:xfrm>
            <a:off x="152400" y="2156359"/>
            <a:ext cx="6096000" cy="3501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053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scan0034"/>
          <p:cNvPicPr>
            <a:picLocks noChangeAspect="1" noChangeArrowheads="1"/>
          </p:cNvPicPr>
          <p:nvPr/>
        </p:nvPicPr>
        <p:blipFill>
          <a:blip r:embed="rId2">
            <a:lum bright="-24000"/>
            <a:extLst>
              <a:ext uri="{28A0092B-C50C-407E-A947-70E740481C1C}">
                <a14:useLocalDpi xmlns:a14="http://schemas.microsoft.com/office/drawing/2010/main" val="0"/>
              </a:ext>
            </a:extLst>
          </a:blip>
          <a:srcRect r="5882" b="20506"/>
          <a:stretch>
            <a:fillRect/>
          </a:stretch>
        </p:blipFill>
        <p:spPr bwMode="auto">
          <a:xfrm>
            <a:off x="5410200" y="1828800"/>
            <a:ext cx="3503951"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33400" y="457200"/>
            <a:ext cx="5105400" cy="5632311"/>
          </a:xfrm>
          <a:prstGeom prst="rect">
            <a:avLst/>
          </a:prstGeom>
          <a:noFill/>
        </p:spPr>
        <p:txBody>
          <a:bodyPr wrap="square" rtlCol="0">
            <a:spAutoFit/>
          </a:bodyPr>
          <a:lstStyle/>
          <a:p>
            <a:r>
              <a:rPr lang="en-IN" sz="2400" b="1" dirty="0" smtClean="0"/>
              <a:t>ZIPPING</a:t>
            </a:r>
            <a:r>
              <a:rPr lang="en-IN" sz="2400" dirty="0" smtClean="0"/>
              <a:t>-apical transportation of curved canal caused due to improper shaping technique.</a:t>
            </a:r>
          </a:p>
          <a:p>
            <a:endParaRPr lang="en-IN" sz="2400" dirty="0" smtClean="0"/>
          </a:p>
          <a:p>
            <a:r>
              <a:rPr lang="en-IN" sz="2400" b="1" dirty="0" smtClean="0"/>
              <a:t>CAUSE</a:t>
            </a:r>
            <a:r>
              <a:rPr lang="en-IN" sz="2400" dirty="0" smtClean="0"/>
              <a:t>-when a file is rotated in curved canal in apical area , a biomechanical defects result in the form of an elbow, less flexible instruments may overcut the outer surface of the curved canal and may produce an elliptical preparation in the apical third which is cone shape, with the apex of elbow towards the middle third of canal and the base or zip towards the cementum surface.</a:t>
            </a:r>
            <a:endParaRPr lang="en-IN" sz="2400" dirty="0"/>
          </a:p>
        </p:txBody>
      </p:sp>
    </p:spTree>
    <p:extLst>
      <p:ext uri="{BB962C8B-B14F-4D97-AF65-F5344CB8AC3E}">
        <p14:creationId xmlns:p14="http://schemas.microsoft.com/office/powerpoint/2010/main" val="1298621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6096000" cy="461665"/>
          </a:xfrm>
          <a:prstGeom prst="rect">
            <a:avLst/>
          </a:prstGeom>
          <a:noFill/>
        </p:spPr>
        <p:txBody>
          <a:bodyPr wrap="square" rtlCol="0">
            <a:spAutoFit/>
          </a:bodyPr>
          <a:lstStyle/>
          <a:p>
            <a:r>
              <a:rPr lang="en-IN" sz="2400" b="1" dirty="0" smtClean="0"/>
              <a:t>ELBOW</a:t>
            </a:r>
            <a:r>
              <a:rPr lang="en-IN" sz="2400" dirty="0" smtClean="0"/>
              <a:t>-narrowest portion of zipped canal</a:t>
            </a:r>
            <a:endParaRPr lang="en-IN" sz="2400" dirty="0"/>
          </a:p>
        </p:txBody>
      </p:sp>
      <p:sp>
        <p:nvSpPr>
          <p:cNvPr id="3" name="TextBox 2"/>
          <p:cNvSpPr txBox="1"/>
          <p:nvPr/>
        </p:nvSpPr>
        <p:spPr>
          <a:xfrm>
            <a:off x="571500" y="1752600"/>
            <a:ext cx="7848600" cy="2308324"/>
          </a:xfrm>
          <a:prstGeom prst="rect">
            <a:avLst/>
          </a:prstGeom>
          <a:noFill/>
        </p:spPr>
        <p:txBody>
          <a:bodyPr wrap="square" rtlCol="0">
            <a:spAutoFit/>
          </a:bodyPr>
          <a:lstStyle/>
          <a:p>
            <a:r>
              <a:rPr lang="en-IN" sz="2400" b="1" dirty="0" smtClean="0"/>
              <a:t>MANAGEMENT</a:t>
            </a:r>
            <a:r>
              <a:rPr lang="en-IN" sz="2400" dirty="0" smtClean="0"/>
              <a:t>-</a:t>
            </a:r>
          </a:p>
          <a:p>
            <a:pPr marL="342900" indent="-342900">
              <a:buFont typeface="Arial" panose="020B0604020202020204" pitchFamily="34" charset="0"/>
              <a:buChar char="•"/>
            </a:pPr>
            <a:r>
              <a:rPr lang="en-IN" sz="2400" dirty="0" smtClean="0"/>
              <a:t>prevention is the best form of management</a:t>
            </a:r>
          </a:p>
          <a:p>
            <a:pPr marL="342900" indent="-342900">
              <a:buFont typeface="Arial" panose="020B0604020202020204" pitchFamily="34" charset="0"/>
              <a:buChar char="•"/>
            </a:pPr>
            <a:r>
              <a:rPr lang="en-IN" sz="2400" dirty="0" smtClean="0"/>
              <a:t>In zipped ,any type of Obturation can be used but  </a:t>
            </a:r>
            <a:r>
              <a:rPr lang="en-IN" sz="2400" dirty="0" err="1" smtClean="0"/>
              <a:t>thermoplasticized</a:t>
            </a:r>
            <a:r>
              <a:rPr lang="en-IN" sz="2400" dirty="0" smtClean="0"/>
              <a:t> Obturation techniques are the preferred method of Obturation.</a:t>
            </a:r>
          </a:p>
          <a:p>
            <a:endParaRPr lang="en-IN" sz="2400" dirty="0"/>
          </a:p>
        </p:txBody>
      </p:sp>
    </p:spTree>
    <p:extLst>
      <p:ext uri="{BB962C8B-B14F-4D97-AF65-F5344CB8AC3E}">
        <p14:creationId xmlns:p14="http://schemas.microsoft.com/office/powerpoint/2010/main" val="655958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152400" y="1168790"/>
            <a:ext cx="8229600" cy="4075176"/>
          </a:xfrm>
        </p:spPr>
        <p:txBody>
          <a:bodyPr>
            <a:normAutofit fontScale="92500" lnSpcReduction="20000"/>
          </a:bodyPr>
          <a:lstStyle/>
          <a:p>
            <a:pPr algn="l" eaLnBrk="1" hangingPunct="1">
              <a:lnSpc>
                <a:spcPct val="80000"/>
              </a:lnSpc>
            </a:pPr>
            <a:r>
              <a:rPr lang="en-US" sz="2800" b="1" dirty="0"/>
              <a:t>Causes</a:t>
            </a:r>
            <a:r>
              <a:rPr lang="en-US" sz="2800" dirty="0"/>
              <a:t>- using stressed instrument</a:t>
            </a:r>
          </a:p>
          <a:p>
            <a:pPr algn="l" eaLnBrk="1" hangingPunct="1">
              <a:lnSpc>
                <a:spcPct val="80000"/>
              </a:lnSpc>
              <a:buFontTx/>
              <a:buNone/>
            </a:pPr>
            <a:r>
              <a:rPr lang="en-US" sz="2800" dirty="0"/>
              <a:t>               - placing exaggerated bends on </a:t>
            </a:r>
          </a:p>
          <a:p>
            <a:pPr algn="l" eaLnBrk="1" hangingPunct="1">
              <a:lnSpc>
                <a:spcPct val="80000"/>
              </a:lnSpc>
              <a:buFontTx/>
              <a:buNone/>
            </a:pPr>
            <a:r>
              <a:rPr lang="en-US" sz="2800" dirty="0"/>
              <a:t>                 instruments</a:t>
            </a:r>
          </a:p>
          <a:p>
            <a:pPr algn="l" eaLnBrk="1" hangingPunct="1">
              <a:lnSpc>
                <a:spcPct val="80000"/>
              </a:lnSpc>
              <a:buFontTx/>
              <a:buNone/>
            </a:pPr>
            <a:r>
              <a:rPr lang="en-US" sz="2800" dirty="0"/>
              <a:t>               - rotating a bind </a:t>
            </a:r>
            <a:r>
              <a:rPr lang="en-US" sz="2800" dirty="0" smtClean="0"/>
              <a:t>instrument</a:t>
            </a:r>
            <a:endParaRPr lang="en-US" sz="2800" dirty="0"/>
          </a:p>
          <a:p>
            <a:pPr algn="l" eaLnBrk="1" hangingPunct="1">
              <a:lnSpc>
                <a:spcPct val="80000"/>
              </a:lnSpc>
              <a:buFontTx/>
              <a:buNone/>
            </a:pPr>
            <a:r>
              <a:rPr lang="en-US" sz="2800" dirty="0"/>
              <a:t>               - using corroded </a:t>
            </a:r>
            <a:r>
              <a:rPr lang="en-US" sz="2800" dirty="0" smtClean="0"/>
              <a:t>instrument</a:t>
            </a:r>
          </a:p>
          <a:p>
            <a:pPr algn="l" eaLnBrk="1" hangingPunct="1">
              <a:lnSpc>
                <a:spcPct val="80000"/>
              </a:lnSpc>
              <a:buFontTx/>
              <a:buNone/>
            </a:pPr>
            <a:r>
              <a:rPr lang="en-US" sz="2800" dirty="0" smtClean="0"/>
              <a:t>               - overused instruments</a:t>
            </a:r>
            <a:endParaRPr lang="en-US" sz="2800" dirty="0"/>
          </a:p>
          <a:p>
            <a:pPr algn="l" eaLnBrk="1" hangingPunct="1">
              <a:lnSpc>
                <a:spcPct val="80000"/>
              </a:lnSpc>
              <a:buFontTx/>
              <a:buNone/>
            </a:pPr>
            <a:r>
              <a:rPr lang="en-US" sz="2800" dirty="0"/>
              <a:t>               </a:t>
            </a:r>
          </a:p>
          <a:p>
            <a:pPr algn="l" eaLnBrk="1" hangingPunct="1">
              <a:lnSpc>
                <a:spcPct val="80000"/>
              </a:lnSpc>
            </a:pPr>
            <a:r>
              <a:rPr lang="en-US" sz="2800" b="1" dirty="0"/>
              <a:t>Recognition</a:t>
            </a:r>
            <a:r>
              <a:rPr lang="en-US" sz="2800" dirty="0"/>
              <a:t>- loss of WL</a:t>
            </a:r>
          </a:p>
          <a:p>
            <a:pPr algn="l" eaLnBrk="1" hangingPunct="1">
              <a:lnSpc>
                <a:spcPct val="80000"/>
              </a:lnSpc>
              <a:buFontTx/>
              <a:buNone/>
            </a:pPr>
            <a:r>
              <a:rPr lang="en-US" sz="2800" dirty="0"/>
              <a:t>                      - shortened instrument</a:t>
            </a:r>
          </a:p>
          <a:p>
            <a:pPr algn="l" eaLnBrk="1" hangingPunct="1">
              <a:lnSpc>
                <a:spcPct val="80000"/>
              </a:lnSpc>
              <a:buFontTx/>
              <a:buNone/>
            </a:pPr>
            <a:r>
              <a:rPr lang="en-US" sz="2800" dirty="0"/>
              <a:t>                      - radiographic confirmation </a:t>
            </a:r>
          </a:p>
        </p:txBody>
      </p:sp>
      <p:sp>
        <p:nvSpPr>
          <p:cNvPr id="3" name="Title 2"/>
          <p:cNvSpPr>
            <a:spLocks noGrp="1"/>
          </p:cNvSpPr>
          <p:nvPr>
            <p:ph type="title"/>
          </p:nvPr>
        </p:nvSpPr>
        <p:spPr>
          <a:xfrm>
            <a:off x="381000" y="28575"/>
            <a:ext cx="6568440" cy="822961"/>
          </a:xfrm>
        </p:spPr>
        <p:txBody>
          <a:bodyPr/>
          <a:lstStyle/>
          <a:p>
            <a:r>
              <a:rPr lang="en-IN" dirty="0"/>
              <a:t>INSTRUMENT BREAKAGE</a:t>
            </a:r>
          </a:p>
        </p:txBody>
      </p:sp>
      <p:pic>
        <p:nvPicPr>
          <p:cNvPr id="8194" name="Picture 2" descr="C:\Users\acer\Desktop\endodontic-mishaps-during-rct-45-638.jpg"/>
          <p:cNvPicPr>
            <a:picLocks noChangeAspect="1" noChangeArrowheads="1"/>
          </p:cNvPicPr>
          <p:nvPr/>
        </p:nvPicPr>
        <p:blipFill rotWithShape="1">
          <a:blip r:embed="rId2">
            <a:extLst>
              <a:ext uri="{28A0092B-C50C-407E-A947-70E740481C1C}">
                <a14:useLocalDpi xmlns:a14="http://schemas.microsoft.com/office/drawing/2010/main" val="0"/>
              </a:ext>
            </a:extLst>
          </a:blip>
          <a:srcRect l="21760" t="47317" r="56626" b="19269"/>
          <a:stretch/>
        </p:blipFill>
        <p:spPr bwMode="auto">
          <a:xfrm>
            <a:off x="5562600" y="1600200"/>
            <a:ext cx="3426919" cy="3446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37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228600" y="825355"/>
            <a:ext cx="8229600" cy="4075176"/>
          </a:xfrm>
        </p:spPr>
        <p:txBody>
          <a:bodyPr>
            <a:normAutofit fontScale="92500" lnSpcReduction="10000"/>
          </a:bodyPr>
          <a:lstStyle/>
          <a:p>
            <a:pPr algn="l" eaLnBrk="1" hangingPunct="1">
              <a:lnSpc>
                <a:spcPct val="90000"/>
              </a:lnSpc>
            </a:pPr>
            <a:r>
              <a:rPr lang="en-US" sz="2800" b="1" dirty="0"/>
              <a:t>Correction</a:t>
            </a:r>
            <a:r>
              <a:rPr lang="en-US" sz="2800" dirty="0"/>
              <a:t>- attempt to remove instrument</a:t>
            </a:r>
          </a:p>
          <a:p>
            <a:pPr algn="l" eaLnBrk="1" hangingPunct="1">
              <a:lnSpc>
                <a:spcPct val="90000"/>
              </a:lnSpc>
            </a:pPr>
            <a:endParaRPr lang="en-US" sz="2800" dirty="0"/>
          </a:p>
          <a:p>
            <a:pPr algn="l" eaLnBrk="1" hangingPunct="1">
              <a:lnSpc>
                <a:spcPct val="90000"/>
              </a:lnSpc>
            </a:pPr>
            <a:r>
              <a:rPr lang="en-US" sz="2800" dirty="0"/>
              <a:t>From middle third and apical third</a:t>
            </a:r>
          </a:p>
          <a:p>
            <a:pPr algn="l" eaLnBrk="1" hangingPunct="1">
              <a:lnSpc>
                <a:spcPct val="90000"/>
              </a:lnSpc>
              <a:buFontTx/>
              <a:buNone/>
            </a:pPr>
            <a:r>
              <a:rPr lang="en-US" sz="2800" dirty="0"/>
              <a:t>                - create space</a:t>
            </a:r>
          </a:p>
          <a:p>
            <a:pPr algn="l" eaLnBrk="1" hangingPunct="1">
              <a:lnSpc>
                <a:spcPct val="90000"/>
              </a:lnSpc>
              <a:buFontTx/>
              <a:buNone/>
            </a:pPr>
            <a:r>
              <a:rPr lang="en-US" sz="2800" dirty="0"/>
              <a:t>                - use ultrasonic vibrations</a:t>
            </a:r>
          </a:p>
          <a:p>
            <a:pPr algn="l" eaLnBrk="1" hangingPunct="1">
              <a:lnSpc>
                <a:spcPct val="90000"/>
              </a:lnSpc>
              <a:buFontTx/>
              <a:buNone/>
            </a:pPr>
            <a:r>
              <a:rPr lang="en-US" sz="2800" dirty="0"/>
              <a:t>                </a:t>
            </a:r>
          </a:p>
          <a:p>
            <a:pPr eaLnBrk="1" hangingPunct="1">
              <a:lnSpc>
                <a:spcPct val="90000"/>
              </a:lnSpc>
              <a:buFontTx/>
              <a:buNone/>
            </a:pPr>
            <a:endParaRPr lang="en-US" sz="2800" dirty="0"/>
          </a:p>
          <a:p>
            <a:pPr eaLnBrk="1" hangingPunct="1">
              <a:lnSpc>
                <a:spcPct val="90000"/>
              </a:lnSpc>
              <a:buFontTx/>
              <a:buNone/>
            </a:pPr>
            <a:r>
              <a:rPr lang="en-US" sz="2800" dirty="0"/>
              <a:t>                        </a:t>
            </a:r>
          </a:p>
        </p:txBody>
      </p:sp>
      <p:pic>
        <p:nvPicPr>
          <p:cNvPr id="5" name="Picture 4" descr="scan0018"/>
          <p:cNvPicPr>
            <a:picLocks noChangeAspect="1" noChangeArrowheads="1"/>
          </p:cNvPicPr>
          <p:nvPr/>
        </p:nvPicPr>
        <p:blipFill>
          <a:blip r:embed="rId3">
            <a:extLst>
              <a:ext uri="{28A0092B-C50C-407E-A947-70E740481C1C}">
                <a14:useLocalDpi xmlns:a14="http://schemas.microsoft.com/office/drawing/2010/main" val="0"/>
              </a:ext>
            </a:extLst>
          </a:blip>
          <a:srcRect l="1663" t="3639" r="45114" b="53905"/>
          <a:stretch>
            <a:fillRect/>
          </a:stretch>
        </p:blipFill>
        <p:spPr bwMode="auto">
          <a:xfrm>
            <a:off x="5343525" y="1676400"/>
            <a:ext cx="35337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319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381000" y="152400"/>
            <a:ext cx="8229600" cy="4075176"/>
          </a:xfrm>
        </p:spPr>
        <p:txBody>
          <a:bodyPr>
            <a:normAutofit/>
          </a:bodyPr>
          <a:lstStyle/>
          <a:p>
            <a:pPr marL="420624" indent="-384048" eaLnBrk="1" fontAlgn="auto" hangingPunct="1">
              <a:spcAft>
                <a:spcPts val="0"/>
              </a:spcAft>
              <a:buFont typeface="Wingdings 2"/>
              <a:buChar char=""/>
              <a:defRPr/>
            </a:pPr>
            <a:r>
              <a:rPr lang="en-US" sz="2400" dirty="0"/>
              <a:t>If instrument cannot be removed- bypass it using lubricants (in oval or irregular canal)</a:t>
            </a:r>
          </a:p>
          <a:p>
            <a:pPr marL="420624" indent="-384048" eaLnBrk="1" fontAlgn="auto" hangingPunct="1">
              <a:spcAft>
                <a:spcPts val="0"/>
              </a:spcAft>
              <a:buFont typeface="Wingdings 2"/>
              <a:buChar char=""/>
              <a:defRPr/>
            </a:pPr>
            <a:endParaRPr lang="en-US" sz="2400" dirty="0"/>
          </a:p>
          <a:p>
            <a:pPr marL="420624" indent="-384048" eaLnBrk="1" fontAlgn="auto" hangingPunct="1">
              <a:spcAft>
                <a:spcPts val="0"/>
              </a:spcAft>
              <a:buFont typeface="Wingdings 2"/>
              <a:buChar char=""/>
              <a:defRPr/>
            </a:pPr>
            <a:r>
              <a:rPr lang="en-US" sz="2400" dirty="0"/>
              <a:t>If not bypassed, instrument the canal till the level of broken instrument</a:t>
            </a:r>
          </a:p>
          <a:p>
            <a:pPr marL="420624" indent="-384048" eaLnBrk="1" fontAlgn="auto" hangingPunct="1">
              <a:spcAft>
                <a:spcPts val="0"/>
              </a:spcAft>
              <a:buFont typeface="Wingdings 2"/>
              <a:buChar char=""/>
              <a:defRPr/>
            </a:pPr>
            <a:endParaRPr lang="en-US" sz="2400" dirty="0"/>
          </a:p>
          <a:p>
            <a:pPr marL="420624" indent="-384048" eaLnBrk="1" fontAlgn="auto" hangingPunct="1">
              <a:spcAft>
                <a:spcPts val="0"/>
              </a:spcAft>
              <a:buFont typeface="Wingdings 2"/>
              <a:buChar char=""/>
              <a:defRPr/>
            </a:pPr>
            <a:r>
              <a:rPr lang="en-US" sz="2400" dirty="0"/>
              <a:t>If instrument extends </a:t>
            </a:r>
            <a:r>
              <a:rPr lang="en-US" sz="2400" dirty="0" smtClean="0"/>
              <a:t>beyond </a:t>
            </a:r>
            <a:r>
              <a:rPr lang="en-US" sz="2400" dirty="0"/>
              <a:t>the apex- apical surgery</a:t>
            </a:r>
          </a:p>
        </p:txBody>
      </p:sp>
      <p:pic>
        <p:nvPicPr>
          <p:cNvPr id="9218" name="Picture 2" descr="C:\Users\acer\Desktop\0512_Terauchi_06.jpg"/>
          <p:cNvPicPr>
            <a:picLocks noChangeAspect="1" noChangeArrowheads="1"/>
          </p:cNvPicPr>
          <p:nvPr/>
        </p:nvPicPr>
        <p:blipFill rotWithShape="1">
          <a:blip r:embed="rId2">
            <a:extLst>
              <a:ext uri="{28A0092B-C50C-407E-A947-70E740481C1C}">
                <a14:useLocalDpi xmlns:a14="http://schemas.microsoft.com/office/drawing/2010/main" val="0"/>
              </a:ext>
            </a:extLst>
          </a:blip>
          <a:srcRect t="26424"/>
          <a:stretch/>
        </p:blipFill>
        <p:spPr bwMode="auto">
          <a:xfrm>
            <a:off x="3200400" y="3276600"/>
            <a:ext cx="2286000" cy="2909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655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28575" y="534162"/>
            <a:ext cx="7772400" cy="4075176"/>
          </a:xfrm>
        </p:spPr>
        <p:txBody>
          <a:bodyPr>
            <a:normAutofit/>
          </a:bodyPr>
          <a:lstStyle/>
          <a:p>
            <a:pPr algn="l" eaLnBrk="1" hangingPunct="1"/>
            <a:r>
              <a:rPr lang="en-US" sz="2400" dirty="0" err="1"/>
              <a:t>Masserann</a:t>
            </a:r>
            <a:r>
              <a:rPr lang="en-US" sz="2400" dirty="0"/>
              <a:t> Kit </a:t>
            </a:r>
          </a:p>
          <a:p>
            <a:pPr algn="l" eaLnBrk="1" hangingPunct="1">
              <a:buFontTx/>
              <a:buNone/>
            </a:pPr>
            <a:r>
              <a:rPr lang="en-US" sz="2400" dirty="0"/>
              <a:t>         Trephine- to create space around </a:t>
            </a:r>
          </a:p>
          <a:p>
            <a:pPr algn="l" eaLnBrk="1" hangingPunct="1">
              <a:buFontTx/>
              <a:buNone/>
            </a:pPr>
            <a:r>
              <a:rPr lang="en-US" sz="2400" dirty="0"/>
              <a:t>                         broken instrument</a:t>
            </a:r>
          </a:p>
          <a:p>
            <a:pPr algn="l" eaLnBrk="1" hangingPunct="1">
              <a:buFontTx/>
              <a:buNone/>
            </a:pPr>
            <a:r>
              <a:rPr lang="en-US" sz="2400" dirty="0"/>
              <a:t>         Extractor tube – inserted over the </a:t>
            </a:r>
          </a:p>
          <a:p>
            <a:pPr algn="l" eaLnBrk="1" hangingPunct="1">
              <a:buFontTx/>
              <a:buNone/>
            </a:pPr>
            <a:r>
              <a:rPr lang="en-US" sz="2400" dirty="0"/>
              <a:t>                                   fractured </a:t>
            </a:r>
            <a:r>
              <a:rPr lang="en-US" sz="2400" dirty="0" err="1"/>
              <a:t>inst</a:t>
            </a:r>
            <a:r>
              <a:rPr lang="en-US" sz="2400" dirty="0"/>
              <a:t>, gripped, </a:t>
            </a:r>
          </a:p>
          <a:p>
            <a:pPr algn="l" eaLnBrk="1" hangingPunct="1">
              <a:buFontTx/>
              <a:buNone/>
            </a:pPr>
            <a:r>
              <a:rPr lang="en-US" sz="2400" dirty="0"/>
              <a:t>                                   and removed</a:t>
            </a:r>
          </a:p>
        </p:txBody>
      </p:sp>
      <p:pic>
        <p:nvPicPr>
          <p:cNvPr id="5" name="Picture 4" descr="scan0020"/>
          <p:cNvPicPr>
            <a:picLocks noChangeAspect="1" noChangeArrowheads="1"/>
          </p:cNvPicPr>
          <p:nvPr/>
        </p:nvPicPr>
        <p:blipFill>
          <a:blip r:embed="rId2">
            <a:lum bright="-18000"/>
            <a:extLst>
              <a:ext uri="{28A0092B-C50C-407E-A947-70E740481C1C}">
                <a14:useLocalDpi xmlns:a14="http://schemas.microsoft.com/office/drawing/2010/main" val="0"/>
              </a:ext>
            </a:extLst>
          </a:blip>
          <a:srcRect l="52675" t="1297" r="2968" b="70293"/>
          <a:stretch>
            <a:fillRect/>
          </a:stretch>
        </p:blipFill>
        <p:spPr bwMode="auto">
          <a:xfrm>
            <a:off x="5181600" y="1604200"/>
            <a:ext cx="3852334"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228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acer\Desktop\iRS_detail.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11510" y="956407"/>
            <a:ext cx="8134337" cy="520981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822959" y="228599"/>
            <a:ext cx="7711441" cy="751621"/>
          </a:xfrm>
        </p:spPr>
        <p:txBody>
          <a:bodyPr>
            <a:normAutofit/>
          </a:bodyPr>
          <a:lstStyle/>
          <a:p>
            <a:pPr algn="ctr"/>
            <a:r>
              <a:rPr lang="en-IN" sz="4000" dirty="0"/>
              <a:t>INSTRUMENT RETRIEVAL SYSTEM</a:t>
            </a:r>
          </a:p>
        </p:txBody>
      </p:sp>
    </p:spTree>
    <p:extLst>
      <p:ext uri="{BB962C8B-B14F-4D97-AF65-F5344CB8AC3E}">
        <p14:creationId xmlns:p14="http://schemas.microsoft.com/office/powerpoint/2010/main" val="3136804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p:txBody>
          <a:bodyPr/>
          <a:lstStyle/>
          <a:p>
            <a:pPr marL="457200" indent="-457200" algn="l" eaLnBrk="1" hangingPunct="1">
              <a:buFont typeface="Arial" pitchFamily="34" charset="0"/>
              <a:buChar char="•"/>
            </a:pPr>
            <a:r>
              <a:rPr lang="en-US" sz="2800" dirty="0"/>
              <a:t>Over/ under Obturation- </a:t>
            </a:r>
          </a:p>
          <a:p>
            <a:pPr marL="457200" indent="-457200" algn="l" eaLnBrk="1" hangingPunct="1">
              <a:buFont typeface="Arial" pitchFamily="34" charset="0"/>
              <a:buChar char="•"/>
            </a:pPr>
            <a:r>
              <a:rPr lang="en-US" sz="2800" dirty="0"/>
              <a:t>      Cause- loss of apical constriction (over)</a:t>
            </a:r>
          </a:p>
          <a:p>
            <a:pPr marL="457200" indent="-457200" algn="l" eaLnBrk="1" hangingPunct="1">
              <a:buFont typeface="Arial" pitchFamily="34" charset="0"/>
              <a:buChar char="•"/>
            </a:pPr>
            <a:r>
              <a:rPr lang="en-US" sz="2800" dirty="0"/>
              <a:t>                   poor canal preparation (under)</a:t>
            </a:r>
          </a:p>
          <a:p>
            <a:pPr marL="457200" indent="-457200" algn="l" eaLnBrk="1" hangingPunct="1">
              <a:buFont typeface="Arial" pitchFamily="34" charset="0"/>
              <a:buChar char="•"/>
            </a:pPr>
            <a:r>
              <a:rPr lang="en-US" sz="2800" dirty="0"/>
              <a:t>                   poor master </a:t>
            </a:r>
            <a:r>
              <a:rPr lang="en-US" sz="2800" dirty="0" err="1"/>
              <a:t>gutta</a:t>
            </a:r>
            <a:r>
              <a:rPr lang="en-US" sz="2800" dirty="0"/>
              <a:t> </a:t>
            </a:r>
            <a:r>
              <a:rPr lang="en-US" sz="2800" dirty="0" err="1"/>
              <a:t>percha</a:t>
            </a:r>
            <a:r>
              <a:rPr lang="en-US" sz="2800" dirty="0"/>
              <a:t> fit</a:t>
            </a:r>
          </a:p>
          <a:p>
            <a:pPr marL="457200" indent="-457200" algn="l" eaLnBrk="1" hangingPunct="1">
              <a:buFont typeface="Arial" pitchFamily="34" charset="0"/>
              <a:buChar char="•"/>
            </a:pPr>
            <a:endParaRPr lang="en-US" sz="2800" dirty="0"/>
          </a:p>
          <a:p>
            <a:pPr marL="457200" indent="-457200" algn="l" eaLnBrk="1" hangingPunct="1">
              <a:buFont typeface="Arial" pitchFamily="34" charset="0"/>
              <a:buChar char="•"/>
            </a:pPr>
            <a:r>
              <a:rPr lang="en-US" sz="2800" dirty="0"/>
              <a:t>      Recognition- radiographic confirmation</a:t>
            </a:r>
          </a:p>
          <a:p>
            <a:pPr eaLnBrk="1" hangingPunct="1">
              <a:buFontTx/>
              <a:buNone/>
            </a:pPr>
            <a:r>
              <a:rPr lang="en-US" dirty="0"/>
              <a:t>                           </a:t>
            </a:r>
          </a:p>
        </p:txBody>
      </p:sp>
      <p:sp>
        <p:nvSpPr>
          <p:cNvPr id="3" name="Title 2"/>
          <p:cNvSpPr>
            <a:spLocks noGrp="1"/>
          </p:cNvSpPr>
          <p:nvPr>
            <p:ph type="title"/>
          </p:nvPr>
        </p:nvSpPr>
        <p:spPr>
          <a:xfrm>
            <a:off x="457200" y="-14287"/>
            <a:ext cx="8229600" cy="1450757"/>
          </a:xfrm>
        </p:spPr>
        <p:txBody>
          <a:bodyPr>
            <a:normAutofit/>
          </a:bodyPr>
          <a:lstStyle/>
          <a:p>
            <a:pPr algn="ctr"/>
            <a:r>
              <a:rPr lang="en-IN" sz="4000" dirty="0"/>
              <a:t>OBTURATION RELATED PROCEDURAL ERRORS</a:t>
            </a:r>
          </a:p>
        </p:txBody>
      </p:sp>
    </p:spTree>
    <p:extLst>
      <p:ext uri="{BB962C8B-B14F-4D97-AF65-F5344CB8AC3E}">
        <p14:creationId xmlns:p14="http://schemas.microsoft.com/office/powerpoint/2010/main" val="896762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76200" y="609600"/>
            <a:ext cx="8229600" cy="4075176"/>
          </a:xfrm>
        </p:spPr>
        <p:txBody>
          <a:bodyPr>
            <a:noAutofit/>
          </a:bodyPr>
          <a:lstStyle/>
          <a:p>
            <a:pPr algn="l" eaLnBrk="1" hangingPunct="1">
              <a:buFontTx/>
              <a:buNone/>
            </a:pPr>
            <a:r>
              <a:rPr lang="en-US" dirty="0"/>
              <a:t> </a:t>
            </a:r>
            <a:r>
              <a:rPr lang="en-US" sz="2400" dirty="0"/>
              <a:t>Correction- </a:t>
            </a:r>
            <a:r>
              <a:rPr lang="en-US" sz="2400" dirty="0" err="1"/>
              <a:t>underextended</a:t>
            </a:r>
            <a:r>
              <a:rPr lang="en-US" sz="2400" dirty="0"/>
              <a:t>- retreatment</a:t>
            </a:r>
          </a:p>
          <a:p>
            <a:pPr algn="l" eaLnBrk="1" hangingPunct="1">
              <a:buFontTx/>
              <a:buNone/>
            </a:pPr>
            <a:r>
              <a:rPr lang="en-US" sz="2400" dirty="0"/>
              <a:t>                    overextended- surgical correction</a:t>
            </a:r>
          </a:p>
          <a:p>
            <a:pPr algn="l" eaLnBrk="1" hangingPunct="1">
              <a:buFontTx/>
              <a:buNone/>
            </a:pPr>
            <a:endParaRPr lang="en-US" sz="2400" dirty="0"/>
          </a:p>
          <a:p>
            <a:pPr algn="l" eaLnBrk="1" hangingPunct="1">
              <a:buFontTx/>
              <a:buNone/>
            </a:pPr>
            <a:r>
              <a:rPr lang="en-US" sz="2400" dirty="0"/>
              <a:t> Prognosis-  </a:t>
            </a:r>
          </a:p>
          <a:p>
            <a:pPr algn="l" eaLnBrk="1" hangingPunct="1">
              <a:buFontTx/>
              <a:buNone/>
            </a:pPr>
            <a:r>
              <a:rPr lang="en-US" sz="2400" dirty="0"/>
              <a:t>         if apical seal is present  -</a:t>
            </a:r>
            <a:r>
              <a:rPr lang="en-US" sz="2400" dirty="0" smtClean="0"/>
              <a:t> </a:t>
            </a:r>
            <a:r>
              <a:rPr lang="en-US" sz="2400" dirty="0"/>
              <a:t>good</a:t>
            </a:r>
          </a:p>
          <a:p>
            <a:pPr algn="l" eaLnBrk="1" hangingPunct="1">
              <a:buFontTx/>
              <a:buNone/>
            </a:pPr>
            <a:r>
              <a:rPr lang="en-US" sz="2400" dirty="0"/>
              <a:t>          presence of apical </a:t>
            </a:r>
            <a:r>
              <a:rPr lang="en-US" sz="2400" dirty="0" smtClean="0"/>
              <a:t>lesion-  </a:t>
            </a:r>
            <a:r>
              <a:rPr lang="en-US" sz="2400" dirty="0"/>
              <a:t>questionable</a:t>
            </a:r>
          </a:p>
          <a:p>
            <a:pPr algn="l"/>
            <a:r>
              <a:rPr lang="en-US" sz="2400" b="1" dirty="0"/>
              <a:t>Prevention-</a:t>
            </a:r>
            <a:r>
              <a:rPr lang="en-US" sz="2400" dirty="0"/>
              <a:t> attention to details</a:t>
            </a:r>
          </a:p>
          <a:p>
            <a:pPr algn="l"/>
            <a:r>
              <a:rPr lang="en-US" sz="2400" dirty="0"/>
              <a:t>                    - accurate WL</a:t>
            </a:r>
          </a:p>
          <a:p>
            <a:pPr algn="l"/>
            <a:r>
              <a:rPr lang="en-US" sz="2400" dirty="0"/>
              <a:t>                    - selection of master cone</a:t>
            </a:r>
          </a:p>
          <a:p>
            <a:pPr algn="l"/>
            <a:r>
              <a:rPr lang="en-US" sz="2400" dirty="0"/>
              <a:t>                    - creating apical barrier (open apex</a:t>
            </a:r>
            <a:r>
              <a:rPr lang="en-US" dirty="0"/>
              <a:t>)</a:t>
            </a:r>
          </a:p>
          <a:p>
            <a:pPr algn="l" eaLnBrk="1" hangingPunct="1">
              <a:buFontTx/>
              <a:buNone/>
            </a:pPr>
            <a:endParaRPr lang="en-US" dirty="0"/>
          </a:p>
        </p:txBody>
      </p:sp>
      <p:pic>
        <p:nvPicPr>
          <p:cNvPr id="11266" name="Picture 2" descr="C:\Users\acer\Desktop\07f01 (1).jpg"/>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b="21040"/>
          <a:stretch/>
        </p:blipFill>
        <p:spPr bwMode="auto">
          <a:xfrm>
            <a:off x="6172200" y="628650"/>
            <a:ext cx="2618922" cy="5333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360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304800" y="1182624"/>
            <a:ext cx="8229600" cy="4075176"/>
          </a:xfrm>
        </p:spPr>
        <p:txBody>
          <a:bodyPr>
            <a:noAutofit/>
          </a:bodyPr>
          <a:lstStyle/>
          <a:p>
            <a:pPr algn="l" eaLnBrk="1" hangingPunct="1">
              <a:lnSpc>
                <a:spcPct val="90000"/>
              </a:lnSpc>
            </a:pPr>
            <a:r>
              <a:rPr lang="en-US" sz="2400" b="1" dirty="0"/>
              <a:t>Causes</a:t>
            </a:r>
            <a:r>
              <a:rPr lang="en-US" sz="2400" dirty="0"/>
              <a:t>- excessive compaction pressure</a:t>
            </a:r>
          </a:p>
          <a:p>
            <a:pPr algn="l" eaLnBrk="1" hangingPunct="1">
              <a:lnSpc>
                <a:spcPct val="90000"/>
              </a:lnSpc>
              <a:buFontTx/>
              <a:buNone/>
            </a:pPr>
            <a:r>
              <a:rPr lang="en-US" sz="2400" dirty="0"/>
              <a:t>               - using large compactors</a:t>
            </a:r>
          </a:p>
          <a:p>
            <a:pPr algn="l" eaLnBrk="1" hangingPunct="1">
              <a:lnSpc>
                <a:spcPct val="90000"/>
              </a:lnSpc>
              <a:buFontTx/>
              <a:buNone/>
            </a:pPr>
            <a:r>
              <a:rPr lang="en-US" sz="2400" dirty="0"/>
              <a:t>               - over instrumentation</a:t>
            </a:r>
          </a:p>
          <a:p>
            <a:pPr algn="l" eaLnBrk="1" hangingPunct="1">
              <a:lnSpc>
                <a:spcPct val="90000"/>
              </a:lnSpc>
              <a:buFontTx/>
              <a:buNone/>
            </a:pPr>
            <a:r>
              <a:rPr lang="en-US" sz="2400" dirty="0"/>
              <a:t>               - post placement</a:t>
            </a:r>
          </a:p>
          <a:p>
            <a:pPr algn="l" eaLnBrk="1" hangingPunct="1">
              <a:lnSpc>
                <a:spcPct val="90000"/>
              </a:lnSpc>
            </a:pPr>
            <a:r>
              <a:rPr lang="en-US" sz="2400" b="1" dirty="0"/>
              <a:t>Recognition</a:t>
            </a:r>
            <a:r>
              <a:rPr lang="en-US" sz="2400" dirty="0"/>
              <a:t>- crunching sound (crepitus)</a:t>
            </a:r>
          </a:p>
          <a:p>
            <a:pPr algn="l" eaLnBrk="1" hangingPunct="1">
              <a:lnSpc>
                <a:spcPct val="90000"/>
              </a:lnSpc>
              <a:buFontTx/>
              <a:buNone/>
            </a:pPr>
            <a:r>
              <a:rPr lang="en-US" sz="2400" dirty="0"/>
              <a:t>                      - pain</a:t>
            </a:r>
          </a:p>
          <a:p>
            <a:pPr algn="l" eaLnBrk="1" hangingPunct="1">
              <a:lnSpc>
                <a:spcPct val="90000"/>
              </a:lnSpc>
              <a:buFontTx/>
              <a:buNone/>
            </a:pPr>
            <a:r>
              <a:rPr lang="en-US" sz="2400" dirty="0"/>
              <a:t>                      - radiographs (tear drop </a:t>
            </a:r>
            <a:r>
              <a:rPr lang="en-US" sz="2400" dirty="0" err="1"/>
              <a:t>radioleucency</a:t>
            </a:r>
            <a:r>
              <a:rPr lang="en-US" sz="2400" dirty="0"/>
              <a:t>)</a:t>
            </a:r>
          </a:p>
          <a:p>
            <a:pPr algn="l" eaLnBrk="1" hangingPunct="1">
              <a:lnSpc>
                <a:spcPct val="90000"/>
              </a:lnSpc>
            </a:pPr>
            <a:r>
              <a:rPr lang="en-US" sz="2400" b="1" dirty="0"/>
              <a:t>Prevention</a:t>
            </a:r>
            <a:r>
              <a:rPr lang="en-US" sz="2400" dirty="0"/>
              <a:t>- avoid </a:t>
            </a:r>
            <a:r>
              <a:rPr lang="en-US" sz="2400" dirty="0" err="1"/>
              <a:t>overpreparing</a:t>
            </a:r>
            <a:r>
              <a:rPr lang="en-US" sz="2400" dirty="0"/>
              <a:t> canals</a:t>
            </a:r>
          </a:p>
          <a:p>
            <a:pPr algn="l" eaLnBrk="1" hangingPunct="1">
              <a:lnSpc>
                <a:spcPct val="90000"/>
              </a:lnSpc>
              <a:buFontTx/>
              <a:buNone/>
            </a:pPr>
            <a:r>
              <a:rPr lang="en-US" sz="2400" dirty="0"/>
              <a:t>         using moderate pressure during obturation</a:t>
            </a:r>
          </a:p>
          <a:p>
            <a:pPr eaLnBrk="1" hangingPunct="1">
              <a:lnSpc>
                <a:spcPct val="90000"/>
              </a:lnSpc>
              <a:buFontTx/>
              <a:buNone/>
            </a:pPr>
            <a:r>
              <a:rPr lang="en-US" sz="2400" dirty="0"/>
              <a:t>                      </a:t>
            </a:r>
          </a:p>
        </p:txBody>
      </p:sp>
      <p:sp>
        <p:nvSpPr>
          <p:cNvPr id="3" name="Title 2"/>
          <p:cNvSpPr>
            <a:spLocks noGrp="1"/>
          </p:cNvSpPr>
          <p:nvPr>
            <p:ph type="title"/>
          </p:nvPr>
        </p:nvSpPr>
        <p:spPr>
          <a:xfrm>
            <a:off x="1675447" y="0"/>
            <a:ext cx="7025640" cy="896020"/>
          </a:xfrm>
        </p:spPr>
        <p:txBody>
          <a:bodyPr>
            <a:normAutofit/>
          </a:bodyPr>
          <a:lstStyle/>
          <a:p>
            <a:r>
              <a:rPr lang="en-IN" sz="4000" dirty="0"/>
              <a:t>VERTICAL ROOT FRACTURES</a:t>
            </a:r>
          </a:p>
        </p:txBody>
      </p:sp>
      <p:pic>
        <p:nvPicPr>
          <p:cNvPr id="12290" name="Picture 2" descr="C:\Users\acer\Desktop\cracked-tee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828800"/>
            <a:ext cx="20574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136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228600" y="1066800"/>
            <a:ext cx="8229600" cy="4075176"/>
          </a:xfrm>
        </p:spPr>
        <p:txBody>
          <a:bodyPr>
            <a:normAutofit fontScale="92500" lnSpcReduction="10000"/>
          </a:bodyPr>
          <a:lstStyle/>
          <a:p>
            <a:pPr algn="l" eaLnBrk="1" hangingPunct="1">
              <a:lnSpc>
                <a:spcPct val="90000"/>
              </a:lnSpc>
            </a:pPr>
            <a:r>
              <a:rPr lang="en-US" sz="2400" dirty="0"/>
              <a:t>IRRIGANT RELATED MISHAPS- </a:t>
            </a:r>
          </a:p>
          <a:p>
            <a:pPr algn="l" eaLnBrk="1" hangingPunct="1">
              <a:lnSpc>
                <a:spcPct val="90000"/>
              </a:lnSpc>
              <a:buFontTx/>
              <a:buNone/>
            </a:pPr>
            <a:r>
              <a:rPr lang="en-US" sz="2400" b="1" dirty="0"/>
              <a:t>       Cause- </a:t>
            </a:r>
            <a:r>
              <a:rPr lang="en-US" sz="2400" dirty="0"/>
              <a:t>improper irrigation </a:t>
            </a:r>
          </a:p>
          <a:p>
            <a:pPr algn="l" eaLnBrk="1" hangingPunct="1">
              <a:lnSpc>
                <a:spcPct val="90000"/>
              </a:lnSpc>
              <a:buFontTx/>
              <a:buNone/>
            </a:pPr>
            <a:r>
              <a:rPr lang="en-US" sz="2400" dirty="0"/>
              <a:t>                   techniques</a:t>
            </a:r>
          </a:p>
          <a:p>
            <a:pPr algn="l" eaLnBrk="1" hangingPunct="1">
              <a:lnSpc>
                <a:spcPct val="90000"/>
              </a:lnSpc>
              <a:buFontTx/>
              <a:buNone/>
            </a:pPr>
            <a:r>
              <a:rPr lang="en-US" sz="2400" dirty="0"/>
              <a:t>                    </a:t>
            </a:r>
          </a:p>
          <a:p>
            <a:pPr algn="l" eaLnBrk="1" hangingPunct="1">
              <a:lnSpc>
                <a:spcPct val="90000"/>
              </a:lnSpc>
              <a:buFontTx/>
              <a:buNone/>
            </a:pPr>
            <a:r>
              <a:rPr lang="en-US" sz="2400" dirty="0"/>
              <a:t>       </a:t>
            </a:r>
            <a:r>
              <a:rPr lang="en-US" sz="2400" b="1" dirty="0"/>
              <a:t>Recognition</a:t>
            </a:r>
            <a:r>
              <a:rPr lang="en-US" sz="2400" dirty="0"/>
              <a:t>- sudden pain</a:t>
            </a:r>
          </a:p>
          <a:p>
            <a:pPr algn="l" eaLnBrk="1" hangingPunct="1">
              <a:lnSpc>
                <a:spcPct val="90000"/>
              </a:lnSpc>
              <a:buFontTx/>
              <a:buNone/>
            </a:pPr>
            <a:r>
              <a:rPr lang="en-US" sz="2400" dirty="0"/>
              <a:t>                          - swelling</a:t>
            </a:r>
          </a:p>
          <a:p>
            <a:pPr algn="l" eaLnBrk="1" hangingPunct="1">
              <a:lnSpc>
                <a:spcPct val="90000"/>
              </a:lnSpc>
              <a:buFontTx/>
              <a:buNone/>
            </a:pPr>
            <a:r>
              <a:rPr lang="en-US" sz="2400" dirty="0"/>
              <a:t>                          - </a:t>
            </a:r>
            <a:r>
              <a:rPr lang="en-US" sz="2400" dirty="0" err="1"/>
              <a:t>haemorrhage</a:t>
            </a:r>
            <a:r>
              <a:rPr lang="en-US" sz="2400" dirty="0"/>
              <a:t> </a:t>
            </a:r>
          </a:p>
          <a:p>
            <a:pPr algn="l" eaLnBrk="1" hangingPunct="1">
              <a:lnSpc>
                <a:spcPct val="90000"/>
              </a:lnSpc>
              <a:buFontTx/>
              <a:buNone/>
            </a:pPr>
            <a:r>
              <a:rPr lang="en-US" sz="2400" dirty="0"/>
              <a:t>                          - ecchymosis</a:t>
            </a:r>
          </a:p>
          <a:p>
            <a:pPr eaLnBrk="1" hangingPunct="1">
              <a:lnSpc>
                <a:spcPct val="90000"/>
              </a:lnSpc>
              <a:buFontTx/>
              <a:buNone/>
            </a:pPr>
            <a:r>
              <a:rPr lang="en-US" dirty="0"/>
              <a:t>                                         </a:t>
            </a:r>
          </a:p>
        </p:txBody>
      </p:sp>
      <p:sp>
        <p:nvSpPr>
          <p:cNvPr id="3" name="Title 2"/>
          <p:cNvSpPr>
            <a:spLocks noGrp="1"/>
          </p:cNvSpPr>
          <p:nvPr>
            <p:ph type="title"/>
          </p:nvPr>
        </p:nvSpPr>
        <p:spPr>
          <a:xfrm>
            <a:off x="2209800" y="33337"/>
            <a:ext cx="4686300" cy="742188"/>
          </a:xfrm>
        </p:spPr>
        <p:txBody>
          <a:bodyPr/>
          <a:lstStyle/>
          <a:p>
            <a:r>
              <a:rPr lang="en-IN" dirty="0"/>
              <a:t>MISCELLANEOUS</a:t>
            </a:r>
          </a:p>
        </p:txBody>
      </p:sp>
      <p:pic>
        <p:nvPicPr>
          <p:cNvPr id="13314" name="Picture 2" descr="C:\Users\acer\Desktop\endodontic-irrigating-solutions-8-638.jpg"/>
          <p:cNvPicPr>
            <a:picLocks noChangeAspect="1" noChangeArrowheads="1"/>
          </p:cNvPicPr>
          <p:nvPr/>
        </p:nvPicPr>
        <p:blipFill rotWithShape="1">
          <a:blip r:embed="rId2">
            <a:extLst>
              <a:ext uri="{28A0092B-C50C-407E-A947-70E740481C1C}">
                <a14:useLocalDpi xmlns:a14="http://schemas.microsoft.com/office/drawing/2010/main" val="0"/>
              </a:ext>
            </a:extLst>
          </a:blip>
          <a:srcRect l="62181" t="12382" r="4237" b="32639"/>
          <a:stretch/>
        </p:blipFill>
        <p:spPr bwMode="auto">
          <a:xfrm>
            <a:off x="4648200" y="1151537"/>
            <a:ext cx="3483429" cy="4281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310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sz="quarter" idx="13"/>
          </p:nvPr>
        </p:nvSpPr>
        <p:spPr>
          <a:xfrm>
            <a:off x="304800" y="762000"/>
            <a:ext cx="8229600" cy="4075176"/>
          </a:xfrm>
        </p:spPr>
        <p:txBody>
          <a:bodyPr/>
          <a:lstStyle/>
          <a:p>
            <a:pPr algn="l" eaLnBrk="1" hangingPunct="1">
              <a:buFontTx/>
              <a:buNone/>
            </a:pPr>
            <a:r>
              <a:rPr lang="en-US" sz="2800" dirty="0"/>
              <a:t>Management</a:t>
            </a:r>
          </a:p>
          <a:p>
            <a:pPr algn="l" eaLnBrk="1" hangingPunct="1">
              <a:buFontTx/>
              <a:buNone/>
            </a:pPr>
            <a:r>
              <a:rPr lang="en-US" dirty="0"/>
              <a:t>        </a:t>
            </a:r>
            <a:r>
              <a:rPr lang="en-US" sz="2800" dirty="0"/>
              <a:t>- antibiotics and analgesics</a:t>
            </a:r>
          </a:p>
          <a:p>
            <a:pPr algn="l" eaLnBrk="1" hangingPunct="1">
              <a:buFontTx/>
              <a:buNone/>
            </a:pPr>
            <a:r>
              <a:rPr lang="en-US" sz="2800" dirty="0"/>
              <a:t>         - </a:t>
            </a:r>
            <a:r>
              <a:rPr lang="en-US" sz="2800" dirty="0" err="1"/>
              <a:t>antihistaminics</a:t>
            </a:r>
            <a:endParaRPr lang="en-US" sz="2800" dirty="0"/>
          </a:p>
          <a:p>
            <a:pPr algn="l" eaLnBrk="1" hangingPunct="1">
              <a:buFontTx/>
              <a:buNone/>
            </a:pPr>
            <a:r>
              <a:rPr lang="en-US" sz="2800" dirty="0"/>
              <a:t>         - ice packs followed by warm saline soaks</a:t>
            </a:r>
          </a:p>
          <a:p>
            <a:pPr algn="l" eaLnBrk="1" hangingPunct="1">
              <a:buFontTx/>
              <a:buNone/>
            </a:pPr>
            <a:r>
              <a:rPr lang="en-US" sz="2800" dirty="0"/>
              <a:t>         - observation</a:t>
            </a:r>
          </a:p>
          <a:p>
            <a:pPr algn="l" eaLnBrk="1" hangingPunct="1">
              <a:buFontTx/>
              <a:buNone/>
            </a:pPr>
            <a:r>
              <a:rPr lang="en-US" sz="2800" dirty="0"/>
              <a:t>         - steroids (systemic)</a:t>
            </a:r>
          </a:p>
          <a:p>
            <a:pPr algn="l" eaLnBrk="1" hangingPunct="1">
              <a:buFontTx/>
              <a:buNone/>
            </a:pPr>
            <a:r>
              <a:rPr lang="en-US" sz="2800" dirty="0"/>
              <a:t>         - hospitalization (severe cases)</a:t>
            </a:r>
          </a:p>
          <a:p>
            <a:pPr eaLnBrk="1" hangingPunct="1"/>
            <a:endParaRPr lang="en-US" dirty="0"/>
          </a:p>
        </p:txBody>
      </p:sp>
    </p:spTree>
    <p:extLst>
      <p:ext uri="{BB962C8B-B14F-4D97-AF65-F5344CB8AC3E}">
        <p14:creationId xmlns:p14="http://schemas.microsoft.com/office/powerpoint/2010/main" val="3898741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495300" y="1219200"/>
            <a:ext cx="8229600" cy="4075176"/>
          </a:xfrm>
        </p:spPr>
        <p:txBody>
          <a:bodyPr>
            <a:noAutofit/>
          </a:bodyPr>
          <a:lstStyle/>
          <a:p>
            <a:pPr algn="l" eaLnBrk="1" hangingPunct="1">
              <a:lnSpc>
                <a:spcPct val="90000"/>
              </a:lnSpc>
              <a:buFontTx/>
              <a:buNone/>
            </a:pPr>
            <a:r>
              <a:rPr lang="en-US" sz="2400" dirty="0" smtClean="0"/>
              <a:t>           </a:t>
            </a:r>
            <a:endParaRPr lang="en-US" sz="2400" dirty="0"/>
          </a:p>
          <a:p>
            <a:pPr algn="l" eaLnBrk="1" hangingPunct="1">
              <a:lnSpc>
                <a:spcPct val="90000"/>
              </a:lnSpc>
              <a:buFontTx/>
              <a:buNone/>
            </a:pPr>
            <a:r>
              <a:rPr lang="en-US" sz="2400" dirty="0"/>
              <a:t>           </a:t>
            </a:r>
            <a:r>
              <a:rPr lang="en-US" sz="2400" b="1" dirty="0"/>
              <a:t>Cause</a:t>
            </a:r>
            <a:r>
              <a:rPr lang="en-US" sz="2400" dirty="0"/>
              <a:t>- no rubber dam</a:t>
            </a:r>
          </a:p>
          <a:p>
            <a:pPr algn="l" eaLnBrk="1" hangingPunct="1">
              <a:lnSpc>
                <a:spcPct val="90000"/>
              </a:lnSpc>
              <a:buFontTx/>
              <a:buNone/>
            </a:pPr>
            <a:r>
              <a:rPr lang="en-US" sz="2400" dirty="0"/>
              <a:t>           </a:t>
            </a:r>
          </a:p>
          <a:p>
            <a:pPr algn="l" eaLnBrk="1" hangingPunct="1">
              <a:lnSpc>
                <a:spcPct val="90000"/>
              </a:lnSpc>
              <a:buFontTx/>
              <a:buNone/>
            </a:pPr>
            <a:r>
              <a:rPr lang="en-US" sz="2400" dirty="0"/>
              <a:t>           </a:t>
            </a:r>
            <a:r>
              <a:rPr lang="en-US" sz="2400" b="1" dirty="0"/>
              <a:t>Recognition</a:t>
            </a:r>
            <a:r>
              <a:rPr lang="en-US" sz="2400" dirty="0"/>
              <a:t>- chest and abdominal radiographs </a:t>
            </a:r>
          </a:p>
          <a:p>
            <a:pPr algn="l" eaLnBrk="1" hangingPunct="1">
              <a:lnSpc>
                <a:spcPct val="90000"/>
              </a:lnSpc>
              <a:buFontTx/>
              <a:buNone/>
            </a:pPr>
            <a:r>
              <a:rPr lang="en-US" sz="2400" dirty="0"/>
              <a:t>           </a:t>
            </a:r>
          </a:p>
          <a:p>
            <a:pPr algn="l" eaLnBrk="1" hangingPunct="1">
              <a:lnSpc>
                <a:spcPct val="90000"/>
              </a:lnSpc>
              <a:buFontTx/>
              <a:buNone/>
            </a:pPr>
            <a:r>
              <a:rPr lang="en-US" sz="2400" dirty="0"/>
              <a:t>           </a:t>
            </a:r>
            <a:r>
              <a:rPr lang="en-US" sz="2400" b="1" dirty="0"/>
              <a:t>Management-</a:t>
            </a:r>
          </a:p>
          <a:p>
            <a:pPr algn="l" eaLnBrk="1" hangingPunct="1">
              <a:lnSpc>
                <a:spcPct val="90000"/>
              </a:lnSpc>
              <a:buFontTx/>
              <a:buNone/>
            </a:pPr>
            <a:r>
              <a:rPr lang="en-US" sz="2400" dirty="0"/>
              <a:t>               - if in throat- high volume suction, </a:t>
            </a:r>
          </a:p>
          <a:p>
            <a:pPr algn="l" eaLnBrk="1" hangingPunct="1">
              <a:lnSpc>
                <a:spcPct val="90000"/>
              </a:lnSpc>
              <a:buFontTx/>
              <a:buNone/>
            </a:pPr>
            <a:r>
              <a:rPr lang="en-US" sz="2400" dirty="0"/>
              <a:t>                                      with pharyngeal tip</a:t>
            </a:r>
          </a:p>
          <a:p>
            <a:pPr algn="l" eaLnBrk="1" hangingPunct="1">
              <a:lnSpc>
                <a:spcPct val="90000"/>
              </a:lnSpc>
              <a:buFontTx/>
              <a:buNone/>
            </a:pPr>
            <a:r>
              <a:rPr lang="en-US" sz="2400" dirty="0"/>
              <a:t>                                    - hemostat/ cotton pliers</a:t>
            </a:r>
          </a:p>
          <a:p>
            <a:pPr algn="l" eaLnBrk="1" hangingPunct="1">
              <a:lnSpc>
                <a:spcPct val="90000"/>
              </a:lnSpc>
              <a:buFontTx/>
              <a:buNone/>
            </a:pPr>
            <a:r>
              <a:rPr lang="en-US" dirty="0"/>
              <a:t>               </a:t>
            </a:r>
          </a:p>
        </p:txBody>
      </p:sp>
      <p:sp>
        <p:nvSpPr>
          <p:cNvPr id="3" name="Title 2"/>
          <p:cNvSpPr>
            <a:spLocks noGrp="1"/>
          </p:cNvSpPr>
          <p:nvPr>
            <p:ph type="title"/>
          </p:nvPr>
        </p:nvSpPr>
        <p:spPr>
          <a:xfrm>
            <a:off x="838200" y="152400"/>
            <a:ext cx="6858000" cy="728663"/>
          </a:xfrm>
        </p:spPr>
        <p:txBody>
          <a:bodyPr>
            <a:normAutofit/>
          </a:bodyPr>
          <a:lstStyle/>
          <a:p>
            <a:pPr algn="ctr"/>
            <a:r>
              <a:rPr lang="en-IN" sz="3200" b="1" dirty="0"/>
              <a:t>INSTRUMENT ASPIRATION AND INGESTION</a:t>
            </a:r>
          </a:p>
        </p:txBody>
      </p:sp>
    </p:spTree>
    <p:extLst>
      <p:ext uri="{BB962C8B-B14F-4D97-AF65-F5344CB8AC3E}">
        <p14:creationId xmlns:p14="http://schemas.microsoft.com/office/powerpoint/2010/main" val="3041281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152400" y="609600"/>
            <a:ext cx="8229600" cy="4075176"/>
          </a:xfrm>
        </p:spPr>
        <p:txBody>
          <a:bodyPr>
            <a:normAutofit/>
          </a:bodyPr>
          <a:lstStyle/>
          <a:p>
            <a:pPr algn="l" eaLnBrk="1" hangingPunct="1"/>
            <a:r>
              <a:rPr lang="en-US" sz="2800" b="1" dirty="0"/>
              <a:t>Prevention</a:t>
            </a:r>
            <a:r>
              <a:rPr lang="en-US" sz="2800" dirty="0"/>
              <a:t>- use of rubber dam</a:t>
            </a:r>
          </a:p>
          <a:p>
            <a:pPr algn="l" eaLnBrk="1" hangingPunct="1">
              <a:buFontTx/>
              <a:buNone/>
            </a:pPr>
            <a:r>
              <a:rPr lang="en-US" sz="2800" dirty="0"/>
              <a:t>                    - attaching floss to clamps</a:t>
            </a:r>
          </a:p>
          <a:p>
            <a:pPr algn="l" eaLnBrk="1" hangingPunct="1">
              <a:buFontTx/>
              <a:buNone/>
            </a:pPr>
            <a:r>
              <a:rPr lang="en-US" sz="2800" dirty="0"/>
              <a:t>                    - use of throat shield</a:t>
            </a:r>
          </a:p>
        </p:txBody>
      </p:sp>
      <p:pic>
        <p:nvPicPr>
          <p:cNvPr id="5" name="Picture 4" descr="scan0017"/>
          <p:cNvPicPr>
            <a:picLocks noChangeAspect="1" noChangeArrowheads="1"/>
          </p:cNvPicPr>
          <p:nvPr/>
        </p:nvPicPr>
        <p:blipFill>
          <a:blip r:embed="rId2">
            <a:extLst>
              <a:ext uri="{28A0092B-C50C-407E-A947-70E740481C1C}">
                <a14:useLocalDpi xmlns:a14="http://schemas.microsoft.com/office/drawing/2010/main" val="0"/>
              </a:ext>
            </a:extLst>
          </a:blip>
          <a:srcRect l="9862" t="12688" r="6317" b="6961"/>
          <a:stretch>
            <a:fillRect/>
          </a:stretch>
        </p:blipFill>
        <p:spPr bwMode="auto">
          <a:xfrm>
            <a:off x="2238375" y="2623375"/>
            <a:ext cx="4057650" cy="3203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637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sz="quarter" idx="13"/>
          </p:nvPr>
        </p:nvSpPr>
        <p:spPr>
          <a:xfrm>
            <a:off x="685800" y="1066800"/>
            <a:ext cx="8229600" cy="4075176"/>
          </a:xfrm>
        </p:spPr>
        <p:txBody>
          <a:bodyPr>
            <a:normAutofit lnSpcReduction="10000"/>
          </a:bodyPr>
          <a:lstStyle/>
          <a:p>
            <a:pPr>
              <a:buClr>
                <a:schemeClr val="bg1"/>
              </a:buClr>
              <a:buFontTx/>
              <a:buNone/>
            </a:pPr>
            <a:endParaRPr lang="en-US" sz="2000" b="1" dirty="0">
              <a:solidFill>
                <a:srgbClr val="FF0000"/>
              </a:solidFill>
              <a:cs typeface="Arial" charset="0"/>
            </a:endParaRPr>
          </a:p>
          <a:p>
            <a:pPr>
              <a:buClr>
                <a:schemeClr val="bg1"/>
              </a:buClr>
              <a:buFontTx/>
              <a:buNone/>
            </a:pPr>
            <a:r>
              <a:rPr lang="en-US" sz="2800" b="1" dirty="0">
                <a:solidFill>
                  <a:srgbClr val="FFFF00"/>
                </a:solidFill>
                <a:latin typeface="Monotype Corsiva" pitchFamily="66" charset="0"/>
                <a:cs typeface="Arial" charset="0"/>
              </a:rPr>
              <a:t>         </a:t>
            </a:r>
            <a:r>
              <a:rPr lang="en-US" sz="2800" b="1" dirty="0">
                <a:solidFill>
                  <a:srgbClr val="0070C0"/>
                </a:solidFill>
                <a:latin typeface="Monotype Corsiva" pitchFamily="66" charset="0"/>
                <a:cs typeface="Arial" charset="0"/>
              </a:rPr>
              <a:t>Success in endodontic treatment is predicated on a </a:t>
            </a:r>
          </a:p>
          <a:p>
            <a:pPr>
              <a:buClr>
                <a:schemeClr val="bg1"/>
              </a:buClr>
              <a:buFontTx/>
              <a:buNone/>
            </a:pPr>
            <a:r>
              <a:rPr lang="en-US" sz="2800" b="1" dirty="0">
                <a:solidFill>
                  <a:srgbClr val="0070C0"/>
                </a:solidFill>
                <a:latin typeface="Monotype Corsiva" pitchFamily="66" charset="0"/>
                <a:cs typeface="Arial" charset="0"/>
              </a:rPr>
              <a:t>host of factors, many of which are controllable before </a:t>
            </a:r>
          </a:p>
          <a:p>
            <a:pPr>
              <a:buClr>
                <a:schemeClr val="bg1"/>
              </a:buClr>
              <a:buFontTx/>
              <a:buNone/>
            </a:pPr>
            <a:r>
              <a:rPr lang="en-US" sz="2800" b="1" dirty="0">
                <a:solidFill>
                  <a:srgbClr val="0070C0"/>
                </a:solidFill>
                <a:latin typeface="Monotype Corsiva" pitchFamily="66" charset="0"/>
                <a:cs typeface="Arial" charset="0"/>
              </a:rPr>
              <a:t>the clinician initiates treatment. </a:t>
            </a:r>
          </a:p>
          <a:p>
            <a:pPr>
              <a:buClr>
                <a:schemeClr val="bg1"/>
              </a:buClr>
              <a:buFontTx/>
              <a:buNone/>
            </a:pPr>
            <a:r>
              <a:rPr lang="en-US" sz="2800" b="1" dirty="0">
                <a:solidFill>
                  <a:srgbClr val="0070C0"/>
                </a:solidFill>
                <a:latin typeface="Monotype Corsiva" pitchFamily="66" charset="0"/>
                <a:cs typeface="Arial" charset="0"/>
              </a:rPr>
              <a:t>          Proper and thorough preparation of both patient and </a:t>
            </a:r>
          </a:p>
          <a:p>
            <a:pPr>
              <a:buClr>
                <a:schemeClr val="bg1"/>
              </a:buClr>
              <a:buFontTx/>
              <a:buNone/>
            </a:pPr>
            <a:r>
              <a:rPr lang="en-US" sz="2800" b="1" dirty="0">
                <a:solidFill>
                  <a:srgbClr val="0070C0"/>
                </a:solidFill>
                <a:latin typeface="Monotype Corsiva" pitchFamily="66" charset="0"/>
                <a:cs typeface="Arial" charset="0"/>
              </a:rPr>
              <a:t>tooth for endodontic therapy should lay the groundwork for </a:t>
            </a:r>
          </a:p>
          <a:p>
            <a:pPr>
              <a:buClr>
                <a:schemeClr val="bg1"/>
              </a:buClr>
              <a:buFontTx/>
              <a:buNone/>
            </a:pPr>
            <a:r>
              <a:rPr lang="en-US" sz="2800" b="1" dirty="0">
                <a:solidFill>
                  <a:srgbClr val="0070C0"/>
                </a:solidFill>
                <a:latin typeface="Monotype Corsiva" pitchFamily="66" charset="0"/>
                <a:cs typeface="Arial" charset="0"/>
              </a:rPr>
              <a:t>a relatively trouble free experience that will  increase the </a:t>
            </a:r>
          </a:p>
          <a:p>
            <a:pPr>
              <a:buClr>
                <a:schemeClr val="bg1"/>
              </a:buClr>
              <a:buFontTx/>
              <a:buNone/>
            </a:pPr>
            <a:r>
              <a:rPr lang="en-US" sz="2800" b="1" dirty="0">
                <a:solidFill>
                  <a:srgbClr val="0070C0"/>
                </a:solidFill>
                <a:latin typeface="Monotype Corsiva" pitchFamily="66" charset="0"/>
                <a:cs typeface="Arial" charset="0"/>
              </a:rPr>
              <a:t>chances for the ultimate success of the entire treatment </a:t>
            </a:r>
          </a:p>
        </p:txBody>
      </p:sp>
      <p:sp>
        <p:nvSpPr>
          <p:cNvPr id="3" name="Title 2"/>
          <p:cNvSpPr>
            <a:spLocks noGrp="1"/>
          </p:cNvSpPr>
          <p:nvPr>
            <p:ph type="title"/>
          </p:nvPr>
        </p:nvSpPr>
        <p:spPr>
          <a:xfrm>
            <a:off x="3124200" y="0"/>
            <a:ext cx="2895600" cy="801624"/>
          </a:xfrm>
        </p:spPr>
        <p:txBody>
          <a:bodyPr/>
          <a:lstStyle/>
          <a:p>
            <a:r>
              <a:rPr lang="en-IN" dirty="0"/>
              <a:t>conclusion</a:t>
            </a:r>
          </a:p>
        </p:txBody>
      </p:sp>
    </p:spTree>
    <p:extLst>
      <p:ext uri="{BB962C8B-B14F-4D97-AF65-F5344CB8AC3E}">
        <p14:creationId xmlns:p14="http://schemas.microsoft.com/office/powerpoint/2010/main" val="82396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mph" presetSubtype="0" fill="hold" nodeType="withEffect">
                                  <p:stCondLst>
                                    <p:cond delay="0"/>
                                  </p:stCondLst>
                                  <p:iterate type="lt">
                                    <p:tmPct val="10000"/>
                                  </p:iterate>
                                  <p:childTnLst>
                                    <p:set>
                                      <p:cBhvr override="childStyle">
                                        <p:cTn id="6" dur="1000" autoRev="1" fill="hold"/>
                                        <p:tgtEl>
                                          <p:spTgt spid="4">
                                            <p:txEl>
                                              <p:pRg st="1" end="1"/>
                                            </p:txEl>
                                          </p:spTgt>
                                        </p:tgtEl>
                                        <p:attrNameLst>
                                          <p:attrName>style.color</p:attrName>
                                        </p:attrNameLst>
                                      </p:cBhvr>
                                      <p:to>
                                        <p:clrVal>
                                          <a:srgbClr val="24F633"/>
                                        </p:clrVal>
                                      </p:to>
                                    </p:set>
                                    <p:set>
                                      <p:cBhvr>
                                        <p:cTn id="7" dur="1000" autoRev="1" fill="hold"/>
                                        <p:tgtEl>
                                          <p:spTgt spid="4">
                                            <p:txEl>
                                              <p:pRg st="1" end="1"/>
                                            </p:txEl>
                                          </p:spTgt>
                                        </p:tgtEl>
                                        <p:attrNameLst>
                                          <p:attrName>fillcolor</p:attrName>
                                        </p:attrNameLst>
                                      </p:cBhvr>
                                      <p:to>
                                        <p:clrVal>
                                          <a:srgbClr val="24F633"/>
                                        </p:clrVal>
                                      </p:to>
                                    </p:set>
                                    <p:set>
                                      <p:cBhvr>
                                        <p:cTn id="8" dur="1000" autoRev="1" fill="hold"/>
                                        <p:tgtEl>
                                          <p:spTgt spid="4">
                                            <p:txEl>
                                              <p:pRg st="1" end="1"/>
                                            </p:txEl>
                                          </p:spTgt>
                                        </p:tgtEl>
                                        <p:attrNameLst>
                                          <p:attrName>fill.type</p:attrName>
                                        </p:attrNameLst>
                                      </p:cBhvr>
                                      <p:to>
                                        <p:strVal val="solid"/>
                                      </p:to>
                                    </p:set>
                                  </p:childTnLst>
                                </p:cTn>
                              </p:par>
                              <p:par>
                                <p:cTn id="9" presetID="20" presetClass="emph" presetSubtype="0" fill="hold" nodeType="withEffect">
                                  <p:stCondLst>
                                    <p:cond delay="0"/>
                                  </p:stCondLst>
                                  <p:iterate type="lt">
                                    <p:tmPct val="10000"/>
                                  </p:iterate>
                                  <p:childTnLst>
                                    <p:set>
                                      <p:cBhvr override="childStyle">
                                        <p:cTn id="10" dur="1000" autoRev="1" fill="hold"/>
                                        <p:tgtEl>
                                          <p:spTgt spid="4">
                                            <p:txEl>
                                              <p:pRg st="2" end="2"/>
                                            </p:txEl>
                                          </p:spTgt>
                                        </p:tgtEl>
                                        <p:attrNameLst>
                                          <p:attrName>style.color</p:attrName>
                                        </p:attrNameLst>
                                      </p:cBhvr>
                                      <p:to>
                                        <p:clrVal>
                                          <a:srgbClr val="24F633"/>
                                        </p:clrVal>
                                      </p:to>
                                    </p:set>
                                    <p:set>
                                      <p:cBhvr>
                                        <p:cTn id="11" dur="1000" autoRev="1" fill="hold"/>
                                        <p:tgtEl>
                                          <p:spTgt spid="4">
                                            <p:txEl>
                                              <p:pRg st="2" end="2"/>
                                            </p:txEl>
                                          </p:spTgt>
                                        </p:tgtEl>
                                        <p:attrNameLst>
                                          <p:attrName>fillcolor</p:attrName>
                                        </p:attrNameLst>
                                      </p:cBhvr>
                                      <p:to>
                                        <p:clrVal>
                                          <a:srgbClr val="24F633"/>
                                        </p:clrVal>
                                      </p:to>
                                    </p:set>
                                    <p:set>
                                      <p:cBhvr>
                                        <p:cTn id="12" dur="1000" autoRev="1" fill="hold"/>
                                        <p:tgtEl>
                                          <p:spTgt spid="4">
                                            <p:txEl>
                                              <p:pRg st="2" end="2"/>
                                            </p:txEl>
                                          </p:spTgt>
                                        </p:tgtEl>
                                        <p:attrNameLst>
                                          <p:attrName>fill.type</p:attrName>
                                        </p:attrNameLst>
                                      </p:cBhvr>
                                      <p:to>
                                        <p:strVal val="solid"/>
                                      </p:to>
                                    </p:set>
                                  </p:childTnLst>
                                </p:cTn>
                              </p:par>
                              <p:par>
                                <p:cTn id="13" presetID="20" presetClass="emph" presetSubtype="0" fill="hold" nodeType="withEffect">
                                  <p:stCondLst>
                                    <p:cond delay="0"/>
                                  </p:stCondLst>
                                  <p:iterate type="lt">
                                    <p:tmPct val="10000"/>
                                  </p:iterate>
                                  <p:childTnLst>
                                    <p:set>
                                      <p:cBhvr override="childStyle">
                                        <p:cTn id="14" dur="1000" autoRev="1" fill="hold"/>
                                        <p:tgtEl>
                                          <p:spTgt spid="4">
                                            <p:txEl>
                                              <p:pRg st="3" end="3"/>
                                            </p:txEl>
                                          </p:spTgt>
                                        </p:tgtEl>
                                        <p:attrNameLst>
                                          <p:attrName>style.color</p:attrName>
                                        </p:attrNameLst>
                                      </p:cBhvr>
                                      <p:to>
                                        <p:clrVal>
                                          <a:srgbClr val="24F633"/>
                                        </p:clrVal>
                                      </p:to>
                                    </p:set>
                                    <p:set>
                                      <p:cBhvr>
                                        <p:cTn id="15" dur="1000" autoRev="1" fill="hold"/>
                                        <p:tgtEl>
                                          <p:spTgt spid="4">
                                            <p:txEl>
                                              <p:pRg st="3" end="3"/>
                                            </p:txEl>
                                          </p:spTgt>
                                        </p:tgtEl>
                                        <p:attrNameLst>
                                          <p:attrName>fillcolor</p:attrName>
                                        </p:attrNameLst>
                                      </p:cBhvr>
                                      <p:to>
                                        <p:clrVal>
                                          <a:srgbClr val="24F633"/>
                                        </p:clrVal>
                                      </p:to>
                                    </p:set>
                                    <p:set>
                                      <p:cBhvr>
                                        <p:cTn id="16" dur="1000" autoRev="1" fill="hold"/>
                                        <p:tgtEl>
                                          <p:spTgt spid="4">
                                            <p:txEl>
                                              <p:pRg st="3" end="3"/>
                                            </p:txEl>
                                          </p:spTgt>
                                        </p:tgtEl>
                                        <p:attrNameLst>
                                          <p:attrName>fill.type</p:attrName>
                                        </p:attrNameLst>
                                      </p:cBhvr>
                                      <p:to>
                                        <p:strVal val="solid"/>
                                      </p:to>
                                    </p:set>
                                  </p:childTnLst>
                                </p:cTn>
                              </p:par>
                              <p:par>
                                <p:cTn id="17" presetID="20" presetClass="emph" presetSubtype="0" fill="hold" nodeType="withEffect">
                                  <p:stCondLst>
                                    <p:cond delay="0"/>
                                  </p:stCondLst>
                                  <p:iterate type="lt">
                                    <p:tmPct val="10000"/>
                                  </p:iterate>
                                  <p:childTnLst>
                                    <p:set>
                                      <p:cBhvr override="childStyle">
                                        <p:cTn id="18" dur="1000" autoRev="1" fill="hold"/>
                                        <p:tgtEl>
                                          <p:spTgt spid="4">
                                            <p:txEl>
                                              <p:pRg st="4" end="4"/>
                                            </p:txEl>
                                          </p:spTgt>
                                        </p:tgtEl>
                                        <p:attrNameLst>
                                          <p:attrName>style.color</p:attrName>
                                        </p:attrNameLst>
                                      </p:cBhvr>
                                      <p:to>
                                        <p:clrVal>
                                          <a:srgbClr val="24F633"/>
                                        </p:clrVal>
                                      </p:to>
                                    </p:set>
                                    <p:set>
                                      <p:cBhvr>
                                        <p:cTn id="19" dur="1000" autoRev="1" fill="hold"/>
                                        <p:tgtEl>
                                          <p:spTgt spid="4">
                                            <p:txEl>
                                              <p:pRg st="4" end="4"/>
                                            </p:txEl>
                                          </p:spTgt>
                                        </p:tgtEl>
                                        <p:attrNameLst>
                                          <p:attrName>fillcolor</p:attrName>
                                        </p:attrNameLst>
                                      </p:cBhvr>
                                      <p:to>
                                        <p:clrVal>
                                          <a:srgbClr val="24F633"/>
                                        </p:clrVal>
                                      </p:to>
                                    </p:set>
                                    <p:set>
                                      <p:cBhvr>
                                        <p:cTn id="20" dur="1000" autoRev="1" fill="hold"/>
                                        <p:tgtEl>
                                          <p:spTgt spid="4">
                                            <p:txEl>
                                              <p:pRg st="4" end="4"/>
                                            </p:txEl>
                                          </p:spTgt>
                                        </p:tgtEl>
                                        <p:attrNameLst>
                                          <p:attrName>fill.type</p:attrName>
                                        </p:attrNameLst>
                                      </p:cBhvr>
                                      <p:to>
                                        <p:strVal val="solid"/>
                                      </p:to>
                                    </p:set>
                                  </p:childTnLst>
                                </p:cTn>
                              </p:par>
                              <p:par>
                                <p:cTn id="21" presetID="20" presetClass="emph" presetSubtype="0" fill="hold" nodeType="withEffect">
                                  <p:stCondLst>
                                    <p:cond delay="0"/>
                                  </p:stCondLst>
                                  <p:iterate type="lt">
                                    <p:tmPct val="10000"/>
                                  </p:iterate>
                                  <p:childTnLst>
                                    <p:set>
                                      <p:cBhvr override="childStyle">
                                        <p:cTn id="22" dur="1000" autoRev="1" fill="hold"/>
                                        <p:tgtEl>
                                          <p:spTgt spid="4">
                                            <p:txEl>
                                              <p:pRg st="5" end="5"/>
                                            </p:txEl>
                                          </p:spTgt>
                                        </p:tgtEl>
                                        <p:attrNameLst>
                                          <p:attrName>style.color</p:attrName>
                                        </p:attrNameLst>
                                      </p:cBhvr>
                                      <p:to>
                                        <p:clrVal>
                                          <a:srgbClr val="24F633"/>
                                        </p:clrVal>
                                      </p:to>
                                    </p:set>
                                    <p:set>
                                      <p:cBhvr>
                                        <p:cTn id="23" dur="1000" autoRev="1" fill="hold"/>
                                        <p:tgtEl>
                                          <p:spTgt spid="4">
                                            <p:txEl>
                                              <p:pRg st="5" end="5"/>
                                            </p:txEl>
                                          </p:spTgt>
                                        </p:tgtEl>
                                        <p:attrNameLst>
                                          <p:attrName>fillcolor</p:attrName>
                                        </p:attrNameLst>
                                      </p:cBhvr>
                                      <p:to>
                                        <p:clrVal>
                                          <a:srgbClr val="24F633"/>
                                        </p:clrVal>
                                      </p:to>
                                    </p:set>
                                    <p:set>
                                      <p:cBhvr>
                                        <p:cTn id="24" dur="1000" autoRev="1" fill="hold"/>
                                        <p:tgtEl>
                                          <p:spTgt spid="4">
                                            <p:txEl>
                                              <p:pRg st="5" end="5"/>
                                            </p:txEl>
                                          </p:spTgt>
                                        </p:tgtEl>
                                        <p:attrNameLst>
                                          <p:attrName>fill.type</p:attrName>
                                        </p:attrNameLst>
                                      </p:cBhvr>
                                      <p:to>
                                        <p:strVal val="solid"/>
                                      </p:to>
                                    </p:set>
                                  </p:childTnLst>
                                </p:cTn>
                              </p:par>
                              <p:par>
                                <p:cTn id="25" presetID="20" presetClass="emph" presetSubtype="0" fill="hold" nodeType="withEffect">
                                  <p:stCondLst>
                                    <p:cond delay="0"/>
                                  </p:stCondLst>
                                  <p:iterate type="lt">
                                    <p:tmPct val="10000"/>
                                  </p:iterate>
                                  <p:childTnLst>
                                    <p:set>
                                      <p:cBhvr override="childStyle">
                                        <p:cTn id="26" dur="1000" autoRev="1" fill="hold"/>
                                        <p:tgtEl>
                                          <p:spTgt spid="4">
                                            <p:txEl>
                                              <p:pRg st="6" end="6"/>
                                            </p:txEl>
                                          </p:spTgt>
                                        </p:tgtEl>
                                        <p:attrNameLst>
                                          <p:attrName>style.color</p:attrName>
                                        </p:attrNameLst>
                                      </p:cBhvr>
                                      <p:to>
                                        <p:clrVal>
                                          <a:srgbClr val="24F633"/>
                                        </p:clrVal>
                                      </p:to>
                                    </p:set>
                                    <p:set>
                                      <p:cBhvr>
                                        <p:cTn id="27" dur="1000" autoRev="1" fill="hold"/>
                                        <p:tgtEl>
                                          <p:spTgt spid="4">
                                            <p:txEl>
                                              <p:pRg st="6" end="6"/>
                                            </p:txEl>
                                          </p:spTgt>
                                        </p:tgtEl>
                                        <p:attrNameLst>
                                          <p:attrName>fillcolor</p:attrName>
                                        </p:attrNameLst>
                                      </p:cBhvr>
                                      <p:to>
                                        <p:clrVal>
                                          <a:srgbClr val="24F633"/>
                                        </p:clrVal>
                                      </p:to>
                                    </p:set>
                                    <p:set>
                                      <p:cBhvr>
                                        <p:cTn id="28" dur="1000" autoRev="1" fill="hold"/>
                                        <p:tgtEl>
                                          <p:spTgt spid="4">
                                            <p:txEl>
                                              <p:pRg st="6" end="6"/>
                                            </p:txEl>
                                          </p:spTgt>
                                        </p:tgtEl>
                                        <p:attrNameLst>
                                          <p:attrName>fill.type</p:attrName>
                                        </p:attrNameLst>
                                      </p:cBhvr>
                                      <p:to>
                                        <p:strVal val="solid"/>
                                      </p:to>
                                    </p:set>
                                  </p:childTnLst>
                                </p:cTn>
                              </p:par>
                              <p:par>
                                <p:cTn id="29" presetID="20" presetClass="emph" presetSubtype="0" fill="hold" nodeType="withEffect">
                                  <p:stCondLst>
                                    <p:cond delay="0"/>
                                  </p:stCondLst>
                                  <p:iterate type="lt">
                                    <p:tmPct val="10000"/>
                                  </p:iterate>
                                  <p:childTnLst>
                                    <p:set>
                                      <p:cBhvr override="childStyle">
                                        <p:cTn id="30" dur="1000" autoRev="1" fill="hold"/>
                                        <p:tgtEl>
                                          <p:spTgt spid="4">
                                            <p:txEl>
                                              <p:pRg st="7" end="7"/>
                                            </p:txEl>
                                          </p:spTgt>
                                        </p:tgtEl>
                                        <p:attrNameLst>
                                          <p:attrName>style.color</p:attrName>
                                        </p:attrNameLst>
                                      </p:cBhvr>
                                      <p:to>
                                        <p:clrVal>
                                          <a:srgbClr val="24F633"/>
                                        </p:clrVal>
                                      </p:to>
                                    </p:set>
                                    <p:set>
                                      <p:cBhvr>
                                        <p:cTn id="31" dur="1000" autoRev="1" fill="hold"/>
                                        <p:tgtEl>
                                          <p:spTgt spid="4">
                                            <p:txEl>
                                              <p:pRg st="7" end="7"/>
                                            </p:txEl>
                                          </p:spTgt>
                                        </p:tgtEl>
                                        <p:attrNameLst>
                                          <p:attrName>fillcolor</p:attrName>
                                        </p:attrNameLst>
                                      </p:cBhvr>
                                      <p:to>
                                        <p:clrVal>
                                          <a:srgbClr val="24F633"/>
                                        </p:clrVal>
                                      </p:to>
                                    </p:set>
                                    <p:set>
                                      <p:cBhvr>
                                        <p:cTn id="32" dur="1000" autoRev="1" fill="hold"/>
                                        <p:tgtEl>
                                          <p:spTgt spid="4">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top Saying Thank You on Social Media and Say Something Meaningfu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88791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1168</TotalTime>
  <Words>1174</Words>
  <Application>Microsoft Office PowerPoint</Application>
  <PresentationFormat>On-screen Show (4:3)</PresentationFormat>
  <Paragraphs>214</Paragraphs>
  <Slides>32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Calibri Light</vt:lpstr>
      <vt:lpstr>Monotype Corsiva</vt:lpstr>
      <vt:lpstr>Tahoma</vt:lpstr>
      <vt:lpstr>Wingdings 2</vt:lpstr>
      <vt:lpstr>Retrospect</vt:lpstr>
      <vt:lpstr>PowerPoint Presentation</vt:lpstr>
      <vt:lpstr>Endodontic mishaps</vt:lpstr>
      <vt:lpstr>contents</vt:lpstr>
      <vt:lpstr>introduction</vt:lpstr>
      <vt:lpstr>classification</vt:lpstr>
      <vt:lpstr>Classification (contd.)</vt:lpstr>
      <vt:lpstr>Mishaps occuring during access preparation</vt:lpstr>
      <vt:lpstr>PowerPoint Presentation</vt:lpstr>
      <vt:lpstr>PowerPoint Presentation</vt:lpstr>
      <vt:lpstr>MISSED CANALS</vt:lpstr>
      <vt:lpstr>PowerPoint Presentation</vt:lpstr>
      <vt:lpstr>PowerPoint Presentation</vt:lpstr>
      <vt:lpstr>PowerPoint Presentation</vt:lpstr>
      <vt:lpstr>MISHAPS DURING INSTRUMENATION</vt:lpstr>
      <vt:lpstr>PowerPoint Presentation</vt:lpstr>
      <vt:lpstr>PowerPoint Presentation</vt:lpstr>
      <vt:lpstr>PowerPoint Presentation</vt:lpstr>
      <vt:lpstr>PowerPoint Presentation</vt:lpstr>
      <vt:lpstr>INSTRUMENT BREAKAGE</vt:lpstr>
      <vt:lpstr>PowerPoint Presentation</vt:lpstr>
      <vt:lpstr>PowerPoint Presentation</vt:lpstr>
      <vt:lpstr>PowerPoint Presentation</vt:lpstr>
      <vt:lpstr>INSTRUMENT RETRIEVAL SYSTEM</vt:lpstr>
      <vt:lpstr>OBTURATION RELATED PROCEDURAL ERRORS</vt:lpstr>
      <vt:lpstr>PowerPoint Presentation</vt:lpstr>
      <vt:lpstr>VERTICAL ROOT FRACTURES</vt:lpstr>
      <vt:lpstr>MISCELLANEOUS</vt:lpstr>
      <vt:lpstr>PowerPoint Presentation</vt:lpstr>
      <vt:lpstr>INSTRUMENT ASPIRATION AND INGESTION</vt:lpstr>
      <vt:lpstr>PowerPoint Presentation</vt:lpstr>
      <vt:lpstr>conclusion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Iatrogenic mishaps</dc:title>
  <dc:creator>Anila</dc:creator>
  <cp:lastModifiedBy>Tapan</cp:lastModifiedBy>
  <cp:revision>74</cp:revision>
  <cp:lastPrinted>2020-02-29T05:53:25Z</cp:lastPrinted>
  <dcterms:created xsi:type="dcterms:W3CDTF">2006-08-16T00:00:00Z</dcterms:created>
  <dcterms:modified xsi:type="dcterms:W3CDTF">2020-04-27T08:12:03Z</dcterms:modified>
</cp:coreProperties>
</file>