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87" r:id="rId4"/>
    <p:sldId id="260" r:id="rId5"/>
    <p:sldId id="258" r:id="rId6"/>
    <p:sldId id="259" r:id="rId7"/>
    <p:sldId id="261" r:id="rId8"/>
    <p:sldId id="262" r:id="rId9"/>
    <p:sldId id="263" r:id="rId10"/>
    <p:sldId id="264" r:id="rId11"/>
    <p:sldId id="265" r:id="rId12"/>
    <p:sldId id="266" r:id="rId13"/>
    <p:sldId id="267" r:id="rId14"/>
    <p:sldId id="268" r:id="rId15"/>
    <p:sldId id="269" r:id="rId16"/>
    <p:sldId id="286"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5" r:id="rId32"/>
    <p:sldId id="305" r:id="rId33"/>
    <p:sldId id="289" r:id="rId34"/>
    <p:sldId id="290" r:id="rId35"/>
    <p:sldId id="291" r:id="rId36"/>
    <p:sldId id="292" r:id="rId37"/>
    <p:sldId id="293" r:id="rId38"/>
    <p:sldId id="294" r:id="rId39"/>
    <p:sldId id="306" r:id="rId40"/>
    <p:sldId id="295" r:id="rId41"/>
    <p:sldId id="296" r:id="rId42"/>
    <p:sldId id="297" r:id="rId43"/>
    <p:sldId id="298" r:id="rId44"/>
    <p:sldId id="299" r:id="rId45"/>
    <p:sldId id="300" r:id="rId46"/>
    <p:sldId id="301" r:id="rId47"/>
    <p:sldId id="302" r:id="rId48"/>
    <p:sldId id="303" r:id="rId49"/>
    <p:sldId id="304" r:id="rId50"/>
    <p:sldId id="307" r:id="rId51"/>
    <p:sldId id="308"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496"/>
    <a:srgbClr val="FFCC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p:cViewPr>
        <p:scale>
          <a:sx n="64" d="100"/>
          <a:sy n="64" d="100"/>
        </p:scale>
        <p:origin x="-618" y="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923225EC-8452-4831-ADF8-95CBA773034F}" type="datetimeFigureOut">
              <a:rPr lang="en-US" smtClean="0"/>
              <a:pPr/>
              <a:t>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1FCBF8-14A7-443E-B759-37E6EA1DCEC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3225EC-8452-4831-ADF8-95CBA773034F}" type="datetimeFigureOut">
              <a:rPr lang="en-US" smtClean="0"/>
              <a:pPr/>
              <a:t>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1FCBF8-14A7-443E-B759-37E6EA1DCEC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23225EC-8452-4831-ADF8-95CBA773034F}" type="datetimeFigureOut">
              <a:rPr lang="en-US" smtClean="0"/>
              <a:pPr/>
              <a:t>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1FCBF8-14A7-443E-B759-37E6EA1DCEC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23225EC-8452-4831-ADF8-95CBA773034F}" type="datetimeFigureOut">
              <a:rPr lang="en-US" smtClean="0"/>
              <a:pPr/>
              <a:t>12/3/2016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1FCBF8-14A7-443E-B759-37E6EA1DCEC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23225EC-8452-4831-ADF8-95CBA773034F}" type="datetimeFigureOut">
              <a:rPr lang="en-US" smtClean="0"/>
              <a:pPr/>
              <a:t>12/3/2016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1FCBF8-14A7-443E-B759-37E6EA1DCEC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23225EC-8452-4831-ADF8-95CBA773034F}" type="datetimeFigureOut">
              <a:rPr lang="en-US" smtClean="0"/>
              <a:pPr/>
              <a:t>12/3/2016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1FCBF8-14A7-443E-B759-37E6EA1DCE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3225EC-8452-4831-ADF8-95CBA773034F}" type="datetimeFigureOut">
              <a:rPr lang="en-US" smtClean="0"/>
              <a:pPr/>
              <a:t>12/3/2016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1FCBF8-14A7-443E-B759-37E6EA1DCE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23225EC-8452-4831-ADF8-95CBA773034F}" type="datetimeFigureOut">
              <a:rPr lang="en-US" smtClean="0"/>
              <a:pPr/>
              <a:t>12/3/2016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1FCBF8-14A7-443E-B759-37E6EA1DCEC1}"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23225EC-8452-4831-ADF8-95CBA773034F}" type="datetimeFigureOut">
              <a:rPr lang="en-US" smtClean="0"/>
              <a:pPr/>
              <a:t>12/3/2016</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5E1FCBF8-14A7-443E-B759-37E6EA1DCE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3225EC-8452-4831-ADF8-95CBA773034F}" type="datetimeFigureOut">
              <a:rPr lang="en-US" smtClean="0"/>
              <a:pPr/>
              <a:t>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1FCBF8-14A7-443E-B759-37E6EA1DCE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3225EC-8452-4831-ADF8-95CBA773034F}" type="datetimeFigureOut">
              <a:rPr lang="en-US" smtClean="0"/>
              <a:pPr/>
              <a:t>12/3/2016</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5E1FCBF8-14A7-443E-B759-37E6EA1DCE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923225EC-8452-4831-ADF8-95CBA773034F}" type="datetimeFigureOut">
              <a:rPr lang="en-US" smtClean="0"/>
              <a:pPr/>
              <a:t>12/3/2016</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E1FCBF8-14A7-443E-B759-37E6EA1DCE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Ref idx="1003">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629400" y="685800"/>
            <a:ext cx="2040128" cy="24384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itle 1"/>
          <p:cNvSpPr>
            <a:spLocks noGrp="1"/>
          </p:cNvSpPr>
          <p:nvPr>
            <p:ph type="ctrTitle"/>
          </p:nvPr>
        </p:nvSpPr>
        <p:spPr>
          <a:xfrm>
            <a:off x="304800" y="1219200"/>
            <a:ext cx="7772400" cy="1752600"/>
          </a:xfrm>
        </p:spPr>
        <p:txBody>
          <a:bodyPr>
            <a:noAutofit/>
          </a:bodyPr>
          <a:lstStyle/>
          <a:p>
            <a:r>
              <a:rPr lang="en-US" sz="4800" dirty="0" smtClean="0">
                <a:solidFill>
                  <a:schemeClr val="accent1">
                    <a:lumMod val="50000"/>
                  </a:schemeClr>
                </a:solidFill>
              </a:rPr>
              <a:t>DENTAL CARIES: RISK ASSESSMENT AND MANAGEMENT</a:t>
            </a:r>
            <a:endParaRPr lang="en-US" sz="4800" dirty="0">
              <a:solidFill>
                <a:schemeClr val="accent1">
                  <a:lumMod val="50000"/>
                </a:schemeClr>
              </a:solidFill>
            </a:endParaRPr>
          </a:p>
        </p:txBody>
      </p:sp>
      <p:pic>
        <p:nvPicPr>
          <p:cNvPr id="1028" name="Picture 4" descr="http://www.carifree.com.au/Images/Graphics/CariesBalancesChart-TXT-570.jpg"/>
          <p:cNvPicPr>
            <a:picLocks noChangeAspect="1" noChangeArrowheads="1"/>
          </p:cNvPicPr>
          <p:nvPr/>
        </p:nvPicPr>
        <p:blipFill>
          <a:blip r:embed="rId3" cstate="print"/>
          <a:srcRect/>
          <a:stretch>
            <a:fillRect/>
          </a:stretch>
        </p:blipFill>
        <p:spPr bwMode="auto">
          <a:xfrm>
            <a:off x="228600" y="4724400"/>
            <a:ext cx="8686793" cy="1828800"/>
          </a:xfrm>
          <a:prstGeom prst="rect">
            <a:avLst/>
          </a:prstGeom>
          <a:noFill/>
          <a:ln w="76200">
            <a:solidFill>
              <a:schemeClr val="accent1"/>
            </a:solidFill>
          </a:ln>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smtClean="0"/>
              <a:t>Caries is a complex </a:t>
            </a:r>
            <a:r>
              <a:rPr lang="en-US" dirty="0" smtClean="0"/>
              <a:t>multi-factorial </a:t>
            </a:r>
            <a:r>
              <a:rPr lang="en-US" dirty="0" smtClean="0"/>
              <a:t>disease with no single risk factor  which is highly predictive of future caries. </a:t>
            </a:r>
          </a:p>
          <a:p>
            <a:pPr>
              <a:lnSpc>
                <a:spcPct val="150000"/>
              </a:lnSpc>
            </a:pPr>
            <a:r>
              <a:rPr lang="en-US" dirty="0" smtClean="0"/>
              <a:t>Understanding and controlling risk factors and protective factors can be very important in the prevention of new caries lesions and to slow down or arrest the progression of existing caries lesions.</a:t>
            </a:r>
          </a:p>
          <a:p>
            <a:pPr>
              <a:lnSpc>
                <a:spcPct val="150000"/>
              </a:lnSpc>
            </a:pPr>
            <a:endParaRPr lang="en-US" dirty="0" smtClean="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Caries Imbalance</a:t>
            </a:r>
            <a:endParaRPr lang="en-US" dirty="0"/>
          </a:p>
        </p:txBody>
      </p:sp>
      <p:pic>
        <p:nvPicPr>
          <p:cNvPr id="45060" name="Picture 4" descr="C:\Users\skaggarwal\Desktop\11717.jpg"/>
          <p:cNvPicPr>
            <a:picLocks noGrp="1" noChangeAspect="1" noChangeArrowheads="1"/>
          </p:cNvPicPr>
          <p:nvPr>
            <p:ph idx="1"/>
          </p:nvPr>
        </p:nvPicPr>
        <p:blipFill>
          <a:blip r:embed="rId2" cstate="print"/>
          <a:srcRect/>
          <a:stretch>
            <a:fillRect/>
          </a:stretch>
        </p:blipFill>
        <p:spPr bwMode="auto">
          <a:xfrm>
            <a:off x="533401" y="1676401"/>
            <a:ext cx="8077199" cy="48768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risk factor?</a:t>
            </a:r>
            <a:endParaRPr lang="en-US" dirty="0"/>
          </a:p>
        </p:txBody>
      </p:sp>
      <p:sp>
        <p:nvSpPr>
          <p:cNvPr id="3" name="Content Placeholder 2"/>
          <p:cNvSpPr>
            <a:spLocks noGrp="1"/>
          </p:cNvSpPr>
          <p:nvPr>
            <p:ph idx="1"/>
          </p:nvPr>
        </p:nvSpPr>
        <p:spPr/>
        <p:txBody>
          <a:bodyPr/>
          <a:lstStyle/>
          <a:p>
            <a:pPr>
              <a:lnSpc>
                <a:spcPct val="150000"/>
              </a:lnSpc>
            </a:pPr>
            <a:r>
              <a:rPr lang="en-US" dirty="0" smtClean="0"/>
              <a:t> A risk factor is </a:t>
            </a:r>
            <a:r>
              <a:rPr lang="en-US" dirty="0" err="1" smtClean="0"/>
              <a:t>deﬁned</a:t>
            </a:r>
            <a:r>
              <a:rPr lang="en-US" dirty="0" smtClean="0"/>
              <a:t> as an environmental, behavioral, or biologic factor that directly increases the probability that a disease will occur and, the absence or removal of which reduces the possibility of disease.</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503920" cy="4727448"/>
          </a:xfrm>
        </p:spPr>
        <p:txBody>
          <a:bodyPr/>
          <a:lstStyle/>
          <a:p>
            <a:pPr>
              <a:lnSpc>
                <a:spcPct val="150000"/>
              </a:lnSpc>
            </a:pPr>
            <a:r>
              <a:rPr lang="en-US" dirty="0" smtClean="0"/>
              <a:t>Caries risk assessment involves the following three attributes:</a:t>
            </a:r>
          </a:p>
          <a:p>
            <a:pPr marL="514350" indent="-514350">
              <a:lnSpc>
                <a:spcPct val="150000"/>
              </a:lnSpc>
              <a:buFont typeface="+mj-lt"/>
              <a:buAutoNum type="arabicPeriod"/>
            </a:pPr>
            <a:r>
              <a:rPr lang="en-US" dirty="0" smtClean="0"/>
              <a:t> </a:t>
            </a:r>
            <a:r>
              <a:rPr lang="en-US" dirty="0" err="1" smtClean="0"/>
              <a:t>Identiﬁcation</a:t>
            </a:r>
            <a:r>
              <a:rPr lang="en-US" dirty="0" smtClean="0"/>
              <a:t> of risk factors</a:t>
            </a:r>
          </a:p>
          <a:p>
            <a:pPr marL="514350" indent="-514350">
              <a:lnSpc>
                <a:spcPct val="150000"/>
              </a:lnSpc>
              <a:buFont typeface="+mj-lt"/>
              <a:buAutoNum type="arabicPeriod"/>
            </a:pPr>
            <a:r>
              <a:rPr lang="en-US" dirty="0" smtClean="0"/>
              <a:t> </a:t>
            </a:r>
            <a:r>
              <a:rPr lang="en-US" dirty="0" err="1" smtClean="0"/>
              <a:t>Identiﬁcation</a:t>
            </a:r>
            <a:r>
              <a:rPr lang="en-US" dirty="0" smtClean="0"/>
              <a:t> of risk indicators</a:t>
            </a:r>
          </a:p>
          <a:p>
            <a:pPr marL="514350" indent="-514350">
              <a:lnSpc>
                <a:spcPct val="150000"/>
              </a:lnSpc>
              <a:buFont typeface="+mj-lt"/>
              <a:buAutoNum type="arabicPeriod"/>
            </a:pPr>
            <a:r>
              <a:rPr lang="en-US" dirty="0" smtClean="0"/>
              <a:t> Assessment of caries lesion activity</a:t>
            </a:r>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Identiﬁcation</a:t>
            </a:r>
            <a:r>
              <a:rPr lang="en-US" dirty="0" smtClean="0"/>
              <a:t> of risk factors</a:t>
            </a:r>
            <a:endParaRPr lang="en-US" dirty="0"/>
          </a:p>
        </p:txBody>
      </p:sp>
      <p:sp>
        <p:nvSpPr>
          <p:cNvPr id="3" name="Content Placeholder 2"/>
          <p:cNvSpPr>
            <a:spLocks noGrp="1"/>
          </p:cNvSpPr>
          <p:nvPr>
            <p:ph idx="1"/>
          </p:nvPr>
        </p:nvSpPr>
        <p:spPr/>
        <p:txBody>
          <a:bodyPr>
            <a:normAutofit fontScale="77500" lnSpcReduction="20000"/>
          </a:bodyPr>
          <a:lstStyle/>
          <a:p>
            <a:pPr>
              <a:lnSpc>
                <a:spcPct val="150000"/>
              </a:lnSpc>
            </a:pPr>
            <a:r>
              <a:rPr lang="en-US" dirty="0" smtClean="0"/>
              <a:t>Factors that have been </a:t>
            </a:r>
            <a:r>
              <a:rPr lang="en-US" dirty="0" err="1" smtClean="0"/>
              <a:t>identiﬁed</a:t>
            </a:r>
            <a:r>
              <a:rPr lang="en-US" dirty="0" smtClean="0"/>
              <a:t> as contributing to increased caries risk in patients above the age of 6 years include:</a:t>
            </a:r>
          </a:p>
          <a:p>
            <a:pPr>
              <a:lnSpc>
                <a:spcPct val="150000"/>
              </a:lnSpc>
            </a:pPr>
            <a:r>
              <a:rPr lang="en-US" dirty="0" smtClean="0"/>
              <a:t>Dietary habits - Quantity and frequency of sucrose intake.</a:t>
            </a:r>
          </a:p>
          <a:p>
            <a:pPr>
              <a:lnSpc>
                <a:spcPct val="150000"/>
              </a:lnSpc>
            </a:pPr>
            <a:r>
              <a:rPr lang="en-US" dirty="0" smtClean="0"/>
              <a:t>Caries - Past caries experience is the best predictor of future  caries activity</a:t>
            </a:r>
          </a:p>
          <a:p>
            <a:pPr>
              <a:lnSpc>
                <a:spcPct val="150000"/>
              </a:lnSpc>
            </a:pPr>
            <a:r>
              <a:rPr lang="en-US" dirty="0" smtClean="0"/>
              <a:t>Fluoride- Decreased </a:t>
            </a:r>
            <a:r>
              <a:rPr lang="en-US" dirty="0" err="1" smtClean="0"/>
              <a:t>ﬂuoride</a:t>
            </a:r>
            <a:r>
              <a:rPr lang="en-US" dirty="0" smtClean="0"/>
              <a:t> exposure.</a:t>
            </a:r>
          </a:p>
          <a:p>
            <a:pPr>
              <a:lnSpc>
                <a:spcPct val="150000"/>
              </a:lnSpc>
            </a:pPr>
            <a:r>
              <a:rPr lang="en-US" dirty="0" smtClean="0"/>
              <a:t>Habits -  Increased smoking, alcohol consumption.</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r>
              <a:rPr lang="en-US" dirty="0" smtClean="0"/>
              <a:t>General health: Use of medications that cause </a:t>
            </a:r>
            <a:r>
              <a:rPr lang="en-US" dirty="0" err="1" smtClean="0"/>
              <a:t>xerostomia</a:t>
            </a:r>
            <a:r>
              <a:rPr lang="en-US" dirty="0" smtClean="0"/>
              <a:t>.</a:t>
            </a:r>
          </a:p>
          <a:p>
            <a:pPr>
              <a:lnSpc>
                <a:spcPct val="150000"/>
              </a:lnSpc>
            </a:pPr>
            <a:r>
              <a:rPr lang="en-US" dirty="0" smtClean="0"/>
              <a:t>Age: Children and older adults have increased risks</a:t>
            </a:r>
          </a:p>
          <a:p>
            <a:pPr>
              <a:lnSpc>
                <a:spcPct val="150000"/>
              </a:lnSpc>
            </a:pPr>
            <a:r>
              <a:rPr lang="en-US" dirty="0" smtClean="0"/>
              <a:t>Lower economic status</a:t>
            </a:r>
          </a:p>
          <a:p>
            <a:pPr>
              <a:lnSpc>
                <a:spcPct val="150000"/>
              </a:lnSpc>
            </a:pPr>
            <a:r>
              <a:rPr lang="en-US" dirty="0" smtClean="0"/>
              <a:t>Lower educational attainment.</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nSpc>
                <a:spcPct val="150000"/>
              </a:lnSpc>
            </a:pPr>
            <a:r>
              <a:rPr lang="en-US" dirty="0" smtClean="0"/>
              <a:t>Risk factors and indicators that should be considered for children under 6 years include:</a:t>
            </a:r>
          </a:p>
          <a:p>
            <a:pPr>
              <a:lnSpc>
                <a:spcPct val="150000"/>
              </a:lnSpc>
            </a:pPr>
            <a:r>
              <a:rPr lang="en-US" dirty="0" smtClean="0"/>
              <a:t> Presence of active caries in the primary caregiver in the past year.</a:t>
            </a:r>
          </a:p>
          <a:p>
            <a:pPr>
              <a:lnSpc>
                <a:spcPct val="150000"/>
              </a:lnSpc>
            </a:pPr>
            <a:r>
              <a:rPr lang="en-US" dirty="0" smtClean="0"/>
              <a:t>Feeding on demand past 1 year of age .</a:t>
            </a:r>
          </a:p>
          <a:p>
            <a:pPr>
              <a:lnSpc>
                <a:spcPct val="150000"/>
              </a:lnSpc>
            </a:pPr>
            <a:r>
              <a:rPr lang="en-US" dirty="0" smtClean="0"/>
              <a:t>Bedtime bottle or </a:t>
            </a:r>
            <a:r>
              <a:rPr lang="en-US" dirty="0" err="1" smtClean="0"/>
              <a:t>sippy</a:t>
            </a:r>
            <a:r>
              <a:rPr lang="en-US" dirty="0" smtClean="0"/>
              <a:t> cup with anything other than water</a:t>
            </a:r>
          </a:p>
          <a:p>
            <a:pPr>
              <a:lnSpc>
                <a:spcPct val="150000"/>
              </a:lnSpc>
            </a:pPr>
            <a:r>
              <a:rPr lang="en-US" dirty="0" smtClean="0"/>
              <a:t> Non supervised brushing V</a:t>
            </a:r>
          </a:p>
          <a:p>
            <a:pPr>
              <a:lnSpc>
                <a:spcPct val="150000"/>
              </a:lnSpc>
            </a:pPr>
            <a:r>
              <a:rPr lang="en-US" dirty="0" smtClean="0"/>
              <a:t>Severe enamel </a:t>
            </a:r>
            <a:r>
              <a:rPr lang="en-US" dirty="0" err="1" smtClean="0"/>
              <a:t>hypoplasia</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Identification of Risk Indicators</a:t>
            </a:r>
            <a:endParaRPr lang="en-US" dirty="0"/>
          </a:p>
        </p:txBody>
      </p:sp>
      <p:sp>
        <p:nvSpPr>
          <p:cNvPr id="3" name="Content Placeholder 2"/>
          <p:cNvSpPr>
            <a:spLocks noGrp="1"/>
          </p:cNvSpPr>
          <p:nvPr>
            <p:ph idx="1"/>
          </p:nvPr>
        </p:nvSpPr>
        <p:spPr/>
        <p:txBody>
          <a:bodyPr>
            <a:normAutofit fontScale="77500" lnSpcReduction="20000"/>
          </a:bodyPr>
          <a:lstStyle/>
          <a:p>
            <a:pPr>
              <a:lnSpc>
                <a:spcPct val="150000"/>
              </a:lnSpc>
            </a:pPr>
            <a:r>
              <a:rPr lang="en-US" dirty="0" smtClean="0"/>
              <a:t>Risk indicators are existing signs of the disease process.</a:t>
            </a:r>
          </a:p>
          <a:p>
            <a:pPr>
              <a:lnSpc>
                <a:spcPct val="150000"/>
              </a:lnSpc>
            </a:pPr>
            <a:r>
              <a:rPr lang="en-US" dirty="0" smtClean="0"/>
              <a:t>Risk indicators that classify a patient as ‘at risk’ or ‘high risk’ include: </a:t>
            </a:r>
          </a:p>
          <a:p>
            <a:pPr marL="514350" indent="-514350">
              <a:lnSpc>
                <a:spcPct val="150000"/>
              </a:lnSpc>
              <a:buFont typeface="+mj-lt"/>
              <a:buAutoNum type="arabicParenR"/>
            </a:pPr>
            <a:r>
              <a:rPr lang="en-US" dirty="0" smtClean="0"/>
              <a:t> Visible cavitations in pits and </a:t>
            </a:r>
            <a:r>
              <a:rPr lang="en-US" dirty="0" err="1" smtClean="0"/>
              <a:t>ﬁssures</a:t>
            </a:r>
            <a:r>
              <a:rPr lang="en-US" dirty="0" smtClean="0"/>
              <a:t> or in proximal surfaces of teeth</a:t>
            </a:r>
          </a:p>
          <a:p>
            <a:pPr marL="514350" indent="-514350">
              <a:lnSpc>
                <a:spcPct val="150000"/>
              </a:lnSpc>
              <a:buFont typeface="+mj-lt"/>
              <a:buAutoNum type="arabicParenR"/>
            </a:pPr>
            <a:r>
              <a:rPr lang="en-US" dirty="0" smtClean="0"/>
              <a:t> Brown spots, active white spots, or </a:t>
            </a:r>
            <a:r>
              <a:rPr lang="en-US" dirty="0" err="1" smtClean="0"/>
              <a:t>cavitated</a:t>
            </a:r>
            <a:r>
              <a:rPr lang="en-US" dirty="0" smtClean="0"/>
              <a:t> lesions on free smooth surfaces</a:t>
            </a:r>
          </a:p>
          <a:p>
            <a:pPr marL="514350" indent="-514350">
              <a:lnSpc>
                <a:spcPct val="150000"/>
              </a:lnSpc>
              <a:buFont typeface="+mj-lt"/>
              <a:buAutoNum type="arabicParenR"/>
            </a:pPr>
            <a:r>
              <a:rPr lang="en-US" dirty="0" smtClean="0"/>
              <a:t> Restorations placed in the past 3 years.</a:t>
            </a:r>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of caries lesion activity</a:t>
            </a:r>
            <a:endParaRPr lang="en-US" dirty="0"/>
          </a:p>
        </p:txBody>
      </p:sp>
      <p:sp>
        <p:nvSpPr>
          <p:cNvPr id="3" name="Content Placeholder 2"/>
          <p:cNvSpPr>
            <a:spLocks noGrp="1"/>
          </p:cNvSpPr>
          <p:nvPr>
            <p:ph idx="1"/>
          </p:nvPr>
        </p:nvSpPr>
        <p:spPr/>
        <p:txBody>
          <a:bodyPr/>
          <a:lstStyle/>
          <a:p>
            <a:pPr>
              <a:lnSpc>
                <a:spcPct val="150000"/>
              </a:lnSpc>
            </a:pPr>
            <a:r>
              <a:rPr lang="en-US" dirty="0" smtClean="0"/>
              <a:t>The diagnosis of current caries lesions should include whether they are: </a:t>
            </a:r>
          </a:p>
          <a:p>
            <a:pPr>
              <a:lnSpc>
                <a:spcPct val="150000"/>
              </a:lnSpc>
              <a:buNone/>
            </a:pPr>
            <a:r>
              <a:rPr lang="en-US" dirty="0" smtClean="0"/>
              <a:t>1. Active caries lesion: Progressing lesion</a:t>
            </a:r>
          </a:p>
          <a:p>
            <a:pPr>
              <a:lnSpc>
                <a:spcPct val="150000"/>
              </a:lnSpc>
              <a:buNone/>
            </a:pPr>
            <a:r>
              <a:rPr lang="en-US" dirty="0" smtClean="0"/>
              <a:t>2. Inactive caries lesion: Non progressing lesion.</a:t>
            </a:r>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r>
              <a:rPr lang="en-US" dirty="0" smtClean="0"/>
              <a:t>Caries risk assessment is performed by doing a combination of the following analyses:</a:t>
            </a:r>
          </a:p>
          <a:p>
            <a:pPr marL="514350" indent="-514350">
              <a:lnSpc>
                <a:spcPct val="150000"/>
              </a:lnSpc>
              <a:buFont typeface="+mj-lt"/>
              <a:buAutoNum type="arabicParenR"/>
            </a:pPr>
            <a:r>
              <a:rPr lang="en-US" dirty="0" smtClean="0"/>
              <a:t> Dietary analysis </a:t>
            </a:r>
          </a:p>
          <a:p>
            <a:pPr marL="514350" indent="-514350">
              <a:lnSpc>
                <a:spcPct val="150000"/>
              </a:lnSpc>
              <a:buFont typeface="+mj-lt"/>
              <a:buAutoNum type="arabicParenR"/>
            </a:pPr>
            <a:r>
              <a:rPr lang="en-US" dirty="0" smtClean="0"/>
              <a:t> Dental clinical analysis (dental exam)</a:t>
            </a:r>
          </a:p>
          <a:p>
            <a:pPr marL="514350" indent="-514350">
              <a:lnSpc>
                <a:spcPct val="150000"/>
              </a:lnSpc>
              <a:buFont typeface="+mj-lt"/>
              <a:buAutoNum type="arabicParenR"/>
            </a:pPr>
            <a:r>
              <a:rPr lang="en-US" dirty="0" smtClean="0"/>
              <a:t> Bacterial </a:t>
            </a:r>
            <a:r>
              <a:rPr lang="en-US" dirty="0" err="1" smtClean="0"/>
              <a:t>bioﬁlm</a:t>
            </a:r>
            <a:r>
              <a:rPr lang="en-US" dirty="0" smtClean="0"/>
              <a:t> analysis</a:t>
            </a:r>
          </a:p>
          <a:p>
            <a:pPr marL="514350" indent="-514350">
              <a:lnSpc>
                <a:spcPct val="150000"/>
              </a:lnSpc>
              <a:buFont typeface="+mj-lt"/>
              <a:buAutoNum type="arabicParenR"/>
            </a:pPr>
            <a:r>
              <a:rPr lang="en-US" dirty="0" smtClean="0"/>
              <a:t> Salivary analysis</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Detary</a:t>
            </a:r>
            <a:r>
              <a:rPr lang="en-US" dirty="0" smtClean="0"/>
              <a:t> analysis</a:t>
            </a:r>
            <a:endParaRPr lang="en-US" dirty="0"/>
          </a:p>
        </p:txBody>
      </p:sp>
      <p:sp>
        <p:nvSpPr>
          <p:cNvPr id="3" name="Content Placeholder 2"/>
          <p:cNvSpPr>
            <a:spLocks noGrp="1"/>
          </p:cNvSpPr>
          <p:nvPr>
            <p:ph idx="1"/>
          </p:nvPr>
        </p:nvSpPr>
        <p:spPr/>
        <p:txBody>
          <a:bodyPr>
            <a:normAutofit fontScale="77500" lnSpcReduction="20000"/>
          </a:bodyPr>
          <a:lstStyle/>
          <a:p>
            <a:pPr>
              <a:lnSpc>
                <a:spcPct val="150000"/>
              </a:lnSpc>
            </a:pPr>
            <a:r>
              <a:rPr lang="en-US" dirty="0" smtClean="0"/>
              <a:t>The following aspects are to be elicited while taking the patient history:</a:t>
            </a:r>
          </a:p>
          <a:p>
            <a:pPr>
              <a:lnSpc>
                <a:spcPct val="150000"/>
              </a:lnSpc>
            </a:pPr>
            <a:r>
              <a:rPr lang="en-US" dirty="0" smtClean="0"/>
              <a:t>Quantity  and frequency of sugar intake in the form of fermentable carbohydrates.</a:t>
            </a:r>
          </a:p>
          <a:p>
            <a:pPr>
              <a:lnSpc>
                <a:spcPct val="150000"/>
              </a:lnSpc>
            </a:pPr>
            <a:r>
              <a:rPr lang="en-US" dirty="0" smtClean="0"/>
              <a:t> Use of candies and lozenges frequently during day or night</a:t>
            </a:r>
          </a:p>
          <a:p>
            <a:pPr>
              <a:lnSpc>
                <a:spcPct val="150000"/>
              </a:lnSpc>
            </a:pPr>
            <a:r>
              <a:rPr lang="en-US" dirty="0" smtClean="0"/>
              <a:t>Intake of Acidic beverages, including sport drinks, fruit juice and soft drinks.</a:t>
            </a:r>
          </a:p>
          <a:p>
            <a:pPr>
              <a:lnSpc>
                <a:spcPct val="150000"/>
              </a:lnSpc>
            </a:pPr>
            <a:r>
              <a:rPr lang="en-US" dirty="0" smtClean="0"/>
              <a:t>Frequency of snacking</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Dental clinical analysis (Dental Exam)</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smtClean="0"/>
              <a:t>Dental examination determines risk indicators than risk factors.</a:t>
            </a:r>
          </a:p>
          <a:p>
            <a:pPr>
              <a:lnSpc>
                <a:spcPct val="150000"/>
              </a:lnSpc>
            </a:pPr>
            <a:r>
              <a:rPr lang="en-US" dirty="0" smtClean="0"/>
              <a:t>Risk indicators to be examined include-</a:t>
            </a:r>
          </a:p>
          <a:p>
            <a:pPr>
              <a:lnSpc>
                <a:spcPct val="150000"/>
              </a:lnSpc>
              <a:buFont typeface="Wingdings" pitchFamily="2" charset="2"/>
              <a:buChar char="v"/>
            </a:pPr>
            <a:r>
              <a:rPr lang="en-US" dirty="0" smtClean="0"/>
              <a:t>Visible </a:t>
            </a:r>
            <a:r>
              <a:rPr lang="en-US" dirty="0" err="1" smtClean="0"/>
              <a:t>cavitated</a:t>
            </a:r>
            <a:r>
              <a:rPr lang="en-US" dirty="0" smtClean="0"/>
              <a:t> caries lesions</a:t>
            </a:r>
          </a:p>
          <a:p>
            <a:pPr>
              <a:lnSpc>
                <a:spcPct val="150000"/>
              </a:lnSpc>
              <a:buFont typeface="Wingdings" pitchFamily="2" charset="2"/>
              <a:buChar char="v"/>
            </a:pPr>
            <a:r>
              <a:rPr lang="en-US" dirty="0" smtClean="0"/>
              <a:t>White spots on teeth</a:t>
            </a:r>
          </a:p>
          <a:p>
            <a:pPr>
              <a:lnSpc>
                <a:spcPct val="150000"/>
              </a:lnSpc>
              <a:buFont typeface="Wingdings" pitchFamily="2" charset="2"/>
              <a:buChar char="v"/>
            </a:pPr>
            <a:r>
              <a:rPr lang="en-US" dirty="0" smtClean="0"/>
              <a:t> Brown spots on teeth are all indicators for caries risk.</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Bacterial </a:t>
            </a:r>
            <a:r>
              <a:rPr lang="en-US" dirty="0" err="1" smtClean="0"/>
              <a:t>biofilm</a:t>
            </a:r>
            <a:r>
              <a:rPr lang="en-US" dirty="0" smtClean="0"/>
              <a:t> analysis</a:t>
            </a:r>
            <a:endParaRPr lang="en-US" dirty="0"/>
          </a:p>
        </p:txBody>
      </p:sp>
      <p:sp>
        <p:nvSpPr>
          <p:cNvPr id="3" name="Content Placeholder 2"/>
          <p:cNvSpPr>
            <a:spLocks noGrp="1"/>
          </p:cNvSpPr>
          <p:nvPr>
            <p:ph idx="1"/>
          </p:nvPr>
        </p:nvSpPr>
        <p:spPr/>
        <p:txBody>
          <a:bodyPr/>
          <a:lstStyle/>
          <a:p>
            <a:pPr>
              <a:lnSpc>
                <a:spcPct val="150000"/>
              </a:lnSpc>
            </a:pPr>
            <a:r>
              <a:rPr lang="en-US" dirty="0" smtClean="0"/>
              <a:t>Analysis of following bacterial components of </a:t>
            </a:r>
            <a:r>
              <a:rPr lang="en-US" dirty="0" err="1" smtClean="0"/>
              <a:t>biofilm</a:t>
            </a:r>
            <a:r>
              <a:rPr lang="en-US" dirty="0" smtClean="0"/>
              <a:t> can help determine the risk level-</a:t>
            </a:r>
          </a:p>
          <a:p>
            <a:pPr marL="633222" indent="-514350">
              <a:lnSpc>
                <a:spcPct val="150000"/>
              </a:lnSpc>
              <a:buFont typeface="+mj-lt"/>
              <a:buAutoNum type="arabicPeriod"/>
            </a:pPr>
            <a:r>
              <a:rPr lang="en-US" dirty="0" smtClean="0"/>
              <a:t>S. </a:t>
            </a:r>
            <a:r>
              <a:rPr lang="en-US" dirty="0" err="1" smtClean="0"/>
              <a:t>mutans</a:t>
            </a:r>
            <a:r>
              <a:rPr lang="en-US" dirty="0" smtClean="0"/>
              <a:t> count in saliva or plaque</a:t>
            </a:r>
          </a:p>
          <a:p>
            <a:pPr marL="633222" indent="-514350">
              <a:lnSpc>
                <a:spcPct val="150000"/>
              </a:lnSpc>
              <a:buFont typeface="+mj-lt"/>
              <a:buAutoNum type="arabicPeriod"/>
            </a:pPr>
            <a:r>
              <a:rPr lang="en-US" dirty="0" smtClean="0"/>
              <a:t>Lactobacilli count in saliva or plaque. ,</a:t>
            </a:r>
          </a:p>
          <a:p>
            <a:pPr marL="633222" indent="-514350">
              <a:lnSpc>
                <a:spcPct val="150000"/>
              </a:lnSpc>
              <a:buFont typeface="+mj-lt"/>
              <a:buAutoNum type="arabicPeriod"/>
            </a:pPr>
            <a:r>
              <a:rPr lang="en-US" dirty="0" smtClean="0"/>
              <a:t>Adenosine </a:t>
            </a:r>
            <a:r>
              <a:rPr lang="en-US" dirty="0" err="1" smtClean="0"/>
              <a:t>triphosphate</a:t>
            </a:r>
            <a:r>
              <a:rPr lang="en-US" dirty="0" smtClean="0"/>
              <a:t> [ATP] activity of the</a:t>
            </a:r>
          </a:p>
          <a:p>
            <a:pPr marL="633222" indent="-514350">
              <a:lnSpc>
                <a:spcPct val="150000"/>
              </a:lnSpc>
              <a:buFont typeface="+mj-lt"/>
              <a:buAutoNum type="arabicPeriod"/>
            </a:pPr>
            <a:r>
              <a:rPr lang="en-US" dirty="0" err="1" smtClean="0"/>
              <a:t>bioﬁlm</a:t>
            </a:r>
            <a:r>
              <a:rPr lang="en-US" dirty="0" smtClean="0"/>
              <a:t> bacteria. </a:t>
            </a:r>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Salivary analysis</a:t>
            </a:r>
            <a:endParaRPr lang="en-US" dirty="0"/>
          </a:p>
        </p:txBody>
      </p:sp>
      <p:sp>
        <p:nvSpPr>
          <p:cNvPr id="3" name="Content Placeholder 2"/>
          <p:cNvSpPr>
            <a:spLocks noGrp="1"/>
          </p:cNvSpPr>
          <p:nvPr>
            <p:ph idx="1"/>
          </p:nvPr>
        </p:nvSpPr>
        <p:spPr/>
        <p:txBody>
          <a:bodyPr/>
          <a:lstStyle/>
          <a:p>
            <a:pPr>
              <a:lnSpc>
                <a:spcPct val="150000"/>
              </a:lnSpc>
            </a:pPr>
            <a:r>
              <a:rPr lang="en-US" dirty="0" smtClean="0"/>
              <a:t>Following tests are performed-</a:t>
            </a:r>
          </a:p>
          <a:p>
            <a:pPr marL="633222" indent="-514350">
              <a:lnSpc>
                <a:spcPct val="150000"/>
              </a:lnSpc>
              <a:buFont typeface="+mj-lt"/>
              <a:buAutoNum type="arabicPeriod"/>
            </a:pPr>
            <a:r>
              <a:rPr lang="en-US" dirty="0" smtClean="0"/>
              <a:t>  Salivary flow rate </a:t>
            </a:r>
          </a:p>
          <a:p>
            <a:pPr marL="633222" indent="-514350">
              <a:lnSpc>
                <a:spcPct val="150000"/>
              </a:lnSpc>
              <a:buFont typeface="+mj-lt"/>
              <a:buAutoNum type="arabicPeriod"/>
            </a:pPr>
            <a:r>
              <a:rPr lang="en-US" dirty="0" smtClean="0"/>
              <a:t>  Salivary buffering capacity</a:t>
            </a:r>
          </a:p>
          <a:p>
            <a:pPr marL="633222" indent="-514350">
              <a:lnSpc>
                <a:spcPct val="150000"/>
              </a:lnSpc>
              <a:buFont typeface="+mj-lt"/>
              <a:buAutoNum type="arabicPeriod"/>
            </a:pPr>
            <a:r>
              <a:rPr lang="en-US" dirty="0" smtClean="0"/>
              <a:t>  Salivary </a:t>
            </a:r>
            <a:r>
              <a:rPr lang="en-US" dirty="0" err="1" smtClean="0"/>
              <a:t>pH.</a:t>
            </a:r>
            <a:endParaRPr lang="en-US" dirty="0" smtClean="0"/>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00200"/>
            <a:ext cx="7772400" cy="1752600"/>
          </a:xfrm>
        </p:spPr>
        <p:txBody>
          <a:bodyPr>
            <a:normAutofit/>
          </a:bodyPr>
          <a:lstStyle/>
          <a:p>
            <a:pPr algn="ctr"/>
            <a:r>
              <a:rPr lang="en-US" sz="4400" dirty="0" smtClean="0"/>
              <a:t>General considerations in Caries prevention</a:t>
            </a:r>
            <a:endParaRPr lang="en-US" dirty="0">
              <a:solidFill>
                <a:schemeClr val="accent1">
                  <a:lumMod val="50000"/>
                </a:schemeClr>
              </a:solidFill>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br>
              <a:rPr lang="en-US" dirty="0" smtClean="0"/>
            </a:br>
            <a:r>
              <a:rPr lang="en-US" dirty="0" smtClean="0"/>
              <a:t>General Health</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marL="633222" indent="-514350">
              <a:lnSpc>
                <a:spcPct val="150000"/>
              </a:lnSpc>
            </a:pPr>
            <a:r>
              <a:rPr lang="en-US" dirty="0" smtClean="0"/>
              <a:t>Medically compromised patients should be examined for changes in the following: plaque index, salivary analysis, oral mucosa, </a:t>
            </a:r>
            <a:r>
              <a:rPr lang="en-US" dirty="0" err="1" smtClean="0"/>
              <a:t>gingiva</a:t>
            </a:r>
            <a:r>
              <a:rPr lang="en-US" dirty="0" smtClean="0"/>
              <a:t>, and teeth.</a:t>
            </a:r>
          </a:p>
          <a:p>
            <a:pPr marL="633222" indent="-514350">
              <a:lnSpc>
                <a:spcPct val="150000"/>
              </a:lnSpc>
            </a:pPr>
            <a:r>
              <a:rPr lang="en-US" dirty="0" smtClean="0"/>
              <a:t>Early signs of increased risk include increased plaque </a:t>
            </a:r>
            <a:r>
              <a:rPr lang="en-US" dirty="0" err="1" smtClean="0"/>
              <a:t>bioﬁlm</a:t>
            </a:r>
            <a:r>
              <a:rPr lang="en-US" dirty="0" smtClean="0"/>
              <a:t>; puffy, bleeding </a:t>
            </a:r>
            <a:r>
              <a:rPr lang="en-US" dirty="0" err="1" smtClean="0"/>
              <a:t>gingiva</a:t>
            </a:r>
            <a:r>
              <a:rPr lang="en-US" dirty="0" smtClean="0"/>
              <a:t>; dry mouth with red, glossy mucosa; and demineralization of teeth.</a:t>
            </a:r>
          </a:p>
          <a:p>
            <a:pPr marL="633222" indent="-514350"/>
            <a:endParaRPr lang="en-US" dirty="0" smtClean="0"/>
          </a:p>
          <a:p>
            <a:pPr marL="633222" indent="-514350">
              <a:buAutoNum type="arabicPeriod"/>
            </a:pPr>
            <a:endParaRPr lang="en-US" dirty="0" smtClean="0"/>
          </a:p>
          <a:p>
            <a:endParaRPr lang="en-US" dirty="0" smtClean="0"/>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DIET</a:t>
            </a:r>
            <a:r>
              <a:rPr lang="en-US" u="sng" dirty="0" smtClean="0"/>
              <a:t/>
            </a:r>
            <a:br>
              <a:rPr lang="en-US" u="sng" dirty="0" smtClean="0"/>
            </a:br>
            <a:endParaRPr lang="en-US" dirty="0"/>
          </a:p>
        </p:txBody>
      </p:sp>
      <p:sp>
        <p:nvSpPr>
          <p:cNvPr id="3" name="Content Placeholder 2"/>
          <p:cNvSpPr>
            <a:spLocks noGrp="1"/>
          </p:cNvSpPr>
          <p:nvPr>
            <p:ph idx="1"/>
          </p:nvPr>
        </p:nvSpPr>
        <p:spPr/>
        <p:txBody>
          <a:bodyPr>
            <a:normAutofit/>
          </a:bodyPr>
          <a:lstStyle/>
          <a:p>
            <a:pPr>
              <a:lnSpc>
                <a:spcPct val="150000"/>
              </a:lnSpc>
            </a:pPr>
            <a:r>
              <a:rPr lang="en-US" dirty="0" smtClean="0"/>
              <a:t>For high-risk patients, a formal diet analysis should routinely be undertaken to identify </a:t>
            </a:r>
            <a:r>
              <a:rPr lang="en-US" dirty="0" err="1" smtClean="0"/>
              <a:t>cariogenic</a:t>
            </a:r>
            <a:r>
              <a:rPr lang="en-US" dirty="0" smtClean="0"/>
              <a:t> foods and beverages that are frequently ingested. This analysis should be conducted over a 4 day period with 2 of the days surveyed being weekend days.</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ORAL HYGIENE</a:t>
            </a:r>
            <a:r>
              <a:rPr lang="en-US" u="sng" dirty="0" smtClean="0"/>
              <a:t/>
            </a:r>
            <a:br>
              <a:rPr lang="en-US" u="sng" dirty="0" smtClean="0"/>
            </a:br>
            <a:endParaRPr lang="en-US" dirty="0"/>
          </a:p>
        </p:txBody>
      </p:sp>
      <p:sp>
        <p:nvSpPr>
          <p:cNvPr id="3" name="Content Placeholder 2"/>
          <p:cNvSpPr>
            <a:spLocks noGrp="1"/>
          </p:cNvSpPr>
          <p:nvPr>
            <p:ph idx="1"/>
          </p:nvPr>
        </p:nvSpPr>
        <p:spPr/>
        <p:txBody>
          <a:bodyPr>
            <a:normAutofit fontScale="70000" lnSpcReduction="20000"/>
          </a:bodyPr>
          <a:lstStyle/>
          <a:p>
            <a:pPr>
              <a:lnSpc>
                <a:spcPct val="170000"/>
              </a:lnSpc>
            </a:pPr>
            <a:r>
              <a:rPr lang="en-US" dirty="0" err="1" smtClean="0"/>
              <a:t>Biofilm</a:t>
            </a:r>
            <a:r>
              <a:rPr lang="en-US" dirty="0" smtClean="0"/>
              <a:t>-free tooth surfaces do not decay.</a:t>
            </a:r>
          </a:p>
          <a:p>
            <a:pPr>
              <a:lnSpc>
                <a:spcPct val="170000"/>
              </a:lnSpc>
            </a:pPr>
            <a:r>
              <a:rPr lang="en-US" dirty="0" smtClean="0"/>
              <a:t> Daily removal of plaque </a:t>
            </a:r>
            <a:r>
              <a:rPr lang="en-US" dirty="0" err="1" smtClean="0"/>
              <a:t>biofilm</a:t>
            </a:r>
            <a:r>
              <a:rPr lang="en-US" dirty="0" smtClean="0"/>
              <a:t> by dental flossing, tooth brushing, and rinsing is the best patient based measure for preventing caries and periodontal disease </a:t>
            </a:r>
          </a:p>
          <a:p>
            <a:pPr>
              <a:lnSpc>
                <a:spcPct val="170000"/>
              </a:lnSpc>
            </a:pPr>
            <a:r>
              <a:rPr lang="en-US" dirty="0" smtClean="0"/>
              <a:t>The oral </a:t>
            </a:r>
            <a:r>
              <a:rPr lang="en-US" dirty="0" err="1" smtClean="0"/>
              <a:t>ﬂora</a:t>
            </a:r>
            <a:r>
              <a:rPr lang="en-US" dirty="0" smtClean="0"/>
              <a:t> on the teeth of patients with good plaque control has a high percentage of S. </a:t>
            </a:r>
            <a:r>
              <a:rPr lang="en-US" dirty="0" err="1" smtClean="0"/>
              <a:t>sanguis</a:t>
            </a:r>
            <a:r>
              <a:rPr lang="en-US" dirty="0" smtClean="0"/>
              <a:t> or S. </a:t>
            </a:r>
            <a:r>
              <a:rPr lang="en-US" dirty="0" err="1" smtClean="0"/>
              <a:t>mitis</a:t>
            </a:r>
            <a:r>
              <a:rPr lang="en-US" dirty="0" smtClean="0"/>
              <a:t> and is much less </a:t>
            </a:r>
            <a:r>
              <a:rPr lang="en-US" dirty="0" err="1" smtClean="0"/>
              <a:t>cariogenic</a:t>
            </a:r>
            <a:r>
              <a:rPr lang="en-US" dirty="0" smtClean="0"/>
              <a:t> than older, mature plaque communities, which have a significantly higher percentage of S. </a:t>
            </a:r>
            <a:r>
              <a:rPr lang="en-US" dirty="0" err="1" smtClean="0"/>
              <a:t>mutans</a:t>
            </a:r>
            <a:r>
              <a:rPr lang="en-US" dirty="0" smtClean="0"/>
              <a:t>.</a:t>
            </a:r>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FLUORIDE EXPOSURE</a:t>
            </a:r>
            <a:r>
              <a:rPr lang="en-US" u="sng" dirty="0" smtClean="0"/>
              <a:t/>
            </a:r>
            <a:br>
              <a:rPr lang="en-US" u="sng" dirty="0" smtClean="0"/>
            </a:br>
            <a:endParaRPr lang="en-US" dirty="0"/>
          </a:p>
        </p:txBody>
      </p:sp>
      <p:sp>
        <p:nvSpPr>
          <p:cNvPr id="3" name="Content Placeholder 2"/>
          <p:cNvSpPr>
            <a:spLocks noGrp="1"/>
          </p:cNvSpPr>
          <p:nvPr>
            <p:ph idx="1"/>
          </p:nvPr>
        </p:nvSpPr>
        <p:spPr/>
        <p:txBody>
          <a:bodyPr>
            <a:normAutofit fontScale="70000" lnSpcReduction="20000"/>
          </a:bodyPr>
          <a:lstStyle/>
          <a:p>
            <a:pPr>
              <a:lnSpc>
                <a:spcPct val="170000"/>
              </a:lnSpc>
            </a:pPr>
            <a:r>
              <a:rPr lang="en-US" dirty="0" smtClean="0"/>
              <a:t>Fluoride in trace amounts increases the resistance of tooth structure to demineralization and is particularly important for caries prevention.</a:t>
            </a:r>
          </a:p>
          <a:p>
            <a:pPr>
              <a:lnSpc>
                <a:spcPct val="170000"/>
              </a:lnSpc>
            </a:pPr>
            <a:r>
              <a:rPr lang="en-US" dirty="0" smtClean="0"/>
              <a:t>The optimal </a:t>
            </a:r>
            <a:r>
              <a:rPr lang="en-US" dirty="0" err="1" smtClean="0"/>
              <a:t>ﬂuoride</a:t>
            </a:r>
            <a:r>
              <a:rPr lang="en-US" dirty="0" smtClean="0"/>
              <a:t> level for public water supplies is 0.7 milligrams of </a:t>
            </a:r>
            <a:r>
              <a:rPr lang="en-US" dirty="0" err="1" smtClean="0"/>
              <a:t>ﬂuoride</a:t>
            </a:r>
            <a:r>
              <a:rPr lang="en-US" dirty="0" smtClean="0"/>
              <a:t> per liter of water</a:t>
            </a:r>
          </a:p>
          <a:p>
            <a:pPr>
              <a:lnSpc>
                <a:spcPct val="170000"/>
              </a:lnSpc>
            </a:pPr>
            <a:r>
              <a:rPr lang="en-US" dirty="0" smtClean="0"/>
              <a:t>At 0.1 </a:t>
            </a:r>
            <a:r>
              <a:rPr lang="en-US" dirty="0" err="1" smtClean="0"/>
              <a:t>ppm</a:t>
            </a:r>
            <a:r>
              <a:rPr lang="en-US" dirty="0" smtClean="0"/>
              <a:t> (parts per million] and less, the preventive effect is lost, while excessive </a:t>
            </a:r>
            <a:r>
              <a:rPr lang="en-US" dirty="0" err="1" smtClean="0"/>
              <a:t>ﬂuoride</a:t>
            </a:r>
            <a:r>
              <a:rPr lang="en-US" dirty="0" smtClean="0"/>
              <a:t> exposure (210 </a:t>
            </a:r>
            <a:r>
              <a:rPr lang="en-US" dirty="0" err="1" smtClean="0"/>
              <a:t>ppm</a:t>
            </a:r>
            <a:r>
              <a:rPr lang="en-US" dirty="0" smtClean="0"/>
              <a:t>] results in </a:t>
            </a:r>
            <a:r>
              <a:rPr lang="en-US" dirty="0" err="1" smtClean="0"/>
              <a:t>ﬂuorosis</a:t>
            </a:r>
            <a:r>
              <a:rPr lang="en-US" dirty="0" smtClean="0"/>
              <a:t>.</a:t>
            </a:r>
          </a:p>
          <a:p>
            <a:pPr>
              <a:lnSpc>
                <a:spcPct val="170000"/>
              </a:lnSpc>
            </a:pP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Fluoride treatment modalities</a:t>
            </a:r>
            <a:br>
              <a:rPr lang="en-US" dirty="0" smtClean="0"/>
            </a:b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Table 3"/>
          <p:cNvGraphicFramePr>
            <a:graphicFrameLocks noGrp="1"/>
          </p:cNvGraphicFramePr>
          <p:nvPr/>
        </p:nvGraphicFramePr>
        <p:xfrm>
          <a:off x="152401" y="1752601"/>
          <a:ext cx="8915399" cy="4648197"/>
        </p:xfrm>
        <a:graphic>
          <a:graphicData uri="http://schemas.openxmlformats.org/drawingml/2006/table">
            <a:tbl>
              <a:tblPr firstRow="1" bandRow="1">
                <a:tableStyleId>{073A0DAA-6AF3-43AB-8588-CEC1D06C72B9}</a:tableStyleId>
              </a:tblPr>
              <a:tblGrid>
                <a:gridCol w="1066800"/>
                <a:gridCol w="4606637"/>
                <a:gridCol w="1711036"/>
                <a:gridCol w="1530926"/>
              </a:tblGrid>
              <a:tr h="985982">
                <a:tc>
                  <a:txBody>
                    <a:bodyPr/>
                    <a:lstStyle/>
                    <a:p>
                      <a:r>
                        <a:rPr lang="en-US" dirty="0" smtClean="0"/>
                        <a:t>Route</a:t>
                      </a:r>
                      <a:endParaRPr lang="en-US" dirty="0"/>
                    </a:p>
                  </a:txBody>
                  <a:tcPr/>
                </a:tc>
                <a:tc>
                  <a:txBody>
                    <a:bodyPr/>
                    <a:lstStyle/>
                    <a:p>
                      <a:r>
                        <a:rPr lang="en-US" dirty="0" smtClean="0"/>
                        <a:t>Method of delivery</a:t>
                      </a:r>
                      <a:endParaRPr lang="en-US" dirty="0"/>
                    </a:p>
                  </a:txBody>
                  <a:tcPr/>
                </a:tc>
                <a:tc>
                  <a:txBody>
                    <a:bodyPr/>
                    <a:lstStyle/>
                    <a:p>
                      <a:r>
                        <a:rPr lang="en-US" dirty="0" smtClean="0"/>
                        <a:t>Concentration</a:t>
                      </a:r>
                    </a:p>
                    <a:p>
                      <a:r>
                        <a:rPr lang="en-US" dirty="0" smtClean="0"/>
                        <a:t>(</a:t>
                      </a:r>
                      <a:r>
                        <a:rPr lang="en-US" dirty="0" err="1" smtClean="0"/>
                        <a:t>ppm</a:t>
                      </a:r>
                      <a:r>
                        <a:rPr lang="en-US" dirty="0" smtClean="0"/>
                        <a:t>)</a:t>
                      </a:r>
                      <a:endParaRPr lang="en-US" dirty="0"/>
                    </a:p>
                  </a:txBody>
                  <a:tcPr/>
                </a:tc>
                <a:tc>
                  <a:txBody>
                    <a:bodyPr/>
                    <a:lstStyle/>
                    <a:p>
                      <a:r>
                        <a:rPr lang="en-US" dirty="0" smtClean="0"/>
                        <a:t>Caries</a:t>
                      </a:r>
                      <a:r>
                        <a:rPr lang="en-US" baseline="0" dirty="0" smtClean="0"/>
                        <a:t> reduction(%)</a:t>
                      </a:r>
                      <a:endParaRPr lang="en-US" dirty="0"/>
                    </a:p>
                  </a:txBody>
                  <a:tcPr/>
                </a:tc>
              </a:tr>
              <a:tr h="563417">
                <a:tc>
                  <a:txBody>
                    <a:bodyPr/>
                    <a:lstStyle/>
                    <a:p>
                      <a:r>
                        <a:rPr lang="en-US" dirty="0" smtClean="0"/>
                        <a:t>Systemic</a:t>
                      </a:r>
                      <a:endParaRPr lang="en-US" dirty="0"/>
                    </a:p>
                  </a:txBody>
                  <a:tcPr/>
                </a:tc>
                <a:tc>
                  <a:txBody>
                    <a:bodyPr/>
                    <a:lstStyle/>
                    <a:p>
                      <a:r>
                        <a:rPr lang="en-US" dirty="0" smtClean="0"/>
                        <a:t>Public water supply</a:t>
                      </a:r>
                      <a:endParaRPr lang="en-US" dirty="0"/>
                    </a:p>
                  </a:txBody>
                  <a:tcPr/>
                </a:tc>
                <a:tc>
                  <a:txBody>
                    <a:bodyPr/>
                    <a:lstStyle/>
                    <a:p>
                      <a:r>
                        <a:rPr lang="en-US" dirty="0" smtClean="0"/>
                        <a:t>1</a:t>
                      </a:r>
                      <a:endParaRPr lang="en-US" dirty="0"/>
                    </a:p>
                  </a:txBody>
                  <a:tcPr/>
                </a:tc>
                <a:tc>
                  <a:txBody>
                    <a:bodyPr/>
                    <a:lstStyle/>
                    <a:p>
                      <a:r>
                        <a:rPr lang="en-US" dirty="0" smtClean="0"/>
                        <a:t>30-60</a:t>
                      </a:r>
                      <a:endParaRPr lang="en-US" dirty="0"/>
                    </a:p>
                  </a:txBody>
                  <a:tcPr/>
                </a:tc>
              </a:tr>
              <a:tr h="563417">
                <a:tc>
                  <a:txBody>
                    <a:bodyPr/>
                    <a:lstStyle/>
                    <a:p>
                      <a:r>
                        <a:rPr lang="en-US" dirty="0" smtClean="0"/>
                        <a:t>Topical</a:t>
                      </a:r>
                      <a:endParaRPr lang="en-US" dirty="0"/>
                    </a:p>
                  </a:txBody>
                  <a:tcPr/>
                </a:tc>
                <a:tc>
                  <a:txBody>
                    <a:bodyPr/>
                    <a:lstStyle/>
                    <a:p>
                      <a:r>
                        <a:rPr lang="en-US" dirty="0" smtClean="0"/>
                        <a:t>SELF APPLICATION</a:t>
                      </a:r>
                      <a:endParaRPr lang="en-US" dirty="0"/>
                    </a:p>
                  </a:txBody>
                  <a:tcPr/>
                </a:tc>
                <a:tc>
                  <a:txBody>
                    <a:bodyPr/>
                    <a:lstStyle/>
                    <a:p>
                      <a:endParaRPr lang="en-US"/>
                    </a:p>
                  </a:txBody>
                  <a:tcPr/>
                </a:tc>
                <a:tc>
                  <a:txBody>
                    <a:bodyPr/>
                    <a:lstStyle/>
                    <a:p>
                      <a:endParaRPr lang="en-US"/>
                    </a:p>
                  </a:txBody>
                  <a:tcPr/>
                </a:tc>
              </a:tr>
              <a:tr h="985982">
                <a:tc>
                  <a:txBody>
                    <a:bodyPr/>
                    <a:lstStyle/>
                    <a:p>
                      <a:endParaRPr lang="en-US" dirty="0"/>
                    </a:p>
                  </a:txBody>
                  <a:tcPr/>
                </a:tc>
                <a:tc>
                  <a:txBody>
                    <a:bodyPr/>
                    <a:lstStyle/>
                    <a:p>
                      <a:r>
                        <a:rPr lang="en-US" dirty="0" smtClean="0"/>
                        <a:t>Low dose/high frequency rinses(0.05%)</a:t>
                      </a:r>
                      <a:r>
                        <a:rPr lang="en-US" baseline="0" dirty="0" smtClean="0"/>
                        <a:t> sodium fluoride daily</a:t>
                      </a:r>
                      <a:endParaRPr lang="en-US" dirty="0"/>
                    </a:p>
                  </a:txBody>
                  <a:tcPr/>
                </a:tc>
                <a:tc>
                  <a:txBody>
                    <a:bodyPr/>
                    <a:lstStyle/>
                    <a:p>
                      <a:r>
                        <a:rPr lang="en-US" dirty="0" smtClean="0"/>
                        <a:t>225</a:t>
                      </a:r>
                      <a:endParaRPr lang="en-US" dirty="0"/>
                    </a:p>
                  </a:txBody>
                  <a:tcPr/>
                </a:tc>
                <a:tc>
                  <a:txBody>
                    <a:bodyPr/>
                    <a:lstStyle/>
                    <a:p>
                      <a:r>
                        <a:rPr lang="en-US" dirty="0" smtClean="0"/>
                        <a:t>30-40</a:t>
                      </a:r>
                      <a:endParaRPr lang="en-US" dirty="0"/>
                    </a:p>
                  </a:txBody>
                  <a:tcPr/>
                </a:tc>
              </a:tr>
              <a:tr h="985982">
                <a:tc>
                  <a:txBody>
                    <a:bodyPr/>
                    <a:lstStyle/>
                    <a:p>
                      <a:endParaRPr lang="en-US" dirty="0"/>
                    </a:p>
                  </a:txBody>
                  <a:tcPr/>
                </a:tc>
                <a:tc>
                  <a:txBody>
                    <a:bodyPr/>
                    <a:lstStyle/>
                    <a:p>
                      <a:r>
                        <a:rPr lang="en-US" dirty="0" smtClean="0"/>
                        <a:t>High potency – low frequency rinses (0.2%) sodium fluoride weekly</a:t>
                      </a:r>
                      <a:endParaRPr lang="en-US" dirty="0"/>
                    </a:p>
                  </a:txBody>
                  <a:tcPr/>
                </a:tc>
                <a:tc>
                  <a:txBody>
                    <a:bodyPr/>
                    <a:lstStyle/>
                    <a:p>
                      <a:r>
                        <a:rPr lang="en-US" dirty="0" smtClean="0"/>
                        <a:t>900</a:t>
                      </a:r>
                      <a:endParaRPr lang="en-US" dirty="0"/>
                    </a:p>
                  </a:txBody>
                  <a:tcPr/>
                </a:tc>
                <a:tc>
                  <a:txBody>
                    <a:bodyPr/>
                    <a:lstStyle/>
                    <a:p>
                      <a:r>
                        <a:rPr lang="en-US" dirty="0" smtClean="0"/>
                        <a:t>30-40 (after 2 years)</a:t>
                      </a:r>
                      <a:endParaRPr lang="en-US" dirty="0"/>
                    </a:p>
                  </a:txBody>
                  <a:tcPr/>
                </a:tc>
              </a:tr>
              <a:tr h="563417">
                <a:tc>
                  <a:txBody>
                    <a:bodyPr/>
                    <a:lstStyle/>
                    <a:p>
                      <a:endParaRPr lang="en-US" dirty="0"/>
                    </a:p>
                  </a:txBody>
                  <a:tcPr/>
                </a:tc>
                <a:tc>
                  <a:txBody>
                    <a:bodyPr/>
                    <a:lstStyle/>
                    <a:p>
                      <a:r>
                        <a:rPr lang="en-US" dirty="0" smtClean="0"/>
                        <a:t>Fluoridated dentifrices</a:t>
                      </a:r>
                      <a:r>
                        <a:rPr lang="en-US" baseline="0" dirty="0" smtClean="0"/>
                        <a:t> daily</a:t>
                      </a:r>
                      <a:endParaRPr lang="en-US" dirty="0"/>
                    </a:p>
                  </a:txBody>
                  <a:tcPr/>
                </a:tc>
                <a:tc>
                  <a:txBody>
                    <a:bodyPr/>
                    <a:lstStyle/>
                    <a:p>
                      <a:r>
                        <a:rPr lang="en-US" dirty="0" smtClean="0"/>
                        <a:t>1000-1450</a:t>
                      </a:r>
                      <a:endParaRPr lang="en-US" dirty="0"/>
                    </a:p>
                  </a:txBody>
                  <a:tcPr/>
                </a:tc>
                <a:tc>
                  <a:txBody>
                    <a:bodyPr/>
                    <a:lstStyle/>
                    <a:p>
                      <a:r>
                        <a:rPr lang="en-US" dirty="0" smtClean="0"/>
                        <a:t>20</a:t>
                      </a:r>
                      <a:endParaRPr lang="en-US" dirty="0"/>
                    </a:p>
                  </a:txBody>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228600" y="1774826"/>
          <a:ext cx="8686800" cy="4702173"/>
        </p:xfrm>
        <a:graphic>
          <a:graphicData uri="http://schemas.openxmlformats.org/drawingml/2006/table">
            <a:tbl>
              <a:tblPr firstRow="1" bandRow="1">
                <a:tableStyleId>{073A0DAA-6AF3-43AB-8588-CEC1D06C72B9}</a:tableStyleId>
              </a:tblPr>
              <a:tblGrid>
                <a:gridCol w="965200"/>
                <a:gridCol w="3378200"/>
                <a:gridCol w="2171700"/>
                <a:gridCol w="2171700"/>
              </a:tblGrid>
              <a:tr h="990759">
                <a:tc>
                  <a:txBody>
                    <a:bodyPr/>
                    <a:lstStyle/>
                    <a:p>
                      <a:r>
                        <a:rPr lang="en-US" dirty="0" smtClean="0"/>
                        <a:t>Route</a:t>
                      </a:r>
                      <a:endParaRPr lang="en-US" dirty="0"/>
                    </a:p>
                  </a:txBody>
                  <a:tcPr/>
                </a:tc>
                <a:tc>
                  <a:txBody>
                    <a:bodyPr/>
                    <a:lstStyle/>
                    <a:p>
                      <a:r>
                        <a:rPr lang="en-US" dirty="0" smtClean="0"/>
                        <a:t>Method of delivery</a:t>
                      </a:r>
                      <a:endParaRPr lang="en-US" dirty="0"/>
                    </a:p>
                  </a:txBody>
                  <a:tcPr/>
                </a:tc>
                <a:tc>
                  <a:txBody>
                    <a:bodyPr/>
                    <a:lstStyle/>
                    <a:p>
                      <a:r>
                        <a:rPr lang="en-US" dirty="0" smtClean="0"/>
                        <a:t>Concentration</a:t>
                      </a:r>
                    </a:p>
                    <a:p>
                      <a:r>
                        <a:rPr lang="en-US" dirty="0" smtClean="0"/>
                        <a:t>(</a:t>
                      </a:r>
                      <a:r>
                        <a:rPr lang="en-US" dirty="0" err="1" smtClean="0"/>
                        <a:t>ppm</a:t>
                      </a:r>
                      <a:r>
                        <a:rPr lang="en-US" dirty="0" smtClean="0"/>
                        <a:t>)</a:t>
                      </a:r>
                      <a:endParaRPr lang="en-US" dirty="0"/>
                    </a:p>
                  </a:txBody>
                  <a:tcPr/>
                </a:tc>
                <a:tc>
                  <a:txBody>
                    <a:bodyPr/>
                    <a:lstStyle/>
                    <a:p>
                      <a:r>
                        <a:rPr lang="en-US" dirty="0" smtClean="0"/>
                        <a:t>Caries</a:t>
                      </a:r>
                      <a:r>
                        <a:rPr lang="en-US" baseline="0" dirty="0" smtClean="0"/>
                        <a:t> reduction(%)</a:t>
                      </a:r>
                      <a:endParaRPr lang="en-US" dirty="0"/>
                    </a:p>
                  </a:txBody>
                  <a:tcPr/>
                </a:tc>
              </a:tr>
              <a:tr h="574011">
                <a:tc>
                  <a:txBody>
                    <a:bodyPr/>
                    <a:lstStyle/>
                    <a:p>
                      <a:r>
                        <a:rPr lang="en-US" dirty="0" smtClean="0"/>
                        <a:t>Topical</a:t>
                      </a:r>
                      <a:endParaRPr lang="en-US" dirty="0"/>
                    </a:p>
                  </a:txBody>
                  <a:tcPr/>
                </a:tc>
                <a:tc>
                  <a:txBody>
                    <a:bodyPr/>
                    <a:lstStyle/>
                    <a:p>
                      <a:r>
                        <a:rPr lang="en-US" dirty="0" smtClean="0"/>
                        <a:t>PROFFESIONAL APPLICATION</a:t>
                      </a:r>
                      <a:endParaRPr lang="en-US" dirty="0"/>
                    </a:p>
                  </a:txBody>
                  <a:tcPr/>
                </a:tc>
                <a:tc>
                  <a:txBody>
                    <a:bodyPr/>
                    <a:lstStyle/>
                    <a:p>
                      <a:r>
                        <a:rPr lang="en-US" dirty="0" smtClean="0"/>
                        <a:t>12,300</a:t>
                      </a:r>
                      <a:endParaRPr lang="en-US" dirty="0"/>
                    </a:p>
                  </a:txBody>
                  <a:tcPr/>
                </a:tc>
                <a:tc>
                  <a:txBody>
                    <a:bodyPr/>
                    <a:lstStyle/>
                    <a:p>
                      <a:endParaRPr lang="en-US"/>
                    </a:p>
                  </a:txBody>
                  <a:tcPr/>
                </a:tc>
              </a:tr>
              <a:tr h="1415370">
                <a:tc>
                  <a:txBody>
                    <a:bodyPr/>
                    <a:lstStyle/>
                    <a:p>
                      <a:endParaRPr lang="en-US" dirty="0"/>
                    </a:p>
                  </a:txBody>
                  <a:tcPr/>
                </a:tc>
                <a:tc>
                  <a:txBody>
                    <a:bodyPr/>
                    <a:lstStyle/>
                    <a:p>
                      <a:r>
                        <a:rPr lang="en-US" dirty="0" smtClean="0"/>
                        <a:t>Acidulated</a:t>
                      </a:r>
                      <a:r>
                        <a:rPr lang="en-US" baseline="0" dirty="0" smtClean="0"/>
                        <a:t> phosphate fluoride gel (1.23%) annually or semi-</a:t>
                      </a:r>
                      <a:r>
                        <a:rPr lang="en-US" baseline="0" dirty="0" err="1" smtClean="0"/>
                        <a:t>annualy</a:t>
                      </a:r>
                      <a:endParaRPr lang="en-US" dirty="0"/>
                    </a:p>
                  </a:txBody>
                  <a:tcPr/>
                </a:tc>
                <a:tc>
                  <a:txBody>
                    <a:bodyPr/>
                    <a:lstStyle/>
                    <a:p>
                      <a:endParaRPr lang="en-US" dirty="0"/>
                    </a:p>
                  </a:txBody>
                  <a:tcPr/>
                </a:tc>
                <a:tc>
                  <a:txBody>
                    <a:bodyPr/>
                    <a:lstStyle/>
                    <a:p>
                      <a:r>
                        <a:rPr lang="en-US" dirty="0" smtClean="0"/>
                        <a:t>40-50</a:t>
                      </a:r>
                      <a:endParaRPr lang="en-US" dirty="0"/>
                    </a:p>
                  </a:txBody>
                  <a:tcPr/>
                </a:tc>
              </a:tr>
              <a:tr h="574011">
                <a:tc>
                  <a:txBody>
                    <a:bodyPr/>
                    <a:lstStyle/>
                    <a:p>
                      <a:endParaRPr lang="en-US"/>
                    </a:p>
                  </a:txBody>
                  <a:tcPr/>
                </a:tc>
                <a:tc>
                  <a:txBody>
                    <a:bodyPr/>
                    <a:lstStyle/>
                    <a:p>
                      <a:r>
                        <a:rPr lang="en-US" dirty="0" smtClean="0"/>
                        <a:t>Sodium fluoride solution (2%)</a:t>
                      </a:r>
                      <a:endParaRPr lang="en-US" dirty="0"/>
                    </a:p>
                  </a:txBody>
                  <a:tcPr/>
                </a:tc>
                <a:tc>
                  <a:txBody>
                    <a:bodyPr/>
                    <a:lstStyle/>
                    <a:p>
                      <a:r>
                        <a:rPr lang="en-US" dirty="0" smtClean="0"/>
                        <a:t>20,000</a:t>
                      </a:r>
                    </a:p>
                  </a:txBody>
                  <a:tcPr/>
                </a:tc>
                <a:tc>
                  <a:txBody>
                    <a:bodyPr/>
                    <a:lstStyle/>
                    <a:p>
                      <a:r>
                        <a:rPr lang="en-US" dirty="0" smtClean="0"/>
                        <a:t>40-50</a:t>
                      </a:r>
                      <a:endParaRPr lang="en-US" dirty="0"/>
                    </a:p>
                  </a:txBody>
                  <a:tcPr/>
                </a:tc>
              </a:tr>
              <a:tr h="574011">
                <a:tc>
                  <a:txBody>
                    <a:bodyPr/>
                    <a:lstStyle/>
                    <a:p>
                      <a:endParaRPr lang="en-US"/>
                    </a:p>
                  </a:txBody>
                  <a:tcPr/>
                </a:tc>
                <a:tc>
                  <a:txBody>
                    <a:bodyPr/>
                    <a:lstStyle/>
                    <a:p>
                      <a:r>
                        <a:rPr lang="en-US" dirty="0" smtClean="0"/>
                        <a:t>Sodium fluoride</a:t>
                      </a:r>
                      <a:r>
                        <a:rPr lang="en-US" baseline="0" dirty="0" smtClean="0"/>
                        <a:t> </a:t>
                      </a:r>
                      <a:r>
                        <a:rPr lang="en-US" dirty="0" smtClean="0"/>
                        <a:t>varnish</a:t>
                      </a:r>
                      <a:r>
                        <a:rPr lang="en-US" baseline="0" dirty="0" smtClean="0"/>
                        <a:t> (5%</a:t>
                      </a:r>
                      <a:endParaRPr lang="en-US" dirty="0"/>
                    </a:p>
                  </a:txBody>
                  <a:tcPr/>
                </a:tc>
                <a:tc>
                  <a:txBody>
                    <a:bodyPr/>
                    <a:lstStyle/>
                    <a:p>
                      <a:r>
                        <a:rPr lang="en-US" dirty="0" smtClean="0"/>
                        <a:t>22,500</a:t>
                      </a:r>
                      <a:endParaRPr lang="en-US" dirty="0"/>
                    </a:p>
                  </a:txBody>
                  <a:tcPr/>
                </a:tc>
                <a:tc>
                  <a:txBody>
                    <a:bodyPr/>
                    <a:lstStyle/>
                    <a:p>
                      <a:r>
                        <a:rPr lang="en-US" dirty="0" smtClean="0"/>
                        <a:t>30</a:t>
                      </a:r>
                      <a:endParaRPr lang="en-US" dirty="0"/>
                    </a:p>
                  </a:txBody>
                  <a:tcPr/>
                </a:tc>
              </a:tr>
              <a:tr h="574011">
                <a:tc>
                  <a:txBody>
                    <a:bodyPr/>
                    <a:lstStyle/>
                    <a:p>
                      <a:endParaRPr lang="en-US"/>
                    </a:p>
                  </a:txBody>
                  <a:tcPr/>
                </a:tc>
                <a:tc>
                  <a:txBody>
                    <a:bodyPr/>
                    <a:lstStyle/>
                    <a:p>
                      <a:r>
                        <a:rPr lang="en-US" dirty="0" smtClean="0"/>
                        <a:t>Stannous</a:t>
                      </a:r>
                      <a:r>
                        <a:rPr lang="en-US" baseline="0" dirty="0" smtClean="0"/>
                        <a:t> fluoride solution (8%)</a:t>
                      </a:r>
                      <a:endParaRPr lang="en-US" dirty="0"/>
                    </a:p>
                  </a:txBody>
                  <a:tcPr/>
                </a:tc>
                <a:tc>
                  <a:txBody>
                    <a:bodyPr/>
                    <a:lstStyle/>
                    <a:p>
                      <a:r>
                        <a:rPr lang="en-US" dirty="0" smtClean="0"/>
                        <a:t>80,000</a:t>
                      </a:r>
                      <a:endParaRPr lang="en-US" dirty="0"/>
                    </a:p>
                  </a:txBody>
                  <a:tcPr/>
                </a:tc>
                <a:tc>
                  <a:txBody>
                    <a:bodyPr/>
                    <a:lstStyle/>
                    <a:p>
                      <a:r>
                        <a:rPr lang="en-US" dirty="0" smtClean="0"/>
                        <a:t>40-50</a:t>
                      </a:r>
                      <a:endParaRPr lang="en-US"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Anticaries</a:t>
            </a:r>
            <a:r>
              <a:rPr lang="en-US" dirty="0" smtClean="0"/>
              <a:t> vaccine</a:t>
            </a:r>
            <a:endParaRPr lang="en-US" dirty="0"/>
          </a:p>
        </p:txBody>
      </p:sp>
      <p:sp>
        <p:nvSpPr>
          <p:cNvPr id="3" name="Content Placeholder 2"/>
          <p:cNvSpPr>
            <a:spLocks noGrp="1"/>
          </p:cNvSpPr>
          <p:nvPr>
            <p:ph idx="1"/>
          </p:nvPr>
        </p:nvSpPr>
        <p:spPr/>
        <p:txBody>
          <a:bodyPr/>
          <a:lstStyle/>
          <a:p>
            <a:pPr>
              <a:lnSpc>
                <a:spcPct val="150000"/>
              </a:lnSpc>
            </a:pPr>
            <a:r>
              <a:rPr lang="en-US" dirty="0" smtClean="0"/>
              <a:t>For many years, investigators have been trying to develop an </a:t>
            </a:r>
            <a:r>
              <a:rPr lang="en-US" dirty="0" err="1" smtClean="0"/>
              <a:t>anticaries</a:t>
            </a:r>
            <a:r>
              <a:rPr lang="en-US" dirty="0" smtClean="0"/>
              <a:t> vaccine, but at present their efficacy and safety has not been demonstrated in humans.</a:t>
            </a:r>
          </a:p>
          <a:p>
            <a:pPr>
              <a:buNone/>
            </a:pP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saliva</a:t>
            </a:r>
            <a:endParaRPr lang="en-US" dirty="0"/>
          </a:p>
        </p:txBody>
      </p:sp>
      <p:sp>
        <p:nvSpPr>
          <p:cNvPr id="3" name="Content Placeholder 2"/>
          <p:cNvSpPr>
            <a:spLocks noGrp="1"/>
          </p:cNvSpPr>
          <p:nvPr>
            <p:ph idx="1"/>
          </p:nvPr>
        </p:nvSpPr>
        <p:spPr/>
        <p:txBody>
          <a:bodyPr>
            <a:normAutofit fontScale="85000" lnSpcReduction="20000"/>
          </a:bodyPr>
          <a:lstStyle/>
          <a:p>
            <a:pPr>
              <a:lnSpc>
                <a:spcPct val="150000"/>
              </a:lnSpc>
            </a:pPr>
            <a:r>
              <a:rPr lang="en-US" dirty="0" smtClean="0"/>
              <a:t>Saliva forms first line of defense against dental caries by the following mechanisms-</a:t>
            </a:r>
          </a:p>
          <a:p>
            <a:pPr>
              <a:lnSpc>
                <a:spcPct val="150000"/>
              </a:lnSpc>
              <a:buFont typeface="Wingdings" pitchFamily="2" charset="2"/>
              <a:buChar char="v"/>
            </a:pPr>
            <a:r>
              <a:rPr lang="en-US" dirty="0" smtClean="0"/>
              <a:t>Diluting the acid produced in plaque </a:t>
            </a:r>
            <a:r>
              <a:rPr lang="en-US" dirty="0" err="1" smtClean="0"/>
              <a:t>biofilm</a:t>
            </a:r>
            <a:r>
              <a:rPr lang="en-US" dirty="0" smtClean="0"/>
              <a:t>.</a:t>
            </a:r>
          </a:p>
          <a:p>
            <a:pPr>
              <a:lnSpc>
                <a:spcPct val="150000"/>
              </a:lnSpc>
              <a:buFont typeface="Wingdings" pitchFamily="2" charset="2"/>
              <a:buChar char="v"/>
            </a:pPr>
            <a:r>
              <a:rPr lang="en-US" dirty="0" smtClean="0"/>
              <a:t> Washing the acid away (swallowing)</a:t>
            </a:r>
          </a:p>
          <a:p>
            <a:pPr>
              <a:lnSpc>
                <a:spcPct val="150000"/>
              </a:lnSpc>
              <a:buFont typeface="Wingdings" pitchFamily="2" charset="2"/>
              <a:buChar char="v"/>
            </a:pPr>
            <a:r>
              <a:rPr lang="en-US" dirty="0" smtClean="0"/>
              <a:t> Buffering the produced acid (</a:t>
            </a:r>
            <a:r>
              <a:rPr lang="en-US" dirty="0" err="1" smtClean="0"/>
              <a:t>biocarbonate</a:t>
            </a:r>
            <a:r>
              <a:rPr lang="en-US" dirty="0" smtClean="0"/>
              <a:t> + phosphate)</a:t>
            </a:r>
          </a:p>
          <a:p>
            <a:pPr>
              <a:lnSpc>
                <a:spcPct val="150000"/>
              </a:lnSpc>
              <a:buFont typeface="Wingdings" pitchFamily="2" charset="2"/>
              <a:buChar char="v"/>
            </a:pPr>
            <a:r>
              <a:rPr lang="en-US" dirty="0" smtClean="0"/>
              <a:t>Assisting in </a:t>
            </a:r>
            <a:r>
              <a:rPr lang="en-US" dirty="0" err="1" smtClean="0"/>
              <a:t>remineralization</a:t>
            </a:r>
            <a:r>
              <a:rPr lang="en-US" dirty="0" smtClean="0"/>
              <a:t> (calcium + phosphate)</a:t>
            </a:r>
          </a:p>
          <a:p>
            <a:pPr>
              <a:lnSpc>
                <a:spcPct val="150000"/>
              </a:lnSpc>
              <a:buFont typeface="Wingdings" pitchFamily="2" charset="2"/>
              <a:buChar char="v"/>
            </a:pPr>
            <a:r>
              <a:rPr lang="en-US" dirty="0" smtClean="0"/>
              <a:t> Assisting the formation of pellicle.</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Antimicrobial agents</a:t>
            </a:r>
            <a:endParaRPr lang="en-US" dirty="0"/>
          </a:p>
        </p:txBody>
      </p:sp>
      <p:sp>
        <p:nvSpPr>
          <p:cNvPr id="3" name="Content Placeholder 2"/>
          <p:cNvSpPr>
            <a:spLocks noGrp="1"/>
          </p:cNvSpPr>
          <p:nvPr>
            <p:ph idx="1"/>
          </p:nvPr>
        </p:nvSpPr>
        <p:spPr/>
        <p:txBody>
          <a:bodyPr>
            <a:normAutofit fontScale="70000" lnSpcReduction="20000"/>
          </a:bodyPr>
          <a:lstStyle/>
          <a:p>
            <a:pPr>
              <a:lnSpc>
                <a:spcPct val="170000"/>
              </a:lnSpc>
            </a:pPr>
            <a:r>
              <a:rPr lang="en-US" dirty="0" smtClean="0"/>
              <a:t>Two differing strategies have been suggested for reducing bacterial counts.</a:t>
            </a:r>
          </a:p>
          <a:p>
            <a:pPr>
              <a:lnSpc>
                <a:spcPct val="170000"/>
              </a:lnSpc>
              <a:buNone/>
            </a:pPr>
            <a:r>
              <a:rPr lang="en-US" dirty="0" smtClean="0"/>
              <a:t>1. </a:t>
            </a:r>
            <a:r>
              <a:rPr lang="en-US" dirty="0" err="1" smtClean="0"/>
              <a:t>Chlorhexidine</a:t>
            </a:r>
            <a:r>
              <a:rPr lang="en-US" dirty="0" smtClean="0"/>
              <a:t> – </a:t>
            </a:r>
          </a:p>
          <a:p>
            <a:pPr>
              <a:lnSpc>
                <a:spcPct val="170000"/>
              </a:lnSpc>
            </a:pPr>
            <a:r>
              <a:rPr lang="en-US" dirty="0" smtClean="0"/>
              <a:t> Prescribed as a 0.12% rinse to high-risk periodontal patients.</a:t>
            </a:r>
          </a:p>
          <a:p>
            <a:pPr>
              <a:lnSpc>
                <a:spcPct val="170000"/>
              </a:lnSpc>
            </a:pPr>
            <a:r>
              <a:rPr lang="en-US" dirty="0" smtClean="0"/>
              <a:t>Prescribed for home use at bedtime as a 30-second rinse. It is used for approximately 2 weeks and results in a reduction of </a:t>
            </a:r>
            <a:r>
              <a:rPr lang="en-US" dirty="0" err="1" smtClean="0"/>
              <a:t>streptoccus</a:t>
            </a:r>
            <a:r>
              <a:rPr lang="en-US" dirty="0" smtClean="0"/>
              <a:t> </a:t>
            </a:r>
            <a:r>
              <a:rPr lang="en-US" dirty="0" err="1" smtClean="0"/>
              <a:t>mutans</a:t>
            </a:r>
            <a:r>
              <a:rPr lang="en-US" dirty="0" smtClean="0"/>
              <a:t> counts to below caries potential levels. This decrease is sustained for 12-26 weeks.</a:t>
            </a:r>
          </a:p>
          <a:p>
            <a:pPr>
              <a:buNone/>
            </a:pPr>
            <a:r>
              <a:rPr lang="en-US" dirty="0" smtClean="0"/>
              <a:t> </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lnSpc>
                <a:spcPct val="160000"/>
              </a:lnSpc>
              <a:buNone/>
            </a:pPr>
            <a:r>
              <a:rPr lang="en-US" dirty="0" smtClean="0"/>
              <a:t>2. </a:t>
            </a:r>
            <a:r>
              <a:rPr lang="en-US" dirty="0" err="1" smtClean="0"/>
              <a:t>Xylitol</a:t>
            </a:r>
            <a:r>
              <a:rPr lang="en-US" dirty="0" smtClean="0"/>
              <a:t>-</a:t>
            </a:r>
          </a:p>
          <a:p>
            <a:pPr>
              <a:lnSpc>
                <a:spcPct val="160000"/>
              </a:lnSpc>
            </a:pPr>
            <a:r>
              <a:rPr lang="en-US" dirty="0" err="1" smtClean="0"/>
              <a:t>Xylitol</a:t>
            </a:r>
            <a:r>
              <a:rPr lang="en-US" dirty="0" smtClean="0"/>
              <a:t> is a natural </a:t>
            </a:r>
            <a:r>
              <a:rPr lang="en-US" dirty="0" err="1" smtClean="0"/>
              <a:t>ﬁve</a:t>
            </a:r>
            <a:r>
              <a:rPr lang="en-US" dirty="0" smtClean="0"/>
              <a:t>-carbon sugar obtained from birch trees. It has several mechanisms of action to reduce the incidence of caries. </a:t>
            </a:r>
          </a:p>
          <a:p>
            <a:pPr>
              <a:lnSpc>
                <a:spcPct val="160000"/>
              </a:lnSpc>
            </a:pPr>
            <a:r>
              <a:rPr lang="en-US" dirty="0" smtClean="0"/>
              <a:t> </a:t>
            </a:r>
            <a:r>
              <a:rPr lang="en-US" dirty="0" err="1" smtClean="0"/>
              <a:t>Xylitol</a:t>
            </a:r>
            <a:r>
              <a:rPr lang="en-US" dirty="0" smtClean="0"/>
              <a:t> keeps the sucrose molecule from binding with  S. </a:t>
            </a:r>
            <a:r>
              <a:rPr lang="en-US" dirty="0" err="1" smtClean="0"/>
              <a:t>mutans</a:t>
            </a:r>
            <a:r>
              <a:rPr lang="en-US" dirty="0" smtClean="0"/>
              <a:t>. </a:t>
            </a:r>
          </a:p>
          <a:p>
            <a:pPr>
              <a:lnSpc>
                <a:spcPct val="160000"/>
              </a:lnSpc>
            </a:pPr>
            <a:r>
              <a:rPr lang="en-US" dirty="0" smtClean="0"/>
              <a:t> S. </a:t>
            </a:r>
            <a:r>
              <a:rPr lang="en-US" dirty="0" err="1" smtClean="0"/>
              <a:t>mutans</a:t>
            </a:r>
            <a:r>
              <a:rPr lang="en-US" dirty="0" smtClean="0"/>
              <a:t> cannot ferment (metabolize) </a:t>
            </a:r>
            <a:r>
              <a:rPr lang="en-US" dirty="0" err="1" smtClean="0"/>
              <a:t>xylitol</a:t>
            </a:r>
            <a:r>
              <a:rPr lang="en-US" dirty="0" smtClean="0"/>
              <a:t>, so no acid is produced.</a:t>
            </a:r>
          </a:p>
          <a:p>
            <a:pPr>
              <a:lnSpc>
                <a:spcPct val="160000"/>
              </a:lnSpc>
            </a:pPr>
            <a:r>
              <a:rPr lang="en-US" dirty="0" err="1" smtClean="0"/>
              <a:t>Xylitol</a:t>
            </a:r>
            <a:r>
              <a:rPr lang="en-US" dirty="0" smtClean="0"/>
              <a:t> reduces MS by altering the metabolic pathways.</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Calcium and phosphate compounds</a:t>
            </a:r>
            <a:endParaRPr lang="en-US" dirty="0"/>
          </a:p>
        </p:txBody>
      </p:sp>
      <p:sp>
        <p:nvSpPr>
          <p:cNvPr id="3" name="Content Placeholder 2"/>
          <p:cNvSpPr>
            <a:spLocks noGrp="1"/>
          </p:cNvSpPr>
          <p:nvPr>
            <p:ph idx="1"/>
          </p:nvPr>
        </p:nvSpPr>
        <p:spPr/>
        <p:txBody>
          <a:bodyPr>
            <a:normAutofit fontScale="70000" lnSpcReduction="20000"/>
          </a:bodyPr>
          <a:lstStyle/>
          <a:p>
            <a:pPr>
              <a:lnSpc>
                <a:spcPct val="160000"/>
              </a:lnSpc>
            </a:pPr>
            <a:r>
              <a:rPr lang="en-US" dirty="0" smtClean="0"/>
              <a:t>Casein </a:t>
            </a:r>
            <a:r>
              <a:rPr lang="en-US" dirty="0" err="1" smtClean="0"/>
              <a:t>phosphopeptide</a:t>
            </a:r>
            <a:r>
              <a:rPr lang="en-US" dirty="0" smtClean="0"/>
              <a:t> (CPP) is a milk derived protein that binds to the </a:t>
            </a:r>
            <a:r>
              <a:rPr lang="en-US" dirty="0" err="1" smtClean="0"/>
              <a:t>biofilm</a:t>
            </a:r>
            <a:r>
              <a:rPr lang="en-US" dirty="0" smtClean="0"/>
              <a:t> and is used to the stabilize ACP.</a:t>
            </a:r>
          </a:p>
          <a:p>
            <a:pPr>
              <a:lnSpc>
                <a:spcPct val="160000"/>
              </a:lnSpc>
            </a:pPr>
            <a:r>
              <a:rPr lang="en-US" dirty="0" smtClean="0"/>
              <a:t>ACP is a reactive and soluble calcium phosphate compound that releases calcium and phosphate ions to convert to apatite and </a:t>
            </a:r>
            <a:r>
              <a:rPr lang="en-US" dirty="0" err="1" smtClean="0"/>
              <a:t>remineralize</a:t>
            </a:r>
            <a:r>
              <a:rPr lang="en-US" dirty="0" smtClean="0"/>
              <a:t> the enamel when it comes in contact with saliva. </a:t>
            </a:r>
          </a:p>
          <a:p>
            <a:pPr>
              <a:lnSpc>
                <a:spcPct val="160000"/>
              </a:lnSpc>
            </a:pPr>
            <a:r>
              <a:rPr lang="en-US" dirty="0" err="1" smtClean="0"/>
              <a:t>Remineralization</a:t>
            </a:r>
            <a:r>
              <a:rPr lang="en-US" dirty="0" smtClean="0"/>
              <a:t> products use CPP as a vehicle and maintains a </a:t>
            </a:r>
            <a:r>
              <a:rPr lang="en-US" dirty="0" err="1" smtClean="0"/>
              <a:t>supersaturation</a:t>
            </a:r>
            <a:r>
              <a:rPr lang="en-US" dirty="0" smtClean="0"/>
              <a:t> state of ACP at or near the tooth surface.</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Probiotics</a:t>
            </a:r>
            <a:endParaRPr lang="en-US" dirty="0"/>
          </a:p>
        </p:txBody>
      </p:sp>
      <p:sp>
        <p:nvSpPr>
          <p:cNvPr id="3" name="Content Placeholder 2"/>
          <p:cNvSpPr>
            <a:spLocks noGrp="1"/>
          </p:cNvSpPr>
          <p:nvPr>
            <p:ph idx="1"/>
          </p:nvPr>
        </p:nvSpPr>
        <p:spPr/>
        <p:txBody>
          <a:bodyPr/>
          <a:lstStyle/>
          <a:p>
            <a:pPr>
              <a:lnSpc>
                <a:spcPct val="150000"/>
              </a:lnSpc>
            </a:pPr>
            <a:r>
              <a:rPr lang="en-US" dirty="0" smtClean="0"/>
              <a:t>The fundamental concept of </a:t>
            </a:r>
            <a:r>
              <a:rPr lang="en-US" dirty="0" err="1" smtClean="0"/>
              <a:t>probiotics</a:t>
            </a:r>
            <a:r>
              <a:rPr lang="en-US" dirty="0" smtClean="0"/>
              <a:t> is to inoculate the oral cavity with bacteria that will compete with </a:t>
            </a:r>
            <a:r>
              <a:rPr lang="en-US" dirty="0" err="1" smtClean="0"/>
              <a:t>cariogenic</a:t>
            </a:r>
            <a:r>
              <a:rPr lang="en-US" dirty="0" smtClean="0"/>
              <a:t> bacteria and eventually replace them.</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Sealants</a:t>
            </a:r>
            <a:endParaRPr lang="en-US" dirty="0"/>
          </a:p>
        </p:txBody>
      </p:sp>
      <p:sp>
        <p:nvSpPr>
          <p:cNvPr id="3" name="Content Placeholder 2"/>
          <p:cNvSpPr>
            <a:spLocks noGrp="1"/>
          </p:cNvSpPr>
          <p:nvPr>
            <p:ph idx="1"/>
          </p:nvPr>
        </p:nvSpPr>
        <p:spPr/>
        <p:txBody>
          <a:bodyPr>
            <a:normAutofit fontScale="70000" lnSpcReduction="20000"/>
          </a:bodyPr>
          <a:lstStyle/>
          <a:p>
            <a:pPr>
              <a:lnSpc>
                <a:spcPct val="170000"/>
              </a:lnSpc>
            </a:pPr>
            <a:r>
              <a:rPr lang="en-US" dirty="0" smtClean="0"/>
              <a:t>The use of sealants is an effective preventive treatment for caries.</a:t>
            </a:r>
          </a:p>
          <a:p>
            <a:pPr>
              <a:lnSpc>
                <a:spcPct val="170000"/>
              </a:lnSpc>
            </a:pPr>
            <a:r>
              <a:rPr lang="en-US" dirty="0" smtClean="0"/>
              <a:t> Sealants have three important preventive effects: </a:t>
            </a:r>
          </a:p>
          <a:p>
            <a:pPr>
              <a:lnSpc>
                <a:spcPct val="170000"/>
              </a:lnSpc>
              <a:buFont typeface="Wingdings" pitchFamily="2" charset="2"/>
              <a:buChar char="v"/>
            </a:pPr>
            <a:r>
              <a:rPr lang="en-US" dirty="0" smtClean="0"/>
              <a:t> First, sealants mechanically </a:t>
            </a:r>
            <a:r>
              <a:rPr lang="en-US" dirty="0" err="1" smtClean="0"/>
              <a:t>ﬁll</a:t>
            </a:r>
            <a:r>
              <a:rPr lang="en-US" dirty="0" smtClean="0"/>
              <a:t> pits and </a:t>
            </a:r>
            <a:r>
              <a:rPr lang="en-US" dirty="0" err="1" smtClean="0"/>
              <a:t>ﬁssures</a:t>
            </a:r>
            <a:r>
              <a:rPr lang="en-US" dirty="0" smtClean="0"/>
              <a:t> with an acid-resistant resin.</a:t>
            </a:r>
          </a:p>
          <a:p>
            <a:pPr>
              <a:lnSpc>
                <a:spcPct val="170000"/>
              </a:lnSpc>
              <a:buFont typeface="Wingdings" pitchFamily="2" charset="2"/>
              <a:buChar char="v"/>
            </a:pPr>
            <a:r>
              <a:rPr lang="en-US" dirty="0" smtClean="0"/>
              <a:t> Second, because the pits and </a:t>
            </a:r>
            <a:r>
              <a:rPr lang="en-US" dirty="0" err="1" smtClean="0"/>
              <a:t>ﬁssures</a:t>
            </a:r>
            <a:r>
              <a:rPr lang="en-US" dirty="0" smtClean="0"/>
              <a:t> are </a:t>
            </a:r>
            <a:r>
              <a:rPr lang="en-US" dirty="0" err="1" smtClean="0"/>
              <a:t>ﬁlled</a:t>
            </a:r>
            <a:r>
              <a:rPr lang="en-US" dirty="0" smtClean="0"/>
              <a:t>, sealants deny MS and other </a:t>
            </a:r>
            <a:r>
              <a:rPr lang="en-US" dirty="0" err="1" smtClean="0"/>
              <a:t>cariogenic</a:t>
            </a:r>
            <a:r>
              <a:rPr lang="en-US" dirty="0" smtClean="0"/>
              <a:t> organisms their preferred habitat.</a:t>
            </a:r>
          </a:p>
          <a:p>
            <a:pPr>
              <a:lnSpc>
                <a:spcPct val="170000"/>
              </a:lnSpc>
              <a:buFont typeface="Wingdings" pitchFamily="2" charset="2"/>
              <a:buChar char="v"/>
            </a:pPr>
            <a:r>
              <a:rPr lang="en-US" dirty="0" smtClean="0"/>
              <a:t>Third, sealants render the pits and </a:t>
            </a:r>
            <a:r>
              <a:rPr lang="en-US" dirty="0" err="1" smtClean="0"/>
              <a:t>ﬁssures</a:t>
            </a:r>
            <a:r>
              <a:rPr lang="en-US" dirty="0" smtClean="0"/>
              <a:t> easier to clean by </a:t>
            </a:r>
            <a:r>
              <a:rPr lang="en-US" dirty="0" err="1" smtClean="0"/>
              <a:t>toothbrushing</a:t>
            </a:r>
            <a:r>
              <a:rPr lang="en-US" dirty="0" smtClean="0"/>
              <a:t> and mastication.</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Restorations</a:t>
            </a:r>
            <a:endParaRPr lang="en-US"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smtClean="0"/>
              <a:t>Old restorations that are rough and plaque retentive should be smoothed and polished or replaced. </a:t>
            </a:r>
          </a:p>
          <a:p>
            <a:pPr>
              <a:lnSpc>
                <a:spcPct val="150000"/>
              </a:lnSpc>
            </a:pPr>
            <a:r>
              <a:rPr lang="en-US" dirty="0" smtClean="0"/>
              <a:t>Restoration defects such as overhangs, open proximal contacts, and defective contours contribute to plaque formation and retention.</a:t>
            </a:r>
          </a:p>
          <a:p>
            <a:pPr>
              <a:lnSpc>
                <a:spcPct val="150000"/>
              </a:lnSpc>
            </a:pPr>
            <a:r>
              <a:rPr lang="en-US" dirty="0" smtClean="0"/>
              <a:t> These defects should be corrected, usually by replacement of the defective restoration.</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Caries- control restorations</a:t>
            </a:r>
            <a:endParaRPr lang="en-US" dirty="0"/>
          </a:p>
        </p:txBody>
      </p:sp>
      <p:sp>
        <p:nvSpPr>
          <p:cNvPr id="3" name="Content Placeholder 2"/>
          <p:cNvSpPr>
            <a:spLocks noGrp="1"/>
          </p:cNvSpPr>
          <p:nvPr>
            <p:ph idx="1"/>
          </p:nvPr>
        </p:nvSpPr>
        <p:spPr/>
        <p:txBody>
          <a:bodyPr>
            <a:normAutofit fontScale="70000" lnSpcReduction="20000"/>
          </a:bodyPr>
          <a:lstStyle/>
          <a:p>
            <a:pPr>
              <a:lnSpc>
                <a:spcPct val="170000"/>
              </a:lnSpc>
            </a:pPr>
            <a:r>
              <a:rPr lang="en-US" dirty="0" smtClean="0"/>
              <a:t>Caries control is an intermediate step in restorative treatment and is indicated when:</a:t>
            </a:r>
          </a:p>
          <a:p>
            <a:pPr marL="633222" indent="-514350">
              <a:lnSpc>
                <a:spcPct val="170000"/>
              </a:lnSpc>
              <a:buFont typeface="+mj-lt"/>
              <a:buAutoNum type="arabicPeriod"/>
            </a:pPr>
            <a:r>
              <a:rPr lang="en-US" dirty="0" smtClean="0"/>
              <a:t> The caries is extensive enough that adverse </a:t>
            </a:r>
            <a:r>
              <a:rPr lang="en-US" dirty="0" err="1" smtClean="0"/>
              <a:t>pulpal</a:t>
            </a:r>
            <a:r>
              <a:rPr lang="en-US" dirty="0" smtClean="0"/>
              <a:t> </a:t>
            </a:r>
            <a:r>
              <a:rPr lang="en-US" dirty="0" err="1" smtClean="0"/>
              <a:t>sequelae</a:t>
            </a:r>
            <a:r>
              <a:rPr lang="en-US" dirty="0" smtClean="0"/>
              <a:t> are likely to occur soon.</a:t>
            </a:r>
          </a:p>
          <a:p>
            <a:pPr marL="633222" indent="-514350">
              <a:lnSpc>
                <a:spcPct val="170000"/>
              </a:lnSpc>
              <a:buFont typeface="+mj-lt"/>
              <a:buAutoNum type="arabicPeriod"/>
            </a:pPr>
            <a:r>
              <a:rPr lang="en-US" dirty="0" smtClean="0"/>
              <a:t>The goal of treatment is to remove the </a:t>
            </a:r>
            <a:r>
              <a:rPr lang="en-US" dirty="0" err="1" smtClean="0"/>
              <a:t>nidus</a:t>
            </a:r>
            <a:r>
              <a:rPr lang="en-US" dirty="0" smtClean="0"/>
              <a:t> of caries infection in the patient’s mouth.</a:t>
            </a:r>
          </a:p>
          <a:p>
            <a:pPr marL="633222" indent="-514350">
              <a:lnSpc>
                <a:spcPct val="170000"/>
              </a:lnSpc>
              <a:buFont typeface="+mj-lt"/>
              <a:buAutoNum type="arabicPeriod"/>
            </a:pPr>
            <a:r>
              <a:rPr lang="en-US" dirty="0" smtClean="0"/>
              <a:t> A tooth has extensive carious involvement that cannot or should not be permanently restored Caries Control Technique</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Caries Control Techniques</a:t>
            </a:r>
            <a:endParaRPr lang="en-US" dirty="0"/>
          </a:p>
        </p:txBody>
      </p:sp>
      <p:sp>
        <p:nvSpPr>
          <p:cNvPr id="3" name="Content Placeholder 2"/>
          <p:cNvSpPr>
            <a:spLocks noGrp="1"/>
          </p:cNvSpPr>
          <p:nvPr>
            <p:ph idx="1"/>
          </p:nvPr>
        </p:nvSpPr>
        <p:spPr/>
        <p:txBody>
          <a:bodyPr>
            <a:normAutofit fontScale="85000" lnSpcReduction="20000"/>
          </a:bodyPr>
          <a:lstStyle/>
          <a:p>
            <a:pPr>
              <a:lnSpc>
                <a:spcPct val="150000"/>
              </a:lnSpc>
            </a:pPr>
            <a:r>
              <a:rPr lang="en-US" dirty="0" smtClean="0"/>
              <a:t>Initial Treatment-</a:t>
            </a:r>
          </a:p>
          <a:p>
            <a:pPr marL="633222" indent="-514350">
              <a:lnSpc>
                <a:spcPct val="150000"/>
              </a:lnSpc>
              <a:buFont typeface="+mj-lt"/>
              <a:buAutoNum type="arabicPeriod"/>
            </a:pPr>
            <a:r>
              <a:rPr lang="en-US" dirty="0" smtClean="0"/>
              <a:t>Caries risk assessment </a:t>
            </a:r>
          </a:p>
          <a:p>
            <a:pPr marL="633222" indent="-514350">
              <a:lnSpc>
                <a:spcPct val="150000"/>
              </a:lnSpc>
              <a:buFont typeface="+mj-lt"/>
              <a:buAutoNum type="arabicPeriod"/>
            </a:pPr>
            <a:r>
              <a:rPr lang="en-US" dirty="0" smtClean="0"/>
              <a:t>Education and motivation</a:t>
            </a:r>
          </a:p>
          <a:p>
            <a:pPr marL="633222" indent="-514350">
              <a:lnSpc>
                <a:spcPct val="150000"/>
              </a:lnSpc>
              <a:buFont typeface="+mj-lt"/>
              <a:buAutoNum type="arabicPeriod"/>
            </a:pPr>
            <a:r>
              <a:rPr lang="en-US" dirty="0" smtClean="0"/>
              <a:t>Evaluation of lesions</a:t>
            </a:r>
          </a:p>
          <a:p>
            <a:pPr marL="633222" indent="-514350">
              <a:lnSpc>
                <a:spcPct val="150000"/>
              </a:lnSpc>
              <a:buFont typeface="+mj-lt"/>
              <a:buAutoNum type="arabicPeriod"/>
            </a:pPr>
            <a:r>
              <a:rPr lang="en-US" dirty="0" smtClean="0"/>
              <a:t>Temporization of large </a:t>
            </a:r>
            <a:r>
              <a:rPr lang="en-US" dirty="0" err="1" smtClean="0"/>
              <a:t>cavitated</a:t>
            </a:r>
            <a:r>
              <a:rPr lang="en-US" dirty="0" smtClean="0"/>
              <a:t> lesions</a:t>
            </a:r>
          </a:p>
          <a:p>
            <a:pPr marL="633222" indent="-514350">
              <a:lnSpc>
                <a:spcPct val="150000"/>
              </a:lnSpc>
              <a:buFont typeface="+mj-lt"/>
              <a:buAutoNum type="arabicPeriod"/>
            </a:pPr>
            <a:r>
              <a:rPr lang="en-US" dirty="0" smtClean="0"/>
              <a:t>Specific non- restorative therapeutic treatment</a:t>
            </a:r>
          </a:p>
          <a:p>
            <a:pPr marL="633222" indent="-514350">
              <a:lnSpc>
                <a:spcPct val="150000"/>
              </a:lnSpc>
              <a:buFont typeface="+mj-lt"/>
              <a:buAutoNum type="arabicPeriod"/>
            </a:pPr>
            <a:r>
              <a:rPr lang="en-US" dirty="0" smtClean="0"/>
              <a:t>Plaque control</a:t>
            </a:r>
          </a:p>
          <a:p>
            <a:pPr marL="633222" indent="-514350">
              <a:lnSpc>
                <a:spcPct val="150000"/>
              </a:lnSpc>
              <a:buFont typeface="+mj-lt"/>
              <a:buAutoNum type="arabicPeriod"/>
            </a:pPr>
            <a:r>
              <a:rPr lang="en-US" dirty="0" smtClean="0"/>
              <a:t>Dietary control</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smtClean="0"/>
              <a:t>Preliminary Assessment-</a:t>
            </a:r>
          </a:p>
          <a:p>
            <a:pPr marL="633222" indent="-514350">
              <a:lnSpc>
                <a:spcPct val="150000"/>
              </a:lnSpc>
              <a:buFont typeface="+mj-lt"/>
              <a:buAutoNum type="arabicPeriod"/>
            </a:pPr>
            <a:r>
              <a:rPr lang="en-US" dirty="0" smtClean="0"/>
              <a:t>Gingival response as a marker of plaque </a:t>
            </a:r>
            <a:r>
              <a:rPr lang="en-US" dirty="0" err="1" smtClean="0"/>
              <a:t>biofilm</a:t>
            </a:r>
            <a:r>
              <a:rPr lang="en-US" dirty="0" smtClean="0"/>
              <a:t> </a:t>
            </a:r>
            <a:r>
              <a:rPr lang="en-US" dirty="0" smtClean="0"/>
              <a:t>control</a:t>
            </a:r>
          </a:p>
          <a:p>
            <a:pPr marL="633222" indent="-514350">
              <a:lnSpc>
                <a:spcPct val="150000"/>
              </a:lnSpc>
              <a:buFont typeface="+mj-lt"/>
              <a:buAutoNum type="arabicPeriod"/>
            </a:pPr>
            <a:r>
              <a:rPr lang="en-US" dirty="0" err="1" smtClean="0"/>
              <a:t>Pulpal</a:t>
            </a:r>
            <a:r>
              <a:rPr lang="en-US" dirty="0" smtClean="0"/>
              <a:t> response of teeth with </a:t>
            </a:r>
            <a:r>
              <a:rPr lang="en-US" dirty="0" err="1" smtClean="0"/>
              <a:t>cxaries</a:t>
            </a:r>
            <a:r>
              <a:rPr lang="en-US" dirty="0" smtClean="0"/>
              <a:t> control restorations</a:t>
            </a:r>
          </a:p>
          <a:p>
            <a:pPr marL="633222" indent="-514350">
              <a:lnSpc>
                <a:spcPct val="150000"/>
              </a:lnSpc>
              <a:buFont typeface="+mj-lt"/>
              <a:buAutoNum type="arabicPeriod"/>
            </a:pPr>
            <a:r>
              <a:rPr lang="en-US" dirty="0" smtClean="0"/>
              <a:t>Assessment of patient </a:t>
            </a:r>
            <a:r>
              <a:rPr lang="en-US" dirty="0" err="1" smtClean="0"/>
              <a:t>complaince</a:t>
            </a:r>
            <a:r>
              <a:rPr lang="en-US" dirty="0" smtClean="0"/>
              <a:t> with medications, oral hygiene and dietary control measures.</a:t>
            </a:r>
          </a:p>
          <a:p>
            <a:pPr>
              <a:buNone/>
            </a:pP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smtClean="0"/>
              <a:t>Follow Up Care-</a:t>
            </a:r>
          </a:p>
          <a:p>
            <a:pPr>
              <a:lnSpc>
                <a:spcPct val="150000"/>
              </a:lnSpc>
            </a:pPr>
            <a:r>
              <a:rPr lang="en-US" dirty="0" smtClean="0"/>
              <a:t>Careful clinical evaluation of teeth</a:t>
            </a:r>
          </a:p>
          <a:p>
            <a:pPr>
              <a:lnSpc>
                <a:spcPct val="150000"/>
              </a:lnSpc>
            </a:pPr>
            <a:r>
              <a:rPr lang="en-US" dirty="0" smtClean="0"/>
              <a:t>Replacement of caries control restorations with permanent restorations</a:t>
            </a:r>
          </a:p>
          <a:p>
            <a:pPr>
              <a:lnSpc>
                <a:spcPct val="150000"/>
              </a:lnSpc>
            </a:pPr>
            <a:r>
              <a:rPr lang="en-US" dirty="0" smtClean="0"/>
              <a:t>Monitoring MS levels</a:t>
            </a:r>
          </a:p>
          <a:p>
            <a:pPr>
              <a:lnSpc>
                <a:spcPct val="150000"/>
              </a:lnSpc>
            </a:pPr>
            <a:r>
              <a:rPr lang="en-US" dirty="0" smtClean="0"/>
              <a:t>Further antimicrobial treatment, </a:t>
            </a:r>
            <a:r>
              <a:rPr lang="en-US" dirty="0" smtClean="0"/>
              <a:t>dietary </a:t>
            </a:r>
            <a:r>
              <a:rPr lang="en-US" dirty="0" smtClean="0"/>
              <a:t>assessment as indicated by new cavitations, MS levels.</a:t>
            </a:r>
          </a:p>
          <a:p>
            <a:pPr>
              <a:lnSpc>
                <a:spcPct val="150000"/>
              </a:lnSpc>
            </a:pPr>
            <a:endParaRPr lang="en-US" dirty="0" smtClean="0"/>
          </a:p>
          <a:p>
            <a:pPr>
              <a:lnSpc>
                <a:spcPct val="150000"/>
              </a:lnSpc>
            </a:pPr>
            <a:endParaRPr lang="en-US" dirty="0" smtClean="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Of </a:t>
            </a:r>
            <a:r>
              <a:rPr lang="en-US" dirty="0" err="1" smtClean="0"/>
              <a:t>Pulpal</a:t>
            </a:r>
            <a:r>
              <a:rPr lang="en-US" dirty="0" smtClean="0"/>
              <a:t> Exposure (Direct Pulp Capping)</a:t>
            </a:r>
            <a:endParaRPr lang="en-US" dirty="0"/>
          </a:p>
        </p:txBody>
      </p:sp>
      <p:sp>
        <p:nvSpPr>
          <p:cNvPr id="3" name="Content Placeholder 2"/>
          <p:cNvSpPr>
            <a:spLocks noGrp="1"/>
          </p:cNvSpPr>
          <p:nvPr>
            <p:ph idx="1"/>
          </p:nvPr>
        </p:nvSpPr>
        <p:spPr/>
        <p:txBody>
          <a:bodyPr/>
          <a:lstStyle/>
          <a:p>
            <a:pPr>
              <a:lnSpc>
                <a:spcPct val="150000"/>
              </a:lnSpc>
            </a:pPr>
            <a:r>
              <a:rPr lang="en-US" dirty="0" smtClean="0"/>
              <a:t>Definition- Direct pulp capping is a technique for treating a </a:t>
            </a:r>
            <a:r>
              <a:rPr lang="en-US" dirty="0" err="1" smtClean="0"/>
              <a:t>pulpal</a:t>
            </a:r>
            <a:r>
              <a:rPr lang="en-US" dirty="0" smtClean="0"/>
              <a:t> exposure with a material that seals over the exposure site and promotes </a:t>
            </a:r>
            <a:r>
              <a:rPr lang="en-US" dirty="0" err="1" smtClean="0"/>
              <a:t>repairative</a:t>
            </a:r>
            <a:r>
              <a:rPr lang="en-US" dirty="0" smtClean="0"/>
              <a:t> dentin formation.</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a:t>
            </a:r>
            <a:r>
              <a:rPr lang="en-US" dirty="0" err="1" smtClean="0"/>
              <a:t>pulpal</a:t>
            </a:r>
            <a:r>
              <a:rPr lang="en-US" dirty="0" smtClean="0"/>
              <a:t> exposure</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pPr marL="633222" indent="-514350">
              <a:lnSpc>
                <a:spcPct val="170000"/>
              </a:lnSpc>
              <a:buFont typeface="+mj-lt"/>
              <a:buAutoNum type="arabicPeriod"/>
            </a:pPr>
            <a:r>
              <a:rPr lang="en-US" dirty="0" smtClean="0"/>
              <a:t> Carious </a:t>
            </a:r>
            <a:r>
              <a:rPr lang="en-US" dirty="0" err="1" smtClean="0"/>
              <a:t>pulpal</a:t>
            </a:r>
            <a:r>
              <a:rPr lang="en-US" dirty="0" smtClean="0"/>
              <a:t> exposure It is a type of carious exposure as a consequence of infected dentin extending into the pulp. In such cases, infection of the pulp would have already occurred, and removal of the tooth pulp is indicated.</a:t>
            </a:r>
          </a:p>
          <a:p>
            <a:pPr marL="633222" indent="-514350">
              <a:lnSpc>
                <a:spcPct val="170000"/>
              </a:lnSpc>
              <a:buFont typeface="+mj-lt"/>
              <a:buAutoNum type="arabicPeriod"/>
            </a:pPr>
            <a:r>
              <a:rPr lang="en-US" dirty="0" smtClean="0"/>
              <a:t> Mechanical </a:t>
            </a:r>
            <a:r>
              <a:rPr lang="en-US" dirty="0" err="1" smtClean="0"/>
              <a:t>pulpal</a:t>
            </a:r>
            <a:r>
              <a:rPr lang="en-US" dirty="0" smtClean="0"/>
              <a:t> exposure It is a type of carious exposure that occurs in an area of normal dentin (usually as a result of operator error or misjudgment). In such cases if bacterial contamination from salivary exposure does not occur, the potential success of </a:t>
            </a:r>
            <a:r>
              <a:rPr lang="en-US" dirty="0" smtClean="0"/>
              <a:t>the direct </a:t>
            </a:r>
            <a:r>
              <a:rPr lang="en-US" dirty="0" smtClean="0"/>
              <a:t>pulp capping procedure is enhanced.</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 of </a:t>
            </a:r>
            <a:r>
              <a:rPr lang="en-US" dirty="0" err="1" smtClean="0"/>
              <a:t>pulpal</a:t>
            </a:r>
            <a:r>
              <a:rPr lang="en-US" dirty="0" smtClean="0"/>
              <a:t> exposure</a:t>
            </a:r>
            <a:endParaRPr lang="en-US" dirty="0"/>
          </a:p>
        </p:txBody>
      </p:sp>
      <p:sp>
        <p:nvSpPr>
          <p:cNvPr id="3" name="Content Placeholder 2"/>
          <p:cNvSpPr>
            <a:spLocks noGrp="1"/>
          </p:cNvSpPr>
          <p:nvPr>
            <p:ph idx="1"/>
          </p:nvPr>
        </p:nvSpPr>
        <p:spPr>
          <a:xfrm>
            <a:off x="381000" y="1600200"/>
            <a:ext cx="8229600" cy="4625609"/>
          </a:xfrm>
        </p:spPr>
        <p:txBody>
          <a:bodyPr>
            <a:noAutofit/>
          </a:bodyPr>
          <a:lstStyle/>
          <a:p>
            <a:pPr marL="633222" indent="-514350">
              <a:lnSpc>
                <a:spcPct val="170000"/>
              </a:lnSpc>
              <a:buNone/>
            </a:pPr>
            <a:r>
              <a:rPr lang="en-US" sz="2000" dirty="0" smtClean="0"/>
              <a:t>Direct pulp capping may be expected if any of the following  are present: </a:t>
            </a:r>
          </a:p>
          <a:p>
            <a:pPr marL="633222" indent="-514350">
              <a:lnSpc>
                <a:spcPct val="170000"/>
              </a:lnSpc>
              <a:buFont typeface="+mj-lt"/>
              <a:buAutoNum type="arabicPeriod"/>
            </a:pPr>
            <a:r>
              <a:rPr lang="en-US" sz="2000" dirty="0" smtClean="0"/>
              <a:t> The tooth has been asymptomatic (no spontaneous pain, normal response to thermal testing, and vital) before the operative procedure.</a:t>
            </a:r>
          </a:p>
          <a:p>
            <a:pPr marL="633222" indent="-514350">
              <a:lnSpc>
                <a:spcPct val="170000"/>
              </a:lnSpc>
              <a:buFont typeface="+mj-lt"/>
              <a:buAutoNum type="arabicPeriod"/>
            </a:pPr>
            <a:r>
              <a:rPr lang="en-US" sz="2000" dirty="0" smtClean="0"/>
              <a:t> The exposure is small (&lt;0.5mm in diameter).</a:t>
            </a:r>
          </a:p>
          <a:p>
            <a:pPr marL="633222" indent="-514350">
              <a:lnSpc>
                <a:spcPct val="170000"/>
              </a:lnSpc>
              <a:buFont typeface="+mj-lt"/>
              <a:buAutoNum type="arabicPeriod"/>
            </a:pPr>
            <a:r>
              <a:rPr lang="en-US" sz="2000" dirty="0" smtClean="0"/>
              <a:t> The hemorrhage from the exposure site is easily controlled.</a:t>
            </a:r>
          </a:p>
          <a:p>
            <a:pPr marL="633222" indent="-514350">
              <a:lnSpc>
                <a:spcPct val="170000"/>
              </a:lnSpc>
              <a:buFont typeface="+mj-lt"/>
              <a:buAutoNum type="arabicPeriod"/>
            </a:pPr>
            <a:r>
              <a:rPr lang="en-US" sz="2000" dirty="0" smtClean="0"/>
              <a:t> The exposure occurred in a clean, uncontaminated field (such as that provided by rubber dam isolation).</a:t>
            </a:r>
          </a:p>
          <a:p>
            <a:pPr marL="633222" indent="-514350">
              <a:lnSpc>
                <a:spcPct val="170000"/>
              </a:lnSpc>
              <a:buFont typeface="+mj-lt"/>
              <a:buAutoNum type="arabicPeriod"/>
            </a:pPr>
            <a:r>
              <a:rPr lang="en-US" sz="2000" dirty="0" smtClean="0"/>
              <a:t> The exposure was relatively </a:t>
            </a:r>
            <a:r>
              <a:rPr lang="en-US" sz="2000" dirty="0" err="1" smtClean="0"/>
              <a:t>atraumatic</a:t>
            </a:r>
            <a:r>
              <a:rPr lang="en-US" sz="2000" dirty="0" smtClean="0"/>
              <a:t>, and little desiccation of the tooth occurred, with no evidence of aspiration of blood into dentin.</a:t>
            </a:r>
            <a:endParaRPr lang="en-US" sz="2000" dirty="0"/>
          </a:p>
        </p:txBody>
      </p:sp>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technique</a:t>
            </a:r>
            <a:br>
              <a:rPr lang="en-US" dirty="0" smtClean="0"/>
            </a:br>
            <a:endParaRPr lang="en-US" dirty="0"/>
          </a:p>
        </p:txBody>
      </p:sp>
      <p:sp>
        <p:nvSpPr>
          <p:cNvPr id="3" name="Content Placeholder 2"/>
          <p:cNvSpPr>
            <a:spLocks noGrp="1"/>
          </p:cNvSpPr>
          <p:nvPr>
            <p:ph idx="1"/>
          </p:nvPr>
        </p:nvSpPr>
        <p:spPr>
          <a:xfrm>
            <a:off x="457200" y="1524000"/>
            <a:ext cx="8229600" cy="5105399"/>
          </a:xfrm>
        </p:spPr>
        <p:txBody>
          <a:bodyPr>
            <a:noAutofit/>
          </a:bodyPr>
          <a:lstStyle/>
          <a:p>
            <a:pPr>
              <a:lnSpc>
                <a:spcPct val="170000"/>
              </a:lnSpc>
            </a:pPr>
            <a:r>
              <a:rPr lang="en-US" sz="2000" dirty="0" smtClean="0"/>
              <a:t>A deep caries excavation close to the pulp,  should be covered with a calcium hydroxide liner that can stimulate formation of dentin bridges (reparative dentin) over the exposure.</a:t>
            </a:r>
          </a:p>
          <a:p>
            <a:pPr>
              <a:lnSpc>
                <a:spcPct val="170000"/>
              </a:lnSpc>
            </a:pPr>
            <a:r>
              <a:rPr lang="en-US" sz="2000" dirty="0" smtClean="0"/>
              <a:t>The calcium hydroxide liner should always be covered with a glass </a:t>
            </a:r>
            <a:r>
              <a:rPr lang="en-US" sz="2000" dirty="0" err="1" smtClean="0"/>
              <a:t>ionomer</a:t>
            </a:r>
            <a:r>
              <a:rPr lang="en-US" sz="2000" dirty="0" smtClean="0"/>
              <a:t> or resin-</a:t>
            </a:r>
            <a:r>
              <a:rPr lang="en-US" sz="2000" dirty="0" err="1" smtClean="0"/>
              <a:t>modiﬁed</a:t>
            </a:r>
            <a:r>
              <a:rPr lang="en-US" sz="2000" dirty="0" smtClean="0"/>
              <a:t> glass </a:t>
            </a:r>
            <a:r>
              <a:rPr lang="en-US" sz="2000" dirty="0" err="1" smtClean="0"/>
              <a:t>ionomer</a:t>
            </a:r>
            <a:r>
              <a:rPr lang="en-US" sz="2000" dirty="0" smtClean="0"/>
              <a:t> liner before the tooth is restored.</a:t>
            </a:r>
          </a:p>
          <a:p>
            <a:pPr>
              <a:lnSpc>
                <a:spcPct val="170000"/>
              </a:lnSpc>
            </a:pPr>
            <a:r>
              <a:rPr lang="en-US" sz="2000" dirty="0" smtClean="0"/>
              <a:t>The selection of a caries-control restorative material on top of the  liner depends on the amount of missing tooth structure and the expected length of service anticipated for this temporary restoration.</a:t>
            </a:r>
            <a:endParaRPr lang="en-US" sz="2000" dirty="0"/>
          </a:p>
        </p:txBody>
      </p:sp>
    </p:spTree>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pPr>
            <a:r>
              <a:rPr lang="en-US" dirty="0" smtClean="0"/>
              <a:t> Amalgam, glass </a:t>
            </a:r>
            <a:r>
              <a:rPr lang="en-US" dirty="0" err="1" smtClean="0"/>
              <a:t>ionomer</a:t>
            </a:r>
            <a:r>
              <a:rPr lang="en-US" dirty="0" smtClean="0"/>
              <a:t> (e.g. Fuji IX, GC Asia ), or intermediate restorative material are the most frequently used materials for caries-control procedures</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Partial Caries excavation and</a:t>
            </a:r>
            <a:br>
              <a:rPr lang="en-US" dirty="0" smtClean="0"/>
            </a:br>
            <a:r>
              <a:rPr lang="en-US" dirty="0" smtClean="0"/>
              <a:t>indirect pulp capping</a:t>
            </a:r>
            <a:endParaRPr lang="en-US"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smtClean="0"/>
              <a:t>It is clinically appropriate to use partial caries excavation and indirect pulp capping in the context. Caries control on any tooth with a large caries lesion (or multiple teeth with moderately large lesions) that is deemed restorable and for which the </a:t>
            </a:r>
            <a:r>
              <a:rPr lang="en-US" dirty="0" err="1" smtClean="0"/>
              <a:t>pulpal</a:t>
            </a:r>
            <a:r>
              <a:rPr lang="en-US" dirty="0" smtClean="0"/>
              <a:t> and </a:t>
            </a:r>
            <a:r>
              <a:rPr lang="en-US" dirty="0" err="1" smtClean="0"/>
              <a:t>periapical</a:t>
            </a:r>
            <a:r>
              <a:rPr lang="en-US" dirty="0" smtClean="0"/>
              <a:t> areas are deemed healthy (no </a:t>
            </a:r>
            <a:r>
              <a:rPr lang="en-US" dirty="0" err="1" smtClean="0"/>
              <a:t>irreversilble</a:t>
            </a:r>
            <a:r>
              <a:rPr lang="en-US" dirty="0" smtClean="0"/>
              <a:t> </a:t>
            </a:r>
            <a:r>
              <a:rPr lang="en-US" dirty="0" err="1" smtClean="0"/>
              <a:t>pulpitis</a:t>
            </a:r>
            <a:r>
              <a:rPr lang="en-US" dirty="0" smtClean="0"/>
              <a:t> or </a:t>
            </a:r>
            <a:r>
              <a:rPr lang="en-US" dirty="0" err="1" smtClean="0"/>
              <a:t>pulpal</a:t>
            </a:r>
            <a:r>
              <a:rPr lang="en-US" dirty="0" smtClean="0"/>
              <a:t> necrosis)</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Protocol</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smtClean="0"/>
              <a:t>Preliminary assessment of </a:t>
            </a:r>
            <a:r>
              <a:rPr lang="en-US" dirty="0" err="1" smtClean="0"/>
              <a:t>pulpal</a:t>
            </a:r>
            <a:r>
              <a:rPr lang="en-US" dirty="0" smtClean="0"/>
              <a:t> and </a:t>
            </a:r>
            <a:r>
              <a:rPr lang="en-US" dirty="0" err="1" smtClean="0"/>
              <a:t>periapical</a:t>
            </a:r>
            <a:r>
              <a:rPr lang="en-US" dirty="0" smtClean="0"/>
              <a:t> health of teeth being considered for partial caries excavation and indirect pulp capping should</a:t>
            </a:r>
          </a:p>
          <a:p>
            <a:pPr>
              <a:lnSpc>
                <a:spcPct val="150000"/>
              </a:lnSpc>
            </a:pPr>
            <a:r>
              <a:rPr lang="en-US" dirty="0" smtClean="0"/>
              <a:t> Restorability of the tooth is assessed. Restorability must be deﬁnitively </a:t>
            </a:r>
            <a:r>
              <a:rPr lang="en-US" dirty="0" err="1" smtClean="0"/>
              <a:t>conﬁrmed</a:t>
            </a:r>
            <a:r>
              <a:rPr lang="en-US" dirty="0" smtClean="0"/>
              <a:t> after completion of all peripheral caries removal.</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nSpc>
                <a:spcPct val="170000"/>
              </a:lnSpc>
            </a:pPr>
            <a:r>
              <a:rPr lang="en-US" dirty="0" smtClean="0"/>
              <a:t>Caries is completely excavated peripherally to a sound, caries-free DE]. Axially and </a:t>
            </a:r>
            <a:r>
              <a:rPr lang="en-US" dirty="0" err="1" smtClean="0"/>
              <a:t>pulpally</a:t>
            </a:r>
            <a:r>
              <a:rPr lang="en-US" dirty="0" smtClean="0"/>
              <a:t>, caries will be excavated to within approximately 1mm of the pulp.</a:t>
            </a:r>
          </a:p>
          <a:p>
            <a:pPr>
              <a:lnSpc>
                <a:spcPct val="170000"/>
              </a:lnSpc>
            </a:pPr>
            <a:r>
              <a:rPr lang="en-US" dirty="0" smtClean="0"/>
              <a:t>The treated tooth is re-evaluated approximately 12 weeks after the restorative appointment. Teeth that are vital and asymptomatic at this visit are restored with a direct restoration (either amalgam or composite]. </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r>
              <a:rPr lang="en-US" dirty="0" smtClean="0"/>
              <a:t>The glass </a:t>
            </a:r>
            <a:r>
              <a:rPr lang="en-US" dirty="0" err="1" smtClean="0"/>
              <a:t>ionomer</a:t>
            </a:r>
            <a:r>
              <a:rPr lang="en-US" dirty="0" smtClean="0"/>
              <a:t> caries control restoration is not removed to facilitate the removal of caries left at the </a:t>
            </a:r>
            <a:r>
              <a:rPr lang="en-US" dirty="0" err="1" smtClean="0"/>
              <a:t>ﬁrst</a:t>
            </a:r>
            <a:r>
              <a:rPr lang="en-US" dirty="0" smtClean="0"/>
              <a:t> appointment. Rather, it is cut back </a:t>
            </a:r>
            <a:r>
              <a:rPr lang="en-US" dirty="0" err="1" smtClean="0"/>
              <a:t>pulpally</a:t>
            </a:r>
            <a:r>
              <a:rPr lang="en-US" dirty="0" smtClean="0"/>
              <a:t> and axially to serve as a base, and a </a:t>
            </a:r>
            <a:r>
              <a:rPr lang="en-US" dirty="0" err="1" smtClean="0"/>
              <a:t>deﬁnitive</a:t>
            </a:r>
            <a:r>
              <a:rPr lang="en-US" dirty="0" smtClean="0"/>
              <a:t> direct restoration (e.g. amalgam, composite resin) is placed.</a:t>
            </a:r>
          </a:p>
          <a:p>
            <a:pPr>
              <a:lnSpc>
                <a:spcPct val="150000"/>
              </a:lnSpc>
            </a:pP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Root caries management</a:t>
            </a:r>
            <a:endParaRPr lang="en-US" dirty="0"/>
          </a:p>
        </p:txBody>
      </p:sp>
      <p:sp>
        <p:nvSpPr>
          <p:cNvPr id="3" name="Content Placeholder 2"/>
          <p:cNvSpPr>
            <a:spLocks noGrp="1"/>
          </p:cNvSpPr>
          <p:nvPr>
            <p:ph idx="1"/>
          </p:nvPr>
        </p:nvSpPr>
        <p:spPr/>
        <p:txBody>
          <a:bodyPr/>
          <a:lstStyle/>
          <a:p>
            <a:pPr>
              <a:lnSpc>
                <a:spcPct val="150000"/>
              </a:lnSpc>
            </a:pPr>
            <a:r>
              <a:rPr lang="en-US" dirty="0" smtClean="0"/>
              <a:t>Root caries is a pervasive problem in a high percentage of older patients.</a:t>
            </a:r>
          </a:p>
          <a:p>
            <a:pPr>
              <a:lnSpc>
                <a:spcPct val="150000"/>
              </a:lnSpc>
            </a:pPr>
            <a:r>
              <a:rPr lang="en-US" dirty="0" smtClean="0"/>
              <a:t> Approximately 38% of patients between the ages of 55 and 64 years have root caries, and 47% of those between 65 and 74 years have experienced root caries.</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a:t>
            </a:r>
            <a:endParaRPr lang="en-US" dirty="0"/>
          </a:p>
        </p:txBody>
      </p:sp>
      <p:sp>
        <p:nvSpPr>
          <p:cNvPr id="3" name="Content Placeholder 2"/>
          <p:cNvSpPr>
            <a:spLocks noGrp="1"/>
          </p:cNvSpPr>
          <p:nvPr>
            <p:ph idx="1"/>
          </p:nvPr>
        </p:nvSpPr>
        <p:spPr/>
        <p:txBody>
          <a:bodyPr>
            <a:normAutofit/>
          </a:bodyPr>
          <a:lstStyle/>
          <a:p>
            <a:pPr>
              <a:lnSpc>
                <a:spcPct val="150000"/>
              </a:lnSpc>
            </a:pPr>
            <a:r>
              <a:rPr lang="en-US" dirty="0" smtClean="0"/>
              <a:t>The critical pH of dentin (pH at which dentin begins to </a:t>
            </a:r>
            <a:r>
              <a:rPr lang="en-US" dirty="0" err="1" smtClean="0"/>
              <a:t>demineralize</a:t>
            </a:r>
            <a:r>
              <a:rPr lang="en-US" dirty="0" smtClean="0"/>
              <a:t>) is between 6.2 and 6.7, whereas that of enamel is about 5.5.</a:t>
            </a:r>
          </a:p>
          <a:p>
            <a:pPr>
              <a:lnSpc>
                <a:spcPct val="150000"/>
              </a:lnSpc>
            </a:pPr>
            <a:r>
              <a:rPr lang="en-US" dirty="0" smtClean="0"/>
              <a:t> As a result, root dentin will </a:t>
            </a:r>
            <a:r>
              <a:rPr lang="en-US" dirty="0" err="1" smtClean="0"/>
              <a:t>demineralize</a:t>
            </a:r>
            <a:r>
              <a:rPr lang="en-US" dirty="0" smtClean="0"/>
              <a:t> in very weak acids, and root caries progresses at about twice the rate of coronal caries.</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a:t>
            </a:r>
            <a:endParaRPr lang="en-US" dirty="0"/>
          </a:p>
        </p:txBody>
      </p:sp>
      <p:sp>
        <p:nvSpPr>
          <p:cNvPr id="3" name="Content Placeholder 2"/>
          <p:cNvSpPr>
            <a:spLocks noGrp="1"/>
          </p:cNvSpPr>
          <p:nvPr>
            <p:ph idx="1"/>
          </p:nvPr>
        </p:nvSpPr>
        <p:spPr/>
        <p:txBody>
          <a:bodyPr>
            <a:normAutofit fontScale="85000" lnSpcReduction="20000"/>
          </a:bodyPr>
          <a:lstStyle/>
          <a:p>
            <a:pPr marL="633222" indent="-514350">
              <a:lnSpc>
                <a:spcPct val="150000"/>
              </a:lnSpc>
              <a:buFont typeface="+mj-lt"/>
              <a:buAutoNum type="arabicPeriod"/>
            </a:pPr>
            <a:r>
              <a:rPr lang="en-US" dirty="0" smtClean="0"/>
              <a:t>Gingival recession</a:t>
            </a:r>
          </a:p>
          <a:p>
            <a:pPr marL="633222" indent="-514350">
              <a:lnSpc>
                <a:spcPct val="150000"/>
              </a:lnSpc>
              <a:buFont typeface="+mj-lt"/>
              <a:buAutoNum type="arabicPeriod"/>
            </a:pPr>
            <a:r>
              <a:rPr lang="en-US" dirty="0" smtClean="0"/>
              <a:t>Poor oral hygiene</a:t>
            </a:r>
          </a:p>
          <a:p>
            <a:pPr marL="633222" indent="-514350">
              <a:lnSpc>
                <a:spcPct val="150000"/>
              </a:lnSpc>
              <a:buFont typeface="+mj-lt"/>
              <a:buAutoNum type="arabicPeriod"/>
            </a:pPr>
            <a:r>
              <a:rPr lang="en-US" dirty="0" err="1" smtClean="0"/>
              <a:t>Cariogenic</a:t>
            </a:r>
            <a:r>
              <a:rPr lang="en-US" dirty="0" smtClean="0"/>
              <a:t> diet</a:t>
            </a:r>
          </a:p>
          <a:p>
            <a:pPr marL="633222" indent="-514350">
              <a:lnSpc>
                <a:spcPct val="150000"/>
              </a:lnSpc>
              <a:buFont typeface="+mj-lt"/>
              <a:buAutoNum type="arabicPeriod"/>
            </a:pPr>
            <a:r>
              <a:rPr lang="en-US" dirty="0" smtClean="0"/>
              <a:t>Presence of multiple restorations or multiple</a:t>
            </a:r>
          </a:p>
          <a:p>
            <a:pPr marL="633222" indent="-514350">
              <a:lnSpc>
                <a:spcPct val="150000"/>
              </a:lnSpc>
              <a:buFont typeface="+mj-lt"/>
              <a:buAutoNum type="arabicPeriod"/>
            </a:pPr>
            <a:r>
              <a:rPr lang="en-US" dirty="0" smtClean="0"/>
              <a:t>Missing teeth</a:t>
            </a:r>
          </a:p>
          <a:p>
            <a:pPr marL="633222" indent="-514350">
              <a:lnSpc>
                <a:spcPct val="150000"/>
              </a:lnSpc>
              <a:buFont typeface="+mj-lt"/>
              <a:buAutoNum type="arabicPeriod"/>
            </a:pPr>
            <a:r>
              <a:rPr lang="en-US" dirty="0" smtClean="0"/>
              <a:t> Existing caries</a:t>
            </a:r>
          </a:p>
          <a:p>
            <a:pPr marL="633222" indent="-514350">
              <a:lnSpc>
                <a:spcPct val="150000"/>
              </a:lnSpc>
              <a:buFont typeface="+mj-lt"/>
              <a:buAutoNum type="arabicPeriod"/>
            </a:pPr>
            <a:r>
              <a:rPr lang="en-US" dirty="0" smtClean="0"/>
              <a:t> </a:t>
            </a:r>
            <a:r>
              <a:rPr lang="en-US" dirty="0" err="1" smtClean="0"/>
              <a:t>Xerogenic</a:t>
            </a:r>
            <a:r>
              <a:rPr lang="en-US" dirty="0" smtClean="0"/>
              <a:t> medications</a:t>
            </a:r>
          </a:p>
          <a:p>
            <a:pPr marL="633222" indent="-514350">
              <a:lnSpc>
                <a:spcPct val="150000"/>
              </a:lnSpc>
              <a:buFont typeface="+mj-lt"/>
              <a:buAutoNum type="arabicPeriod"/>
            </a:pPr>
            <a:r>
              <a:rPr lang="en-US" dirty="0" smtClean="0"/>
              <a:t> Compromised salivary flow rates.</a:t>
            </a:r>
          </a:p>
          <a:p>
            <a:pPr marL="633222" indent="-514350">
              <a:lnSpc>
                <a:spcPct val="150000"/>
              </a:lnSpc>
              <a:buFont typeface="+mj-lt"/>
              <a:buAutoNum type="arabicPeriod"/>
            </a:pP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protocol</a:t>
            </a:r>
            <a:endParaRPr lang="en-US" dirty="0"/>
          </a:p>
        </p:txBody>
      </p:sp>
      <p:sp>
        <p:nvSpPr>
          <p:cNvPr id="3" name="Content Placeholder 2"/>
          <p:cNvSpPr>
            <a:spLocks noGrp="1"/>
          </p:cNvSpPr>
          <p:nvPr>
            <p:ph idx="1"/>
          </p:nvPr>
        </p:nvSpPr>
        <p:spPr/>
        <p:txBody>
          <a:bodyPr>
            <a:normAutofit fontScale="70000" lnSpcReduction="20000"/>
          </a:bodyPr>
          <a:lstStyle/>
          <a:p>
            <a:pPr>
              <a:lnSpc>
                <a:spcPct val="170000"/>
              </a:lnSpc>
            </a:pPr>
            <a:r>
              <a:rPr lang="en-US" dirty="0" smtClean="0"/>
              <a:t>The </a:t>
            </a:r>
            <a:r>
              <a:rPr lang="en-US" dirty="0" err="1" smtClean="0"/>
              <a:t>ﬁrst</a:t>
            </a:r>
            <a:r>
              <a:rPr lang="en-US" dirty="0" smtClean="0"/>
              <a:t> strategy is to try to improve salivary </a:t>
            </a:r>
            <a:r>
              <a:rPr lang="en-US" dirty="0" err="1" smtClean="0"/>
              <a:t>ﬂow</a:t>
            </a:r>
            <a:r>
              <a:rPr lang="en-US" dirty="0" smtClean="0"/>
              <a:t> rates and increase the buffering capacity.</a:t>
            </a:r>
          </a:p>
          <a:p>
            <a:pPr>
              <a:lnSpc>
                <a:spcPct val="170000"/>
              </a:lnSpc>
            </a:pPr>
            <a:r>
              <a:rPr lang="en-US" dirty="0" smtClean="0"/>
              <a:t>The second strategy is to try to reduce the numbers of </a:t>
            </a:r>
            <a:r>
              <a:rPr lang="en-US" dirty="0" err="1" smtClean="0"/>
              <a:t>cariogenic</a:t>
            </a:r>
            <a:r>
              <a:rPr lang="en-US" dirty="0" smtClean="0"/>
              <a:t> bacteria (S. </a:t>
            </a:r>
            <a:r>
              <a:rPr lang="en-US" dirty="0" err="1" smtClean="0"/>
              <a:t>mutans</a:t>
            </a:r>
            <a:r>
              <a:rPr lang="en-US" dirty="0" smtClean="0"/>
              <a:t>) in the oral cavity.</a:t>
            </a:r>
          </a:p>
          <a:p>
            <a:pPr>
              <a:lnSpc>
                <a:spcPct val="170000"/>
              </a:lnSpc>
            </a:pPr>
            <a:r>
              <a:rPr lang="en-US" dirty="0" smtClean="0"/>
              <a:t> The third strategy is to reduce the quantity and number of exposures of ingested refined carbohydrates.</a:t>
            </a:r>
          </a:p>
          <a:p>
            <a:pPr>
              <a:lnSpc>
                <a:spcPct val="170000"/>
              </a:lnSpc>
            </a:pPr>
            <a:r>
              <a:rPr lang="en-US" dirty="0" smtClean="0"/>
              <a:t> The fourth strategy is to attempt to </a:t>
            </a:r>
            <a:r>
              <a:rPr lang="en-US" dirty="0" err="1" smtClean="0"/>
              <a:t>remineralize</a:t>
            </a:r>
            <a:r>
              <a:rPr lang="en-US" smtClean="0"/>
              <a:t> </a:t>
            </a:r>
            <a:r>
              <a:rPr lang="en-US" smtClean="0"/>
              <a:t>the noncavitated</a:t>
            </a:r>
            <a:r>
              <a:rPr lang="en-US" dirty="0" smtClean="0"/>
              <a:t> </a:t>
            </a:r>
            <a:r>
              <a:rPr lang="en-US" dirty="0" smtClean="0"/>
              <a:t>lesions and prevent new lesions from developing.</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r>
              <a:rPr lang="en-US" dirty="0" smtClean="0"/>
              <a:t>Two additional considerations-</a:t>
            </a:r>
          </a:p>
          <a:p>
            <a:pPr marL="633222" indent="-514350">
              <a:lnSpc>
                <a:spcPct val="150000"/>
              </a:lnSpc>
              <a:buFont typeface="+mj-lt"/>
              <a:buAutoNum type="arabicPeriod"/>
            </a:pPr>
            <a:r>
              <a:rPr lang="en-US" dirty="0" smtClean="0"/>
              <a:t>Use of powered toothbrushes. It is critical that patients susceptible to root caries.</a:t>
            </a:r>
          </a:p>
          <a:p>
            <a:pPr marL="633222" indent="-514350">
              <a:lnSpc>
                <a:spcPct val="150000"/>
              </a:lnSpc>
              <a:buFont typeface="+mj-lt"/>
              <a:buAutoNum type="arabicPeriod"/>
            </a:pPr>
            <a:r>
              <a:rPr lang="en-US" dirty="0" smtClean="0"/>
              <a:t>Restore all root caries lesions with a </a:t>
            </a:r>
            <a:r>
              <a:rPr lang="en-US" dirty="0" err="1" smtClean="0"/>
              <a:t>ﬂuoride</a:t>
            </a:r>
            <a:r>
              <a:rPr lang="en-US" dirty="0" smtClean="0"/>
              <a:t> releasing material</a:t>
            </a: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patients According to Degree </a:t>
            </a:r>
            <a:r>
              <a:rPr lang="en-US" smtClean="0"/>
              <a:t>of Risk</a:t>
            </a:r>
            <a:endParaRPr lang="en-US"/>
          </a:p>
        </p:txBody>
      </p:sp>
      <p:sp>
        <p:nvSpPr>
          <p:cNvPr id="3" name="Content Placeholder 2"/>
          <p:cNvSpPr>
            <a:spLocks noGrp="1"/>
          </p:cNvSpPr>
          <p:nvPr>
            <p:ph idx="1"/>
          </p:nvPr>
        </p:nvSpPr>
        <p:spPr/>
        <p:txBody>
          <a:bodyPr>
            <a:normAutofit fontScale="85000" lnSpcReduction="20000"/>
          </a:bodyPr>
          <a:lstStyle/>
          <a:p>
            <a:pPr>
              <a:lnSpc>
                <a:spcPct val="170000"/>
              </a:lnSpc>
            </a:pPr>
            <a:r>
              <a:rPr lang="en-US" dirty="0" smtClean="0"/>
              <a:t>Low caries risk- If a clinician </a:t>
            </a:r>
            <a:r>
              <a:rPr lang="en-US" dirty="0" err="1" smtClean="0"/>
              <a:t>ﬁnds</a:t>
            </a:r>
            <a:r>
              <a:rPr lang="en-US" dirty="0" smtClean="0"/>
              <a:t> no detectable or active caries lesions and minimum or no </a:t>
            </a:r>
            <a:r>
              <a:rPr lang="en-US" dirty="0" err="1" smtClean="0"/>
              <a:t>identiﬁable</a:t>
            </a:r>
            <a:r>
              <a:rPr lang="en-US" dirty="0" smtClean="0"/>
              <a:t> risk factors, that patient would be assigned a low caries risk. In this situation, in the current state of the patient’s health, the protective factors for not developing caries lesions outweigh the risk factors that could lead to new caries lesions.</a:t>
            </a:r>
          </a:p>
          <a:p>
            <a:pPr>
              <a:lnSpc>
                <a:spcPct val="170000"/>
              </a:lnSpc>
            </a:pPr>
            <a:endParaRPr lang="en-US" dirty="0" smtClean="0"/>
          </a:p>
        </p:txBody>
      </p:sp>
    </p:spTree>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lnSpc>
                <a:spcPct val="170000"/>
              </a:lnSpc>
            </a:pPr>
            <a:r>
              <a:rPr lang="en-US" dirty="0" smtClean="0"/>
              <a:t>At risk- These are patients who might not be having any carious lesions right now but are at risk to develop caries in the near future if an imbalance occurs between the protective factors and risk factors present in the patient.</a:t>
            </a:r>
          </a:p>
          <a:p>
            <a:pPr>
              <a:lnSpc>
                <a:spcPct val="170000"/>
              </a:lnSpc>
              <a:buNone/>
            </a:pPr>
            <a:endParaRPr lang="en-US" dirty="0" smtClean="0"/>
          </a:p>
          <a:p>
            <a:pPr>
              <a:lnSpc>
                <a:spcPct val="170000"/>
              </a:lnSpc>
            </a:pPr>
            <a:r>
              <a:rPr lang="en-US" dirty="0" smtClean="0"/>
              <a:t>High risk These are patients in whom the caries balance is tilted towards demineralization. These patients will in all probability develop caries in the near future</a:t>
            </a:r>
          </a:p>
          <a:p>
            <a:pPr>
              <a:lnSpc>
                <a:spcPct val="170000"/>
              </a:lnSpc>
            </a:pPr>
            <a:endParaRPr lang="en-US" dirty="0" smtClean="0"/>
          </a:p>
          <a:p>
            <a:endParaRPr lang="en-US" dirty="0"/>
          </a:p>
        </p:txBody>
      </p:sp>
    </p:spTree>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228600" y="1775191"/>
            <a:ext cx="8686800" cy="4778009"/>
          </a:xfrm>
        </p:spPr>
        <p:txBody>
          <a:bodyPr>
            <a:normAutofit/>
          </a:bodyPr>
          <a:lstStyle/>
          <a:p>
            <a:pPr algn="just"/>
            <a:r>
              <a:rPr lang="en-US" sz="2800" dirty="0" smtClean="0"/>
              <a:t>In managing caries the objective is to focus on the diagnosis, preventive or therapeutic measures, and treatment modalities.</a:t>
            </a:r>
          </a:p>
          <a:p>
            <a:pPr algn="just"/>
            <a:endParaRPr lang="en-US" sz="2800" dirty="0" smtClean="0"/>
          </a:p>
          <a:p>
            <a:pPr algn="just"/>
            <a:r>
              <a:rPr lang="en-US" sz="2800" dirty="0" smtClean="0"/>
              <a:t>Caries management efforts must be directed not at the tooth level but at the total-patient level.</a:t>
            </a:r>
          </a:p>
          <a:p>
            <a:pPr algn="just"/>
            <a:endParaRPr lang="en-US" sz="2800" dirty="0" smtClean="0"/>
          </a:p>
          <a:p>
            <a:pPr algn="just"/>
            <a:r>
              <a:rPr lang="en-US" sz="2800" dirty="0" smtClean="0"/>
              <a:t>Identifying and eliminating the causative factors for caries must be the primary focus, in addition to the restorative repair of damage caused by dental caries.</a:t>
            </a:r>
            <a:endParaRPr lang="en-US" sz="2800" dirty="0"/>
          </a:p>
        </p:txBody>
      </p:sp>
    </p:spTree>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362</TotalTime>
  <Words>2575</Words>
  <Application>Microsoft Office PowerPoint</Application>
  <PresentationFormat>On-screen Show (4:3)</PresentationFormat>
  <Paragraphs>239</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Module</vt:lpstr>
      <vt:lpstr>DENTAL CARIES: RISK ASSESSMENT AND MANAGEMENT</vt:lpstr>
      <vt:lpstr>Introduction</vt:lpstr>
      <vt:lpstr>The Caries Imbalance</vt:lpstr>
      <vt:lpstr>What is a risk factor?</vt:lpstr>
      <vt:lpstr>Slide 5</vt:lpstr>
      <vt:lpstr>Identiﬁcation of risk factors</vt:lpstr>
      <vt:lpstr>Slide 7</vt:lpstr>
      <vt:lpstr>Slide 8</vt:lpstr>
      <vt:lpstr>Identification of Risk Indicators</vt:lpstr>
      <vt:lpstr>Assessment of caries lesion activity</vt:lpstr>
      <vt:lpstr>Slide 11</vt:lpstr>
      <vt:lpstr>Detary analysis</vt:lpstr>
      <vt:lpstr>Dental clinical analysis (Dental Exam)</vt:lpstr>
      <vt:lpstr>Bacterial biofilm analysis</vt:lpstr>
      <vt:lpstr>Salivary analysis</vt:lpstr>
      <vt:lpstr>General considerations in Caries prevention</vt:lpstr>
      <vt:lpstr>  General Health </vt:lpstr>
      <vt:lpstr> DIET </vt:lpstr>
      <vt:lpstr> ORAL HYGIENE </vt:lpstr>
      <vt:lpstr> FLUORIDE EXPOSURE </vt:lpstr>
      <vt:lpstr> Fluoride treatment modalities </vt:lpstr>
      <vt:lpstr>Slide 22</vt:lpstr>
      <vt:lpstr>Anticaries vaccine</vt:lpstr>
      <vt:lpstr>Functions of saliva</vt:lpstr>
      <vt:lpstr>Antimicrobial agents</vt:lpstr>
      <vt:lpstr>Slide 26</vt:lpstr>
      <vt:lpstr>Calcium and phosphate compounds</vt:lpstr>
      <vt:lpstr>Probiotics</vt:lpstr>
      <vt:lpstr>Sealants</vt:lpstr>
      <vt:lpstr>Existing Restorations</vt:lpstr>
      <vt:lpstr>Caries- control restorations</vt:lpstr>
      <vt:lpstr>Caries Control Techniques</vt:lpstr>
      <vt:lpstr>Slide 33</vt:lpstr>
      <vt:lpstr>Slide 34</vt:lpstr>
      <vt:lpstr>Management Of Pulpal Exposure (Direct Pulp Capping)</vt:lpstr>
      <vt:lpstr>Types of pulpal exposure </vt:lpstr>
      <vt:lpstr>Prognosis of pulpal exposure</vt:lpstr>
      <vt:lpstr>Clinical technique </vt:lpstr>
      <vt:lpstr>Slide 39</vt:lpstr>
      <vt:lpstr>Partial Caries excavation and indirect pulp capping</vt:lpstr>
      <vt:lpstr>Clinical Protocol</vt:lpstr>
      <vt:lpstr>Slide 42</vt:lpstr>
      <vt:lpstr>Slide 43</vt:lpstr>
      <vt:lpstr>Root caries management</vt:lpstr>
      <vt:lpstr>Etiology</vt:lpstr>
      <vt:lpstr>Risk Factors</vt:lpstr>
      <vt:lpstr>Clinical protocol</vt:lpstr>
      <vt:lpstr>Slide 48</vt:lpstr>
      <vt:lpstr>Classification of patients According to Degree of Risk</vt:lpstr>
      <vt:lpstr>Slide 50</vt:lpstr>
      <vt:lpstr>Conclusion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DENTAL CARIES: RISK ASSESSMENT AND MANAGEMENT</dc:title>
  <dc:creator>skaggarwal</dc:creator>
  <cp:lastModifiedBy>skaggarwal</cp:lastModifiedBy>
  <cp:revision>48</cp:revision>
  <dcterms:created xsi:type="dcterms:W3CDTF">2016-11-24T16:27:46Z</dcterms:created>
  <dcterms:modified xsi:type="dcterms:W3CDTF">2016-12-03T05:39:16Z</dcterms:modified>
</cp:coreProperties>
</file>