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66" r:id="rId2"/>
    <p:sldId id="265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3"/>
  </p:normalViewPr>
  <p:slideViewPr>
    <p:cSldViewPr>
      <p:cViewPr varScale="1">
        <p:scale>
          <a:sx n="108" d="100"/>
          <a:sy n="108" d="100"/>
        </p:scale>
        <p:origin x="736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65737-73A7-4F84-9117-1CA8FDA0384E}" type="datetimeFigureOut">
              <a:rPr lang="en-US" smtClean="0"/>
              <a:pPr/>
              <a:t>2/21/22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1579579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11579579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6F54D-26D8-4D92-95C7-D12CEE7C57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2/21/22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2/21/22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6011" y="365759"/>
            <a:ext cx="11791188" cy="6307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2/21/22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609981"/>
            <a:ext cx="1035812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5670" y="1707918"/>
            <a:ext cx="10360659" cy="3811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39" y="609981"/>
            <a:ext cx="10358120" cy="1354217"/>
          </a:xfrm>
        </p:spPr>
        <p:txBody>
          <a:bodyPr/>
          <a:lstStyle/>
          <a:p>
            <a:r>
              <a:rPr lang="en-US" dirty="0"/>
              <a:t>            </a:t>
            </a:r>
            <a:r>
              <a:rPr lang="en-US" b="1" dirty="0"/>
              <a:t>Nested Case Control Study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707918"/>
            <a:ext cx="10514329" cy="3016210"/>
          </a:xfrm>
        </p:spPr>
        <p:txBody>
          <a:bodyPr/>
          <a:lstStyle/>
          <a:p>
            <a:r>
              <a:rPr lang="en-US" dirty="0"/>
              <a:t>                                </a:t>
            </a:r>
          </a:p>
          <a:p>
            <a:endParaRPr lang="en-US" dirty="0"/>
          </a:p>
          <a:p>
            <a:r>
              <a:rPr lang="en-US" dirty="0"/>
              <a:t>                                 </a:t>
            </a:r>
            <a:r>
              <a:rPr lang="en-US" dirty="0">
                <a:latin typeface="Arial" pitchFamily="34" charset="0"/>
                <a:cs typeface="Arial" pitchFamily="34" charset="0"/>
              </a:rPr>
              <a:t>Dr. Rakesh Arya,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                          Professor &amp; Head,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                          Department of Community Medicine,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                          Varun Arjun Medical College,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Shahjahanpur</a:t>
            </a:r>
            <a:r>
              <a:rPr lang="en-US" dirty="0">
                <a:latin typeface="Arial" pitchFamily="34" charset="0"/>
                <a:cs typeface="Arial" pitchFamily="34" charset="0"/>
              </a:rPr>
              <a:t>, U.P.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981"/>
            <a:ext cx="28130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Introduction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935" indent="-2286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3204" algn="l"/>
              </a:tabLst>
            </a:pPr>
            <a:r>
              <a:rPr spc="-10" dirty="0"/>
              <a:t>Case </a:t>
            </a:r>
            <a:r>
              <a:rPr spc="-20" dirty="0"/>
              <a:t>-control </a:t>
            </a:r>
            <a:r>
              <a:rPr spc="-15" dirty="0"/>
              <a:t>study </a:t>
            </a:r>
            <a:r>
              <a:rPr spc="-5" dirty="0"/>
              <a:t>within a </a:t>
            </a:r>
            <a:r>
              <a:rPr spc="-10" dirty="0"/>
              <a:t>cohort</a:t>
            </a:r>
            <a:r>
              <a:rPr spc="155" dirty="0"/>
              <a:t> </a:t>
            </a:r>
            <a:r>
              <a:rPr spc="-15" dirty="0"/>
              <a:t>study</a:t>
            </a:r>
          </a:p>
          <a:p>
            <a:pPr marL="241935" marR="241935" indent="-228600">
              <a:lnSpc>
                <a:spcPts val="3030"/>
              </a:lnSpc>
              <a:spcBef>
                <a:spcPts val="1045"/>
              </a:spcBef>
              <a:buFont typeface="Arial"/>
              <a:buChar char="•"/>
              <a:tabLst>
                <a:tab pos="243204" algn="l"/>
              </a:tabLst>
            </a:pPr>
            <a:r>
              <a:rPr spc="-25" dirty="0"/>
              <a:t>Variation </a:t>
            </a:r>
            <a:r>
              <a:rPr spc="-5" dirty="0"/>
              <a:t>in </a:t>
            </a:r>
            <a:r>
              <a:rPr spc="-10" dirty="0"/>
              <a:t>case </a:t>
            </a:r>
            <a:r>
              <a:rPr spc="-20" dirty="0"/>
              <a:t>control </a:t>
            </a:r>
            <a:r>
              <a:rPr spc="-15" dirty="0"/>
              <a:t>study </a:t>
            </a:r>
            <a:r>
              <a:rPr spc="-10" dirty="0"/>
              <a:t>where </a:t>
            </a:r>
            <a:r>
              <a:rPr spc="-5" dirty="0"/>
              <a:t>each case is </a:t>
            </a:r>
            <a:r>
              <a:rPr spc="-15" dirty="0"/>
              <a:t>matched to </a:t>
            </a:r>
            <a:r>
              <a:rPr spc="-5" dirty="0"/>
              <a:t>one </a:t>
            </a:r>
            <a:r>
              <a:rPr spc="-10" dirty="0"/>
              <a:t>or  </a:t>
            </a:r>
            <a:r>
              <a:rPr spc="-15" dirty="0"/>
              <a:t>more </a:t>
            </a:r>
            <a:r>
              <a:rPr spc="-20" dirty="0"/>
              <a:t>controls </a:t>
            </a:r>
            <a:r>
              <a:rPr spc="-10" dirty="0"/>
              <a:t>based </a:t>
            </a:r>
            <a:r>
              <a:rPr spc="-5" dirty="0"/>
              <a:t>on </a:t>
            </a:r>
            <a:r>
              <a:rPr spc="-10" dirty="0"/>
              <a:t>participants </a:t>
            </a:r>
            <a:r>
              <a:rPr spc="-15" dirty="0"/>
              <a:t>characteristics </a:t>
            </a:r>
            <a:r>
              <a:rPr spc="-5" dirty="0"/>
              <a:t>. Eg.</a:t>
            </a:r>
            <a:r>
              <a:rPr spc="250" dirty="0"/>
              <a:t> </a:t>
            </a:r>
            <a:r>
              <a:rPr spc="-15" dirty="0"/>
              <a:t>Age</a:t>
            </a:r>
          </a:p>
          <a:p>
            <a:pPr marL="241935" marR="5080" indent="-228600">
              <a:lnSpc>
                <a:spcPts val="3020"/>
              </a:lnSpc>
              <a:spcBef>
                <a:spcPts val="1200"/>
              </a:spcBef>
              <a:buFont typeface="Arial"/>
              <a:buChar char="•"/>
              <a:tabLst>
                <a:tab pos="243204" algn="l"/>
                <a:tab pos="715010" algn="l"/>
                <a:tab pos="1356360" algn="l"/>
                <a:tab pos="2935605" algn="l"/>
                <a:tab pos="3389629" algn="l"/>
                <a:tab pos="4029710" algn="l"/>
                <a:tab pos="5140960" algn="l"/>
                <a:tab pos="6153150" algn="l"/>
                <a:tab pos="7677784" algn="l"/>
                <a:tab pos="8131809" algn="l"/>
                <a:tab pos="8771890" algn="l"/>
                <a:tab pos="9881235" algn="l"/>
              </a:tabLst>
            </a:pPr>
            <a:r>
              <a:rPr spc="-75" dirty="0"/>
              <a:t>A</a:t>
            </a:r>
            <a:r>
              <a:rPr spc="-5" dirty="0"/>
              <a:t>t</a:t>
            </a:r>
            <a:r>
              <a:rPr dirty="0"/>
              <a:t>	t</a:t>
            </a:r>
            <a:r>
              <a:rPr spc="-10" dirty="0"/>
              <a:t>h</a:t>
            </a:r>
            <a:r>
              <a:rPr spc="-5" dirty="0"/>
              <a:t>e</a:t>
            </a:r>
            <a:r>
              <a:rPr dirty="0"/>
              <a:t>	</a:t>
            </a:r>
            <a:r>
              <a:rPr spc="-10" dirty="0"/>
              <a:t>be</a:t>
            </a:r>
            <a:r>
              <a:rPr dirty="0"/>
              <a:t>g</a:t>
            </a:r>
            <a:r>
              <a:rPr spc="-5" dirty="0"/>
              <a:t>i</a:t>
            </a:r>
            <a:r>
              <a:rPr spc="-15" dirty="0"/>
              <a:t>n</a:t>
            </a:r>
            <a:r>
              <a:rPr spc="-10" dirty="0"/>
              <a:t>nin</a:t>
            </a:r>
            <a:r>
              <a:rPr spc="-5" dirty="0"/>
              <a:t>g</a:t>
            </a:r>
            <a:r>
              <a:rPr dirty="0"/>
              <a:t>	</a:t>
            </a:r>
            <a:r>
              <a:rPr spc="-5" dirty="0"/>
              <a:t>of</a:t>
            </a:r>
            <a:r>
              <a:rPr dirty="0"/>
              <a:t>	</a:t>
            </a:r>
            <a:r>
              <a:rPr spc="-5" dirty="0"/>
              <a:t>the</a:t>
            </a:r>
            <a:r>
              <a:rPr dirty="0"/>
              <a:t>	</a:t>
            </a:r>
            <a:r>
              <a:rPr spc="-25" dirty="0"/>
              <a:t>c</a:t>
            </a:r>
            <a:r>
              <a:rPr spc="-10" dirty="0"/>
              <a:t>oh</a:t>
            </a:r>
            <a:r>
              <a:rPr spc="5" dirty="0"/>
              <a:t>o</a:t>
            </a:r>
            <a:r>
              <a:rPr spc="-5" dirty="0"/>
              <a:t>rt</a:t>
            </a:r>
            <a:r>
              <a:rPr dirty="0"/>
              <a:t>	</a:t>
            </a:r>
            <a:r>
              <a:rPr spc="-45" dirty="0"/>
              <a:t>s</a:t>
            </a:r>
            <a:r>
              <a:rPr dirty="0"/>
              <a:t>t</a:t>
            </a:r>
            <a:r>
              <a:rPr spc="-10" dirty="0"/>
              <a:t>u</a:t>
            </a:r>
            <a:r>
              <a:rPr spc="5" dirty="0"/>
              <a:t>d</a:t>
            </a:r>
            <a:r>
              <a:rPr spc="-215" dirty="0"/>
              <a:t>y</a:t>
            </a:r>
            <a:r>
              <a:rPr spc="-5" dirty="0"/>
              <a:t>,</a:t>
            </a:r>
            <a:r>
              <a:rPr dirty="0"/>
              <a:t>	</a:t>
            </a:r>
            <a:r>
              <a:rPr spc="-5" dirty="0"/>
              <a:t>memb</a:t>
            </a:r>
            <a:r>
              <a:rPr spc="-15" dirty="0"/>
              <a:t>e</a:t>
            </a:r>
            <a:r>
              <a:rPr spc="-45" dirty="0"/>
              <a:t>r</a:t>
            </a:r>
            <a:r>
              <a:rPr spc="-5" dirty="0"/>
              <a:t>s</a:t>
            </a:r>
            <a:r>
              <a:rPr dirty="0"/>
              <a:t>	</a:t>
            </a:r>
            <a:r>
              <a:rPr spc="-5" dirty="0"/>
              <a:t>of</a:t>
            </a:r>
            <a:r>
              <a:rPr dirty="0"/>
              <a:t>	</a:t>
            </a:r>
            <a:r>
              <a:rPr spc="-5" dirty="0"/>
              <a:t>the</a:t>
            </a:r>
            <a:r>
              <a:rPr dirty="0"/>
              <a:t>	</a:t>
            </a:r>
            <a:r>
              <a:rPr spc="-25" dirty="0"/>
              <a:t>c</a:t>
            </a:r>
            <a:r>
              <a:rPr spc="-10" dirty="0"/>
              <a:t>ohor</a:t>
            </a:r>
            <a:r>
              <a:rPr spc="-5" dirty="0"/>
              <a:t>t</a:t>
            </a:r>
            <a:r>
              <a:rPr dirty="0"/>
              <a:t>	</a:t>
            </a:r>
            <a:r>
              <a:rPr spc="-5" dirty="0"/>
              <a:t>a</a:t>
            </a:r>
            <a:r>
              <a:rPr spc="-45" dirty="0"/>
              <a:t>r</a:t>
            </a:r>
            <a:r>
              <a:rPr spc="-5" dirty="0"/>
              <a:t>e  assessed </a:t>
            </a:r>
            <a:r>
              <a:rPr spc="-25" dirty="0"/>
              <a:t>for </a:t>
            </a:r>
            <a:r>
              <a:rPr spc="-10" dirty="0"/>
              <a:t>risk</a:t>
            </a:r>
            <a:r>
              <a:rPr spc="75" dirty="0"/>
              <a:t> </a:t>
            </a:r>
            <a:r>
              <a:rPr spc="-25" dirty="0"/>
              <a:t>factors.</a:t>
            </a:r>
          </a:p>
          <a:p>
            <a:pPr marL="241935" indent="-228600">
              <a:lnSpc>
                <a:spcPct val="100000"/>
              </a:lnSpc>
              <a:spcBef>
                <a:spcPts val="825"/>
              </a:spcBef>
              <a:buFont typeface="Arial"/>
              <a:buChar char="•"/>
              <a:tabLst>
                <a:tab pos="243204" algn="l"/>
              </a:tabLst>
            </a:pPr>
            <a:r>
              <a:rPr spc="-10" dirty="0"/>
              <a:t>Cases </a:t>
            </a:r>
            <a:r>
              <a:rPr spc="-5" dirty="0"/>
              <a:t>and </a:t>
            </a:r>
            <a:r>
              <a:rPr spc="-20" dirty="0"/>
              <a:t>controls are </a:t>
            </a:r>
            <a:r>
              <a:rPr spc="-10" dirty="0"/>
              <a:t>identified subsequently </a:t>
            </a:r>
            <a:r>
              <a:rPr spc="-15" dirty="0"/>
              <a:t>at </a:t>
            </a:r>
            <a:r>
              <a:rPr spc="-5" dirty="0"/>
              <a:t>a</a:t>
            </a:r>
            <a:r>
              <a:rPr spc="195" dirty="0"/>
              <a:t> </a:t>
            </a:r>
            <a:r>
              <a:rPr spc="-5" dirty="0"/>
              <a:t>time.</a:t>
            </a:r>
          </a:p>
          <a:p>
            <a:pPr marL="241935" marR="8255" indent="-228600">
              <a:lnSpc>
                <a:spcPts val="3020"/>
              </a:lnSpc>
              <a:spcBef>
                <a:spcPts val="1250"/>
              </a:spcBef>
              <a:buFont typeface="Arial"/>
              <a:buChar char="•"/>
              <a:tabLst>
                <a:tab pos="243204" algn="l"/>
              </a:tabLst>
            </a:pPr>
            <a:r>
              <a:rPr spc="-15" dirty="0"/>
              <a:t>Controls </a:t>
            </a:r>
            <a:r>
              <a:rPr spc="-20" dirty="0"/>
              <a:t>are </a:t>
            </a:r>
            <a:r>
              <a:rPr spc="-5" dirty="0"/>
              <a:t>a </a:t>
            </a:r>
            <a:r>
              <a:rPr spc="-10" dirty="0"/>
              <a:t>sample </a:t>
            </a:r>
            <a:r>
              <a:rPr spc="-5" dirty="0"/>
              <a:t>of </a:t>
            </a:r>
            <a:r>
              <a:rPr spc="-10" dirty="0"/>
              <a:t>individuals </a:t>
            </a:r>
            <a:r>
              <a:rPr spc="-5" dirty="0"/>
              <a:t>who </a:t>
            </a:r>
            <a:r>
              <a:rPr spc="-20" dirty="0"/>
              <a:t>are </a:t>
            </a:r>
            <a:r>
              <a:rPr spc="-15" dirty="0"/>
              <a:t>at </a:t>
            </a:r>
            <a:r>
              <a:rPr spc="-10" dirty="0"/>
              <a:t>risk </a:t>
            </a:r>
            <a:r>
              <a:rPr spc="-25" dirty="0"/>
              <a:t>for </a:t>
            </a:r>
            <a:r>
              <a:rPr spc="-5" dirty="0"/>
              <a:t>the </a:t>
            </a:r>
            <a:r>
              <a:rPr spc="-10" dirty="0"/>
              <a:t>disease </a:t>
            </a:r>
            <a:r>
              <a:rPr spc="-25" dirty="0"/>
              <a:t>at  </a:t>
            </a:r>
            <a:r>
              <a:rPr spc="-5" dirty="0"/>
              <a:t>the time each </a:t>
            </a:r>
            <a:r>
              <a:rPr spc="-10" dirty="0"/>
              <a:t>case </a:t>
            </a:r>
            <a:r>
              <a:rPr spc="-5" dirty="0"/>
              <a:t>of </a:t>
            </a:r>
            <a:r>
              <a:rPr spc="-10" dirty="0"/>
              <a:t>disease</a:t>
            </a:r>
            <a:r>
              <a:rPr spc="65" dirty="0"/>
              <a:t> </a:t>
            </a:r>
            <a:r>
              <a:rPr spc="-15" dirty="0"/>
              <a:t>develops.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981"/>
            <a:ext cx="85756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Example </a:t>
            </a:r>
            <a:r>
              <a:rPr spc="-5" dirty="0"/>
              <a:t>of </a:t>
            </a:r>
            <a:r>
              <a:rPr spc="-20" dirty="0"/>
              <a:t>Nested </a:t>
            </a:r>
            <a:r>
              <a:rPr dirty="0"/>
              <a:t>Case </a:t>
            </a:r>
            <a:r>
              <a:rPr spc="-20" dirty="0"/>
              <a:t>Control</a:t>
            </a:r>
            <a:r>
              <a:rPr spc="10" dirty="0"/>
              <a:t> </a:t>
            </a:r>
            <a:r>
              <a:rPr dirty="0"/>
              <a:t>Study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93493"/>
            <a:ext cx="10336530" cy="42900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937260" indent="-2286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20" dirty="0">
                <a:latin typeface="Calibri"/>
                <a:cs typeface="Calibri"/>
              </a:rPr>
              <a:t>nested </a:t>
            </a:r>
            <a:r>
              <a:rPr sz="2800" spc="-10" dirty="0">
                <a:latin typeface="Calibri"/>
                <a:cs typeface="Calibri"/>
              </a:rPr>
              <a:t>case </a:t>
            </a:r>
            <a:r>
              <a:rPr sz="2800" spc="-20" dirty="0">
                <a:latin typeface="Calibri"/>
                <a:cs typeface="Calibri"/>
              </a:rPr>
              <a:t>control </a:t>
            </a:r>
            <a:r>
              <a:rPr sz="2800" spc="-15" dirty="0">
                <a:latin typeface="Calibri"/>
                <a:cs typeface="Calibri"/>
              </a:rPr>
              <a:t>study </a:t>
            </a:r>
            <a:r>
              <a:rPr sz="2800" spc="-20" dirty="0">
                <a:latin typeface="Calibri"/>
                <a:cs typeface="Calibri"/>
              </a:rPr>
              <a:t>examined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relationship </a:t>
            </a:r>
            <a:r>
              <a:rPr sz="2800" spc="-10" dirty="0">
                <a:latin typeface="Calibri"/>
                <a:cs typeface="Calibri"/>
              </a:rPr>
              <a:t>between  serum </a:t>
            </a:r>
            <a:r>
              <a:rPr sz="2800" spc="-15" dirty="0">
                <a:latin typeface="Calibri"/>
                <a:cs typeface="Calibri"/>
              </a:rPr>
              <a:t>organochlorides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20" dirty="0">
                <a:latin typeface="Calibri"/>
                <a:cs typeface="Calibri"/>
              </a:rPr>
              <a:t>breast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caner.</a:t>
            </a:r>
            <a:endParaRPr sz="2800">
              <a:latin typeface="Calibri"/>
              <a:cs typeface="Calibri"/>
            </a:endParaRPr>
          </a:p>
          <a:p>
            <a:pPr marL="241300" marR="338455" indent="-228600">
              <a:lnSpc>
                <a:spcPts val="3020"/>
              </a:lnSpc>
              <a:spcBef>
                <a:spcPts val="1015"/>
              </a:spcBef>
              <a:buFont typeface="Arial"/>
              <a:buChar char="•"/>
              <a:tabLst>
                <a:tab pos="241935" algn="l"/>
                <a:tab pos="4919980" algn="l"/>
              </a:tabLst>
            </a:pPr>
            <a:r>
              <a:rPr sz="2800" spc="-10" dirty="0">
                <a:latin typeface="Calibri"/>
                <a:cs typeface="Calibri"/>
              </a:rPr>
              <a:t>Study subject </a:t>
            </a:r>
            <a:r>
              <a:rPr sz="2800" spc="-20" dirty="0">
                <a:latin typeface="Calibri"/>
                <a:cs typeface="Calibri"/>
              </a:rPr>
              <a:t>were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drawn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from	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cohort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5" dirty="0">
                <a:latin typeface="Calibri"/>
                <a:cs typeface="Calibri"/>
              </a:rPr>
              <a:t>over </a:t>
            </a:r>
            <a:r>
              <a:rPr sz="2800" spc="-5" dirty="0">
                <a:latin typeface="Calibri"/>
                <a:cs typeface="Calibri"/>
              </a:rPr>
              <a:t>57,000 </a:t>
            </a:r>
            <a:r>
              <a:rPr sz="2800" spc="-15" dirty="0">
                <a:latin typeface="Calibri"/>
                <a:cs typeface="Calibri"/>
              </a:rPr>
              <a:t>female  members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Kaiser </a:t>
            </a:r>
            <a:r>
              <a:rPr sz="2800" spc="-20" dirty="0">
                <a:latin typeface="Calibri"/>
                <a:cs typeface="Calibri"/>
              </a:rPr>
              <a:t>Permanente </a:t>
            </a:r>
            <a:r>
              <a:rPr sz="2800" spc="-10" dirty="0">
                <a:latin typeface="Calibri"/>
                <a:cs typeface="Calibri"/>
              </a:rPr>
              <a:t>Medical </a:t>
            </a:r>
            <a:r>
              <a:rPr sz="2800" spc="-15" dirty="0">
                <a:latin typeface="Calibri"/>
                <a:cs typeface="Calibri"/>
              </a:rPr>
              <a:t>Care </a:t>
            </a:r>
            <a:r>
              <a:rPr sz="2800" spc="-20" dirty="0">
                <a:latin typeface="Calibri"/>
                <a:cs typeface="Calibri"/>
              </a:rPr>
              <a:t>Program </a:t>
            </a:r>
            <a:r>
              <a:rPr sz="2800" spc="-5" dirty="0">
                <a:latin typeface="Calibri"/>
                <a:cs typeface="Calibri"/>
              </a:rPr>
              <a:t>who </a:t>
            </a:r>
            <a:r>
              <a:rPr sz="2800" spc="-15" dirty="0">
                <a:latin typeface="Calibri"/>
                <a:cs typeface="Calibri"/>
              </a:rPr>
              <a:t>went  </a:t>
            </a:r>
            <a:r>
              <a:rPr sz="2800" spc="-10" dirty="0">
                <a:latin typeface="Calibri"/>
                <a:cs typeface="Calibri"/>
              </a:rPr>
              <a:t>multiphasic </a:t>
            </a:r>
            <a:r>
              <a:rPr sz="2800" spc="-15" dirty="0">
                <a:latin typeface="Calibri"/>
                <a:cs typeface="Calibri"/>
              </a:rPr>
              <a:t>examination </a:t>
            </a:r>
            <a:r>
              <a:rPr sz="2800" spc="-5" dirty="0">
                <a:latin typeface="Calibri"/>
                <a:cs typeface="Calibri"/>
              </a:rPr>
              <a:t>in </a:t>
            </a:r>
            <a:r>
              <a:rPr sz="2800" spc="-20" dirty="0">
                <a:latin typeface="Calibri"/>
                <a:cs typeface="Calibri"/>
              </a:rPr>
              <a:t>late </a:t>
            </a:r>
            <a:r>
              <a:rPr sz="2800" spc="-5" dirty="0">
                <a:latin typeface="Calibri"/>
                <a:cs typeface="Calibri"/>
              </a:rPr>
              <a:t>1960s, </a:t>
            </a:r>
            <a:r>
              <a:rPr sz="2800" spc="-15" dirty="0">
                <a:latin typeface="Calibri"/>
                <a:cs typeface="Calibri"/>
              </a:rPr>
              <a:t>at </a:t>
            </a:r>
            <a:r>
              <a:rPr sz="2800" spc="-5" dirty="0">
                <a:latin typeface="Calibri"/>
                <a:cs typeface="Calibri"/>
              </a:rPr>
              <a:t>which time </a:t>
            </a:r>
            <a:r>
              <a:rPr sz="2800" spc="-10" dirty="0">
                <a:latin typeface="Calibri"/>
                <a:cs typeface="Calibri"/>
              </a:rPr>
              <a:t>blood samples  </a:t>
            </a:r>
            <a:r>
              <a:rPr sz="2800" spc="-20" dirty="0">
                <a:latin typeface="Calibri"/>
                <a:cs typeface="Calibri"/>
              </a:rPr>
              <a:t>were </a:t>
            </a:r>
            <a:r>
              <a:rPr sz="2800" spc="-10" dirty="0">
                <a:latin typeface="Calibri"/>
                <a:cs typeface="Calibri"/>
              </a:rPr>
              <a:t>collected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stored.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The cohort </a:t>
            </a:r>
            <a:r>
              <a:rPr sz="2800" spc="-15" dirty="0">
                <a:latin typeface="Calibri"/>
                <a:cs typeface="Calibri"/>
              </a:rPr>
              <a:t>was </a:t>
            </a:r>
            <a:r>
              <a:rPr sz="2800" spc="-20" dirty="0">
                <a:latin typeface="Calibri"/>
                <a:cs typeface="Calibri"/>
              </a:rPr>
              <a:t>followed upto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1990.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3020"/>
              </a:lnSpc>
              <a:spcBef>
                <a:spcPts val="104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150 </a:t>
            </a:r>
            <a:r>
              <a:rPr sz="2800" spc="-10" dirty="0">
                <a:latin typeface="Calibri"/>
                <a:cs typeface="Calibri"/>
              </a:rPr>
              <a:t>women </a:t>
            </a:r>
            <a:r>
              <a:rPr sz="2800" spc="-5" dirty="0">
                <a:latin typeface="Calibri"/>
                <a:cs typeface="Calibri"/>
              </a:rPr>
              <a:t>who </a:t>
            </a:r>
            <a:r>
              <a:rPr sz="2800" spc="-10" dirty="0">
                <a:latin typeface="Calibri"/>
                <a:cs typeface="Calibri"/>
              </a:rPr>
              <a:t>developed </a:t>
            </a:r>
            <a:r>
              <a:rPr sz="2800" spc="-20" dirty="0">
                <a:latin typeface="Calibri"/>
                <a:cs typeface="Calibri"/>
              </a:rPr>
              <a:t>breast </a:t>
            </a:r>
            <a:r>
              <a:rPr sz="2800" spc="-10" dirty="0">
                <a:latin typeface="Calibri"/>
                <a:cs typeface="Calibri"/>
              </a:rPr>
              <a:t>cancer during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followup </a:t>
            </a:r>
            <a:r>
              <a:rPr sz="2800" spc="-10" dirty="0">
                <a:latin typeface="Calibri"/>
                <a:cs typeface="Calibri"/>
              </a:rPr>
              <a:t>period  </a:t>
            </a:r>
            <a:r>
              <a:rPr sz="2800" spc="-20" dirty="0">
                <a:latin typeface="Calibri"/>
                <a:cs typeface="Calibri"/>
              </a:rPr>
              <a:t>were </a:t>
            </a:r>
            <a:r>
              <a:rPr sz="2800" spc="-10" dirty="0">
                <a:latin typeface="Calibri"/>
                <a:cs typeface="Calibri"/>
              </a:rPr>
              <a:t>then </a:t>
            </a:r>
            <a:r>
              <a:rPr sz="2800" spc="-15" dirty="0">
                <a:latin typeface="Calibri"/>
                <a:cs typeface="Calibri"/>
              </a:rPr>
              <a:t>randomly </a:t>
            </a:r>
            <a:r>
              <a:rPr sz="2800" spc="-10" dirty="0">
                <a:latin typeface="Calibri"/>
                <a:cs typeface="Calibri"/>
              </a:rPr>
              <a:t>selected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individually </a:t>
            </a:r>
            <a:r>
              <a:rPr sz="2800" spc="-15" dirty="0">
                <a:latin typeface="Calibri"/>
                <a:cs typeface="Calibri"/>
              </a:rPr>
              <a:t>matched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5" dirty="0">
                <a:latin typeface="Calibri"/>
                <a:cs typeface="Calibri"/>
              </a:rPr>
              <a:t>150 </a:t>
            </a:r>
            <a:r>
              <a:rPr sz="2800" spc="-15" dirty="0">
                <a:latin typeface="Calibri"/>
                <a:cs typeface="Calibri"/>
              </a:rPr>
              <a:t>women  </a:t>
            </a:r>
            <a:r>
              <a:rPr sz="2800" spc="-5" dirty="0">
                <a:latin typeface="Calibri"/>
                <a:cs typeface="Calibri"/>
              </a:rPr>
              <a:t>in the </a:t>
            </a:r>
            <a:r>
              <a:rPr sz="2800" spc="-10" dirty="0">
                <a:latin typeface="Calibri"/>
                <a:cs typeface="Calibri"/>
              </a:rPr>
              <a:t>cohort </a:t>
            </a:r>
            <a:r>
              <a:rPr sz="2800" spc="-5" dirty="0">
                <a:latin typeface="Calibri"/>
                <a:cs typeface="Calibri"/>
              </a:rPr>
              <a:t>who had </a:t>
            </a:r>
            <a:r>
              <a:rPr sz="2800" spc="-10" dirty="0">
                <a:latin typeface="Calibri"/>
                <a:cs typeface="Calibri"/>
              </a:rPr>
              <a:t>remained </a:t>
            </a:r>
            <a:r>
              <a:rPr sz="2800" spc="-15" dirty="0">
                <a:latin typeface="Calibri"/>
                <a:cs typeface="Calibri"/>
              </a:rPr>
              <a:t>free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20" dirty="0">
                <a:latin typeface="Calibri"/>
                <a:cs typeface="Calibri"/>
              </a:rPr>
              <a:t>breast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cancer.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3493"/>
            <a:ext cx="9293860" cy="173228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Using the </a:t>
            </a:r>
            <a:r>
              <a:rPr sz="2800" spc="-10" dirty="0">
                <a:latin typeface="Calibri"/>
                <a:cs typeface="Calibri"/>
              </a:rPr>
              <a:t>blood samples </a:t>
            </a:r>
            <a:r>
              <a:rPr sz="2800" spc="-25" dirty="0">
                <a:latin typeface="Calibri"/>
                <a:cs typeface="Calibri"/>
              </a:rPr>
              <a:t>stored </a:t>
            </a:r>
            <a:r>
              <a:rPr sz="2800" spc="-15" dirty="0">
                <a:latin typeface="Calibri"/>
                <a:cs typeface="Calibri"/>
              </a:rPr>
              <a:t>at </a:t>
            </a:r>
            <a:r>
              <a:rPr sz="2800" spc="-10" dirty="0">
                <a:latin typeface="Calibri"/>
                <a:cs typeface="Calibri"/>
              </a:rPr>
              <a:t>baseline </a:t>
            </a:r>
            <a:r>
              <a:rPr sz="2800" spc="-5" dirty="0">
                <a:latin typeface="Calibri"/>
                <a:cs typeface="Calibri"/>
              </a:rPr>
              <a:t>, </a:t>
            </a:r>
            <a:r>
              <a:rPr sz="2800" spc="-10" dirty="0">
                <a:latin typeface="Calibri"/>
                <a:cs typeface="Calibri"/>
              </a:rPr>
              <a:t>serum levels </a:t>
            </a:r>
            <a:r>
              <a:rPr sz="2800" spc="-20" dirty="0">
                <a:latin typeface="Calibri"/>
                <a:cs typeface="Calibri"/>
              </a:rPr>
              <a:t>were  </a:t>
            </a:r>
            <a:r>
              <a:rPr sz="2800" spc="-15" dirty="0">
                <a:latin typeface="Calibri"/>
                <a:cs typeface="Calibri"/>
              </a:rPr>
              <a:t>compared </a:t>
            </a:r>
            <a:r>
              <a:rPr sz="2800" spc="-10" dirty="0">
                <a:latin typeface="Calibri"/>
                <a:cs typeface="Calibri"/>
              </a:rPr>
              <a:t>between cancer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controls.</a:t>
            </a:r>
            <a:endParaRPr sz="2800">
              <a:latin typeface="Calibri"/>
              <a:cs typeface="Calibri"/>
            </a:endParaRPr>
          </a:p>
          <a:p>
            <a:pPr marL="241300" marR="361950" indent="-228600">
              <a:lnSpc>
                <a:spcPts val="3020"/>
              </a:lnSpc>
              <a:spcBef>
                <a:spcPts val="101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This approach </a:t>
            </a:r>
            <a:r>
              <a:rPr sz="2800" spc="-15" dirty="0">
                <a:latin typeface="Calibri"/>
                <a:cs typeface="Calibri"/>
              </a:rPr>
              <a:t>resulted </a:t>
            </a:r>
            <a:r>
              <a:rPr sz="2800" spc="-5" dirty="0">
                <a:latin typeface="Calibri"/>
                <a:cs typeface="Calibri"/>
              </a:rPr>
              <a:t>in </a:t>
            </a:r>
            <a:r>
              <a:rPr sz="2800" spc="-15" dirty="0">
                <a:latin typeface="Calibri"/>
                <a:cs typeface="Calibri"/>
              </a:rPr>
              <a:t>considerably </a:t>
            </a:r>
            <a:r>
              <a:rPr sz="2800" spc="-5" dirty="0">
                <a:latin typeface="Calibri"/>
                <a:cs typeface="Calibri"/>
              </a:rPr>
              <a:t>less </a:t>
            </a:r>
            <a:r>
              <a:rPr sz="2800" spc="-20" dirty="0">
                <a:latin typeface="Calibri"/>
                <a:cs typeface="Calibri"/>
              </a:rPr>
              <a:t>cost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25" dirty="0">
                <a:latin typeface="Calibri"/>
                <a:cs typeface="Calibri"/>
              </a:rPr>
              <a:t>effort </a:t>
            </a:r>
            <a:r>
              <a:rPr sz="2800" spc="-5" dirty="0">
                <a:latin typeface="Calibri"/>
                <a:cs typeface="Calibri"/>
              </a:rPr>
              <a:t>in  </a:t>
            </a:r>
            <a:r>
              <a:rPr sz="2800" spc="-15" dirty="0">
                <a:latin typeface="Calibri"/>
                <a:cs typeface="Calibri"/>
              </a:rPr>
              <a:t>processing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5" dirty="0">
                <a:latin typeface="Calibri"/>
                <a:cs typeface="Calibri"/>
              </a:rPr>
              <a:t>laboratory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specimens.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981"/>
            <a:ext cx="26085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Advantages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7918"/>
            <a:ext cx="10291445" cy="28390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25" dirty="0">
                <a:latin typeface="Calibri"/>
                <a:cs typeface="Calibri"/>
              </a:rPr>
              <a:t>Efficient </a:t>
            </a:r>
            <a:r>
              <a:rPr sz="2800" spc="-5" dirty="0">
                <a:latin typeface="Calibri"/>
                <a:cs typeface="Calibri"/>
              </a:rPr>
              <a:t>– </a:t>
            </a:r>
            <a:r>
              <a:rPr sz="2800" spc="-10" dirty="0">
                <a:latin typeface="Calibri"/>
                <a:cs typeface="Calibri"/>
              </a:rPr>
              <a:t>not </a:t>
            </a:r>
            <a:r>
              <a:rPr sz="2800" spc="-5" dirty="0">
                <a:latin typeface="Calibri"/>
                <a:cs typeface="Calibri"/>
              </a:rPr>
              <a:t>all </a:t>
            </a:r>
            <a:r>
              <a:rPr sz="2800" spc="-15" dirty="0">
                <a:latin typeface="Calibri"/>
                <a:cs typeface="Calibri"/>
              </a:rPr>
              <a:t>members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5" dirty="0">
                <a:latin typeface="Calibri"/>
                <a:cs typeface="Calibri"/>
              </a:rPr>
              <a:t>parent </a:t>
            </a:r>
            <a:r>
              <a:rPr sz="2800" spc="-10" dirty="0">
                <a:latin typeface="Calibri"/>
                <a:cs typeface="Calibri"/>
              </a:rPr>
              <a:t>cohort </a:t>
            </a:r>
            <a:r>
              <a:rPr sz="2800" spc="-20" dirty="0">
                <a:latin typeface="Calibri"/>
                <a:cs typeface="Calibri"/>
              </a:rPr>
              <a:t>require </a:t>
            </a:r>
            <a:r>
              <a:rPr sz="2800" spc="-10" dirty="0">
                <a:latin typeface="Calibri"/>
                <a:cs typeface="Calibri"/>
              </a:rPr>
              <a:t>diagnostic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testing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5" dirty="0">
                <a:latin typeface="Calibri"/>
                <a:cs typeface="Calibri"/>
              </a:rPr>
              <a:t>Flexible</a:t>
            </a:r>
            <a:endParaRPr sz="2800">
              <a:latin typeface="Calibri"/>
              <a:cs typeface="Calibri"/>
            </a:endParaRPr>
          </a:p>
          <a:p>
            <a:pPr marL="241300" marR="882650" indent="-228600">
              <a:lnSpc>
                <a:spcPts val="3020"/>
              </a:lnSpc>
              <a:spcBef>
                <a:spcPts val="104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Reduces </a:t>
            </a:r>
            <a:r>
              <a:rPr sz="2800" spc="-5" dirty="0">
                <a:latin typeface="Calibri"/>
                <a:cs typeface="Calibri"/>
              </a:rPr>
              <a:t>selection </a:t>
            </a:r>
            <a:r>
              <a:rPr sz="2800" spc="-10" dirty="0">
                <a:latin typeface="Calibri"/>
                <a:cs typeface="Calibri"/>
              </a:rPr>
              <a:t>bias </a:t>
            </a:r>
            <a:r>
              <a:rPr sz="2800" spc="-5" dirty="0">
                <a:latin typeface="Calibri"/>
                <a:cs typeface="Calibri"/>
              </a:rPr>
              <a:t>– </a:t>
            </a:r>
            <a:r>
              <a:rPr sz="2800" spc="-10" dirty="0">
                <a:latin typeface="Calibri"/>
                <a:cs typeface="Calibri"/>
              </a:rPr>
              <a:t>cases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20" dirty="0">
                <a:latin typeface="Calibri"/>
                <a:cs typeface="Calibri"/>
              </a:rPr>
              <a:t>controls </a:t>
            </a:r>
            <a:r>
              <a:rPr sz="2800" spc="-10" dirty="0">
                <a:latin typeface="Calibri"/>
                <a:cs typeface="Calibri"/>
              </a:rPr>
              <a:t>sampled </a:t>
            </a:r>
            <a:r>
              <a:rPr sz="2800" spc="-20" dirty="0">
                <a:latin typeface="Calibri"/>
                <a:cs typeface="Calibri"/>
              </a:rPr>
              <a:t>from </a:t>
            </a:r>
            <a:r>
              <a:rPr sz="2800" spc="-10" dirty="0">
                <a:latin typeface="Calibri"/>
                <a:cs typeface="Calibri"/>
              </a:rPr>
              <a:t>same  population</a:t>
            </a:r>
            <a:endParaRPr sz="2800">
              <a:latin typeface="Calibri"/>
              <a:cs typeface="Calibri"/>
            </a:endParaRPr>
          </a:p>
          <a:p>
            <a:pPr marL="241300" marR="116205" indent="-228600">
              <a:lnSpc>
                <a:spcPts val="3020"/>
              </a:lnSpc>
              <a:spcBef>
                <a:spcPts val="100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Reduces </a:t>
            </a:r>
            <a:r>
              <a:rPr sz="2800" spc="-15" dirty="0">
                <a:latin typeface="Calibri"/>
                <a:cs typeface="Calibri"/>
              </a:rPr>
              <a:t>information </a:t>
            </a:r>
            <a:r>
              <a:rPr sz="2800" spc="-10" dirty="0">
                <a:latin typeface="Calibri"/>
                <a:cs typeface="Calibri"/>
              </a:rPr>
              <a:t>bias </a:t>
            </a:r>
            <a:r>
              <a:rPr sz="2800" spc="-5" dirty="0">
                <a:latin typeface="Calibri"/>
                <a:cs typeface="Calibri"/>
              </a:rPr>
              <a:t>– </a:t>
            </a:r>
            <a:r>
              <a:rPr sz="2800" spc="-10" dirty="0">
                <a:latin typeface="Calibri"/>
                <a:cs typeface="Calibri"/>
              </a:rPr>
              <a:t>risk </a:t>
            </a:r>
            <a:r>
              <a:rPr sz="2800" spc="-20" dirty="0">
                <a:latin typeface="Calibri"/>
                <a:cs typeface="Calibri"/>
              </a:rPr>
              <a:t>factor exposure </a:t>
            </a:r>
            <a:r>
              <a:rPr sz="2800" spc="-10" dirty="0">
                <a:latin typeface="Calibri"/>
                <a:cs typeface="Calibri"/>
              </a:rPr>
              <a:t>can </a:t>
            </a:r>
            <a:r>
              <a:rPr sz="2800" spc="-5" dirty="0">
                <a:latin typeface="Calibri"/>
                <a:cs typeface="Calibri"/>
              </a:rPr>
              <a:t>be assessed with  </a:t>
            </a:r>
            <a:r>
              <a:rPr sz="2800" spc="-25" dirty="0">
                <a:latin typeface="Calibri"/>
                <a:cs typeface="Calibri"/>
              </a:rPr>
              <a:t>investigator </a:t>
            </a:r>
            <a:r>
              <a:rPr sz="2800" spc="-10" dirty="0">
                <a:latin typeface="Calibri"/>
                <a:cs typeface="Calibri"/>
              </a:rPr>
              <a:t>blind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10" dirty="0">
                <a:latin typeface="Calibri"/>
                <a:cs typeface="Calibri"/>
              </a:rPr>
              <a:t>case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status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981"/>
            <a:ext cx="32372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Disad</a:t>
            </a:r>
            <a:r>
              <a:rPr spc="-60" dirty="0"/>
              <a:t>v</a:t>
            </a:r>
            <a:r>
              <a:rPr dirty="0"/>
              <a:t>a</a:t>
            </a:r>
            <a:r>
              <a:rPr spc="-45" dirty="0"/>
              <a:t>n</a:t>
            </a:r>
            <a:r>
              <a:rPr spc="-60" dirty="0"/>
              <a:t>t</a:t>
            </a:r>
            <a:r>
              <a:rPr dirty="0"/>
              <a:t>a</a:t>
            </a:r>
            <a:r>
              <a:rPr spc="-35" dirty="0"/>
              <a:t>g</a:t>
            </a:r>
            <a:r>
              <a:rPr spc="-5" dirty="0"/>
              <a:t>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93493"/>
            <a:ext cx="8350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Reduces </a:t>
            </a:r>
            <a:r>
              <a:rPr sz="2800" spc="-15" dirty="0">
                <a:latin typeface="Calibri"/>
                <a:cs typeface="Calibri"/>
              </a:rPr>
              <a:t>power </a:t>
            </a:r>
            <a:r>
              <a:rPr sz="2800" spc="-5" dirty="0">
                <a:latin typeface="Calibri"/>
                <a:cs typeface="Calibri"/>
              </a:rPr>
              <a:t>of the </a:t>
            </a:r>
            <a:r>
              <a:rPr sz="2800" spc="-15" dirty="0">
                <a:latin typeface="Calibri"/>
                <a:cs typeface="Calibri"/>
              </a:rPr>
              <a:t>study </a:t>
            </a:r>
            <a:r>
              <a:rPr sz="2800" spc="-5" dirty="0">
                <a:latin typeface="Calibri"/>
                <a:cs typeface="Calibri"/>
              </a:rPr>
              <a:t>as </a:t>
            </a:r>
            <a:r>
              <a:rPr sz="2800" spc="-10" dirty="0">
                <a:latin typeface="Calibri"/>
                <a:cs typeface="Calibri"/>
              </a:rPr>
              <a:t>sample </a:t>
            </a:r>
            <a:r>
              <a:rPr sz="2800" spc="-25" dirty="0">
                <a:latin typeface="Calibri"/>
                <a:cs typeface="Calibri"/>
              </a:rPr>
              <a:t>size </a:t>
            </a:r>
            <a:r>
              <a:rPr sz="2800" spc="-5" dirty="0">
                <a:latin typeface="Calibri"/>
                <a:cs typeface="Calibri"/>
              </a:rPr>
              <a:t>is</a:t>
            </a:r>
            <a:r>
              <a:rPr sz="2800" spc="20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decreased.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670" y="1707918"/>
            <a:ext cx="10360659" cy="677108"/>
          </a:xfrm>
        </p:spPr>
        <p:txBody>
          <a:bodyPr/>
          <a:lstStyle/>
          <a:p>
            <a:pPr algn="ctr"/>
            <a:r>
              <a:rPr lang="en-US" sz="4400" dirty="0"/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187716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180</Words>
  <Application>Microsoft Macintosh PowerPoint</Application>
  <PresentationFormat>Widescreen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           Nested Case Control Study </vt:lpstr>
      <vt:lpstr>PowerPoint Presentation</vt:lpstr>
      <vt:lpstr>PowerPoint Presentation</vt:lpstr>
      <vt:lpstr>Introduction</vt:lpstr>
      <vt:lpstr>PowerPoint Presentation</vt:lpstr>
      <vt:lpstr>Example of Nested Case Control Study</vt:lpstr>
      <vt:lpstr>PowerPoint Presentation</vt:lpstr>
      <vt:lpstr>Advantages</vt:lpstr>
      <vt:lpstr>Disadvantages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Nested Case Control Study</dc:title>
  <dc:creator>Mithila Bisht</dc:creator>
  <cp:lastModifiedBy>Microsoft Office User</cp:lastModifiedBy>
  <cp:revision>7</cp:revision>
  <dcterms:created xsi:type="dcterms:W3CDTF">2019-05-16T13:43:09Z</dcterms:created>
  <dcterms:modified xsi:type="dcterms:W3CDTF">2022-02-21T08:41:02Z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2017-11-01T00:00:00Z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2019-05-16T00:00:00Z</vt:filetime>
  </property>
</Properties>
</file>