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82" r:id="rId25"/>
    <p:sldId id="284" r:id="rId26"/>
    <p:sldId id="285" r:id="rId27"/>
    <p:sldId id="295" r:id="rId28"/>
    <p:sldId id="286" r:id="rId29"/>
    <p:sldId id="287" r:id="rId30"/>
    <p:sldId id="288" r:id="rId31"/>
    <p:sldId id="289" r:id="rId32"/>
    <p:sldId id="290" r:id="rId33"/>
    <p:sldId id="291" r:id="rId34"/>
    <p:sldId id="296" r:id="rId35"/>
    <p:sldId id="297" r:id="rId36"/>
    <p:sldId id="308" r:id="rId37"/>
    <p:sldId id="309" r:id="rId38"/>
    <p:sldId id="310" r:id="rId39"/>
    <p:sldId id="311" r:id="rId40"/>
    <p:sldId id="312" r:id="rId41"/>
    <p:sldId id="298" r:id="rId42"/>
    <p:sldId id="292" r:id="rId43"/>
    <p:sldId id="293" r:id="rId44"/>
    <p:sldId id="294" r:id="rId45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12/11/2019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12/11/2019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12/11/2019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12/11/2019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12/11/2019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14932" y="313385"/>
            <a:ext cx="5914135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23240" y="1281429"/>
            <a:ext cx="8097519" cy="47085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12/11/2019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employees.csbsju.edu/hjakubowski/classes/ch331/protstructure/pp180to0.gif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employees.csbsju.edu/hjakubowski/classes/ch331/protstructure/pp0to180.gif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28600" y="0"/>
            <a:ext cx="8751970" cy="6629400"/>
            <a:chOff x="228600" y="0"/>
            <a:chExt cx="8763000" cy="6705600"/>
          </a:xfrm>
        </p:grpSpPr>
        <p:sp>
          <p:nvSpPr>
            <p:cNvPr id="3" name="object 3"/>
            <p:cNvSpPr/>
            <p:nvPr/>
          </p:nvSpPr>
          <p:spPr>
            <a:xfrm>
              <a:off x="2233869" y="1071033"/>
              <a:ext cx="4806043" cy="439189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23875" y="0"/>
              <a:ext cx="8153400" cy="10287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28600" y="152400"/>
              <a:ext cx="8763000" cy="6553200"/>
            </a:xfrm>
            <a:custGeom>
              <a:avLst/>
              <a:gdLst/>
              <a:ahLst/>
              <a:cxnLst/>
              <a:rect l="l" t="t" r="r" b="b"/>
              <a:pathLst>
                <a:path w="8763000" h="6553200">
                  <a:moveTo>
                    <a:pt x="0" y="6553200"/>
                  </a:moveTo>
                  <a:lnTo>
                    <a:pt x="8763000" y="6553200"/>
                  </a:lnTo>
                  <a:lnTo>
                    <a:pt x="8763000" y="0"/>
                  </a:lnTo>
                  <a:lnTo>
                    <a:pt x="0" y="0"/>
                  </a:lnTo>
                  <a:lnTo>
                    <a:pt x="0" y="6553200"/>
                  </a:lnTo>
                  <a:close/>
                </a:path>
              </a:pathLst>
            </a:custGeom>
            <a:ln w="25400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867400" y="5791200"/>
              <a:ext cx="3048000" cy="838200"/>
            </a:xfrm>
            <a:custGeom>
              <a:avLst/>
              <a:gdLst/>
              <a:ahLst/>
              <a:cxnLst/>
              <a:rect l="l" t="t" r="r" b="b"/>
              <a:pathLst>
                <a:path w="3048000" h="838200">
                  <a:moveTo>
                    <a:pt x="3048000" y="0"/>
                  </a:moveTo>
                  <a:lnTo>
                    <a:pt x="0" y="0"/>
                  </a:lnTo>
                  <a:lnTo>
                    <a:pt x="0" y="838200"/>
                  </a:lnTo>
                  <a:lnTo>
                    <a:pt x="3048000" y="838200"/>
                  </a:lnTo>
                  <a:lnTo>
                    <a:pt x="3048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5029200" y="5257800"/>
            <a:ext cx="3663950" cy="12824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r">
              <a:lnSpc>
                <a:spcPct val="100000"/>
              </a:lnSpc>
              <a:spcBef>
                <a:spcPts val="100"/>
              </a:spcBef>
            </a:pPr>
            <a:r>
              <a:rPr lang="en-US" sz="2000" b="1" spc="-19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Presented </a:t>
            </a:r>
            <a:r>
              <a:rPr sz="2000" b="1" spc="-19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By</a:t>
            </a:r>
            <a:endParaRPr lang="en-US" sz="2000" b="1" spc="-19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lnSpc>
                <a:spcPct val="100000"/>
              </a:lnSpc>
              <a:spcBef>
                <a:spcPts val="100"/>
              </a:spcBef>
            </a:pPr>
            <a:r>
              <a:rPr lang="en-US" sz="2000" b="1" spc="-19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Mohammad </a:t>
            </a:r>
            <a:r>
              <a:rPr lang="en-US" sz="2000" b="1" spc="-19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Shahrukh</a:t>
            </a:r>
            <a:endParaRPr lang="en-US" sz="2000" b="1" spc="-19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lnSpc>
                <a:spcPct val="100000"/>
              </a:lnSpc>
              <a:spcBef>
                <a:spcPts val="100"/>
              </a:spcBef>
            </a:pPr>
            <a:r>
              <a:rPr lang="en-US" sz="2000" b="1" spc="-19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M.Sc. Medical Biochemistry</a:t>
            </a:r>
          </a:p>
          <a:p>
            <a:pPr algn="r">
              <a:lnSpc>
                <a:spcPct val="100000"/>
              </a:lnSpc>
              <a:spcBef>
                <a:spcPts val="100"/>
              </a:spcBef>
            </a:pPr>
            <a:r>
              <a:rPr lang="en-US" sz="2000" b="1" spc="-19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(Ph.D. Scholar)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014729"/>
            <a:ext cx="4097020" cy="42392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spc="-5" dirty="0">
                <a:latin typeface="Times New Roman"/>
                <a:cs typeface="Times New Roman"/>
              </a:rPr>
              <a:t>Proteins are an important class of  biological macromolecules  which are the polymers of </a:t>
            </a:r>
            <a:r>
              <a:rPr sz="2200" spc="-10" dirty="0">
                <a:latin typeface="Times New Roman"/>
                <a:cs typeface="Times New Roman"/>
              </a:rPr>
              <a:t>amino  </a:t>
            </a:r>
            <a:r>
              <a:rPr sz="2200" spc="-5" dirty="0">
                <a:latin typeface="Times New Roman"/>
                <a:cs typeface="Times New Roman"/>
              </a:rPr>
              <a:t>acids.</a:t>
            </a:r>
            <a:endParaRPr sz="2200">
              <a:latin typeface="Times New Roman"/>
              <a:cs typeface="Times New Roman"/>
            </a:endParaRPr>
          </a:p>
          <a:p>
            <a:pPr marL="355600" marR="198755" indent="-342900">
              <a:lnSpc>
                <a:spcPct val="100000"/>
              </a:lnSpc>
              <a:spcBef>
                <a:spcPts val="53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spc="-5" dirty="0">
                <a:latin typeface="Times New Roman"/>
                <a:cs typeface="Times New Roman"/>
              </a:rPr>
              <a:t>Biochemists have distinguished  several levels </a:t>
            </a:r>
            <a:r>
              <a:rPr sz="2200" dirty="0">
                <a:latin typeface="Times New Roman"/>
                <a:cs typeface="Times New Roman"/>
              </a:rPr>
              <a:t>of </a:t>
            </a:r>
            <a:r>
              <a:rPr sz="2200" spc="-5" dirty="0">
                <a:latin typeface="Times New Roman"/>
                <a:cs typeface="Times New Roman"/>
              </a:rPr>
              <a:t>structural  organization of proteins. They  are:</a:t>
            </a:r>
            <a:endParaRPr sz="2200">
              <a:latin typeface="Times New Roman"/>
              <a:cs typeface="Times New Roman"/>
            </a:endParaRPr>
          </a:p>
          <a:p>
            <a:pPr marL="756285" lvl="1" indent="-287020">
              <a:lnSpc>
                <a:spcPct val="100000"/>
              </a:lnSpc>
              <a:spcBef>
                <a:spcPts val="490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000" spc="-5" dirty="0">
                <a:latin typeface="Times New Roman"/>
                <a:cs typeface="Times New Roman"/>
              </a:rPr>
              <a:t>Primary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structure</a:t>
            </a:r>
            <a:endParaRPr sz="2000">
              <a:latin typeface="Times New Roman"/>
              <a:cs typeface="Times New Roman"/>
            </a:endParaRPr>
          </a:p>
          <a:p>
            <a:pPr marL="756285" lvl="1" indent="-287020">
              <a:lnSpc>
                <a:spcPct val="100000"/>
              </a:lnSpc>
              <a:spcBef>
                <a:spcPts val="480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000" dirty="0">
                <a:latin typeface="Times New Roman"/>
                <a:cs typeface="Times New Roman"/>
              </a:rPr>
              <a:t>Secondary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structure</a:t>
            </a:r>
            <a:endParaRPr sz="2000">
              <a:latin typeface="Times New Roman"/>
              <a:cs typeface="Times New Roman"/>
            </a:endParaRPr>
          </a:p>
          <a:p>
            <a:pPr marL="756285" lvl="1" indent="-287020">
              <a:lnSpc>
                <a:spcPct val="100000"/>
              </a:lnSpc>
              <a:spcBef>
                <a:spcPts val="480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000" spc="-20" dirty="0">
                <a:latin typeface="Times New Roman"/>
                <a:cs typeface="Times New Roman"/>
              </a:rPr>
              <a:t>Tertiary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structure</a:t>
            </a:r>
            <a:endParaRPr sz="2000">
              <a:latin typeface="Times New Roman"/>
              <a:cs typeface="Times New Roman"/>
            </a:endParaRPr>
          </a:p>
          <a:p>
            <a:pPr marL="756285" lvl="1" indent="-287020">
              <a:lnSpc>
                <a:spcPct val="100000"/>
              </a:lnSpc>
              <a:spcBef>
                <a:spcPts val="480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000" dirty="0">
                <a:latin typeface="Times New Roman"/>
                <a:cs typeface="Times New Roman"/>
              </a:rPr>
              <a:t>Quaternary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structure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15900" y="139700"/>
            <a:ext cx="8788400" cy="6578600"/>
            <a:chOff x="215900" y="139700"/>
            <a:chExt cx="8788400" cy="6578600"/>
          </a:xfrm>
        </p:grpSpPr>
        <p:sp>
          <p:nvSpPr>
            <p:cNvPr id="4" name="object 4"/>
            <p:cNvSpPr/>
            <p:nvPr/>
          </p:nvSpPr>
          <p:spPr>
            <a:xfrm>
              <a:off x="228600" y="152400"/>
              <a:ext cx="8763000" cy="6553200"/>
            </a:xfrm>
            <a:custGeom>
              <a:avLst/>
              <a:gdLst/>
              <a:ahLst/>
              <a:cxnLst/>
              <a:rect l="l" t="t" r="r" b="b"/>
              <a:pathLst>
                <a:path w="8763000" h="6553200">
                  <a:moveTo>
                    <a:pt x="0" y="6553200"/>
                  </a:moveTo>
                  <a:lnTo>
                    <a:pt x="8763000" y="6553200"/>
                  </a:lnTo>
                  <a:lnTo>
                    <a:pt x="8763000" y="0"/>
                  </a:lnTo>
                  <a:lnTo>
                    <a:pt x="0" y="0"/>
                  </a:lnTo>
                  <a:lnTo>
                    <a:pt x="0" y="6553200"/>
                  </a:lnTo>
                  <a:close/>
                </a:path>
              </a:pathLst>
            </a:custGeom>
            <a:ln w="25400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624070" y="228600"/>
              <a:ext cx="4141395" cy="625094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99566" y="345389"/>
            <a:ext cx="368554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INTRODUCTION</a:t>
            </a:r>
            <a:endParaRPr sz="36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47825" y="199136"/>
            <a:ext cx="569531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30" dirty="0"/>
              <a:t>PRIMARY</a:t>
            </a:r>
            <a:r>
              <a:rPr spc="-170" dirty="0"/>
              <a:t> </a:t>
            </a:r>
            <a:r>
              <a:rPr spc="-10" dirty="0"/>
              <a:t>STRUCTURE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28600" y="786129"/>
            <a:ext cx="8340090" cy="458779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68300" marR="505459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67665" algn="l"/>
                <a:tab pos="368300" algn="l"/>
              </a:tabLst>
            </a:pPr>
            <a:r>
              <a:rPr sz="2200" spc="-5" dirty="0">
                <a:latin typeface="Times New Roman"/>
                <a:cs typeface="Times New Roman"/>
              </a:rPr>
              <a:t>The primary structure of protein refers to </a:t>
            </a:r>
            <a:r>
              <a:rPr sz="2200" dirty="0">
                <a:latin typeface="Times New Roman"/>
                <a:cs typeface="Times New Roman"/>
              </a:rPr>
              <a:t>the </a:t>
            </a:r>
            <a:r>
              <a:rPr sz="2200" spc="-5" dirty="0">
                <a:latin typeface="Times New Roman"/>
                <a:cs typeface="Times New Roman"/>
              </a:rPr>
              <a:t>sequence of </a:t>
            </a:r>
            <a:r>
              <a:rPr sz="2200" spc="-10" dirty="0">
                <a:latin typeface="Times New Roman"/>
                <a:cs typeface="Times New Roman"/>
              </a:rPr>
              <a:t>amino  </a:t>
            </a:r>
            <a:r>
              <a:rPr sz="2200" spc="-5" dirty="0">
                <a:latin typeface="Times New Roman"/>
                <a:cs typeface="Times New Roman"/>
              </a:rPr>
              <a:t>acids present in the </a:t>
            </a:r>
            <a:r>
              <a:rPr sz="2200" dirty="0">
                <a:latin typeface="Times New Roman"/>
                <a:cs typeface="Times New Roman"/>
              </a:rPr>
              <a:t>polypeptide</a:t>
            </a:r>
            <a:r>
              <a:rPr sz="2200" spc="-3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chain.</a:t>
            </a:r>
            <a:endParaRPr sz="2200">
              <a:latin typeface="Times New Roman"/>
              <a:cs typeface="Times New Roman"/>
            </a:endParaRPr>
          </a:p>
          <a:p>
            <a:pPr marL="368300" indent="-342900">
              <a:lnSpc>
                <a:spcPct val="100000"/>
              </a:lnSpc>
              <a:spcBef>
                <a:spcPts val="530"/>
              </a:spcBef>
              <a:buFont typeface="Arial"/>
              <a:buChar char="•"/>
              <a:tabLst>
                <a:tab pos="367665" algn="l"/>
                <a:tab pos="368300" algn="l"/>
              </a:tabLst>
            </a:pPr>
            <a:r>
              <a:rPr sz="2200" spc="-10" dirty="0">
                <a:latin typeface="Times New Roman"/>
                <a:cs typeface="Times New Roman"/>
              </a:rPr>
              <a:t>Amino </a:t>
            </a:r>
            <a:r>
              <a:rPr sz="2200" spc="-5" dirty="0">
                <a:latin typeface="Times New Roman"/>
                <a:cs typeface="Times New Roman"/>
              </a:rPr>
              <a:t>acids are covalently linked by peptide</a:t>
            </a:r>
            <a:r>
              <a:rPr sz="2200" spc="4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bonds.</a:t>
            </a:r>
            <a:endParaRPr sz="2200">
              <a:latin typeface="Times New Roman"/>
              <a:cs typeface="Times New Roman"/>
            </a:endParaRPr>
          </a:p>
          <a:p>
            <a:pPr marL="368300" indent="-342900">
              <a:lnSpc>
                <a:spcPct val="100000"/>
              </a:lnSpc>
              <a:spcBef>
                <a:spcPts val="525"/>
              </a:spcBef>
              <a:buFont typeface="Arial"/>
              <a:buChar char="•"/>
              <a:tabLst>
                <a:tab pos="367665" algn="l"/>
                <a:tab pos="368300" algn="l"/>
              </a:tabLst>
            </a:pPr>
            <a:r>
              <a:rPr sz="2200" spc="-5" dirty="0">
                <a:latin typeface="Times New Roman"/>
                <a:cs typeface="Times New Roman"/>
              </a:rPr>
              <a:t>Each component </a:t>
            </a:r>
            <a:r>
              <a:rPr sz="2200" spc="-10" dirty="0">
                <a:latin typeface="Times New Roman"/>
                <a:cs typeface="Times New Roman"/>
              </a:rPr>
              <a:t>amino </a:t>
            </a:r>
            <a:r>
              <a:rPr sz="2200" spc="-5" dirty="0">
                <a:latin typeface="Times New Roman"/>
                <a:cs typeface="Times New Roman"/>
              </a:rPr>
              <a:t>acid in a </a:t>
            </a:r>
            <a:r>
              <a:rPr sz="2200" dirty="0">
                <a:latin typeface="Times New Roman"/>
                <a:cs typeface="Times New Roman"/>
              </a:rPr>
              <a:t>polypeptide </a:t>
            </a:r>
            <a:r>
              <a:rPr sz="2200" spc="-5" dirty="0">
                <a:latin typeface="Times New Roman"/>
                <a:cs typeface="Times New Roman"/>
              </a:rPr>
              <a:t>is called a “residue”</a:t>
            </a:r>
            <a:r>
              <a:rPr sz="2200" spc="7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or</a:t>
            </a:r>
            <a:endParaRPr sz="2200">
              <a:latin typeface="Times New Roman"/>
              <a:cs typeface="Times New Roman"/>
            </a:endParaRPr>
          </a:p>
          <a:p>
            <a:pPr marL="368300">
              <a:lnSpc>
                <a:spcPct val="100000"/>
              </a:lnSpc>
              <a:spcBef>
                <a:spcPts val="5"/>
              </a:spcBef>
            </a:pPr>
            <a:r>
              <a:rPr sz="2200" spc="-5" dirty="0">
                <a:latin typeface="Times New Roman"/>
                <a:cs typeface="Times New Roman"/>
              </a:rPr>
              <a:t>“moiety”</a:t>
            </a:r>
            <a:endParaRPr sz="2200">
              <a:latin typeface="Times New Roman"/>
              <a:cs typeface="Times New Roman"/>
            </a:endParaRPr>
          </a:p>
          <a:p>
            <a:pPr marL="368300" marR="159385" indent="-342900">
              <a:lnSpc>
                <a:spcPct val="100000"/>
              </a:lnSpc>
              <a:spcBef>
                <a:spcPts val="525"/>
              </a:spcBef>
              <a:buFont typeface="Arial"/>
              <a:buChar char="•"/>
              <a:tabLst>
                <a:tab pos="436245" algn="l"/>
                <a:tab pos="436880" algn="l"/>
                <a:tab pos="5402580" algn="l"/>
              </a:tabLst>
            </a:pPr>
            <a:r>
              <a:rPr dirty="0"/>
              <a:t>	</a:t>
            </a:r>
            <a:r>
              <a:rPr sz="2200" spc="-5" dirty="0">
                <a:latin typeface="Times New Roman"/>
                <a:cs typeface="Times New Roman"/>
              </a:rPr>
              <a:t>By convention, the </a:t>
            </a:r>
            <a:r>
              <a:rPr sz="2200" spc="15" dirty="0">
                <a:latin typeface="Times New Roman"/>
                <a:cs typeface="Times New Roman"/>
              </a:rPr>
              <a:t>1</a:t>
            </a:r>
            <a:r>
              <a:rPr sz="2175" spc="22" baseline="24904" dirty="0">
                <a:latin typeface="Times New Roman"/>
                <a:cs typeface="Times New Roman"/>
              </a:rPr>
              <a:t>0  </a:t>
            </a:r>
            <a:r>
              <a:rPr sz="2200" spc="-5" dirty="0">
                <a:latin typeface="Times New Roman"/>
                <a:cs typeface="Times New Roman"/>
              </a:rPr>
              <a:t>structure of</a:t>
            </a:r>
            <a:r>
              <a:rPr sz="2200" spc="6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a</a:t>
            </a:r>
            <a:r>
              <a:rPr sz="2200" spc="1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protein	starts from the</a:t>
            </a:r>
            <a:r>
              <a:rPr sz="2200" spc="-4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amino-  </a:t>
            </a:r>
            <a:r>
              <a:rPr sz="2200" spc="-5" dirty="0">
                <a:latin typeface="Times New Roman"/>
                <a:cs typeface="Times New Roman"/>
              </a:rPr>
              <a:t>terminal (N) end and ends in </a:t>
            </a:r>
            <a:r>
              <a:rPr sz="2200" dirty="0">
                <a:latin typeface="Times New Roman"/>
                <a:cs typeface="Times New Roman"/>
              </a:rPr>
              <a:t>the carboxyl-terminal </a:t>
            </a:r>
            <a:r>
              <a:rPr sz="2200" spc="-5" dirty="0">
                <a:latin typeface="Times New Roman"/>
                <a:cs typeface="Times New Roman"/>
              </a:rPr>
              <a:t>(C)</a:t>
            </a:r>
            <a:r>
              <a:rPr sz="2200" spc="40" dirty="0">
                <a:latin typeface="Times New Roman"/>
                <a:cs typeface="Times New Roman"/>
              </a:rPr>
              <a:t> </a:t>
            </a:r>
            <a:r>
              <a:rPr sz="2200" spc="-5">
                <a:latin typeface="Times New Roman"/>
                <a:cs typeface="Times New Roman"/>
              </a:rPr>
              <a:t>end</a:t>
            </a:r>
            <a:r>
              <a:rPr sz="2200" spc="-5" smtClean="0">
                <a:latin typeface="Times New Roman"/>
                <a:cs typeface="Times New Roman"/>
              </a:rPr>
              <a:t>.</a:t>
            </a:r>
            <a:endParaRPr lang="en-US" sz="2200" spc="-5" dirty="0" smtClean="0">
              <a:latin typeface="Times New Roman"/>
              <a:cs typeface="Times New Roman"/>
            </a:endParaRPr>
          </a:p>
          <a:p>
            <a:pPr marL="368300" marR="159385" indent="-342900">
              <a:lnSpc>
                <a:spcPct val="100000"/>
              </a:lnSpc>
              <a:spcBef>
                <a:spcPts val="525"/>
              </a:spcBef>
              <a:buFont typeface="Arial"/>
              <a:buChar char="•"/>
              <a:tabLst>
                <a:tab pos="436245" algn="l"/>
                <a:tab pos="436880" algn="l"/>
                <a:tab pos="5402580" algn="l"/>
              </a:tabLst>
            </a:pPr>
            <a:r>
              <a:rPr lang="en-US" sz="2200" spc="-5" dirty="0" smtClean="0">
                <a:latin typeface="Times New Roman"/>
                <a:cs typeface="Times New Roman"/>
              </a:rPr>
              <a:t>The concept of linear sequence of </a:t>
            </a:r>
            <a:r>
              <a:rPr lang="el-GR" sz="2200" spc="-5" dirty="0" smtClean="0">
                <a:latin typeface="Times New Roman"/>
                <a:cs typeface="Times New Roman"/>
              </a:rPr>
              <a:t>α</a:t>
            </a:r>
            <a:r>
              <a:rPr lang="en-US" sz="2200" spc="-5" dirty="0" smtClean="0">
                <a:latin typeface="Times New Roman"/>
                <a:cs typeface="Times New Roman"/>
              </a:rPr>
              <a:t> amino</a:t>
            </a:r>
          </a:p>
          <a:p>
            <a:pPr marL="368300" marR="159385" indent="-342900">
              <a:lnSpc>
                <a:spcPct val="100000"/>
              </a:lnSpc>
              <a:spcBef>
                <a:spcPts val="525"/>
              </a:spcBef>
              <a:tabLst>
                <a:tab pos="436245" algn="l"/>
                <a:tab pos="436880" algn="l"/>
                <a:tab pos="5402580" algn="l"/>
              </a:tabLst>
            </a:pPr>
            <a:r>
              <a:rPr lang="en-US" sz="2200" spc="-5" dirty="0">
                <a:latin typeface="Times New Roman"/>
                <a:cs typeface="Times New Roman"/>
              </a:rPr>
              <a:t>a</a:t>
            </a:r>
            <a:r>
              <a:rPr lang="en-US" sz="2200" spc="-5" dirty="0" smtClean="0">
                <a:latin typeface="Times New Roman"/>
                <a:cs typeface="Times New Roman"/>
              </a:rPr>
              <a:t>cids in protein structure was proposed by </a:t>
            </a:r>
            <a:endParaRPr lang="en-US" sz="2200" b="1" spc="-5" dirty="0">
              <a:latin typeface="Times New Roman"/>
              <a:cs typeface="Times New Roman"/>
            </a:endParaRPr>
          </a:p>
          <a:p>
            <a:pPr marL="368300" marR="159385" indent="-342900">
              <a:lnSpc>
                <a:spcPct val="100000"/>
              </a:lnSpc>
              <a:spcBef>
                <a:spcPts val="525"/>
              </a:spcBef>
              <a:tabLst>
                <a:tab pos="436245" algn="l"/>
                <a:tab pos="436880" algn="l"/>
                <a:tab pos="5402580" algn="l"/>
              </a:tabLst>
            </a:pPr>
            <a:r>
              <a:rPr lang="en-US" sz="2200" b="1" spc="-5" dirty="0" smtClean="0">
                <a:latin typeface="Times New Roman"/>
                <a:cs typeface="Times New Roman"/>
              </a:rPr>
              <a:t>Franz </a:t>
            </a:r>
            <a:r>
              <a:rPr lang="en-US" sz="2200" b="1" spc="-5" dirty="0" err="1" smtClean="0">
                <a:latin typeface="Times New Roman"/>
                <a:cs typeface="Times New Roman"/>
              </a:rPr>
              <a:t>Hofmeister</a:t>
            </a:r>
            <a:r>
              <a:rPr lang="en-US" sz="2200" b="1" spc="-5" dirty="0" smtClean="0">
                <a:latin typeface="Times New Roman"/>
                <a:cs typeface="Times New Roman"/>
              </a:rPr>
              <a:t> &amp; Emil Fischer </a:t>
            </a:r>
            <a:r>
              <a:rPr lang="en-US" sz="2200" spc="-5" dirty="0" smtClean="0">
                <a:latin typeface="Times New Roman"/>
                <a:cs typeface="Times New Roman"/>
              </a:rPr>
              <a:t>in 1902, and </a:t>
            </a:r>
          </a:p>
          <a:p>
            <a:pPr marL="368300" marR="159385" indent="-342900">
              <a:lnSpc>
                <a:spcPct val="100000"/>
              </a:lnSpc>
              <a:spcBef>
                <a:spcPts val="525"/>
              </a:spcBef>
              <a:tabLst>
                <a:tab pos="436245" algn="l"/>
                <a:tab pos="436880" algn="l"/>
                <a:tab pos="5402580" algn="l"/>
              </a:tabLst>
            </a:pPr>
            <a:r>
              <a:rPr lang="en-US" sz="2200" spc="-5" dirty="0" smtClean="0">
                <a:latin typeface="Times New Roman"/>
                <a:cs typeface="Times New Roman"/>
              </a:rPr>
              <a:t>the term “</a:t>
            </a:r>
            <a:r>
              <a:rPr lang="en-US" sz="2200" b="1" spc="-5" dirty="0" smtClean="0">
                <a:latin typeface="Times New Roman"/>
                <a:cs typeface="Times New Roman"/>
              </a:rPr>
              <a:t>Primary structure of proteins” </a:t>
            </a:r>
            <a:r>
              <a:rPr lang="en-US" sz="2200" spc="-5" dirty="0" smtClean="0">
                <a:latin typeface="Times New Roman"/>
                <a:cs typeface="Times New Roman"/>
              </a:rPr>
              <a:t>was first coined by </a:t>
            </a:r>
            <a:r>
              <a:rPr lang="en-US" sz="2200" b="1" spc="-5" dirty="0" err="1" smtClean="0">
                <a:latin typeface="Times New Roman"/>
                <a:cs typeface="Times New Roman"/>
              </a:rPr>
              <a:t>Linderstrom</a:t>
            </a:r>
            <a:r>
              <a:rPr lang="en-US" sz="2200" b="1" spc="-5" dirty="0" smtClean="0">
                <a:latin typeface="Times New Roman"/>
                <a:cs typeface="Times New Roman"/>
              </a:rPr>
              <a:t>-Lang (1951).</a:t>
            </a:r>
            <a:endParaRPr sz="2200" b="1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28600" y="152400"/>
            <a:ext cx="8763000" cy="6553200"/>
          </a:xfrm>
          <a:custGeom>
            <a:avLst/>
            <a:gdLst/>
            <a:ahLst/>
            <a:cxnLst/>
            <a:rect l="l" t="t" r="r" b="b"/>
            <a:pathLst>
              <a:path w="8763000" h="6553200">
                <a:moveTo>
                  <a:pt x="0" y="6553200"/>
                </a:moveTo>
                <a:lnTo>
                  <a:pt x="8763000" y="6553200"/>
                </a:lnTo>
                <a:lnTo>
                  <a:pt x="8763000" y="0"/>
                </a:lnTo>
                <a:lnTo>
                  <a:pt x="0" y="0"/>
                </a:lnTo>
                <a:lnTo>
                  <a:pt x="0" y="6553200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5"/>
          <p:cNvSpPr/>
          <p:nvPr/>
        </p:nvSpPr>
        <p:spPr>
          <a:xfrm>
            <a:off x="6096000" y="3657600"/>
            <a:ext cx="2889968" cy="304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0725" y="257048"/>
            <a:ext cx="70821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35" dirty="0"/>
              <a:t>IMPORTANCE </a:t>
            </a:r>
            <a:r>
              <a:rPr sz="2800" spc="-5" dirty="0"/>
              <a:t>OF </a:t>
            </a:r>
            <a:r>
              <a:rPr sz="2800" spc="-20" dirty="0"/>
              <a:t>PRIMARY</a:t>
            </a:r>
            <a:r>
              <a:rPr sz="2800" spc="-200" dirty="0"/>
              <a:t> </a:t>
            </a:r>
            <a:r>
              <a:rPr sz="2800" spc="-5" dirty="0"/>
              <a:t>STRUCTURE</a:t>
            </a:r>
            <a:endParaRPr sz="2800"/>
          </a:p>
        </p:txBody>
      </p:sp>
      <p:sp>
        <p:nvSpPr>
          <p:cNvPr id="3" name="object 3"/>
          <p:cNvSpPr/>
          <p:nvPr/>
        </p:nvSpPr>
        <p:spPr>
          <a:xfrm>
            <a:off x="228600" y="152400"/>
            <a:ext cx="8763000" cy="6553200"/>
          </a:xfrm>
          <a:custGeom>
            <a:avLst/>
            <a:gdLst/>
            <a:ahLst/>
            <a:cxnLst/>
            <a:rect l="l" t="t" r="r" b="b"/>
            <a:pathLst>
              <a:path w="8763000" h="6553200">
                <a:moveTo>
                  <a:pt x="0" y="6553200"/>
                </a:moveTo>
                <a:lnTo>
                  <a:pt x="8763000" y="6553200"/>
                </a:lnTo>
                <a:lnTo>
                  <a:pt x="8763000" y="0"/>
                </a:lnTo>
                <a:lnTo>
                  <a:pt x="0" y="0"/>
                </a:lnTo>
                <a:lnTo>
                  <a:pt x="0" y="6553200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04800" y="1066800"/>
            <a:ext cx="8582660" cy="460061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33400" marR="955675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532765" algn="l"/>
                <a:tab pos="533400" algn="l"/>
                <a:tab pos="1807210" algn="l"/>
              </a:tabLst>
            </a:pPr>
            <a:r>
              <a:rPr sz="2200" spc="-80" dirty="0">
                <a:latin typeface="Times New Roman"/>
                <a:cs typeface="Times New Roman"/>
              </a:rPr>
              <a:t>To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predict	</a:t>
            </a:r>
            <a:r>
              <a:rPr sz="2200" spc="10" dirty="0">
                <a:latin typeface="Times New Roman"/>
                <a:cs typeface="Times New Roman"/>
              </a:rPr>
              <a:t>2</a:t>
            </a:r>
            <a:r>
              <a:rPr sz="2175" spc="15" baseline="24904" dirty="0">
                <a:latin typeface="Times New Roman"/>
                <a:cs typeface="Times New Roman"/>
              </a:rPr>
              <a:t>0 </a:t>
            </a:r>
            <a:r>
              <a:rPr sz="2200" spc="-5" dirty="0">
                <a:latin typeface="Times New Roman"/>
                <a:cs typeface="Times New Roman"/>
              </a:rPr>
              <a:t>and </a:t>
            </a:r>
            <a:r>
              <a:rPr sz="2200" spc="5" dirty="0">
                <a:latin typeface="Times New Roman"/>
                <a:cs typeface="Times New Roman"/>
              </a:rPr>
              <a:t>3</a:t>
            </a:r>
            <a:r>
              <a:rPr sz="2175" spc="7" baseline="24904" dirty="0">
                <a:latin typeface="Times New Roman"/>
                <a:cs typeface="Times New Roman"/>
              </a:rPr>
              <a:t>0 </a:t>
            </a:r>
            <a:r>
              <a:rPr sz="2200" spc="-5" dirty="0">
                <a:latin typeface="Times New Roman"/>
                <a:cs typeface="Times New Roman"/>
              </a:rPr>
              <a:t>structures from sequence homologies with  related proteins. (Structure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prediction)</a:t>
            </a:r>
            <a:endParaRPr sz="2200">
              <a:latin typeface="Times New Roman"/>
              <a:cs typeface="Times New Roman"/>
            </a:endParaRPr>
          </a:p>
          <a:p>
            <a:pPr marL="533400" indent="-342900">
              <a:lnSpc>
                <a:spcPct val="100000"/>
              </a:lnSpc>
              <a:spcBef>
                <a:spcPts val="530"/>
              </a:spcBef>
              <a:buFont typeface="Arial"/>
              <a:buChar char="•"/>
              <a:tabLst>
                <a:tab pos="532765" algn="l"/>
                <a:tab pos="533400" algn="l"/>
              </a:tabLst>
            </a:pPr>
            <a:r>
              <a:rPr sz="2200" spc="-5" dirty="0">
                <a:latin typeface="Times New Roman"/>
                <a:cs typeface="Times New Roman"/>
              </a:rPr>
              <a:t>Many genetic diseases result from abnormal </a:t>
            </a:r>
            <a:r>
              <a:rPr sz="2200" spc="-10" dirty="0">
                <a:latin typeface="Times New Roman"/>
                <a:cs typeface="Times New Roman"/>
              </a:rPr>
              <a:t>amino </a:t>
            </a:r>
            <a:r>
              <a:rPr sz="2200" spc="-5" dirty="0">
                <a:latin typeface="Times New Roman"/>
                <a:cs typeface="Times New Roman"/>
              </a:rPr>
              <a:t>acid</a:t>
            </a:r>
            <a:r>
              <a:rPr sz="2200" spc="75" dirty="0">
                <a:latin typeface="Times New Roman"/>
                <a:cs typeface="Times New Roman"/>
              </a:rPr>
              <a:t> </a:t>
            </a:r>
            <a:r>
              <a:rPr sz="2200" spc="-5">
                <a:latin typeface="Times New Roman"/>
                <a:cs typeface="Times New Roman"/>
              </a:rPr>
              <a:t>sequences</a:t>
            </a:r>
            <a:r>
              <a:rPr sz="2200" spc="-5" smtClean="0">
                <a:latin typeface="Times New Roman"/>
                <a:cs typeface="Times New Roman"/>
              </a:rPr>
              <a:t>.</a:t>
            </a:r>
            <a:r>
              <a:rPr lang="en-US" sz="2200" spc="-5" dirty="0">
                <a:latin typeface="Times New Roman"/>
                <a:cs typeface="Times New Roman"/>
              </a:rPr>
              <a:t> </a:t>
            </a:r>
            <a:r>
              <a:rPr lang="en-US" sz="2200" spc="-5" dirty="0" smtClean="0">
                <a:latin typeface="Times New Roman"/>
                <a:cs typeface="Times New Roman"/>
              </a:rPr>
              <a:t>(e.g. sickle cell </a:t>
            </a:r>
            <a:r>
              <a:rPr lang="en-US" sz="2200" spc="-5" dirty="0" err="1" smtClean="0">
                <a:latin typeface="Times New Roman"/>
                <a:cs typeface="Times New Roman"/>
              </a:rPr>
              <a:t>anaemia</a:t>
            </a:r>
            <a:r>
              <a:rPr lang="en-US" sz="2200" spc="-5" dirty="0">
                <a:latin typeface="Times New Roman"/>
                <a:cs typeface="Times New Roman"/>
              </a:rPr>
              <a:t>)</a:t>
            </a:r>
            <a:endParaRPr sz="2200">
              <a:latin typeface="Times New Roman"/>
              <a:cs typeface="Times New Roman"/>
            </a:endParaRPr>
          </a:p>
          <a:p>
            <a:pPr marL="533400" indent="-342900">
              <a:lnSpc>
                <a:spcPct val="100000"/>
              </a:lnSpc>
              <a:spcBef>
                <a:spcPts val="525"/>
              </a:spcBef>
              <a:buFont typeface="Arial"/>
              <a:buChar char="•"/>
              <a:tabLst>
                <a:tab pos="532765" algn="l"/>
                <a:tab pos="533400" algn="l"/>
              </a:tabLst>
            </a:pPr>
            <a:r>
              <a:rPr sz="2200" spc="-80" dirty="0">
                <a:latin typeface="Times New Roman"/>
                <a:cs typeface="Times New Roman"/>
              </a:rPr>
              <a:t>To </a:t>
            </a:r>
            <a:r>
              <a:rPr sz="2200" spc="-5" dirty="0">
                <a:latin typeface="Times New Roman"/>
                <a:cs typeface="Times New Roman"/>
              </a:rPr>
              <a:t>understand the molecular mechanism of action </a:t>
            </a:r>
            <a:r>
              <a:rPr sz="2200" dirty="0">
                <a:latin typeface="Times New Roman"/>
                <a:cs typeface="Times New Roman"/>
              </a:rPr>
              <a:t>of</a:t>
            </a:r>
            <a:r>
              <a:rPr sz="2200" spc="14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proteins.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lang="en-US" sz="2400" dirty="0" smtClean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4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1650"/>
              </a:spcBef>
            </a:pPr>
            <a:r>
              <a:rPr sz="2400" b="1" spc="-5" dirty="0">
                <a:latin typeface="Times New Roman"/>
                <a:cs typeface="Times New Roman"/>
              </a:rPr>
              <a:t>METHODS </a:t>
            </a:r>
            <a:r>
              <a:rPr sz="2400" b="1" dirty="0">
                <a:latin typeface="Times New Roman"/>
                <a:cs typeface="Times New Roman"/>
              </a:rPr>
              <a:t>OF </a:t>
            </a:r>
            <a:r>
              <a:rPr sz="2400" b="1" spc="-5" dirty="0">
                <a:latin typeface="Times New Roman"/>
                <a:cs typeface="Times New Roman"/>
              </a:rPr>
              <a:t>AMINO ACID SEQUENCE</a:t>
            </a:r>
            <a:r>
              <a:rPr sz="2400" b="1" spc="-305" dirty="0">
                <a:latin typeface="Times New Roman"/>
                <a:cs typeface="Times New Roman"/>
              </a:rPr>
              <a:t> </a:t>
            </a:r>
            <a:r>
              <a:rPr sz="2400" b="1" spc="-20" dirty="0">
                <a:latin typeface="Times New Roman"/>
                <a:cs typeface="Times New Roman"/>
              </a:rPr>
              <a:t>DETERMINATION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350">
              <a:latin typeface="Times New Roman"/>
              <a:cs typeface="Times New Roman"/>
            </a:endParaRPr>
          </a:p>
          <a:p>
            <a:pPr marL="533400" indent="-342900">
              <a:lnSpc>
                <a:spcPct val="100000"/>
              </a:lnSpc>
              <a:buFont typeface="Arial"/>
              <a:buChar char="•"/>
              <a:tabLst>
                <a:tab pos="532765" algn="l"/>
                <a:tab pos="533400" algn="l"/>
              </a:tabLst>
            </a:pPr>
            <a:r>
              <a:rPr sz="2200" spc="-5" dirty="0">
                <a:latin typeface="Times New Roman"/>
                <a:cs typeface="Times New Roman"/>
              </a:rPr>
              <a:t>End </a:t>
            </a:r>
            <a:r>
              <a:rPr sz="2200" dirty="0">
                <a:latin typeface="Times New Roman"/>
                <a:cs typeface="Times New Roman"/>
              </a:rPr>
              <a:t>group analysis </a:t>
            </a:r>
            <a:r>
              <a:rPr sz="2200" spc="-5" dirty="0">
                <a:latin typeface="Times New Roman"/>
                <a:cs typeface="Times New Roman"/>
              </a:rPr>
              <a:t>– </a:t>
            </a:r>
            <a:r>
              <a:rPr sz="2200" spc="-5">
                <a:latin typeface="Times New Roman"/>
                <a:cs typeface="Times New Roman"/>
              </a:rPr>
              <a:t>Edman </a:t>
            </a:r>
            <a:r>
              <a:rPr sz="2200" spc="-5" smtClean="0">
                <a:latin typeface="Times New Roman"/>
                <a:cs typeface="Times New Roman"/>
              </a:rPr>
              <a:t>degradation</a:t>
            </a:r>
            <a:r>
              <a:rPr lang="en-US" sz="2200" spc="-5" dirty="0" smtClean="0">
                <a:latin typeface="Times New Roman"/>
                <a:cs typeface="Times New Roman"/>
              </a:rPr>
              <a:t> (</a:t>
            </a:r>
            <a:r>
              <a:rPr lang="en-US" sz="2200" spc="-5" dirty="0" err="1" smtClean="0">
                <a:latin typeface="Times New Roman"/>
                <a:cs typeface="Times New Roman"/>
              </a:rPr>
              <a:t>Edman’s</a:t>
            </a:r>
            <a:r>
              <a:rPr lang="en-US" sz="2200" spc="-5" dirty="0" smtClean="0">
                <a:latin typeface="Times New Roman"/>
                <a:cs typeface="Times New Roman"/>
              </a:rPr>
              <a:t> reagent: Phenyl </a:t>
            </a:r>
            <a:r>
              <a:rPr lang="en-US" sz="2200" spc="-5" dirty="0" err="1" smtClean="0">
                <a:latin typeface="Times New Roman"/>
                <a:cs typeface="Times New Roman"/>
              </a:rPr>
              <a:t>Isothiocyanate</a:t>
            </a:r>
            <a:r>
              <a:rPr lang="en-US" sz="2200" spc="-5" dirty="0" smtClean="0">
                <a:latin typeface="Times New Roman"/>
                <a:cs typeface="Times New Roman"/>
              </a:rPr>
              <a:t>)</a:t>
            </a:r>
            <a:r>
              <a:rPr sz="2200" spc="-5" smtClean="0">
                <a:latin typeface="Times New Roman"/>
                <a:cs typeface="Times New Roman"/>
              </a:rPr>
              <a:t>.</a:t>
            </a:r>
            <a:endParaRPr sz="2200">
              <a:latin typeface="Times New Roman"/>
              <a:cs typeface="Times New Roman"/>
            </a:endParaRPr>
          </a:p>
          <a:p>
            <a:pPr marL="533400" indent="-342900">
              <a:lnSpc>
                <a:spcPct val="100000"/>
              </a:lnSpc>
              <a:spcBef>
                <a:spcPts val="525"/>
              </a:spcBef>
              <a:buFont typeface="Arial"/>
              <a:buChar char="•"/>
              <a:tabLst>
                <a:tab pos="532765" algn="l"/>
                <a:tab pos="533400" algn="l"/>
              </a:tabLst>
            </a:pPr>
            <a:r>
              <a:rPr sz="2200" spc="-5" dirty="0">
                <a:latin typeface="Times New Roman"/>
                <a:cs typeface="Times New Roman"/>
              </a:rPr>
              <a:t>Gene sequencing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method.</a:t>
            </a:r>
            <a:endParaRPr sz="2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43025" y="237185"/>
            <a:ext cx="646303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25" dirty="0"/>
              <a:t>SECONDARY</a:t>
            </a:r>
            <a:r>
              <a:rPr spc="-160" dirty="0"/>
              <a:t> </a:t>
            </a:r>
            <a:r>
              <a:rPr spc="-5" dirty="0"/>
              <a:t>STRUCTURE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908050"/>
            <a:ext cx="7867015" cy="60515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355600" marR="5080" indent="-342900">
              <a:lnSpc>
                <a:spcPts val="2160"/>
              </a:lnSpc>
              <a:spcBef>
                <a:spcPts val="3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Times New Roman"/>
                <a:cs typeface="Times New Roman"/>
              </a:rPr>
              <a:t>Localized arrangement of adjacent </a:t>
            </a:r>
            <a:r>
              <a:rPr sz="2000" spc="-5" dirty="0">
                <a:latin typeface="Times New Roman"/>
                <a:cs typeface="Times New Roman"/>
              </a:rPr>
              <a:t>amino acids formed </a:t>
            </a:r>
            <a:r>
              <a:rPr sz="2000" dirty="0">
                <a:latin typeface="Times New Roman"/>
                <a:cs typeface="Times New Roman"/>
              </a:rPr>
              <a:t>as the</a:t>
            </a:r>
            <a:r>
              <a:rPr sz="2000" spc="-1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polypeptide  chain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folds.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2188286"/>
            <a:ext cx="166116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Times New Roman"/>
                <a:cs typeface="Times New Roman"/>
              </a:rPr>
              <a:t>It </a:t>
            </a:r>
            <a:r>
              <a:rPr sz="2000" spc="-5" dirty="0">
                <a:latin typeface="Times New Roman"/>
                <a:cs typeface="Times New Roman"/>
              </a:rPr>
              <a:t>consists</a:t>
            </a:r>
            <a:r>
              <a:rPr sz="2000" spc="-1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24150" y="2188286"/>
            <a:ext cx="63246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619125" algn="l"/>
              </a:tabLst>
            </a:pPr>
            <a:r>
              <a:rPr sz="2000" u="heavy" dirty="0">
                <a:uFill>
                  <a:solidFill>
                    <a:srgbClr val="497DBA"/>
                  </a:solidFill>
                </a:uFill>
                <a:latin typeface="Times New Roman"/>
                <a:cs typeface="Times New Roman"/>
              </a:rPr>
              <a:t> 	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10540" y="3194431"/>
            <a:ext cx="8049259" cy="313753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381000" marR="784860" indent="-342900">
              <a:lnSpc>
                <a:spcPts val="2160"/>
              </a:lnSpc>
              <a:spcBef>
                <a:spcPts val="375"/>
              </a:spcBef>
              <a:buFont typeface="Arial"/>
              <a:buChar char="•"/>
              <a:tabLst>
                <a:tab pos="380365" algn="l"/>
                <a:tab pos="381000" algn="l"/>
              </a:tabLst>
            </a:pPr>
            <a:r>
              <a:rPr sz="2000" dirty="0">
                <a:latin typeface="Times New Roman"/>
                <a:cs typeface="Times New Roman"/>
              </a:rPr>
              <a:t>Linus Pauling proposed </a:t>
            </a:r>
            <a:r>
              <a:rPr sz="2000" spc="-5" dirty="0">
                <a:latin typeface="Times New Roman"/>
                <a:cs typeface="Times New Roman"/>
              </a:rPr>
              <a:t>some </a:t>
            </a:r>
            <a:r>
              <a:rPr sz="2000" dirty="0">
                <a:latin typeface="Times New Roman"/>
                <a:cs typeface="Times New Roman"/>
              </a:rPr>
              <a:t>essential features of peptide units</a:t>
            </a:r>
            <a:r>
              <a:rPr sz="2000" spc="-2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  polypeptide backbone. They</a:t>
            </a:r>
            <a:r>
              <a:rPr sz="2000" spc="-1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are: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Arial"/>
              <a:buChar char="•"/>
            </a:pPr>
            <a:endParaRPr sz="2550">
              <a:latin typeface="Times New Roman"/>
              <a:cs typeface="Times New Roman"/>
            </a:endParaRPr>
          </a:p>
          <a:p>
            <a:pPr marL="781685" marR="317500" lvl="1" indent="-287020">
              <a:lnSpc>
                <a:spcPts val="2050"/>
              </a:lnSpc>
              <a:buFont typeface="Arial"/>
              <a:buChar char="–"/>
              <a:tabLst>
                <a:tab pos="781685" algn="l"/>
                <a:tab pos="782320" algn="l"/>
              </a:tabLst>
            </a:pPr>
            <a:r>
              <a:rPr sz="1900" spc="-5" dirty="0">
                <a:latin typeface="Times New Roman"/>
                <a:cs typeface="Times New Roman"/>
              </a:rPr>
              <a:t>The </a:t>
            </a:r>
            <a:r>
              <a:rPr sz="1900" spc="-10" dirty="0">
                <a:latin typeface="Times New Roman"/>
                <a:cs typeface="Times New Roman"/>
              </a:rPr>
              <a:t>amide </a:t>
            </a:r>
            <a:r>
              <a:rPr sz="1900" spc="-5" dirty="0">
                <a:latin typeface="Times New Roman"/>
                <a:cs typeface="Times New Roman"/>
              </a:rPr>
              <a:t>group is rigid </a:t>
            </a:r>
            <a:r>
              <a:rPr sz="1900" spc="-10" dirty="0">
                <a:latin typeface="Times New Roman"/>
                <a:cs typeface="Times New Roman"/>
              </a:rPr>
              <a:t>and </a:t>
            </a:r>
            <a:r>
              <a:rPr sz="1900" spc="-5" dirty="0">
                <a:latin typeface="Times New Roman"/>
                <a:cs typeface="Times New Roman"/>
              </a:rPr>
              <a:t>planar </a:t>
            </a:r>
            <a:r>
              <a:rPr sz="1900" spc="-10" dirty="0">
                <a:latin typeface="Times New Roman"/>
                <a:cs typeface="Times New Roman"/>
              </a:rPr>
              <a:t>as </a:t>
            </a:r>
            <a:r>
              <a:rPr sz="1900" spc="-5" dirty="0">
                <a:latin typeface="Times New Roman"/>
                <a:cs typeface="Times New Roman"/>
              </a:rPr>
              <a:t>a result of resonance. So rotation  about C-N bond is not</a:t>
            </a:r>
            <a:r>
              <a:rPr sz="1900" dirty="0">
                <a:latin typeface="Times New Roman"/>
                <a:cs typeface="Times New Roman"/>
              </a:rPr>
              <a:t> </a:t>
            </a:r>
            <a:r>
              <a:rPr sz="1900" spc="-5" dirty="0">
                <a:latin typeface="Times New Roman"/>
                <a:cs typeface="Times New Roman"/>
              </a:rPr>
              <a:t>feasible.</a:t>
            </a:r>
            <a:endParaRPr sz="1900">
              <a:latin typeface="Times New Roman"/>
              <a:cs typeface="Times New Roman"/>
            </a:endParaRPr>
          </a:p>
          <a:p>
            <a:pPr marL="781685" lvl="1" indent="-287020">
              <a:lnSpc>
                <a:spcPct val="100000"/>
              </a:lnSpc>
              <a:spcBef>
                <a:spcPts val="155"/>
              </a:spcBef>
              <a:buFont typeface="Arial"/>
              <a:buChar char="–"/>
              <a:tabLst>
                <a:tab pos="781685" algn="l"/>
                <a:tab pos="782320" algn="l"/>
              </a:tabLst>
            </a:pPr>
            <a:r>
              <a:rPr sz="1900" spc="-5" dirty="0">
                <a:latin typeface="Times New Roman"/>
                <a:cs typeface="Times New Roman"/>
              </a:rPr>
              <a:t>Rotation can take place only about </a:t>
            </a:r>
            <a:r>
              <a:rPr sz="1900" dirty="0">
                <a:latin typeface="Times New Roman"/>
                <a:cs typeface="Times New Roman"/>
              </a:rPr>
              <a:t>N- </a:t>
            </a:r>
            <a:r>
              <a:rPr sz="1900" spc="-5" dirty="0">
                <a:latin typeface="Times New Roman"/>
                <a:cs typeface="Times New Roman"/>
              </a:rPr>
              <a:t>C</a:t>
            </a:r>
            <a:r>
              <a:rPr sz="1875" spc="-7" baseline="-20000" dirty="0">
                <a:latin typeface="Arial"/>
                <a:cs typeface="Arial"/>
              </a:rPr>
              <a:t>α </a:t>
            </a:r>
            <a:r>
              <a:rPr sz="1900" spc="-5" dirty="0">
                <a:latin typeface="Times New Roman"/>
                <a:cs typeface="Times New Roman"/>
              </a:rPr>
              <a:t>and C</a:t>
            </a:r>
            <a:r>
              <a:rPr sz="1875" spc="-7" baseline="-20000" dirty="0">
                <a:latin typeface="Arial"/>
                <a:cs typeface="Arial"/>
              </a:rPr>
              <a:t>α </a:t>
            </a:r>
            <a:r>
              <a:rPr sz="1900" spc="-114" dirty="0">
                <a:latin typeface="Arial"/>
                <a:cs typeface="Arial"/>
              </a:rPr>
              <a:t>– </a:t>
            </a:r>
            <a:r>
              <a:rPr sz="1900" spc="-5" dirty="0">
                <a:latin typeface="Times New Roman"/>
                <a:cs typeface="Times New Roman"/>
              </a:rPr>
              <a:t>C bonds.</a:t>
            </a:r>
            <a:endParaRPr sz="1900">
              <a:latin typeface="Times New Roman"/>
              <a:cs typeface="Times New Roman"/>
            </a:endParaRPr>
          </a:p>
          <a:p>
            <a:pPr marL="781685" lvl="1" indent="-287020">
              <a:lnSpc>
                <a:spcPct val="100000"/>
              </a:lnSpc>
              <a:spcBef>
                <a:spcPts val="275"/>
              </a:spcBef>
              <a:buFont typeface="Arial"/>
              <a:buChar char="–"/>
              <a:tabLst>
                <a:tab pos="781685" algn="l"/>
                <a:tab pos="782320" algn="l"/>
              </a:tabLst>
            </a:pPr>
            <a:r>
              <a:rPr sz="1900" spc="-20" dirty="0">
                <a:latin typeface="Times New Roman"/>
                <a:cs typeface="Times New Roman"/>
              </a:rPr>
              <a:t>Trans </a:t>
            </a:r>
            <a:r>
              <a:rPr sz="1900" spc="-5" dirty="0">
                <a:latin typeface="Times New Roman"/>
                <a:cs typeface="Times New Roman"/>
              </a:rPr>
              <a:t>configuration is </a:t>
            </a:r>
            <a:r>
              <a:rPr sz="1900" spc="-10" dirty="0">
                <a:latin typeface="Times New Roman"/>
                <a:cs typeface="Times New Roman"/>
              </a:rPr>
              <a:t>more </a:t>
            </a:r>
            <a:r>
              <a:rPr sz="1900" spc="-5" dirty="0">
                <a:latin typeface="Times New Roman"/>
                <a:cs typeface="Times New Roman"/>
              </a:rPr>
              <a:t>stable than cis for R grps at</a:t>
            </a:r>
            <a:r>
              <a:rPr sz="1900" spc="70" dirty="0">
                <a:latin typeface="Times New Roman"/>
                <a:cs typeface="Times New Roman"/>
              </a:rPr>
              <a:t> </a:t>
            </a:r>
            <a:r>
              <a:rPr sz="1900" spc="-5" dirty="0">
                <a:latin typeface="Times New Roman"/>
                <a:cs typeface="Times New Roman"/>
              </a:rPr>
              <a:t>C</a:t>
            </a:r>
            <a:r>
              <a:rPr sz="1875" spc="-7" baseline="-20000" dirty="0">
                <a:latin typeface="Arial"/>
                <a:cs typeface="Arial"/>
              </a:rPr>
              <a:t>α</a:t>
            </a:r>
            <a:endParaRPr sz="1875" baseline="-200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15"/>
              </a:spcBef>
              <a:buFont typeface="Arial"/>
              <a:buChar char="–"/>
            </a:pPr>
            <a:endParaRPr sz="2450">
              <a:latin typeface="Arial"/>
              <a:cs typeface="Arial"/>
            </a:endParaRPr>
          </a:p>
          <a:p>
            <a:pPr marL="381000" indent="-342900">
              <a:lnSpc>
                <a:spcPts val="2510"/>
              </a:lnSpc>
              <a:spcBef>
                <a:spcPts val="5"/>
              </a:spcBef>
              <a:buFont typeface="Arial"/>
              <a:buChar char="•"/>
              <a:tabLst>
                <a:tab pos="380365" algn="l"/>
                <a:tab pos="381000" algn="l"/>
              </a:tabLst>
            </a:pPr>
            <a:r>
              <a:rPr sz="2000" dirty="0">
                <a:latin typeface="Times New Roman"/>
                <a:cs typeface="Times New Roman"/>
              </a:rPr>
              <a:t>From these conclusions Pauling postulated 2 ordered structures </a:t>
            </a:r>
            <a:r>
              <a:rPr sz="2200" b="1" spc="-55" dirty="0">
                <a:latin typeface="Arial"/>
                <a:cs typeface="Arial"/>
              </a:rPr>
              <a:t>α </a:t>
            </a:r>
            <a:r>
              <a:rPr sz="2000" dirty="0">
                <a:latin typeface="Times New Roman"/>
                <a:cs typeface="Times New Roman"/>
              </a:rPr>
              <a:t>helix</a:t>
            </a:r>
            <a:r>
              <a:rPr sz="2000" spc="-3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endParaRPr sz="2000">
              <a:latin typeface="Times New Roman"/>
              <a:cs typeface="Times New Roman"/>
            </a:endParaRPr>
          </a:p>
          <a:p>
            <a:pPr marL="381000">
              <a:lnSpc>
                <a:spcPts val="2510"/>
              </a:lnSpc>
            </a:pPr>
            <a:r>
              <a:rPr sz="2200" b="1" spc="-145" dirty="0">
                <a:latin typeface="Arial"/>
                <a:cs typeface="Arial"/>
              </a:rPr>
              <a:t>β</a:t>
            </a:r>
            <a:r>
              <a:rPr sz="2200" b="1" spc="-120" dirty="0">
                <a:latin typeface="Arial"/>
                <a:cs typeface="Arial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sheet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15900" y="139700"/>
            <a:ext cx="8788400" cy="6578600"/>
            <a:chOff x="215900" y="139700"/>
            <a:chExt cx="8788400" cy="6578600"/>
          </a:xfrm>
        </p:grpSpPr>
        <p:sp>
          <p:nvSpPr>
            <p:cNvPr id="8" name="object 8"/>
            <p:cNvSpPr/>
            <p:nvPr/>
          </p:nvSpPr>
          <p:spPr>
            <a:xfrm>
              <a:off x="228600" y="152400"/>
              <a:ext cx="8763000" cy="6553200"/>
            </a:xfrm>
            <a:custGeom>
              <a:avLst/>
              <a:gdLst/>
              <a:ahLst/>
              <a:cxnLst/>
              <a:rect l="l" t="t" r="r" b="b"/>
              <a:pathLst>
                <a:path w="8763000" h="6553200">
                  <a:moveTo>
                    <a:pt x="0" y="6553200"/>
                  </a:moveTo>
                  <a:lnTo>
                    <a:pt x="8763000" y="6553200"/>
                  </a:lnTo>
                  <a:lnTo>
                    <a:pt x="8763000" y="0"/>
                  </a:lnTo>
                  <a:lnTo>
                    <a:pt x="0" y="0"/>
                  </a:lnTo>
                  <a:lnTo>
                    <a:pt x="0" y="6553200"/>
                  </a:lnTo>
                  <a:close/>
                </a:path>
              </a:pathLst>
            </a:custGeom>
            <a:ln w="25400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276600" y="1829561"/>
              <a:ext cx="1270" cy="1218565"/>
            </a:xfrm>
            <a:custGeom>
              <a:avLst/>
              <a:gdLst/>
              <a:ahLst/>
              <a:cxnLst/>
              <a:rect l="l" t="t" r="r" b="b"/>
              <a:pathLst>
                <a:path w="1270" h="1218564">
                  <a:moveTo>
                    <a:pt x="762" y="0"/>
                  </a:moveTo>
                  <a:lnTo>
                    <a:pt x="0" y="1218438"/>
                  </a:lnTo>
                </a:path>
              </a:pathLst>
            </a:custGeom>
            <a:ln w="12700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276600" y="1776856"/>
              <a:ext cx="533400" cy="1322705"/>
            </a:xfrm>
            <a:custGeom>
              <a:avLst/>
              <a:gdLst/>
              <a:ahLst/>
              <a:cxnLst/>
              <a:rect l="l" t="t" r="r" b="b"/>
              <a:pathLst>
                <a:path w="533400" h="1322705">
                  <a:moveTo>
                    <a:pt x="533400" y="1271143"/>
                  </a:moveTo>
                  <a:lnTo>
                    <a:pt x="447929" y="1220978"/>
                  </a:lnTo>
                  <a:lnTo>
                    <a:pt x="445008" y="1219200"/>
                  </a:lnTo>
                  <a:lnTo>
                    <a:pt x="441071" y="1220216"/>
                  </a:lnTo>
                  <a:lnTo>
                    <a:pt x="439293" y="1223264"/>
                  </a:lnTo>
                  <a:lnTo>
                    <a:pt x="437515" y="1226185"/>
                  </a:lnTo>
                  <a:lnTo>
                    <a:pt x="438531" y="1230122"/>
                  </a:lnTo>
                  <a:lnTo>
                    <a:pt x="497420" y="1264729"/>
                  </a:lnTo>
                  <a:lnTo>
                    <a:pt x="0" y="1263142"/>
                  </a:lnTo>
                  <a:lnTo>
                    <a:pt x="0" y="1275842"/>
                  </a:lnTo>
                  <a:lnTo>
                    <a:pt x="497217" y="1277429"/>
                  </a:lnTo>
                  <a:lnTo>
                    <a:pt x="441325" y="1309878"/>
                  </a:lnTo>
                  <a:lnTo>
                    <a:pt x="438277" y="1311529"/>
                  </a:lnTo>
                  <a:lnTo>
                    <a:pt x="437261" y="1315466"/>
                  </a:lnTo>
                  <a:lnTo>
                    <a:pt x="440817" y="1321562"/>
                  </a:lnTo>
                  <a:lnTo>
                    <a:pt x="444627" y="1322578"/>
                  </a:lnTo>
                  <a:lnTo>
                    <a:pt x="522439" y="1277493"/>
                  </a:lnTo>
                  <a:lnTo>
                    <a:pt x="533400" y="1271143"/>
                  </a:lnTo>
                  <a:close/>
                </a:path>
                <a:path w="533400" h="1322705">
                  <a:moveTo>
                    <a:pt x="533400" y="966343"/>
                  </a:moveTo>
                  <a:lnTo>
                    <a:pt x="447929" y="916178"/>
                  </a:lnTo>
                  <a:lnTo>
                    <a:pt x="445008" y="914400"/>
                  </a:lnTo>
                  <a:lnTo>
                    <a:pt x="441071" y="915416"/>
                  </a:lnTo>
                  <a:lnTo>
                    <a:pt x="439293" y="918464"/>
                  </a:lnTo>
                  <a:lnTo>
                    <a:pt x="437515" y="921385"/>
                  </a:lnTo>
                  <a:lnTo>
                    <a:pt x="438531" y="925322"/>
                  </a:lnTo>
                  <a:lnTo>
                    <a:pt x="497420" y="959929"/>
                  </a:lnTo>
                  <a:lnTo>
                    <a:pt x="0" y="958342"/>
                  </a:lnTo>
                  <a:lnTo>
                    <a:pt x="0" y="971042"/>
                  </a:lnTo>
                  <a:lnTo>
                    <a:pt x="497217" y="972629"/>
                  </a:lnTo>
                  <a:lnTo>
                    <a:pt x="441325" y="1005078"/>
                  </a:lnTo>
                  <a:lnTo>
                    <a:pt x="438277" y="1006729"/>
                  </a:lnTo>
                  <a:lnTo>
                    <a:pt x="437261" y="1010666"/>
                  </a:lnTo>
                  <a:lnTo>
                    <a:pt x="440817" y="1016762"/>
                  </a:lnTo>
                  <a:lnTo>
                    <a:pt x="444627" y="1017778"/>
                  </a:lnTo>
                  <a:lnTo>
                    <a:pt x="522439" y="972693"/>
                  </a:lnTo>
                  <a:lnTo>
                    <a:pt x="533400" y="966343"/>
                  </a:lnTo>
                  <a:close/>
                </a:path>
                <a:path w="533400" h="1322705">
                  <a:moveTo>
                    <a:pt x="533400" y="661543"/>
                  </a:moveTo>
                  <a:lnTo>
                    <a:pt x="447929" y="611378"/>
                  </a:lnTo>
                  <a:lnTo>
                    <a:pt x="445008" y="609600"/>
                  </a:lnTo>
                  <a:lnTo>
                    <a:pt x="441071" y="610616"/>
                  </a:lnTo>
                  <a:lnTo>
                    <a:pt x="439293" y="613664"/>
                  </a:lnTo>
                  <a:lnTo>
                    <a:pt x="437515" y="616585"/>
                  </a:lnTo>
                  <a:lnTo>
                    <a:pt x="438531" y="620522"/>
                  </a:lnTo>
                  <a:lnTo>
                    <a:pt x="497420" y="655129"/>
                  </a:lnTo>
                  <a:lnTo>
                    <a:pt x="0" y="653542"/>
                  </a:lnTo>
                  <a:lnTo>
                    <a:pt x="0" y="666242"/>
                  </a:lnTo>
                  <a:lnTo>
                    <a:pt x="497217" y="667829"/>
                  </a:lnTo>
                  <a:lnTo>
                    <a:pt x="441325" y="700278"/>
                  </a:lnTo>
                  <a:lnTo>
                    <a:pt x="438277" y="701929"/>
                  </a:lnTo>
                  <a:lnTo>
                    <a:pt x="437261" y="705866"/>
                  </a:lnTo>
                  <a:lnTo>
                    <a:pt x="440817" y="711962"/>
                  </a:lnTo>
                  <a:lnTo>
                    <a:pt x="444627" y="712978"/>
                  </a:lnTo>
                  <a:lnTo>
                    <a:pt x="522439" y="667893"/>
                  </a:lnTo>
                  <a:lnTo>
                    <a:pt x="533400" y="661543"/>
                  </a:lnTo>
                  <a:close/>
                </a:path>
                <a:path w="533400" h="1322705">
                  <a:moveTo>
                    <a:pt x="533400" y="356743"/>
                  </a:moveTo>
                  <a:lnTo>
                    <a:pt x="447929" y="306578"/>
                  </a:lnTo>
                  <a:lnTo>
                    <a:pt x="445008" y="304800"/>
                  </a:lnTo>
                  <a:lnTo>
                    <a:pt x="441071" y="305816"/>
                  </a:lnTo>
                  <a:lnTo>
                    <a:pt x="439293" y="308864"/>
                  </a:lnTo>
                  <a:lnTo>
                    <a:pt x="437515" y="311785"/>
                  </a:lnTo>
                  <a:lnTo>
                    <a:pt x="438531" y="315722"/>
                  </a:lnTo>
                  <a:lnTo>
                    <a:pt x="497420" y="350329"/>
                  </a:lnTo>
                  <a:lnTo>
                    <a:pt x="0" y="348742"/>
                  </a:lnTo>
                  <a:lnTo>
                    <a:pt x="0" y="361442"/>
                  </a:lnTo>
                  <a:lnTo>
                    <a:pt x="497217" y="363029"/>
                  </a:lnTo>
                  <a:lnTo>
                    <a:pt x="441325" y="395478"/>
                  </a:lnTo>
                  <a:lnTo>
                    <a:pt x="438277" y="397129"/>
                  </a:lnTo>
                  <a:lnTo>
                    <a:pt x="437261" y="401066"/>
                  </a:lnTo>
                  <a:lnTo>
                    <a:pt x="440817" y="407162"/>
                  </a:lnTo>
                  <a:lnTo>
                    <a:pt x="444627" y="408178"/>
                  </a:lnTo>
                  <a:lnTo>
                    <a:pt x="522439" y="363093"/>
                  </a:lnTo>
                  <a:lnTo>
                    <a:pt x="533400" y="356743"/>
                  </a:lnTo>
                  <a:close/>
                </a:path>
                <a:path w="533400" h="1322705">
                  <a:moveTo>
                    <a:pt x="533400" y="51943"/>
                  </a:moveTo>
                  <a:lnTo>
                    <a:pt x="447929" y="1778"/>
                  </a:lnTo>
                  <a:lnTo>
                    <a:pt x="445008" y="0"/>
                  </a:lnTo>
                  <a:lnTo>
                    <a:pt x="441071" y="1016"/>
                  </a:lnTo>
                  <a:lnTo>
                    <a:pt x="439293" y="4064"/>
                  </a:lnTo>
                  <a:lnTo>
                    <a:pt x="437515" y="6985"/>
                  </a:lnTo>
                  <a:lnTo>
                    <a:pt x="438531" y="10922"/>
                  </a:lnTo>
                  <a:lnTo>
                    <a:pt x="497420" y="45529"/>
                  </a:lnTo>
                  <a:lnTo>
                    <a:pt x="0" y="43942"/>
                  </a:lnTo>
                  <a:lnTo>
                    <a:pt x="0" y="56642"/>
                  </a:lnTo>
                  <a:lnTo>
                    <a:pt x="497217" y="58229"/>
                  </a:lnTo>
                  <a:lnTo>
                    <a:pt x="441325" y="90678"/>
                  </a:lnTo>
                  <a:lnTo>
                    <a:pt x="438277" y="92329"/>
                  </a:lnTo>
                  <a:lnTo>
                    <a:pt x="437261" y="96266"/>
                  </a:lnTo>
                  <a:lnTo>
                    <a:pt x="440817" y="102362"/>
                  </a:lnTo>
                  <a:lnTo>
                    <a:pt x="444627" y="103378"/>
                  </a:lnTo>
                  <a:lnTo>
                    <a:pt x="522439" y="58293"/>
                  </a:lnTo>
                  <a:lnTo>
                    <a:pt x="533400" y="51943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3960114" y="1587754"/>
            <a:ext cx="2598420" cy="156146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7780">
              <a:lnSpc>
                <a:spcPct val="100000"/>
              </a:lnSpc>
              <a:spcBef>
                <a:spcPts val="340"/>
              </a:spcBef>
            </a:pPr>
            <a:r>
              <a:rPr sz="1800" b="1" spc="-110" dirty="0">
                <a:latin typeface="Arial"/>
                <a:cs typeface="Arial"/>
              </a:rPr>
              <a:t>α</a:t>
            </a:r>
            <a:r>
              <a:rPr sz="1800" b="1" spc="-110" dirty="0">
                <a:latin typeface="Trebuchet MS"/>
                <a:cs typeface="Trebuchet MS"/>
              </a:rPr>
              <a:t>-helix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1800" b="1" spc="-105" dirty="0">
                <a:latin typeface="Arial"/>
                <a:cs typeface="Arial"/>
              </a:rPr>
              <a:t>β</a:t>
            </a:r>
            <a:r>
              <a:rPr sz="1800" b="1" spc="-105" dirty="0">
                <a:latin typeface="Trebuchet MS"/>
                <a:cs typeface="Trebuchet MS"/>
              </a:rPr>
              <a:t>-pleated</a:t>
            </a:r>
            <a:r>
              <a:rPr sz="1800" b="1" spc="-195" dirty="0">
                <a:latin typeface="Trebuchet MS"/>
                <a:cs typeface="Trebuchet MS"/>
              </a:rPr>
              <a:t> </a:t>
            </a:r>
            <a:r>
              <a:rPr sz="1800" b="1" spc="-105" dirty="0">
                <a:latin typeface="Trebuchet MS"/>
                <a:cs typeface="Trebuchet MS"/>
              </a:rPr>
              <a:t>sheet</a:t>
            </a:r>
            <a:endParaRPr sz="1800">
              <a:latin typeface="Trebuchet MS"/>
              <a:cs typeface="Trebuchet MS"/>
            </a:endParaRPr>
          </a:p>
          <a:p>
            <a:pPr marL="49530">
              <a:lnSpc>
                <a:spcPct val="100000"/>
              </a:lnSpc>
              <a:spcBef>
                <a:spcPts val="240"/>
              </a:spcBef>
            </a:pPr>
            <a:r>
              <a:rPr sz="1800" b="1" spc="-95" dirty="0">
                <a:latin typeface="Arial"/>
                <a:cs typeface="Arial"/>
              </a:rPr>
              <a:t>β</a:t>
            </a:r>
            <a:r>
              <a:rPr sz="1800" b="1" spc="-95" dirty="0">
                <a:latin typeface="Trebuchet MS"/>
                <a:cs typeface="Trebuchet MS"/>
              </a:rPr>
              <a:t>-bends</a:t>
            </a:r>
            <a:endParaRPr sz="1800">
              <a:latin typeface="Trebuchet MS"/>
              <a:cs typeface="Trebuchet MS"/>
            </a:endParaRPr>
          </a:p>
          <a:p>
            <a:pPr marL="12700" marR="5080" indent="5080">
              <a:lnSpc>
                <a:spcPct val="111100"/>
              </a:lnSpc>
              <a:spcBef>
                <a:spcPts val="95"/>
              </a:spcBef>
            </a:pPr>
            <a:r>
              <a:rPr sz="1800" b="1" spc="-55" dirty="0">
                <a:latin typeface="Trebuchet MS"/>
                <a:cs typeface="Trebuchet MS"/>
              </a:rPr>
              <a:t>Non </a:t>
            </a:r>
            <a:r>
              <a:rPr sz="1800" b="1" spc="-114" dirty="0">
                <a:latin typeface="Trebuchet MS"/>
                <a:cs typeface="Trebuchet MS"/>
              </a:rPr>
              <a:t>repetitive </a:t>
            </a:r>
            <a:r>
              <a:rPr sz="1800" b="1" spc="-110" dirty="0">
                <a:latin typeface="Trebuchet MS"/>
                <a:cs typeface="Trebuchet MS"/>
              </a:rPr>
              <a:t>structures  </a:t>
            </a:r>
            <a:r>
              <a:rPr sz="1800" b="1" spc="-105" dirty="0">
                <a:latin typeface="Trebuchet MS"/>
                <a:cs typeface="Trebuchet MS"/>
              </a:rPr>
              <a:t>Super </a:t>
            </a:r>
            <a:r>
              <a:rPr sz="1800" b="1" spc="-100" dirty="0">
                <a:latin typeface="Trebuchet MS"/>
                <a:cs typeface="Trebuchet MS"/>
              </a:rPr>
              <a:t>secondary</a:t>
            </a:r>
            <a:r>
              <a:rPr sz="1800" b="1" spc="-320" dirty="0">
                <a:latin typeface="Trebuchet MS"/>
                <a:cs typeface="Trebuchet MS"/>
              </a:rPr>
              <a:t> </a:t>
            </a:r>
            <a:r>
              <a:rPr sz="1800" b="1" spc="-110" dirty="0">
                <a:latin typeface="Trebuchet MS"/>
                <a:cs typeface="Trebuchet MS"/>
              </a:rPr>
              <a:t>structures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73732" y="269570"/>
            <a:ext cx="579691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82065">
              <a:lnSpc>
                <a:spcPct val="100000"/>
              </a:lnSpc>
              <a:spcBef>
                <a:spcPts val="100"/>
              </a:spcBef>
            </a:pPr>
            <a:r>
              <a:rPr sz="3600" spc="-30" dirty="0"/>
              <a:t>POLYPEPTIDE  </a:t>
            </a:r>
            <a:r>
              <a:rPr sz="3600" dirty="0"/>
              <a:t>CHAIN</a:t>
            </a:r>
            <a:r>
              <a:rPr sz="3600" spc="-110" dirty="0"/>
              <a:t> </a:t>
            </a:r>
            <a:r>
              <a:rPr sz="3600" spc="-20" dirty="0"/>
              <a:t>CONFORMATIONS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535940" y="1622805"/>
            <a:ext cx="4906645" cy="346456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55600" marR="5080" indent="-342900" algn="just">
              <a:lnSpc>
                <a:spcPct val="100499"/>
              </a:lnSpc>
              <a:spcBef>
                <a:spcPts val="85"/>
              </a:spcBef>
              <a:buFont typeface="Arial"/>
              <a:buChar char="•"/>
              <a:tabLst>
                <a:tab pos="355600" algn="l"/>
              </a:tabLst>
            </a:pPr>
            <a:r>
              <a:rPr sz="2400" dirty="0">
                <a:latin typeface="Times New Roman"/>
                <a:cs typeface="Times New Roman"/>
              </a:rPr>
              <a:t>The only reasonably free </a:t>
            </a:r>
            <a:r>
              <a:rPr sz="2400" spc="-5" dirty="0">
                <a:latin typeface="Times New Roman"/>
                <a:cs typeface="Times New Roman"/>
              </a:rPr>
              <a:t>movements  </a:t>
            </a:r>
            <a:r>
              <a:rPr sz="2400" dirty="0">
                <a:latin typeface="Times New Roman"/>
                <a:cs typeface="Times New Roman"/>
              </a:rPr>
              <a:t>are rotations around the C α-N bond  </a:t>
            </a:r>
            <a:r>
              <a:rPr sz="2400" spc="-5" dirty="0">
                <a:latin typeface="Times New Roman"/>
                <a:cs typeface="Times New Roman"/>
              </a:rPr>
              <a:t>(measured as </a:t>
            </a:r>
            <a:r>
              <a:rPr sz="2400" spc="110" dirty="0">
                <a:latin typeface="DejaVu Sans"/>
                <a:cs typeface="DejaVu Sans"/>
              </a:rPr>
              <a:t>ϕ </a:t>
            </a:r>
            <a:r>
              <a:rPr sz="2400" dirty="0">
                <a:latin typeface="Times New Roman"/>
                <a:cs typeface="Times New Roman"/>
              </a:rPr>
              <a:t>) and the C α-C</a:t>
            </a:r>
            <a:r>
              <a:rPr sz="2400" spc="-3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bond  </a:t>
            </a:r>
            <a:r>
              <a:rPr sz="2400" spc="-5" dirty="0">
                <a:latin typeface="Times New Roman"/>
                <a:cs typeface="Times New Roman"/>
              </a:rPr>
              <a:t>(measured as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290" dirty="0">
                <a:latin typeface="DejaVu Sans"/>
                <a:cs typeface="DejaVu Sans"/>
              </a:rPr>
              <a:t>Ѱ</a:t>
            </a:r>
            <a:r>
              <a:rPr sz="2400" spc="-290" dirty="0">
                <a:latin typeface="Times New Roman"/>
                <a:cs typeface="Times New Roman"/>
              </a:rPr>
              <a:t>).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Arial"/>
              <a:buChar char="•"/>
            </a:pPr>
            <a:endParaRPr sz="3450">
              <a:latin typeface="Times New Roman"/>
              <a:cs typeface="Times New Roman"/>
            </a:endParaRPr>
          </a:p>
          <a:p>
            <a:pPr marL="355600" marR="93345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Times New Roman"/>
                <a:cs typeface="Times New Roman"/>
              </a:rPr>
              <a:t>The </a:t>
            </a:r>
            <a:r>
              <a:rPr sz="2400" spc="-5" dirty="0">
                <a:latin typeface="Times New Roman"/>
                <a:cs typeface="Times New Roman"/>
              </a:rPr>
              <a:t>conformation </a:t>
            </a:r>
            <a:r>
              <a:rPr sz="2400" dirty="0">
                <a:latin typeface="Times New Roman"/>
                <a:cs typeface="Times New Roman"/>
              </a:rPr>
              <a:t>of the backbone  can therefore be described by the  </a:t>
            </a:r>
            <a:r>
              <a:rPr sz="2400" b="1" spc="-5" dirty="0">
                <a:latin typeface="Times New Roman"/>
                <a:cs typeface="Times New Roman"/>
              </a:rPr>
              <a:t>torsion angles </a:t>
            </a:r>
            <a:r>
              <a:rPr sz="2400" spc="-5" dirty="0">
                <a:latin typeface="Times New Roman"/>
                <a:cs typeface="Times New Roman"/>
              </a:rPr>
              <a:t>(also </a:t>
            </a:r>
            <a:r>
              <a:rPr sz="2400" dirty="0">
                <a:latin typeface="Times New Roman"/>
                <a:cs typeface="Times New Roman"/>
              </a:rPr>
              <a:t>called </a:t>
            </a:r>
            <a:r>
              <a:rPr sz="2400" b="1" spc="-5" dirty="0">
                <a:latin typeface="Times New Roman"/>
                <a:cs typeface="Times New Roman"/>
              </a:rPr>
              <a:t>dihedral  angles </a:t>
            </a:r>
            <a:r>
              <a:rPr sz="2400" dirty="0">
                <a:latin typeface="Times New Roman"/>
                <a:cs typeface="Times New Roman"/>
              </a:rPr>
              <a:t>or </a:t>
            </a:r>
            <a:r>
              <a:rPr sz="2400" b="1" spc="-10" dirty="0">
                <a:latin typeface="Times New Roman"/>
                <a:cs typeface="Times New Roman"/>
              </a:rPr>
              <a:t>rotation</a:t>
            </a:r>
            <a:r>
              <a:rPr sz="2400" b="1" spc="-2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angles</a:t>
            </a:r>
            <a:r>
              <a:rPr sz="2400" dirty="0">
                <a:latin typeface="Times New Roman"/>
                <a:cs typeface="Times New Roman"/>
              </a:rPr>
              <a:t>)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15900" y="139700"/>
            <a:ext cx="8788400" cy="6578600"/>
            <a:chOff x="215900" y="139700"/>
            <a:chExt cx="8788400" cy="6578600"/>
          </a:xfrm>
        </p:grpSpPr>
        <p:sp>
          <p:nvSpPr>
            <p:cNvPr id="5" name="object 5"/>
            <p:cNvSpPr/>
            <p:nvPr/>
          </p:nvSpPr>
          <p:spPr>
            <a:xfrm>
              <a:off x="228600" y="152400"/>
              <a:ext cx="8763000" cy="6553200"/>
            </a:xfrm>
            <a:custGeom>
              <a:avLst/>
              <a:gdLst/>
              <a:ahLst/>
              <a:cxnLst/>
              <a:rect l="l" t="t" r="r" b="b"/>
              <a:pathLst>
                <a:path w="8763000" h="6553200">
                  <a:moveTo>
                    <a:pt x="0" y="6553200"/>
                  </a:moveTo>
                  <a:lnTo>
                    <a:pt x="8763000" y="6553200"/>
                  </a:lnTo>
                  <a:lnTo>
                    <a:pt x="8763000" y="0"/>
                  </a:lnTo>
                  <a:lnTo>
                    <a:pt x="0" y="0"/>
                  </a:lnTo>
                  <a:lnTo>
                    <a:pt x="0" y="6553200"/>
                  </a:lnTo>
                  <a:close/>
                </a:path>
              </a:pathLst>
            </a:custGeom>
            <a:ln w="25400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759196" y="1447800"/>
              <a:ext cx="3103372" cy="48768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66800" y="1905000"/>
            <a:ext cx="6705600" cy="30375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983994" y="5059807"/>
            <a:ext cx="44513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Arial"/>
                <a:cs typeface="Arial"/>
              </a:rPr>
              <a:t>Animation </a:t>
            </a:r>
            <a:r>
              <a:rPr sz="1800" spc="-80" dirty="0">
                <a:latin typeface="Arial"/>
                <a:cs typeface="Arial"/>
              </a:rPr>
              <a:t>showing </a:t>
            </a:r>
            <a:r>
              <a:rPr sz="1800" u="heavy" spc="-1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3"/>
              </a:rPr>
              <a:t>Phi </a:t>
            </a:r>
            <a:r>
              <a:rPr sz="1800" u="heavy" spc="-9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3"/>
              </a:rPr>
              <a:t>angle </a:t>
            </a:r>
            <a:r>
              <a:rPr sz="1800" u="heavy" spc="-2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3"/>
              </a:rPr>
              <a:t>rotation</a:t>
            </a:r>
            <a:r>
              <a:rPr sz="1800" spc="-20" dirty="0">
                <a:solidFill>
                  <a:srgbClr val="0000FF"/>
                </a:solidFill>
                <a:latin typeface="Arial"/>
                <a:cs typeface="Arial"/>
                <a:hlinkClick r:id="rId3"/>
              </a:rPr>
              <a:t> </a:t>
            </a:r>
            <a:r>
              <a:rPr sz="1800" spc="-30" dirty="0">
                <a:latin typeface="Arial"/>
                <a:cs typeface="Arial"/>
              </a:rPr>
              <a:t>at </a:t>
            </a:r>
            <a:r>
              <a:rPr sz="1800" spc="-165" dirty="0">
                <a:latin typeface="Arial"/>
                <a:cs typeface="Arial"/>
              </a:rPr>
              <a:t>Psi </a:t>
            </a:r>
            <a:r>
              <a:rPr sz="1800" spc="-155" dirty="0">
                <a:latin typeface="Arial"/>
                <a:cs typeface="Arial"/>
              </a:rPr>
              <a:t>=</a:t>
            </a:r>
            <a:r>
              <a:rPr sz="1800" spc="-165" dirty="0">
                <a:latin typeface="Arial"/>
                <a:cs typeface="Arial"/>
              </a:rPr>
              <a:t> </a:t>
            </a:r>
            <a:r>
              <a:rPr sz="1800" spc="-70" dirty="0">
                <a:latin typeface="Arial"/>
                <a:cs typeface="Arial"/>
              </a:rPr>
              <a:t>0.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15900" y="139700"/>
            <a:ext cx="8788400" cy="6578600"/>
            <a:chOff x="215900" y="139700"/>
            <a:chExt cx="8788400" cy="6578600"/>
          </a:xfrm>
        </p:grpSpPr>
        <p:sp>
          <p:nvSpPr>
            <p:cNvPr id="3" name="object 3"/>
            <p:cNvSpPr/>
            <p:nvPr/>
          </p:nvSpPr>
          <p:spPr>
            <a:xfrm>
              <a:off x="228600" y="152400"/>
              <a:ext cx="8763000" cy="6553200"/>
            </a:xfrm>
            <a:custGeom>
              <a:avLst/>
              <a:gdLst/>
              <a:ahLst/>
              <a:cxnLst/>
              <a:rect l="l" t="t" r="r" b="b"/>
              <a:pathLst>
                <a:path w="8763000" h="6553200">
                  <a:moveTo>
                    <a:pt x="0" y="6553200"/>
                  </a:moveTo>
                  <a:lnTo>
                    <a:pt x="8763000" y="6553200"/>
                  </a:lnTo>
                  <a:lnTo>
                    <a:pt x="8763000" y="0"/>
                  </a:lnTo>
                  <a:lnTo>
                    <a:pt x="0" y="0"/>
                  </a:lnTo>
                  <a:lnTo>
                    <a:pt x="0" y="6553200"/>
                  </a:lnTo>
                  <a:close/>
                </a:path>
              </a:pathLst>
            </a:custGeom>
            <a:ln w="25400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990600" y="1946782"/>
              <a:ext cx="6934200" cy="314109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907794" y="5124069"/>
            <a:ext cx="45389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65" dirty="0">
                <a:latin typeface="Arial"/>
                <a:cs typeface="Arial"/>
              </a:rPr>
              <a:t>Animations </a:t>
            </a:r>
            <a:r>
              <a:rPr sz="1800" spc="-80" dirty="0">
                <a:latin typeface="Arial"/>
                <a:cs typeface="Arial"/>
              </a:rPr>
              <a:t>showing </a:t>
            </a:r>
            <a:r>
              <a:rPr sz="1800" u="heavy" spc="-16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3"/>
              </a:rPr>
              <a:t>Psi </a:t>
            </a:r>
            <a:r>
              <a:rPr sz="1800" u="heavy" spc="-9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3"/>
              </a:rPr>
              <a:t>angle </a:t>
            </a:r>
            <a:r>
              <a:rPr sz="1800" u="heavy" spc="-2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3"/>
              </a:rPr>
              <a:t>rotation</a:t>
            </a:r>
            <a:r>
              <a:rPr sz="1800" spc="-20" dirty="0">
                <a:solidFill>
                  <a:srgbClr val="0000FF"/>
                </a:solidFill>
                <a:latin typeface="Arial"/>
                <a:cs typeface="Arial"/>
                <a:hlinkClick r:id="rId3"/>
              </a:rPr>
              <a:t> </a:t>
            </a:r>
            <a:r>
              <a:rPr sz="1800" spc="-30" dirty="0">
                <a:latin typeface="Arial"/>
                <a:cs typeface="Arial"/>
              </a:rPr>
              <a:t>at </a:t>
            </a:r>
            <a:r>
              <a:rPr sz="1800" spc="-110" dirty="0">
                <a:latin typeface="Arial"/>
                <a:cs typeface="Arial"/>
              </a:rPr>
              <a:t>Phi </a:t>
            </a: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70" dirty="0">
                <a:latin typeface="Arial"/>
                <a:cs typeface="Arial"/>
              </a:rPr>
              <a:t>0.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283075" y="2045483"/>
            <a:ext cx="107314" cy="3560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655"/>
              </a:lnSpc>
            </a:pPr>
            <a:r>
              <a:rPr sz="2400" dirty="0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7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r>
              <a:rPr sz="2400" dirty="0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7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1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sz="2400" dirty="0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06019" y="139700"/>
            <a:ext cx="8798560" cy="6578600"/>
            <a:chOff x="206019" y="139700"/>
            <a:chExt cx="8798560" cy="6578600"/>
          </a:xfrm>
        </p:grpSpPr>
        <p:sp>
          <p:nvSpPr>
            <p:cNvPr id="4" name="object 4"/>
            <p:cNvSpPr/>
            <p:nvPr/>
          </p:nvSpPr>
          <p:spPr>
            <a:xfrm>
              <a:off x="206019" y="1849120"/>
              <a:ext cx="4053866" cy="413963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28600" y="152400"/>
              <a:ext cx="8763000" cy="6553200"/>
            </a:xfrm>
            <a:custGeom>
              <a:avLst/>
              <a:gdLst/>
              <a:ahLst/>
              <a:cxnLst/>
              <a:rect l="l" t="t" r="r" b="b"/>
              <a:pathLst>
                <a:path w="8763000" h="6553200">
                  <a:moveTo>
                    <a:pt x="0" y="6553200"/>
                  </a:moveTo>
                  <a:lnTo>
                    <a:pt x="8763000" y="6553200"/>
                  </a:lnTo>
                  <a:lnTo>
                    <a:pt x="8763000" y="0"/>
                  </a:lnTo>
                  <a:lnTo>
                    <a:pt x="0" y="0"/>
                  </a:lnTo>
                  <a:lnTo>
                    <a:pt x="0" y="6553200"/>
                  </a:lnTo>
                  <a:close/>
                </a:path>
              </a:pathLst>
            </a:custGeom>
            <a:ln w="25400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31140" y="900176"/>
            <a:ext cx="8655050" cy="4714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Times New Roman"/>
                <a:cs typeface="Times New Roman"/>
              </a:rPr>
              <a:t>A </a:t>
            </a:r>
            <a:r>
              <a:rPr sz="2400" b="1" spc="-5" dirty="0">
                <a:latin typeface="Times New Roman"/>
                <a:cs typeface="Times New Roman"/>
              </a:rPr>
              <a:t>Ramachandran </a:t>
            </a:r>
            <a:r>
              <a:rPr sz="2400" b="1" dirty="0">
                <a:latin typeface="Times New Roman"/>
                <a:cs typeface="Times New Roman"/>
              </a:rPr>
              <a:t>plot </a:t>
            </a:r>
            <a:r>
              <a:rPr sz="2400" spc="-5" dirty="0">
                <a:latin typeface="Times New Roman"/>
                <a:cs typeface="Times New Roman"/>
              </a:rPr>
              <a:t>(also known as </a:t>
            </a:r>
            <a:r>
              <a:rPr sz="2400" dirty="0">
                <a:latin typeface="Times New Roman"/>
                <a:cs typeface="Times New Roman"/>
              </a:rPr>
              <a:t>a </a:t>
            </a:r>
            <a:r>
              <a:rPr sz="2400" b="1" spc="-5" dirty="0">
                <a:latin typeface="Times New Roman"/>
                <a:cs typeface="Times New Roman"/>
              </a:rPr>
              <a:t>Ramachandran </a:t>
            </a:r>
            <a:r>
              <a:rPr sz="2400" b="1" dirty="0">
                <a:latin typeface="Times New Roman"/>
                <a:cs typeface="Times New Roman"/>
              </a:rPr>
              <a:t>diagram</a:t>
            </a:r>
            <a:r>
              <a:rPr sz="2400" b="1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or  a </a:t>
            </a:r>
            <a:r>
              <a:rPr sz="2400" b="1" spc="-5" dirty="0">
                <a:latin typeface="Times New Roman"/>
                <a:cs typeface="Times New Roman"/>
              </a:rPr>
              <a:t>[φ,ψ] </a:t>
            </a:r>
            <a:r>
              <a:rPr sz="2400" b="1" dirty="0">
                <a:latin typeface="Times New Roman"/>
                <a:cs typeface="Times New Roman"/>
              </a:rPr>
              <a:t>plot</a:t>
            </a:r>
            <a:r>
              <a:rPr sz="2400" dirty="0">
                <a:latin typeface="Times New Roman"/>
                <a:cs typeface="Times New Roman"/>
              </a:rPr>
              <a:t>), originally developed in 1963 by G. N.</a:t>
            </a:r>
            <a:r>
              <a:rPr sz="2400" spc="-9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Ramachandran.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50">
              <a:latin typeface="Times New Roman"/>
              <a:cs typeface="Times New Roman"/>
            </a:endParaRPr>
          </a:p>
          <a:p>
            <a:pPr marL="4394835" marR="584200">
              <a:lnSpc>
                <a:spcPct val="100000"/>
              </a:lnSpc>
              <a:tabLst>
                <a:tab pos="5340985" algn="l"/>
                <a:tab pos="6435090" algn="l"/>
                <a:tab pos="6689725" algn="l"/>
              </a:tabLst>
            </a:pPr>
            <a:r>
              <a:rPr sz="2400" b="1" dirty="0">
                <a:latin typeface="Times New Roman"/>
                <a:cs typeface="Times New Roman"/>
              </a:rPr>
              <a:t>White	</a:t>
            </a:r>
            <a:r>
              <a:rPr sz="2400" b="1" spc="-10" dirty="0">
                <a:latin typeface="Times New Roman"/>
                <a:cs typeface="Times New Roman"/>
              </a:rPr>
              <a:t>regions	</a:t>
            </a:r>
            <a:r>
              <a:rPr sz="2400" b="1" dirty="0">
                <a:latin typeface="Times New Roman"/>
                <a:cs typeface="Times New Roman"/>
              </a:rPr>
              <a:t>:	</a:t>
            </a:r>
            <a:r>
              <a:rPr sz="2400" dirty="0">
                <a:latin typeface="Times New Roman"/>
                <a:cs typeface="Times New Roman"/>
              </a:rPr>
              <a:t>Sterically  disallowed for all </a:t>
            </a:r>
            <a:r>
              <a:rPr sz="2400" spc="-5" dirty="0">
                <a:latin typeface="Times New Roman"/>
                <a:cs typeface="Times New Roman"/>
              </a:rPr>
              <a:t>amino</a:t>
            </a:r>
            <a:r>
              <a:rPr sz="2400" spc="-1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acids  except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glycine.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500">
              <a:latin typeface="Times New Roman"/>
              <a:cs typeface="Times New Roman"/>
            </a:endParaRPr>
          </a:p>
          <a:p>
            <a:pPr marL="4394835" marR="314325">
              <a:lnSpc>
                <a:spcPct val="100000"/>
              </a:lnSpc>
            </a:pPr>
            <a:r>
              <a:rPr sz="2400" b="1" dirty="0">
                <a:latin typeface="Times New Roman"/>
                <a:cs typeface="Times New Roman"/>
              </a:rPr>
              <a:t>Red </a:t>
            </a:r>
            <a:r>
              <a:rPr sz="2400" b="1" spc="-10" dirty="0">
                <a:latin typeface="Times New Roman"/>
                <a:cs typeface="Times New Roman"/>
              </a:rPr>
              <a:t>regions </a:t>
            </a:r>
            <a:r>
              <a:rPr sz="2400" b="1" dirty="0">
                <a:latin typeface="Times New Roman"/>
                <a:cs typeface="Times New Roman"/>
              </a:rPr>
              <a:t>: </a:t>
            </a:r>
            <a:r>
              <a:rPr sz="2400" dirty="0">
                <a:latin typeface="Times New Roman"/>
                <a:cs typeface="Times New Roman"/>
              </a:rPr>
              <a:t>allowed regions  </a:t>
            </a:r>
            <a:r>
              <a:rPr sz="2400" spc="-5" dirty="0">
                <a:latin typeface="Times New Roman"/>
                <a:cs typeface="Times New Roman"/>
              </a:rPr>
              <a:t>namely </a:t>
            </a:r>
            <a:r>
              <a:rPr sz="2400" dirty="0">
                <a:latin typeface="Times New Roman"/>
                <a:cs typeface="Times New Roman"/>
              </a:rPr>
              <a:t>the a-helical and</a:t>
            </a:r>
            <a:r>
              <a:rPr sz="2400" spc="-1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b-sheet  </a:t>
            </a:r>
            <a:r>
              <a:rPr sz="2400" spc="-5" dirty="0">
                <a:latin typeface="Times New Roman"/>
                <a:cs typeface="Times New Roman"/>
              </a:rPr>
              <a:t>conformations.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500">
              <a:latin typeface="Times New Roman"/>
              <a:cs typeface="Times New Roman"/>
            </a:endParaRPr>
          </a:p>
          <a:p>
            <a:pPr marL="4394835">
              <a:lnSpc>
                <a:spcPct val="100000"/>
              </a:lnSpc>
            </a:pPr>
            <a:r>
              <a:rPr sz="2400" b="1" spc="-45" dirty="0">
                <a:latin typeface="Times New Roman"/>
                <a:cs typeface="Times New Roman"/>
              </a:rPr>
              <a:t>Yellow </a:t>
            </a:r>
            <a:r>
              <a:rPr sz="2400" b="1" spc="-10" dirty="0">
                <a:latin typeface="Times New Roman"/>
                <a:cs typeface="Times New Roman"/>
              </a:rPr>
              <a:t>areas </a:t>
            </a:r>
            <a:r>
              <a:rPr sz="2400" b="1" dirty="0">
                <a:latin typeface="Times New Roman"/>
                <a:cs typeface="Times New Roman"/>
              </a:rPr>
              <a:t>: </a:t>
            </a:r>
            <a:r>
              <a:rPr sz="2400" dirty="0">
                <a:latin typeface="Times New Roman"/>
                <a:cs typeface="Times New Roman"/>
              </a:rPr>
              <a:t>outer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limit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060194" y="247903"/>
            <a:ext cx="497141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850004" algn="l"/>
              </a:tabLst>
            </a:pPr>
            <a:r>
              <a:rPr sz="3200" dirty="0"/>
              <a:t>RAMA</a:t>
            </a:r>
            <a:r>
              <a:rPr sz="3200" spc="5" dirty="0"/>
              <a:t>C</a:t>
            </a:r>
            <a:r>
              <a:rPr sz="3200" dirty="0"/>
              <a:t>HAN</a:t>
            </a:r>
            <a:r>
              <a:rPr sz="3200" spc="5" dirty="0"/>
              <a:t>D</a:t>
            </a:r>
            <a:r>
              <a:rPr sz="3200" dirty="0"/>
              <a:t>RAN	PLOT</a:t>
            </a:r>
            <a:endParaRPr sz="32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168654"/>
            <a:ext cx="4753610" cy="492760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Times New Roman"/>
                <a:cs typeface="Times New Roman"/>
              </a:rPr>
              <a:t>Spiral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structure</a:t>
            </a:r>
            <a:endParaRPr sz="2400">
              <a:latin typeface="Times New Roman"/>
              <a:cs typeface="Times New Roman"/>
            </a:endParaRPr>
          </a:p>
          <a:p>
            <a:pPr marL="355600" marR="156845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15" dirty="0">
                <a:latin typeface="Times New Roman"/>
                <a:cs typeface="Times New Roman"/>
              </a:rPr>
              <a:t>Tightly </a:t>
            </a:r>
            <a:r>
              <a:rPr sz="2400" dirty="0">
                <a:latin typeface="Times New Roman"/>
                <a:cs typeface="Times New Roman"/>
              </a:rPr>
              <a:t>packed, coiled</a:t>
            </a:r>
            <a:r>
              <a:rPr sz="2400" spc="-1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polypeptide  backbone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core.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Times New Roman"/>
                <a:cs typeface="Times New Roman"/>
              </a:rPr>
              <a:t>Side chain extend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outwards</a:t>
            </a:r>
            <a:endParaRPr sz="2400">
              <a:latin typeface="Times New Roman"/>
              <a:cs typeface="Times New Roman"/>
            </a:endParaRPr>
          </a:p>
          <a:p>
            <a:pPr marL="355600" marR="890269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Times New Roman"/>
                <a:cs typeface="Times New Roman"/>
              </a:rPr>
              <a:t>Stabilized by </a:t>
            </a:r>
            <a:r>
              <a:rPr sz="2400" spc="-5" dirty="0">
                <a:latin typeface="Times New Roman"/>
                <a:cs typeface="Times New Roman"/>
              </a:rPr>
              <a:t>H </a:t>
            </a:r>
            <a:r>
              <a:rPr sz="2400" dirty="0">
                <a:latin typeface="Times New Roman"/>
                <a:cs typeface="Times New Roman"/>
              </a:rPr>
              <a:t>bonding</a:t>
            </a:r>
            <a:r>
              <a:rPr sz="2400" spc="-13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b/w  </a:t>
            </a:r>
            <a:r>
              <a:rPr sz="2400" dirty="0">
                <a:latin typeface="Times New Roman"/>
                <a:cs typeface="Times New Roman"/>
              </a:rPr>
              <a:t>carbonyl oxygen and </a:t>
            </a:r>
            <a:r>
              <a:rPr sz="2400" spc="-5" dirty="0">
                <a:latin typeface="Times New Roman"/>
                <a:cs typeface="Times New Roman"/>
              </a:rPr>
              <a:t>amide  </a:t>
            </a:r>
            <a:r>
              <a:rPr sz="2400" dirty="0">
                <a:latin typeface="Times New Roman"/>
                <a:cs typeface="Times New Roman"/>
              </a:rPr>
              <a:t>hydrogen.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10" dirty="0">
                <a:latin typeface="Times New Roman"/>
                <a:cs typeface="Times New Roman"/>
              </a:rPr>
              <a:t>Amino </a:t>
            </a:r>
            <a:r>
              <a:rPr sz="2400" dirty="0">
                <a:latin typeface="Times New Roman"/>
                <a:cs typeface="Times New Roman"/>
              </a:rPr>
              <a:t>acids per turn –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3.6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Times New Roman"/>
                <a:cs typeface="Times New Roman"/>
              </a:rPr>
              <a:t>Pitch is </a:t>
            </a:r>
            <a:r>
              <a:rPr sz="2400" dirty="0">
                <a:latin typeface="Times New Roman"/>
                <a:cs typeface="Times New Roman"/>
              </a:rPr>
              <a:t>5.4</a:t>
            </a:r>
            <a:r>
              <a:rPr sz="2400" spc="-16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A</a:t>
            </a:r>
            <a:endParaRPr sz="240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Times New Roman"/>
                <a:cs typeface="Times New Roman"/>
              </a:rPr>
              <a:t>Alpha helical </a:t>
            </a:r>
            <a:r>
              <a:rPr sz="2400" spc="-5" dirty="0">
                <a:latin typeface="Times New Roman"/>
                <a:cs typeface="Times New Roman"/>
              </a:rPr>
              <a:t>segments </a:t>
            </a:r>
            <a:r>
              <a:rPr sz="2400" dirty="0">
                <a:latin typeface="Times New Roman"/>
                <a:cs typeface="Times New Roman"/>
              </a:rPr>
              <a:t>are found</a:t>
            </a:r>
            <a:r>
              <a:rPr sz="2400" spc="-1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in  </a:t>
            </a:r>
            <a:r>
              <a:rPr sz="2400" spc="-5" dirty="0">
                <a:latin typeface="Times New Roman"/>
                <a:cs typeface="Times New Roman"/>
              </a:rPr>
              <a:t>many </a:t>
            </a:r>
            <a:r>
              <a:rPr sz="2400" dirty="0">
                <a:latin typeface="Times New Roman"/>
                <a:cs typeface="Times New Roman"/>
              </a:rPr>
              <a:t>globular proteins like  </a:t>
            </a:r>
            <a:r>
              <a:rPr sz="2400" spc="-5" dirty="0">
                <a:latin typeface="Times New Roman"/>
                <a:cs typeface="Times New Roman"/>
              </a:rPr>
              <a:t>myoglobins, </a:t>
            </a:r>
            <a:r>
              <a:rPr sz="2400" dirty="0">
                <a:latin typeface="Times New Roman"/>
                <a:cs typeface="Times New Roman"/>
              </a:rPr>
              <a:t>troponin- C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etc.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15900" y="139700"/>
            <a:ext cx="8788400" cy="6578600"/>
            <a:chOff x="215900" y="139700"/>
            <a:chExt cx="8788400" cy="6578600"/>
          </a:xfrm>
        </p:grpSpPr>
        <p:sp>
          <p:nvSpPr>
            <p:cNvPr id="4" name="object 4"/>
            <p:cNvSpPr/>
            <p:nvPr/>
          </p:nvSpPr>
          <p:spPr>
            <a:xfrm>
              <a:off x="228600" y="152400"/>
              <a:ext cx="8763000" cy="6553200"/>
            </a:xfrm>
            <a:custGeom>
              <a:avLst/>
              <a:gdLst/>
              <a:ahLst/>
              <a:cxnLst/>
              <a:rect l="l" t="t" r="r" b="b"/>
              <a:pathLst>
                <a:path w="8763000" h="6553200">
                  <a:moveTo>
                    <a:pt x="0" y="6553200"/>
                  </a:moveTo>
                  <a:lnTo>
                    <a:pt x="8763000" y="6553200"/>
                  </a:lnTo>
                  <a:lnTo>
                    <a:pt x="8763000" y="0"/>
                  </a:lnTo>
                  <a:lnTo>
                    <a:pt x="0" y="0"/>
                  </a:lnTo>
                  <a:lnTo>
                    <a:pt x="0" y="6553200"/>
                  </a:lnTo>
                  <a:close/>
                </a:path>
              </a:pathLst>
            </a:custGeom>
            <a:ln w="25400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638800" y="685800"/>
              <a:ext cx="3278378" cy="58674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652141" y="237185"/>
            <a:ext cx="353695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ALPHA</a:t>
            </a:r>
            <a:r>
              <a:rPr spc="-295" dirty="0"/>
              <a:t> </a:t>
            </a:r>
            <a:r>
              <a:rPr spc="-5" dirty="0"/>
              <a:t>HELIX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7607300" y="2654300"/>
            <a:ext cx="330200" cy="177800"/>
            <a:chOff x="7607300" y="2654300"/>
            <a:chExt cx="330200" cy="177800"/>
          </a:xfrm>
        </p:grpSpPr>
        <p:sp>
          <p:nvSpPr>
            <p:cNvPr id="8" name="object 8"/>
            <p:cNvSpPr/>
            <p:nvPr/>
          </p:nvSpPr>
          <p:spPr>
            <a:xfrm>
              <a:off x="7620000" y="2667000"/>
              <a:ext cx="304800" cy="152400"/>
            </a:xfrm>
            <a:custGeom>
              <a:avLst/>
              <a:gdLst/>
              <a:ahLst/>
              <a:cxnLst/>
              <a:rect l="l" t="t" r="r" b="b"/>
              <a:pathLst>
                <a:path w="304800" h="152400">
                  <a:moveTo>
                    <a:pt x="76200" y="0"/>
                  </a:moveTo>
                  <a:lnTo>
                    <a:pt x="0" y="76200"/>
                  </a:lnTo>
                  <a:lnTo>
                    <a:pt x="76200" y="152400"/>
                  </a:lnTo>
                  <a:lnTo>
                    <a:pt x="76200" y="114300"/>
                  </a:lnTo>
                  <a:lnTo>
                    <a:pt x="304800" y="114300"/>
                  </a:lnTo>
                  <a:lnTo>
                    <a:pt x="304800" y="38100"/>
                  </a:lnTo>
                  <a:lnTo>
                    <a:pt x="76200" y="38100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620000" y="2667000"/>
              <a:ext cx="304800" cy="152400"/>
            </a:xfrm>
            <a:custGeom>
              <a:avLst/>
              <a:gdLst/>
              <a:ahLst/>
              <a:cxnLst/>
              <a:rect l="l" t="t" r="r" b="b"/>
              <a:pathLst>
                <a:path w="304800" h="152400">
                  <a:moveTo>
                    <a:pt x="0" y="76200"/>
                  </a:moveTo>
                  <a:lnTo>
                    <a:pt x="76200" y="0"/>
                  </a:lnTo>
                  <a:lnTo>
                    <a:pt x="76200" y="38100"/>
                  </a:lnTo>
                  <a:lnTo>
                    <a:pt x="304800" y="38100"/>
                  </a:lnTo>
                  <a:lnTo>
                    <a:pt x="304800" y="114300"/>
                  </a:lnTo>
                  <a:lnTo>
                    <a:pt x="76200" y="114300"/>
                  </a:lnTo>
                  <a:lnTo>
                    <a:pt x="76200" y="152400"/>
                  </a:lnTo>
                  <a:lnTo>
                    <a:pt x="0" y="76200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8004809" y="2620771"/>
            <a:ext cx="9804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80" dirty="0">
                <a:latin typeface="Arial"/>
                <a:cs typeface="Arial"/>
              </a:rPr>
              <a:t>H</a:t>
            </a:r>
            <a:r>
              <a:rPr sz="1800" spc="-170" dirty="0">
                <a:latin typeface="Arial"/>
                <a:cs typeface="Arial"/>
              </a:rPr>
              <a:t> </a:t>
            </a:r>
            <a:r>
              <a:rPr sz="1800" spc="-65" dirty="0">
                <a:latin typeface="Arial"/>
                <a:cs typeface="Arial"/>
              </a:rPr>
              <a:t>bonding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15900" y="139700"/>
            <a:ext cx="8788400" cy="6578600"/>
            <a:chOff x="215900" y="139700"/>
            <a:chExt cx="8788400" cy="6578600"/>
          </a:xfrm>
        </p:grpSpPr>
        <p:sp>
          <p:nvSpPr>
            <p:cNvPr id="3" name="object 3"/>
            <p:cNvSpPr/>
            <p:nvPr/>
          </p:nvSpPr>
          <p:spPr>
            <a:xfrm>
              <a:off x="228600" y="152400"/>
              <a:ext cx="8763000" cy="6553200"/>
            </a:xfrm>
            <a:custGeom>
              <a:avLst/>
              <a:gdLst/>
              <a:ahLst/>
              <a:cxnLst/>
              <a:rect l="l" t="t" r="r" b="b"/>
              <a:pathLst>
                <a:path w="8763000" h="6553200">
                  <a:moveTo>
                    <a:pt x="0" y="6553200"/>
                  </a:moveTo>
                  <a:lnTo>
                    <a:pt x="8763000" y="6553200"/>
                  </a:lnTo>
                  <a:lnTo>
                    <a:pt x="8763000" y="0"/>
                  </a:lnTo>
                  <a:lnTo>
                    <a:pt x="0" y="0"/>
                  </a:lnTo>
                  <a:lnTo>
                    <a:pt x="0" y="6553200"/>
                  </a:lnTo>
                  <a:close/>
                </a:path>
              </a:pathLst>
            </a:custGeom>
            <a:ln w="25400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751239" y="304838"/>
              <a:ext cx="3172669" cy="624611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06653" y="313385"/>
            <a:ext cx="564451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80" dirty="0"/>
              <a:t>BETA </a:t>
            </a:r>
            <a:r>
              <a:rPr spc="-50" dirty="0"/>
              <a:t>PLEATED</a:t>
            </a:r>
            <a:r>
              <a:rPr spc="-225" dirty="0"/>
              <a:t> </a:t>
            </a:r>
            <a:r>
              <a:rPr spc="-5" dirty="0"/>
              <a:t>SHEET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35940" y="1243329"/>
            <a:ext cx="4567555" cy="26765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spc="-5" dirty="0">
                <a:latin typeface="Times New Roman"/>
                <a:cs typeface="Times New Roman"/>
              </a:rPr>
              <a:t>Formed when 2 or </a:t>
            </a:r>
            <a:r>
              <a:rPr sz="2200" spc="-10" dirty="0">
                <a:latin typeface="Times New Roman"/>
                <a:cs typeface="Times New Roman"/>
              </a:rPr>
              <a:t>more </a:t>
            </a:r>
            <a:r>
              <a:rPr sz="2200" dirty="0">
                <a:latin typeface="Times New Roman"/>
                <a:cs typeface="Times New Roman"/>
              </a:rPr>
              <a:t>polypeptides  </a:t>
            </a:r>
            <a:r>
              <a:rPr sz="2200" spc="-5" dirty="0">
                <a:latin typeface="Times New Roman"/>
                <a:cs typeface="Times New Roman"/>
              </a:rPr>
              <a:t>line up side </a:t>
            </a:r>
            <a:r>
              <a:rPr sz="2200" dirty="0">
                <a:latin typeface="Times New Roman"/>
                <a:cs typeface="Times New Roman"/>
              </a:rPr>
              <a:t>by</a:t>
            </a:r>
            <a:r>
              <a:rPr sz="2200" spc="-3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side.</a:t>
            </a:r>
            <a:endParaRPr sz="22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530"/>
              </a:spcBef>
              <a:buFont typeface="Arial"/>
              <a:buChar char="•"/>
              <a:tabLst>
                <a:tab pos="354965" algn="l"/>
                <a:tab pos="355600" algn="l"/>
                <a:tab pos="3188970" algn="l"/>
              </a:tabLst>
            </a:pPr>
            <a:r>
              <a:rPr sz="2200" spc="-5" dirty="0">
                <a:latin typeface="Times New Roman"/>
                <a:cs typeface="Times New Roman"/>
              </a:rPr>
              <a:t>Individual</a:t>
            </a:r>
            <a:r>
              <a:rPr sz="2200" spc="-1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polypeptide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-	</a:t>
            </a:r>
            <a:r>
              <a:rPr sz="2000" dirty="0">
                <a:latin typeface="Times New Roman"/>
                <a:cs typeface="Times New Roman"/>
              </a:rPr>
              <a:t>β</a:t>
            </a:r>
            <a:r>
              <a:rPr sz="2000" spc="4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strand</a:t>
            </a:r>
            <a:endParaRPr sz="20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49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Times New Roman"/>
                <a:cs typeface="Times New Roman"/>
              </a:rPr>
              <a:t>Each β </a:t>
            </a:r>
            <a:r>
              <a:rPr sz="2000" spc="-5" dirty="0">
                <a:latin typeface="Times New Roman"/>
                <a:cs typeface="Times New Roman"/>
              </a:rPr>
              <a:t>strand </a:t>
            </a:r>
            <a:r>
              <a:rPr sz="2000" dirty="0">
                <a:latin typeface="Times New Roman"/>
                <a:cs typeface="Times New Roman"/>
              </a:rPr>
              <a:t>is fully</a:t>
            </a:r>
            <a:r>
              <a:rPr sz="2000" spc="-1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extended.</a:t>
            </a:r>
            <a:endParaRPr sz="2000">
              <a:latin typeface="Times New Roman"/>
              <a:cs typeface="Times New Roman"/>
            </a:endParaRPr>
          </a:p>
          <a:p>
            <a:pPr marL="355600" marR="47625" indent="-342900">
              <a:lnSpc>
                <a:spcPct val="100000"/>
              </a:lnSpc>
              <a:spcBef>
                <a:spcPts val="520"/>
              </a:spcBef>
              <a:buFont typeface="Arial"/>
              <a:buChar char="•"/>
              <a:tabLst>
                <a:tab pos="354965" algn="l"/>
                <a:tab pos="355600" algn="l"/>
                <a:tab pos="4004310" algn="l"/>
              </a:tabLst>
            </a:pPr>
            <a:r>
              <a:rPr sz="2000" dirty="0">
                <a:latin typeface="Times New Roman"/>
                <a:cs typeface="Times New Roman"/>
              </a:rPr>
              <a:t>They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are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st</a:t>
            </a:r>
            <a:r>
              <a:rPr sz="2000" spc="-10" dirty="0">
                <a:latin typeface="Times New Roman"/>
                <a:cs typeface="Times New Roman"/>
              </a:rPr>
              <a:t>a</a:t>
            </a:r>
            <a:r>
              <a:rPr sz="2000" dirty="0">
                <a:latin typeface="Times New Roman"/>
                <a:cs typeface="Times New Roman"/>
              </a:rPr>
              <a:t>bil</a:t>
            </a:r>
            <a:r>
              <a:rPr sz="2000" spc="-10" dirty="0">
                <a:latin typeface="Times New Roman"/>
                <a:cs typeface="Times New Roman"/>
              </a:rPr>
              <a:t>i</a:t>
            </a:r>
            <a:r>
              <a:rPr sz="2000" dirty="0">
                <a:latin typeface="Times New Roman"/>
                <a:cs typeface="Times New Roman"/>
              </a:rPr>
              <a:t>zed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by H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</a:t>
            </a:r>
            <a:r>
              <a:rPr sz="2000" spc="10" dirty="0">
                <a:latin typeface="Times New Roman"/>
                <a:cs typeface="Times New Roman"/>
              </a:rPr>
              <a:t>o</a:t>
            </a:r>
            <a:r>
              <a:rPr sz="2000" dirty="0">
                <a:latin typeface="Times New Roman"/>
                <a:cs typeface="Times New Roman"/>
              </a:rPr>
              <a:t>nd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b/w	</a:t>
            </a:r>
            <a:r>
              <a:rPr sz="2200" spc="-10" dirty="0">
                <a:latin typeface="Times New Roman"/>
                <a:cs typeface="Times New Roman"/>
              </a:rPr>
              <a:t>N</a:t>
            </a:r>
            <a:r>
              <a:rPr sz="2200" spc="-5" dirty="0">
                <a:latin typeface="Times New Roman"/>
                <a:cs typeface="Times New Roman"/>
              </a:rPr>
              <a:t>-H  and </a:t>
            </a:r>
            <a:r>
              <a:rPr sz="2200" dirty="0">
                <a:latin typeface="Times New Roman"/>
                <a:cs typeface="Times New Roman"/>
              </a:rPr>
              <a:t>carbonyl </a:t>
            </a:r>
            <a:r>
              <a:rPr sz="2200" spc="-5" dirty="0">
                <a:latin typeface="Times New Roman"/>
                <a:cs typeface="Times New Roman"/>
              </a:rPr>
              <a:t>grps of adjacent</a:t>
            </a:r>
            <a:r>
              <a:rPr sz="2200" spc="-2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chains.</a:t>
            </a:r>
            <a:endParaRPr sz="2200">
              <a:latin typeface="Times New Roman"/>
              <a:cs typeface="Times New Roman"/>
            </a:endParaRPr>
          </a:p>
          <a:p>
            <a:pPr marL="1765300">
              <a:lnSpc>
                <a:spcPct val="100000"/>
              </a:lnSpc>
              <a:spcBef>
                <a:spcPts val="855"/>
              </a:spcBef>
            </a:pPr>
            <a:r>
              <a:rPr sz="2400" b="1" dirty="0">
                <a:latin typeface="Times New Roman"/>
                <a:cs typeface="Times New Roman"/>
              </a:rPr>
              <a:t>2</a:t>
            </a:r>
            <a:r>
              <a:rPr sz="2400" b="1" spc="-2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types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700529" y="3956050"/>
            <a:ext cx="2007870" cy="541020"/>
            <a:chOff x="1700529" y="3956050"/>
            <a:chExt cx="2007870" cy="541020"/>
          </a:xfrm>
        </p:grpSpPr>
        <p:sp>
          <p:nvSpPr>
            <p:cNvPr id="8" name="object 8"/>
            <p:cNvSpPr/>
            <p:nvPr/>
          </p:nvSpPr>
          <p:spPr>
            <a:xfrm>
              <a:off x="1752599" y="3962400"/>
              <a:ext cx="1905000" cy="230504"/>
            </a:xfrm>
            <a:custGeom>
              <a:avLst/>
              <a:gdLst/>
              <a:ahLst/>
              <a:cxnLst/>
              <a:rect l="l" t="t" r="r" b="b"/>
              <a:pathLst>
                <a:path w="1905000" h="230504">
                  <a:moveTo>
                    <a:pt x="915162" y="0"/>
                  </a:moveTo>
                  <a:lnTo>
                    <a:pt x="913638" y="228600"/>
                  </a:lnTo>
                </a:path>
                <a:path w="1905000" h="230504">
                  <a:moveTo>
                    <a:pt x="0" y="228600"/>
                  </a:moveTo>
                  <a:lnTo>
                    <a:pt x="1905000" y="230124"/>
                  </a:lnTo>
                </a:path>
              </a:pathLst>
            </a:custGeom>
            <a:ln w="12700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700530" y="4190999"/>
              <a:ext cx="2007870" cy="306070"/>
            </a:xfrm>
            <a:custGeom>
              <a:avLst/>
              <a:gdLst/>
              <a:ahLst/>
              <a:cxnLst/>
              <a:rect l="l" t="t" r="r" b="b"/>
              <a:pathLst>
                <a:path w="2007870" h="306070">
                  <a:moveTo>
                    <a:pt x="103378" y="217297"/>
                  </a:moveTo>
                  <a:lnTo>
                    <a:pt x="102489" y="213360"/>
                  </a:lnTo>
                  <a:lnTo>
                    <a:pt x="96393" y="209804"/>
                  </a:lnTo>
                  <a:lnTo>
                    <a:pt x="92456" y="210820"/>
                  </a:lnTo>
                  <a:lnTo>
                    <a:pt x="90678" y="213868"/>
                  </a:lnTo>
                  <a:lnTo>
                    <a:pt x="57772" y="269608"/>
                  </a:lnTo>
                  <a:lnTo>
                    <a:pt x="59182" y="762"/>
                  </a:lnTo>
                  <a:lnTo>
                    <a:pt x="46482" y="762"/>
                  </a:lnTo>
                  <a:lnTo>
                    <a:pt x="45072" y="269328"/>
                  </a:lnTo>
                  <a:lnTo>
                    <a:pt x="12827" y="213360"/>
                  </a:lnTo>
                  <a:lnTo>
                    <a:pt x="11049" y="210439"/>
                  </a:lnTo>
                  <a:lnTo>
                    <a:pt x="7112" y="209296"/>
                  </a:lnTo>
                  <a:lnTo>
                    <a:pt x="1016" y="212852"/>
                  </a:lnTo>
                  <a:lnTo>
                    <a:pt x="0" y="216662"/>
                  </a:lnTo>
                  <a:lnTo>
                    <a:pt x="1778" y="219710"/>
                  </a:lnTo>
                  <a:lnTo>
                    <a:pt x="51308" y="305562"/>
                  </a:lnTo>
                  <a:lnTo>
                    <a:pt x="58635" y="293116"/>
                  </a:lnTo>
                  <a:lnTo>
                    <a:pt x="101600" y="220218"/>
                  </a:lnTo>
                  <a:lnTo>
                    <a:pt x="103378" y="217297"/>
                  </a:lnTo>
                  <a:close/>
                </a:path>
                <a:path w="2007870" h="306070">
                  <a:moveTo>
                    <a:pt x="2007616" y="216408"/>
                  </a:moveTo>
                  <a:lnTo>
                    <a:pt x="2006600" y="212598"/>
                  </a:lnTo>
                  <a:lnTo>
                    <a:pt x="2003679" y="210820"/>
                  </a:lnTo>
                  <a:lnTo>
                    <a:pt x="2000631" y="209042"/>
                  </a:lnTo>
                  <a:lnTo>
                    <a:pt x="1996694" y="210058"/>
                  </a:lnTo>
                  <a:lnTo>
                    <a:pt x="1994916" y="212979"/>
                  </a:lnTo>
                  <a:lnTo>
                    <a:pt x="1962010" y="268808"/>
                  </a:lnTo>
                  <a:lnTo>
                    <a:pt x="1963420" y="0"/>
                  </a:lnTo>
                  <a:lnTo>
                    <a:pt x="1950720" y="0"/>
                  </a:lnTo>
                  <a:lnTo>
                    <a:pt x="1949310" y="268782"/>
                  </a:lnTo>
                  <a:lnTo>
                    <a:pt x="1916938" y="212598"/>
                  </a:lnTo>
                  <a:lnTo>
                    <a:pt x="1915287" y="209550"/>
                  </a:lnTo>
                  <a:lnTo>
                    <a:pt x="1911350" y="208534"/>
                  </a:lnTo>
                  <a:lnTo>
                    <a:pt x="1905254" y="212090"/>
                  </a:lnTo>
                  <a:lnTo>
                    <a:pt x="1904238" y="215900"/>
                  </a:lnTo>
                  <a:lnTo>
                    <a:pt x="1906016" y="218948"/>
                  </a:lnTo>
                  <a:lnTo>
                    <a:pt x="1955419" y="304800"/>
                  </a:lnTo>
                  <a:lnTo>
                    <a:pt x="1962835" y="292227"/>
                  </a:lnTo>
                  <a:lnTo>
                    <a:pt x="2005838" y="219456"/>
                  </a:lnTo>
                  <a:lnTo>
                    <a:pt x="2007616" y="216408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145844" y="4590669"/>
            <a:ext cx="7023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90" dirty="0">
                <a:latin typeface="Arial"/>
                <a:cs typeface="Arial"/>
              </a:rPr>
              <a:t>Parallel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279775" y="4514469"/>
            <a:ext cx="12020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30" dirty="0">
                <a:latin typeface="Arial"/>
                <a:cs typeface="Arial"/>
              </a:rPr>
              <a:t>Anti</a:t>
            </a:r>
            <a:r>
              <a:rPr sz="1800" spc="-160" dirty="0">
                <a:latin typeface="Arial"/>
                <a:cs typeface="Arial"/>
              </a:rPr>
              <a:t> </a:t>
            </a:r>
            <a:r>
              <a:rPr sz="1800" spc="-85" dirty="0">
                <a:latin typeface="Arial"/>
                <a:cs typeface="Arial"/>
              </a:rPr>
              <a:t>-Parallel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749300" y="5016500"/>
            <a:ext cx="3606800" cy="711200"/>
            <a:chOff x="749300" y="5016500"/>
            <a:chExt cx="3606800" cy="711200"/>
          </a:xfrm>
        </p:grpSpPr>
        <p:sp>
          <p:nvSpPr>
            <p:cNvPr id="13" name="object 13"/>
            <p:cNvSpPr/>
            <p:nvPr/>
          </p:nvSpPr>
          <p:spPr>
            <a:xfrm>
              <a:off x="762000" y="5029200"/>
              <a:ext cx="1219200" cy="304800"/>
            </a:xfrm>
            <a:custGeom>
              <a:avLst/>
              <a:gdLst/>
              <a:ahLst/>
              <a:cxnLst/>
              <a:rect l="l" t="t" r="r" b="b"/>
              <a:pathLst>
                <a:path w="1219200" h="304800">
                  <a:moveTo>
                    <a:pt x="1066800" y="0"/>
                  </a:moveTo>
                  <a:lnTo>
                    <a:pt x="1066800" y="76200"/>
                  </a:lnTo>
                  <a:lnTo>
                    <a:pt x="0" y="76200"/>
                  </a:lnTo>
                  <a:lnTo>
                    <a:pt x="0" y="228600"/>
                  </a:lnTo>
                  <a:lnTo>
                    <a:pt x="1066800" y="228600"/>
                  </a:lnTo>
                  <a:lnTo>
                    <a:pt x="1066800" y="304800"/>
                  </a:lnTo>
                  <a:lnTo>
                    <a:pt x="1219200" y="152400"/>
                  </a:lnTo>
                  <a:lnTo>
                    <a:pt x="1066800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62000" y="5029200"/>
              <a:ext cx="1219200" cy="304800"/>
            </a:xfrm>
            <a:custGeom>
              <a:avLst/>
              <a:gdLst/>
              <a:ahLst/>
              <a:cxnLst/>
              <a:rect l="l" t="t" r="r" b="b"/>
              <a:pathLst>
                <a:path w="1219200" h="304800">
                  <a:moveTo>
                    <a:pt x="0" y="76200"/>
                  </a:moveTo>
                  <a:lnTo>
                    <a:pt x="1066800" y="76200"/>
                  </a:lnTo>
                  <a:lnTo>
                    <a:pt x="1066800" y="0"/>
                  </a:lnTo>
                  <a:lnTo>
                    <a:pt x="1219200" y="152400"/>
                  </a:lnTo>
                  <a:lnTo>
                    <a:pt x="1066800" y="304800"/>
                  </a:lnTo>
                  <a:lnTo>
                    <a:pt x="1066800" y="228600"/>
                  </a:lnTo>
                  <a:lnTo>
                    <a:pt x="0" y="228600"/>
                  </a:lnTo>
                  <a:lnTo>
                    <a:pt x="0" y="76200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62000" y="5410200"/>
              <a:ext cx="1219200" cy="304800"/>
            </a:xfrm>
            <a:custGeom>
              <a:avLst/>
              <a:gdLst/>
              <a:ahLst/>
              <a:cxnLst/>
              <a:rect l="l" t="t" r="r" b="b"/>
              <a:pathLst>
                <a:path w="1219200" h="304800">
                  <a:moveTo>
                    <a:pt x="1066800" y="0"/>
                  </a:moveTo>
                  <a:lnTo>
                    <a:pt x="1066800" y="76200"/>
                  </a:lnTo>
                  <a:lnTo>
                    <a:pt x="0" y="76200"/>
                  </a:lnTo>
                  <a:lnTo>
                    <a:pt x="0" y="228600"/>
                  </a:lnTo>
                  <a:lnTo>
                    <a:pt x="1066800" y="228600"/>
                  </a:lnTo>
                  <a:lnTo>
                    <a:pt x="1066800" y="304800"/>
                  </a:lnTo>
                  <a:lnTo>
                    <a:pt x="1219200" y="152400"/>
                  </a:lnTo>
                  <a:lnTo>
                    <a:pt x="1066800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62000" y="5410200"/>
              <a:ext cx="1219200" cy="304800"/>
            </a:xfrm>
            <a:custGeom>
              <a:avLst/>
              <a:gdLst/>
              <a:ahLst/>
              <a:cxnLst/>
              <a:rect l="l" t="t" r="r" b="b"/>
              <a:pathLst>
                <a:path w="1219200" h="304800">
                  <a:moveTo>
                    <a:pt x="0" y="76200"/>
                  </a:moveTo>
                  <a:lnTo>
                    <a:pt x="1066800" y="76200"/>
                  </a:lnTo>
                  <a:lnTo>
                    <a:pt x="1066800" y="0"/>
                  </a:lnTo>
                  <a:lnTo>
                    <a:pt x="1219200" y="152400"/>
                  </a:lnTo>
                  <a:lnTo>
                    <a:pt x="1066800" y="304800"/>
                  </a:lnTo>
                  <a:lnTo>
                    <a:pt x="1066800" y="228600"/>
                  </a:lnTo>
                  <a:lnTo>
                    <a:pt x="0" y="228600"/>
                  </a:lnTo>
                  <a:lnTo>
                    <a:pt x="0" y="76200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124200" y="5029200"/>
              <a:ext cx="1219200" cy="304800"/>
            </a:xfrm>
            <a:custGeom>
              <a:avLst/>
              <a:gdLst/>
              <a:ahLst/>
              <a:cxnLst/>
              <a:rect l="l" t="t" r="r" b="b"/>
              <a:pathLst>
                <a:path w="1219200" h="304800">
                  <a:moveTo>
                    <a:pt x="1066800" y="0"/>
                  </a:moveTo>
                  <a:lnTo>
                    <a:pt x="1066800" y="76200"/>
                  </a:lnTo>
                  <a:lnTo>
                    <a:pt x="0" y="76200"/>
                  </a:lnTo>
                  <a:lnTo>
                    <a:pt x="0" y="228600"/>
                  </a:lnTo>
                  <a:lnTo>
                    <a:pt x="1066800" y="228600"/>
                  </a:lnTo>
                  <a:lnTo>
                    <a:pt x="1066800" y="304800"/>
                  </a:lnTo>
                  <a:lnTo>
                    <a:pt x="1219200" y="152400"/>
                  </a:lnTo>
                  <a:lnTo>
                    <a:pt x="1066800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124200" y="5029200"/>
              <a:ext cx="1219200" cy="304800"/>
            </a:xfrm>
            <a:custGeom>
              <a:avLst/>
              <a:gdLst/>
              <a:ahLst/>
              <a:cxnLst/>
              <a:rect l="l" t="t" r="r" b="b"/>
              <a:pathLst>
                <a:path w="1219200" h="304800">
                  <a:moveTo>
                    <a:pt x="0" y="76200"/>
                  </a:moveTo>
                  <a:lnTo>
                    <a:pt x="1066800" y="76200"/>
                  </a:lnTo>
                  <a:lnTo>
                    <a:pt x="1066800" y="0"/>
                  </a:lnTo>
                  <a:lnTo>
                    <a:pt x="1219200" y="152400"/>
                  </a:lnTo>
                  <a:lnTo>
                    <a:pt x="1066800" y="304800"/>
                  </a:lnTo>
                  <a:lnTo>
                    <a:pt x="1066800" y="228600"/>
                  </a:lnTo>
                  <a:lnTo>
                    <a:pt x="0" y="228600"/>
                  </a:lnTo>
                  <a:lnTo>
                    <a:pt x="0" y="76200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124200" y="5410200"/>
              <a:ext cx="1219200" cy="304800"/>
            </a:xfrm>
            <a:custGeom>
              <a:avLst/>
              <a:gdLst/>
              <a:ahLst/>
              <a:cxnLst/>
              <a:rect l="l" t="t" r="r" b="b"/>
              <a:pathLst>
                <a:path w="1219200" h="304800">
                  <a:moveTo>
                    <a:pt x="152400" y="0"/>
                  </a:moveTo>
                  <a:lnTo>
                    <a:pt x="0" y="152400"/>
                  </a:lnTo>
                  <a:lnTo>
                    <a:pt x="152400" y="304800"/>
                  </a:lnTo>
                  <a:lnTo>
                    <a:pt x="152400" y="228600"/>
                  </a:lnTo>
                  <a:lnTo>
                    <a:pt x="1219200" y="228600"/>
                  </a:lnTo>
                  <a:lnTo>
                    <a:pt x="1219200" y="76200"/>
                  </a:lnTo>
                  <a:lnTo>
                    <a:pt x="152400" y="76200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124200" y="5410200"/>
              <a:ext cx="1219200" cy="304800"/>
            </a:xfrm>
            <a:custGeom>
              <a:avLst/>
              <a:gdLst/>
              <a:ahLst/>
              <a:cxnLst/>
              <a:rect l="l" t="t" r="r" b="b"/>
              <a:pathLst>
                <a:path w="1219200" h="304800">
                  <a:moveTo>
                    <a:pt x="1219200" y="228600"/>
                  </a:moveTo>
                  <a:lnTo>
                    <a:pt x="152400" y="228600"/>
                  </a:lnTo>
                  <a:lnTo>
                    <a:pt x="152400" y="304800"/>
                  </a:lnTo>
                  <a:lnTo>
                    <a:pt x="0" y="152400"/>
                  </a:lnTo>
                  <a:lnTo>
                    <a:pt x="152400" y="0"/>
                  </a:lnTo>
                  <a:lnTo>
                    <a:pt x="152400" y="76200"/>
                  </a:lnTo>
                  <a:lnTo>
                    <a:pt x="1219200" y="76200"/>
                  </a:lnTo>
                  <a:lnTo>
                    <a:pt x="1219200" y="228600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535940" y="4953152"/>
            <a:ext cx="173355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8900"/>
              </a:lnSpc>
              <a:spcBef>
                <a:spcPts val="100"/>
              </a:spcBef>
            </a:pPr>
            <a:r>
              <a:rPr sz="1800" spc="-100" dirty="0">
                <a:latin typeface="Arial"/>
                <a:cs typeface="Arial"/>
              </a:rPr>
              <a:t>N  N</a:t>
            </a:r>
            <a:endParaRPr sz="18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983994" y="4929276"/>
            <a:ext cx="147320" cy="8115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3200"/>
              </a:lnSpc>
              <a:spcBef>
                <a:spcPts val="100"/>
              </a:spcBef>
            </a:pPr>
            <a:r>
              <a:rPr sz="1800" spc="-240" dirty="0">
                <a:latin typeface="Arial"/>
                <a:cs typeface="Arial"/>
              </a:rPr>
              <a:t>C  C</a:t>
            </a:r>
            <a:endParaRPr sz="18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346575" y="4853076"/>
            <a:ext cx="173355" cy="8115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3200"/>
              </a:lnSpc>
              <a:spcBef>
                <a:spcPts val="100"/>
              </a:spcBef>
            </a:pPr>
            <a:r>
              <a:rPr sz="1800" spc="-345" dirty="0">
                <a:latin typeface="Arial"/>
                <a:cs typeface="Arial"/>
              </a:rPr>
              <a:t>C  </a:t>
            </a:r>
            <a:r>
              <a:rPr sz="1800" spc="-140" dirty="0">
                <a:latin typeface="Arial"/>
                <a:cs typeface="Arial"/>
              </a:rPr>
              <a:t>N</a:t>
            </a:r>
            <a:endParaRPr sz="18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98394" y="4853076"/>
            <a:ext cx="173355" cy="8115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3200"/>
              </a:lnSpc>
              <a:spcBef>
                <a:spcPts val="100"/>
              </a:spcBef>
            </a:pPr>
            <a:r>
              <a:rPr sz="1800" spc="-85" dirty="0">
                <a:latin typeface="Arial"/>
                <a:cs typeface="Arial"/>
              </a:rPr>
              <a:t>N  </a:t>
            </a:r>
            <a:r>
              <a:rPr sz="1800" spc="-345" dirty="0">
                <a:latin typeface="Arial"/>
                <a:cs typeface="Arial"/>
              </a:rPr>
              <a:t>C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9076" y="461594"/>
            <a:ext cx="562927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spc="-670" dirty="0">
                <a:latin typeface="Arial"/>
                <a:cs typeface="Arial"/>
              </a:rPr>
              <a:t>SECONDARY</a:t>
            </a:r>
            <a:r>
              <a:rPr sz="4400" b="0" spc="-285" dirty="0">
                <a:latin typeface="Arial"/>
                <a:cs typeface="Arial"/>
              </a:rPr>
              <a:t> </a:t>
            </a:r>
            <a:r>
              <a:rPr sz="4400" b="0" spc="-660" dirty="0">
                <a:latin typeface="Arial"/>
                <a:cs typeface="Arial"/>
              </a:rPr>
              <a:t>STRUCTURE</a:t>
            </a:r>
            <a:endParaRPr sz="44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15900" y="139700"/>
            <a:ext cx="8788400" cy="6578600"/>
            <a:chOff x="215900" y="139700"/>
            <a:chExt cx="8788400" cy="6578600"/>
          </a:xfrm>
        </p:grpSpPr>
        <p:sp>
          <p:nvSpPr>
            <p:cNvPr id="4" name="object 4"/>
            <p:cNvSpPr/>
            <p:nvPr/>
          </p:nvSpPr>
          <p:spPr>
            <a:xfrm>
              <a:off x="1771120" y="1435227"/>
              <a:ext cx="5677958" cy="491070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28600" y="152400"/>
              <a:ext cx="8763000" cy="6553200"/>
            </a:xfrm>
            <a:custGeom>
              <a:avLst/>
              <a:gdLst/>
              <a:ahLst/>
              <a:cxnLst/>
              <a:rect l="l" t="t" r="r" b="b"/>
              <a:pathLst>
                <a:path w="8763000" h="6553200">
                  <a:moveTo>
                    <a:pt x="0" y="6553200"/>
                  </a:moveTo>
                  <a:lnTo>
                    <a:pt x="8763000" y="6553200"/>
                  </a:lnTo>
                  <a:lnTo>
                    <a:pt x="8763000" y="0"/>
                  </a:lnTo>
                  <a:lnTo>
                    <a:pt x="0" y="0"/>
                  </a:lnTo>
                  <a:lnTo>
                    <a:pt x="0" y="6553200"/>
                  </a:lnTo>
                  <a:close/>
                </a:path>
              </a:pathLst>
            </a:custGeom>
            <a:ln w="25400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83814" y="432257"/>
            <a:ext cx="297942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dirty="0">
                <a:latin typeface="Times New Roman"/>
                <a:cs typeface="Times New Roman"/>
              </a:rPr>
              <a:t>EXAMPLES</a:t>
            </a:r>
            <a:endParaRPr sz="440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476375" y="1752600"/>
            <a:ext cx="6554470" cy="3114040"/>
            <a:chOff x="1476375" y="1752600"/>
            <a:chExt cx="6554470" cy="3114040"/>
          </a:xfrm>
        </p:grpSpPr>
        <p:sp>
          <p:nvSpPr>
            <p:cNvPr id="4" name="object 4"/>
            <p:cNvSpPr/>
            <p:nvPr/>
          </p:nvSpPr>
          <p:spPr>
            <a:xfrm>
              <a:off x="1476375" y="1752600"/>
              <a:ext cx="885825" cy="29718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72000" y="1801367"/>
              <a:ext cx="3458464" cy="30647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916939" y="4907102"/>
            <a:ext cx="228663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30" dirty="0">
                <a:latin typeface="Arial"/>
                <a:cs typeface="Arial"/>
              </a:rPr>
              <a:t>The </a:t>
            </a:r>
            <a:r>
              <a:rPr sz="1800" spc="-85" dirty="0">
                <a:latin typeface="Arial"/>
                <a:cs typeface="Arial"/>
              </a:rPr>
              <a:t>collagen </a:t>
            </a:r>
            <a:r>
              <a:rPr sz="1800" spc="-5" dirty="0">
                <a:latin typeface="Arial"/>
                <a:cs typeface="Arial"/>
              </a:rPr>
              <a:t>triple</a:t>
            </a:r>
            <a:r>
              <a:rPr sz="1800" spc="-95" dirty="0">
                <a:latin typeface="Arial"/>
                <a:cs typeface="Arial"/>
              </a:rPr>
              <a:t> </a:t>
            </a:r>
            <a:r>
              <a:rPr sz="1800" spc="-60" dirty="0">
                <a:latin typeface="Arial"/>
                <a:cs typeface="Arial"/>
              </a:rPr>
              <a:t>helix.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601461" y="5059807"/>
            <a:ext cx="209168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14" dirty="0">
                <a:latin typeface="Arial"/>
                <a:cs typeface="Arial"/>
              </a:rPr>
              <a:t>Silk </a:t>
            </a:r>
            <a:r>
              <a:rPr sz="1800" spc="-20" dirty="0">
                <a:latin typeface="Arial"/>
                <a:cs typeface="Arial"/>
              </a:rPr>
              <a:t>fibroin </a:t>
            </a:r>
            <a:r>
              <a:rPr sz="1800" spc="-65" dirty="0">
                <a:latin typeface="Arial"/>
                <a:cs typeface="Arial"/>
              </a:rPr>
              <a:t>beta</a:t>
            </a:r>
            <a:r>
              <a:rPr sz="1800" spc="-190" dirty="0">
                <a:latin typeface="Arial"/>
                <a:cs typeface="Arial"/>
              </a:rPr>
              <a:t> </a:t>
            </a:r>
            <a:r>
              <a:rPr sz="1800" spc="-70" dirty="0">
                <a:latin typeface="Arial"/>
                <a:cs typeface="Arial"/>
              </a:rPr>
              <a:t>sheet.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28600" y="152400"/>
            <a:ext cx="8763000" cy="6553200"/>
          </a:xfrm>
          <a:custGeom>
            <a:avLst/>
            <a:gdLst/>
            <a:ahLst/>
            <a:cxnLst/>
            <a:rect l="l" t="t" r="r" b="b"/>
            <a:pathLst>
              <a:path w="8763000" h="6553200">
                <a:moveTo>
                  <a:pt x="0" y="6553200"/>
                </a:moveTo>
                <a:lnTo>
                  <a:pt x="8763000" y="6553200"/>
                </a:lnTo>
                <a:lnTo>
                  <a:pt x="8763000" y="0"/>
                </a:lnTo>
                <a:lnTo>
                  <a:pt x="0" y="0"/>
                </a:lnTo>
                <a:lnTo>
                  <a:pt x="0" y="6553200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06064" y="432257"/>
            <a:ext cx="3380104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spc="-90" dirty="0">
                <a:latin typeface="Times New Roman"/>
                <a:cs typeface="Times New Roman"/>
              </a:rPr>
              <a:t>BETA</a:t>
            </a:r>
            <a:r>
              <a:rPr sz="4400" b="0" spc="-340" dirty="0">
                <a:latin typeface="Times New Roman"/>
                <a:cs typeface="Times New Roman"/>
              </a:rPr>
              <a:t> </a:t>
            </a:r>
            <a:r>
              <a:rPr sz="4400" b="0" dirty="0">
                <a:latin typeface="Times New Roman"/>
                <a:cs typeface="Times New Roman"/>
              </a:rPr>
              <a:t>BENDS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357629"/>
            <a:ext cx="5218430" cy="483616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355600" marR="179705" indent="-342900">
              <a:lnSpc>
                <a:spcPts val="2590"/>
              </a:lnSpc>
              <a:spcBef>
                <a:spcPts val="42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Times New Roman"/>
                <a:cs typeface="Times New Roman"/>
              </a:rPr>
              <a:t>Permits </a:t>
            </a:r>
            <a:r>
              <a:rPr sz="2400" dirty="0">
                <a:latin typeface="Times New Roman"/>
                <a:cs typeface="Times New Roman"/>
              </a:rPr>
              <a:t>the change of direction of the  peptide chain to get a folded</a:t>
            </a:r>
            <a:r>
              <a:rPr sz="2400" spc="-18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structure.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ts val="2735"/>
              </a:lnSpc>
              <a:spcBef>
                <a:spcPts val="25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Times New Roman"/>
                <a:cs typeface="Times New Roman"/>
              </a:rPr>
              <a:t>It gives a protein globularity rather</a:t>
            </a:r>
            <a:r>
              <a:rPr sz="2400" spc="-19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than</a:t>
            </a:r>
            <a:endParaRPr sz="2400">
              <a:latin typeface="Times New Roman"/>
              <a:cs typeface="Times New Roman"/>
            </a:endParaRPr>
          </a:p>
          <a:p>
            <a:pPr marL="355600">
              <a:lnSpc>
                <a:spcPts val="2735"/>
              </a:lnSpc>
            </a:pPr>
            <a:r>
              <a:rPr sz="2400" spc="-15" dirty="0">
                <a:latin typeface="Times New Roman"/>
                <a:cs typeface="Times New Roman"/>
              </a:rPr>
              <a:t>linearity.</a:t>
            </a:r>
            <a:endParaRPr sz="2400">
              <a:latin typeface="Times New Roman"/>
              <a:cs typeface="Times New Roman"/>
            </a:endParaRPr>
          </a:p>
          <a:p>
            <a:pPr marL="355600" marR="967105" indent="-342900">
              <a:lnSpc>
                <a:spcPts val="2590"/>
              </a:lnSpc>
              <a:spcBef>
                <a:spcPts val="615"/>
              </a:spcBef>
              <a:buFont typeface="Arial"/>
              <a:buChar char="•"/>
              <a:tabLst>
                <a:tab pos="354965" algn="l"/>
                <a:tab pos="355600" algn="l"/>
                <a:tab pos="727710" algn="l"/>
              </a:tabLst>
            </a:pPr>
            <a:r>
              <a:rPr sz="2400" spc="-5" dirty="0">
                <a:latin typeface="Times New Roman"/>
                <a:cs typeface="Times New Roman"/>
              </a:rPr>
              <a:t>H	</a:t>
            </a:r>
            <a:r>
              <a:rPr sz="2400" dirty="0">
                <a:latin typeface="Times New Roman"/>
                <a:cs typeface="Times New Roman"/>
              </a:rPr>
              <a:t>bond stabilizes the beta</a:t>
            </a:r>
            <a:r>
              <a:rPr sz="2400" spc="-16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bend  structure.</a:t>
            </a:r>
            <a:endParaRPr sz="2400">
              <a:latin typeface="Times New Roman"/>
              <a:cs typeface="Times New Roman"/>
            </a:endParaRPr>
          </a:p>
          <a:p>
            <a:pPr marL="355600" marR="642620" indent="-342900">
              <a:lnSpc>
                <a:spcPts val="2930"/>
              </a:lnSpc>
              <a:spcBef>
                <a:spcPts val="31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Times New Roman"/>
                <a:cs typeface="Times New Roman"/>
              </a:rPr>
              <a:t>Proline and Glycine are</a:t>
            </a:r>
            <a:r>
              <a:rPr sz="2400" spc="-1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frequently  found in beta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turns</a:t>
            </a:r>
            <a:r>
              <a:rPr sz="2800" dirty="0">
                <a:latin typeface="Times New Roman"/>
                <a:cs typeface="Times New Roman"/>
              </a:rPr>
              <a:t>.</a:t>
            </a:r>
            <a:endParaRPr sz="2800">
              <a:latin typeface="Times New Roman"/>
              <a:cs typeface="Times New Roman"/>
            </a:endParaRPr>
          </a:p>
          <a:p>
            <a:pPr marL="355600" marR="99060" indent="-342900">
              <a:lnSpc>
                <a:spcPts val="2590"/>
              </a:lnSpc>
              <a:spcBef>
                <a:spcPts val="6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Times New Roman"/>
                <a:cs typeface="Times New Roman"/>
              </a:rPr>
              <a:t>Beta turns </a:t>
            </a:r>
            <a:r>
              <a:rPr sz="2400" spc="-5" dirty="0">
                <a:latin typeface="Times New Roman"/>
                <a:cs typeface="Times New Roman"/>
              </a:rPr>
              <a:t>often promote </a:t>
            </a:r>
            <a:r>
              <a:rPr sz="2400" dirty="0">
                <a:latin typeface="Times New Roman"/>
                <a:cs typeface="Times New Roman"/>
              </a:rPr>
              <a:t>the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formation  </a:t>
            </a:r>
            <a:r>
              <a:rPr sz="2400" dirty="0">
                <a:latin typeface="Times New Roman"/>
                <a:cs typeface="Times New Roman"/>
              </a:rPr>
              <a:t>of </a:t>
            </a:r>
            <a:r>
              <a:rPr sz="2400" spc="-5" dirty="0">
                <a:latin typeface="Times New Roman"/>
                <a:cs typeface="Times New Roman"/>
              </a:rPr>
              <a:t>antiparallel </a:t>
            </a:r>
            <a:r>
              <a:rPr sz="2400" dirty="0">
                <a:latin typeface="Times New Roman"/>
                <a:cs typeface="Times New Roman"/>
              </a:rPr>
              <a:t>beta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sheets.</a:t>
            </a:r>
            <a:endParaRPr sz="2400">
              <a:latin typeface="Times New Roman"/>
              <a:cs typeface="Times New Roman"/>
            </a:endParaRPr>
          </a:p>
          <a:p>
            <a:pPr marL="429895" indent="-417830">
              <a:lnSpc>
                <a:spcPct val="100000"/>
              </a:lnSpc>
              <a:spcBef>
                <a:spcPts val="254"/>
              </a:spcBef>
              <a:buFont typeface="Arial"/>
              <a:buChar char="•"/>
              <a:tabLst>
                <a:tab pos="429895" algn="l"/>
                <a:tab pos="430530" algn="l"/>
              </a:tabLst>
            </a:pPr>
            <a:r>
              <a:rPr sz="2400" dirty="0">
                <a:latin typeface="Times New Roman"/>
                <a:cs typeface="Times New Roman"/>
              </a:rPr>
              <a:t>Occur at protein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surfaces.</a:t>
            </a:r>
            <a:endParaRPr sz="2400">
              <a:latin typeface="Times New Roman"/>
              <a:cs typeface="Times New Roman"/>
            </a:endParaRPr>
          </a:p>
          <a:p>
            <a:pPr marL="355600" marR="556895" indent="-342900">
              <a:lnSpc>
                <a:spcPts val="2590"/>
              </a:lnSpc>
              <a:spcBef>
                <a:spcPts val="615"/>
              </a:spcBef>
              <a:buFont typeface="Arial"/>
              <a:buChar char="•"/>
              <a:tabLst>
                <a:tab pos="429895" algn="l"/>
                <a:tab pos="430530" algn="l"/>
              </a:tabLst>
            </a:pPr>
            <a:r>
              <a:rPr dirty="0"/>
              <a:t>	</a:t>
            </a:r>
            <a:r>
              <a:rPr sz="2400" dirty="0">
                <a:latin typeface="Times New Roman"/>
                <a:cs typeface="Times New Roman"/>
              </a:rPr>
              <a:t>Involve four successive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aminoacid  </a:t>
            </a:r>
            <a:r>
              <a:rPr sz="2400" dirty="0">
                <a:latin typeface="Times New Roman"/>
                <a:cs typeface="Times New Roman"/>
              </a:rPr>
              <a:t>residues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15900" y="139700"/>
            <a:ext cx="8928100" cy="6578600"/>
            <a:chOff x="215900" y="139700"/>
            <a:chExt cx="8928100" cy="6578600"/>
          </a:xfrm>
        </p:grpSpPr>
        <p:sp>
          <p:nvSpPr>
            <p:cNvPr id="5" name="object 5"/>
            <p:cNvSpPr/>
            <p:nvPr/>
          </p:nvSpPr>
          <p:spPr>
            <a:xfrm>
              <a:off x="228600" y="152400"/>
              <a:ext cx="8763000" cy="6553200"/>
            </a:xfrm>
            <a:custGeom>
              <a:avLst/>
              <a:gdLst/>
              <a:ahLst/>
              <a:cxnLst/>
              <a:rect l="l" t="t" r="r" b="b"/>
              <a:pathLst>
                <a:path w="8763000" h="6553200">
                  <a:moveTo>
                    <a:pt x="0" y="6553200"/>
                  </a:moveTo>
                  <a:lnTo>
                    <a:pt x="8763000" y="6553200"/>
                  </a:lnTo>
                  <a:lnTo>
                    <a:pt x="8763000" y="0"/>
                  </a:lnTo>
                  <a:lnTo>
                    <a:pt x="0" y="0"/>
                  </a:lnTo>
                  <a:lnTo>
                    <a:pt x="0" y="6553200"/>
                  </a:lnTo>
                  <a:close/>
                </a:path>
              </a:pathLst>
            </a:custGeom>
            <a:ln w="25400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791200" y="1600200"/>
              <a:ext cx="3352800" cy="38100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26414" y="511886"/>
            <a:ext cx="749808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0" spc="-5" dirty="0">
                <a:latin typeface="Times New Roman"/>
                <a:cs typeface="Times New Roman"/>
              </a:rPr>
              <a:t>NON REPETITIVE</a:t>
            </a:r>
            <a:r>
              <a:rPr b="0" spc="-45" dirty="0">
                <a:latin typeface="Times New Roman"/>
                <a:cs typeface="Times New Roman"/>
              </a:rPr>
              <a:t> </a:t>
            </a:r>
            <a:r>
              <a:rPr b="0" spc="-5" dirty="0">
                <a:latin typeface="Times New Roman"/>
                <a:cs typeface="Times New Roman"/>
              </a:rPr>
              <a:t>STRUCTURES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266190"/>
            <a:ext cx="4664075" cy="331787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5600" marR="5080" indent="-342900">
              <a:lnSpc>
                <a:spcPct val="8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Times New Roman"/>
                <a:cs typeface="Times New Roman"/>
              </a:rPr>
              <a:t>A </a:t>
            </a:r>
            <a:r>
              <a:rPr sz="2400" dirty="0">
                <a:latin typeface="Times New Roman"/>
                <a:cs typeface="Times New Roman"/>
              </a:rPr>
              <a:t>significant portion of globular  </a:t>
            </a:r>
            <a:r>
              <a:rPr sz="2400" spc="-15" dirty="0">
                <a:latin typeface="Times New Roman"/>
                <a:cs typeface="Times New Roman"/>
              </a:rPr>
              <a:t>protein’s </a:t>
            </a:r>
            <a:r>
              <a:rPr sz="2400" spc="-5" dirty="0">
                <a:latin typeface="Times New Roman"/>
                <a:cs typeface="Times New Roman"/>
              </a:rPr>
              <a:t>structure </a:t>
            </a:r>
            <a:r>
              <a:rPr sz="2400" spc="-10" dirty="0">
                <a:latin typeface="Times New Roman"/>
                <a:cs typeface="Times New Roman"/>
              </a:rPr>
              <a:t>may </a:t>
            </a:r>
            <a:r>
              <a:rPr sz="2400" dirty="0">
                <a:latin typeface="Times New Roman"/>
                <a:cs typeface="Times New Roman"/>
              </a:rPr>
              <a:t>be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irregular  or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unique.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"/>
              <a:buChar char="•"/>
            </a:pPr>
            <a:endParaRPr sz="25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Times New Roman"/>
                <a:cs typeface="Times New Roman"/>
              </a:rPr>
              <a:t>They include coils and</a:t>
            </a:r>
            <a:r>
              <a:rPr sz="2400" spc="-9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loops.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"/>
              <a:buChar char="•"/>
            </a:pPr>
            <a:endParaRPr sz="3000">
              <a:latin typeface="Times New Roman"/>
              <a:cs typeface="Times New Roman"/>
            </a:endParaRPr>
          </a:p>
          <a:p>
            <a:pPr marL="355600" marR="239395" indent="-342900">
              <a:lnSpc>
                <a:spcPct val="8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Times New Roman"/>
                <a:cs typeface="Times New Roman"/>
              </a:rPr>
              <a:t>Segments </a:t>
            </a:r>
            <a:r>
              <a:rPr sz="2400" dirty="0">
                <a:latin typeface="Times New Roman"/>
                <a:cs typeface="Times New Roman"/>
              </a:rPr>
              <a:t>of polypeptide chains  </a:t>
            </a:r>
            <a:r>
              <a:rPr sz="2400" spc="-5" dirty="0">
                <a:latin typeface="Times New Roman"/>
                <a:cs typeface="Times New Roman"/>
              </a:rPr>
              <a:t>whose </a:t>
            </a:r>
            <a:r>
              <a:rPr sz="2400" dirty="0">
                <a:latin typeface="Times New Roman"/>
                <a:cs typeface="Times New Roman"/>
              </a:rPr>
              <a:t>successive residues do</a:t>
            </a:r>
            <a:r>
              <a:rPr sz="2400" spc="-1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not  have </a:t>
            </a:r>
            <a:r>
              <a:rPr sz="2400" spc="-5" dirty="0">
                <a:latin typeface="Times New Roman"/>
                <a:cs typeface="Times New Roman"/>
              </a:rPr>
              <a:t>similar </a:t>
            </a:r>
            <a:r>
              <a:rPr sz="2400" spc="110" dirty="0">
                <a:latin typeface="DejaVu Sans"/>
                <a:cs typeface="DejaVu Sans"/>
              </a:rPr>
              <a:t>ϕ </a:t>
            </a:r>
            <a:r>
              <a:rPr sz="2400" dirty="0">
                <a:latin typeface="Times New Roman"/>
                <a:cs typeface="Times New Roman"/>
              </a:rPr>
              <a:t>and </a:t>
            </a:r>
            <a:r>
              <a:rPr sz="2400" spc="-860" dirty="0">
                <a:latin typeface="DejaVu Sans"/>
                <a:cs typeface="DejaVu Sans"/>
              </a:rPr>
              <a:t>Ѱ</a:t>
            </a:r>
            <a:r>
              <a:rPr sz="2400" spc="-170" dirty="0">
                <a:latin typeface="DejaVu Sans"/>
                <a:cs typeface="DejaVu Sans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values </a:t>
            </a:r>
            <a:r>
              <a:rPr sz="2400" dirty="0">
                <a:latin typeface="Times New Roman"/>
                <a:cs typeface="Times New Roman"/>
              </a:rPr>
              <a:t>are  called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coils</a:t>
            </a:r>
            <a:r>
              <a:rPr sz="2400" dirty="0"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4924425"/>
            <a:ext cx="4619625" cy="126936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5600" marR="5080" indent="-342900">
              <a:lnSpc>
                <a:spcPct val="8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Times New Roman"/>
                <a:cs typeface="Times New Roman"/>
              </a:rPr>
              <a:t>Almost </a:t>
            </a:r>
            <a:r>
              <a:rPr sz="2400" dirty="0">
                <a:latin typeface="Times New Roman"/>
                <a:cs typeface="Times New Roman"/>
              </a:rPr>
              <a:t>all proteins with </a:t>
            </a:r>
            <a:r>
              <a:rPr sz="2400" spc="-10" dirty="0">
                <a:latin typeface="Times New Roman"/>
                <a:cs typeface="Times New Roman"/>
              </a:rPr>
              <a:t>more</a:t>
            </a:r>
            <a:r>
              <a:rPr sz="2400" spc="-10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than  60 residues contain one or </a:t>
            </a:r>
            <a:r>
              <a:rPr sz="2400" spc="-5" dirty="0">
                <a:latin typeface="Times New Roman"/>
                <a:cs typeface="Times New Roman"/>
              </a:rPr>
              <a:t>more  loops of 6 to 16 </a:t>
            </a:r>
            <a:r>
              <a:rPr sz="2400" dirty="0">
                <a:latin typeface="Times New Roman"/>
                <a:cs typeface="Times New Roman"/>
              </a:rPr>
              <a:t>residues, called </a:t>
            </a:r>
            <a:r>
              <a:rPr sz="2400" b="1" dirty="0">
                <a:latin typeface="Times New Roman"/>
                <a:cs typeface="Times New Roman"/>
              </a:rPr>
              <a:t>Ω  </a:t>
            </a:r>
            <a:r>
              <a:rPr sz="2400" b="1" spc="-5" dirty="0">
                <a:latin typeface="Times New Roman"/>
                <a:cs typeface="Times New Roman"/>
              </a:rPr>
              <a:t>loops.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15900" y="139700"/>
            <a:ext cx="8788400" cy="6578600"/>
            <a:chOff x="215900" y="139700"/>
            <a:chExt cx="8788400" cy="6578600"/>
          </a:xfrm>
        </p:grpSpPr>
        <p:sp>
          <p:nvSpPr>
            <p:cNvPr id="6" name="object 6"/>
            <p:cNvSpPr/>
            <p:nvPr/>
          </p:nvSpPr>
          <p:spPr>
            <a:xfrm>
              <a:off x="228600" y="152400"/>
              <a:ext cx="8763000" cy="6553200"/>
            </a:xfrm>
            <a:custGeom>
              <a:avLst/>
              <a:gdLst/>
              <a:ahLst/>
              <a:cxnLst/>
              <a:rect l="l" t="t" r="r" b="b"/>
              <a:pathLst>
                <a:path w="8763000" h="6553200">
                  <a:moveTo>
                    <a:pt x="0" y="6553200"/>
                  </a:moveTo>
                  <a:lnTo>
                    <a:pt x="8763000" y="6553200"/>
                  </a:lnTo>
                  <a:lnTo>
                    <a:pt x="8763000" y="0"/>
                  </a:lnTo>
                  <a:lnTo>
                    <a:pt x="0" y="0"/>
                  </a:lnTo>
                  <a:lnTo>
                    <a:pt x="0" y="6553200"/>
                  </a:lnTo>
                  <a:close/>
                </a:path>
              </a:pathLst>
            </a:custGeom>
            <a:ln w="25400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562600" y="1828800"/>
              <a:ext cx="3058795" cy="24384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5558409" y="4451350"/>
            <a:ext cx="30175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80" dirty="0">
                <a:latin typeface="Arial"/>
                <a:cs typeface="Arial"/>
              </a:rPr>
              <a:t>Space-filling </a:t>
            </a:r>
            <a:r>
              <a:rPr sz="1800" spc="-55" dirty="0">
                <a:latin typeface="Arial"/>
                <a:cs typeface="Arial"/>
              </a:rPr>
              <a:t>model </a:t>
            </a:r>
            <a:r>
              <a:rPr sz="1800" spc="-5" dirty="0">
                <a:latin typeface="Arial"/>
                <a:cs typeface="Arial"/>
              </a:rPr>
              <a:t>of </a:t>
            </a:r>
            <a:r>
              <a:rPr sz="1800" spc="-100" dirty="0">
                <a:latin typeface="Arial"/>
                <a:cs typeface="Arial"/>
              </a:rPr>
              <a:t>an </a:t>
            </a:r>
            <a:r>
              <a:rPr sz="1800" b="1" dirty="0">
                <a:latin typeface="Times New Roman"/>
                <a:cs typeface="Times New Roman"/>
              </a:rPr>
              <a:t>Ω</a:t>
            </a:r>
            <a:r>
              <a:rPr sz="1800" b="1" spc="-170" dirty="0">
                <a:latin typeface="Times New Roman"/>
                <a:cs typeface="Times New Roman"/>
              </a:rPr>
              <a:t> </a:t>
            </a:r>
            <a:r>
              <a:rPr sz="1800" spc="-45" dirty="0">
                <a:latin typeface="Arial"/>
                <a:cs typeface="Arial"/>
              </a:rPr>
              <a:t>loop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15900" y="139700"/>
            <a:ext cx="8788400" cy="6578600"/>
            <a:chOff x="215900" y="139700"/>
            <a:chExt cx="8788400" cy="6578600"/>
          </a:xfrm>
        </p:grpSpPr>
        <p:sp>
          <p:nvSpPr>
            <p:cNvPr id="3" name="object 3"/>
            <p:cNvSpPr/>
            <p:nvPr/>
          </p:nvSpPr>
          <p:spPr>
            <a:xfrm>
              <a:off x="228600" y="152400"/>
              <a:ext cx="8763000" cy="6553200"/>
            </a:xfrm>
            <a:custGeom>
              <a:avLst/>
              <a:gdLst/>
              <a:ahLst/>
              <a:cxnLst/>
              <a:rect l="l" t="t" r="r" b="b"/>
              <a:pathLst>
                <a:path w="8763000" h="6553200">
                  <a:moveTo>
                    <a:pt x="0" y="6553200"/>
                  </a:moveTo>
                  <a:lnTo>
                    <a:pt x="8763000" y="6553200"/>
                  </a:lnTo>
                  <a:lnTo>
                    <a:pt x="8763000" y="0"/>
                  </a:lnTo>
                  <a:lnTo>
                    <a:pt x="0" y="0"/>
                  </a:lnTo>
                  <a:lnTo>
                    <a:pt x="0" y="6553200"/>
                  </a:lnTo>
                  <a:close/>
                </a:path>
              </a:pathLst>
            </a:custGeom>
            <a:ln w="25400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048375" y="1905000"/>
              <a:ext cx="1838325" cy="16764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24127" y="4575047"/>
              <a:ext cx="2414016" cy="164592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505575" y="4267200"/>
              <a:ext cx="1647825" cy="19050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6835520" y="6202781"/>
            <a:ext cx="10775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95" dirty="0">
                <a:latin typeface="Trebuchet MS"/>
                <a:cs typeface="Trebuchet MS"/>
              </a:rPr>
              <a:t>Beta</a:t>
            </a:r>
            <a:r>
              <a:rPr sz="1800" b="1" spc="-210" dirty="0">
                <a:latin typeface="Trebuchet MS"/>
                <a:cs typeface="Trebuchet MS"/>
              </a:rPr>
              <a:t> </a:t>
            </a:r>
            <a:r>
              <a:rPr sz="1800" b="1" spc="-110" dirty="0">
                <a:latin typeface="Trebuchet MS"/>
                <a:cs typeface="Trebuchet MS"/>
              </a:rPr>
              <a:t>barrel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447800" y="1981200"/>
            <a:ext cx="1752600" cy="188213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222044" y="6191199"/>
            <a:ext cx="16395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10" dirty="0">
                <a:latin typeface="Arial"/>
                <a:cs typeface="Arial"/>
              </a:rPr>
              <a:t>β</a:t>
            </a:r>
            <a:r>
              <a:rPr sz="1800" b="1" spc="-110" dirty="0">
                <a:latin typeface="Trebuchet MS"/>
                <a:cs typeface="Trebuchet MS"/>
              </a:rPr>
              <a:t>-meander</a:t>
            </a:r>
            <a:r>
              <a:rPr sz="1800" b="1" spc="-215" dirty="0">
                <a:latin typeface="Trebuchet MS"/>
                <a:cs typeface="Trebuchet MS"/>
              </a:rPr>
              <a:t> </a:t>
            </a:r>
            <a:r>
              <a:rPr sz="1800" b="1" spc="-90" dirty="0">
                <a:latin typeface="Trebuchet MS"/>
                <a:cs typeface="Trebuchet MS"/>
              </a:rPr>
              <a:t>motif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19911" y="3764026"/>
            <a:ext cx="2106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0" dirty="0">
                <a:latin typeface="Trebuchet MS"/>
                <a:cs typeface="Trebuchet MS"/>
              </a:rPr>
              <a:t>beta-alpha-beta</a:t>
            </a:r>
            <a:r>
              <a:rPr sz="1800" b="1" spc="-220" dirty="0">
                <a:latin typeface="Trebuchet MS"/>
                <a:cs typeface="Trebuchet MS"/>
              </a:rPr>
              <a:t> </a:t>
            </a:r>
            <a:r>
              <a:rPr sz="1800" b="1" spc="-90" dirty="0">
                <a:latin typeface="Trebuchet MS"/>
                <a:cs typeface="Trebuchet MS"/>
              </a:rPr>
              <a:t>motif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328028" y="3764026"/>
            <a:ext cx="15303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20" dirty="0">
                <a:latin typeface="Trebuchet MS"/>
                <a:cs typeface="Trebuchet MS"/>
              </a:rPr>
              <a:t>Greek </a:t>
            </a:r>
            <a:r>
              <a:rPr sz="1800" b="1" spc="-140" dirty="0">
                <a:latin typeface="Trebuchet MS"/>
                <a:cs typeface="Trebuchet MS"/>
              </a:rPr>
              <a:t>key</a:t>
            </a:r>
            <a:r>
              <a:rPr sz="1800" b="1" spc="-275" dirty="0">
                <a:latin typeface="Trebuchet MS"/>
                <a:cs typeface="Trebuchet MS"/>
              </a:rPr>
              <a:t> </a:t>
            </a:r>
            <a:r>
              <a:rPr sz="1800" b="1" spc="-90" dirty="0">
                <a:latin typeface="Trebuchet MS"/>
                <a:cs typeface="Trebuchet MS"/>
              </a:rPr>
              <a:t>motif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725525" y="71120"/>
            <a:ext cx="7693025" cy="1851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92730" marR="5080" indent="-2780665">
              <a:lnSpc>
                <a:spcPct val="100000"/>
              </a:lnSpc>
              <a:spcBef>
                <a:spcPts val="100"/>
              </a:spcBef>
            </a:pPr>
            <a:r>
              <a:rPr sz="3600" spc="-5" dirty="0"/>
              <a:t>SUPER </a:t>
            </a:r>
            <a:r>
              <a:rPr sz="3600" spc="-15" dirty="0"/>
              <a:t>SECONDARY</a:t>
            </a:r>
            <a:r>
              <a:rPr sz="3600" spc="-190" dirty="0"/>
              <a:t> </a:t>
            </a:r>
            <a:r>
              <a:rPr sz="3600" dirty="0"/>
              <a:t>STRUCTURES  (MOTIFS)</a:t>
            </a:r>
            <a:endParaRPr sz="3600"/>
          </a:p>
          <a:p>
            <a:pPr marL="127635" marR="891540">
              <a:lnSpc>
                <a:spcPts val="2880"/>
              </a:lnSpc>
              <a:spcBef>
                <a:spcPts val="70"/>
              </a:spcBef>
            </a:pPr>
            <a:r>
              <a:rPr sz="2400" b="0" dirty="0">
                <a:latin typeface="Times New Roman"/>
                <a:cs typeface="Times New Roman"/>
              </a:rPr>
              <a:t>Certain groupings of secondary structural </a:t>
            </a:r>
            <a:r>
              <a:rPr sz="2400" b="0" spc="-5" dirty="0">
                <a:latin typeface="Times New Roman"/>
                <a:cs typeface="Times New Roman"/>
              </a:rPr>
              <a:t>elements</a:t>
            </a:r>
            <a:r>
              <a:rPr sz="2400" b="0" spc="-150" dirty="0">
                <a:latin typeface="Times New Roman"/>
                <a:cs typeface="Times New Roman"/>
              </a:rPr>
              <a:t> </a:t>
            </a:r>
            <a:r>
              <a:rPr sz="2400" b="0" dirty="0">
                <a:latin typeface="Times New Roman"/>
                <a:cs typeface="Times New Roman"/>
              </a:rPr>
              <a:t>are  called</a:t>
            </a:r>
            <a:r>
              <a:rPr sz="2400" b="0" spc="-50" dirty="0">
                <a:latin typeface="Times New Roman"/>
                <a:cs typeface="Times New Roman"/>
              </a:rPr>
              <a:t> </a:t>
            </a:r>
            <a:r>
              <a:rPr sz="2400" dirty="0"/>
              <a:t>motifs.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7780">
              <a:lnSpc>
                <a:spcPct val="100000"/>
              </a:lnSpc>
              <a:spcBef>
                <a:spcPts val="95"/>
              </a:spcBef>
            </a:pPr>
            <a:r>
              <a:rPr spc="-40" dirty="0"/>
              <a:t>TERTIARY</a:t>
            </a:r>
            <a:r>
              <a:rPr spc="-204" dirty="0"/>
              <a:t> </a:t>
            </a:r>
            <a:r>
              <a:rPr spc="-5" dirty="0"/>
              <a:t>STRUCTURE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316482"/>
            <a:ext cx="5594350" cy="50990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117094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600" spc="-25" dirty="0">
                <a:latin typeface="Times New Roman"/>
                <a:cs typeface="Times New Roman"/>
              </a:rPr>
              <a:t>Tertiary </a:t>
            </a:r>
            <a:r>
              <a:rPr sz="2600" dirty="0">
                <a:latin typeface="Times New Roman"/>
                <a:cs typeface="Times New Roman"/>
              </a:rPr>
              <a:t>structure is the </a:t>
            </a:r>
            <a:r>
              <a:rPr sz="2600" spc="-5" dirty="0">
                <a:latin typeface="Times New Roman"/>
                <a:cs typeface="Times New Roman"/>
              </a:rPr>
              <a:t>three-  </a:t>
            </a:r>
            <a:r>
              <a:rPr sz="2600" dirty="0">
                <a:latin typeface="Times New Roman"/>
                <a:cs typeface="Times New Roman"/>
              </a:rPr>
              <a:t>dimensional conformation of</a:t>
            </a:r>
            <a:r>
              <a:rPr sz="2600" spc="-14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a  polypeptide.</a:t>
            </a: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3800">
              <a:latin typeface="Times New Roman"/>
              <a:cs typeface="Times New Roman"/>
            </a:endParaRPr>
          </a:p>
          <a:p>
            <a:pPr marL="355600" marR="12573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600" dirty="0">
                <a:latin typeface="Times New Roman"/>
                <a:cs typeface="Times New Roman"/>
              </a:rPr>
              <a:t>The </a:t>
            </a:r>
            <a:r>
              <a:rPr sz="2600" spc="-5" dirty="0">
                <a:latin typeface="Times New Roman"/>
                <a:cs typeface="Times New Roman"/>
              </a:rPr>
              <a:t>common features </a:t>
            </a:r>
            <a:r>
              <a:rPr sz="2600" dirty="0">
                <a:latin typeface="Times New Roman"/>
                <a:cs typeface="Times New Roman"/>
              </a:rPr>
              <a:t>of protein  </a:t>
            </a:r>
            <a:r>
              <a:rPr sz="2600" spc="-5" dirty="0">
                <a:latin typeface="Times New Roman"/>
                <a:cs typeface="Times New Roman"/>
              </a:rPr>
              <a:t>tertiary structure reveal much </a:t>
            </a:r>
            <a:r>
              <a:rPr sz="2600" dirty="0">
                <a:latin typeface="Times New Roman"/>
                <a:cs typeface="Times New Roman"/>
              </a:rPr>
              <a:t>about  the biological functions of the</a:t>
            </a:r>
            <a:r>
              <a:rPr sz="2600" spc="-15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proteins  and their evolutionary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origins.</a:t>
            </a: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380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600" spc="5" dirty="0">
                <a:latin typeface="Times New Roman"/>
                <a:cs typeface="Times New Roman"/>
              </a:rPr>
              <a:t>The </a:t>
            </a:r>
            <a:r>
              <a:rPr sz="2600" dirty="0">
                <a:latin typeface="Times New Roman"/>
                <a:cs typeface="Times New Roman"/>
              </a:rPr>
              <a:t>function of a protein depends on  </a:t>
            </a:r>
            <a:r>
              <a:rPr sz="2600" spc="-5" dirty="0">
                <a:latin typeface="Times New Roman"/>
                <a:cs typeface="Times New Roman"/>
              </a:rPr>
              <a:t>its tertiary </a:t>
            </a:r>
            <a:r>
              <a:rPr sz="2600" dirty="0">
                <a:latin typeface="Times New Roman"/>
                <a:cs typeface="Times New Roman"/>
              </a:rPr>
              <a:t>structure. If this is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disrupted,  it </a:t>
            </a:r>
            <a:r>
              <a:rPr sz="2600" spc="-5" dirty="0">
                <a:latin typeface="Times New Roman"/>
                <a:cs typeface="Times New Roman"/>
              </a:rPr>
              <a:t>loses its</a:t>
            </a:r>
            <a:r>
              <a:rPr sz="2600" spc="-15" dirty="0">
                <a:latin typeface="Times New Roman"/>
                <a:cs typeface="Times New Roman"/>
              </a:rPr>
              <a:t> </a:t>
            </a:r>
            <a:r>
              <a:rPr sz="2600" spc="-20" dirty="0">
                <a:latin typeface="Times New Roman"/>
                <a:cs typeface="Times New Roman"/>
              </a:rPr>
              <a:t>activity.</a:t>
            </a:r>
            <a:endParaRPr sz="26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15900" y="139700"/>
            <a:ext cx="8788400" cy="6578600"/>
            <a:chOff x="215900" y="139700"/>
            <a:chExt cx="8788400" cy="6578600"/>
          </a:xfrm>
        </p:grpSpPr>
        <p:sp>
          <p:nvSpPr>
            <p:cNvPr id="5" name="object 5"/>
            <p:cNvSpPr/>
            <p:nvPr/>
          </p:nvSpPr>
          <p:spPr>
            <a:xfrm>
              <a:off x="228600" y="152400"/>
              <a:ext cx="8763000" cy="6553200"/>
            </a:xfrm>
            <a:custGeom>
              <a:avLst/>
              <a:gdLst/>
              <a:ahLst/>
              <a:cxnLst/>
              <a:rect l="l" t="t" r="r" b="b"/>
              <a:pathLst>
                <a:path w="8763000" h="6553200">
                  <a:moveTo>
                    <a:pt x="0" y="6553200"/>
                  </a:moveTo>
                  <a:lnTo>
                    <a:pt x="8763000" y="6553200"/>
                  </a:lnTo>
                  <a:lnTo>
                    <a:pt x="8763000" y="0"/>
                  </a:lnTo>
                  <a:lnTo>
                    <a:pt x="0" y="0"/>
                  </a:lnTo>
                  <a:lnTo>
                    <a:pt x="0" y="6553200"/>
                  </a:lnTo>
                  <a:close/>
                </a:path>
              </a:pathLst>
            </a:custGeom>
            <a:ln w="25400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052184" y="1948050"/>
              <a:ext cx="2708026" cy="308114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33750" y="237185"/>
            <a:ext cx="247840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DOM</a:t>
            </a:r>
            <a:r>
              <a:rPr spc="-20" dirty="0"/>
              <a:t>A</a:t>
            </a:r>
            <a:r>
              <a:rPr spc="-5" dirty="0"/>
              <a:t>INS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860805"/>
            <a:ext cx="7976234" cy="31718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Times New Roman"/>
                <a:cs typeface="Times New Roman"/>
              </a:rPr>
              <a:t>Polypeptide chains containing </a:t>
            </a:r>
            <a:r>
              <a:rPr sz="2400" spc="-5" dirty="0">
                <a:latin typeface="Times New Roman"/>
                <a:cs typeface="Times New Roman"/>
              </a:rPr>
              <a:t>more </a:t>
            </a:r>
            <a:r>
              <a:rPr sz="2400" dirty="0">
                <a:latin typeface="Times New Roman"/>
                <a:cs typeface="Times New Roman"/>
              </a:rPr>
              <a:t>than ,200 residues</a:t>
            </a:r>
            <a:r>
              <a:rPr sz="2400" spc="-19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usually  fold into </a:t>
            </a:r>
            <a:r>
              <a:rPr sz="2400" spc="-5" dirty="0">
                <a:latin typeface="Times New Roman"/>
                <a:cs typeface="Times New Roman"/>
              </a:rPr>
              <a:t>two </a:t>
            </a:r>
            <a:r>
              <a:rPr sz="2400" dirty="0">
                <a:latin typeface="Times New Roman"/>
                <a:cs typeface="Times New Roman"/>
              </a:rPr>
              <a:t>or </a:t>
            </a:r>
            <a:r>
              <a:rPr sz="2400" spc="-5" dirty="0">
                <a:latin typeface="Times New Roman"/>
                <a:cs typeface="Times New Roman"/>
              </a:rPr>
              <a:t>more </a:t>
            </a:r>
            <a:r>
              <a:rPr sz="2400" dirty="0">
                <a:latin typeface="Times New Roman"/>
                <a:cs typeface="Times New Roman"/>
              </a:rPr>
              <a:t>globular clusters known as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domains.</a:t>
            </a:r>
            <a:endParaRPr sz="2400">
              <a:latin typeface="Times New Roman"/>
              <a:cs typeface="Times New Roman"/>
            </a:endParaRPr>
          </a:p>
          <a:p>
            <a:pPr marL="355600" marR="938530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Times New Roman"/>
                <a:cs typeface="Times New Roman"/>
              </a:rPr>
              <a:t>Fundamental </a:t>
            </a:r>
            <a:r>
              <a:rPr sz="2400" dirty="0">
                <a:latin typeface="Times New Roman"/>
                <a:cs typeface="Times New Roman"/>
              </a:rPr>
              <a:t>functional and 3 </a:t>
            </a:r>
            <a:r>
              <a:rPr sz="2400" spc="-5" dirty="0">
                <a:latin typeface="Times New Roman"/>
                <a:cs typeface="Times New Roman"/>
              </a:rPr>
              <a:t>dimensional </a:t>
            </a:r>
            <a:r>
              <a:rPr sz="2400" dirty="0">
                <a:latin typeface="Times New Roman"/>
                <a:cs typeface="Times New Roman"/>
              </a:rPr>
              <a:t>structure</a:t>
            </a:r>
            <a:r>
              <a:rPr sz="2400" spc="-1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  proteins.</a:t>
            </a:r>
            <a:endParaRPr sz="2400">
              <a:latin typeface="Times New Roman"/>
              <a:cs typeface="Times New Roman"/>
            </a:endParaRPr>
          </a:p>
          <a:p>
            <a:pPr marL="355600" marR="90170" indent="-342900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Times New Roman"/>
                <a:cs typeface="Times New Roman"/>
              </a:rPr>
              <a:t>Domains </a:t>
            </a:r>
            <a:r>
              <a:rPr sz="2400" dirty="0">
                <a:latin typeface="Times New Roman"/>
                <a:cs typeface="Times New Roman"/>
              </a:rPr>
              <a:t>often have a specific function such as the binding</a:t>
            </a:r>
            <a:r>
              <a:rPr sz="2400" spc="-17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  a </a:t>
            </a:r>
            <a:r>
              <a:rPr sz="2400" spc="-5" dirty="0">
                <a:latin typeface="Times New Roman"/>
                <a:cs typeface="Times New Roman"/>
              </a:rPr>
              <a:t>small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molecule.</a:t>
            </a:r>
            <a:endParaRPr sz="2400">
              <a:latin typeface="Times New Roman"/>
              <a:cs typeface="Times New Roman"/>
            </a:endParaRPr>
          </a:p>
          <a:p>
            <a:pPr marL="355600" marR="24130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Times New Roman"/>
                <a:cs typeface="Times New Roman"/>
              </a:rPr>
              <a:t>Many </a:t>
            </a:r>
            <a:r>
              <a:rPr sz="2400" spc="-5" dirty="0">
                <a:latin typeface="Times New Roman"/>
                <a:cs typeface="Times New Roman"/>
              </a:rPr>
              <a:t>domains </a:t>
            </a:r>
            <a:r>
              <a:rPr sz="2400" dirty="0">
                <a:latin typeface="Times New Roman"/>
                <a:cs typeface="Times New Roman"/>
              </a:rPr>
              <a:t>are structurally independent units that have</a:t>
            </a:r>
            <a:r>
              <a:rPr sz="2400" spc="-19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the  characteristics of </a:t>
            </a:r>
            <a:r>
              <a:rPr sz="2400" spc="-5" dirty="0">
                <a:latin typeface="Times New Roman"/>
                <a:cs typeface="Times New Roman"/>
              </a:rPr>
              <a:t>small </a:t>
            </a:r>
            <a:r>
              <a:rPr sz="2400" dirty="0">
                <a:latin typeface="Times New Roman"/>
                <a:cs typeface="Times New Roman"/>
              </a:rPr>
              <a:t>globular</a:t>
            </a:r>
            <a:r>
              <a:rPr sz="2400" spc="-9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proteins.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15900" y="139700"/>
            <a:ext cx="8788400" cy="6578600"/>
            <a:chOff x="215900" y="139700"/>
            <a:chExt cx="8788400" cy="6578600"/>
          </a:xfrm>
        </p:grpSpPr>
        <p:sp>
          <p:nvSpPr>
            <p:cNvPr id="5" name="object 5"/>
            <p:cNvSpPr/>
            <p:nvPr/>
          </p:nvSpPr>
          <p:spPr>
            <a:xfrm>
              <a:off x="2057400" y="4022344"/>
              <a:ext cx="2051540" cy="260705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28600" y="152400"/>
              <a:ext cx="8763000" cy="6553200"/>
            </a:xfrm>
            <a:custGeom>
              <a:avLst/>
              <a:gdLst/>
              <a:ahLst/>
              <a:cxnLst/>
              <a:rect l="l" t="t" r="r" b="b"/>
              <a:pathLst>
                <a:path w="8763000" h="6553200">
                  <a:moveTo>
                    <a:pt x="0" y="6553200"/>
                  </a:moveTo>
                  <a:lnTo>
                    <a:pt x="8763000" y="6553200"/>
                  </a:lnTo>
                  <a:lnTo>
                    <a:pt x="8763000" y="0"/>
                  </a:lnTo>
                  <a:lnTo>
                    <a:pt x="0" y="0"/>
                  </a:lnTo>
                  <a:lnTo>
                    <a:pt x="0" y="6553200"/>
                  </a:lnTo>
                  <a:close/>
                </a:path>
              </a:pathLst>
            </a:custGeom>
            <a:ln w="25400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3508375" y="5316092"/>
            <a:ext cx="4674235" cy="8705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0900" marR="5080">
              <a:lnSpc>
                <a:spcPct val="100000"/>
              </a:lnSpc>
              <a:spcBef>
                <a:spcPts val="100"/>
              </a:spcBef>
            </a:pPr>
            <a:r>
              <a:rPr sz="1800" spc="-135" dirty="0">
                <a:latin typeface="Arial"/>
                <a:cs typeface="Arial"/>
              </a:rPr>
              <a:t>The </a:t>
            </a:r>
            <a:r>
              <a:rPr sz="1800" spc="-40" dirty="0">
                <a:latin typeface="Arial"/>
                <a:cs typeface="Arial"/>
              </a:rPr>
              <a:t>two-domain </a:t>
            </a:r>
            <a:r>
              <a:rPr sz="1800" spc="-30" dirty="0">
                <a:latin typeface="Arial"/>
                <a:cs typeface="Arial"/>
              </a:rPr>
              <a:t>protein </a:t>
            </a:r>
            <a:r>
              <a:rPr sz="1800" b="1" spc="-120" dirty="0">
                <a:latin typeface="Trebuchet MS"/>
                <a:cs typeface="Trebuchet MS"/>
              </a:rPr>
              <a:t>glyceraldehyde-  </a:t>
            </a:r>
            <a:r>
              <a:rPr sz="1800" b="1" spc="-100" dirty="0">
                <a:latin typeface="Trebuchet MS"/>
                <a:cs typeface="Trebuchet MS"/>
              </a:rPr>
              <a:t>3-phosphate</a:t>
            </a:r>
            <a:r>
              <a:rPr sz="1800" b="1" spc="-190" dirty="0">
                <a:latin typeface="Trebuchet MS"/>
                <a:cs typeface="Trebuchet MS"/>
              </a:rPr>
              <a:t> </a:t>
            </a:r>
            <a:r>
              <a:rPr sz="1800" b="1" spc="-110" dirty="0">
                <a:latin typeface="Trebuchet MS"/>
                <a:cs typeface="Trebuchet MS"/>
              </a:rPr>
              <a:t>dehydrogenase.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sz="1800" spc="-165" dirty="0">
                <a:latin typeface="Arial"/>
                <a:cs typeface="Arial"/>
              </a:rPr>
              <a:t>NAD+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200400" y="5562600"/>
            <a:ext cx="311785" cy="311785"/>
          </a:xfrm>
          <a:custGeom>
            <a:avLst/>
            <a:gdLst/>
            <a:ahLst/>
            <a:cxnLst/>
            <a:rect l="l" t="t" r="r" b="b"/>
            <a:pathLst>
              <a:path w="311785" h="311785">
                <a:moveTo>
                  <a:pt x="26755" y="26760"/>
                </a:moveTo>
                <a:lnTo>
                  <a:pt x="31534" y="44996"/>
                </a:lnTo>
                <a:lnTo>
                  <a:pt x="298069" y="311531"/>
                </a:lnTo>
                <a:lnTo>
                  <a:pt x="311530" y="298069"/>
                </a:lnTo>
                <a:lnTo>
                  <a:pt x="45011" y="31549"/>
                </a:lnTo>
                <a:lnTo>
                  <a:pt x="26755" y="26760"/>
                </a:lnTo>
                <a:close/>
              </a:path>
              <a:path w="311785" h="311785">
                <a:moveTo>
                  <a:pt x="0" y="0"/>
                </a:moveTo>
                <a:lnTo>
                  <a:pt x="26609" y="101307"/>
                </a:lnTo>
                <a:lnTo>
                  <a:pt x="27939" y="106159"/>
                </a:lnTo>
                <a:lnTo>
                  <a:pt x="33147" y="109194"/>
                </a:lnTo>
                <a:lnTo>
                  <a:pt x="43306" y="106514"/>
                </a:lnTo>
                <a:lnTo>
                  <a:pt x="46355" y="101307"/>
                </a:lnTo>
                <a:lnTo>
                  <a:pt x="44957" y="96227"/>
                </a:lnTo>
                <a:lnTo>
                  <a:pt x="31534" y="44996"/>
                </a:lnTo>
                <a:lnTo>
                  <a:pt x="6604" y="20065"/>
                </a:lnTo>
                <a:lnTo>
                  <a:pt x="20066" y="6603"/>
                </a:lnTo>
                <a:lnTo>
                  <a:pt x="25118" y="6603"/>
                </a:lnTo>
                <a:lnTo>
                  <a:pt x="0" y="0"/>
                </a:lnTo>
                <a:close/>
              </a:path>
              <a:path w="311785" h="311785">
                <a:moveTo>
                  <a:pt x="25118" y="6603"/>
                </a:moveTo>
                <a:lnTo>
                  <a:pt x="20066" y="6603"/>
                </a:lnTo>
                <a:lnTo>
                  <a:pt x="45011" y="31549"/>
                </a:lnTo>
                <a:lnTo>
                  <a:pt x="101346" y="46329"/>
                </a:lnTo>
                <a:lnTo>
                  <a:pt x="106552" y="43294"/>
                </a:lnTo>
                <a:lnTo>
                  <a:pt x="107823" y="38214"/>
                </a:lnTo>
                <a:lnTo>
                  <a:pt x="109220" y="33121"/>
                </a:lnTo>
                <a:lnTo>
                  <a:pt x="106172" y="27914"/>
                </a:lnTo>
                <a:lnTo>
                  <a:pt x="25118" y="6603"/>
                </a:lnTo>
                <a:close/>
              </a:path>
              <a:path w="311785" h="311785">
                <a:moveTo>
                  <a:pt x="20066" y="6603"/>
                </a:moveTo>
                <a:lnTo>
                  <a:pt x="6604" y="20065"/>
                </a:lnTo>
                <a:lnTo>
                  <a:pt x="31534" y="44996"/>
                </a:lnTo>
                <a:lnTo>
                  <a:pt x="26755" y="26760"/>
                </a:lnTo>
                <a:lnTo>
                  <a:pt x="10922" y="22606"/>
                </a:lnTo>
                <a:lnTo>
                  <a:pt x="22606" y="10921"/>
                </a:lnTo>
                <a:lnTo>
                  <a:pt x="24384" y="10921"/>
                </a:lnTo>
                <a:lnTo>
                  <a:pt x="20066" y="6603"/>
                </a:lnTo>
                <a:close/>
              </a:path>
              <a:path w="311785" h="311785">
                <a:moveTo>
                  <a:pt x="24384" y="10921"/>
                </a:moveTo>
                <a:lnTo>
                  <a:pt x="22606" y="10921"/>
                </a:lnTo>
                <a:lnTo>
                  <a:pt x="26755" y="26760"/>
                </a:lnTo>
                <a:lnTo>
                  <a:pt x="45011" y="31549"/>
                </a:lnTo>
                <a:lnTo>
                  <a:pt x="24384" y="10921"/>
                </a:lnTo>
                <a:close/>
              </a:path>
              <a:path w="311785" h="311785">
                <a:moveTo>
                  <a:pt x="22606" y="10921"/>
                </a:moveTo>
                <a:lnTo>
                  <a:pt x="10922" y="22606"/>
                </a:lnTo>
                <a:lnTo>
                  <a:pt x="26755" y="26760"/>
                </a:lnTo>
                <a:lnTo>
                  <a:pt x="22606" y="1092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74521" y="209803"/>
            <a:ext cx="6396355" cy="1002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42464" marR="17780" indent="-1917700">
              <a:lnSpc>
                <a:spcPct val="100000"/>
              </a:lnSpc>
              <a:spcBef>
                <a:spcPts val="100"/>
              </a:spcBef>
            </a:pPr>
            <a:r>
              <a:rPr sz="3200" dirty="0"/>
              <a:t>INTERACTIONS </a:t>
            </a:r>
            <a:r>
              <a:rPr sz="3200" spc="-20" dirty="0"/>
              <a:t>STABILIZING</a:t>
            </a:r>
            <a:r>
              <a:rPr sz="3200" spc="-70" dirty="0"/>
              <a:t> </a:t>
            </a:r>
            <a:r>
              <a:rPr sz="3200" dirty="0"/>
              <a:t>3</a:t>
            </a:r>
            <a:r>
              <a:rPr sz="3150" baseline="25132" dirty="0"/>
              <a:t>0  </a:t>
            </a:r>
            <a:r>
              <a:rPr sz="3200" dirty="0"/>
              <a:t>STRUCTURE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307340" y="1394205"/>
            <a:ext cx="3577590" cy="36106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Times New Roman"/>
                <a:cs typeface="Times New Roman"/>
              </a:rPr>
              <a:t>This final shape </a:t>
            </a:r>
            <a:r>
              <a:rPr sz="2400" spc="-5" dirty="0">
                <a:latin typeface="Times New Roman"/>
                <a:cs typeface="Times New Roman"/>
              </a:rPr>
              <a:t>is  determined </a:t>
            </a:r>
            <a:r>
              <a:rPr sz="2400" dirty="0">
                <a:latin typeface="Times New Roman"/>
                <a:cs typeface="Times New Roman"/>
              </a:rPr>
              <a:t>by a variety</a:t>
            </a:r>
            <a:r>
              <a:rPr sz="2400" spc="-1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  bonding interactions  between the "side chains"  on the </a:t>
            </a:r>
            <a:r>
              <a:rPr sz="2400" spc="-5" dirty="0">
                <a:latin typeface="Times New Roman"/>
                <a:cs typeface="Times New Roman"/>
              </a:rPr>
              <a:t>amino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acids.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Times New Roman"/>
                <a:cs typeface="Times New Roman"/>
              </a:rPr>
              <a:t>Hydrogen</a:t>
            </a:r>
            <a:r>
              <a:rPr sz="2400" spc="-1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bonds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Times New Roman"/>
                <a:cs typeface="Times New Roman"/>
              </a:rPr>
              <a:t>Ionic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Bonds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Times New Roman"/>
                <a:cs typeface="Times New Roman"/>
              </a:rPr>
              <a:t>Disulphide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Bridges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Times New Roman"/>
                <a:cs typeface="Times New Roman"/>
              </a:rPr>
              <a:t>Hydrophobic</a:t>
            </a:r>
            <a:r>
              <a:rPr sz="2400" spc="-9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Interactions: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15900" y="139700"/>
            <a:ext cx="8788400" cy="6578600"/>
            <a:chOff x="215900" y="139700"/>
            <a:chExt cx="8788400" cy="6578600"/>
          </a:xfrm>
        </p:grpSpPr>
        <p:sp>
          <p:nvSpPr>
            <p:cNvPr id="5" name="object 5"/>
            <p:cNvSpPr/>
            <p:nvPr/>
          </p:nvSpPr>
          <p:spPr>
            <a:xfrm>
              <a:off x="4215257" y="1828800"/>
              <a:ext cx="4166742" cy="393737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28600" y="152400"/>
              <a:ext cx="8763000" cy="6553200"/>
            </a:xfrm>
            <a:custGeom>
              <a:avLst/>
              <a:gdLst/>
              <a:ahLst/>
              <a:cxnLst/>
              <a:rect l="l" t="t" r="r" b="b"/>
              <a:pathLst>
                <a:path w="8763000" h="6553200">
                  <a:moveTo>
                    <a:pt x="0" y="6553200"/>
                  </a:moveTo>
                  <a:lnTo>
                    <a:pt x="8763000" y="6553200"/>
                  </a:lnTo>
                  <a:lnTo>
                    <a:pt x="8763000" y="0"/>
                  </a:lnTo>
                  <a:lnTo>
                    <a:pt x="0" y="0"/>
                  </a:lnTo>
                  <a:lnTo>
                    <a:pt x="0" y="6553200"/>
                  </a:lnTo>
                  <a:close/>
                </a:path>
              </a:pathLst>
            </a:custGeom>
            <a:ln w="25400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7780">
              <a:lnSpc>
                <a:spcPct val="100000"/>
              </a:lnSpc>
              <a:spcBef>
                <a:spcPts val="95"/>
              </a:spcBef>
            </a:pPr>
            <a:r>
              <a:rPr spc="-40" dirty="0"/>
              <a:t>TERTIARY</a:t>
            </a:r>
            <a:r>
              <a:rPr spc="-204" dirty="0"/>
              <a:t> </a:t>
            </a:r>
            <a:r>
              <a:rPr spc="-5" dirty="0"/>
              <a:t>STRUCTURE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15900" y="139700"/>
            <a:ext cx="8788400" cy="6578600"/>
            <a:chOff x="215900" y="139700"/>
            <a:chExt cx="8788400" cy="6578600"/>
          </a:xfrm>
        </p:grpSpPr>
        <p:sp>
          <p:nvSpPr>
            <p:cNvPr id="4" name="object 4"/>
            <p:cNvSpPr/>
            <p:nvPr/>
          </p:nvSpPr>
          <p:spPr>
            <a:xfrm>
              <a:off x="838200" y="935862"/>
              <a:ext cx="7770241" cy="546493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28600" y="152400"/>
              <a:ext cx="8763000" cy="6553200"/>
            </a:xfrm>
            <a:custGeom>
              <a:avLst/>
              <a:gdLst/>
              <a:ahLst/>
              <a:cxnLst/>
              <a:rect l="l" t="t" r="r" b="b"/>
              <a:pathLst>
                <a:path w="8763000" h="6553200">
                  <a:moveTo>
                    <a:pt x="0" y="6553200"/>
                  </a:moveTo>
                  <a:lnTo>
                    <a:pt x="8763000" y="6553200"/>
                  </a:lnTo>
                  <a:lnTo>
                    <a:pt x="8763000" y="0"/>
                  </a:lnTo>
                  <a:lnTo>
                    <a:pt x="0" y="0"/>
                  </a:lnTo>
                  <a:lnTo>
                    <a:pt x="0" y="6553200"/>
                  </a:lnTo>
                  <a:close/>
                </a:path>
              </a:pathLst>
            </a:custGeom>
            <a:ln w="25400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73125" y="207086"/>
            <a:ext cx="802195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36495" marR="5080" indent="-2424430">
              <a:lnSpc>
                <a:spcPct val="100000"/>
              </a:lnSpc>
              <a:spcBef>
                <a:spcPts val="95"/>
              </a:spcBef>
            </a:pPr>
            <a:r>
              <a:rPr spc="-30" dirty="0"/>
              <a:t>DETERMINATION </a:t>
            </a:r>
            <a:r>
              <a:rPr spc="-5" dirty="0"/>
              <a:t>OF</a:t>
            </a:r>
            <a:r>
              <a:rPr spc="-190" dirty="0"/>
              <a:t> </a:t>
            </a:r>
            <a:r>
              <a:rPr spc="-40" dirty="0"/>
              <a:t>TERTIARY  </a:t>
            </a:r>
            <a:r>
              <a:rPr spc="-5" dirty="0"/>
              <a:t>STRUCTURE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49650"/>
            <a:ext cx="7607934" cy="331787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Times New Roman"/>
                <a:cs typeface="Times New Roman"/>
              </a:rPr>
              <a:t>The known protein structures have </a:t>
            </a:r>
            <a:r>
              <a:rPr sz="2400" spc="-5" dirty="0">
                <a:latin typeface="Times New Roman"/>
                <a:cs typeface="Times New Roman"/>
              </a:rPr>
              <a:t>come </a:t>
            </a:r>
            <a:r>
              <a:rPr sz="2400" dirty="0">
                <a:latin typeface="Times New Roman"/>
                <a:cs typeface="Times New Roman"/>
              </a:rPr>
              <a:t>to light</a:t>
            </a:r>
            <a:r>
              <a:rPr sz="2400" spc="-17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through: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354965" algn="l"/>
                <a:tab pos="355600" algn="l"/>
                <a:tab pos="3460115" algn="l"/>
              </a:tabLst>
            </a:pPr>
            <a:r>
              <a:rPr sz="2400" b="1" dirty="0">
                <a:latin typeface="Times New Roman"/>
                <a:cs typeface="Times New Roman"/>
              </a:rPr>
              <a:t>X-ray</a:t>
            </a:r>
            <a:r>
              <a:rPr sz="2400" b="1" spc="-1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crystallographic	studies</a:t>
            </a:r>
            <a:endParaRPr sz="2400">
              <a:latin typeface="Times New Roman"/>
              <a:cs typeface="Times New Roman"/>
            </a:endParaRPr>
          </a:p>
          <a:p>
            <a:pPr marL="429895" indent="-41783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429895" algn="l"/>
                <a:tab pos="430530" algn="l"/>
              </a:tabLst>
            </a:pPr>
            <a:r>
              <a:rPr sz="2400" b="1" spc="-5" dirty="0">
                <a:latin typeface="Times New Roman"/>
                <a:cs typeface="Times New Roman"/>
              </a:rPr>
              <a:t>Nuclear </a:t>
            </a:r>
            <a:r>
              <a:rPr sz="2400" b="1" dirty="0">
                <a:latin typeface="Times New Roman"/>
                <a:cs typeface="Times New Roman"/>
              </a:rPr>
              <a:t>Magnetic </a:t>
            </a:r>
            <a:r>
              <a:rPr sz="2400" b="1" spc="-5" dirty="0">
                <a:latin typeface="Times New Roman"/>
                <a:cs typeface="Times New Roman"/>
              </a:rPr>
              <a:t>Resonance</a:t>
            </a:r>
            <a:r>
              <a:rPr sz="2400" b="1" spc="-65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studies</a:t>
            </a:r>
            <a:endParaRPr sz="2400">
              <a:latin typeface="Times New Roman"/>
              <a:cs typeface="Times New Roman"/>
            </a:endParaRPr>
          </a:p>
          <a:p>
            <a:pPr marL="355600" marR="423545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Times New Roman"/>
                <a:cs typeface="Times New Roman"/>
              </a:rPr>
              <a:t>The </a:t>
            </a:r>
            <a:r>
              <a:rPr sz="2400" spc="-5" dirty="0">
                <a:latin typeface="Times New Roman"/>
                <a:cs typeface="Times New Roman"/>
              </a:rPr>
              <a:t>atomic </a:t>
            </a:r>
            <a:r>
              <a:rPr sz="2400" dirty="0">
                <a:latin typeface="Times New Roman"/>
                <a:cs typeface="Times New Roman"/>
              </a:rPr>
              <a:t>coordinates of </a:t>
            </a:r>
            <a:r>
              <a:rPr sz="2400" spc="-10" dirty="0">
                <a:latin typeface="Times New Roman"/>
                <a:cs typeface="Times New Roman"/>
              </a:rPr>
              <a:t>most </a:t>
            </a:r>
            <a:r>
              <a:rPr sz="2400" dirty="0">
                <a:latin typeface="Times New Roman"/>
                <a:cs typeface="Times New Roman"/>
              </a:rPr>
              <a:t>of these structures are  deposited in a database known as the Protein Data</a:t>
            </a:r>
            <a:r>
              <a:rPr sz="2400" spc="-19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Bank  (PDB).</a:t>
            </a:r>
            <a:endParaRPr sz="240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Times New Roman"/>
                <a:cs typeface="Times New Roman"/>
              </a:rPr>
              <a:t>It allows the tertiary structures of a variety of proteins to</a:t>
            </a:r>
            <a:r>
              <a:rPr sz="2400" spc="-26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be  analyzed and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compared.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28600" y="152400"/>
            <a:ext cx="8763000" cy="6553200"/>
          </a:xfrm>
          <a:custGeom>
            <a:avLst/>
            <a:gdLst/>
            <a:ahLst/>
            <a:cxnLst/>
            <a:rect l="l" t="t" r="r" b="b"/>
            <a:pathLst>
              <a:path w="8763000" h="6553200">
                <a:moveTo>
                  <a:pt x="0" y="6553200"/>
                </a:moveTo>
                <a:lnTo>
                  <a:pt x="8763000" y="6553200"/>
                </a:lnTo>
                <a:lnTo>
                  <a:pt x="8763000" y="0"/>
                </a:lnTo>
                <a:lnTo>
                  <a:pt x="0" y="0"/>
                </a:lnTo>
                <a:lnTo>
                  <a:pt x="0" y="6553200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549650"/>
            <a:ext cx="4866005" cy="24403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72390" indent="-342900">
              <a:lnSpc>
                <a:spcPct val="1201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  <a:tab pos="2271395" algn="l"/>
              </a:tabLst>
            </a:pPr>
            <a:r>
              <a:rPr sz="2400" dirty="0">
                <a:latin typeface="Times New Roman"/>
                <a:cs typeface="Times New Roman"/>
              </a:rPr>
              <a:t>The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biological	function of </a:t>
            </a:r>
            <a:r>
              <a:rPr sz="2400" spc="-5" dirty="0">
                <a:latin typeface="Times New Roman"/>
                <a:cs typeface="Times New Roman"/>
              </a:rPr>
              <a:t>some  molecules </a:t>
            </a:r>
            <a:r>
              <a:rPr sz="2400" dirty="0">
                <a:latin typeface="Times New Roman"/>
                <a:cs typeface="Times New Roman"/>
              </a:rPr>
              <a:t>is </a:t>
            </a:r>
            <a:r>
              <a:rPr sz="2400" spc="-5" dirty="0">
                <a:latin typeface="Times New Roman"/>
                <a:cs typeface="Times New Roman"/>
              </a:rPr>
              <a:t>determined by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multiple</a:t>
            </a:r>
            <a:endParaRPr sz="2400">
              <a:latin typeface="Times New Roman"/>
              <a:cs typeface="Times New Roman"/>
            </a:endParaRPr>
          </a:p>
          <a:p>
            <a:pPr marL="429895">
              <a:lnSpc>
                <a:spcPct val="100000"/>
              </a:lnSpc>
            </a:pPr>
            <a:r>
              <a:rPr sz="2400" dirty="0">
                <a:latin typeface="Times New Roman"/>
                <a:cs typeface="Times New Roman"/>
              </a:rPr>
              <a:t>polypeptide chains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–</a:t>
            </a:r>
            <a:endParaRPr sz="2400">
              <a:latin typeface="Times New Roman"/>
              <a:cs typeface="Times New Roman"/>
            </a:endParaRPr>
          </a:p>
          <a:p>
            <a:pPr marL="429895">
              <a:lnSpc>
                <a:spcPct val="100000"/>
              </a:lnSpc>
            </a:pPr>
            <a:r>
              <a:rPr sz="2400" b="1" dirty="0">
                <a:latin typeface="Times New Roman"/>
                <a:cs typeface="Times New Roman"/>
              </a:rPr>
              <a:t>multimeric</a:t>
            </a:r>
            <a:r>
              <a:rPr sz="2400" b="1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proteins.</a:t>
            </a:r>
            <a:endParaRPr sz="240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Times New Roman"/>
                <a:cs typeface="Times New Roman"/>
              </a:rPr>
              <a:t>Arrangement </a:t>
            </a:r>
            <a:r>
              <a:rPr sz="2400" dirty="0">
                <a:latin typeface="Times New Roman"/>
                <a:cs typeface="Times New Roman"/>
              </a:rPr>
              <a:t>of polypeptide </a:t>
            </a:r>
            <a:r>
              <a:rPr sz="2400" spc="-5" dirty="0">
                <a:latin typeface="Times New Roman"/>
                <a:cs typeface="Times New Roman"/>
              </a:rPr>
              <a:t>sub</a:t>
            </a:r>
            <a:r>
              <a:rPr sz="2400" spc="-10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unit  is called quaternary</a:t>
            </a:r>
            <a:r>
              <a:rPr sz="2400" spc="-10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structure.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97840" y="4037457"/>
            <a:ext cx="4632960" cy="1562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700" marR="55880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93065" algn="l"/>
                <a:tab pos="393700" algn="l"/>
                <a:tab pos="1573530" algn="l"/>
              </a:tabLst>
            </a:pPr>
            <a:r>
              <a:rPr sz="2400" dirty="0">
                <a:latin typeface="Times New Roman"/>
                <a:cs typeface="Times New Roman"/>
              </a:rPr>
              <a:t>Sub units are held together by</a:t>
            </a:r>
            <a:r>
              <a:rPr sz="2400" spc="-16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non  covalent	interactions.</a:t>
            </a:r>
            <a:endParaRPr sz="2400">
              <a:latin typeface="Times New Roman"/>
              <a:cs typeface="Times New Roman"/>
            </a:endParaRPr>
          </a:p>
          <a:p>
            <a:pPr marL="393700" marR="308610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93065" algn="l"/>
                <a:tab pos="393700" algn="l"/>
              </a:tabLst>
            </a:pPr>
            <a:r>
              <a:rPr sz="2400" spc="-5" dirty="0">
                <a:latin typeface="Times New Roman"/>
                <a:cs typeface="Times New Roman"/>
              </a:rPr>
              <a:t>Eg: Hemoglobin has </a:t>
            </a:r>
            <a:r>
              <a:rPr sz="2400" dirty="0">
                <a:latin typeface="Times New Roman"/>
                <a:cs typeface="Times New Roman"/>
              </a:rPr>
              <a:t>the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subunit  </a:t>
            </a:r>
            <a:r>
              <a:rPr sz="2400" spc="-5" dirty="0">
                <a:latin typeface="Times New Roman"/>
                <a:cs typeface="Times New Roman"/>
              </a:rPr>
              <a:t>composition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baseline="-20833" dirty="0">
                <a:latin typeface="Times New Roman"/>
                <a:cs typeface="Times New Roman"/>
              </a:rPr>
              <a:t>2</a:t>
            </a:r>
            <a:r>
              <a:rPr sz="2400" dirty="0">
                <a:latin typeface="Times New Roman"/>
                <a:cs typeface="Times New Roman"/>
              </a:rPr>
              <a:t>b</a:t>
            </a:r>
            <a:r>
              <a:rPr sz="2400" baseline="-20833" dirty="0">
                <a:latin typeface="Times New Roman"/>
                <a:cs typeface="Times New Roman"/>
              </a:rPr>
              <a:t>2</a:t>
            </a:r>
            <a:endParaRPr sz="2400" baseline="-20833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28600" y="152400"/>
            <a:ext cx="8763000" cy="6553200"/>
          </a:xfrm>
          <a:custGeom>
            <a:avLst/>
            <a:gdLst/>
            <a:ahLst/>
            <a:cxnLst/>
            <a:rect l="l" t="t" r="r" b="b"/>
            <a:pathLst>
              <a:path w="8763000" h="6553200">
                <a:moveTo>
                  <a:pt x="0" y="6553200"/>
                </a:moveTo>
                <a:lnTo>
                  <a:pt x="8763000" y="6553200"/>
                </a:lnTo>
                <a:lnTo>
                  <a:pt x="8763000" y="0"/>
                </a:lnTo>
                <a:lnTo>
                  <a:pt x="0" y="0"/>
                </a:lnTo>
                <a:lnTo>
                  <a:pt x="0" y="6553200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51026" y="511886"/>
            <a:ext cx="684720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0" dirty="0"/>
              <a:t>QUATERNARY</a:t>
            </a:r>
            <a:r>
              <a:rPr spc="-190" dirty="0"/>
              <a:t> </a:t>
            </a:r>
            <a:r>
              <a:rPr spc="-5" dirty="0"/>
              <a:t>STRUCTURE</a:t>
            </a:r>
          </a:p>
        </p:txBody>
      </p:sp>
      <p:sp>
        <p:nvSpPr>
          <p:cNvPr id="6" name="object 6"/>
          <p:cNvSpPr/>
          <p:nvPr/>
        </p:nvSpPr>
        <p:spPr>
          <a:xfrm>
            <a:off x="5656707" y="1828800"/>
            <a:ext cx="2725292" cy="24146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261228" y="4305045"/>
            <a:ext cx="36391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Quaternary </a:t>
            </a:r>
            <a:r>
              <a:rPr sz="1800" b="1" spc="-5" dirty="0">
                <a:latin typeface="Times New Roman"/>
                <a:cs typeface="Times New Roman"/>
              </a:rPr>
              <a:t>structure </a:t>
            </a:r>
            <a:r>
              <a:rPr sz="1800" b="1" dirty="0">
                <a:latin typeface="Times New Roman"/>
                <a:cs typeface="Times New Roman"/>
              </a:rPr>
              <a:t>of</a:t>
            </a:r>
            <a:r>
              <a:rPr sz="1800" b="1" spc="-9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hemoglobin.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7116" y="511886"/>
            <a:ext cx="6515734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RECENT</a:t>
            </a:r>
            <a:r>
              <a:rPr spc="-145" dirty="0"/>
              <a:t> </a:t>
            </a:r>
            <a:r>
              <a:rPr spc="-5" dirty="0"/>
              <a:t>DEVELOPMENTS</a:t>
            </a:r>
          </a:p>
        </p:txBody>
      </p:sp>
      <p:sp>
        <p:nvSpPr>
          <p:cNvPr id="3" name="object 3"/>
          <p:cNvSpPr/>
          <p:nvPr/>
        </p:nvSpPr>
        <p:spPr>
          <a:xfrm>
            <a:off x="228600" y="152400"/>
            <a:ext cx="8763000" cy="6553200"/>
          </a:xfrm>
          <a:custGeom>
            <a:avLst/>
            <a:gdLst/>
            <a:ahLst/>
            <a:cxnLst/>
            <a:rect l="l" t="t" r="r" b="b"/>
            <a:pathLst>
              <a:path w="8763000" h="6553200">
                <a:moveTo>
                  <a:pt x="0" y="6553200"/>
                </a:moveTo>
                <a:lnTo>
                  <a:pt x="8763000" y="6553200"/>
                </a:lnTo>
                <a:lnTo>
                  <a:pt x="8763000" y="0"/>
                </a:lnTo>
                <a:lnTo>
                  <a:pt x="0" y="0"/>
                </a:lnTo>
                <a:lnTo>
                  <a:pt x="0" y="6553200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35940" y="1357629"/>
            <a:ext cx="8035925" cy="496443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355600" marR="5080" indent="-342900">
              <a:lnSpc>
                <a:spcPct val="90000"/>
              </a:lnSpc>
              <a:spcBef>
                <a:spcPts val="38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Times New Roman"/>
                <a:cs typeface="Times New Roman"/>
              </a:rPr>
              <a:t>A </a:t>
            </a:r>
            <a:r>
              <a:rPr sz="2400" dirty="0">
                <a:latin typeface="Times New Roman"/>
                <a:cs typeface="Times New Roman"/>
              </a:rPr>
              <a:t>team of scientists at The Scripps Research Institute and the  National Institutes of Health </a:t>
            </a:r>
            <a:r>
              <a:rPr sz="2400" spc="-5" dirty="0">
                <a:latin typeface="Times New Roman"/>
                <a:cs typeface="Times New Roman"/>
              </a:rPr>
              <a:t>(NIH) has </a:t>
            </a:r>
            <a:r>
              <a:rPr sz="2400" dirty="0">
                <a:latin typeface="Times New Roman"/>
                <a:cs typeface="Times New Roman"/>
              </a:rPr>
              <a:t>discovered the  structure of a protein – </a:t>
            </a:r>
            <a:r>
              <a:rPr sz="2400" b="1" spc="-5" dirty="0">
                <a:latin typeface="Times New Roman"/>
                <a:cs typeface="Times New Roman"/>
              </a:rPr>
              <a:t>dynamin</a:t>
            </a:r>
            <a:r>
              <a:rPr sz="2400" spc="-5" dirty="0">
                <a:latin typeface="Times New Roman"/>
                <a:cs typeface="Times New Roman"/>
              </a:rPr>
              <a:t>, </a:t>
            </a:r>
            <a:r>
              <a:rPr sz="2400" dirty="0">
                <a:latin typeface="Times New Roman"/>
                <a:cs typeface="Times New Roman"/>
              </a:rPr>
              <a:t>that pinches </a:t>
            </a:r>
            <a:r>
              <a:rPr sz="2400" spc="-20" dirty="0">
                <a:latin typeface="Times New Roman"/>
                <a:cs typeface="Times New Roman"/>
              </a:rPr>
              <a:t>off </a:t>
            </a:r>
            <a:r>
              <a:rPr sz="2400" dirty="0">
                <a:latin typeface="Times New Roman"/>
                <a:cs typeface="Times New Roman"/>
              </a:rPr>
              <a:t>tiny</a:t>
            </a:r>
            <a:r>
              <a:rPr sz="2400" spc="-9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pouches  from </a:t>
            </a:r>
            <a:r>
              <a:rPr sz="2400" spc="-20" dirty="0">
                <a:latin typeface="Times New Roman"/>
                <a:cs typeface="Times New Roman"/>
              </a:rPr>
              <a:t>cell’s </a:t>
            </a:r>
            <a:r>
              <a:rPr sz="2400" dirty="0">
                <a:latin typeface="Times New Roman"/>
                <a:cs typeface="Times New Roman"/>
              </a:rPr>
              <a:t>outer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membranes.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"/>
              <a:buChar char="•"/>
            </a:pPr>
            <a:endParaRPr sz="3250">
              <a:latin typeface="Times New Roman"/>
              <a:cs typeface="Times New Roman"/>
            </a:endParaRPr>
          </a:p>
          <a:p>
            <a:pPr marL="355600" marR="175260" indent="-342900">
              <a:lnSpc>
                <a:spcPct val="90000"/>
              </a:lnSpc>
              <a:spcBef>
                <a:spcPts val="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Times New Roman"/>
                <a:cs typeface="Times New Roman"/>
              </a:rPr>
              <a:t>Scientists at the Institute of Structural and Molecular</a:t>
            </a:r>
            <a:r>
              <a:rPr sz="2400" spc="-26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Biology  have revealed the structure of a </a:t>
            </a:r>
            <a:r>
              <a:rPr sz="2400" spc="-5" dirty="0">
                <a:latin typeface="Times New Roman"/>
                <a:cs typeface="Times New Roman"/>
              </a:rPr>
              <a:t>complex </a:t>
            </a:r>
            <a:r>
              <a:rPr sz="2400" dirty="0">
                <a:latin typeface="Times New Roman"/>
                <a:cs typeface="Times New Roman"/>
              </a:rPr>
              <a:t>protein called</a:t>
            </a:r>
            <a:r>
              <a:rPr sz="2400" spc="-19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FimD  </a:t>
            </a:r>
            <a:r>
              <a:rPr sz="2400" dirty="0">
                <a:latin typeface="Times New Roman"/>
                <a:cs typeface="Times New Roman"/>
              </a:rPr>
              <a:t>that acts </a:t>
            </a:r>
            <a:r>
              <a:rPr sz="2400" spc="-5" dirty="0">
                <a:latin typeface="Times New Roman"/>
                <a:cs typeface="Times New Roman"/>
              </a:rPr>
              <a:t>as </a:t>
            </a:r>
            <a:r>
              <a:rPr sz="2400" dirty="0">
                <a:latin typeface="Times New Roman"/>
                <a:cs typeface="Times New Roman"/>
              </a:rPr>
              <a:t>an </a:t>
            </a:r>
            <a:r>
              <a:rPr sz="2400" spc="-5" dirty="0">
                <a:latin typeface="Times New Roman"/>
                <a:cs typeface="Times New Roman"/>
              </a:rPr>
              <a:t>assembly </a:t>
            </a:r>
            <a:r>
              <a:rPr sz="2400" dirty="0">
                <a:latin typeface="Times New Roman"/>
                <a:cs typeface="Times New Roman"/>
              </a:rPr>
              <a:t>platform </a:t>
            </a:r>
            <a:r>
              <a:rPr sz="2400" spc="-5" dirty="0">
                <a:latin typeface="Times New Roman"/>
                <a:cs typeface="Times New Roman"/>
              </a:rPr>
              <a:t>for </a:t>
            </a:r>
            <a:r>
              <a:rPr sz="2400" dirty="0">
                <a:latin typeface="Times New Roman"/>
                <a:cs typeface="Times New Roman"/>
              </a:rPr>
              <a:t>the pili of cystitis  bacteria.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"/>
              <a:buChar char="•"/>
            </a:pPr>
            <a:endParaRPr sz="3250">
              <a:latin typeface="Times New Roman"/>
              <a:cs typeface="Times New Roman"/>
            </a:endParaRPr>
          </a:p>
          <a:p>
            <a:pPr marL="355600" marR="74295" indent="-342900">
              <a:lnSpc>
                <a:spcPct val="9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Times New Roman"/>
                <a:cs typeface="Times New Roman"/>
              </a:rPr>
              <a:t>Researchers from the </a:t>
            </a:r>
            <a:r>
              <a:rPr sz="2400" spc="-35" dirty="0">
                <a:latin typeface="Times New Roman"/>
                <a:cs typeface="Times New Roman"/>
              </a:rPr>
              <a:t>Walter </a:t>
            </a:r>
            <a:r>
              <a:rPr sz="2400" dirty="0">
                <a:latin typeface="Times New Roman"/>
                <a:cs typeface="Times New Roman"/>
              </a:rPr>
              <a:t>and Eliza Hall Institute have  </a:t>
            </a:r>
            <a:r>
              <a:rPr sz="2400" spc="-5" dirty="0">
                <a:latin typeface="Times New Roman"/>
                <a:cs typeface="Times New Roman"/>
              </a:rPr>
              <a:t>found </a:t>
            </a:r>
            <a:r>
              <a:rPr sz="2400" dirty="0">
                <a:latin typeface="Times New Roman"/>
                <a:cs typeface="Times New Roman"/>
              </a:rPr>
              <a:t>a structural surprise in a type of protein, </a:t>
            </a:r>
            <a:r>
              <a:rPr sz="2400" b="1" dirty="0">
                <a:latin typeface="Times New Roman"/>
                <a:cs typeface="Times New Roman"/>
              </a:rPr>
              <a:t>Bcl-w </a:t>
            </a:r>
            <a:r>
              <a:rPr sz="2400" dirty="0">
                <a:latin typeface="Times New Roman"/>
                <a:cs typeface="Times New Roman"/>
              </a:rPr>
              <a:t>,that  encourages cell survival, raising interesting questions about  how the proteins function to influence </a:t>
            </a:r>
            <a:r>
              <a:rPr sz="2400" spc="-5" dirty="0">
                <a:latin typeface="Times New Roman"/>
                <a:cs typeface="Times New Roman"/>
              </a:rPr>
              <a:t>programmed </a:t>
            </a:r>
            <a:r>
              <a:rPr sz="2400" dirty="0">
                <a:latin typeface="Times New Roman"/>
                <a:cs typeface="Times New Roman"/>
              </a:rPr>
              <a:t>cell</a:t>
            </a:r>
            <a:r>
              <a:rPr sz="2400" spc="-16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death.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97989" y="461594"/>
            <a:ext cx="475043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spc="-155" dirty="0">
                <a:latin typeface="Arial"/>
                <a:cs typeface="Arial"/>
              </a:rPr>
              <a:t>Properties </a:t>
            </a:r>
            <a:r>
              <a:rPr sz="4400" b="0" spc="-5" dirty="0">
                <a:latin typeface="Arial"/>
                <a:cs typeface="Arial"/>
              </a:rPr>
              <a:t>of</a:t>
            </a:r>
            <a:r>
              <a:rPr sz="4400" b="0" spc="-390" dirty="0">
                <a:latin typeface="Arial"/>
                <a:cs typeface="Arial"/>
              </a:rPr>
              <a:t> </a:t>
            </a:r>
            <a:r>
              <a:rPr sz="4400" b="0" spc="-135" dirty="0">
                <a:latin typeface="Arial"/>
                <a:cs typeface="Arial"/>
              </a:rPr>
              <a:t>Protein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295400"/>
            <a:ext cx="8303260" cy="4878900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355600" marR="63500" indent="-342900">
              <a:lnSpc>
                <a:spcPts val="3240"/>
              </a:lnSpc>
              <a:spcBef>
                <a:spcPts val="5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b="1" spc="-200" dirty="0">
                <a:latin typeface="Arial"/>
                <a:cs typeface="Arial"/>
              </a:rPr>
              <a:t>Solublity: </a:t>
            </a:r>
            <a:r>
              <a:rPr sz="3000" spc="-95" dirty="0">
                <a:latin typeface="Arial"/>
                <a:cs typeface="Arial"/>
              </a:rPr>
              <a:t>forms </a:t>
            </a:r>
            <a:r>
              <a:rPr sz="3000" spc="-80" dirty="0">
                <a:latin typeface="Arial"/>
                <a:cs typeface="Arial"/>
              </a:rPr>
              <a:t>colloidal </a:t>
            </a:r>
            <a:r>
              <a:rPr sz="3000" spc="-65" dirty="0">
                <a:latin typeface="Arial"/>
                <a:cs typeface="Arial"/>
              </a:rPr>
              <a:t>solution </a:t>
            </a:r>
            <a:r>
              <a:rPr sz="3000" spc="-114" dirty="0">
                <a:latin typeface="Arial"/>
                <a:cs typeface="Arial"/>
              </a:rPr>
              <a:t>instead </a:t>
            </a:r>
            <a:r>
              <a:rPr sz="3000" spc="-5" dirty="0">
                <a:latin typeface="Arial"/>
                <a:cs typeface="Arial"/>
              </a:rPr>
              <a:t>of</a:t>
            </a:r>
            <a:r>
              <a:rPr sz="3000" spc="-385" dirty="0">
                <a:latin typeface="Arial"/>
                <a:cs typeface="Arial"/>
              </a:rPr>
              <a:t> </a:t>
            </a:r>
            <a:r>
              <a:rPr sz="3000" spc="-15" dirty="0">
                <a:latin typeface="Arial"/>
                <a:cs typeface="Arial"/>
              </a:rPr>
              <a:t>true  </a:t>
            </a:r>
            <a:r>
              <a:rPr sz="3000" spc="-95" dirty="0">
                <a:latin typeface="Arial"/>
                <a:cs typeface="Arial"/>
              </a:rPr>
              <a:t>solutions </a:t>
            </a:r>
            <a:r>
              <a:rPr sz="3000" spc="-45" dirty="0">
                <a:latin typeface="Arial"/>
                <a:cs typeface="Arial"/>
              </a:rPr>
              <a:t>in </a:t>
            </a:r>
            <a:r>
              <a:rPr sz="3000" spc="-60" dirty="0">
                <a:latin typeface="Arial"/>
                <a:cs typeface="Arial"/>
              </a:rPr>
              <a:t>water </a:t>
            </a:r>
            <a:r>
              <a:rPr sz="3000" spc="-175" dirty="0">
                <a:latin typeface="Arial"/>
                <a:cs typeface="Arial"/>
              </a:rPr>
              <a:t>– </a:t>
            </a:r>
            <a:r>
              <a:rPr sz="3000" spc="-135" dirty="0">
                <a:latin typeface="Arial"/>
                <a:cs typeface="Arial"/>
              </a:rPr>
              <a:t>large </a:t>
            </a:r>
            <a:r>
              <a:rPr sz="3000" spc="-225" dirty="0">
                <a:latin typeface="Arial"/>
                <a:cs typeface="Arial"/>
              </a:rPr>
              <a:t>size </a:t>
            </a:r>
            <a:r>
              <a:rPr sz="3000" spc="-5" dirty="0">
                <a:latin typeface="Arial"/>
                <a:cs typeface="Arial"/>
              </a:rPr>
              <a:t>of</a:t>
            </a:r>
            <a:r>
              <a:rPr sz="3000" spc="-395" dirty="0">
                <a:latin typeface="Arial"/>
                <a:cs typeface="Arial"/>
              </a:rPr>
              <a:t> </a:t>
            </a:r>
            <a:r>
              <a:rPr sz="3000" spc="-50" dirty="0">
                <a:latin typeface="Arial"/>
                <a:cs typeface="Arial"/>
              </a:rPr>
              <a:t>protein</a:t>
            </a:r>
            <a:endParaRPr sz="3000">
              <a:latin typeface="Arial"/>
              <a:cs typeface="Arial"/>
            </a:endParaRPr>
          </a:p>
          <a:p>
            <a:pPr marL="355600" marR="5080" indent="-342900">
              <a:lnSpc>
                <a:spcPts val="3240"/>
              </a:lnSpc>
              <a:spcBef>
                <a:spcPts val="72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b="1" spc="-160" dirty="0">
                <a:latin typeface="Arial"/>
                <a:cs typeface="Arial"/>
              </a:rPr>
              <a:t>Molecular </a:t>
            </a:r>
            <a:r>
              <a:rPr sz="3000" b="1" spc="-185">
                <a:latin typeface="Arial"/>
                <a:cs typeface="Arial"/>
              </a:rPr>
              <a:t>Weight</a:t>
            </a:r>
            <a:r>
              <a:rPr sz="3000" b="1" spc="-185" smtClean="0">
                <a:latin typeface="Arial"/>
                <a:cs typeface="Arial"/>
              </a:rPr>
              <a:t>:</a:t>
            </a:r>
            <a:r>
              <a:rPr lang="en-US" sz="3000" b="1" spc="-185" dirty="0" smtClean="0">
                <a:latin typeface="Arial"/>
                <a:cs typeface="Arial"/>
              </a:rPr>
              <a:t> </a:t>
            </a:r>
            <a:r>
              <a:rPr lang="en-US" sz="3000" spc="-185" dirty="0" smtClean="0">
                <a:latin typeface="Arial"/>
                <a:cs typeface="Arial"/>
              </a:rPr>
              <a:t>Proteins Have high molecular weight (4000-440000) and its</a:t>
            </a:r>
            <a:r>
              <a:rPr sz="3000" b="1" spc="-185" smtClean="0">
                <a:latin typeface="Arial"/>
                <a:cs typeface="Arial"/>
              </a:rPr>
              <a:t> </a:t>
            </a:r>
            <a:r>
              <a:rPr sz="3000" spc="-160" dirty="0">
                <a:latin typeface="Arial"/>
                <a:cs typeface="Arial"/>
              </a:rPr>
              <a:t>depends </a:t>
            </a:r>
            <a:r>
              <a:rPr sz="3000" spc="-95" dirty="0">
                <a:latin typeface="Arial"/>
                <a:cs typeface="Arial"/>
              </a:rPr>
              <a:t>on number </a:t>
            </a:r>
            <a:r>
              <a:rPr sz="3000" spc="-5" dirty="0">
                <a:latin typeface="Arial"/>
                <a:cs typeface="Arial"/>
              </a:rPr>
              <a:t>of</a:t>
            </a:r>
            <a:r>
              <a:rPr sz="3000" spc="-235" dirty="0">
                <a:latin typeface="Arial"/>
                <a:cs typeface="Arial"/>
              </a:rPr>
              <a:t> </a:t>
            </a:r>
            <a:r>
              <a:rPr sz="3000" spc="-105">
                <a:latin typeface="Arial"/>
                <a:cs typeface="Arial"/>
              </a:rPr>
              <a:t>amino  </a:t>
            </a:r>
            <a:r>
              <a:rPr sz="3000" spc="-135" smtClean="0">
                <a:latin typeface="Arial"/>
                <a:cs typeface="Arial"/>
              </a:rPr>
              <a:t>acid</a:t>
            </a:r>
            <a:r>
              <a:rPr lang="en-US" sz="3000" spc="-135" dirty="0" smtClean="0">
                <a:latin typeface="Arial"/>
                <a:cs typeface="Arial"/>
              </a:rPr>
              <a:t> (40-4000 AA).</a:t>
            </a:r>
            <a:endParaRPr sz="3000">
              <a:latin typeface="Arial"/>
              <a:cs typeface="Arial"/>
            </a:endParaRPr>
          </a:p>
          <a:p>
            <a:pPr marL="355600" marR="1099185" indent="-342900" algn="just">
              <a:lnSpc>
                <a:spcPct val="90000"/>
              </a:lnSpc>
              <a:spcBef>
                <a:spcPts val="6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b="1" spc="-265" dirty="0">
                <a:latin typeface="Arial"/>
                <a:cs typeface="Arial"/>
              </a:rPr>
              <a:t>Shape: </a:t>
            </a:r>
            <a:r>
              <a:rPr sz="3000" spc="-55" dirty="0">
                <a:latin typeface="Arial"/>
                <a:cs typeface="Arial"/>
              </a:rPr>
              <a:t>there </a:t>
            </a:r>
            <a:r>
              <a:rPr sz="3000" spc="-155" dirty="0">
                <a:latin typeface="Arial"/>
                <a:cs typeface="Arial"/>
              </a:rPr>
              <a:t>is </a:t>
            </a:r>
            <a:r>
              <a:rPr sz="3000" spc="-70" dirty="0">
                <a:latin typeface="Arial"/>
                <a:cs typeface="Arial"/>
              </a:rPr>
              <a:t>wide </a:t>
            </a:r>
            <a:r>
              <a:rPr sz="3000" spc="-80" dirty="0">
                <a:latin typeface="Arial"/>
                <a:cs typeface="Arial"/>
              </a:rPr>
              <a:t>variety </a:t>
            </a:r>
            <a:r>
              <a:rPr sz="3000" spc="-45" dirty="0">
                <a:latin typeface="Arial"/>
                <a:cs typeface="Arial"/>
              </a:rPr>
              <a:t>in </a:t>
            </a:r>
            <a:r>
              <a:rPr sz="3000" spc="-190" dirty="0">
                <a:latin typeface="Arial"/>
                <a:cs typeface="Arial"/>
              </a:rPr>
              <a:t>shape </a:t>
            </a:r>
            <a:r>
              <a:rPr sz="3000" spc="-175" dirty="0">
                <a:latin typeface="Arial"/>
                <a:cs typeface="Arial"/>
              </a:rPr>
              <a:t>–  </a:t>
            </a:r>
            <a:r>
              <a:rPr sz="3000" spc="-85" dirty="0">
                <a:latin typeface="Arial"/>
                <a:cs typeface="Arial"/>
              </a:rPr>
              <a:t>globular(insulin), </a:t>
            </a:r>
            <a:r>
              <a:rPr sz="3000" spc="-100" dirty="0">
                <a:latin typeface="Arial"/>
                <a:cs typeface="Arial"/>
              </a:rPr>
              <a:t>oval(albumin), </a:t>
            </a:r>
            <a:r>
              <a:rPr sz="3000" spc="-80" dirty="0">
                <a:latin typeface="Arial"/>
                <a:cs typeface="Arial"/>
              </a:rPr>
              <a:t>fibrous</a:t>
            </a:r>
            <a:r>
              <a:rPr sz="3000" spc="-235" dirty="0">
                <a:latin typeface="Arial"/>
                <a:cs typeface="Arial"/>
              </a:rPr>
              <a:t> </a:t>
            </a:r>
            <a:r>
              <a:rPr sz="3000" spc="-25" dirty="0">
                <a:latin typeface="Arial"/>
                <a:cs typeface="Arial"/>
              </a:rPr>
              <a:t>or  </a:t>
            </a:r>
            <a:r>
              <a:rPr sz="3000" spc="-120" dirty="0">
                <a:latin typeface="Arial"/>
                <a:cs typeface="Arial"/>
              </a:rPr>
              <a:t>elongated</a:t>
            </a:r>
            <a:r>
              <a:rPr sz="3000" spc="-190" dirty="0">
                <a:latin typeface="Arial"/>
                <a:cs typeface="Arial"/>
              </a:rPr>
              <a:t> </a:t>
            </a:r>
            <a:r>
              <a:rPr sz="3000" spc="-75" dirty="0">
                <a:latin typeface="Arial"/>
                <a:cs typeface="Arial"/>
              </a:rPr>
              <a:t>(fibrinogen)</a:t>
            </a:r>
            <a:endParaRPr sz="3000">
              <a:latin typeface="Arial"/>
              <a:cs typeface="Arial"/>
            </a:endParaRPr>
          </a:p>
          <a:p>
            <a:pPr marL="355600" marR="407034" indent="-342900">
              <a:lnSpc>
                <a:spcPct val="90000"/>
              </a:lnSpc>
              <a:spcBef>
                <a:spcPts val="72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b="1" spc="-270" dirty="0">
                <a:latin typeface="Arial"/>
                <a:cs typeface="Arial"/>
              </a:rPr>
              <a:t>Acidic </a:t>
            </a:r>
            <a:r>
              <a:rPr sz="3000" b="1" spc="-215" dirty="0">
                <a:latin typeface="Arial"/>
                <a:cs typeface="Arial"/>
              </a:rPr>
              <a:t>and </a:t>
            </a:r>
            <a:r>
              <a:rPr sz="3000" b="1" spc="-265" dirty="0">
                <a:latin typeface="Arial"/>
                <a:cs typeface="Arial"/>
              </a:rPr>
              <a:t>basic: </a:t>
            </a:r>
            <a:r>
              <a:rPr sz="3000" spc="-160">
                <a:latin typeface="Arial"/>
                <a:cs typeface="Arial"/>
              </a:rPr>
              <a:t>depends </a:t>
            </a:r>
            <a:r>
              <a:rPr sz="3000" spc="-95" smtClean="0">
                <a:latin typeface="Arial"/>
                <a:cs typeface="Arial"/>
              </a:rPr>
              <a:t>on </a:t>
            </a:r>
            <a:r>
              <a:rPr sz="3000" spc="-35" dirty="0">
                <a:latin typeface="Arial"/>
                <a:cs typeface="Arial"/>
              </a:rPr>
              <a:t>ratio </a:t>
            </a:r>
            <a:r>
              <a:rPr sz="3000" spc="-5" dirty="0">
                <a:latin typeface="Arial"/>
                <a:cs typeface="Arial"/>
              </a:rPr>
              <a:t>of </a:t>
            </a:r>
            <a:r>
              <a:rPr sz="3000" spc="-125" dirty="0">
                <a:latin typeface="Arial"/>
                <a:cs typeface="Arial"/>
              </a:rPr>
              <a:t>(lysine </a:t>
            </a:r>
            <a:r>
              <a:rPr sz="3000" spc="-260" dirty="0">
                <a:latin typeface="Arial"/>
                <a:cs typeface="Arial"/>
              </a:rPr>
              <a:t>+  </a:t>
            </a:r>
            <a:r>
              <a:rPr sz="3000" spc="-105" dirty="0">
                <a:latin typeface="Arial"/>
                <a:cs typeface="Arial"/>
              </a:rPr>
              <a:t>arginine) </a:t>
            </a:r>
            <a:r>
              <a:rPr sz="3000" spc="-35" dirty="0">
                <a:latin typeface="Arial"/>
                <a:cs typeface="Arial"/>
              </a:rPr>
              <a:t>: </a:t>
            </a:r>
            <a:r>
              <a:rPr sz="3000" spc="-90" dirty="0">
                <a:latin typeface="Arial"/>
                <a:cs typeface="Arial"/>
              </a:rPr>
              <a:t>(Glut </a:t>
            </a:r>
            <a:r>
              <a:rPr sz="3000" spc="-260" dirty="0">
                <a:latin typeface="Arial"/>
                <a:cs typeface="Arial"/>
              </a:rPr>
              <a:t>+ </a:t>
            </a:r>
            <a:r>
              <a:rPr sz="3000" spc="-170" dirty="0">
                <a:latin typeface="Arial"/>
                <a:cs typeface="Arial"/>
              </a:rPr>
              <a:t>Asp). Ratios </a:t>
            </a:r>
            <a:r>
              <a:rPr sz="3000" spc="-100" dirty="0">
                <a:latin typeface="Arial"/>
                <a:cs typeface="Arial"/>
              </a:rPr>
              <a:t>greater </a:t>
            </a:r>
            <a:r>
              <a:rPr sz="3000" spc="-60" dirty="0">
                <a:latin typeface="Arial"/>
                <a:cs typeface="Arial"/>
              </a:rPr>
              <a:t>than </a:t>
            </a:r>
            <a:r>
              <a:rPr sz="3000" spc="-150" dirty="0">
                <a:latin typeface="Arial"/>
                <a:cs typeface="Arial"/>
              </a:rPr>
              <a:t>1</a:t>
            </a:r>
            <a:r>
              <a:rPr sz="3000" spc="-509" dirty="0">
                <a:latin typeface="Arial"/>
                <a:cs typeface="Arial"/>
              </a:rPr>
              <a:t> </a:t>
            </a:r>
            <a:r>
              <a:rPr sz="3000" spc="-155" dirty="0">
                <a:latin typeface="Arial"/>
                <a:cs typeface="Arial"/>
              </a:rPr>
              <a:t>is  </a:t>
            </a:r>
            <a:r>
              <a:rPr sz="3000" spc="-180" dirty="0">
                <a:latin typeface="Arial"/>
                <a:cs typeface="Arial"/>
              </a:rPr>
              <a:t>basic </a:t>
            </a:r>
            <a:r>
              <a:rPr sz="3000" spc="-140" dirty="0">
                <a:latin typeface="Arial"/>
                <a:cs typeface="Arial"/>
              </a:rPr>
              <a:t>and</a:t>
            </a:r>
            <a:r>
              <a:rPr sz="3000" spc="-165" dirty="0">
                <a:latin typeface="Arial"/>
                <a:cs typeface="Arial"/>
              </a:rPr>
              <a:t> </a:t>
            </a:r>
            <a:r>
              <a:rPr sz="3000" spc="-155" dirty="0">
                <a:latin typeface="Arial"/>
                <a:cs typeface="Arial"/>
              </a:rPr>
              <a:t>vice-versa</a:t>
            </a:r>
            <a:endParaRPr sz="3000">
              <a:latin typeface="Arial"/>
              <a:cs typeface="Arial"/>
            </a:endParaRPr>
          </a:p>
        </p:txBody>
      </p:sp>
      <p:sp>
        <p:nvSpPr>
          <p:cNvPr id="5" name="object 3"/>
          <p:cNvSpPr/>
          <p:nvPr/>
        </p:nvSpPr>
        <p:spPr>
          <a:xfrm>
            <a:off x="228600" y="152400"/>
            <a:ext cx="8763000" cy="6553200"/>
          </a:xfrm>
          <a:custGeom>
            <a:avLst/>
            <a:gdLst/>
            <a:ahLst/>
            <a:cxnLst/>
            <a:rect l="l" t="t" r="r" b="b"/>
            <a:pathLst>
              <a:path w="8763000" h="6553200">
                <a:moveTo>
                  <a:pt x="0" y="6553200"/>
                </a:moveTo>
                <a:lnTo>
                  <a:pt x="8763000" y="6553200"/>
                </a:lnTo>
                <a:lnTo>
                  <a:pt x="8763000" y="0"/>
                </a:lnTo>
                <a:lnTo>
                  <a:pt x="0" y="0"/>
                </a:lnTo>
                <a:lnTo>
                  <a:pt x="0" y="6553200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0358" y="461594"/>
            <a:ext cx="686943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285" dirty="0"/>
              <a:t>Properties </a:t>
            </a:r>
            <a:r>
              <a:rPr sz="4400" spc="-195" dirty="0"/>
              <a:t>of </a:t>
            </a:r>
            <a:r>
              <a:rPr sz="4400" spc="-260" dirty="0"/>
              <a:t>Protein </a:t>
            </a:r>
            <a:r>
              <a:rPr sz="4400" spc="-250" dirty="0"/>
              <a:t>:</a:t>
            </a:r>
            <a:r>
              <a:rPr sz="4400" spc="-275" dirty="0"/>
              <a:t> </a:t>
            </a:r>
            <a:r>
              <a:rPr sz="4400" spc="-425" dirty="0"/>
              <a:t>Charge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457200" y="1219200"/>
            <a:ext cx="8009890" cy="510934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45720" indent="-342900">
              <a:lnSpc>
                <a:spcPct val="150000"/>
              </a:lnSpc>
              <a:spcBef>
                <a:spcPts val="695"/>
              </a:spcBef>
              <a:buChar char="•"/>
              <a:tabLst>
                <a:tab pos="354965" algn="l"/>
                <a:tab pos="355600" algn="l"/>
              </a:tabLst>
            </a:pPr>
            <a:r>
              <a:rPr sz="3000" spc="-130" smtClean="0">
                <a:latin typeface="Arial"/>
                <a:cs typeface="Arial"/>
              </a:rPr>
              <a:t>Acidic </a:t>
            </a:r>
            <a:r>
              <a:rPr sz="3000" spc="-100" dirty="0">
                <a:latin typeface="Arial"/>
                <a:cs typeface="Arial"/>
              </a:rPr>
              <a:t>amino </a:t>
            </a:r>
            <a:r>
              <a:rPr sz="3000" spc="-135" dirty="0">
                <a:latin typeface="Arial"/>
                <a:cs typeface="Arial"/>
              </a:rPr>
              <a:t>acid </a:t>
            </a:r>
            <a:r>
              <a:rPr sz="3000" spc="-175" dirty="0">
                <a:latin typeface="Arial"/>
                <a:cs typeface="Arial"/>
              </a:rPr>
              <a:t>(Asp, </a:t>
            </a:r>
            <a:r>
              <a:rPr sz="3000" spc="-155" dirty="0">
                <a:latin typeface="Arial"/>
                <a:cs typeface="Arial"/>
              </a:rPr>
              <a:t>Glu) </a:t>
            </a:r>
            <a:r>
              <a:rPr sz="3000" spc="-140" dirty="0">
                <a:latin typeface="Arial"/>
                <a:cs typeface="Arial"/>
              </a:rPr>
              <a:t>and </a:t>
            </a:r>
            <a:r>
              <a:rPr sz="3000" spc="-180" dirty="0">
                <a:latin typeface="Arial"/>
                <a:cs typeface="Arial"/>
              </a:rPr>
              <a:t>basic </a:t>
            </a:r>
            <a:r>
              <a:rPr sz="3000" spc="-105" dirty="0">
                <a:latin typeface="Arial"/>
                <a:cs typeface="Arial"/>
              </a:rPr>
              <a:t>amino</a:t>
            </a:r>
            <a:r>
              <a:rPr sz="3000" spc="-305" dirty="0">
                <a:latin typeface="Arial"/>
                <a:cs typeface="Arial"/>
              </a:rPr>
              <a:t> </a:t>
            </a:r>
            <a:r>
              <a:rPr sz="3000" spc="-135" dirty="0">
                <a:latin typeface="Arial"/>
                <a:cs typeface="Arial"/>
              </a:rPr>
              <a:t>acid  </a:t>
            </a:r>
            <a:r>
              <a:rPr sz="3000" spc="-160" dirty="0">
                <a:latin typeface="Arial"/>
                <a:cs typeface="Arial"/>
              </a:rPr>
              <a:t>(His, </a:t>
            </a:r>
            <a:r>
              <a:rPr sz="3000" spc="-145" dirty="0">
                <a:latin typeface="Arial"/>
                <a:cs typeface="Arial"/>
              </a:rPr>
              <a:t>lys, </a:t>
            </a:r>
            <a:r>
              <a:rPr sz="3000" spc="-150" dirty="0">
                <a:latin typeface="Arial"/>
                <a:cs typeface="Arial"/>
              </a:rPr>
              <a:t>Arg) </a:t>
            </a:r>
            <a:r>
              <a:rPr sz="3000" spc="-175" dirty="0">
                <a:latin typeface="Arial"/>
                <a:cs typeface="Arial"/>
              </a:rPr>
              <a:t>– </a:t>
            </a:r>
            <a:r>
              <a:rPr sz="3000" spc="-100" dirty="0">
                <a:latin typeface="Arial"/>
                <a:cs typeface="Arial"/>
              </a:rPr>
              <a:t>determines </a:t>
            </a:r>
            <a:r>
              <a:rPr sz="3000" spc="-35" dirty="0">
                <a:latin typeface="Arial"/>
                <a:cs typeface="Arial"/>
              </a:rPr>
              <a:t>the </a:t>
            </a:r>
            <a:r>
              <a:rPr sz="3000" spc="-170" dirty="0">
                <a:latin typeface="Arial"/>
                <a:cs typeface="Arial"/>
              </a:rPr>
              <a:t>charge </a:t>
            </a:r>
            <a:r>
              <a:rPr sz="3000" spc="-95" dirty="0">
                <a:latin typeface="Arial"/>
                <a:cs typeface="Arial"/>
              </a:rPr>
              <a:t>on</a:t>
            </a:r>
            <a:r>
              <a:rPr sz="3000" spc="-365" dirty="0">
                <a:latin typeface="Arial"/>
                <a:cs typeface="Arial"/>
              </a:rPr>
              <a:t> </a:t>
            </a:r>
            <a:r>
              <a:rPr sz="3000" spc="-50" dirty="0">
                <a:latin typeface="Arial"/>
                <a:cs typeface="Arial"/>
              </a:rPr>
              <a:t>protein</a:t>
            </a:r>
            <a:endParaRPr sz="3000">
              <a:latin typeface="Arial"/>
              <a:cs typeface="Arial"/>
            </a:endParaRPr>
          </a:p>
          <a:p>
            <a:pPr marL="355600" indent="-342900">
              <a:lnSpc>
                <a:spcPct val="150000"/>
              </a:lnSpc>
              <a:spcBef>
                <a:spcPts val="30"/>
              </a:spcBef>
              <a:buChar char="•"/>
              <a:tabLst>
                <a:tab pos="354965" algn="l"/>
                <a:tab pos="355600" algn="l"/>
              </a:tabLst>
            </a:pPr>
            <a:r>
              <a:rPr sz="3000" spc="-85" dirty="0">
                <a:latin typeface="Arial"/>
                <a:cs typeface="Arial"/>
              </a:rPr>
              <a:t>At </a:t>
            </a:r>
            <a:r>
              <a:rPr sz="3000" spc="-90" dirty="0">
                <a:latin typeface="Arial"/>
                <a:cs typeface="Arial"/>
              </a:rPr>
              <a:t>isoelectric </a:t>
            </a:r>
            <a:r>
              <a:rPr sz="3000" spc="-165" dirty="0">
                <a:latin typeface="Arial"/>
                <a:cs typeface="Arial"/>
              </a:rPr>
              <a:t>pH, </a:t>
            </a:r>
            <a:r>
              <a:rPr sz="3000" spc="-35" dirty="0">
                <a:latin typeface="Arial"/>
                <a:cs typeface="Arial"/>
              </a:rPr>
              <a:t>the </a:t>
            </a:r>
            <a:r>
              <a:rPr sz="3000" spc="-50" dirty="0">
                <a:latin typeface="Arial"/>
                <a:cs typeface="Arial"/>
              </a:rPr>
              <a:t>protein </a:t>
            </a:r>
            <a:r>
              <a:rPr sz="3000" spc="-125" dirty="0">
                <a:latin typeface="Arial"/>
                <a:cs typeface="Arial"/>
              </a:rPr>
              <a:t>exist </a:t>
            </a:r>
            <a:r>
              <a:rPr sz="3000" b="1" spc="-330">
                <a:latin typeface="Arial"/>
                <a:cs typeface="Arial"/>
              </a:rPr>
              <a:t>as</a:t>
            </a:r>
            <a:r>
              <a:rPr sz="3000" b="1" spc="-570">
                <a:latin typeface="Arial"/>
                <a:cs typeface="Arial"/>
              </a:rPr>
              <a:t> </a:t>
            </a:r>
            <a:r>
              <a:rPr lang="en-US" sz="3000" b="1" spc="-570" dirty="0" smtClean="0">
                <a:latin typeface="Arial"/>
                <a:cs typeface="Arial"/>
              </a:rPr>
              <a:t> </a:t>
            </a:r>
            <a:r>
              <a:rPr sz="3000" b="1" spc="-170" smtClean="0">
                <a:latin typeface="Arial"/>
                <a:cs typeface="Arial"/>
              </a:rPr>
              <a:t>Zwitter-ions</a:t>
            </a:r>
            <a:endParaRPr sz="3000">
              <a:latin typeface="Arial"/>
              <a:cs typeface="Arial"/>
            </a:endParaRPr>
          </a:p>
          <a:p>
            <a:pPr marL="355600">
              <a:lnSpc>
                <a:spcPct val="150000"/>
              </a:lnSpc>
            </a:pPr>
            <a:r>
              <a:rPr sz="3000" spc="-140" dirty="0">
                <a:latin typeface="Arial"/>
                <a:cs typeface="Arial"/>
              </a:rPr>
              <a:t>and </a:t>
            </a:r>
            <a:r>
              <a:rPr sz="3000" b="1" spc="-170" dirty="0">
                <a:latin typeface="Arial"/>
                <a:cs typeface="Arial"/>
              </a:rPr>
              <a:t>dipolar</a:t>
            </a:r>
            <a:r>
              <a:rPr sz="3000" b="1" spc="-185" dirty="0">
                <a:latin typeface="Arial"/>
                <a:cs typeface="Arial"/>
              </a:rPr>
              <a:t> </a:t>
            </a:r>
            <a:r>
              <a:rPr sz="3000" b="1" spc="-260" dirty="0">
                <a:latin typeface="Arial"/>
                <a:cs typeface="Arial"/>
              </a:rPr>
              <a:t>ions</a:t>
            </a:r>
            <a:endParaRPr sz="3000">
              <a:latin typeface="Arial"/>
              <a:cs typeface="Arial"/>
            </a:endParaRPr>
          </a:p>
          <a:p>
            <a:pPr marL="756285" lvl="1" indent="-287020">
              <a:lnSpc>
                <a:spcPct val="150000"/>
              </a:lnSpc>
              <a:spcBef>
                <a:spcPts val="15"/>
              </a:spcBef>
              <a:buChar char="–"/>
              <a:tabLst>
                <a:tab pos="756920" algn="l"/>
              </a:tabLst>
            </a:pPr>
            <a:r>
              <a:rPr sz="2600" spc="-95" dirty="0">
                <a:latin typeface="Arial"/>
                <a:cs typeface="Arial"/>
              </a:rPr>
              <a:t>Electrically</a:t>
            </a:r>
            <a:r>
              <a:rPr sz="2600" spc="-165" dirty="0">
                <a:latin typeface="Arial"/>
                <a:cs typeface="Arial"/>
              </a:rPr>
              <a:t> </a:t>
            </a:r>
            <a:r>
              <a:rPr sz="2600" spc="-55" dirty="0">
                <a:latin typeface="Arial"/>
                <a:cs typeface="Arial"/>
              </a:rPr>
              <a:t>neutral</a:t>
            </a:r>
            <a:endParaRPr sz="2600">
              <a:latin typeface="Arial"/>
              <a:cs typeface="Arial"/>
            </a:endParaRPr>
          </a:p>
          <a:p>
            <a:pPr marL="756285" lvl="1" indent="-287020">
              <a:lnSpc>
                <a:spcPct val="150000"/>
              </a:lnSpc>
              <a:buChar char="–"/>
              <a:tabLst>
                <a:tab pos="756920" algn="l"/>
              </a:tabLst>
            </a:pPr>
            <a:r>
              <a:rPr sz="2600" spc="-35" dirty="0">
                <a:latin typeface="Arial"/>
                <a:cs typeface="Arial"/>
              </a:rPr>
              <a:t>Minimum</a:t>
            </a:r>
            <a:r>
              <a:rPr sz="2600" spc="-185" dirty="0">
                <a:latin typeface="Arial"/>
                <a:cs typeface="Arial"/>
              </a:rPr>
              <a:t> </a:t>
            </a:r>
            <a:r>
              <a:rPr sz="2600" spc="-50" dirty="0">
                <a:latin typeface="Arial"/>
                <a:cs typeface="Arial"/>
              </a:rPr>
              <a:t>solubility</a:t>
            </a:r>
            <a:endParaRPr sz="2600">
              <a:latin typeface="Arial"/>
              <a:cs typeface="Arial"/>
            </a:endParaRPr>
          </a:p>
          <a:p>
            <a:pPr marL="756285" lvl="1" indent="-287020">
              <a:lnSpc>
                <a:spcPct val="150000"/>
              </a:lnSpc>
              <a:buChar char="–"/>
              <a:tabLst>
                <a:tab pos="756920" algn="l"/>
              </a:tabLst>
            </a:pPr>
            <a:r>
              <a:rPr sz="2600" spc="-85" dirty="0">
                <a:latin typeface="Arial"/>
                <a:cs typeface="Arial"/>
              </a:rPr>
              <a:t>Maximum</a:t>
            </a:r>
            <a:r>
              <a:rPr sz="2600" spc="-175" dirty="0">
                <a:latin typeface="Arial"/>
                <a:cs typeface="Arial"/>
              </a:rPr>
              <a:t> </a:t>
            </a:r>
            <a:r>
              <a:rPr sz="2600" spc="-35" dirty="0">
                <a:latin typeface="Arial"/>
                <a:cs typeface="Arial"/>
              </a:rPr>
              <a:t>precipitability</a:t>
            </a:r>
            <a:endParaRPr sz="2600">
              <a:latin typeface="Arial"/>
              <a:cs typeface="Arial"/>
            </a:endParaRPr>
          </a:p>
          <a:p>
            <a:pPr marL="756285" lvl="1" indent="-287020">
              <a:lnSpc>
                <a:spcPct val="150000"/>
              </a:lnSpc>
              <a:buChar char="–"/>
              <a:tabLst>
                <a:tab pos="756920" algn="l"/>
              </a:tabLst>
            </a:pPr>
            <a:r>
              <a:rPr sz="2600" spc="-175" dirty="0">
                <a:latin typeface="Arial"/>
                <a:cs typeface="Arial"/>
              </a:rPr>
              <a:t>Least </a:t>
            </a:r>
            <a:r>
              <a:rPr sz="2600" spc="-60" dirty="0">
                <a:latin typeface="Arial"/>
                <a:cs typeface="Arial"/>
              </a:rPr>
              <a:t>buffering</a:t>
            </a:r>
            <a:r>
              <a:rPr sz="2600" spc="-170" dirty="0">
                <a:latin typeface="Arial"/>
                <a:cs typeface="Arial"/>
              </a:rPr>
              <a:t> </a:t>
            </a:r>
            <a:r>
              <a:rPr sz="2600" spc="-110" dirty="0">
                <a:latin typeface="Arial"/>
                <a:cs typeface="Arial"/>
              </a:rPr>
              <a:t>capacity</a:t>
            </a:r>
            <a:endParaRPr sz="2600">
              <a:latin typeface="Arial"/>
              <a:cs typeface="Arial"/>
            </a:endParaRPr>
          </a:p>
        </p:txBody>
      </p:sp>
      <p:sp>
        <p:nvSpPr>
          <p:cNvPr id="5" name="object 3"/>
          <p:cNvSpPr/>
          <p:nvPr/>
        </p:nvSpPr>
        <p:spPr>
          <a:xfrm>
            <a:off x="228600" y="152400"/>
            <a:ext cx="8763000" cy="6553200"/>
          </a:xfrm>
          <a:custGeom>
            <a:avLst/>
            <a:gdLst/>
            <a:ahLst/>
            <a:cxnLst/>
            <a:rect l="l" t="t" r="r" b="b"/>
            <a:pathLst>
              <a:path w="8763000" h="6553200">
                <a:moveTo>
                  <a:pt x="0" y="6553200"/>
                </a:moveTo>
                <a:lnTo>
                  <a:pt x="8763000" y="6553200"/>
                </a:lnTo>
                <a:lnTo>
                  <a:pt x="8763000" y="0"/>
                </a:lnTo>
                <a:lnTo>
                  <a:pt x="0" y="0"/>
                </a:lnTo>
                <a:lnTo>
                  <a:pt x="0" y="6553200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67000" y="304800"/>
            <a:ext cx="306387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340" dirty="0"/>
              <a:t>Classification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307340" y="1250949"/>
            <a:ext cx="7465060" cy="527516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spcBef>
                <a:spcPts val="9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95" dirty="0">
                <a:latin typeface="Arial"/>
                <a:cs typeface="Arial"/>
              </a:rPr>
              <a:t>Proteins </a:t>
            </a:r>
            <a:r>
              <a:rPr sz="2800" spc="-100" dirty="0">
                <a:latin typeface="Arial"/>
                <a:cs typeface="Arial"/>
              </a:rPr>
              <a:t>are classified </a:t>
            </a:r>
            <a:r>
              <a:rPr sz="2800" spc="-75" dirty="0">
                <a:latin typeface="Arial"/>
                <a:cs typeface="Arial"/>
              </a:rPr>
              <a:t>on </a:t>
            </a:r>
            <a:r>
              <a:rPr sz="2800" spc="-30" dirty="0">
                <a:latin typeface="Arial"/>
                <a:cs typeface="Arial"/>
              </a:rPr>
              <a:t>the </a:t>
            </a:r>
            <a:r>
              <a:rPr sz="2800" spc="-145" dirty="0">
                <a:latin typeface="Arial"/>
                <a:cs typeface="Arial"/>
              </a:rPr>
              <a:t>basis</a:t>
            </a:r>
            <a:r>
              <a:rPr sz="2800" spc="-28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of</a:t>
            </a:r>
            <a:endParaRPr sz="2800">
              <a:latin typeface="Arial"/>
              <a:cs typeface="Arial"/>
            </a:endParaRPr>
          </a:p>
          <a:p>
            <a:pPr marL="756285" lvl="1" indent="-287020">
              <a:spcBef>
                <a:spcPts val="10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800" b="1" spc="-170" dirty="0">
                <a:latin typeface="Arial"/>
                <a:cs typeface="Arial"/>
              </a:rPr>
              <a:t>Chemical </a:t>
            </a:r>
            <a:r>
              <a:rPr sz="2800" b="1" spc="-105" dirty="0">
                <a:latin typeface="Arial"/>
                <a:cs typeface="Arial"/>
              </a:rPr>
              <a:t>nature </a:t>
            </a:r>
            <a:r>
              <a:rPr sz="2800" b="1" spc="-140" dirty="0">
                <a:latin typeface="Arial"/>
                <a:cs typeface="Arial"/>
              </a:rPr>
              <a:t>and</a:t>
            </a:r>
            <a:r>
              <a:rPr sz="2800" b="1" spc="-90" dirty="0">
                <a:latin typeface="Arial"/>
                <a:cs typeface="Arial"/>
              </a:rPr>
              <a:t> </a:t>
            </a:r>
            <a:r>
              <a:rPr sz="2800" b="1" spc="-114" dirty="0">
                <a:latin typeface="Arial"/>
                <a:cs typeface="Arial"/>
              </a:rPr>
              <a:t>solubility</a:t>
            </a:r>
            <a:endParaRPr sz="2800">
              <a:latin typeface="Arial"/>
              <a:cs typeface="Arial"/>
            </a:endParaRPr>
          </a:p>
          <a:p>
            <a:pPr marL="1155700" lvl="2" indent="-229235">
              <a:spcBef>
                <a:spcPts val="10"/>
              </a:spcBef>
              <a:buChar char="•"/>
              <a:tabLst>
                <a:tab pos="1155700" algn="l"/>
                <a:tab pos="1156335" algn="l"/>
              </a:tabLst>
            </a:pPr>
            <a:r>
              <a:rPr sz="2000" spc="-95" dirty="0">
                <a:latin typeface="Arial"/>
                <a:cs typeface="Arial"/>
              </a:rPr>
              <a:t>Simple</a:t>
            </a:r>
            <a:endParaRPr sz="2000">
              <a:latin typeface="Arial"/>
              <a:cs typeface="Arial"/>
            </a:endParaRPr>
          </a:p>
          <a:p>
            <a:pPr marL="1155700" lvl="2" indent="-229235">
              <a:buChar char="•"/>
              <a:tabLst>
                <a:tab pos="1155700" algn="l"/>
                <a:tab pos="1156335" algn="l"/>
              </a:tabLst>
            </a:pPr>
            <a:r>
              <a:rPr sz="2000" spc="-100" dirty="0">
                <a:latin typeface="Arial"/>
                <a:cs typeface="Arial"/>
              </a:rPr>
              <a:t>Conjugates</a:t>
            </a:r>
            <a:endParaRPr sz="2000">
              <a:latin typeface="Arial"/>
              <a:cs typeface="Arial"/>
            </a:endParaRPr>
          </a:p>
          <a:p>
            <a:pPr marL="1155700" lvl="2" indent="-229235">
              <a:spcBef>
                <a:spcPts val="5"/>
              </a:spcBef>
              <a:buChar char="•"/>
              <a:tabLst>
                <a:tab pos="1155700" algn="l"/>
                <a:tab pos="1156335" algn="l"/>
              </a:tabLst>
            </a:pPr>
            <a:r>
              <a:rPr sz="2000" spc="-70" dirty="0">
                <a:latin typeface="Arial"/>
                <a:cs typeface="Arial"/>
              </a:rPr>
              <a:t>Derived</a:t>
            </a:r>
            <a:endParaRPr sz="2000">
              <a:latin typeface="Arial"/>
              <a:cs typeface="Arial"/>
            </a:endParaRPr>
          </a:p>
          <a:p>
            <a:pPr marL="756285" lvl="1" indent="-287020"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800" b="1" spc="-150" dirty="0">
                <a:latin typeface="Arial"/>
                <a:cs typeface="Arial"/>
              </a:rPr>
              <a:t>Function</a:t>
            </a:r>
            <a:endParaRPr sz="2800">
              <a:latin typeface="Arial"/>
              <a:cs typeface="Arial"/>
            </a:endParaRPr>
          </a:p>
          <a:p>
            <a:pPr marL="1155700" lvl="2" indent="-229235">
              <a:spcBef>
                <a:spcPts val="10"/>
              </a:spcBef>
              <a:buChar char="•"/>
              <a:tabLst>
                <a:tab pos="1155700" algn="l"/>
                <a:tab pos="1156335" algn="l"/>
              </a:tabLst>
            </a:pPr>
            <a:r>
              <a:rPr sz="2000" spc="-55" dirty="0">
                <a:latin typeface="Arial"/>
                <a:cs typeface="Arial"/>
              </a:rPr>
              <a:t>Structural</a:t>
            </a:r>
            <a:endParaRPr sz="2000">
              <a:latin typeface="Arial"/>
              <a:cs typeface="Arial"/>
            </a:endParaRPr>
          </a:p>
          <a:p>
            <a:pPr marL="1155700" lvl="2" indent="-229235">
              <a:buChar char="•"/>
              <a:tabLst>
                <a:tab pos="1155700" algn="l"/>
                <a:tab pos="1156335" algn="l"/>
              </a:tabLst>
            </a:pPr>
            <a:r>
              <a:rPr sz="2000" spc="-135" dirty="0">
                <a:latin typeface="Arial"/>
                <a:cs typeface="Arial"/>
              </a:rPr>
              <a:t>Enzyme </a:t>
            </a:r>
            <a:r>
              <a:rPr sz="2000" spc="-15" dirty="0">
                <a:latin typeface="Arial"/>
                <a:cs typeface="Arial"/>
              </a:rPr>
              <a:t>or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catalytic</a:t>
            </a:r>
            <a:endParaRPr sz="2000">
              <a:latin typeface="Arial"/>
              <a:cs typeface="Arial"/>
            </a:endParaRPr>
          </a:p>
          <a:p>
            <a:pPr marL="1155700" lvl="2" indent="-229235">
              <a:buChar char="•"/>
              <a:tabLst>
                <a:tab pos="1155700" algn="l"/>
                <a:tab pos="1156335" algn="l"/>
              </a:tabLst>
            </a:pPr>
            <a:r>
              <a:rPr sz="2000" spc="-80" dirty="0">
                <a:latin typeface="Arial"/>
                <a:cs typeface="Arial"/>
              </a:rPr>
              <a:t>Transport</a:t>
            </a:r>
            <a:endParaRPr sz="2000">
              <a:latin typeface="Arial"/>
              <a:cs typeface="Arial"/>
            </a:endParaRPr>
          </a:p>
          <a:p>
            <a:pPr marL="1155700" lvl="2" indent="-229235">
              <a:buChar char="•"/>
              <a:tabLst>
                <a:tab pos="1155700" algn="l"/>
                <a:tab pos="1156335" algn="l"/>
              </a:tabLst>
            </a:pPr>
            <a:r>
              <a:rPr sz="2000" spc="-65" dirty="0">
                <a:latin typeface="Arial"/>
                <a:cs typeface="Arial"/>
              </a:rPr>
              <a:t>Hormonal</a:t>
            </a:r>
            <a:endParaRPr sz="2000">
              <a:latin typeface="Arial"/>
              <a:cs typeface="Arial"/>
            </a:endParaRPr>
          </a:p>
          <a:p>
            <a:pPr marL="1155700" lvl="2" indent="-229235">
              <a:buChar char="•"/>
              <a:tabLst>
                <a:tab pos="1155700" algn="l"/>
                <a:tab pos="1156335" algn="l"/>
              </a:tabLst>
            </a:pPr>
            <a:r>
              <a:rPr sz="2000" spc="-55" dirty="0">
                <a:latin typeface="Arial"/>
                <a:cs typeface="Arial"/>
              </a:rPr>
              <a:t>Contractile</a:t>
            </a:r>
            <a:endParaRPr sz="2000">
              <a:latin typeface="Arial"/>
              <a:cs typeface="Arial"/>
            </a:endParaRPr>
          </a:p>
          <a:p>
            <a:pPr marL="1155700" lvl="2" indent="-229235">
              <a:buChar char="•"/>
              <a:tabLst>
                <a:tab pos="1155700" algn="l"/>
                <a:tab pos="1156335" algn="l"/>
              </a:tabLst>
            </a:pPr>
            <a:r>
              <a:rPr sz="2000" spc="-105" dirty="0">
                <a:latin typeface="Arial"/>
                <a:cs typeface="Arial"/>
              </a:rPr>
              <a:t>Storage</a:t>
            </a:r>
            <a:endParaRPr sz="2000">
              <a:latin typeface="Arial"/>
              <a:cs typeface="Arial"/>
            </a:endParaRPr>
          </a:p>
          <a:p>
            <a:pPr marL="1155700" lvl="2" indent="-229235">
              <a:buChar char="•"/>
              <a:tabLst>
                <a:tab pos="1155700" algn="l"/>
                <a:tab pos="1156335" algn="l"/>
              </a:tabLst>
            </a:pPr>
            <a:r>
              <a:rPr sz="2000" spc="-75" dirty="0">
                <a:latin typeface="Arial"/>
                <a:cs typeface="Arial"/>
              </a:rPr>
              <a:t>Genetic</a:t>
            </a:r>
            <a:endParaRPr sz="2000">
              <a:latin typeface="Arial"/>
              <a:cs typeface="Arial"/>
            </a:endParaRPr>
          </a:p>
          <a:p>
            <a:pPr marL="1155700" lvl="2" indent="-229235">
              <a:buChar char="•"/>
              <a:tabLst>
                <a:tab pos="1155700" algn="l"/>
                <a:tab pos="1156335" algn="l"/>
              </a:tabLst>
            </a:pPr>
            <a:r>
              <a:rPr sz="2000" spc="-105" dirty="0">
                <a:latin typeface="Arial"/>
                <a:cs typeface="Arial"/>
              </a:rPr>
              <a:t>Defense</a:t>
            </a:r>
            <a:endParaRPr sz="2000">
              <a:latin typeface="Arial"/>
              <a:cs typeface="Arial"/>
            </a:endParaRPr>
          </a:p>
          <a:p>
            <a:pPr marL="1155700" lvl="2" indent="-229235">
              <a:buChar char="•"/>
              <a:tabLst>
                <a:tab pos="1155700" algn="l"/>
                <a:tab pos="1156335" algn="l"/>
              </a:tabLst>
            </a:pPr>
            <a:r>
              <a:rPr sz="2000" spc="-85" dirty="0">
                <a:latin typeface="Arial"/>
                <a:cs typeface="Arial"/>
              </a:rPr>
              <a:t>Receptor</a:t>
            </a:r>
            <a:endParaRPr sz="2000">
              <a:latin typeface="Arial"/>
              <a:cs typeface="Arial"/>
            </a:endParaRPr>
          </a:p>
          <a:p>
            <a:pPr marL="756285" lvl="1" indent="-287020">
              <a:lnSpc>
                <a:spcPts val="2395"/>
              </a:lnSpc>
              <a:buFont typeface="Arial"/>
              <a:buChar char="–"/>
              <a:tabLst>
                <a:tab pos="756285" algn="l"/>
                <a:tab pos="756920" algn="l"/>
              </a:tabLst>
            </a:pPr>
            <a:endParaRPr sz="1700">
              <a:latin typeface="Arial"/>
              <a:cs typeface="Arial"/>
            </a:endParaRPr>
          </a:p>
        </p:txBody>
      </p:sp>
      <p:sp>
        <p:nvSpPr>
          <p:cNvPr id="5" name="object 3"/>
          <p:cNvSpPr/>
          <p:nvPr/>
        </p:nvSpPr>
        <p:spPr>
          <a:xfrm>
            <a:off x="228600" y="152400"/>
            <a:ext cx="8763000" cy="6553200"/>
          </a:xfrm>
          <a:custGeom>
            <a:avLst/>
            <a:gdLst/>
            <a:ahLst/>
            <a:cxnLst/>
            <a:rect l="l" t="t" r="r" b="b"/>
            <a:pathLst>
              <a:path w="8763000" h="6553200">
                <a:moveTo>
                  <a:pt x="0" y="6553200"/>
                </a:moveTo>
                <a:lnTo>
                  <a:pt x="8763000" y="6553200"/>
                </a:lnTo>
                <a:lnTo>
                  <a:pt x="8763000" y="0"/>
                </a:lnTo>
                <a:lnTo>
                  <a:pt x="0" y="0"/>
                </a:lnTo>
                <a:lnTo>
                  <a:pt x="0" y="6553200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4932" y="313385"/>
            <a:ext cx="5914135" cy="830997"/>
          </a:xfrm>
        </p:spPr>
        <p:txBody>
          <a:bodyPr/>
          <a:lstStyle/>
          <a:p>
            <a:pPr algn="ctr"/>
            <a:r>
              <a:rPr lang="en-US" sz="5400" spc="-340" dirty="0" smtClean="0"/>
              <a:t>Classification</a:t>
            </a:r>
            <a:endParaRPr lang="en-US" sz="5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2514600"/>
            <a:ext cx="8097519" cy="1415772"/>
          </a:xfrm>
        </p:spPr>
        <p:txBody>
          <a:bodyPr/>
          <a:lstStyle/>
          <a:p>
            <a:pPr marL="756285" lvl="1" indent="-287020">
              <a:lnSpc>
                <a:spcPts val="2395"/>
              </a:lnSpc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lang="en-US" sz="3200" b="1" spc="-85" dirty="0" smtClean="0">
                <a:latin typeface="Arial"/>
                <a:cs typeface="Arial"/>
              </a:rPr>
              <a:t>Nutritional</a:t>
            </a:r>
            <a:r>
              <a:rPr lang="en-US" sz="3200" b="1" spc="-155" dirty="0" smtClean="0">
                <a:latin typeface="Arial"/>
                <a:cs typeface="Arial"/>
              </a:rPr>
              <a:t> </a:t>
            </a:r>
            <a:r>
              <a:rPr lang="en-US" sz="3200" b="1" spc="-120" dirty="0" smtClean="0">
                <a:latin typeface="Arial"/>
                <a:cs typeface="Arial"/>
              </a:rPr>
              <a:t>Importance</a:t>
            </a:r>
            <a:endParaRPr lang="en-US" sz="3200" dirty="0" smtClean="0">
              <a:latin typeface="Arial"/>
              <a:cs typeface="Arial"/>
            </a:endParaRPr>
          </a:p>
          <a:p>
            <a:pPr marL="1155700" lvl="2" indent="-229235">
              <a:lnSpc>
                <a:spcPct val="100000"/>
              </a:lnSpc>
              <a:spcBef>
                <a:spcPts val="15"/>
              </a:spcBef>
              <a:buChar char="•"/>
              <a:tabLst>
                <a:tab pos="1155700" algn="l"/>
                <a:tab pos="1156335" algn="l"/>
              </a:tabLst>
            </a:pPr>
            <a:r>
              <a:rPr lang="en-US" sz="2400" spc="-75" dirty="0" smtClean="0">
                <a:latin typeface="Arial"/>
                <a:cs typeface="Arial"/>
              </a:rPr>
              <a:t>Complete</a:t>
            </a:r>
            <a:endParaRPr lang="en-US" sz="2400" dirty="0" smtClean="0">
              <a:latin typeface="Arial"/>
              <a:cs typeface="Arial"/>
            </a:endParaRPr>
          </a:p>
          <a:p>
            <a:pPr marL="1155700" lvl="2" indent="-229235">
              <a:lnSpc>
                <a:spcPct val="100000"/>
              </a:lnSpc>
              <a:buChar char="•"/>
              <a:tabLst>
                <a:tab pos="1155700" algn="l"/>
                <a:tab pos="1156335" algn="l"/>
              </a:tabLst>
            </a:pPr>
            <a:r>
              <a:rPr lang="en-US" sz="2400" spc="-55" dirty="0" smtClean="0">
                <a:latin typeface="Arial"/>
                <a:cs typeface="Arial"/>
              </a:rPr>
              <a:t>Partially</a:t>
            </a:r>
            <a:r>
              <a:rPr lang="en-US" sz="2400" spc="-135" dirty="0" smtClean="0">
                <a:latin typeface="Arial"/>
                <a:cs typeface="Arial"/>
              </a:rPr>
              <a:t> </a:t>
            </a:r>
            <a:r>
              <a:rPr lang="en-US" sz="2400" spc="-50" dirty="0" smtClean="0">
                <a:latin typeface="Arial"/>
                <a:cs typeface="Arial"/>
              </a:rPr>
              <a:t>incomplete</a:t>
            </a:r>
            <a:endParaRPr lang="en-US" sz="2400" dirty="0" smtClean="0">
              <a:latin typeface="Arial"/>
              <a:cs typeface="Arial"/>
            </a:endParaRPr>
          </a:p>
          <a:p>
            <a:pPr marL="1155700" lvl="2" indent="-229235">
              <a:lnSpc>
                <a:spcPct val="100000"/>
              </a:lnSpc>
              <a:buChar char="•"/>
              <a:tabLst>
                <a:tab pos="1155700" algn="l"/>
                <a:tab pos="1156335" algn="l"/>
              </a:tabLst>
            </a:pPr>
            <a:r>
              <a:rPr lang="en-US" sz="2400" spc="-55" dirty="0" smtClean="0">
                <a:latin typeface="Arial"/>
                <a:cs typeface="Arial"/>
              </a:rPr>
              <a:t>Incomplete</a:t>
            </a:r>
            <a:endParaRPr lang="en-US" sz="28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35940" y="1558797"/>
            <a:ext cx="8006080" cy="4674485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355600" marR="1293495" indent="-342900">
              <a:lnSpc>
                <a:spcPts val="3460"/>
              </a:lnSpc>
              <a:spcBef>
                <a:spcPts val="535"/>
              </a:spcBef>
              <a:tabLst>
                <a:tab pos="354965" algn="l"/>
                <a:tab pos="355600" algn="l"/>
              </a:tabLst>
            </a:pPr>
            <a:r>
              <a:rPr lang="en-US" sz="3200" spc="-220" dirty="0" smtClean="0">
                <a:solidFill>
                  <a:schemeClr val="accent2">
                    <a:lumMod val="75000"/>
                  </a:schemeClr>
                </a:solidFill>
                <a:latin typeface="Arial"/>
                <a:cs typeface="Arial"/>
              </a:rPr>
              <a:t>SIMPLE PROTEINS:</a:t>
            </a:r>
          </a:p>
          <a:p>
            <a:pPr marL="355600" marR="1293495" indent="-342900">
              <a:lnSpc>
                <a:spcPts val="3460"/>
              </a:lnSpc>
              <a:spcBef>
                <a:spcPts val="53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220" smtClean="0">
                <a:latin typeface="Arial"/>
                <a:cs typeface="Arial"/>
              </a:rPr>
              <a:t>They </a:t>
            </a:r>
            <a:r>
              <a:rPr sz="3200" spc="-145" dirty="0">
                <a:latin typeface="Arial"/>
                <a:cs typeface="Arial"/>
              </a:rPr>
              <a:t>are </a:t>
            </a:r>
            <a:r>
              <a:rPr sz="3200" spc="-165" dirty="0">
                <a:latin typeface="Arial"/>
                <a:cs typeface="Arial"/>
              </a:rPr>
              <a:t>composed </a:t>
            </a:r>
            <a:r>
              <a:rPr sz="3200" spc="-5" dirty="0">
                <a:latin typeface="Arial"/>
                <a:cs typeface="Arial"/>
              </a:rPr>
              <a:t>of </a:t>
            </a:r>
            <a:r>
              <a:rPr sz="3200" spc="-85" dirty="0">
                <a:latin typeface="Arial"/>
                <a:cs typeface="Arial"/>
              </a:rPr>
              <a:t>only </a:t>
            </a:r>
            <a:r>
              <a:rPr sz="3200" spc="-105" dirty="0">
                <a:latin typeface="Arial"/>
                <a:cs typeface="Arial"/>
              </a:rPr>
              <a:t>amino</a:t>
            </a:r>
            <a:r>
              <a:rPr sz="3200" spc="-425" dirty="0">
                <a:latin typeface="Arial"/>
                <a:cs typeface="Arial"/>
              </a:rPr>
              <a:t> </a:t>
            </a:r>
            <a:r>
              <a:rPr sz="3200" spc="-145" dirty="0">
                <a:latin typeface="Arial"/>
                <a:cs typeface="Arial"/>
              </a:rPr>
              <a:t>acid  </a:t>
            </a:r>
            <a:r>
              <a:rPr sz="3200" spc="-160" dirty="0">
                <a:latin typeface="Arial"/>
                <a:cs typeface="Arial"/>
              </a:rPr>
              <a:t>residues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3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220" dirty="0">
                <a:latin typeface="Arial"/>
                <a:cs typeface="Arial"/>
              </a:rPr>
              <a:t>They </a:t>
            </a:r>
            <a:r>
              <a:rPr sz="3200" spc="-145" dirty="0">
                <a:latin typeface="Arial"/>
                <a:cs typeface="Arial"/>
              </a:rPr>
              <a:t>are </a:t>
            </a:r>
            <a:r>
              <a:rPr sz="3200" spc="-180" dirty="0">
                <a:latin typeface="Arial"/>
                <a:cs typeface="Arial"/>
              </a:rPr>
              <a:t>again </a:t>
            </a:r>
            <a:r>
              <a:rPr sz="3200" spc="-135" dirty="0">
                <a:latin typeface="Arial"/>
                <a:cs typeface="Arial"/>
              </a:rPr>
              <a:t>classified</a:t>
            </a:r>
            <a:r>
              <a:rPr sz="3200" spc="-130" dirty="0">
                <a:latin typeface="Arial"/>
                <a:cs typeface="Arial"/>
              </a:rPr>
              <a:t> </a:t>
            </a:r>
            <a:r>
              <a:rPr sz="3200" spc="-300" dirty="0">
                <a:latin typeface="Arial"/>
                <a:cs typeface="Arial"/>
              </a:rPr>
              <a:t>as</a:t>
            </a:r>
            <a:endParaRPr sz="3200">
              <a:latin typeface="Arial"/>
              <a:cs typeface="Arial"/>
            </a:endParaRPr>
          </a:p>
          <a:p>
            <a:pPr marL="756285" marR="458470" lvl="1" indent="-287020">
              <a:lnSpc>
                <a:spcPts val="3020"/>
              </a:lnSpc>
              <a:spcBef>
                <a:spcPts val="735"/>
              </a:spcBef>
              <a:buFont typeface="Arial"/>
              <a:buChar char="–"/>
              <a:tabLst>
                <a:tab pos="756920" algn="l"/>
              </a:tabLst>
            </a:pPr>
            <a:r>
              <a:rPr sz="2800" b="1" spc="-190" dirty="0">
                <a:latin typeface="Arial"/>
                <a:cs typeface="Arial"/>
              </a:rPr>
              <a:t>Globular </a:t>
            </a:r>
            <a:r>
              <a:rPr sz="2800" b="1" spc="-170" dirty="0">
                <a:latin typeface="Arial"/>
                <a:cs typeface="Arial"/>
              </a:rPr>
              <a:t>Protein </a:t>
            </a:r>
            <a:r>
              <a:rPr sz="2800" b="1" spc="-165" dirty="0">
                <a:latin typeface="Arial"/>
                <a:cs typeface="Arial"/>
              </a:rPr>
              <a:t>: </a:t>
            </a:r>
            <a:r>
              <a:rPr sz="2800" spc="-120" dirty="0">
                <a:latin typeface="Arial"/>
                <a:cs typeface="Arial"/>
              </a:rPr>
              <a:t>spherical </a:t>
            </a:r>
            <a:r>
              <a:rPr sz="2800" spc="-25" dirty="0">
                <a:latin typeface="Arial"/>
                <a:cs typeface="Arial"/>
              </a:rPr>
              <a:t>or </a:t>
            </a:r>
            <a:r>
              <a:rPr sz="2800" spc="-120" dirty="0">
                <a:latin typeface="Arial"/>
                <a:cs typeface="Arial"/>
              </a:rPr>
              <a:t>oval </a:t>
            </a:r>
            <a:r>
              <a:rPr sz="2800" spc="-35" dirty="0">
                <a:latin typeface="Arial"/>
                <a:cs typeface="Arial"/>
              </a:rPr>
              <a:t>in </a:t>
            </a:r>
            <a:r>
              <a:rPr sz="2800" spc="-165" dirty="0">
                <a:latin typeface="Arial"/>
                <a:cs typeface="Arial"/>
              </a:rPr>
              <a:t>shape,  </a:t>
            </a:r>
            <a:r>
              <a:rPr sz="2800" spc="-110" dirty="0">
                <a:latin typeface="Arial"/>
                <a:cs typeface="Arial"/>
              </a:rPr>
              <a:t>soluble </a:t>
            </a:r>
            <a:r>
              <a:rPr sz="2800" spc="-35" dirty="0">
                <a:latin typeface="Arial"/>
                <a:cs typeface="Arial"/>
              </a:rPr>
              <a:t>in </a:t>
            </a:r>
            <a:r>
              <a:rPr sz="2800" spc="-60" dirty="0">
                <a:latin typeface="Arial"/>
                <a:cs typeface="Arial"/>
              </a:rPr>
              <a:t>water </a:t>
            </a:r>
            <a:r>
              <a:rPr sz="2800" spc="-25" dirty="0">
                <a:latin typeface="Arial"/>
                <a:cs typeface="Arial"/>
              </a:rPr>
              <a:t>or </a:t>
            </a:r>
            <a:r>
              <a:rPr sz="2800" spc="-35" dirty="0">
                <a:latin typeface="Arial"/>
                <a:cs typeface="Arial"/>
              </a:rPr>
              <a:t>other </a:t>
            </a:r>
            <a:r>
              <a:rPr sz="2800" spc="-100" dirty="0">
                <a:latin typeface="Arial"/>
                <a:cs typeface="Arial"/>
              </a:rPr>
              <a:t>solvent</a:t>
            </a:r>
            <a:r>
              <a:rPr sz="2800" spc="-570" dirty="0">
                <a:latin typeface="Arial"/>
                <a:cs typeface="Arial"/>
              </a:rPr>
              <a:t> </a:t>
            </a:r>
            <a:r>
              <a:rPr sz="2800" spc="-135" dirty="0">
                <a:latin typeface="Arial"/>
                <a:cs typeface="Arial"/>
              </a:rPr>
              <a:t>and </a:t>
            </a:r>
            <a:r>
              <a:rPr sz="2800" spc="-95" dirty="0">
                <a:latin typeface="Arial"/>
                <a:cs typeface="Arial"/>
              </a:rPr>
              <a:t>digestible</a:t>
            </a:r>
            <a:endParaRPr sz="2800">
              <a:latin typeface="Arial"/>
              <a:cs typeface="Arial"/>
            </a:endParaRPr>
          </a:p>
          <a:p>
            <a:pPr marL="1155700" marR="5080" lvl="2" indent="-228600">
              <a:lnSpc>
                <a:spcPts val="2590"/>
              </a:lnSpc>
              <a:spcBef>
                <a:spcPts val="610"/>
              </a:spcBef>
              <a:buFont typeface="Arial"/>
              <a:buChar char="•"/>
              <a:tabLst>
                <a:tab pos="1156335" algn="l"/>
              </a:tabLst>
            </a:pPr>
            <a:r>
              <a:rPr sz="2400" b="1" spc="-165" dirty="0">
                <a:latin typeface="Arial"/>
                <a:cs typeface="Arial"/>
              </a:rPr>
              <a:t>Globulin: </a:t>
            </a:r>
            <a:r>
              <a:rPr sz="2400" spc="-90" dirty="0">
                <a:latin typeface="Arial"/>
                <a:cs typeface="Arial"/>
              </a:rPr>
              <a:t>soluble </a:t>
            </a:r>
            <a:r>
              <a:rPr sz="2400" spc="-30" dirty="0">
                <a:latin typeface="Arial"/>
                <a:cs typeface="Arial"/>
              </a:rPr>
              <a:t>in </a:t>
            </a:r>
            <a:r>
              <a:rPr sz="2400" spc="-50" dirty="0">
                <a:latin typeface="Arial"/>
                <a:cs typeface="Arial"/>
              </a:rPr>
              <a:t>neutral </a:t>
            </a:r>
            <a:r>
              <a:rPr sz="2400" spc="-114" dirty="0">
                <a:latin typeface="Arial"/>
                <a:cs typeface="Arial"/>
              </a:rPr>
              <a:t>and </a:t>
            </a:r>
            <a:r>
              <a:rPr sz="2400" spc="-80" dirty="0">
                <a:latin typeface="Arial"/>
                <a:cs typeface="Arial"/>
              </a:rPr>
              <a:t>salt </a:t>
            </a:r>
            <a:r>
              <a:rPr sz="2400" spc="-55" dirty="0">
                <a:latin typeface="Arial"/>
                <a:cs typeface="Arial"/>
              </a:rPr>
              <a:t>solution. </a:t>
            </a:r>
            <a:r>
              <a:rPr sz="2400" spc="-210" dirty="0">
                <a:latin typeface="Arial"/>
                <a:cs typeface="Arial"/>
              </a:rPr>
              <a:t>Ex:</a:t>
            </a:r>
            <a:r>
              <a:rPr sz="2400" spc="-440" dirty="0">
                <a:latin typeface="Arial"/>
                <a:cs typeface="Arial"/>
              </a:rPr>
              <a:t> </a:t>
            </a:r>
            <a:r>
              <a:rPr sz="2400" spc="-110" dirty="0">
                <a:latin typeface="Arial"/>
                <a:cs typeface="Arial"/>
              </a:rPr>
              <a:t>serum  </a:t>
            </a:r>
            <a:r>
              <a:rPr sz="2400" spc="-60" dirty="0">
                <a:latin typeface="Arial"/>
                <a:cs typeface="Arial"/>
              </a:rPr>
              <a:t>globulin</a:t>
            </a:r>
            <a:endParaRPr sz="2400">
              <a:latin typeface="Arial"/>
              <a:cs typeface="Arial"/>
            </a:endParaRPr>
          </a:p>
          <a:p>
            <a:pPr marL="1155700" marR="104139" lvl="2" indent="-228600">
              <a:lnSpc>
                <a:spcPct val="90000"/>
              </a:lnSpc>
              <a:spcBef>
                <a:spcPts val="535"/>
              </a:spcBef>
              <a:buFont typeface="Arial"/>
              <a:buChar char="•"/>
              <a:tabLst>
                <a:tab pos="1156335" algn="l"/>
              </a:tabLst>
            </a:pPr>
            <a:r>
              <a:rPr sz="2400" b="1" spc="-165" dirty="0">
                <a:latin typeface="Arial"/>
                <a:cs typeface="Arial"/>
              </a:rPr>
              <a:t>Albumin: </a:t>
            </a:r>
            <a:r>
              <a:rPr sz="2400" spc="-90" dirty="0">
                <a:latin typeface="Arial"/>
                <a:cs typeface="Arial"/>
              </a:rPr>
              <a:t>soluble </a:t>
            </a:r>
            <a:r>
              <a:rPr sz="2400" spc="-30" dirty="0">
                <a:latin typeface="Arial"/>
                <a:cs typeface="Arial"/>
              </a:rPr>
              <a:t>in </a:t>
            </a:r>
            <a:r>
              <a:rPr sz="2400" spc="-50" dirty="0">
                <a:latin typeface="Arial"/>
                <a:cs typeface="Arial"/>
              </a:rPr>
              <a:t>water </a:t>
            </a:r>
            <a:r>
              <a:rPr sz="2400" spc="-114" dirty="0">
                <a:latin typeface="Arial"/>
                <a:cs typeface="Arial"/>
              </a:rPr>
              <a:t>and </a:t>
            </a:r>
            <a:r>
              <a:rPr sz="2400" spc="-30" dirty="0">
                <a:latin typeface="Arial"/>
                <a:cs typeface="Arial"/>
              </a:rPr>
              <a:t>dilute </a:t>
            </a:r>
            <a:r>
              <a:rPr sz="2400" spc="-80" dirty="0">
                <a:latin typeface="Arial"/>
                <a:cs typeface="Arial"/>
              </a:rPr>
              <a:t>salt solutions</a:t>
            </a:r>
            <a:r>
              <a:rPr sz="2400" spc="-470" dirty="0">
                <a:latin typeface="Arial"/>
                <a:cs typeface="Arial"/>
              </a:rPr>
              <a:t> </a:t>
            </a:r>
            <a:r>
              <a:rPr sz="2400" spc="-114" dirty="0">
                <a:latin typeface="Arial"/>
                <a:cs typeface="Arial"/>
              </a:rPr>
              <a:t>and  </a:t>
            </a:r>
            <a:r>
              <a:rPr sz="2400" spc="-100" dirty="0">
                <a:latin typeface="Arial"/>
                <a:cs typeface="Arial"/>
              </a:rPr>
              <a:t>cogulated </a:t>
            </a:r>
            <a:r>
              <a:rPr sz="2400" spc="-105" dirty="0">
                <a:latin typeface="Arial"/>
                <a:cs typeface="Arial"/>
              </a:rPr>
              <a:t>by </a:t>
            </a:r>
            <a:r>
              <a:rPr sz="2400" spc="-75" dirty="0">
                <a:latin typeface="Arial"/>
                <a:cs typeface="Arial"/>
              </a:rPr>
              <a:t>heat. </a:t>
            </a:r>
            <a:r>
              <a:rPr sz="2400" spc="-204" dirty="0">
                <a:latin typeface="Arial"/>
                <a:cs typeface="Arial"/>
              </a:rPr>
              <a:t>Ex: </a:t>
            </a:r>
            <a:r>
              <a:rPr sz="2400" spc="-110" dirty="0">
                <a:latin typeface="Arial"/>
                <a:cs typeface="Arial"/>
              </a:rPr>
              <a:t>serum </a:t>
            </a:r>
            <a:r>
              <a:rPr sz="2400" spc="-70" dirty="0">
                <a:latin typeface="Arial"/>
                <a:cs typeface="Arial"/>
              </a:rPr>
              <a:t>albumin, </a:t>
            </a:r>
            <a:r>
              <a:rPr sz="2400" spc="-145" dirty="0">
                <a:latin typeface="Arial"/>
                <a:cs typeface="Arial"/>
              </a:rPr>
              <a:t>ova </a:t>
            </a:r>
            <a:r>
              <a:rPr sz="2400" spc="-70" dirty="0">
                <a:latin typeface="Arial"/>
                <a:cs typeface="Arial"/>
              </a:rPr>
              <a:t>albumin,  </a:t>
            </a:r>
            <a:r>
              <a:rPr sz="2400" spc="-65" dirty="0">
                <a:latin typeface="Arial"/>
                <a:cs typeface="Arial"/>
              </a:rPr>
              <a:t>lactalbumin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3"/>
          <p:cNvSpPr/>
          <p:nvPr/>
        </p:nvSpPr>
        <p:spPr>
          <a:xfrm>
            <a:off x="228600" y="152400"/>
            <a:ext cx="8763000" cy="6553200"/>
          </a:xfrm>
          <a:custGeom>
            <a:avLst/>
            <a:gdLst/>
            <a:ahLst/>
            <a:cxnLst/>
            <a:rect l="l" t="t" r="r" b="b"/>
            <a:pathLst>
              <a:path w="8763000" h="6553200">
                <a:moveTo>
                  <a:pt x="0" y="6553200"/>
                </a:moveTo>
                <a:lnTo>
                  <a:pt x="8763000" y="6553200"/>
                </a:lnTo>
                <a:lnTo>
                  <a:pt x="8763000" y="0"/>
                </a:lnTo>
                <a:lnTo>
                  <a:pt x="0" y="0"/>
                </a:lnTo>
                <a:lnTo>
                  <a:pt x="0" y="6553200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33400" y="381000"/>
            <a:ext cx="8001000" cy="861774"/>
          </a:xfrm>
        </p:spPr>
        <p:txBody>
          <a:bodyPr/>
          <a:lstStyle/>
          <a:p>
            <a:pPr algn="ctr"/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</a:rPr>
              <a:t>BASED ON CHEMICAL NATURE AND SOLUBILITY</a:t>
            </a:r>
            <a:endParaRPr lang="en-US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35940" y="1506973"/>
            <a:ext cx="7994015" cy="4287520"/>
          </a:xfrm>
          <a:prstGeom prst="rect">
            <a:avLst/>
          </a:prstGeom>
        </p:spPr>
        <p:txBody>
          <a:bodyPr vert="horz" wrap="square" lIns="0" tIns="113664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9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215" dirty="0">
                <a:latin typeface="Arial"/>
                <a:cs typeface="Arial"/>
              </a:rPr>
              <a:t>Globular </a:t>
            </a:r>
            <a:r>
              <a:rPr sz="3200" b="1" spc="-190" dirty="0">
                <a:latin typeface="Arial"/>
                <a:cs typeface="Arial"/>
              </a:rPr>
              <a:t>Protein</a:t>
            </a:r>
            <a:r>
              <a:rPr sz="3200" b="1" spc="-195" dirty="0">
                <a:latin typeface="Arial"/>
                <a:cs typeface="Arial"/>
              </a:rPr>
              <a:t> </a:t>
            </a:r>
            <a:r>
              <a:rPr sz="3200" b="1" spc="-305" dirty="0">
                <a:latin typeface="Arial"/>
                <a:cs typeface="Arial"/>
              </a:rPr>
              <a:t>(Cont)…</a:t>
            </a:r>
            <a:endParaRPr sz="3200">
              <a:latin typeface="Arial"/>
              <a:cs typeface="Arial"/>
            </a:endParaRPr>
          </a:p>
          <a:p>
            <a:pPr marL="756285" marR="702310" lvl="1" indent="-287020">
              <a:lnSpc>
                <a:spcPct val="100000"/>
              </a:lnSpc>
              <a:spcBef>
                <a:spcPts val="690"/>
              </a:spcBef>
              <a:buFont typeface="Arial"/>
              <a:buChar char="–"/>
              <a:tabLst>
                <a:tab pos="756920" algn="l"/>
              </a:tabLst>
            </a:pPr>
            <a:r>
              <a:rPr sz="2800" b="1" spc="-195" dirty="0">
                <a:latin typeface="Arial"/>
                <a:cs typeface="Arial"/>
              </a:rPr>
              <a:t>Glutelins </a:t>
            </a:r>
            <a:r>
              <a:rPr sz="2800" b="1" spc="-165" dirty="0">
                <a:latin typeface="Arial"/>
                <a:cs typeface="Arial"/>
              </a:rPr>
              <a:t>: </a:t>
            </a:r>
            <a:r>
              <a:rPr sz="2800" spc="-105" dirty="0">
                <a:latin typeface="Arial"/>
                <a:cs typeface="Arial"/>
              </a:rPr>
              <a:t>soluble </a:t>
            </a:r>
            <a:r>
              <a:rPr sz="2800" spc="-35" dirty="0">
                <a:latin typeface="Arial"/>
                <a:cs typeface="Arial"/>
              </a:rPr>
              <a:t>in dilute </a:t>
            </a:r>
            <a:r>
              <a:rPr sz="2800" spc="-150" dirty="0">
                <a:latin typeface="Arial"/>
                <a:cs typeface="Arial"/>
              </a:rPr>
              <a:t>acids, </a:t>
            </a:r>
            <a:r>
              <a:rPr sz="2800" spc="-135" dirty="0">
                <a:latin typeface="Arial"/>
                <a:cs typeface="Arial"/>
              </a:rPr>
              <a:t>alkalies and  </a:t>
            </a:r>
            <a:r>
              <a:rPr sz="2800" spc="-85" dirty="0">
                <a:latin typeface="Arial"/>
                <a:cs typeface="Arial"/>
              </a:rPr>
              <a:t>mostly </a:t>
            </a:r>
            <a:r>
              <a:rPr sz="2800" spc="-75" dirty="0">
                <a:latin typeface="Arial"/>
                <a:cs typeface="Arial"/>
              </a:rPr>
              <a:t>found </a:t>
            </a:r>
            <a:r>
              <a:rPr sz="2800" spc="-35" dirty="0">
                <a:latin typeface="Arial"/>
                <a:cs typeface="Arial"/>
              </a:rPr>
              <a:t>in </a:t>
            </a:r>
            <a:r>
              <a:rPr sz="2800" spc="-95" dirty="0">
                <a:latin typeface="Arial"/>
                <a:cs typeface="Arial"/>
              </a:rPr>
              <a:t>plants. </a:t>
            </a:r>
            <a:r>
              <a:rPr sz="2800" spc="-245" dirty="0">
                <a:latin typeface="Arial"/>
                <a:cs typeface="Arial"/>
              </a:rPr>
              <a:t>Ex: </a:t>
            </a:r>
            <a:r>
              <a:rPr sz="2800" spc="-75" dirty="0">
                <a:latin typeface="Arial"/>
                <a:cs typeface="Arial"/>
              </a:rPr>
              <a:t>Glutelin </a:t>
            </a:r>
            <a:r>
              <a:rPr sz="2800" spc="-80" dirty="0">
                <a:latin typeface="Arial"/>
                <a:cs typeface="Arial"/>
              </a:rPr>
              <a:t>(wheat),  </a:t>
            </a:r>
            <a:r>
              <a:rPr sz="2800" spc="-114" dirty="0">
                <a:latin typeface="Arial"/>
                <a:cs typeface="Arial"/>
              </a:rPr>
              <a:t>oryzenin</a:t>
            </a:r>
            <a:r>
              <a:rPr sz="2800" spc="-140" dirty="0">
                <a:latin typeface="Arial"/>
                <a:cs typeface="Arial"/>
              </a:rPr>
              <a:t> </a:t>
            </a:r>
            <a:r>
              <a:rPr sz="2800" spc="-90" dirty="0">
                <a:latin typeface="Arial"/>
                <a:cs typeface="Arial"/>
              </a:rPr>
              <a:t>(rice)</a:t>
            </a:r>
            <a:endParaRPr sz="2800">
              <a:latin typeface="Arial"/>
              <a:cs typeface="Arial"/>
            </a:endParaRPr>
          </a:p>
          <a:p>
            <a:pPr marL="756285" marR="50800" lvl="1" indent="-28702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6920" algn="l"/>
              </a:tabLst>
            </a:pPr>
            <a:r>
              <a:rPr sz="2800" b="1" spc="-210" dirty="0">
                <a:latin typeface="Arial"/>
                <a:cs typeface="Arial"/>
              </a:rPr>
              <a:t>Prolamines: </a:t>
            </a:r>
            <a:r>
              <a:rPr sz="2800" spc="-110" dirty="0">
                <a:latin typeface="Arial"/>
                <a:cs typeface="Arial"/>
              </a:rPr>
              <a:t>soluble </a:t>
            </a:r>
            <a:r>
              <a:rPr sz="2800" spc="-35" dirty="0">
                <a:latin typeface="Arial"/>
                <a:cs typeface="Arial"/>
              </a:rPr>
              <a:t>in </a:t>
            </a:r>
            <a:r>
              <a:rPr sz="2800" spc="-100" dirty="0">
                <a:latin typeface="Arial"/>
                <a:cs typeface="Arial"/>
              </a:rPr>
              <a:t>alcohol. </a:t>
            </a:r>
            <a:r>
              <a:rPr sz="2800" spc="-245" dirty="0">
                <a:latin typeface="Arial"/>
                <a:cs typeface="Arial"/>
              </a:rPr>
              <a:t>Ex: </a:t>
            </a:r>
            <a:r>
              <a:rPr sz="2800" spc="-85" dirty="0">
                <a:latin typeface="Arial"/>
                <a:cs typeface="Arial"/>
              </a:rPr>
              <a:t>gliadin(wheat),  </a:t>
            </a:r>
            <a:r>
              <a:rPr sz="2800" spc="-150" dirty="0">
                <a:latin typeface="Arial"/>
                <a:cs typeface="Arial"/>
              </a:rPr>
              <a:t>zein</a:t>
            </a:r>
            <a:r>
              <a:rPr sz="2800" spc="-175" dirty="0">
                <a:latin typeface="Arial"/>
                <a:cs typeface="Arial"/>
              </a:rPr>
              <a:t> </a:t>
            </a:r>
            <a:r>
              <a:rPr sz="2800" spc="-145" dirty="0">
                <a:latin typeface="Arial"/>
                <a:cs typeface="Arial"/>
              </a:rPr>
              <a:t>(maize)</a:t>
            </a:r>
            <a:endParaRPr sz="2800">
              <a:latin typeface="Arial"/>
              <a:cs typeface="Arial"/>
            </a:endParaRPr>
          </a:p>
          <a:p>
            <a:pPr marL="756285" marR="5080" lvl="1" indent="-287020" algn="just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756920" algn="l"/>
              </a:tabLst>
            </a:pPr>
            <a:r>
              <a:rPr sz="2800" b="1" spc="-225" dirty="0">
                <a:latin typeface="Arial"/>
                <a:cs typeface="Arial"/>
              </a:rPr>
              <a:t>Histones: </a:t>
            </a:r>
            <a:r>
              <a:rPr sz="2800" spc="-95" dirty="0">
                <a:latin typeface="Arial"/>
                <a:cs typeface="Arial"/>
              </a:rPr>
              <a:t>strongly </a:t>
            </a:r>
            <a:r>
              <a:rPr sz="2800" spc="-170" dirty="0">
                <a:latin typeface="Arial"/>
                <a:cs typeface="Arial"/>
              </a:rPr>
              <a:t>basic </a:t>
            </a:r>
            <a:r>
              <a:rPr sz="2800" spc="-80" dirty="0">
                <a:latin typeface="Arial"/>
                <a:cs typeface="Arial"/>
              </a:rPr>
              <a:t>proteins, </a:t>
            </a:r>
            <a:r>
              <a:rPr sz="2800" spc="-110" dirty="0">
                <a:latin typeface="Arial"/>
                <a:cs typeface="Arial"/>
              </a:rPr>
              <a:t>soluble </a:t>
            </a:r>
            <a:r>
              <a:rPr sz="2800" spc="-35" dirty="0">
                <a:latin typeface="Arial"/>
                <a:cs typeface="Arial"/>
              </a:rPr>
              <a:t>in </a:t>
            </a:r>
            <a:r>
              <a:rPr sz="2800" spc="-60" dirty="0">
                <a:latin typeface="Arial"/>
                <a:cs typeface="Arial"/>
              </a:rPr>
              <a:t>water  </a:t>
            </a:r>
            <a:r>
              <a:rPr sz="2800" spc="-135" dirty="0">
                <a:latin typeface="Arial"/>
                <a:cs typeface="Arial"/>
              </a:rPr>
              <a:t>and </a:t>
            </a:r>
            <a:r>
              <a:rPr sz="2800" spc="-35" dirty="0">
                <a:latin typeface="Arial"/>
                <a:cs typeface="Arial"/>
              </a:rPr>
              <a:t>dilute </a:t>
            </a:r>
            <a:r>
              <a:rPr sz="2800" spc="-165" dirty="0">
                <a:latin typeface="Arial"/>
                <a:cs typeface="Arial"/>
              </a:rPr>
              <a:t>acids </a:t>
            </a:r>
            <a:r>
              <a:rPr sz="2800" spc="-10" dirty="0">
                <a:latin typeface="Arial"/>
                <a:cs typeface="Arial"/>
              </a:rPr>
              <a:t>but </a:t>
            </a:r>
            <a:r>
              <a:rPr sz="2800" spc="-95" dirty="0">
                <a:latin typeface="Arial"/>
                <a:cs typeface="Arial"/>
              </a:rPr>
              <a:t>insoluble </a:t>
            </a:r>
            <a:r>
              <a:rPr sz="2800" spc="-35" dirty="0">
                <a:latin typeface="Arial"/>
                <a:cs typeface="Arial"/>
              </a:rPr>
              <a:t>in dilute</a:t>
            </a:r>
            <a:r>
              <a:rPr sz="2800" spc="-445" dirty="0">
                <a:latin typeface="Arial"/>
                <a:cs typeface="Arial"/>
              </a:rPr>
              <a:t> </a:t>
            </a:r>
            <a:r>
              <a:rPr sz="2800" spc="-100" dirty="0">
                <a:latin typeface="Arial"/>
                <a:cs typeface="Arial"/>
              </a:rPr>
              <a:t>ammonium  </a:t>
            </a:r>
            <a:r>
              <a:rPr sz="2800" spc="-110" dirty="0">
                <a:latin typeface="Arial"/>
                <a:cs typeface="Arial"/>
              </a:rPr>
              <a:t>hydroxide. </a:t>
            </a:r>
            <a:r>
              <a:rPr sz="2800" spc="-245" dirty="0">
                <a:latin typeface="Arial"/>
                <a:cs typeface="Arial"/>
              </a:rPr>
              <a:t>Ex: </a:t>
            </a:r>
            <a:r>
              <a:rPr sz="2800" spc="-105" dirty="0">
                <a:latin typeface="Arial"/>
                <a:cs typeface="Arial"/>
              </a:rPr>
              <a:t>thymus</a:t>
            </a:r>
            <a:r>
              <a:rPr sz="2800" spc="-20" dirty="0">
                <a:latin typeface="Arial"/>
                <a:cs typeface="Arial"/>
              </a:rPr>
              <a:t> </a:t>
            </a:r>
            <a:r>
              <a:rPr sz="2800" spc="-95" dirty="0">
                <a:latin typeface="Arial"/>
                <a:cs typeface="Arial"/>
              </a:rPr>
              <a:t>histone</a:t>
            </a:r>
            <a:endParaRPr sz="2800">
              <a:latin typeface="Arial"/>
              <a:cs typeface="Arial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33400" y="313384"/>
            <a:ext cx="8001000" cy="1107996"/>
          </a:xfrm>
        </p:spPr>
        <p:txBody>
          <a:bodyPr/>
          <a:lstStyle/>
          <a:p>
            <a:pPr algn="ctr"/>
            <a:r>
              <a:rPr lang="en-US" sz="3600" dirty="0" smtClean="0">
                <a:solidFill>
                  <a:schemeClr val="accent2">
                    <a:lumMod val="75000"/>
                  </a:schemeClr>
                </a:solidFill>
              </a:rPr>
              <a:t>BASED ON CHEMICAL NATURE AND SOLUBILITY</a:t>
            </a:r>
            <a:endParaRPr lang="en-US" sz="3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object 3"/>
          <p:cNvSpPr/>
          <p:nvPr/>
        </p:nvSpPr>
        <p:spPr>
          <a:xfrm>
            <a:off x="228600" y="152400"/>
            <a:ext cx="8763000" cy="6553200"/>
          </a:xfrm>
          <a:custGeom>
            <a:avLst/>
            <a:gdLst/>
            <a:ahLst/>
            <a:cxnLst/>
            <a:rect l="l" t="t" r="r" b="b"/>
            <a:pathLst>
              <a:path w="8763000" h="6553200">
                <a:moveTo>
                  <a:pt x="0" y="6553200"/>
                </a:moveTo>
                <a:lnTo>
                  <a:pt x="8763000" y="6553200"/>
                </a:lnTo>
                <a:lnTo>
                  <a:pt x="8763000" y="0"/>
                </a:lnTo>
                <a:lnTo>
                  <a:pt x="0" y="0"/>
                </a:lnTo>
                <a:lnTo>
                  <a:pt x="0" y="6553200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35940" y="1607565"/>
            <a:ext cx="8038465" cy="43084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215900" indent="-342900" algn="just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5600" algn="l"/>
              </a:tabLst>
            </a:pPr>
            <a:r>
              <a:rPr sz="3200" b="1" spc="-280" dirty="0">
                <a:solidFill>
                  <a:schemeClr val="accent2">
                    <a:lumMod val="75000"/>
                  </a:schemeClr>
                </a:solidFill>
                <a:latin typeface="Arial"/>
                <a:cs typeface="Arial"/>
              </a:rPr>
              <a:t>Fibrous </a:t>
            </a:r>
            <a:r>
              <a:rPr sz="3200" b="1" spc="-190" dirty="0">
                <a:solidFill>
                  <a:schemeClr val="accent2">
                    <a:lumMod val="75000"/>
                  </a:schemeClr>
                </a:solidFill>
                <a:latin typeface="Arial"/>
                <a:cs typeface="Arial"/>
              </a:rPr>
              <a:t>Protein: </a:t>
            </a:r>
            <a:r>
              <a:rPr sz="3200" spc="-30" dirty="0">
                <a:latin typeface="Arial"/>
                <a:cs typeface="Arial"/>
              </a:rPr>
              <a:t>fiber </a:t>
            </a:r>
            <a:r>
              <a:rPr sz="3200" spc="-105" dirty="0">
                <a:latin typeface="Arial"/>
                <a:cs typeface="Arial"/>
              </a:rPr>
              <a:t>like </a:t>
            </a:r>
            <a:r>
              <a:rPr sz="3200" spc="-40" dirty="0">
                <a:latin typeface="Arial"/>
                <a:cs typeface="Arial"/>
              </a:rPr>
              <a:t>in </a:t>
            </a:r>
            <a:r>
              <a:rPr sz="3200" spc="-185" dirty="0">
                <a:latin typeface="Arial"/>
                <a:cs typeface="Arial"/>
              </a:rPr>
              <a:t>shape,</a:t>
            </a:r>
            <a:r>
              <a:rPr sz="3200" spc="-330" dirty="0">
                <a:latin typeface="Arial"/>
                <a:cs typeface="Arial"/>
              </a:rPr>
              <a:t> </a:t>
            </a:r>
            <a:r>
              <a:rPr sz="3200" spc="-100" dirty="0">
                <a:latin typeface="Arial"/>
                <a:cs typeface="Arial"/>
              </a:rPr>
              <a:t>insoluble  </a:t>
            </a:r>
            <a:r>
              <a:rPr sz="3200" spc="-40" dirty="0">
                <a:latin typeface="Arial"/>
                <a:cs typeface="Arial"/>
              </a:rPr>
              <a:t>in</a:t>
            </a:r>
            <a:r>
              <a:rPr sz="3200" spc="-180" dirty="0">
                <a:latin typeface="Arial"/>
                <a:cs typeface="Arial"/>
              </a:rPr>
              <a:t> </a:t>
            </a:r>
            <a:r>
              <a:rPr sz="3200" spc="-65" dirty="0">
                <a:latin typeface="Arial"/>
                <a:cs typeface="Arial"/>
              </a:rPr>
              <a:t>water</a:t>
            </a:r>
            <a:r>
              <a:rPr sz="3200" spc="-170" dirty="0">
                <a:latin typeface="Arial"/>
                <a:cs typeface="Arial"/>
              </a:rPr>
              <a:t> </a:t>
            </a:r>
            <a:r>
              <a:rPr sz="3200" spc="-150" dirty="0">
                <a:latin typeface="Arial"/>
                <a:cs typeface="Arial"/>
              </a:rPr>
              <a:t>and</a:t>
            </a:r>
            <a:r>
              <a:rPr sz="3200" spc="-160" dirty="0">
                <a:latin typeface="Arial"/>
                <a:cs typeface="Arial"/>
              </a:rPr>
              <a:t> </a:t>
            </a:r>
            <a:r>
              <a:rPr sz="3200" spc="-105" dirty="0">
                <a:latin typeface="Arial"/>
                <a:cs typeface="Arial"/>
              </a:rPr>
              <a:t>resistant</a:t>
            </a:r>
            <a:r>
              <a:rPr sz="3200" spc="-170" dirty="0">
                <a:latin typeface="Arial"/>
                <a:cs typeface="Arial"/>
              </a:rPr>
              <a:t> </a:t>
            </a:r>
            <a:r>
              <a:rPr sz="3200" spc="25" dirty="0">
                <a:latin typeface="Arial"/>
                <a:cs typeface="Arial"/>
              </a:rPr>
              <a:t>to</a:t>
            </a:r>
            <a:r>
              <a:rPr sz="3200" spc="-175" dirty="0">
                <a:latin typeface="Arial"/>
                <a:cs typeface="Arial"/>
              </a:rPr>
              <a:t> </a:t>
            </a:r>
            <a:r>
              <a:rPr sz="3200" spc="-105" dirty="0">
                <a:latin typeface="Arial"/>
                <a:cs typeface="Arial"/>
              </a:rPr>
              <a:t>digestion.</a:t>
            </a:r>
            <a:r>
              <a:rPr sz="3200" spc="-165" dirty="0">
                <a:latin typeface="Arial"/>
                <a:cs typeface="Arial"/>
              </a:rPr>
              <a:t> </a:t>
            </a:r>
            <a:r>
              <a:rPr sz="3200" spc="50" dirty="0">
                <a:latin typeface="Arial"/>
                <a:cs typeface="Arial"/>
              </a:rPr>
              <a:t>It</a:t>
            </a:r>
            <a:r>
              <a:rPr sz="3200" spc="-165" dirty="0">
                <a:latin typeface="Arial"/>
                <a:cs typeface="Arial"/>
              </a:rPr>
              <a:t> </a:t>
            </a:r>
            <a:r>
              <a:rPr sz="3200" spc="-180" dirty="0">
                <a:latin typeface="Arial"/>
                <a:cs typeface="Arial"/>
              </a:rPr>
              <a:t>again</a:t>
            </a:r>
            <a:r>
              <a:rPr sz="3200" spc="-165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of  </a:t>
            </a:r>
            <a:r>
              <a:rPr sz="3200" spc="-160" dirty="0">
                <a:latin typeface="Arial"/>
                <a:cs typeface="Arial"/>
              </a:rPr>
              <a:t>3</a:t>
            </a:r>
            <a:r>
              <a:rPr sz="3200" spc="-170" dirty="0">
                <a:latin typeface="Arial"/>
                <a:cs typeface="Arial"/>
              </a:rPr>
              <a:t> </a:t>
            </a:r>
            <a:r>
              <a:rPr sz="3200" spc="-125" dirty="0">
                <a:latin typeface="Arial"/>
                <a:cs typeface="Arial"/>
              </a:rPr>
              <a:t>types</a:t>
            </a:r>
            <a:endParaRPr sz="3200">
              <a:latin typeface="Arial"/>
              <a:cs typeface="Arial"/>
            </a:endParaRPr>
          </a:p>
          <a:p>
            <a:pPr marL="756285" marR="5080" lvl="1" indent="-287020">
              <a:lnSpc>
                <a:spcPct val="100000"/>
              </a:lnSpc>
              <a:spcBef>
                <a:spcPts val="690"/>
              </a:spcBef>
              <a:buFont typeface="Arial"/>
              <a:buChar char="–"/>
              <a:tabLst>
                <a:tab pos="756920" algn="l"/>
              </a:tabLst>
            </a:pPr>
            <a:r>
              <a:rPr sz="2800" b="1" spc="-235" dirty="0">
                <a:latin typeface="Arial"/>
                <a:cs typeface="Arial"/>
              </a:rPr>
              <a:t>Collagen: </a:t>
            </a:r>
            <a:r>
              <a:rPr sz="2800" spc="-110" dirty="0">
                <a:latin typeface="Arial"/>
                <a:cs typeface="Arial"/>
              </a:rPr>
              <a:t>connective </a:t>
            </a:r>
            <a:r>
              <a:rPr sz="2800" spc="-120" dirty="0">
                <a:latin typeface="Arial"/>
                <a:cs typeface="Arial"/>
              </a:rPr>
              <a:t>tissue </a:t>
            </a:r>
            <a:r>
              <a:rPr sz="2800" spc="-45" dirty="0">
                <a:latin typeface="Arial"/>
                <a:cs typeface="Arial"/>
              </a:rPr>
              <a:t>protein </a:t>
            </a:r>
            <a:r>
              <a:rPr sz="2800" spc="-125" dirty="0">
                <a:latin typeface="Arial"/>
                <a:cs typeface="Arial"/>
              </a:rPr>
              <a:t>lacking  </a:t>
            </a:r>
            <a:r>
              <a:rPr sz="2800" spc="-55" dirty="0">
                <a:latin typeface="Arial"/>
                <a:cs typeface="Arial"/>
              </a:rPr>
              <a:t>tryptophan. </a:t>
            </a:r>
            <a:r>
              <a:rPr sz="2800" spc="-210" dirty="0">
                <a:latin typeface="Arial"/>
                <a:cs typeface="Arial"/>
              </a:rPr>
              <a:t>On </a:t>
            </a:r>
            <a:r>
              <a:rPr sz="2800" spc="-100" dirty="0">
                <a:latin typeface="Arial"/>
                <a:cs typeface="Arial"/>
              </a:rPr>
              <a:t>heating </a:t>
            </a:r>
            <a:r>
              <a:rPr sz="2800" spc="15" dirty="0">
                <a:latin typeface="Arial"/>
                <a:cs typeface="Arial"/>
              </a:rPr>
              <a:t>with </a:t>
            </a:r>
            <a:r>
              <a:rPr sz="2800" spc="-70" dirty="0">
                <a:latin typeface="Arial"/>
                <a:cs typeface="Arial"/>
              </a:rPr>
              <a:t>boiling </a:t>
            </a:r>
            <a:r>
              <a:rPr sz="2800" spc="-60" dirty="0">
                <a:latin typeface="Arial"/>
                <a:cs typeface="Arial"/>
              </a:rPr>
              <a:t>water </a:t>
            </a:r>
            <a:r>
              <a:rPr sz="2800" spc="-25" dirty="0">
                <a:latin typeface="Arial"/>
                <a:cs typeface="Arial"/>
              </a:rPr>
              <a:t>or</a:t>
            </a:r>
            <a:r>
              <a:rPr sz="2800" spc="-465" dirty="0">
                <a:latin typeface="Arial"/>
                <a:cs typeface="Arial"/>
              </a:rPr>
              <a:t> </a:t>
            </a:r>
            <a:r>
              <a:rPr sz="2800" spc="-165" dirty="0">
                <a:latin typeface="Arial"/>
                <a:cs typeface="Arial"/>
              </a:rPr>
              <a:t>acids  </a:t>
            </a:r>
            <a:r>
              <a:rPr sz="2800" spc="85" dirty="0">
                <a:latin typeface="Arial"/>
                <a:cs typeface="Arial"/>
              </a:rPr>
              <a:t>it </a:t>
            </a:r>
            <a:r>
              <a:rPr sz="2800" spc="-60" dirty="0">
                <a:latin typeface="Arial"/>
                <a:cs typeface="Arial"/>
              </a:rPr>
              <a:t>turns </a:t>
            </a:r>
            <a:r>
              <a:rPr sz="2800" spc="20" dirty="0">
                <a:latin typeface="Arial"/>
                <a:cs typeface="Arial"/>
              </a:rPr>
              <a:t>to</a:t>
            </a:r>
            <a:r>
              <a:rPr sz="2800" spc="-459" dirty="0">
                <a:latin typeface="Arial"/>
                <a:cs typeface="Arial"/>
              </a:rPr>
              <a:t> </a:t>
            </a:r>
            <a:r>
              <a:rPr sz="2800" spc="-105" dirty="0">
                <a:latin typeface="Arial"/>
                <a:cs typeface="Arial"/>
              </a:rPr>
              <a:t>soluble </a:t>
            </a:r>
            <a:r>
              <a:rPr sz="2800" b="1" spc="-165" dirty="0">
                <a:latin typeface="Arial"/>
                <a:cs typeface="Arial"/>
              </a:rPr>
              <a:t>gelatin</a:t>
            </a:r>
            <a:endParaRPr sz="28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6920" algn="l"/>
              </a:tabLst>
            </a:pPr>
            <a:r>
              <a:rPr sz="2800" b="1" spc="-215" dirty="0">
                <a:latin typeface="Arial"/>
                <a:cs typeface="Arial"/>
              </a:rPr>
              <a:t>Elastin: </a:t>
            </a:r>
            <a:r>
              <a:rPr sz="2800" spc="-110" dirty="0">
                <a:latin typeface="Arial"/>
                <a:cs typeface="Arial"/>
              </a:rPr>
              <a:t>elastic </a:t>
            </a:r>
            <a:r>
              <a:rPr sz="2800" spc="-150" dirty="0">
                <a:latin typeface="Arial"/>
                <a:cs typeface="Arial"/>
              </a:rPr>
              <a:t>tissues </a:t>
            </a:r>
            <a:r>
              <a:rPr sz="2800" spc="-180" dirty="0">
                <a:latin typeface="Arial"/>
                <a:cs typeface="Arial"/>
              </a:rPr>
              <a:t>such </a:t>
            </a:r>
            <a:r>
              <a:rPr sz="2800" spc="-265" dirty="0">
                <a:latin typeface="Arial"/>
                <a:cs typeface="Arial"/>
              </a:rPr>
              <a:t>as </a:t>
            </a:r>
            <a:r>
              <a:rPr sz="2800" spc="-100" dirty="0">
                <a:latin typeface="Arial"/>
                <a:cs typeface="Arial"/>
              </a:rPr>
              <a:t>tendons </a:t>
            </a:r>
            <a:r>
              <a:rPr sz="2800" spc="-135" dirty="0">
                <a:latin typeface="Arial"/>
                <a:cs typeface="Arial"/>
              </a:rPr>
              <a:t>and</a:t>
            </a:r>
            <a:r>
              <a:rPr sz="2800" spc="130" dirty="0">
                <a:latin typeface="Arial"/>
                <a:cs typeface="Arial"/>
              </a:rPr>
              <a:t> </a:t>
            </a:r>
            <a:r>
              <a:rPr sz="2800" spc="-100" dirty="0">
                <a:latin typeface="Arial"/>
                <a:cs typeface="Arial"/>
              </a:rPr>
              <a:t>ateries</a:t>
            </a:r>
            <a:endParaRPr sz="2800">
              <a:latin typeface="Arial"/>
              <a:cs typeface="Arial"/>
            </a:endParaRPr>
          </a:p>
          <a:p>
            <a:pPr marL="756285" marR="91440" lvl="1" indent="-287020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756920" algn="l"/>
              </a:tabLst>
            </a:pPr>
            <a:r>
              <a:rPr sz="2800" b="1" spc="-190" dirty="0">
                <a:latin typeface="Arial"/>
                <a:cs typeface="Arial"/>
              </a:rPr>
              <a:t>Keratin: </a:t>
            </a:r>
            <a:r>
              <a:rPr sz="2800" spc="-100" dirty="0">
                <a:latin typeface="Arial"/>
                <a:cs typeface="Arial"/>
              </a:rPr>
              <a:t>present </a:t>
            </a:r>
            <a:r>
              <a:rPr sz="2800" spc="-35" dirty="0">
                <a:latin typeface="Arial"/>
                <a:cs typeface="Arial"/>
              </a:rPr>
              <a:t>in the </a:t>
            </a:r>
            <a:r>
              <a:rPr sz="2800" spc="-135" dirty="0">
                <a:latin typeface="Arial"/>
                <a:cs typeface="Arial"/>
              </a:rPr>
              <a:t>exoskeleton </a:t>
            </a:r>
            <a:r>
              <a:rPr sz="2800" spc="-85" dirty="0">
                <a:latin typeface="Arial"/>
                <a:cs typeface="Arial"/>
              </a:rPr>
              <a:t>structures.</a:t>
            </a:r>
            <a:r>
              <a:rPr sz="2800" spc="-305" dirty="0">
                <a:latin typeface="Arial"/>
                <a:cs typeface="Arial"/>
              </a:rPr>
              <a:t> </a:t>
            </a:r>
            <a:r>
              <a:rPr sz="2800" spc="-250" dirty="0">
                <a:latin typeface="Arial"/>
                <a:cs typeface="Arial"/>
              </a:rPr>
              <a:t>Ex:  </a:t>
            </a:r>
            <a:r>
              <a:rPr sz="2800" spc="-120" dirty="0">
                <a:latin typeface="Arial"/>
                <a:cs typeface="Arial"/>
              </a:rPr>
              <a:t>hair, </a:t>
            </a:r>
            <a:r>
              <a:rPr sz="2800" spc="-114" dirty="0">
                <a:latin typeface="Arial"/>
                <a:cs typeface="Arial"/>
              </a:rPr>
              <a:t>nails,</a:t>
            </a:r>
            <a:r>
              <a:rPr sz="2800" spc="-155" dirty="0">
                <a:latin typeface="Arial"/>
                <a:cs typeface="Arial"/>
              </a:rPr>
              <a:t> </a:t>
            </a:r>
            <a:r>
              <a:rPr sz="2800" spc="-110" dirty="0">
                <a:latin typeface="Arial"/>
                <a:cs typeface="Arial"/>
              </a:rPr>
              <a:t>horns</a:t>
            </a:r>
            <a:endParaRPr sz="2800">
              <a:latin typeface="Arial"/>
              <a:cs typeface="Arial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09600" y="313385"/>
            <a:ext cx="7924800" cy="1661993"/>
          </a:xfrm>
        </p:spPr>
        <p:txBody>
          <a:bodyPr/>
          <a:lstStyle/>
          <a:p>
            <a:pPr algn="ctr"/>
            <a:r>
              <a:rPr lang="en-US" sz="3600" dirty="0" smtClean="0">
                <a:solidFill>
                  <a:schemeClr val="accent2">
                    <a:lumMod val="75000"/>
                  </a:schemeClr>
                </a:solidFill>
              </a:rPr>
              <a:t>BASED ON CHEMICAL NATURE AND SOLUBILITY</a:t>
            </a:r>
            <a:endParaRPr lang="en-US" sz="3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object 3"/>
          <p:cNvSpPr/>
          <p:nvPr/>
        </p:nvSpPr>
        <p:spPr>
          <a:xfrm>
            <a:off x="228600" y="152400"/>
            <a:ext cx="8763000" cy="6553200"/>
          </a:xfrm>
          <a:custGeom>
            <a:avLst/>
            <a:gdLst/>
            <a:ahLst/>
            <a:cxnLst/>
            <a:rect l="l" t="t" r="r" b="b"/>
            <a:pathLst>
              <a:path w="8763000" h="6553200">
                <a:moveTo>
                  <a:pt x="0" y="6553200"/>
                </a:moveTo>
                <a:lnTo>
                  <a:pt x="8763000" y="6553200"/>
                </a:lnTo>
                <a:lnTo>
                  <a:pt x="8763000" y="0"/>
                </a:lnTo>
                <a:lnTo>
                  <a:pt x="0" y="0"/>
                </a:lnTo>
                <a:lnTo>
                  <a:pt x="0" y="6553200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35940" y="1558797"/>
            <a:ext cx="7846695" cy="4503411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355600" marR="236854" indent="-342900">
              <a:lnSpc>
                <a:spcPct val="90000"/>
              </a:lnSpc>
              <a:spcBef>
                <a:spcPts val="484"/>
              </a:spcBef>
              <a:tabLst>
                <a:tab pos="354965" algn="l"/>
                <a:tab pos="355600" algn="l"/>
              </a:tabLst>
            </a:pPr>
            <a:r>
              <a:rPr lang="en-US" sz="2800" b="1" spc="-204" dirty="0" smtClean="0">
                <a:solidFill>
                  <a:schemeClr val="accent2">
                    <a:lumMod val="75000"/>
                  </a:schemeClr>
                </a:solidFill>
                <a:latin typeface="Arial"/>
                <a:cs typeface="Arial"/>
              </a:rPr>
              <a:t>CONJUGATED PROTEINS</a:t>
            </a:r>
          </a:p>
          <a:p>
            <a:pPr marL="355600" marR="236854" indent="-342900">
              <a:lnSpc>
                <a:spcPct val="90000"/>
              </a:lnSpc>
              <a:spcBef>
                <a:spcPts val="484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204" smtClean="0">
                <a:latin typeface="Arial"/>
                <a:cs typeface="Arial"/>
              </a:rPr>
              <a:t>Beside </a:t>
            </a:r>
            <a:r>
              <a:rPr sz="2800" spc="-105" dirty="0">
                <a:latin typeface="Arial"/>
                <a:cs typeface="Arial"/>
              </a:rPr>
              <a:t>amino </a:t>
            </a:r>
            <a:r>
              <a:rPr sz="2800" spc="-135" dirty="0">
                <a:latin typeface="Arial"/>
                <a:cs typeface="Arial"/>
              </a:rPr>
              <a:t>acid, </a:t>
            </a:r>
            <a:r>
              <a:rPr sz="2800" spc="100" dirty="0">
                <a:latin typeface="Arial"/>
                <a:cs typeface="Arial"/>
              </a:rPr>
              <a:t>it </a:t>
            </a:r>
            <a:r>
              <a:rPr sz="2800" spc="-130" dirty="0">
                <a:latin typeface="Arial"/>
                <a:cs typeface="Arial"/>
              </a:rPr>
              <a:t>contains </a:t>
            </a:r>
            <a:r>
              <a:rPr sz="2800" spc="-245" dirty="0">
                <a:latin typeface="Arial"/>
                <a:cs typeface="Arial"/>
              </a:rPr>
              <a:t>a</a:t>
            </a:r>
            <a:r>
              <a:rPr sz="2800" spc="-490" dirty="0">
                <a:latin typeface="Arial"/>
                <a:cs typeface="Arial"/>
              </a:rPr>
              <a:t> </a:t>
            </a:r>
            <a:r>
              <a:rPr sz="2800" spc="-65" dirty="0">
                <a:latin typeface="Arial"/>
                <a:cs typeface="Arial"/>
              </a:rPr>
              <a:t>non-protein  </a:t>
            </a:r>
            <a:r>
              <a:rPr sz="2800" spc="-60" dirty="0">
                <a:latin typeface="Arial"/>
                <a:cs typeface="Arial"/>
              </a:rPr>
              <a:t>moiety </a:t>
            </a:r>
            <a:r>
              <a:rPr sz="2800" spc="-95" dirty="0">
                <a:latin typeface="Arial"/>
                <a:cs typeface="Arial"/>
              </a:rPr>
              <a:t>known </a:t>
            </a:r>
            <a:r>
              <a:rPr sz="2800" spc="-295" dirty="0">
                <a:latin typeface="Arial"/>
                <a:cs typeface="Arial"/>
              </a:rPr>
              <a:t>as </a:t>
            </a:r>
            <a:r>
              <a:rPr sz="2800" b="1" spc="-204" dirty="0">
                <a:latin typeface="Arial"/>
                <a:cs typeface="Arial"/>
              </a:rPr>
              <a:t>prosthetic </a:t>
            </a:r>
            <a:r>
              <a:rPr sz="2800" b="1" spc="-254" dirty="0">
                <a:latin typeface="Arial"/>
                <a:cs typeface="Arial"/>
              </a:rPr>
              <a:t>group </a:t>
            </a:r>
            <a:r>
              <a:rPr sz="2800" spc="-25" dirty="0">
                <a:latin typeface="Arial"/>
                <a:cs typeface="Arial"/>
              </a:rPr>
              <a:t>or  </a:t>
            </a:r>
            <a:r>
              <a:rPr sz="2800" b="1" spc="-250" dirty="0">
                <a:latin typeface="Arial"/>
                <a:cs typeface="Arial"/>
              </a:rPr>
              <a:t>conjugating </a:t>
            </a:r>
            <a:r>
              <a:rPr sz="2800" b="1" spc="-225" dirty="0">
                <a:latin typeface="Arial"/>
                <a:cs typeface="Arial"/>
              </a:rPr>
              <a:t>group. </a:t>
            </a:r>
            <a:r>
              <a:rPr sz="2800" spc="-85" dirty="0">
                <a:latin typeface="Arial"/>
                <a:cs typeface="Arial"/>
              </a:rPr>
              <a:t>Its </a:t>
            </a:r>
            <a:r>
              <a:rPr sz="2800" spc="-180" dirty="0">
                <a:latin typeface="Arial"/>
                <a:cs typeface="Arial"/>
              </a:rPr>
              <a:t>again </a:t>
            </a:r>
            <a:r>
              <a:rPr sz="2800" spc="-5" dirty="0">
                <a:latin typeface="Arial"/>
                <a:cs typeface="Arial"/>
              </a:rPr>
              <a:t>of </a:t>
            </a:r>
            <a:r>
              <a:rPr sz="2800" spc="-160" dirty="0">
                <a:latin typeface="Arial"/>
                <a:cs typeface="Arial"/>
              </a:rPr>
              <a:t>6</a:t>
            </a:r>
            <a:r>
              <a:rPr sz="2800" spc="-315" dirty="0">
                <a:latin typeface="Arial"/>
                <a:cs typeface="Arial"/>
              </a:rPr>
              <a:t> </a:t>
            </a:r>
            <a:r>
              <a:rPr sz="2800" spc="-120" dirty="0">
                <a:latin typeface="Arial"/>
                <a:cs typeface="Arial"/>
              </a:rPr>
              <a:t>types</a:t>
            </a:r>
            <a:endParaRPr sz="28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355"/>
              </a:spcBef>
              <a:buFont typeface="Arial"/>
              <a:buChar char="–"/>
              <a:tabLst>
                <a:tab pos="756920" algn="l"/>
              </a:tabLst>
            </a:pPr>
            <a:r>
              <a:rPr sz="2400" b="1" spc="-175" dirty="0">
                <a:latin typeface="Arial"/>
                <a:cs typeface="Arial"/>
              </a:rPr>
              <a:t>Nucleoprotein: </a:t>
            </a:r>
            <a:r>
              <a:rPr sz="2400" spc="-110" dirty="0">
                <a:latin typeface="Arial"/>
                <a:cs typeface="Arial"/>
              </a:rPr>
              <a:t>nucleic </a:t>
            </a:r>
            <a:r>
              <a:rPr sz="2400" spc="-125" dirty="0">
                <a:latin typeface="Arial"/>
                <a:cs typeface="Arial"/>
              </a:rPr>
              <a:t>acid </a:t>
            </a:r>
            <a:r>
              <a:rPr sz="2400" spc="-220" dirty="0">
                <a:latin typeface="Arial"/>
                <a:cs typeface="Arial"/>
              </a:rPr>
              <a:t>(DNA </a:t>
            </a:r>
            <a:r>
              <a:rPr sz="2400" spc="-25">
                <a:latin typeface="Arial"/>
                <a:cs typeface="Arial"/>
              </a:rPr>
              <a:t>or</a:t>
            </a:r>
            <a:r>
              <a:rPr sz="2400" spc="-35">
                <a:latin typeface="Arial"/>
                <a:cs typeface="Arial"/>
              </a:rPr>
              <a:t> </a:t>
            </a:r>
            <a:r>
              <a:rPr sz="2400" spc="-265" smtClean="0">
                <a:latin typeface="Arial"/>
                <a:cs typeface="Arial"/>
              </a:rPr>
              <a:t>RNA)</a:t>
            </a:r>
            <a:r>
              <a:rPr lang="en-US" sz="2400" spc="-265" dirty="0" smtClean="0">
                <a:latin typeface="Arial"/>
                <a:cs typeface="Arial"/>
              </a:rPr>
              <a:t> </a:t>
            </a:r>
            <a:r>
              <a:rPr lang="en-US" sz="2400" spc="-265" dirty="0" smtClean="0">
                <a:latin typeface="Arial"/>
                <a:cs typeface="Arial"/>
              </a:rPr>
              <a:t>e.g. </a:t>
            </a:r>
            <a:r>
              <a:rPr lang="en-US" sz="2400" spc="-265" dirty="0" err="1" smtClean="0">
                <a:latin typeface="Arial"/>
                <a:cs typeface="Arial"/>
              </a:rPr>
              <a:t>histones</a:t>
            </a:r>
            <a:r>
              <a:rPr lang="en-US" sz="2400" spc="-265" dirty="0" smtClean="0">
                <a:latin typeface="Arial"/>
                <a:cs typeface="Arial"/>
              </a:rPr>
              <a:t>  and </a:t>
            </a:r>
            <a:r>
              <a:rPr lang="en-US" sz="2400" spc="-265" dirty="0" err="1" smtClean="0">
                <a:latin typeface="Arial"/>
                <a:cs typeface="Arial"/>
              </a:rPr>
              <a:t>protamines</a:t>
            </a:r>
            <a:r>
              <a:rPr lang="en-US" sz="2400" spc="-265" dirty="0" smtClean="0">
                <a:latin typeface="Arial"/>
                <a:cs typeface="Arial"/>
              </a:rPr>
              <a:t>) </a:t>
            </a:r>
            <a:endParaRPr sz="2400">
              <a:latin typeface="Arial"/>
              <a:cs typeface="Arial"/>
            </a:endParaRPr>
          </a:p>
          <a:p>
            <a:pPr marL="756285" marR="5080" lvl="1" indent="-287020">
              <a:lnSpc>
                <a:spcPct val="90000"/>
              </a:lnSpc>
              <a:spcBef>
                <a:spcPts val="670"/>
              </a:spcBef>
              <a:buFont typeface="Arial"/>
              <a:buChar char="–"/>
              <a:tabLst>
                <a:tab pos="756920" algn="l"/>
              </a:tabLst>
            </a:pPr>
            <a:r>
              <a:rPr sz="2400" b="1" spc="-200" dirty="0">
                <a:latin typeface="Arial"/>
                <a:cs typeface="Arial"/>
              </a:rPr>
              <a:t>Glycoprotein: </a:t>
            </a:r>
            <a:r>
              <a:rPr sz="2400" spc="-70" dirty="0">
                <a:latin typeface="Arial"/>
                <a:cs typeface="Arial"/>
              </a:rPr>
              <a:t>prosthetic </a:t>
            </a:r>
            <a:r>
              <a:rPr sz="2400" spc="-105" dirty="0">
                <a:latin typeface="Arial"/>
                <a:cs typeface="Arial"/>
              </a:rPr>
              <a:t>group </a:t>
            </a:r>
            <a:r>
              <a:rPr sz="2400" spc="-145" dirty="0">
                <a:latin typeface="Arial"/>
                <a:cs typeface="Arial"/>
              </a:rPr>
              <a:t>is </a:t>
            </a:r>
            <a:r>
              <a:rPr sz="2400" spc="-110" dirty="0">
                <a:latin typeface="Arial"/>
                <a:cs typeface="Arial"/>
              </a:rPr>
              <a:t>carbohydrate  </a:t>
            </a:r>
            <a:r>
              <a:rPr sz="2400" spc="-80" dirty="0">
                <a:latin typeface="Arial"/>
                <a:cs typeface="Arial"/>
              </a:rPr>
              <a:t>which </a:t>
            </a:r>
            <a:r>
              <a:rPr sz="2400" spc="-145" dirty="0">
                <a:latin typeface="Arial"/>
                <a:cs typeface="Arial"/>
              </a:rPr>
              <a:t>is </a:t>
            </a:r>
            <a:r>
              <a:rPr sz="2400" spc="-190" dirty="0">
                <a:latin typeface="Arial"/>
                <a:cs typeface="Arial"/>
              </a:rPr>
              <a:t>less </a:t>
            </a:r>
            <a:r>
              <a:rPr sz="2400" spc="-60" dirty="0">
                <a:latin typeface="Arial"/>
                <a:cs typeface="Arial"/>
              </a:rPr>
              <a:t>than </a:t>
            </a:r>
            <a:r>
              <a:rPr sz="2400" spc="-145" dirty="0">
                <a:latin typeface="Arial"/>
                <a:cs typeface="Arial"/>
              </a:rPr>
              <a:t>4 </a:t>
            </a:r>
            <a:r>
              <a:rPr sz="2400" spc="-495" dirty="0">
                <a:latin typeface="Arial"/>
                <a:cs typeface="Arial"/>
              </a:rPr>
              <a:t>% </a:t>
            </a:r>
            <a:r>
              <a:rPr sz="2400" spc="-135" dirty="0">
                <a:latin typeface="Arial"/>
                <a:cs typeface="Arial"/>
              </a:rPr>
              <a:t>and </a:t>
            </a:r>
            <a:r>
              <a:rPr sz="2400" spc="-95" dirty="0">
                <a:latin typeface="Arial"/>
                <a:cs typeface="Arial"/>
              </a:rPr>
              <a:t>when </a:t>
            </a:r>
            <a:r>
              <a:rPr sz="2400" spc="85" dirty="0">
                <a:latin typeface="Arial"/>
                <a:cs typeface="Arial"/>
              </a:rPr>
              <a:t>it </a:t>
            </a:r>
            <a:r>
              <a:rPr sz="2400" spc="-204" dirty="0">
                <a:latin typeface="Arial"/>
                <a:cs typeface="Arial"/>
              </a:rPr>
              <a:t>exceeds </a:t>
            </a:r>
            <a:r>
              <a:rPr sz="2400" spc="-320" dirty="0">
                <a:latin typeface="Arial"/>
                <a:cs typeface="Arial"/>
              </a:rPr>
              <a:t>4% </a:t>
            </a:r>
            <a:r>
              <a:rPr sz="2400" spc="-45">
                <a:latin typeface="Arial"/>
                <a:cs typeface="Arial"/>
              </a:rPr>
              <a:t>its  </a:t>
            </a:r>
            <a:r>
              <a:rPr sz="2400" spc="-114" smtClean="0">
                <a:latin typeface="Arial"/>
                <a:cs typeface="Arial"/>
              </a:rPr>
              <a:t>called</a:t>
            </a:r>
            <a:endParaRPr lang="en-US" sz="2400" spc="-114" dirty="0" smtClean="0">
              <a:latin typeface="Arial"/>
              <a:cs typeface="Arial"/>
            </a:endParaRPr>
          </a:p>
          <a:p>
            <a:pPr marL="756285" marR="5080" lvl="1" indent="-287020">
              <a:lnSpc>
                <a:spcPct val="90000"/>
              </a:lnSpc>
              <a:spcBef>
                <a:spcPts val="670"/>
              </a:spcBef>
              <a:buFont typeface="Arial"/>
              <a:buChar char="–"/>
              <a:tabLst>
                <a:tab pos="756920" algn="l"/>
              </a:tabLst>
            </a:pPr>
            <a:r>
              <a:rPr lang="en-US" sz="2400" b="1" spc="-175" dirty="0" smtClean="0">
                <a:latin typeface="Arial"/>
                <a:cs typeface="Arial"/>
              </a:rPr>
              <a:t>M</a:t>
            </a:r>
            <a:r>
              <a:rPr sz="2400" b="1" spc="-175" smtClean="0">
                <a:latin typeface="Arial"/>
                <a:cs typeface="Arial"/>
              </a:rPr>
              <a:t>ucoprotein</a:t>
            </a:r>
            <a:r>
              <a:rPr lang="en-US" sz="2400" b="1" spc="-175" dirty="0" smtClean="0">
                <a:latin typeface="Arial"/>
                <a:cs typeface="Arial"/>
              </a:rPr>
              <a:t>: e.g. </a:t>
            </a:r>
            <a:r>
              <a:rPr sz="2400" spc="-95" smtClean="0">
                <a:latin typeface="Arial"/>
                <a:cs typeface="Arial"/>
              </a:rPr>
              <a:t>mucin </a:t>
            </a:r>
            <a:r>
              <a:rPr sz="2400" spc="-130" dirty="0">
                <a:latin typeface="Arial"/>
                <a:cs typeface="Arial"/>
              </a:rPr>
              <a:t>(saliva), </a:t>
            </a:r>
            <a:r>
              <a:rPr sz="2400" spc="-125" dirty="0">
                <a:latin typeface="Arial"/>
                <a:cs typeface="Arial"/>
              </a:rPr>
              <a:t>ovamucid  </a:t>
            </a:r>
            <a:r>
              <a:rPr sz="2400" spc="-180" dirty="0">
                <a:latin typeface="Arial"/>
                <a:cs typeface="Arial"/>
              </a:rPr>
              <a:t>(egg </a:t>
            </a:r>
            <a:r>
              <a:rPr sz="2400" spc="-40" dirty="0">
                <a:latin typeface="Arial"/>
                <a:cs typeface="Arial"/>
              </a:rPr>
              <a:t>white)</a:t>
            </a:r>
            <a:endParaRPr sz="2400">
              <a:latin typeface="Arial"/>
              <a:cs typeface="Arial"/>
            </a:endParaRPr>
          </a:p>
          <a:p>
            <a:pPr marL="756285" marR="19685" lvl="1" indent="-287020">
              <a:lnSpc>
                <a:spcPts val="3030"/>
              </a:lnSpc>
              <a:spcBef>
                <a:spcPts val="715"/>
              </a:spcBef>
              <a:buFont typeface="Arial"/>
              <a:buChar char="–"/>
              <a:tabLst>
                <a:tab pos="756920" algn="l"/>
              </a:tabLst>
            </a:pPr>
            <a:r>
              <a:rPr sz="2400" b="1" spc="-185" dirty="0">
                <a:latin typeface="Arial"/>
                <a:cs typeface="Arial"/>
              </a:rPr>
              <a:t>Lipoprotein: </a:t>
            </a:r>
            <a:r>
              <a:rPr sz="2400" spc="-75" dirty="0">
                <a:latin typeface="Arial"/>
                <a:cs typeface="Arial"/>
              </a:rPr>
              <a:t>found </a:t>
            </a:r>
            <a:r>
              <a:rPr sz="2400" spc="-35" dirty="0">
                <a:latin typeface="Arial"/>
                <a:cs typeface="Arial"/>
              </a:rPr>
              <a:t>in the </a:t>
            </a:r>
            <a:r>
              <a:rPr sz="2400" spc="-95" dirty="0">
                <a:latin typeface="Arial"/>
                <a:cs typeface="Arial"/>
              </a:rPr>
              <a:t>conjugation </a:t>
            </a:r>
            <a:r>
              <a:rPr sz="2400" spc="15" dirty="0">
                <a:latin typeface="Arial"/>
                <a:cs typeface="Arial"/>
              </a:rPr>
              <a:t>with</a:t>
            </a:r>
            <a:r>
              <a:rPr sz="2400" spc="-380" dirty="0">
                <a:latin typeface="Arial"/>
                <a:cs typeface="Arial"/>
              </a:rPr>
              <a:t> </a:t>
            </a:r>
            <a:r>
              <a:rPr sz="2400" spc="-80" dirty="0">
                <a:latin typeface="Arial"/>
                <a:cs typeface="Arial"/>
              </a:rPr>
              <a:t>lipids.  </a:t>
            </a:r>
            <a:r>
              <a:rPr sz="2400" spc="-245" dirty="0">
                <a:latin typeface="Arial"/>
                <a:cs typeface="Arial"/>
              </a:rPr>
              <a:t>Ex: </a:t>
            </a:r>
            <a:r>
              <a:rPr sz="2400" spc="-130" dirty="0">
                <a:latin typeface="Arial"/>
                <a:cs typeface="Arial"/>
              </a:rPr>
              <a:t>serum </a:t>
            </a:r>
            <a:r>
              <a:rPr sz="2400" spc="-50" dirty="0">
                <a:latin typeface="Arial"/>
                <a:cs typeface="Arial"/>
              </a:rPr>
              <a:t>lipoprotein, </a:t>
            </a:r>
            <a:r>
              <a:rPr sz="2400" spc="-120" dirty="0">
                <a:latin typeface="Arial"/>
                <a:cs typeface="Arial"/>
              </a:rPr>
              <a:t>membrane</a:t>
            </a:r>
            <a:r>
              <a:rPr sz="2400" spc="-90" dirty="0">
                <a:latin typeface="Arial"/>
                <a:cs typeface="Arial"/>
              </a:rPr>
              <a:t> </a:t>
            </a:r>
            <a:r>
              <a:rPr sz="2400" spc="-45" dirty="0">
                <a:latin typeface="Arial"/>
                <a:cs typeface="Arial"/>
              </a:rPr>
              <a:t>lipoprotein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3"/>
          <p:cNvSpPr/>
          <p:nvPr/>
        </p:nvSpPr>
        <p:spPr>
          <a:xfrm>
            <a:off x="228600" y="152400"/>
            <a:ext cx="8763000" cy="6553200"/>
          </a:xfrm>
          <a:custGeom>
            <a:avLst/>
            <a:gdLst/>
            <a:ahLst/>
            <a:cxnLst/>
            <a:rect l="l" t="t" r="r" b="b"/>
            <a:pathLst>
              <a:path w="8763000" h="6553200">
                <a:moveTo>
                  <a:pt x="0" y="6553200"/>
                </a:moveTo>
                <a:lnTo>
                  <a:pt x="8763000" y="6553200"/>
                </a:lnTo>
                <a:lnTo>
                  <a:pt x="8763000" y="0"/>
                </a:lnTo>
                <a:lnTo>
                  <a:pt x="0" y="0"/>
                </a:lnTo>
                <a:lnTo>
                  <a:pt x="0" y="6553200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itle 5"/>
          <p:cNvSpPr>
            <a:spLocks noGrp="1"/>
          </p:cNvSpPr>
          <p:nvPr>
            <p:ph type="title"/>
          </p:nvPr>
        </p:nvSpPr>
        <p:spPr>
          <a:xfrm>
            <a:off x="381000" y="313384"/>
            <a:ext cx="8382000" cy="1210615"/>
          </a:xfrm>
        </p:spPr>
        <p:txBody>
          <a:bodyPr/>
          <a:lstStyle/>
          <a:p>
            <a:pPr algn="ctr"/>
            <a:r>
              <a:rPr lang="en-US" sz="3600" dirty="0" smtClean="0">
                <a:solidFill>
                  <a:schemeClr val="accent2">
                    <a:lumMod val="75000"/>
                  </a:schemeClr>
                </a:solidFill>
              </a:rPr>
              <a:t>BASED ON CHEMICAL NATURE AND SOLUBILITY</a:t>
            </a:r>
            <a:endParaRPr lang="en-US" sz="36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33400" y="2362200"/>
            <a:ext cx="7957820" cy="4158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34925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229" dirty="0">
                <a:latin typeface="Arial"/>
                <a:cs typeface="Arial"/>
              </a:rPr>
              <a:t>Phosphoprotein</a:t>
            </a:r>
            <a:r>
              <a:rPr sz="3200" b="1" spc="-229">
                <a:latin typeface="Arial"/>
                <a:cs typeface="Arial"/>
              </a:rPr>
              <a:t>: </a:t>
            </a:r>
            <a:r>
              <a:rPr lang="en-US" sz="3200" spc="-114" dirty="0" smtClean="0">
                <a:latin typeface="Arial"/>
                <a:cs typeface="Arial"/>
              </a:rPr>
              <a:t>P</a:t>
            </a:r>
            <a:r>
              <a:rPr sz="3200" spc="-114" smtClean="0">
                <a:latin typeface="Arial"/>
                <a:cs typeface="Arial"/>
              </a:rPr>
              <a:t>hosphoric </a:t>
            </a:r>
            <a:r>
              <a:rPr sz="3200" spc="-145" dirty="0">
                <a:latin typeface="Arial"/>
                <a:cs typeface="Arial"/>
              </a:rPr>
              <a:t>acid </a:t>
            </a:r>
            <a:r>
              <a:rPr sz="3200" spc="-300" dirty="0">
                <a:latin typeface="Arial"/>
                <a:cs typeface="Arial"/>
              </a:rPr>
              <a:t>as  </a:t>
            </a:r>
            <a:r>
              <a:rPr sz="3200" spc="-125" dirty="0">
                <a:latin typeface="Arial"/>
                <a:cs typeface="Arial"/>
              </a:rPr>
              <a:t>conjugate. </a:t>
            </a:r>
            <a:r>
              <a:rPr sz="3200" spc="-280" dirty="0">
                <a:latin typeface="Arial"/>
                <a:cs typeface="Arial"/>
              </a:rPr>
              <a:t>Ex: </a:t>
            </a:r>
            <a:r>
              <a:rPr sz="3200" spc="-130" dirty="0">
                <a:latin typeface="Arial"/>
                <a:cs typeface="Arial"/>
              </a:rPr>
              <a:t>casein(milk), </a:t>
            </a:r>
            <a:r>
              <a:rPr sz="3200" spc="-45" dirty="0">
                <a:latin typeface="Arial"/>
                <a:cs typeface="Arial"/>
              </a:rPr>
              <a:t>vitelline </a:t>
            </a:r>
            <a:r>
              <a:rPr sz="3200" spc="-204" dirty="0">
                <a:latin typeface="Arial"/>
                <a:cs typeface="Arial"/>
              </a:rPr>
              <a:t>(egg</a:t>
            </a:r>
            <a:r>
              <a:rPr sz="3200" spc="-210" dirty="0">
                <a:latin typeface="Arial"/>
                <a:cs typeface="Arial"/>
              </a:rPr>
              <a:t> </a:t>
            </a:r>
            <a:r>
              <a:rPr sz="3200" spc="-105" dirty="0">
                <a:latin typeface="Arial"/>
                <a:cs typeface="Arial"/>
              </a:rPr>
              <a:t>yolk)</a:t>
            </a:r>
            <a:endParaRPr sz="3200">
              <a:latin typeface="Arial"/>
              <a:cs typeface="Arial"/>
            </a:endParaRPr>
          </a:p>
          <a:p>
            <a:pPr marL="355600" marR="508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215" dirty="0">
                <a:latin typeface="Arial"/>
                <a:cs typeface="Arial"/>
              </a:rPr>
              <a:t>Chromoprotein: </a:t>
            </a:r>
            <a:r>
              <a:rPr sz="3200" spc="-80" dirty="0">
                <a:latin typeface="Arial"/>
                <a:cs typeface="Arial"/>
              </a:rPr>
              <a:t>prosthetic </a:t>
            </a:r>
            <a:r>
              <a:rPr sz="3200" spc="-114" dirty="0">
                <a:latin typeface="Arial"/>
                <a:cs typeface="Arial"/>
              </a:rPr>
              <a:t>group </a:t>
            </a:r>
            <a:r>
              <a:rPr sz="3200" spc="-170" dirty="0">
                <a:latin typeface="Arial"/>
                <a:cs typeface="Arial"/>
              </a:rPr>
              <a:t>is </a:t>
            </a:r>
            <a:r>
              <a:rPr sz="3200" spc="-105" dirty="0">
                <a:latin typeface="Arial"/>
                <a:cs typeface="Arial"/>
              </a:rPr>
              <a:t>colored</a:t>
            </a:r>
            <a:r>
              <a:rPr sz="3200" spc="-300" dirty="0">
                <a:latin typeface="Arial"/>
                <a:cs typeface="Arial"/>
              </a:rPr>
              <a:t> </a:t>
            </a:r>
            <a:r>
              <a:rPr sz="3200" spc="-40" dirty="0">
                <a:latin typeface="Arial"/>
                <a:cs typeface="Arial"/>
              </a:rPr>
              <a:t>in  </a:t>
            </a:r>
            <a:r>
              <a:rPr sz="3200" spc="-80" dirty="0">
                <a:latin typeface="Arial"/>
                <a:cs typeface="Arial"/>
              </a:rPr>
              <a:t>nature. </a:t>
            </a:r>
            <a:r>
              <a:rPr sz="3200" spc="-280" dirty="0">
                <a:latin typeface="Arial"/>
                <a:cs typeface="Arial"/>
              </a:rPr>
              <a:t>Ex: </a:t>
            </a:r>
            <a:r>
              <a:rPr sz="3200" spc="-145" dirty="0">
                <a:latin typeface="Arial"/>
                <a:cs typeface="Arial"/>
              </a:rPr>
              <a:t>Hemoglobins,</a:t>
            </a:r>
            <a:r>
              <a:rPr sz="3200" spc="-114" dirty="0">
                <a:latin typeface="Arial"/>
                <a:cs typeface="Arial"/>
              </a:rPr>
              <a:t> </a:t>
            </a:r>
            <a:r>
              <a:rPr sz="3200" spc="-135" dirty="0">
                <a:latin typeface="Arial"/>
                <a:cs typeface="Arial"/>
              </a:rPr>
              <a:t>cytochromes</a:t>
            </a:r>
            <a:endParaRPr sz="3200">
              <a:latin typeface="Arial"/>
              <a:cs typeface="Arial"/>
            </a:endParaRPr>
          </a:p>
          <a:p>
            <a:pPr marL="355600" marR="2413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135" dirty="0">
                <a:latin typeface="Arial"/>
                <a:cs typeface="Arial"/>
              </a:rPr>
              <a:t>Metalloprotein</a:t>
            </a:r>
            <a:r>
              <a:rPr sz="3200" b="1" spc="-135">
                <a:latin typeface="Arial"/>
                <a:cs typeface="Arial"/>
              </a:rPr>
              <a:t>: </a:t>
            </a:r>
            <a:r>
              <a:rPr lang="en-US" sz="3200" b="1" spc="100" dirty="0" smtClean="0">
                <a:latin typeface="Arial"/>
                <a:cs typeface="Arial"/>
              </a:rPr>
              <a:t>I</a:t>
            </a:r>
            <a:r>
              <a:rPr sz="3200" spc="100" smtClean="0">
                <a:latin typeface="Arial"/>
                <a:cs typeface="Arial"/>
              </a:rPr>
              <a:t>t </a:t>
            </a:r>
            <a:r>
              <a:rPr sz="3200" spc="-130" dirty="0">
                <a:latin typeface="Arial"/>
                <a:cs typeface="Arial"/>
              </a:rPr>
              <a:t>contains </a:t>
            </a:r>
            <a:r>
              <a:rPr sz="3200" spc="-80" dirty="0">
                <a:latin typeface="Arial"/>
                <a:cs typeface="Arial"/>
              </a:rPr>
              <a:t>metal </a:t>
            </a:r>
            <a:r>
              <a:rPr sz="3200" spc="-130" dirty="0">
                <a:latin typeface="Arial"/>
                <a:cs typeface="Arial"/>
              </a:rPr>
              <a:t>ions </a:t>
            </a:r>
            <a:r>
              <a:rPr sz="3200" spc="-200" dirty="0">
                <a:latin typeface="Arial"/>
                <a:cs typeface="Arial"/>
              </a:rPr>
              <a:t>such</a:t>
            </a:r>
            <a:r>
              <a:rPr sz="3200" spc="-665" dirty="0">
                <a:latin typeface="Arial"/>
                <a:cs typeface="Arial"/>
              </a:rPr>
              <a:t> </a:t>
            </a:r>
            <a:r>
              <a:rPr sz="3200" spc="-295" dirty="0">
                <a:latin typeface="Arial"/>
                <a:cs typeface="Arial"/>
              </a:rPr>
              <a:t>as  </a:t>
            </a:r>
            <a:r>
              <a:rPr sz="3200" spc="-270" dirty="0">
                <a:latin typeface="Arial"/>
                <a:cs typeface="Arial"/>
              </a:rPr>
              <a:t>Fe, </a:t>
            </a:r>
            <a:r>
              <a:rPr sz="3200" spc="-285" dirty="0">
                <a:latin typeface="Arial"/>
                <a:cs typeface="Arial"/>
              </a:rPr>
              <a:t>Co, </a:t>
            </a:r>
            <a:r>
              <a:rPr sz="3200" spc="-220" dirty="0">
                <a:latin typeface="Arial"/>
                <a:cs typeface="Arial"/>
              </a:rPr>
              <a:t>Zn, </a:t>
            </a:r>
            <a:r>
              <a:rPr sz="3200" spc="-270" dirty="0">
                <a:latin typeface="Arial"/>
                <a:cs typeface="Arial"/>
              </a:rPr>
              <a:t>Cu</a:t>
            </a:r>
            <a:r>
              <a:rPr sz="3200" spc="-270">
                <a:latin typeface="Arial"/>
                <a:cs typeface="Arial"/>
              </a:rPr>
              <a:t>,</a:t>
            </a:r>
            <a:r>
              <a:rPr sz="3200" spc="90">
                <a:latin typeface="Arial"/>
                <a:cs typeface="Arial"/>
              </a:rPr>
              <a:t> </a:t>
            </a:r>
            <a:r>
              <a:rPr sz="3200" spc="-90" smtClean="0">
                <a:latin typeface="Arial"/>
                <a:cs typeface="Arial"/>
              </a:rPr>
              <a:t>Mg</a:t>
            </a:r>
            <a:r>
              <a:rPr lang="en-US" sz="3200" spc="-90" dirty="0" smtClean="0">
                <a:latin typeface="Arial"/>
                <a:cs typeface="Arial"/>
              </a:rPr>
              <a:t> (e.g. carbonic </a:t>
            </a:r>
            <a:r>
              <a:rPr lang="en-US" sz="3200" spc="-90" dirty="0" err="1" smtClean="0">
                <a:latin typeface="Arial"/>
                <a:cs typeface="Arial"/>
              </a:rPr>
              <a:t>anhydrase</a:t>
            </a:r>
            <a:r>
              <a:rPr lang="en-US" sz="3200" spc="-90" dirty="0" smtClean="0">
                <a:latin typeface="Arial"/>
                <a:cs typeface="Arial"/>
              </a:rPr>
              <a:t> with Zn, </a:t>
            </a:r>
            <a:r>
              <a:rPr lang="en-US" sz="3200" spc="-90" dirty="0" err="1" smtClean="0">
                <a:latin typeface="Arial"/>
                <a:cs typeface="Arial"/>
              </a:rPr>
              <a:t>ceroplasmin</a:t>
            </a:r>
            <a:r>
              <a:rPr lang="en-US" sz="3200" spc="-90" dirty="0" smtClean="0">
                <a:latin typeface="Arial"/>
                <a:cs typeface="Arial"/>
              </a:rPr>
              <a:t> with Cu, </a:t>
            </a:r>
            <a:r>
              <a:rPr lang="en-US" sz="3200" spc="-90" dirty="0" err="1" smtClean="0">
                <a:latin typeface="Arial"/>
                <a:cs typeface="Arial"/>
              </a:rPr>
              <a:t>transferrin</a:t>
            </a:r>
            <a:r>
              <a:rPr lang="en-US" sz="3200" spc="-90" dirty="0" smtClean="0">
                <a:latin typeface="Arial"/>
                <a:cs typeface="Arial"/>
              </a:rPr>
              <a:t> with Fe etc).</a:t>
            </a:r>
            <a:endParaRPr sz="3200">
              <a:latin typeface="Arial"/>
              <a:cs typeface="Arial"/>
            </a:endParaRPr>
          </a:p>
        </p:txBody>
      </p:sp>
      <p:sp>
        <p:nvSpPr>
          <p:cNvPr id="6" name="Title 5"/>
          <p:cNvSpPr txBox="1">
            <a:spLocks/>
          </p:cNvSpPr>
          <p:nvPr/>
        </p:nvSpPr>
        <p:spPr>
          <a:xfrm>
            <a:off x="609600" y="304800"/>
            <a:ext cx="8001000" cy="11079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Times New Roman"/>
                <a:ea typeface="+mj-ea"/>
                <a:cs typeface="Times New Roman"/>
              </a:rPr>
              <a:t>BASED ON CHEMICAL NATURE AND SOLUBILITY</a:t>
            </a: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Times New Roman"/>
              <a:ea typeface="+mj-ea"/>
              <a:cs typeface="Times New Roman"/>
            </a:endParaRPr>
          </a:p>
        </p:txBody>
      </p:sp>
      <p:sp>
        <p:nvSpPr>
          <p:cNvPr id="7" name="object 3"/>
          <p:cNvSpPr/>
          <p:nvPr/>
        </p:nvSpPr>
        <p:spPr>
          <a:xfrm>
            <a:off x="228600" y="152400"/>
            <a:ext cx="8763000" cy="6553200"/>
          </a:xfrm>
          <a:custGeom>
            <a:avLst/>
            <a:gdLst/>
            <a:ahLst/>
            <a:cxnLst/>
            <a:rect l="l" t="t" r="r" b="b"/>
            <a:pathLst>
              <a:path w="8763000" h="6553200">
                <a:moveTo>
                  <a:pt x="0" y="6553200"/>
                </a:moveTo>
                <a:lnTo>
                  <a:pt x="8763000" y="6553200"/>
                </a:lnTo>
                <a:lnTo>
                  <a:pt x="8763000" y="0"/>
                </a:lnTo>
                <a:lnTo>
                  <a:pt x="0" y="0"/>
                </a:lnTo>
                <a:lnTo>
                  <a:pt x="0" y="6553200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14400" y="1676400"/>
            <a:ext cx="6096000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marR="236854" indent="-342900">
              <a:lnSpc>
                <a:spcPct val="90000"/>
              </a:lnSpc>
              <a:spcBef>
                <a:spcPts val="484"/>
              </a:spcBef>
              <a:tabLst>
                <a:tab pos="354965" algn="l"/>
                <a:tab pos="355600" algn="l"/>
              </a:tabLst>
            </a:pPr>
            <a:r>
              <a:rPr lang="en-US" sz="2400" b="1" spc="-204" dirty="0" smtClean="0">
                <a:solidFill>
                  <a:schemeClr val="accent2">
                    <a:lumMod val="75000"/>
                  </a:schemeClr>
                </a:solidFill>
                <a:latin typeface="Arial"/>
                <a:cs typeface="Arial"/>
              </a:rPr>
              <a:t>CONJUGATED PROTEINS (CONT…..)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33400" y="1219200"/>
            <a:ext cx="8018145" cy="565283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355600" marR="813435" indent="-342900" algn="just">
              <a:lnSpc>
                <a:spcPct val="80000"/>
              </a:lnSpc>
              <a:spcBef>
                <a:spcPts val="820"/>
              </a:spcBef>
              <a:buChar char="•"/>
              <a:tabLst>
                <a:tab pos="354965" algn="l"/>
                <a:tab pos="355600" algn="l"/>
              </a:tabLst>
            </a:pPr>
            <a:r>
              <a:rPr lang="en-US" sz="2800" b="1" spc="-120" dirty="0" smtClean="0">
                <a:solidFill>
                  <a:schemeClr val="accent2">
                    <a:lumMod val="50000"/>
                  </a:schemeClr>
                </a:solidFill>
                <a:latin typeface="Arial"/>
                <a:cs typeface="Arial"/>
              </a:rPr>
              <a:t>Derived Protein: </a:t>
            </a:r>
            <a:r>
              <a:rPr lang="en-US" sz="2800" spc="-120" dirty="0" smtClean="0">
                <a:latin typeface="Arial"/>
                <a:cs typeface="Arial"/>
              </a:rPr>
              <a:t>Derived proteins are </a:t>
            </a:r>
            <a:r>
              <a:rPr sz="2800" spc="-120" smtClean="0">
                <a:latin typeface="Arial"/>
                <a:cs typeface="Arial"/>
              </a:rPr>
              <a:t>Denatured </a:t>
            </a:r>
            <a:r>
              <a:rPr sz="2800" spc="-25" dirty="0">
                <a:latin typeface="Arial"/>
                <a:cs typeface="Arial"/>
              </a:rPr>
              <a:t>or </a:t>
            </a:r>
            <a:r>
              <a:rPr sz="2800" spc="-145" dirty="0">
                <a:latin typeface="Arial"/>
                <a:cs typeface="Arial"/>
              </a:rPr>
              <a:t>degraded </a:t>
            </a:r>
            <a:r>
              <a:rPr sz="2800" spc="-65" dirty="0">
                <a:latin typeface="Arial"/>
                <a:cs typeface="Arial"/>
              </a:rPr>
              <a:t>product </a:t>
            </a:r>
            <a:r>
              <a:rPr sz="2800" spc="-5" dirty="0">
                <a:latin typeface="Arial"/>
                <a:cs typeface="Arial"/>
              </a:rPr>
              <a:t>of</a:t>
            </a:r>
            <a:r>
              <a:rPr sz="2800" spc="-565" dirty="0">
                <a:latin typeface="Arial"/>
                <a:cs typeface="Arial"/>
              </a:rPr>
              <a:t> </a:t>
            </a:r>
            <a:r>
              <a:rPr sz="2800" spc="-114" dirty="0">
                <a:latin typeface="Arial"/>
                <a:cs typeface="Arial"/>
              </a:rPr>
              <a:t>simple </a:t>
            </a:r>
            <a:r>
              <a:rPr sz="2800" spc="-25" dirty="0">
                <a:latin typeface="Arial"/>
                <a:cs typeface="Arial"/>
              </a:rPr>
              <a:t>or  </a:t>
            </a:r>
            <a:r>
              <a:rPr sz="2800" spc="-125" dirty="0">
                <a:latin typeface="Arial"/>
                <a:cs typeface="Arial"/>
              </a:rPr>
              <a:t>conjugated</a:t>
            </a:r>
            <a:r>
              <a:rPr sz="2800" spc="-200" dirty="0">
                <a:latin typeface="Arial"/>
                <a:cs typeface="Arial"/>
              </a:rPr>
              <a:t> </a:t>
            </a:r>
            <a:r>
              <a:rPr sz="2800" spc="-50" dirty="0">
                <a:latin typeface="Arial"/>
                <a:cs typeface="Arial"/>
              </a:rPr>
              <a:t>protein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800" spc="-80" dirty="0">
                <a:latin typeface="Arial"/>
                <a:cs typeface="Arial"/>
              </a:rPr>
              <a:t>Its </a:t>
            </a:r>
            <a:r>
              <a:rPr sz="2800" spc="-5" dirty="0">
                <a:latin typeface="Arial"/>
                <a:cs typeface="Arial"/>
              </a:rPr>
              <a:t>of </a:t>
            </a:r>
            <a:r>
              <a:rPr sz="2800" spc="-150">
                <a:latin typeface="Arial"/>
                <a:cs typeface="Arial"/>
              </a:rPr>
              <a:t>2</a:t>
            </a:r>
            <a:r>
              <a:rPr sz="2800" spc="-409">
                <a:latin typeface="Arial"/>
                <a:cs typeface="Arial"/>
              </a:rPr>
              <a:t> </a:t>
            </a:r>
            <a:r>
              <a:rPr sz="2800" spc="-120" smtClean="0">
                <a:latin typeface="Arial"/>
                <a:cs typeface="Arial"/>
              </a:rPr>
              <a:t>types</a:t>
            </a:r>
            <a:endParaRPr lang="en-US" sz="2800" spc="-120" dirty="0" smtClean="0">
              <a:latin typeface="Arial"/>
              <a:cs typeface="Arial"/>
            </a:endParaRPr>
          </a:p>
          <a:p>
            <a:pPr marL="527050" indent="-514350">
              <a:lnSpc>
                <a:spcPct val="100000"/>
              </a:lnSpc>
              <a:buFont typeface="+mj-lt"/>
              <a:buAutoNum type="arabicPeriod"/>
              <a:tabLst>
                <a:tab pos="354965" algn="l"/>
                <a:tab pos="355600" algn="l"/>
              </a:tabLst>
            </a:pPr>
            <a:r>
              <a:rPr sz="2800" b="1" spc="-170" smtClean="0">
                <a:latin typeface="Times New Roman" pitchFamily="18" charset="0"/>
                <a:cs typeface="Times New Roman" pitchFamily="18" charset="0"/>
              </a:rPr>
              <a:t>Primary </a:t>
            </a:r>
            <a:r>
              <a:rPr sz="2800" b="1" spc="-155" dirty="0">
                <a:latin typeface="Times New Roman" pitchFamily="18" charset="0"/>
                <a:cs typeface="Times New Roman" pitchFamily="18" charset="0"/>
              </a:rPr>
              <a:t>derived </a:t>
            </a:r>
            <a:r>
              <a:rPr sz="2800" b="1" spc="-140" dirty="0">
                <a:latin typeface="Times New Roman" pitchFamily="18" charset="0"/>
                <a:cs typeface="Times New Roman" pitchFamily="18" charset="0"/>
              </a:rPr>
              <a:t>protein: </a:t>
            </a:r>
            <a:r>
              <a:rPr sz="2800" spc="-80" dirty="0">
                <a:latin typeface="Times New Roman" pitchFamily="18" charset="0"/>
                <a:cs typeface="Times New Roman" pitchFamily="18" charset="0"/>
              </a:rPr>
              <a:t>denatured </a:t>
            </a:r>
            <a:r>
              <a:rPr sz="2800" spc="-20" dirty="0">
                <a:latin typeface="Times New Roman" pitchFamily="18" charset="0"/>
                <a:cs typeface="Times New Roman" pitchFamily="18" charset="0"/>
              </a:rPr>
              <a:t>or </a:t>
            </a:r>
            <a:r>
              <a:rPr sz="2800" spc="-105" dirty="0">
                <a:latin typeface="Times New Roman" pitchFamily="18" charset="0"/>
                <a:cs typeface="Times New Roman" pitchFamily="18" charset="0"/>
              </a:rPr>
              <a:t>cogulated</a:t>
            </a:r>
            <a:r>
              <a:rPr sz="2800" spc="-28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25" dirty="0">
                <a:latin typeface="Times New Roman" pitchFamily="18" charset="0"/>
                <a:cs typeface="Times New Roman" pitchFamily="18" charset="0"/>
              </a:rPr>
              <a:t>or  </a:t>
            </a:r>
            <a:r>
              <a:rPr sz="2800" spc="-20" dirty="0">
                <a:latin typeface="Times New Roman" pitchFamily="18" charset="0"/>
                <a:cs typeface="Times New Roman" pitchFamily="18" charset="0"/>
              </a:rPr>
              <a:t>first </a:t>
            </a:r>
            <a:r>
              <a:rPr sz="2800" spc="-114" dirty="0">
                <a:latin typeface="Times New Roman" pitchFamily="18" charset="0"/>
                <a:cs typeface="Times New Roman" pitchFamily="18" charset="0"/>
              </a:rPr>
              <a:t>hydrolyzed </a:t>
            </a:r>
            <a:r>
              <a:rPr sz="2800" spc="-55" dirty="0">
                <a:latin typeface="Times New Roman" pitchFamily="18" charset="0"/>
                <a:cs typeface="Times New Roman" pitchFamily="18" charset="0"/>
              </a:rPr>
              <a:t>product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of</a:t>
            </a:r>
            <a:r>
              <a:rPr sz="2800" spc="-50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70" dirty="0">
                <a:latin typeface="Times New Roman" pitchFamily="18" charset="0"/>
                <a:cs typeface="Times New Roman" pitchFamily="18" charset="0"/>
              </a:rPr>
              <a:t>proteins. </a:t>
            </a:r>
            <a:r>
              <a:rPr sz="2800" spc="-175">
                <a:latin typeface="Times New Roman" pitchFamily="18" charset="0"/>
                <a:cs typeface="Times New Roman" pitchFamily="18" charset="0"/>
              </a:rPr>
              <a:t>They </a:t>
            </a:r>
            <a:r>
              <a:rPr sz="2800" spc="-114" smtClean="0">
                <a:latin typeface="Times New Roman" pitchFamily="18" charset="0"/>
                <a:cs typeface="Times New Roman" pitchFamily="18" charset="0"/>
              </a:rPr>
              <a:t>are</a:t>
            </a:r>
            <a:endParaRPr lang="en-US" sz="2800" spc="-114" dirty="0" smtClean="0">
              <a:latin typeface="Times New Roman" pitchFamily="18" charset="0"/>
              <a:cs typeface="Times New Roman" pitchFamily="18" charset="0"/>
            </a:endParaRPr>
          </a:p>
          <a:p>
            <a:pPr marL="756285" marR="295275" lvl="1" indent="-287020" algn="just">
              <a:lnSpc>
                <a:spcPts val="2500"/>
              </a:lnSpc>
              <a:spcBef>
                <a:spcPts val="620"/>
              </a:spcBef>
              <a:buFont typeface="Courier New" pitchFamily="49" charset="0"/>
              <a:buChar char="o"/>
              <a:tabLst>
                <a:tab pos="756920" algn="l"/>
              </a:tabLst>
            </a:pPr>
            <a:r>
              <a:rPr sz="2800" b="1" spc="-180" smtClean="0">
                <a:latin typeface="Times New Roman" pitchFamily="18" charset="0"/>
                <a:cs typeface="Times New Roman" pitchFamily="18" charset="0"/>
              </a:rPr>
              <a:t>Cogulated </a:t>
            </a:r>
            <a:r>
              <a:rPr sz="2800" b="1" spc="-145" dirty="0">
                <a:latin typeface="Times New Roman" pitchFamily="18" charset="0"/>
                <a:cs typeface="Times New Roman" pitchFamily="18" charset="0"/>
              </a:rPr>
              <a:t>proteins: </a:t>
            </a:r>
            <a:r>
              <a:rPr sz="2800" spc="-70" dirty="0">
                <a:latin typeface="Times New Roman" pitchFamily="18" charset="0"/>
                <a:cs typeface="Times New Roman" pitchFamily="18" charset="0"/>
              </a:rPr>
              <a:t>denatured </a:t>
            </a:r>
            <a:r>
              <a:rPr sz="2800" spc="-35" dirty="0">
                <a:latin typeface="Times New Roman" pitchFamily="18" charset="0"/>
                <a:cs typeface="Times New Roman" pitchFamily="18" charset="0"/>
              </a:rPr>
              <a:t>protein </a:t>
            </a:r>
            <a:r>
              <a:rPr sz="2800" spc="-85" dirty="0">
                <a:latin typeface="Times New Roman" pitchFamily="18" charset="0"/>
                <a:cs typeface="Times New Roman" pitchFamily="18" charset="0"/>
              </a:rPr>
              <a:t>produced </a:t>
            </a:r>
            <a:r>
              <a:rPr sz="2800" spc="-95">
                <a:latin typeface="Times New Roman" pitchFamily="18" charset="0"/>
                <a:cs typeface="Times New Roman" pitchFamily="18" charset="0"/>
              </a:rPr>
              <a:t>by</a:t>
            </a:r>
            <a:r>
              <a:rPr sz="2800" spc="-165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125" smtClean="0">
                <a:latin typeface="Times New Roman" pitchFamily="18" charset="0"/>
                <a:cs typeface="Times New Roman" pitchFamily="18" charset="0"/>
              </a:rPr>
              <a:t>agents</a:t>
            </a:r>
            <a:r>
              <a:rPr lang="en-US" sz="2800" spc="-1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145" smtClean="0">
                <a:latin typeface="Times New Roman" pitchFamily="18" charset="0"/>
                <a:cs typeface="Times New Roman" pitchFamily="18" charset="0"/>
              </a:rPr>
              <a:t>such </a:t>
            </a:r>
            <a:r>
              <a:rPr sz="2800" spc="-210" dirty="0">
                <a:latin typeface="Times New Roman" pitchFamily="18" charset="0"/>
                <a:cs typeface="Times New Roman" pitchFamily="18" charset="0"/>
              </a:rPr>
              <a:t>as </a:t>
            </a:r>
            <a:r>
              <a:rPr sz="2800" spc="-70" dirty="0">
                <a:latin typeface="Times New Roman" pitchFamily="18" charset="0"/>
                <a:cs typeface="Times New Roman" pitchFamily="18" charset="0"/>
              </a:rPr>
              <a:t>heat, </a:t>
            </a:r>
            <a:r>
              <a:rPr sz="2800" spc="-120" dirty="0">
                <a:latin typeface="Times New Roman" pitchFamily="18" charset="0"/>
                <a:cs typeface="Times New Roman" pitchFamily="18" charset="0"/>
              </a:rPr>
              <a:t>acids</a:t>
            </a:r>
            <a:r>
              <a:rPr sz="2800" spc="-120">
                <a:latin typeface="Times New Roman" pitchFamily="18" charset="0"/>
                <a:cs typeface="Times New Roman" pitchFamily="18" charset="0"/>
              </a:rPr>
              <a:t>,</a:t>
            </a:r>
            <a:r>
              <a:rPr sz="2800" spc="-5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105" smtClean="0">
                <a:latin typeface="Times New Roman" pitchFamily="18" charset="0"/>
                <a:cs typeface="Times New Roman" pitchFamily="18" charset="0"/>
              </a:rPr>
              <a:t>alkalies</a:t>
            </a:r>
            <a:endParaRPr lang="en-US" sz="2800" spc="-105" dirty="0" smtClean="0">
              <a:latin typeface="Times New Roman" pitchFamily="18" charset="0"/>
              <a:cs typeface="Times New Roman" pitchFamily="18" charset="0"/>
            </a:endParaRPr>
          </a:p>
          <a:p>
            <a:pPr marL="756285" marR="295275" lvl="1" indent="-287020" algn="just">
              <a:lnSpc>
                <a:spcPts val="2500"/>
              </a:lnSpc>
              <a:spcBef>
                <a:spcPts val="620"/>
              </a:spcBef>
              <a:buFont typeface="Courier New" pitchFamily="49" charset="0"/>
              <a:buChar char="o"/>
              <a:tabLst>
                <a:tab pos="756920" algn="l"/>
              </a:tabLst>
            </a:pPr>
            <a:r>
              <a:rPr sz="2800" b="1" spc="-170" smtClean="0">
                <a:latin typeface="Times New Roman" pitchFamily="18" charset="0"/>
                <a:cs typeface="Times New Roman" pitchFamily="18" charset="0"/>
              </a:rPr>
              <a:t>Proteans</a:t>
            </a:r>
            <a:r>
              <a:rPr sz="2800" b="1" spc="-17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sz="2800" spc="-65" dirty="0">
                <a:latin typeface="Times New Roman" pitchFamily="18" charset="0"/>
                <a:cs typeface="Times New Roman" pitchFamily="18" charset="0"/>
              </a:rPr>
              <a:t>earliest </a:t>
            </a:r>
            <a:r>
              <a:rPr sz="2800" spc="-50" dirty="0">
                <a:latin typeface="Times New Roman" pitchFamily="18" charset="0"/>
                <a:cs typeface="Times New Roman" pitchFamily="18" charset="0"/>
              </a:rPr>
              <a:t>product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sz="2800" spc="-35" dirty="0">
                <a:latin typeface="Times New Roman" pitchFamily="18" charset="0"/>
                <a:cs typeface="Times New Roman" pitchFamily="18" charset="0"/>
              </a:rPr>
              <a:t>protein </a:t>
            </a:r>
            <a:r>
              <a:rPr sz="2800" spc="-100" dirty="0">
                <a:latin typeface="Times New Roman" pitchFamily="18" charset="0"/>
                <a:cs typeface="Times New Roman" pitchFamily="18" charset="0"/>
              </a:rPr>
              <a:t>hydrolysis by</a:t>
            </a:r>
            <a:r>
              <a:rPr sz="2800" spc="-3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140" dirty="0">
                <a:latin typeface="Times New Roman" pitchFamily="18" charset="0"/>
                <a:cs typeface="Times New Roman" pitchFamily="18" charset="0"/>
              </a:rPr>
              <a:t>enzymes,  </a:t>
            </a:r>
            <a:r>
              <a:rPr sz="2800" spc="-30" dirty="0">
                <a:latin typeface="Times New Roman" pitchFamily="18" charset="0"/>
                <a:cs typeface="Times New Roman" pitchFamily="18" charset="0"/>
              </a:rPr>
              <a:t>dilute </a:t>
            </a:r>
            <a:r>
              <a:rPr sz="2800" spc="-120" dirty="0">
                <a:latin typeface="Times New Roman" pitchFamily="18" charset="0"/>
                <a:cs typeface="Times New Roman" pitchFamily="18" charset="0"/>
              </a:rPr>
              <a:t>acids, </a:t>
            </a:r>
            <a:r>
              <a:rPr sz="2800" spc="-105" dirty="0">
                <a:latin typeface="Times New Roman" pitchFamily="18" charset="0"/>
                <a:cs typeface="Times New Roman" pitchFamily="18" charset="0"/>
              </a:rPr>
              <a:t>alkalies </a:t>
            </a:r>
            <a:r>
              <a:rPr sz="2800" spc="-70" dirty="0">
                <a:latin typeface="Times New Roman" pitchFamily="18" charset="0"/>
                <a:cs typeface="Times New Roman" pitchFamily="18" charset="0"/>
              </a:rPr>
              <a:t>etc. </a:t>
            </a:r>
            <a:r>
              <a:rPr sz="2800" spc="-75" dirty="0">
                <a:latin typeface="Times New Roman" pitchFamily="18" charset="0"/>
                <a:cs typeface="Times New Roman" pitchFamily="18" charset="0"/>
              </a:rPr>
              <a:t>Insoluble </a:t>
            </a:r>
            <a:r>
              <a:rPr sz="2800" spc="-30">
                <a:latin typeface="Times New Roman" pitchFamily="18" charset="0"/>
                <a:cs typeface="Times New Roman" pitchFamily="18" charset="0"/>
              </a:rPr>
              <a:t>in</a:t>
            </a:r>
            <a:r>
              <a:rPr sz="2800" spc="-315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0" smtClean="0">
                <a:latin typeface="Times New Roman" pitchFamily="18" charset="0"/>
                <a:cs typeface="Times New Roman" pitchFamily="18" charset="0"/>
              </a:rPr>
              <a:t>water</a:t>
            </a:r>
            <a:endParaRPr lang="en-US" sz="2800" spc="-50" dirty="0" smtClean="0">
              <a:latin typeface="Times New Roman" pitchFamily="18" charset="0"/>
              <a:cs typeface="Times New Roman" pitchFamily="18" charset="0"/>
            </a:endParaRPr>
          </a:p>
          <a:p>
            <a:pPr marL="756285" marR="295275" lvl="1" indent="-287020" algn="just">
              <a:lnSpc>
                <a:spcPts val="2500"/>
              </a:lnSpc>
              <a:spcBef>
                <a:spcPts val="620"/>
              </a:spcBef>
              <a:buFont typeface="Courier New" pitchFamily="49" charset="0"/>
              <a:buChar char="o"/>
              <a:tabLst>
                <a:tab pos="756920" algn="l"/>
              </a:tabLst>
            </a:pPr>
            <a:r>
              <a:rPr sz="2800" b="1" spc="-95" smtClean="0">
                <a:latin typeface="Times New Roman" pitchFamily="18" charset="0"/>
                <a:cs typeface="Times New Roman" pitchFamily="18" charset="0"/>
              </a:rPr>
              <a:t>Metaprotein</a:t>
            </a:r>
            <a:r>
              <a:rPr sz="2800" b="1" spc="-95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sz="2800" spc="-135" dirty="0">
                <a:latin typeface="Times New Roman" pitchFamily="18" charset="0"/>
                <a:cs typeface="Times New Roman" pitchFamily="18" charset="0"/>
              </a:rPr>
              <a:t>second </a:t>
            </a:r>
            <a:r>
              <a:rPr sz="2800" spc="-140" dirty="0">
                <a:latin typeface="Times New Roman" pitchFamily="18" charset="0"/>
                <a:cs typeface="Times New Roman" pitchFamily="18" charset="0"/>
              </a:rPr>
              <a:t>stage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sz="2800" spc="-35" dirty="0">
                <a:latin typeface="Times New Roman" pitchFamily="18" charset="0"/>
                <a:cs typeface="Times New Roman" pitchFamily="18" charset="0"/>
              </a:rPr>
              <a:t>protein </a:t>
            </a:r>
            <a:r>
              <a:rPr sz="2800" spc="-100" dirty="0">
                <a:latin typeface="Times New Roman" pitchFamily="18" charset="0"/>
                <a:cs typeface="Times New Roman" pitchFamily="18" charset="0"/>
              </a:rPr>
              <a:t>hydrolysis </a:t>
            </a:r>
            <a:r>
              <a:rPr sz="2800" spc="-65" dirty="0">
                <a:latin typeface="Times New Roman" pitchFamily="18" charset="0"/>
                <a:cs typeface="Times New Roman" pitchFamily="18" charset="0"/>
              </a:rPr>
              <a:t>obtained</a:t>
            </a:r>
            <a:r>
              <a:rPr sz="2800" spc="-229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100" dirty="0">
                <a:latin typeface="Times New Roman" pitchFamily="18" charset="0"/>
                <a:cs typeface="Times New Roman" pitchFamily="18" charset="0"/>
              </a:rPr>
              <a:t>by  </a:t>
            </a:r>
            <a:r>
              <a:rPr sz="2800" spc="-30" dirty="0">
                <a:latin typeface="Times New Roman" pitchFamily="18" charset="0"/>
                <a:cs typeface="Times New Roman" pitchFamily="18" charset="0"/>
              </a:rPr>
              <a:t>treatment </a:t>
            </a:r>
            <a:r>
              <a:rPr sz="2800" spc="10" dirty="0">
                <a:latin typeface="Times New Roman" pitchFamily="18" charset="0"/>
                <a:cs typeface="Times New Roman" pitchFamily="18" charset="0"/>
              </a:rPr>
              <a:t>with </a:t>
            </a:r>
            <a:r>
              <a:rPr sz="2800" spc="-60" dirty="0">
                <a:latin typeface="Times New Roman" pitchFamily="18" charset="0"/>
                <a:cs typeface="Times New Roman" pitchFamily="18" charset="0"/>
              </a:rPr>
              <a:t>slightly </a:t>
            </a:r>
            <a:r>
              <a:rPr sz="2800" spc="-80" dirty="0">
                <a:latin typeface="Times New Roman" pitchFamily="18" charset="0"/>
                <a:cs typeface="Times New Roman" pitchFamily="18" charset="0"/>
              </a:rPr>
              <a:t>stronger </a:t>
            </a:r>
            <a:r>
              <a:rPr sz="2800" spc="-130" dirty="0">
                <a:latin typeface="Times New Roman" pitchFamily="18" charset="0"/>
                <a:cs typeface="Times New Roman" pitchFamily="18" charset="0"/>
              </a:rPr>
              <a:t>acids </a:t>
            </a:r>
            <a:r>
              <a:rPr sz="2800" spc="-105">
                <a:latin typeface="Times New Roman" pitchFamily="18" charset="0"/>
                <a:cs typeface="Times New Roman" pitchFamily="18" charset="0"/>
              </a:rPr>
              <a:t>and</a:t>
            </a:r>
            <a:r>
              <a:rPr sz="2800" spc="-38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105" smtClean="0">
                <a:latin typeface="Times New Roman" pitchFamily="18" charset="0"/>
                <a:cs typeface="Times New Roman" pitchFamily="18" charset="0"/>
              </a:rPr>
              <a:t>alkalies</a:t>
            </a:r>
            <a:r>
              <a:rPr lang="en-US" sz="2800" spc="-105" dirty="0" smtClean="0">
                <a:latin typeface="Times New Roman" pitchFamily="18" charset="0"/>
                <a:cs typeface="Times New Roman" pitchFamily="18" charset="0"/>
              </a:rPr>
              <a:t> (e.g. acid </a:t>
            </a:r>
            <a:r>
              <a:rPr lang="en-US" sz="2800" spc="-105" dirty="0" err="1" smtClean="0">
                <a:latin typeface="Times New Roman" pitchFamily="18" charset="0"/>
                <a:cs typeface="Times New Roman" pitchFamily="18" charset="0"/>
              </a:rPr>
              <a:t>albuminates</a:t>
            </a:r>
            <a:r>
              <a:rPr lang="en-US" sz="2800" spc="-105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spc="-105" dirty="0" err="1" smtClean="0">
                <a:latin typeface="Times New Roman" pitchFamily="18" charset="0"/>
                <a:cs typeface="Times New Roman" pitchFamily="18" charset="0"/>
              </a:rPr>
              <a:t>trichloroacetic</a:t>
            </a:r>
            <a:r>
              <a:rPr lang="en-US" sz="2800" spc="-105" dirty="0" smtClean="0">
                <a:latin typeface="Times New Roman" pitchFamily="18" charset="0"/>
                <a:cs typeface="Times New Roman" pitchFamily="18" charset="0"/>
              </a:rPr>
              <a:t> acid).</a:t>
            </a:r>
            <a:endParaRPr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object 3"/>
          <p:cNvSpPr/>
          <p:nvPr/>
        </p:nvSpPr>
        <p:spPr>
          <a:xfrm>
            <a:off x="228600" y="152400"/>
            <a:ext cx="8763000" cy="6553200"/>
          </a:xfrm>
          <a:custGeom>
            <a:avLst/>
            <a:gdLst/>
            <a:ahLst/>
            <a:cxnLst/>
            <a:rect l="l" t="t" r="r" b="b"/>
            <a:pathLst>
              <a:path w="8763000" h="6553200">
                <a:moveTo>
                  <a:pt x="0" y="6553200"/>
                </a:moveTo>
                <a:lnTo>
                  <a:pt x="8763000" y="6553200"/>
                </a:lnTo>
                <a:lnTo>
                  <a:pt x="8763000" y="0"/>
                </a:lnTo>
                <a:lnTo>
                  <a:pt x="0" y="0"/>
                </a:lnTo>
                <a:lnTo>
                  <a:pt x="0" y="6553200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itle 5"/>
          <p:cNvSpPr txBox="1">
            <a:spLocks noGrp="1"/>
          </p:cNvSpPr>
          <p:nvPr>
            <p:ph type="title"/>
          </p:nvPr>
        </p:nvSpPr>
        <p:spPr>
          <a:xfrm>
            <a:off x="609600" y="304800"/>
            <a:ext cx="8153400" cy="9848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Times New Roman"/>
                <a:ea typeface="+mj-ea"/>
                <a:cs typeface="Times New Roman"/>
              </a:rPr>
              <a:t>BASED ON CHEMICAL NATURE AND </a:t>
            </a: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Times New Roman"/>
                <a:ea typeface="+mj-ea"/>
                <a:cs typeface="Times New Roman"/>
              </a:rPr>
              <a:t>SOLUBILITY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Times New Roman"/>
              <a:ea typeface="+mj-ea"/>
              <a:cs typeface="Times New Roman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3240" y="1281429"/>
            <a:ext cx="8097519" cy="2246769"/>
          </a:xfrm>
        </p:spPr>
        <p:txBody>
          <a:bodyPr/>
          <a:lstStyle/>
          <a:p>
            <a:pPr marL="0" lvl="1"/>
            <a:r>
              <a:rPr lang="en-US" sz="2400" b="1" spc="-120" dirty="0" smtClean="0">
                <a:solidFill>
                  <a:schemeClr val="accent2">
                    <a:lumMod val="50000"/>
                  </a:schemeClr>
                </a:solidFill>
                <a:latin typeface="Arial"/>
                <a:cs typeface="Arial"/>
              </a:rPr>
              <a:t>Derived Protein</a:t>
            </a:r>
            <a:r>
              <a:rPr lang="en-US" sz="2400" b="1" spc="-120" dirty="0" smtClean="0">
                <a:solidFill>
                  <a:schemeClr val="accent2">
                    <a:lumMod val="50000"/>
                  </a:schemeClr>
                </a:solidFill>
                <a:latin typeface="Arial"/>
                <a:cs typeface="Arial"/>
              </a:rPr>
              <a:t>:</a:t>
            </a:r>
          </a:p>
          <a:p>
            <a:pPr marL="0" lvl="1"/>
            <a:endParaRPr lang="en-US" sz="2600" b="1" spc="-229" dirty="0" smtClean="0">
              <a:latin typeface="Arial"/>
              <a:cs typeface="Arial"/>
            </a:endParaRPr>
          </a:p>
          <a:p>
            <a:pPr marL="0" lvl="1" algn="just"/>
            <a:r>
              <a:rPr lang="en-US" sz="2600" b="1" spc="-229" dirty="0" smtClean="0">
                <a:latin typeface="Arial"/>
                <a:cs typeface="Arial"/>
              </a:rPr>
              <a:t>2. Secondary </a:t>
            </a:r>
            <a:r>
              <a:rPr lang="en-US" sz="2600" b="1" spc="-160" dirty="0" smtClean="0">
                <a:latin typeface="Arial"/>
                <a:cs typeface="Arial"/>
              </a:rPr>
              <a:t>derived </a:t>
            </a:r>
            <a:r>
              <a:rPr lang="en-US" sz="2600" b="1" spc="-135" dirty="0" smtClean="0">
                <a:latin typeface="Arial"/>
                <a:cs typeface="Arial"/>
              </a:rPr>
              <a:t>protein: </a:t>
            </a:r>
            <a:r>
              <a:rPr lang="en-US" sz="2600" spc="-125" dirty="0" smtClean="0">
                <a:latin typeface="Arial"/>
                <a:cs typeface="Arial"/>
              </a:rPr>
              <a:t>progressive </a:t>
            </a:r>
            <a:r>
              <a:rPr lang="en-US" sz="2600" spc="-60" dirty="0" smtClean="0">
                <a:latin typeface="Arial"/>
                <a:cs typeface="Arial"/>
              </a:rPr>
              <a:t>hydrolytic  </a:t>
            </a:r>
            <a:r>
              <a:rPr lang="en-US" sz="2600" spc="-55" dirty="0" smtClean="0">
                <a:latin typeface="Arial"/>
                <a:cs typeface="Arial"/>
              </a:rPr>
              <a:t>product </a:t>
            </a:r>
            <a:r>
              <a:rPr lang="en-US" sz="2600" spc="-5" dirty="0" smtClean="0">
                <a:latin typeface="Arial"/>
                <a:cs typeface="Arial"/>
              </a:rPr>
              <a:t>of </a:t>
            </a:r>
            <a:r>
              <a:rPr lang="en-US" sz="2600" spc="-40" dirty="0" smtClean="0">
                <a:latin typeface="Arial"/>
                <a:cs typeface="Arial"/>
              </a:rPr>
              <a:t>protein </a:t>
            </a:r>
            <a:r>
              <a:rPr lang="en-US" sz="2600" spc="-110" dirty="0" smtClean="0">
                <a:latin typeface="Arial"/>
                <a:cs typeface="Arial"/>
              </a:rPr>
              <a:t>hydrolysis. </a:t>
            </a:r>
            <a:r>
              <a:rPr lang="en-US" sz="2600" spc="-225" dirty="0" smtClean="0">
                <a:latin typeface="Arial"/>
                <a:cs typeface="Arial"/>
              </a:rPr>
              <a:t>Ex: </a:t>
            </a:r>
            <a:r>
              <a:rPr lang="en-US" sz="2600" spc="-105" dirty="0" err="1" smtClean="0">
                <a:latin typeface="Arial"/>
                <a:cs typeface="Arial"/>
              </a:rPr>
              <a:t>proteoses</a:t>
            </a:r>
            <a:r>
              <a:rPr lang="en-US" sz="2600" spc="-105" dirty="0" smtClean="0">
                <a:latin typeface="Arial"/>
                <a:cs typeface="Arial"/>
              </a:rPr>
              <a:t>,  </a:t>
            </a:r>
            <a:r>
              <a:rPr lang="en-US" sz="2600" spc="-100" dirty="0" smtClean="0">
                <a:latin typeface="Arial"/>
                <a:cs typeface="Arial"/>
              </a:rPr>
              <a:t>peptones, </a:t>
            </a:r>
            <a:r>
              <a:rPr lang="en-US" sz="2600" spc="-80" dirty="0" smtClean="0">
                <a:latin typeface="Arial"/>
                <a:cs typeface="Arial"/>
              </a:rPr>
              <a:t>polypeptides </a:t>
            </a:r>
            <a:r>
              <a:rPr lang="en-US" sz="2600" spc="-120" dirty="0" smtClean="0">
                <a:latin typeface="Arial"/>
                <a:cs typeface="Arial"/>
              </a:rPr>
              <a:t>and</a:t>
            </a:r>
            <a:r>
              <a:rPr lang="en-US" sz="2600" spc="-335" dirty="0" smtClean="0">
                <a:latin typeface="Arial"/>
                <a:cs typeface="Arial"/>
              </a:rPr>
              <a:t> </a:t>
            </a:r>
            <a:r>
              <a:rPr lang="en-US" sz="2600" spc="-85" dirty="0" smtClean="0">
                <a:latin typeface="Arial"/>
                <a:cs typeface="Arial"/>
              </a:rPr>
              <a:t>peptides</a:t>
            </a:r>
            <a:endParaRPr lang="en-US" sz="2600" dirty="0" smtClean="0">
              <a:latin typeface="Arial"/>
              <a:cs typeface="Arial"/>
            </a:endParaRPr>
          </a:p>
          <a:p>
            <a:endParaRPr lang="en-US" dirty="0"/>
          </a:p>
        </p:txBody>
      </p:sp>
      <p:sp>
        <p:nvSpPr>
          <p:cNvPr id="4" name="Title 5"/>
          <p:cNvSpPr txBox="1">
            <a:spLocks noGrp="1"/>
          </p:cNvSpPr>
          <p:nvPr>
            <p:ph type="title"/>
          </p:nvPr>
        </p:nvSpPr>
        <p:spPr>
          <a:xfrm>
            <a:off x="381000" y="304800"/>
            <a:ext cx="8382000" cy="9848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Times New Roman"/>
                <a:ea typeface="+mj-ea"/>
                <a:cs typeface="Times New Roman"/>
              </a:rPr>
              <a:t>BASED ON CHEMICAL NATURE AND </a:t>
            </a: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Times New Roman"/>
                <a:ea typeface="+mj-ea"/>
                <a:cs typeface="Times New Roman"/>
              </a:rPr>
              <a:t>SOLUBILITY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Times New Roman"/>
              <a:ea typeface="+mj-ea"/>
              <a:cs typeface="Times New Roman"/>
            </a:endParaRPr>
          </a:p>
        </p:txBody>
      </p:sp>
      <p:sp>
        <p:nvSpPr>
          <p:cNvPr id="5" name="object 3"/>
          <p:cNvSpPr/>
          <p:nvPr/>
        </p:nvSpPr>
        <p:spPr>
          <a:xfrm>
            <a:off x="228600" y="152400"/>
            <a:ext cx="8763000" cy="6553200"/>
          </a:xfrm>
          <a:custGeom>
            <a:avLst/>
            <a:gdLst/>
            <a:ahLst/>
            <a:cxnLst/>
            <a:rect l="l" t="t" r="r" b="b"/>
            <a:pathLst>
              <a:path w="8763000" h="6553200">
                <a:moveTo>
                  <a:pt x="0" y="6553200"/>
                </a:moveTo>
                <a:lnTo>
                  <a:pt x="8763000" y="6553200"/>
                </a:lnTo>
                <a:lnTo>
                  <a:pt x="8763000" y="0"/>
                </a:lnTo>
                <a:lnTo>
                  <a:pt x="0" y="0"/>
                </a:lnTo>
                <a:lnTo>
                  <a:pt x="0" y="6553200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/>
          <p:nvPr/>
        </p:nvSpPr>
        <p:spPr>
          <a:xfrm>
            <a:off x="228600" y="152400"/>
            <a:ext cx="8763000" cy="6553200"/>
          </a:xfrm>
          <a:custGeom>
            <a:avLst/>
            <a:gdLst/>
            <a:ahLst/>
            <a:cxnLst/>
            <a:rect l="l" t="t" r="r" b="b"/>
            <a:pathLst>
              <a:path w="8763000" h="6553200">
                <a:moveTo>
                  <a:pt x="0" y="6553200"/>
                </a:moveTo>
                <a:lnTo>
                  <a:pt x="8763000" y="6553200"/>
                </a:lnTo>
                <a:lnTo>
                  <a:pt x="8763000" y="0"/>
                </a:lnTo>
                <a:lnTo>
                  <a:pt x="0" y="0"/>
                </a:lnTo>
                <a:lnTo>
                  <a:pt x="0" y="6553200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762000" y="313385"/>
            <a:ext cx="807720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Classification </a:t>
            </a:r>
            <a:r>
              <a:rPr dirty="0"/>
              <a:t>based </a:t>
            </a:r>
            <a:r>
              <a:rPr/>
              <a:t>on</a:t>
            </a:r>
            <a:r>
              <a:rPr spc="-70"/>
              <a:t> </a:t>
            </a:r>
            <a:r>
              <a:rPr spc="-5" smtClean="0"/>
              <a:t>shape</a:t>
            </a:r>
            <a:r>
              <a:rPr lang="en-US" spc="-5" dirty="0" smtClean="0"/>
              <a:t> &amp; Size</a:t>
            </a:r>
            <a:endParaRPr spc="-5" dirty="0"/>
          </a:p>
        </p:txBody>
      </p:sp>
      <p:sp>
        <p:nvSpPr>
          <p:cNvPr id="7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2430" marR="43180" indent="-341630">
              <a:lnSpc>
                <a:spcPct val="100000"/>
              </a:lnSpc>
              <a:spcBef>
                <a:spcPts val="100"/>
              </a:spcBef>
              <a:tabLst>
                <a:tab pos="391795" algn="l"/>
              </a:tabLst>
            </a:pPr>
            <a:r>
              <a:rPr sz="2475" spc="705" baseline="15151" dirty="0">
                <a:solidFill>
                  <a:srgbClr val="006666"/>
                </a:solidFill>
                <a:latin typeface="Symbol"/>
                <a:cs typeface="Symbol"/>
              </a:rPr>
              <a:t></a:t>
            </a:r>
            <a:r>
              <a:rPr sz="2475" spc="705" baseline="15151" dirty="0">
                <a:solidFill>
                  <a:srgbClr val="006666"/>
                </a:solidFill>
                <a:latin typeface="Times New Roman"/>
                <a:cs typeface="Times New Roman"/>
              </a:rPr>
              <a:t>	</a:t>
            </a:r>
            <a:r>
              <a:rPr sz="2400" spc="-5" dirty="0">
                <a:latin typeface="Times New Roman"/>
                <a:cs typeface="Times New Roman"/>
              </a:rPr>
              <a:t>Depend </a:t>
            </a:r>
            <a:r>
              <a:rPr sz="2400" dirty="0">
                <a:latin typeface="Times New Roman"/>
                <a:cs typeface="Times New Roman"/>
              </a:rPr>
              <a:t>upon the axial ratio the </a:t>
            </a:r>
            <a:r>
              <a:rPr sz="2400" spc="-5" dirty="0">
                <a:latin typeface="Times New Roman"/>
                <a:cs typeface="Times New Roman"/>
              </a:rPr>
              <a:t>protein </a:t>
            </a:r>
            <a:r>
              <a:rPr sz="2400" dirty="0">
                <a:latin typeface="Times New Roman"/>
                <a:cs typeface="Times New Roman"/>
              </a:rPr>
              <a:t>are </a:t>
            </a:r>
            <a:r>
              <a:rPr sz="2400" spc="-5" dirty="0">
                <a:latin typeface="Times New Roman"/>
                <a:cs typeface="Times New Roman"/>
              </a:rPr>
              <a:t>classify  </a:t>
            </a:r>
            <a:r>
              <a:rPr sz="2400" dirty="0">
                <a:latin typeface="Times New Roman"/>
                <a:cs typeface="Times New Roman"/>
              </a:rPr>
              <a:t>into </a:t>
            </a:r>
            <a:r>
              <a:rPr sz="2400" spc="-5" dirty="0">
                <a:latin typeface="Times New Roman"/>
                <a:cs typeface="Times New Roman"/>
              </a:rPr>
              <a:t>two </a:t>
            </a:r>
            <a:r>
              <a:rPr sz="2400" dirty="0">
                <a:latin typeface="Times New Roman"/>
                <a:cs typeface="Times New Roman"/>
              </a:rPr>
              <a:t>type of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protein.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3500">
              <a:latin typeface="Times New Roman"/>
              <a:cs typeface="Times New Roman"/>
            </a:endParaRPr>
          </a:p>
          <a:p>
            <a:pPr marL="392430" indent="-341630">
              <a:lnSpc>
                <a:spcPct val="100000"/>
              </a:lnSpc>
              <a:buClr>
                <a:srgbClr val="006666"/>
              </a:buClr>
              <a:buSzPct val="68750"/>
              <a:buAutoNum type="arabicPeriod"/>
              <a:tabLst>
                <a:tab pos="391795" algn="l"/>
                <a:tab pos="392430" algn="l"/>
              </a:tabLst>
            </a:pPr>
            <a:r>
              <a:rPr sz="2400" dirty="0">
                <a:latin typeface="Times New Roman"/>
                <a:cs typeface="Times New Roman"/>
              </a:rPr>
              <a:t>Globular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protein</a:t>
            </a:r>
            <a:endParaRPr sz="2400">
              <a:latin typeface="Times New Roman"/>
              <a:cs typeface="Times New Roman"/>
            </a:endParaRPr>
          </a:p>
          <a:p>
            <a:pPr marL="392430" indent="-341630">
              <a:lnSpc>
                <a:spcPct val="100000"/>
              </a:lnSpc>
              <a:spcBef>
                <a:spcPts val="590"/>
              </a:spcBef>
              <a:buClr>
                <a:srgbClr val="006666"/>
              </a:buClr>
              <a:buSzPct val="68750"/>
              <a:buAutoNum type="arabicPeriod"/>
              <a:tabLst>
                <a:tab pos="391795" algn="l"/>
                <a:tab pos="392430" algn="l"/>
              </a:tabLst>
            </a:pPr>
            <a:r>
              <a:rPr sz="2400" dirty="0">
                <a:latin typeface="Times New Roman"/>
                <a:cs typeface="Times New Roman"/>
              </a:rPr>
              <a:t>Fibrous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protein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49068" y="836929"/>
            <a:ext cx="6475732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Fibrous</a:t>
            </a:r>
            <a:r>
              <a:rPr spc="-70" dirty="0"/>
              <a:t> </a:t>
            </a:r>
            <a:r>
              <a:rPr spc="-5" dirty="0"/>
              <a:t>Protein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449069" y="1888490"/>
            <a:ext cx="184150" cy="2448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380" dirty="0">
                <a:solidFill>
                  <a:srgbClr val="006666"/>
                </a:solidFill>
                <a:latin typeface="Symbol"/>
                <a:cs typeface="Symbol"/>
              </a:rPr>
              <a:t></a:t>
            </a:r>
            <a:endParaRPr sz="140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  <a:spcBef>
                <a:spcPts val="1220"/>
              </a:spcBef>
            </a:pPr>
            <a:r>
              <a:rPr sz="1400" spc="380" dirty="0">
                <a:solidFill>
                  <a:srgbClr val="006666"/>
                </a:solidFill>
                <a:latin typeface="Symbol"/>
                <a:cs typeface="Symbol"/>
              </a:rPr>
              <a:t></a:t>
            </a:r>
            <a:endParaRPr sz="140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  <a:spcBef>
                <a:spcPts val="1220"/>
              </a:spcBef>
            </a:pPr>
            <a:r>
              <a:rPr sz="1400" spc="380" dirty="0">
                <a:solidFill>
                  <a:srgbClr val="006666"/>
                </a:solidFill>
                <a:latin typeface="Symbol"/>
                <a:cs typeface="Symbol"/>
              </a:rPr>
              <a:t></a:t>
            </a:r>
            <a:endParaRPr sz="140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  <a:spcBef>
                <a:spcPts val="1220"/>
              </a:spcBef>
            </a:pPr>
            <a:r>
              <a:rPr sz="1400" spc="380" dirty="0">
                <a:solidFill>
                  <a:srgbClr val="006666"/>
                </a:solidFill>
                <a:latin typeface="Symbol"/>
                <a:cs typeface="Symbol"/>
              </a:rPr>
              <a:t></a:t>
            </a:r>
            <a:endParaRPr sz="140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  <a:spcBef>
                <a:spcPts val="1220"/>
              </a:spcBef>
            </a:pPr>
            <a:r>
              <a:rPr sz="1400" spc="380" dirty="0">
                <a:solidFill>
                  <a:srgbClr val="006666"/>
                </a:solidFill>
                <a:latin typeface="Symbol"/>
                <a:cs typeface="Symbol"/>
              </a:rPr>
              <a:t></a:t>
            </a:r>
            <a:endParaRPr sz="140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  <a:spcBef>
                <a:spcPts val="1220"/>
              </a:spcBef>
            </a:pPr>
            <a:r>
              <a:rPr sz="1400" spc="380" dirty="0">
                <a:solidFill>
                  <a:srgbClr val="006666"/>
                </a:solidFill>
                <a:latin typeface="Symbol"/>
                <a:cs typeface="Symbol"/>
              </a:rPr>
              <a:t></a:t>
            </a:r>
            <a:endParaRPr sz="140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  <a:spcBef>
                <a:spcPts val="1220"/>
              </a:spcBef>
            </a:pPr>
            <a:r>
              <a:rPr sz="1400" spc="380" dirty="0">
                <a:solidFill>
                  <a:srgbClr val="006666"/>
                </a:solidFill>
                <a:latin typeface="Symbol"/>
                <a:cs typeface="Symbol"/>
              </a:rPr>
              <a:t>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49069" y="1797050"/>
            <a:ext cx="7085331" cy="406912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marR="1370965">
              <a:lnSpc>
                <a:spcPct val="120800"/>
              </a:lnSpc>
              <a:spcBef>
                <a:spcPts val="100"/>
              </a:spcBef>
            </a:pPr>
            <a:r>
              <a:rPr sz="2400" spc="-5" dirty="0">
                <a:latin typeface="Times New Roman"/>
                <a:cs typeface="Times New Roman"/>
              </a:rPr>
              <a:t>Axial </a:t>
            </a:r>
            <a:r>
              <a:rPr sz="2400" spc="-5">
                <a:latin typeface="Times New Roman"/>
                <a:cs typeface="Times New Roman"/>
              </a:rPr>
              <a:t>ratio </a:t>
            </a:r>
            <a:r>
              <a:rPr lang="en-US" sz="2400" spc="-5" dirty="0" smtClean="0">
                <a:latin typeface="Times New Roman"/>
                <a:cs typeface="Times New Roman"/>
              </a:rPr>
              <a:t>of </a:t>
            </a:r>
            <a:r>
              <a:rPr lang="en-US" sz="2400" spc="-5" dirty="0" err="1" smtClean="0"/>
              <a:t>length:width</a:t>
            </a:r>
            <a:r>
              <a:rPr lang="en-US" sz="2400" spc="-5" dirty="0" smtClean="0"/>
              <a:t> </a:t>
            </a:r>
            <a:r>
              <a:rPr sz="2400" spc="-10" smtClean="0">
                <a:latin typeface="Times New Roman"/>
                <a:cs typeface="Times New Roman"/>
              </a:rPr>
              <a:t>more </a:t>
            </a:r>
            <a:r>
              <a:rPr sz="2400" spc="-5" dirty="0">
                <a:latin typeface="Times New Roman"/>
                <a:cs typeface="Times New Roman"/>
              </a:rPr>
              <a:t>than </a:t>
            </a:r>
            <a:r>
              <a:rPr sz="2400" dirty="0">
                <a:latin typeface="Times New Roman"/>
                <a:cs typeface="Times New Roman"/>
              </a:rPr>
              <a:t>10.  Long </a:t>
            </a:r>
            <a:r>
              <a:rPr sz="2400" spc="-5" dirty="0">
                <a:latin typeface="Times New Roman"/>
                <a:cs typeface="Times New Roman"/>
              </a:rPr>
              <a:t>thread like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molecule.</a:t>
            </a:r>
            <a:endParaRPr sz="2400">
              <a:latin typeface="Times New Roman"/>
              <a:cs typeface="Times New Roman"/>
            </a:endParaRPr>
          </a:p>
          <a:p>
            <a:pPr marL="469900" marR="5080">
              <a:lnSpc>
                <a:spcPct val="120800"/>
              </a:lnSpc>
            </a:pPr>
            <a:r>
              <a:rPr sz="2400" spc="-5" dirty="0">
                <a:latin typeface="Times New Roman"/>
                <a:cs typeface="Times New Roman"/>
              </a:rPr>
              <a:t>Their helical strands </a:t>
            </a:r>
            <a:r>
              <a:rPr sz="2400" spc="-10" dirty="0">
                <a:latin typeface="Times New Roman"/>
                <a:cs typeface="Times New Roman"/>
              </a:rPr>
              <a:t>mainly </a:t>
            </a:r>
            <a:r>
              <a:rPr sz="2400" spc="5" dirty="0">
                <a:latin typeface="Times New Roman"/>
                <a:cs typeface="Times New Roman"/>
              </a:rPr>
              <a:t>form </a:t>
            </a:r>
            <a:r>
              <a:rPr sz="2400" spc="-5">
                <a:latin typeface="Times New Roman"/>
                <a:cs typeface="Times New Roman"/>
              </a:rPr>
              <a:t>fibers</a:t>
            </a:r>
            <a:r>
              <a:rPr sz="2400" spc="-5" smtClean="0">
                <a:latin typeface="Times New Roman"/>
                <a:cs typeface="Times New Roman"/>
              </a:rPr>
              <a:t>.</a:t>
            </a:r>
            <a:endParaRPr lang="en-US" sz="2400" spc="-5" dirty="0" smtClean="0">
              <a:latin typeface="Times New Roman"/>
              <a:cs typeface="Times New Roman"/>
            </a:endParaRPr>
          </a:p>
          <a:p>
            <a:pPr marL="469900" marR="5080">
              <a:lnSpc>
                <a:spcPct val="120800"/>
              </a:lnSpc>
            </a:pPr>
            <a:r>
              <a:rPr sz="2400" spc="-5" smtClean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These protein </a:t>
            </a:r>
            <a:r>
              <a:rPr sz="2400" dirty="0">
                <a:latin typeface="Times New Roman"/>
                <a:cs typeface="Times New Roman"/>
              </a:rPr>
              <a:t>are </a:t>
            </a:r>
            <a:r>
              <a:rPr sz="2400" spc="-5" dirty="0">
                <a:latin typeface="Times New Roman"/>
                <a:cs typeface="Times New Roman"/>
              </a:rPr>
              <a:t>insoluble in</a:t>
            </a:r>
            <a:r>
              <a:rPr sz="2400" spc="3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water.</a:t>
            </a:r>
            <a:endParaRPr sz="2400">
              <a:latin typeface="Times New Roman"/>
              <a:cs typeface="Times New Roman"/>
            </a:endParaRPr>
          </a:p>
          <a:p>
            <a:pPr marL="469900" marR="636905">
              <a:lnSpc>
                <a:spcPct val="120800"/>
              </a:lnSpc>
            </a:pPr>
            <a:r>
              <a:rPr sz="2400" dirty="0">
                <a:latin typeface="Times New Roman"/>
                <a:cs typeface="Times New Roman"/>
              </a:rPr>
              <a:t>Form </a:t>
            </a:r>
            <a:r>
              <a:rPr sz="2400" spc="-5" dirty="0">
                <a:latin typeface="Times New Roman"/>
                <a:cs typeface="Times New Roman"/>
              </a:rPr>
              <a:t>structure </a:t>
            </a:r>
            <a:r>
              <a:rPr sz="2400" dirty="0">
                <a:latin typeface="Times New Roman"/>
                <a:cs typeface="Times New Roman"/>
              </a:rPr>
              <a:t>of </a:t>
            </a:r>
            <a:r>
              <a:rPr sz="2400" spc="-5" dirty="0">
                <a:latin typeface="Times New Roman"/>
                <a:cs typeface="Times New Roman"/>
              </a:rPr>
              <a:t>the tissue  Present </a:t>
            </a:r>
            <a:r>
              <a:rPr sz="2400" dirty="0">
                <a:latin typeface="Times New Roman"/>
                <a:cs typeface="Times New Roman"/>
              </a:rPr>
              <a:t>where support </a:t>
            </a:r>
            <a:r>
              <a:rPr sz="2400" spc="-5" dirty="0">
                <a:latin typeface="Times New Roman"/>
                <a:cs typeface="Times New Roman"/>
              </a:rPr>
              <a:t>is </a:t>
            </a:r>
            <a:r>
              <a:rPr sz="2400" dirty="0">
                <a:latin typeface="Times New Roman"/>
                <a:cs typeface="Times New Roman"/>
              </a:rPr>
              <a:t>required.  </a:t>
            </a:r>
            <a:r>
              <a:rPr sz="2400" spc="-5" dirty="0">
                <a:latin typeface="Times New Roman"/>
                <a:cs typeface="Times New Roman"/>
              </a:rPr>
              <a:t>Example</a:t>
            </a:r>
            <a:endParaRPr sz="2400">
              <a:latin typeface="Times New Roman"/>
              <a:cs typeface="Times New Roman"/>
            </a:endParaRPr>
          </a:p>
          <a:p>
            <a:pPr marL="469900" indent="-457200">
              <a:lnSpc>
                <a:spcPct val="100000"/>
              </a:lnSpc>
              <a:spcBef>
                <a:spcPts val="500"/>
              </a:spcBef>
              <a:buClr>
                <a:srgbClr val="006666"/>
              </a:buClr>
              <a:buSzPct val="70000"/>
              <a:buAutoNum type="arabicPeriod"/>
              <a:tabLst>
                <a:tab pos="469265" algn="l"/>
                <a:tab pos="469900" algn="l"/>
              </a:tabLst>
            </a:pPr>
            <a:r>
              <a:rPr sz="2400" spc="-5" dirty="0">
                <a:latin typeface="Times New Roman"/>
                <a:cs typeface="Times New Roman"/>
              </a:rPr>
              <a:t>Collagen</a:t>
            </a:r>
            <a:endParaRPr sz="2400">
              <a:latin typeface="Times New Roman"/>
              <a:cs typeface="Times New Roman"/>
            </a:endParaRPr>
          </a:p>
          <a:p>
            <a:pPr marL="469900" indent="-457200">
              <a:lnSpc>
                <a:spcPct val="100000"/>
              </a:lnSpc>
              <a:spcBef>
                <a:spcPts val="500"/>
              </a:spcBef>
              <a:buClr>
                <a:srgbClr val="006666"/>
              </a:buClr>
              <a:buSzPct val="70000"/>
              <a:buAutoNum type="arabicPeriod"/>
              <a:tabLst>
                <a:tab pos="469265" algn="l"/>
                <a:tab pos="469900" algn="l"/>
              </a:tabLst>
            </a:pPr>
            <a:r>
              <a:rPr sz="2400" spc="-5" dirty="0">
                <a:latin typeface="Times New Roman"/>
                <a:cs typeface="Times New Roman"/>
              </a:rPr>
              <a:t>Elastin</a:t>
            </a:r>
            <a:endParaRPr sz="2400">
              <a:latin typeface="Times New Roman"/>
              <a:cs typeface="Times New Roman"/>
            </a:endParaRPr>
          </a:p>
          <a:p>
            <a:pPr marL="469900" indent="-457200">
              <a:lnSpc>
                <a:spcPct val="100000"/>
              </a:lnSpc>
              <a:spcBef>
                <a:spcPts val="500"/>
              </a:spcBef>
              <a:buClr>
                <a:srgbClr val="006666"/>
              </a:buClr>
              <a:buSzPct val="70000"/>
              <a:buAutoNum type="arabicPeriod"/>
              <a:tabLst>
                <a:tab pos="469265" algn="l"/>
                <a:tab pos="469900" algn="l"/>
              </a:tabLst>
            </a:pPr>
            <a:r>
              <a:rPr sz="2400" spc="-5" dirty="0">
                <a:latin typeface="Times New Roman"/>
                <a:cs typeface="Times New Roman"/>
              </a:rPr>
              <a:t>Keratin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3"/>
          <p:cNvSpPr/>
          <p:nvPr/>
        </p:nvSpPr>
        <p:spPr>
          <a:xfrm>
            <a:off x="228600" y="152400"/>
            <a:ext cx="8763000" cy="6553200"/>
          </a:xfrm>
          <a:custGeom>
            <a:avLst/>
            <a:gdLst/>
            <a:ahLst/>
            <a:cxnLst/>
            <a:rect l="l" t="t" r="r" b="b"/>
            <a:pathLst>
              <a:path w="8763000" h="6553200">
                <a:moveTo>
                  <a:pt x="0" y="6553200"/>
                </a:moveTo>
                <a:lnTo>
                  <a:pt x="8763000" y="6553200"/>
                </a:lnTo>
                <a:lnTo>
                  <a:pt x="8763000" y="0"/>
                </a:lnTo>
                <a:lnTo>
                  <a:pt x="0" y="0"/>
                </a:lnTo>
                <a:lnTo>
                  <a:pt x="0" y="6553200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05000" y="381000"/>
            <a:ext cx="6704331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Globular</a:t>
            </a:r>
            <a:r>
              <a:rPr spc="-70" dirty="0"/>
              <a:t> </a:t>
            </a:r>
            <a:r>
              <a:rPr spc="-5" dirty="0"/>
              <a:t>Protein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xfrm>
            <a:off x="1046481" y="1219200"/>
            <a:ext cx="8097519" cy="21110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marR="1078230" indent="-457200">
              <a:lnSpc>
                <a:spcPct val="120800"/>
              </a:lnSpc>
              <a:spcBef>
                <a:spcPts val="100"/>
              </a:spcBef>
              <a:buFont typeface="+mj-lt"/>
              <a:buAutoNum type="arabicPeriod"/>
              <a:tabLst>
                <a:tab pos="1061085" algn="l"/>
              </a:tabLst>
            </a:pPr>
            <a:r>
              <a:rPr sz="2800" dirty="0"/>
              <a:t>Axial </a:t>
            </a:r>
            <a:r>
              <a:rPr sz="2800" spc="-5"/>
              <a:t>ratio </a:t>
            </a:r>
            <a:r>
              <a:rPr lang="en-US" sz="2800" spc="-5" dirty="0" smtClean="0"/>
              <a:t>of </a:t>
            </a:r>
            <a:r>
              <a:rPr lang="en-US" sz="2800" spc="-5" dirty="0" err="1" smtClean="0"/>
              <a:t>length:width</a:t>
            </a:r>
            <a:r>
              <a:rPr lang="en-US" sz="2800" spc="-5" dirty="0" smtClean="0"/>
              <a:t> </a:t>
            </a:r>
            <a:r>
              <a:rPr sz="2800" spc="-5" smtClean="0"/>
              <a:t>less </a:t>
            </a:r>
            <a:r>
              <a:rPr sz="2800" spc="-5" dirty="0"/>
              <a:t>than </a:t>
            </a:r>
            <a:r>
              <a:rPr sz="2800" dirty="0"/>
              <a:t>10</a:t>
            </a:r>
            <a:r>
              <a:rPr sz="2800"/>
              <a:t>.  </a:t>
            </a:r>
            <a:endParaRPr lang="en-US" sz="2800" dirty="0" smtClean="0"/>
          </a:p>
          <a:p>
            <a:pPr marL="469900" marR="1078230" indent="-457200" algn="just">
              <a:lnSpc>
                <a:spcPct val="120800"/>
              </a:lnSpc>
              <a:spcBef>
                <a:spcPts val="100"/>
              </a:spcBef>
              <a:buFont typeface="+mj-lt"/>
              <a:buAutoNum type="arabicPeriod"/>
              <a:tabLst>
                <a:tab pos="1061085" algn="l"/>
              </a:tabLst>
            </a:pPr>
            <a:r>
              <a:rPr sz="2800" smtClean="0"/>
              <a:t>Spheroid</a:t>
            </a:r>
            <a:r>
              <a:rPr sz="2800" dirty="0"/>
              <a:t>	or ovoid in</a:t>
            </a:r>
            <a:r>
              <a:rPr sz="2800" spc="-50" dirty="0"/>
              <a:t> </a:t>
            </a:r>
            <a:r>
              <a:rPr sz="2800" spc="-5" dirty="0"/>
              <a:t>shape.</a:t>
            </a:r>
          </a:p>
          <a:p>
            <a:pPr marL="469900" marR="5080" indent="-457200">
              <a:lnSpc>
                <a:spcPct val="120800"/>
              </a:lnSpc>
              <a:buFont typeface="+mj-lt"/>
              <a:buAutoNum type="arabicPeriod"/>
              <a:tabLst>
                <a:tab pos="1761489" algn="l"/>
              </a:tabLst>
            </a:pPr>
            <a:r>
              <a:rPr sz="2800" spc="-5" dirty="0"/>
              <a:t>Enzyme </a:t>
            </a:r>
            <a:r>
              <a:rPr sz="2800" dirty="0"/>
              <a:t>are </a:t>
            </a:r>
            <a:r>
              <a:rPr sz="2800" spc="-5" dirty="0"/>
              <a:t>mostly globular in </a:t>
            </a:r>
            <a:r>
              <a:rPr sz="2800" dirty="0"/>
              <a:t>shape</a:t>
            </a:r>
            <a:r>
              <a:rPr sz="2800"/>
              <a:t>.  </a:t>
            </a:r>
            <a:endParaRPr lang="en-US" sz="2800" dirty="0" smtClean="0"/>
          </a:p>
          <a:p>
            <a:pPr marL="469900" marR="5080" indent="-457200">
              <a:lnSpc>
                <a:spcPct val="120800"/>
              </a:lnSpc>
              <a:buFont typeface="+mj-lt"/>
              <a:buAutoNum type="arabicPeriod"/>
              <a:tabLst>
                <a:tab pos="1761489" algn="l"/>
              </a:tabLst>
            </a:pPr>
            <a:r>
              <a:rPr sz="2800" smtClean="0"/>
              <a:t>Subdivided</a:t>
            </a:r>
            <a:r>
              <a:rPr sz="2800" spc="5" smtClean="0"/>
              <a:t> </a:t>
            </a:r>
            <a:r>
              <a:rPr sz="2800" smtClean="0"/>
              <a:t>into</a:t>
            </a:r>
            <a:r>
              <a:rPr lang="en-US" sz="2800" dirty="0" smtClean="0"/>
              <a:t> </a:t>
            </a:r>
            <a:r>
              <a:rPr sz="2800" smtClean="0"/>
              <a:t>two </a:t>
            </a:r>
            <a:r>
              <a:rPr sz="2800" spc="-5" dirty="0"/>
              <a:t>type </a:t>
            </a:r>
            <a:r>
              <a:rPr sz="2800" dirty="0"/>
              <a:t>of</a:t>
            </a:r>
            <a:r>
              <a:rPr sz="2800" spc="-20" dirty="0"/>
              <a:t> </a:t>
            </a:r>
            <a:r>
              <a:rPr sz="2800" spc="-5" dirty="0"/>
              <a:t>protein…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449069" y="3270250"/>
            <a:ext cx="4452620" cy="1433726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527050" indent="-514350">
              <a:lnSpc>
                <a:spcPct val="100000"/>
              </a:lnSpc>
              <a:spcBef>
                <a:spcPts val="600"/>
              </a:spcBef>
              <a:buClr>
                <a:srgbClr val="006666"/>
              </a:buClr>
              <a:buSzPct val="70000"/>
              <a:buFont typeface="+mj-lt"/>
              <a:buAutoNum type="romanUcPeriod"/>
              <a:tabLst>
                <a:tab pos="353695" algn="l"/>
                <a:tab pos="354330" algn="l"/>
              </a:tabLst>
            </a:pPr>
            <a:r>
              <a:rPr sz="2800" spc="-5" dirty="0">
                <a:latin typeface="Times New Roman"/>
                <a:cs typeface="Times New Roman"/>
              </a:rPr>
              <a:t>Albumins: </a:t>
            </a:r>
            <a:r>
              <a:rPr sz="2800" dirty="0">
                <a:latin typeface="Times New Roman"/>
                <a:cs typeface="Times New Roman"/>
              </a:rPr>
              <a:t>Water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soluble.</a:t>
            </a:r>
            <a:endParaRPr sz="2800">
              <a:latin typeface="Times New Roman"/>
              <a:cs typeface="Times New Roman"/>
            </a:endParaRPr>
          </a:p>
          <a:p>
            <a:pPr marL="527050" indent="-514350">
              <a:lnSpc>
                <a:spcPct val="100000"/>
              </a:lnSpc>
              <a:spcBef>
                <a:spcPts val="500"/>
              </a:spcBef>
              <a:buClr>
                <a:srgbClr val="006666"/>
              </a:buClr>
              <a:buSzPct val="70000"/>
              <a:buFont typeface="+mj-lt"/>
              <a:buAutoNum type="romanUcPeriod"/>
              <a:tabLst>
                <a:tab pos="353695" algn="l"/>
                <a:tab pos="354330" algn="l"/>
              </a:tabLst>
            </a:pPr>
            <a:r>
              <a:rPr sz="2800" dirty="0">
                <a:latin typeface="Times New Roman"/>
                <a:cs typeface="Times New Roman"/>
              </a:rPr>
              <a:t>Globulin: </a:t>
            </a:r>
            <a:r>
              <a:rPr sz="2800" spc="-5" dirty="0">
                <a:latin typeface="Times New Roman"/>
                <a:cs typeface="Times New Roman"/>
              </a:rPr>
              <a:t>Soluble in dilute salt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solution.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7" name="object 3"/>
          <p:cNvSpPr/>
          <p:nvPr/>
        </p:nvSpPr>
        <p:spPr>
          <a:xfrm>
            <a:off x="228600" y="152400"/>
            <a:ext cx="8763000" cy="6553200"/>
          </a:xfrm>
          <a:custGeom>
            <a:avLst/>
            <a:gdLst/>
            <a:ahLst/>
            <a:cxnLst/>
            <a:rect l="l" t="t" r="r" b="b"/>
            <a:pathLst>
              <a:path w="8763000" h="6553200">
                <a:moveTo>
                  <a:pt x="0" y="6553200"/>
                </a:moveTo>
                <a:lnTo>
                  <a:pt x="8763000" y="6553200"/>
                </a:lnTo>
                <a:lnTo>
                  <a:pt x="8763000" y="0"/>
                </a:lnTo>
                <a:lnTo>
                  <a:pt x="0" y="0"/>
                </a:lnTo>
                <a:lnTo>
                  <a:pt x="0" y="6553200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09600" y="313385"/>
            <a:ext cx="822960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7804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Classification </a:t>
            </a:r>
            <a:r>
              <a:rPr dirty="0"/>
              <a:t>based upon</a:t>
            </a:r>
            <a:r>
              <a:rPr spc="-35" dirty="0"/>
              <a:t> </a:t>
            </a:r>
            <a:r>
              <a:rPr spc="-10" dirty="0"/>
              <a:t>Function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38200" y="1143000"/>
            <a:ext cx="7924800" cy="161839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marR="5080">
              <a:lnSpc>
                <a:spcPct val="100000"/>
              </a:lnSpc>
              <a:spcBef>
                <a:spcPts val="100"/>
              </a:spcBef>
              <a:tabLst>
                <a:tab pos="2381885" algn="l"/>
              </a:tabLst>
            </a:pPr>
            <a:r>
              <a:rPr sz="2400" u="heavy" spc="-5" dirty="0">
                <a:solidFill>
                  <a:schemeClr val="accent2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Catalytic</a:t>
            </a:r>
            <a:r>
              <a:rPr sz="2400" u="heavy" dirty="0">
                <a:solidFill>
                  <a:schemeClr val="accent2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Protein</a:t>
            </a:r>
            <a:r>
              <a:rPr sz="2400" dirty="0">
                <a:solidFill>
                  <a:schemeClr val="accent2"/>
                </a:solidFill>
                <a:latin typeface="Times New Roman"/>
                <a:cs typeface="Times New Roman"/>
              </a:rPr>
              <a:t>: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5" dirty="0">
                <a:latin typeface="Times New Roman"/>
                <a:cs typeface="Times New Roman"/>
              </a:rPr>
              <a:t>These are </a:t>
            </a:r>
            <a:r>
              <a:rPr sz="2400" dirty="0">
                <a:latin typeface="Times New Roman"/>
                <a:cs typeface="Times New Roman"/>
              </a:rPr>
              <a:t>enzyme </a:t>
            </a:r>
            <a:r>
              <a:rPr sz="2400" spc="-5" dirty="0">
                <a:latin typeface="Times New Roman"/>
                <a:cs typeface="Times New Roman"/>
              </a:rPr>
              <a:t>which </a:t>
            </a:r>
            <a:r>
              <a:rPr sz="2400" spc="-10" dirty="0">
                <a:latin typeface="Times New Roman"/>
                <a:cs typeface="Times New Roman"/>
              </a:rPr>
              <a:t>may </a:t>
            </a:r>
            <a:r>
              <a:rPr sz="2400" dirty="0">
                <a:latin typeface="Times New Roman"/>
                <a:cs typeface="Times New Roman"/>
              </a:rPr>
              <a:t>be </a:t>
            </a:r>
            <a:r>
              <a:rPr sz="2400" spc="-5" dirty="0">
                <a:latin typeface="Times New Roman"/>
                <a:cs typeface="Times New Roman"/>
              </a:rPr>
              <a:t>simple </a:t>
            </a:r>
            <a:r>
              <a:rPr sz="2400" dirty="0">
                <a:latin typeface="Times New Roman"/>
                <a:cs typeface="Times New Roman"/>
              </a:rPr>
              <a:t>or  </a:t>
            </a:r>
            <a:r>
              <a:rPr sz="2400" spc="-5" dirty="0">
                <a:latin typeface="Times New Roman"/>
                <a:cs typeface="Times New Roman"/>
              </a:rPr>
              <a:t>conjugated.</a:t>
            </a:r>
            <a:endParaRPr sz="2000">
              <a:latin typeface="Times New Roman"/>
              <a:cs typeface="Times New Roman"/>
            </a:endParaRPr>
          </a:p>
          <a:p>
            <a:pPr marL="469900" indent="-457200">
              <a:lnSpc>
                <a:spcPct val="100000"/>
              </a:lnSpc>
              <a:spcBef>
                <a:spcPts val="500"/>
              </a:spcBef>
              <a:buClr>
                <a:srgbClr val="006666"/>
              </a:buClr>
              <a:buSzPct val="70000"/>
              <a:buAutoNum type="arabicPeriod"/>
              <a:tabLst>
                <a:tab pos="469265" algn="l"/>
                <a:tab pos="469900" algn="l"/>
              </a:tabLst>
            </a:pPr>
            <a:r>
              <a:rPr sz="2400" spc="-5" dirty="0">
                <a:latin typeface="Times New Roman"/>
                <a:cs typeface="Times New Roman"/>
              </a:rPr>
              <a:t>Alkaline </a:t>
            </a:r>
            <a:r>
              <a:rPr sz="2400" dirty="0">
                <a:latin typeface="Times New Roman"/>
                <a:cs typeface="Times New Roman"/>
              </a:rPr>
              <a:t>phosphatase</a:t>
            </a:r>
            <a:endParaRPr sz="2400">
              <a:latin typeface="Times New Roman"/>
              <a:cs typeface="Times New Roman"/>
            </a:endParaRPr>
          </a:p>
          <a:p>
            <a:pPr marL="469900" indent="-457200">
              <a:lnSpc>
                <a:spcPct val="100000"/>
              </a:lnSpc>
              <a:spcBef>
                <a:spcPts val="500"/>
              </a:spcBef>
              <a:buClr>
                <a:srgbClr val="006666"/>
              </a:buClr>
              <a:buSzPct val="70000"/>
              <a:buAutoNum type="arabicPeriod"/>
              <a:tabLst>
                <a:tab pos="469265" algn="l"/>
                <a:tab pos="469900" algn="l"/>
              </a:tabLst>
            </a:pPr>
            <a:r>
              <a:rPr sz="2400" spc="-5" dirty="0">
                <a:latin typeface="Times New Roman"/>
                <a:cs typeface="Times New Roman"/>
              </a:rPr>
              <a:t>Alanine </a:t>
            </a:r>
            <a:r>
              <a:rPr sz="2400" spc="-10" dirty="0">
                <a:latin typeface="Times New Roman"/>
                <a:cs typeface="Times New Roman"/>
              </a:rPr>
              <a:t>trasaminase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14400" y="3048000"/>
            <a:ext cx="7772400" cy="16671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marR="5080">
              <a:lnSpc>
                <a:spcPct val="100000"/>
              </a:lnSpc>
              <a:spcBef>
                <a:spcPts val="100"/>
              </a:spcBef>
            </a:pPr>
            <a:r>
              <a:rPr sz="2800" u="heavy" spc="-5" dirty="0">
                <a:solidFill>
                  <a:schemeClr val="accent2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Regulatory </a:t>
            </a:r>
            <a:r>
              <a:rPr sz="2800" u="heavy" dirty="0">
                <a:solidFill>
                  <a:schemeClr val="accent2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or </a:t>
            </a:r>
            <a:r>
              <a:rPr sz="2800" u="heavy" spc="-5" dirty="0">
                <a:solidFill>
                  <a:schemeClr val="accent2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Hormonal </a:t>
            </a:r>
            <a:r>
              <a:rPr sz="2800" u="heavy" dirty="0">
                <a:solidFill>
                  <a:schemeClr val="accent2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protein</a:t>
            </a:r>
            <a:r>
              <a:rPr sz="2800" dirty="0">
                <a:solidFill>
                  <a:schemeClr val="accent2"/>
                </a:solidFill>
                <a:latin typeface="Times New Roman"/>
                <a:cs typeface="Times New Roman"/>
              </a:rPr>
              <a:t>: </a:t>
            </a:r>
            <a:r>
              <a:rPr sz="2400" spc="-5" dirty="0">
                <a:latin typeface="Times New Roman"/>
                <a:cs typeface="Times New Roman"/>
              </a:rPr>
              <a:t>Many </a:t>
            </a:r>
            <a:r>
              <a:rPr sz="2400" dirty="0">
                <a:latin typeface="Times New Roman"/>
                <a:cs typeface="Times New Roman"/>
              </a:rPr>
              <a:t>protein </a:t>
            </a:r>
            <a:r>
              <a:rPr sz="2400" spc="-5" dirty="0">
                <a:latin typeface="Times New Roman"/>
                <a:cs typeface="Times New Roman"/>
              </a:rPr>
              <a:t>and peptide acts </a:t>
            </a:r>
            <a:r>
              <a:rPr sz="2400" dirty="0">
                <a:latin typeface="Times New Roman"/>
                <a:cs typeface="Times New Roman"/>
              </a:rPr>
              <a:t>as  </a:t>
            </a:r>
            <a:r>
              <a:rPr sz="2400" spc="-5" dirty="0">
                <a:latin typeface="Times New Roman"/>
                <a:cs typeface="Times New Roman"/>
              </a:rPr>
              <a:t>Hormone.</a:t>
            </a:r>
            <a:endParaRPr sz="2400">
              <a:latin typeface="Times New Roman"/>
              <a:cs typeface="Times New Roman"/>
            </a:endParaRPr>
          </a:p>
          <a:p>
            <a:pPr marL="469900" indent="-457200">
              <a:lnSpc>
                <a:spcPct val="100000"/>
              </a:lnSpc>
              <a:spcBef>
                <a:spcPts val="450"/>
              </a:spcBef>
              <a:buClr>
                <a:srgbClr val="006666"/>
              </a:buClr>
              <a:buSzPct val="69444"/>
              <a:buAutoNum type="arabicPeriod"/>
              <a:tabLst>
                <a:tab pos="469265" algn="l"/>
                <a:tab pos="469900" algn="l"/>
              </a:tabLst>
            </a:pPr>
            <a:r>
              <a:rPr sz="2400" spc="-5" dirty="0">
                <a:latin typeface="Times New Roman"/>
                <a:cs typeface="Times New Roman"/>
              </a:rPr>
              <a:t>Insulin</a:t>
            </a:r>
            <a:endParaRPr sz="2400">
              <a:latin typeface="Times New Roman"/>
              <a:cs typeface="Times New Roman"/>
            </a:endParaRPr>
          </a:p>
          <a:p>
            <a:pPr marL="469900" indent="-457200">
              <a:lnSpc>
                <a:spcPct val="100000"/>
              </a:lnSpc>
              <a:spcBef>
                <a:spcPts val="439"/>
              </a:spcBef>
              <a:buClr>
                <a:srgbClr val="006666"/>
              </a:buClr>
              <a:buSzPct val="69444"/>
              <a:buAutoNum type="arabicPeriod"/>
              <a:tabLst>
                <a:tab pos="469265" algn="l"/>
                <a:tab pos="469900" algn="l"/>
              </a:tabLst>
            </a:pPr>
            <a:r>
              <a:rPr sz="2400" spc="-5" dirty="0">
                <a:latin typeface="Times New Roman"/>
                <a:cs typeface="Times New Roman"/>
              </a:rPr>
              <a:t>Growth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Hormone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14400" y="4953000"/>
            <a:ext cx="7772400" cy="1306768"/>
          </a:xfrm>
          <a:prstGeom prst="rect">
            <a:avLst/>
          </a:prstGeom>
        </p:spPr>
        <p:txBody>
          <a:bodyPr vert="horz" wrap="square" lIns="0" tIns="69850" rIns="0" bIns="0" rtlCol="0">
            <a:spAutoFit/>
          </a:bodyPr>
          <a:lstStyle/>
          <a:p>
            <a:pPr marL="469900">
              <a:lnSpc>
                <a:spcPct val="100000"/>
              </a:lnSpc>
              <a:spcBef>
                <a:spcPts val="550"/>
              </a:spcBef>
            </a:pPr>
            <a:r>
              <a:rPr sz="2400" u="sng" spc="-5" dirty="0">
                <a:solidFill>
                  <a:schemeClr val="accent2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Structural Protein:</a:t>
            </a:r>
            <a:r>
              <a:rPr sz="2400" spc="-5" dirty="0">
                <a:solidFill>
                  <a:schemeClr val="accent2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Contribute to the structure </a:t>
            </a:r>
            <a:r>
              <a:rPr sz="2400" dirty="0">
                <a:latin typeface="Times New Roman"/>
                <a:cs typeface="Times New Roman"/>
              </a:rPr>
              <a:t>of the</a:t>
            </a:r>
            <a:r>
              <a:rPr sz="2400" spc="10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tissue.</a:t>
            </a:r>
            <a:endParaRPr sz="2400">
              <a:latin typeface="Times New Roman"/>
              <a:cs typeface="Times New Roman"/>
            </a:endParaRPr>
          </a:p>
          <a:p>
            <a:pPr marL="469900" indent="-457200">
              <a:lnSpc>
                <a:spcPct val="100000"/>
              </a:lnSpc>
              <a:spcBef>
                <a:spcPts val="450"/>
              </a:spcBef>
              <a:buClr>
                <a:srgbClr val="006666"/>
              </a:buClr>
              <a:buSzPct val="69444"/>
              <a:buAutoNum type="arabicPeriod"/>
              <a:tabLst>
                <a:tab pos="469265" algn="l"/>
                <a:tab pos="469900" algn="l"/>
              </a:tabLst>
            </a:pPr>
            <a:r>
              <a:rPr sz="2400" spc="-5" dirty="0">
                <a:latin typeface="Times New Roman"/>
                <a:cs typeface="Times New Roman"/>
              </a:rPr>
              <a:t>Collagen</a:t>
            </a:r>
            <a:endParaRPr sz="2400">
              <a:latin typeface="Times New Roman"/>
              <a:cs typeface="Times New Roman"/>
            </a:endParaRPr>
          </a:p>
          <a:p>
            <a:pPr marL="469900" indent="-457200">
              <a:lnSpc>
                <a:spcPct val="100000"/>
              </a:lnSpc>
              <a:spcBef>
                <a:spcPts val="450"/>
              </a:spcBef>
              <a:buClr>
                <a:srgbClr val="006666"/>
              </a:buClr>
              <a:buSzPct val="69444"/>
              <a:buAutoNum type="arabicPeriod"/>
              <a:tabLst>
                <a:tab pos="469265" algn="l"/>
                <a:tab pos="469900" algn="l"/>
              </a:tabLst>
            </a:pPr>
            <a:r>
              <a:rPr sz="2400" spc="-5" dirty="0">
                <a:latin typeface="Times New Roman"/>
                <a:cs typeface="Times New Roman"/>
              </a:rPr>
              <a:t>Elastin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0" name="object 3"/>
          <p:cNvSpPr/>
          <p:nvPr/>
        </p:nvSpPr>
        <p:spPr>
          <a:xfrm>
            <a:off x="228600" y="152400"/>
            <a:ext cx="8763000" cy="6553200"/>
          </a:xfrm>
          <a:custGeom>
            <a:avLst/>
            <a:gdLst/>
            <a:ahLst/>
            <a:cxnLst/>
            <a:rect l="l" t="t" r="r" b="b"/>
            <a:pathLst>
              <a:path w="8763000" h="6553200">
                <a:moveTo>
                  <a:pt x="0" y="6553200"/>
                </a:moveTo>
                <a:lnTo>
                  <a:pt x="8763000" y="6553200"/>
                </a:lnTo>
                <a:lnTo>
                  <a:pt x="8763000" y="0"/>
                </a:lnTo>
                <a:lnTo>
                  <a:pt x="0" y="0"/>
                </a:lnTo>
                <a:lnTo>
                  <a:pt x="0" y="6553200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95400" y="304800"/>
            <a:ext cx="6323331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Continue…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62000" y="1219200"/>
            <a:ext cx="6629400" cy="182870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003425" algn="l"/>
              </a:tabLst>
            </a:pPr>
            <a:r>
              <a:rPr sz="2800" u="heavy" dirty="0">
                <a:solidFill>
                  <a:schemeClr val="accent2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Transport</a:t>
            </a:r>
            <a:r>
              <a:rPr sz="2800" u="heavy" spc="10" dirty="0">
                <a:solidFill>
                  <a:schemeClr val="accent2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u="heavy" spc="-5" dirty="0">
                <a:solidFill>
                  <a:schemeClr val="accent2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Protein</a:t>
            </a:r>
            <a:r>
              <a:rPr sz="28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:</a:t>
            </a:r>
            <a:r>
              <a:rPr sz="2800" spc="-5" dirty="0">
                <a:latin typeface="Times New Roman"/>
                <a:cs typeface="Times New Roman"/>
              </a:rPr>
              <a:t>	</a:t>
            </a:r>
            <a:r>
              <a:rPr sz="2800" dirty="0">
                <a:latin typeface="Times New Roman"/>
                <a:cs typeface="Times New Roman"/>
              </a:rPr>
              <a:t>Serve </a:t>
            </a:r>
            <a:r>
              <a:rPr sz="2800" spc="-5" dirty="0">
                <a:latin typeface="Times New Roman"/>
                <a:cs typeface="Times New Roman"/>
              </a:rPr>
              <a:t>to </a:t>
            </a:r>
            <a:r>
              <a:rPr sz="2800">
                <a:latin typeface="Times New Roman"/>
                <a:cs typeface="Times New Roman"/>
              </a:rPr>
              <a:t>carry</a:t>
            </a:r>
            <a:r>
              <a:rPr sz="2800" spc="-45">
                <a:latin typeface="Times New Roman"/>
                <a:cs typeface="Times New Roman"/>
              </a:rPr>
              <a:t> </a:t>
            </a:r>
            <a:r>
              <a:rPr sz="3200" spc="-5" smtClean="0">
                <a:latin typeface="Times New Roman"/>
                <a:cs typeface="Times New Roman"/>
              </a:rPr>
              <a:t>substances</a:t>
            </a:r>
            <a:endParaRPr lang="en-US" sz="3200" spc="-5" dirty="0" smtClean="0">
              <a:latin typeface="Times New Roman"/>
              <a:cs typeface="Times New Roman"/>
            </a:endParaRPr>
          </a:p>
          <a:p>
            <a:pPr marL="354330" indent="-341630">
              <a:lnSpc>
                <a:spcPct val="100000"/>
              </a:lnSpc>
              <a:spcBef>
                <a:spcPts val="600"/>
              </a:spcBef>
              <a:buClr>
                <a:srgbClr val="006666"/>
              </a:buClr>
              <a:buSzPct val="70000"/>
              <a:buAutoNum type="arabicPeriod"/>
              <a:tabLst>
                <a:tab pos="353695" algn="l"/>
                <a:tab pos="354330" algn="l"/>
              </a:tabLst>
            </a:pPr>
            <a:r>
              <a:rPr lang="en-US" sz="2800" spc="-5" dirty="0" err="1" smtClean="0">
                <a:latin typeface="Times New Roman"/>
                <a:cs typeface="Times New Roman"/>
              </a:rPr>
              <a:t>Transferrin</a:t>
            </a:r>
            <a:r>
              <a:rPr lang="en-US" sz="2800" spc="-5" dirty="0" smtClean="0">
                <a:latin typeface="Times New Roman"/>
                <a:cs typeface="Times New Roman"/>
              </a:rPr>
              <a:t> carry</a:t>
            </a:r>
            <a:r>
              <a:rPr lang="en-US" sz="2800" spc="15" dirty="0" smtClean="0">
                <a:latin typeface="Times New Roman"/>
                <a:cs typeface="Times New Roman"/>
              </a:rPr>
              <a:t> </a:t>
            </a:r>
            <a:r>
              <a:rPr lang="en-US" sz="2800" dirty="0" smtClean="0">
                <a:latin typeface="Times New Roman"/>
                <a:cs typeface="Times New Roman"/>
              </a:rPr>
              <a:t>Iron</a:t>
            </a:r>
          </a:p>
          <a:p>
            <a:pPr marL="354330" indent="-341630">
              <a:lnSpc>
                <a:spcPct val="100000"/>
              </a:lnSpc>
              <a:spcBef>
                <a:spcPts val="500"/>
              </a:spcBef>
              <a:buClr>
                <a:srgbClr val="006666"/>
              </a:buClr>
              <a:buSzPct val="70000"/>
              <a:buAutoNum type="arabicPeriod"/>
              <a:tabLst>
                <a:tab pos="353695" algn="l"/>
                <a:tab pos="354330" algn="l"/>
              </a:tabLst>
            </a:pPr>
            <a:r>
              <a:rPr lang="en-US" sz="2800" spc="-5" dirty="0" smtClean="0">
                <a:latin typeface="Times New Roman"/>
                <a:cs typeface="Times New Roman"/>
              </a:rPr>
              <a:t>Hemoglobin </a:t>
            </a:r>
            <a:r>
              <a:rPr lang="en-US" sz="2800" dirty="0" smtClean="0">
                <a:latin typeface="Times New Roman"/>
                <a:cs typeface="Times New Roman"/>
              </a:rPr>
              <a:t>carry</a:t>
            </a:r>
            <a:r>
              <a:rPr lang="en-US" sz="2800" spc="-50" dirty="0" smtClean="0">
                <a:latin typeface="Times New Roman"/>
                <a:cs typeface="Times New Roman"/>
              </a:rPr>
              <a:t> </a:t>
            </a:r>
            <a:r>
              <a:rPr lang="en-US" sz="2800" dirty="0" smtClean="0">
                <a:latin typeface="Times New Roman"/>
                <a:cs typeface="Times New Roman"/>
              </a:rPr>
              <a:t>Oxygen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003425" algn="l"/>
              </a:tabLst>
            </a:pP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14400" y="2971800"/>
            <a:ext cx="7924800" cy="8874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u="heavy" spc="-10" dirty="0">
                <a:solidFill>
                  <a:schemeClr val="accent2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Immune </a:t>
            </a:r>
            <a:r>
              <a:rPr sz="2800" u="heavy" dirty="0">
                <a:solidFill>
                  <a:schemeClr val="accent2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Protein</a:t>
            </a:r>
            <a:r>
              <a:rPr sz="2800" dirty="0">
                <a:solidFill>
                  <a:schemeClr val="accent2"/>
                </a:solidFill>
                <a:latin typeface="Times New Roman"/>
                <a:cs typeface="Times New Roman"/>
              </a:rPr>
              <a:t>: </a:t>
            </a:r>
            <a:r>
              <a:rPr sz="2800" dirty="0">
                <a:latin typeface="Times New Roman"/>
                <a:cs typeface="Times New Roman"/>
              </a:rPr>
              <a:t>Serve in </a:t>
            </a:r>
            <a:r>
              <a:rPr sz="2800">
                <a:latin typeface="Times New Roman"/>
                <a:cs typeface="Times New Roman"/>
              </a:rPr>
              <a:t>defense</a:t>
            </a:r>
            <a:r>
              <a:rPr sz="2800" spc="-30">
                <a:latin typeface="Times New Roman"/>
                <a:cs typeface="Times New Roman"/>
              </a:rPr>
              <a:t> </a:t>
            </a:r>
            <a:r>
              <a:rPr sz="2800" spc="-5" smtClean="0">
                <a:latin typeface="Times New Roman"/>
                <a:cs typeface="Times New Roman"/>
              </a:rPr>
              <a:t>mechanism</a:t>
            </a:r>
            <a:endParaRPr lang="en-US" sz="2800" spc="-5" dirty="0" smtClean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800" spc="-5" dirty="0" smtClean="0">
                <a:solidFill>
                  <a:srgbClr val="006666"/>
                </a:solidFill>
                <a:latin typeface="Times New Roman"/>
                <a:cs typeface="Times New Roman"/>
              </a:rPr>
              <a:t>1. </a:t>
            </a:r>
            <a:r>
              <a:rPr lang="en-US" sz="2800" spc="-5" dirty="0" smtClean="0">
                <a:latin typeface="Times New Roman"/>
                <a:cs typeface="Times New Roman"/>
              </a:rPr>
              <a:t>Immunoglobulin</a:t>
            </a:r>
            <a:r>
              <a:rPr lang="en-US" sz="2800" spc="-5" dirty="0" smtClean="0">
                <a:latin typeface="Times New Roman"/>
                <a:cs typeface="Times New Roman"/>
              </a:rPr>
              <a:t>, </a:t>
            </a:r>
            <a:r>
              <a:rPr lang="en-US" sz="2800" dirty="0" err="1" smtClean="0">
                <a:latin typeface="Times New Roman"/>
                <a:cs typeface="Times New Roman"/>
              </a:rPr>
              <a:t>IgG</a:t>
            </a:r>
            <a:r>
              <a:rPr lang="en-US" sz="2800" dirty="0" smtClean="0">
                <a:latin typeface="Times New Roman"/>
                <a:cs typeface="Times New Roman"/>
              </a:rPr>
              <a:t>, </a:t>
            </a:r>
            <a:r>
              <a:rPr lang="en-US" sz="2800" dirty="0" err="1" smtClean="0">
                <a:latin typeface="Times New Roman"/>
                <a:cs typeface="Times New Roman"/>
              </a:rPr>
              <a:t>IgA</a:t>
            </a:r>
            <a:r>
              <a:rPr lang="en-US" sz="2800" dirty="0" smtClean="0">
                <a:latin typeface="Times New Roman"/>
                <a:cs typeface="Times New Roman"/>
              </a:rPr>
              <a:t>, </a:t>
            </a:r>
            <a:r>
              <a:rPr lang="en-US" sz="2800" spc="-5" dirty="0" err="1" smtClean="0">
                <a:latin typeface="Times New Roman"/>
                <a:cs typeface="Times New Roman"/>
              </a:rPr>
              <a:t>IgM</a:t>
            </a:r>
            <a:r>
              <a:rPr lang="en-US" sz="2800" spc="-5" dirty="0" smtClean="0">
                <a:latin typeface="Times New Roman"/>
                <a:cs typeface="Times New Roman"/>
              </a:rPr>
              <a:t>,</a:t>
            </a:r>
            <a:r>
              <a:rPr lang="en-US" sz="2800" spc="5" dirty="0" smtClean="0">
                <a:latin typeface="Times New Roman"/>
                <a:cs typeface="Times New Roman"/>
              </a:rPr>
              <a:t> </a:t>
            </a:r>
            <a:r>
              <a:rPr lang="en-US" sz="2800" dirty="0" err="1" smtClean="0">
                <a:latin typeface="Times New Roman"/>
                <a:cs typeface="Times New Roman"/>
              </a:rPr>
              <a:t>IgD,IgE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14400" y="4038600"/>
            <a:ext cx="7772400" cy="232114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u="heavy" spc="-5" dirty="0">
                <a:solidFill>
                  <a:schemeClr val="accent2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Contractile Protein:</a:t>
            </a:r>
            <a:r>
              <a:rPr sz="2800" spc="-5" dirty="0">
                <a:solidFill>
                  <a:schemeClr val="accent2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Takes part </a:t>
            </a:r>
            <a:r>
              <a:rPr sz="2800" spc="-5" dirty="0">
                <a:latin typeface="Times New Roman"/>
                <a:cs typeface="Times New Roman"/>
              </a:rPr>
              <a:t>in the muscle</a:t>
            </a:r>
            <a:r>
              <a:rPr sz="2800" spc="60" dirty="0">
                <a:latin typeface="Times New Roman"/>
                <a:cs typeface="Times New Roman"/>
              </a:rPr>
              <a:t> </a:t>
            </a:r>
            <a:r>
              <a:rPr sz="2800" spc="-5">
                <a:latin typeface="Times New Roman"/>
                <a:cs typeface="Times New Roman"/>
              </a:rPr>
              <a:t>contrection</a:t>
            </a:r>
            <a:r>
              <a:rPr sz="2800" spc="-5" smtClean="0">
                <a:latin typeface="Times New Roman"/>
                <a:cs typeface="Times New Roman"/>
              </a:rPr>
              <a:t>.</a:t>
            </a:r>
            <a:endParaRPr lang="en-US" sz="2800" spc="-5" dirty="0" smtClean="0">
              <a:latin typeface="Times New Roman"/>
              <a:cs typeface="Times New Roman"/>
            </a:endParaRPr>
          </a:p>
          <a:p>
            <a:pPr marL="354330" indent="-341630">
              <a:lnSpc>
                <a:spcPct val="100000"/>
              </a:lnSpc>
              <a:spcBef>
                <a:spcPts val="600"/>
              </a:spcBef>
              <a:buClr>
                <a:srgbClr val="006666"/>
              </a:buClr>
              <a:buSzPct val="70000"/>
              <a:buAutoNum type="arabicPeriod"/>
              <a:tabLst>
                <a:tab pos="353695" algn="l"/>
                <a:tab pos="354330" algn="l"/>
              </a:tabLst>
            </a:pPr>
            <a:r>
              <a:rPr lang="en-US" sz="2800" spc="-5" dirty="0" err="1" smtClean="0">
                <a:latin typeface="Times New Roman"/>
                <a:cs typeface="Times New Roman"/>
              </a:rPr>
              <a:t>Actin</a:t>
            </a:r>
            <a:endParaRPr lang="en-US" sz="2800" dirty="0" smtClean="0">
              <a:latin typeface="Times New Roman"/>
              <a:cs typeface="Times New Roman"/>
            </a:endParaRPr>
          </a:p>
          <a:p>
            <a:pPr marL="354330" indent="-341630">
              <a:lnSpc>
                <a:spcPct val="100000"/>
              </a:lnSpc>
              <a:spcBef>
                <a:spcPts val="500"/>
              </a:spcBef>
              <a:buClr>
                <a:srgbClr val="006666"/>
              </a:buClr>
              <a:buSzPct val="70000"/>
              <a:buAutoNum type="arabicPeriod"/>
              <a:tabLst>
                <a:tab pos="353695" algn="l"/>
                <a:tab pos="354330" algn="l"/>
              </a:tabLst>
            </a:pPr>
            <a:r>
              <a:rPr lang="en-US" sz="2800" spc="-5" dirty="0" smtClean="0">
                <a:latin typeface="Times New Roman"/>
                <a:cs typeface="Times New Roman"/>
              </a:rPr>
              <a:t>My</a:t>
            </a:r>
            <a:r>
              <a:rPr lang="en-US" sz="2800" spc="5" dirty="0" smtClean="0">
                <a:latin typeface="Times New Roman"/>
                <a:cs typeface="Times New Roman"/>
              </a:rPr>
              <a:t>o</a:t>
            </a:r>
            <a:r>
              <a:rPr lang="en-US" sz="2800" spc="-5" dirty="0" smtClean="0">
                <a:latin typeface="Times New Roman"/>
                <a:cs typeface="Times New Roman"/>
              </a:rPr>
              <a:t>si</a:t>
            </a:r>
            <a:r>
              <a:rPr lang="en-US" sz="2800" dirty="0" smtClean="0">
                <a:latin typeface="Times New Roman"/>
                <a:cs typeface="Times New Roman"/>
              </a:rPr>
              <a:t>n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2800">
              <a:latin typeface="Times New Roman"/>
              <a:cs typeface="Times New Roman"/>
            </a:endParaRPr>
          </a:p>
        </p:txBody>
      </p:sp>
      <p:sp>
        <p:nvSpPr>
          <p:cNvPr id="13" name="object 3"/>
          <p:cNvSpPr/>
          <p:nvPr/>
        </p:nvSpPr>
        <p:spPr>
          <a:xfrm>
            <a:off x="228600" y="152400"/>
            <a:ext cx="8763000" cy="6553200"/>
          </a:xfrm>
          <a:custGeom>
            <a:avLst/>
            <a:gdLst/>
            <a:ahLst/>
            <a:cxnLst/>
            <a:rect l="l" t="t" r="r" b="b"/>
            <a:pathLst>
              <a:path w="8763000" h="6553200">
                <a:moveTo>
                  <a:pt x="0" y="6553200"/>
                </a:moveTo>
                <a:lnTo>
                  <a:pt x="8763000" y="6553200"/>
                </a:lnTo>
                <a:lnTo>
                  <a:pt x="8763000" y="0"/>
                </a:lnTo>
                <a:lnTo>
                  <a:pt x="0" y="0"/>
                </a:lnTo>
                <a:lnTo>
                  <a:pt x="0" y="6553200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95400" y="533400"/>
            <a:ext cx="487680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Continue…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57200" y="1219200"/>
            <a:ext cx="7583170" cy="1318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u="heavy" spc="-5" dirty="0">
                <a:solidFill>
                  <a:schemeClr val="accent2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Genetic Protein</a:t>
            </a:r>
            <a:r>
              <a:rPr sz="28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:</a:t>
            </a:r>
            <a:r>
              <a:rPr sz="2800" spc="-5" dirty="0">
                <a:latin typeface="Times New Roman"/>
                <a:cs typeface="Times New Roman"/>
              </a:rPr>
              <a:t> Protein present in combination with nucleic</a:t>
            </a:r>
            <a:r>
              <a:rPr sz="2800" spc="165" dirty="0">
                <a:latin typeface="Times New Roman"/>
                <a:cs typeface="Times New Roman"/>
              </a:rPr>
              <a:t> </a:t>
            </a:r>
            <a:r>
              <a:rPr sz="2800" spc="-5">
                <a:latin typeface="Times New Roman"/>
                <a:cs typeface="Times New Roman"/>
              </a:rPr>
              <a:t>acid</a:t>
            </a:r>
            <a:r>
              <a:rPr sz="2800" spc="-5" smtClean="0">
                <a:latin typeface="Times New Roman"/>
                <a:cs typeface="Times New Roman"/>
              </a:rPr>
              <a:t>.</a:t>
            </a:r>
            <a:endParaRPr lang="en-US" sz="2800" spc="-5" dirty="0" smtClean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800" spc="-5" dirty="0" smtClean="0">
                <a:latin typeface="Times New Roman"/>
                <a:cs typeface="Times New Roman"/>
              </a:rPr>
              <a:t>1.</a:t>
            </a:r>
            <a:r>
              <a:rPr lang="en-US" dirty="0" smtClean="0">
                <a:solidFill>
                  <a:srgbClr val="006666"/>
                </a:solidFill>
                <a:latin typeface="Times New Roman"/>
                <a:cs typeface="Times New Roman"/>
              </a:rPr>
              <a:t> </a:t>
            </a:r>
            <a:r>
              <a:rPr lang="en-US" dirty="0" smtClean="0">
                <a:solidFill>
                  <a:srgbClr val="006666"/>
                </a:solidFill>
                <a:latin typeface="Times New Roman"/>
                <a:cs typeface="Times New Roman"/>
              </a:rPr>
              <a:t>.</a:t>
            </a:r>
            <a:r>
              <a:rPr lang="en-US" sz="2800" dirty="0" err="1" smtClean="0">
                <a:latin typeface="Times New Roman"/>
                <a:cs typeface="Times New Roman"/>
              </a:rPr>
              <a:t>Histone</a:t>
            </a:r>
            <a:r>
              <a:rPr lang="en-US" sz="2800" spc="-55" dirty="0" smtClean="0">
                <a:latin typeface="Times New Roman"/>
                <a:cs typeface="Times New Roman"/>
              </a:rPr>
              <a:t> </a:t>
            </a:r>
            <a:r>
              <a:rPr lang="en-US" sz="2800" spc="-5" dirty="0" smtClean="0">
                <a:latin typeface="Times New Roman"/>
                <a:cs typeface="Times New Roman"/>
              </a:rPr>
              <a:t>Protein.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57200" y="2743200"/>
            <a:ext cx="8458200" cy="189026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u="heavy" dirty="0">
                <a:solidFill>
                  <a:schemeClr val="accent2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Storage </a:t>
            </a:r>
            <a:r>
              <a:rPr sz="2800" u="heavy" spc="-5" dirty="0">
                <a:solidFill>
                  <a:schemeClr val="accent2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Protein:</a:t>
            </a:r>
            <a:r>
              <a:rPr sz="2800" spc="-5" dirty="0">
                <a:solidFill>
                  <a:schemeClr val="accent2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To </a:t>
            </a:r>
            <a:r>
              <a:rPr sz="2800" spc="-5" dirty="0">
                <a:latin typeface="Times New Roman"/>
                <a:cs typeface="Times New Roman"/>
              </a:rPr>
              <a:t>store protein </a:t>
            </a:r>
            <a:r>
              <a:rPr sz="2800">
                <a:latin typeface="Times New Roman"/>
                <a:cs typeface="Times New Roman"/>
              </a:rPr>
              <a:t>for </a:t>
            </a:r>
            <a:r>
              <a:rPr sz="2800" spc="-5" smtClean="0">
                <a:latin typeface="Times New Roman"/>
                <a:cs typeface="Times New Roman"/>
              </a:rPr>
              <a:t>nutritional</a:t>
            </a:r>
            <a:r>
              <a:rPr lang="en-US" sz="2800" spc="80" dirty="0" smtClean="0">
                <a:latin typeface="Times New Roman"/>
                <a:cs typeface="Times New Roman"/>
              </a:rPr>
              <a:t> </a:t>
            </a:r>
            <a:r>
              <a:rPr sz="2800" smtClean="0">
                <a:latin typeface="Times New Roman"/>
                <a:cs typeface="Times New Roman"/>
              </a:rPr>
              <a:t>purposes.</a:t>
            </a:r>
            <a:endParaRPr lang="en-US" sz="2800" dirty="0" smtClean="0">
              <a:latin typeface="Times New Roman"/>
              <a:cs typeface="Times New Roman"/>
            </a:endParaRPr>
          </a:p>
          <a:p>
            <a:pPr marL="354330" indent="-341630">
              <a:lnSpc>
                <a:spcPct val="100000"/>
              </a:lnSpc>
              <a:spcBef>
                <a:spcPts val="600"/>
              </a:spcBef>
              <a:buClr>
                <a:srgbClr val="006666"/>
              </a:buClr>
              <a:buSzPct val="70000"/>
              <a:buAutoNum type="arabicPeriod"/>
              <a:tabLst>
                <a:tab pos="353695" algn="l"/>
                <a:tab pos="354330" algn="l"/>
              </a:tabLst>
            </a:pPr>
            <a:r>
              <a:rPr lang="en-US" sz="2800" spc="-5" dirty="0" smtClean="0">
                <a:latin typeface="Times New Roman"/>
                <a:cs typeface="Times New Roman"/>
              </a:rPr>
              <a:t>Casein in Milk</a:t>
            </a:r>
            <a:endParaRPr lang="en-US" sz="2800" dirty="0" smtClean="0">
              <a:latin typeface="Times New Roman"/>
              <a:cs typeface="Times New Roman"/>
            </a:endParaRPr>
          </a:p>
          <a:p>
            <a:pPr marL="354330" indent="-341630">
              <a:lnSpc>
                <a:spcPct val="100000"/>
              </a:lnSpc>
              <a:spcBef>
                <a:spcPts val="500"/>
              </a:spcBef>
              <a:buClr>
                <a:srgbClr val="006666"/>
              </a:buClr>
              <a:buSzPct val="70000"/>
              <a:buAutoNum type="arabicPeriod"/>
              <a:tabLst>
                <a:tab pos="353695" algn="l"/>
                <a:tab pos="354330" algn="l"/>
              </a:tabLst>
            </a:pPr>
            <a:r>
              <a:rPr lang="en-US" sz="2800" spc="-5" dirty="0" err="1" smtClean="0">
                <a:latin typeface="Times New Roman"/>
                <a:cs typeface="Times New Roman"/>
              </a:rPr>
              <a:t>Gliadin</a:t>
            </a:r>
            <a:r>
              <a:rPr lang="en-US" sz="2800" spc="-5" dirty="0" smtClean="0">
                <a:latin typeface="Times New Roman"/>
                <a:cs typeface="Times New Roman"/>
              </a:rPr>
              <a:t> in</a:t>
            </a:r>
            <a:r>
              <a:rPr lang="en-US" sz="2800" spc="-45" dirty="0" smtClean="0">
                <a:latin typeface="Times New Roman"/>
                <a:cs typeface="Times New Roman"/>
              </a:rPr>
              <a:t> </a:t>
            </a:r>
            <a:r>
              <a:rPr lang="en-US" sz="2800" dirty="0" smtClean="0">
                <a:latin typeface="Times New Roman"/>
                <a:cs typeface="Times New Roman"/>
              </a:rPr>
              <a:t>Wheat.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2800">
              <a:latin typeface="Times New Roman"/>
              <a:cs typeface="Times New Roman"/>
            </a:endParaRPr>
          </a:p>
        </p:txBody>
      </p:sp>
      <p:sp>
        <p:nvSpPr>
          <p:cNvPr id="10" name="object 3"/>
          <p:cNvSpPr/>
          <p:nvPr/>
        </p:nvSpPr>
        <p:spPr>
          <a:xfrm>
            <a:off x="228600" y="152400"/>
            <a:ext cx="8763000" cy="6553200"/>
          </a:xfrm>
          <a:custGeom>
            <a:avLst/>
            <a:gdLst/>
            <a:ahLst/>
            <a:cxnLst/>
            <a:rect l="l" t="t" r="r" b="b"/>
            <a:pathLst>
              <a:path w="8763000" h="6553200">
                <a:moveTo>
                  <a:pt x="0" y="6553200"/>
                </a:moveTo>
                <a:lnTo>
                  <a:pt x="8763000" y="6553200"/>
                </a:lnTo>
                <a:lnTo>
                  <a:pt x="8763000" y="0"/>
                </a:lnTo>
                <a:lnTo>
                  <a:pt x="0" y="0"/>
                </a:lnTo>
                <a:lnTo>
                  <a:pt x="0" y="6553200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13385"/>
            <a:ext cx="8458200" cy="1231106"/>
          </a:xfrm>
        </p:spPr>
        <p:txBody>
          <a:bodyPr/>
          <a:lstStyle/>
          <a:p>
            <a:r>
              <a:rPr lang="en-US" dirty="0" smtClean="0"/>
              <a:t>Classification Based on Nutritive value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3240" y="1281429"/>
            <a:ext cx="8315960" cy="4739759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sz="2800" dirty="0" smtClean="0"/>
              <a:t>The nutritive value of proteins is depends upon the present of essential amino acids.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Its classified into three groups:</a:t>
            </a:r>
          </a:p>
          <a:p>
            <a:pPr lvl="1">
              <a:buFont typeface="Wingdings" pitchFamily="2" charset="2"/>
              <a:buChar char="Ø"/>
            </a:pPr>
            <a:r>
              <a:rPr lang="en-US" sz="2800" dirty="0" smtClean="0">
                <a:solidFill>
                  <a:schemeClr val="accent2"/>
                </a:solidFill>
              </a:rPr>
              <a:t>Complete proteins:  </a:t>
            </a:r>
            <a:r>
              <a:rPr lang="en-US" sz="2800" dirty="0" smtClean="0">
                <a:solidFill>
                  <a:schemeClr val="tx1"/>
                </a:solidFill>
              </a:rPr>
              <a:t>which have all the ten</a:t>
            </a:r>
            <a:r>
              <a:rPr lang="en-US" sz="2800" dirty="0" smtClean="0"/>
              <a:t> essential</a:t>
            </a:r>
            <a:r>
              <a:rPr lang="en-US" sz="2800" dirty="0" smtClean="0">
                <a:solidFill>
                  <a:schemeClr val="tx1"/>
                </a:solidFill>
              </a:rPr>
              <a:t> amino acid e.g. egg, meat, milk, cheese, fish etc.</a:t>
            </a:r>
          </a:p>
          <a:p>
            <a:pPr lvl="1">
              <a:buFont typeface="Wingdings" pitchFamily="2" charset="2"/>
              <a:buChar char="Ø"/>
            </a:pPr>
            <a:r>
              <a:rPr lang="en-US" sz="2800" dirty="0" smtClean="0">
                <a:solidFill>
                  <a:schemeClr val="accent2"/>
                </a:solidFill>
              </a:rPr>
              <a:t>Partially complete proteins: </a:t>
            </a:r>
            <a:r>
              <a:rPr lang="en-US" sz="2800" dirty="0" smtClean="0">
                <a:solidFill>
                  <a:schemeClr val="tx1"/>
                </a:solidFill>
              </a:rPr>
              <a:t>D</a:t>
            </a:r>
            <a:r>
              <a:rPr lang="en-US" sz="2800" dirty="0" smtClean="0">
                <a:solidFill>
                  <a:schemeClr val="tx1"/>
                </a:solidFill>
              </a:rPr>
              <a:t>eficient one or more </a:t>
            </a:r>
            <a:r>
              <a:rPr lang="en-US" sz="2800" dirty="0" smtClean="0"/>
              <a:t>essential </a:t>
            </a:r>
            <a:r>
              <a:rPr lang="en-US" sz="2800" dirty="0" smtClean="0">
                <a:solidFill>
                  <a:schemeClr val="tx1"/>
                </a:solidFill>
              </a:rPr>
              <a:t>amino acids e.g. </a:t>
            </a:r>
            <a:r>
              <a:rPr lang="en-US" sz="2800" dirty="0" err="1" smtClean="0">
                <a:solidFill>
                  <a:schemeClr val="tx1"/>
                </a:solidFill>
              </a:rPr>
              <a:t>Glutelins</a:t>
            </a:r>
            <a:r>
              <a:rPr lang="en-US" sz="2800" dirty="0" smtClean="0">
                <a:solidFill>
                  <a:schemeClr val="tx1"/>
                </a:solidFill>
              </a:rPr>
              <a:t> ( wheat proteins), </a:t>
            </a:r>
            <a:r>
              <a:rPr lang="en-US" sz="2800" dirty="0" err="1" smtClean="0">
                <a:solidFill>
                  <a:schemeClr val="tx1"/>
                </a:solidFill>
              </a:rPr>
              <a:t>legumin</a:t>
            </a:r>
            <a:r>
              <a:rPr lang="en-US" sz="2800" dirty="0" smtClean="0">
                <a:solidFill>
                  <a:schemeClr val="tx1"/>
                </a:solidFill>
              </a:rPr>
              <a:t> ( Pulses proteins) etc.</a:t>
            </a:r>
          </a:p>
          <a:p>
            <a:pPr lvl="1">
              <a:buFont typeface="Wingdings" pitchFamily="2" charset="2"/>
              <a:buChar char="Ø"/>
            </a:pPr>
            <a:r>
              <a:rPr lang="en-US" sz="2800" dirty="0" smtClean="0">
                <a:solidFill>
                  <a:schemeClr val="accent2"/>
                </a:solidFill>
              </a:rPr>
              <a:t>In-Complete </a:t>
            </a:r>
            <a:r>
              <a:rPr lang="en-US" sz="2800" dirty="0" smtClean="0">
                <a:solidFill>
                  <a:schemeClr val="accent2"/>
                </a:solidFill>
              </a:rPr>
              <a:t>proteins</a:t>
            </a:r>
            <a:r>
              <a:rPr lang="en-US" sz="2800" dirty="0" smtClean="0">
                <a:solidFill>
                  <a:schemeClr val="accent2"/>
                </a:solidFill>
              </a:rPr>
              <a:t>: </a:t>
            </a:r>
            <a:r>
              <a:rPr lang="en-US" sz="2800" dirty="0" smtClean="0">
                <a:solidFill>
                  <a:schemeClr val="tx1"/>
                </a:solidFill>
              </a:rPr>
              <a:t>Complete absence of essential amino acids e.g.  Gelatin ( derived from Collagen) and </a:t>
            </a:r>
            <a:r>
              <a:rPr lang="en-US" sz="2800" dirty="0" err="1" smtClean="0">
                <a:solidFill>
                  <a:schemeClr val="tx1"/>
                </a:solidFill>
              </a:rPr>
              <a:t>Zein</a:t>
            </a:r>
            <a:r>
              <a:rPr lang="en-US" sz="2800" dirty="0" smtClean="0">
                <a:solidFill>
                  <a:schemeClr val="tx1"/>
                </a:solidFill>
              </a:rPr>
              <a:t> ( of Corn).</a:t>
            </a:r>
            <a:endParaRPr lang="en-US" sz="2800" dirty="0" smtClean="0">
              <a:solidFill>
                <a:schemeClr val="accent2"/>
              </a:solidFill>
            </a:endParaRPr>
          </a:p>
        </p:txBody>
      </p:sp>
      <p:sp>
        <p:nvSpPr>
          <p:cNvPr id="4" name="object 3"/>
          <p:cNvSpPr/>
          <p:nvPr/>
        </p:nvSpPr>
        <p:spPr>
          <a:xfrm>
            <a:off x="228600" y="152400"/>
            <a:ext cx="8763000" cy="6553200"/>
          </a:xfrm>
          <a:custGeom>
            <a:avLst/>
            <a:gdLst/>
            <a:ahLst/>
            <a:cxnLst/>
            <a:rect l="l" t="t" r="r" b="b"/>
            <a:pathLst>
              <a:path w="8763000" h="6553200">
                <a:moveTo>
                  <a:pt x="0" y="6553200"/>
                </a:moveTo>
                <a:lnTo>
                  <a:pt x="8763000" y="6553200"/>
                </a:lnTo>
                <a:lnTo>
                  <a:pt x="8763000" y="0"/>
                </a:lnTo>
                <a:lnTo>
                  <a:pt x="0" y="0"/>
                </a:lnTo>
                <a:lnTo>
                  <a:pt x="0" y="6553200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15233" y="461594"/>
            <a:ext cx="311277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240" dirty="0"/>
              <a:t>Denaturation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35940" y="1526794"/>
            <a:ext cx="8027670" cy="438150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355600" marR="609600" indent="-342900">
              <a:lnSpc>
                <a:spcPct val="80000"/>
              </a:lnSpc>
              <a:spcBef>
                <a:spcPts val="820"/>
              </a:spcBef>
              <a:buChar char="•"/>
              <a:tabLst>
                <a:tab pos="354965" algn="l"/>
                <a:tab pos="355600" algn="l"/>
              </a:tabLst>
            </a:pPr>
            <a:r>
              <a:rPr sz="3000" spc="-220" dirty="0">
                <a:latin typeface="Arial"/>
                <a:cs typeface="Arial"/>
              </a:rPr>
              <a:t>The </a:t>
            </a:r>
            <a:r>
              <a:rPr sz="3000" spc="-114" dirty="0">
                <a:latin typeface="Arial"/>
                <a:cs typeface="Arial"/>
              </a:rPr>
              <a:t>phenomenon </a:t>
            </a:r>
            <a:r>
              <a:rPr sz="3000" spc="-5" dirty="0">
                <a:latin typeface="Arial"/>
                <a:cs typeface="Arial"/>
              </a:rPr>
              <a:t>of </a:t>
            </a:r>
            <a:r>
              <a:rPr sz="3000" spc="-120" dirty="0">
                <a:latin typeface="Arial"/>
                <a:cs typeface="Arial"/>
              </a:rPr>
              <a:t>disorganization </a:t>
            </a:r>
            <a:r>
              <a:rPr sz="3000" spc="-5" dirty="0">
                <a:latin typeface="Arial"/>
                <a:cs typeface="Arial"/>
              </a:rPr>
              <a:t>of</a:t>
            </a:r>
            <a:r>
              <a:rPr sz="3000" spc="-305" dirty="0">
                <a:latin typeface="Arial"/>
                <a:cs typeface="Arial"/>
              </a:rPr>
              <a:t> </a:t>
            </a:r>
            <a:r>
              <a:rPr sz="3000" b="1" spc="-160" dirty="0">
                <a:latin typeface="Arial"/>
                <a:cs typeface="Arial"/>
              </a:rPr>
              <a:t>native  </a:t>
            </a:r>
            <a:r>
              <a:rPr sz="3000" b="1" spc="-155" dirty="0">
                <a:latin typeface="Arial"/>
                <a:cs typeface="Arial"/>
              </a:rPr>
              <a:t>protein</a:t>
            </a:r>
            <a:r>
              <a:rPr sz="3000" b="1" spc="-175" dirty="0">
                <a:latin typeface="Arial"/>
                <a:cs typeface="Arial"/>
              </a:rPr>
              <a:t> </a:t>
            </a:r>
            <a:r>
              <a:rPr sz="3000" b="1" spc="-190" dirty="0">
                <a:latin typeface="Arial"/>
                <a:cs typeface="Arial"/>
              </a:rPr>
              <a:t>structure</a:t>
            </a:r>
            <a:endParaRPr sz="3000">
              <a:latin typeface="Arial"/>
              <a:cs typeface="Arial"/>
            </a:endParaRPr>
          </a:p>
          <a:p>
            <a:pPr marL="355600" marR="633095" indent="-342900">
              <a:lnSpc>
                <a:spcPts val="2880"/>
              </a:lnSpc>
              <a:spcBef>
                <a:spcPts val="695"/>
              </a:spcBef>
              <a:buChar char="•"/>
              <a:tabLst>
                <a:tab pos="354965" algn="l"/>
                <a:tab pos="355600" algn="l"/>
              </a:tabLst>
            </a:pPr>
            <a:r>
              <a:rPr sz="3000" spc="45" dirty="0">
                <a:latin typeface="Arial"/>
                <a:cs typeface="Arial"/>
              </a:rPr>
              <a:t>It</a:t>
            </a:r>
            <a:r>
              <a:rPr sz="3000" spc="-185" dirty="0">
                <a:latin typeface="Arial"/>
                <a:cs typeface="Arial"/>
              </a:rPr>
              <a:t> </a:t>
            </a:r>
            <a:r>
              <a:rPr sz="3000" spc="-110" dirty="0">
                <a:latin typeface="Arial"/>
                <a:cs typeface="Arial"/>
              </a:rPr>
              <a:t>results</a:t>
            </a:r>
            <a:r>
              <a:rPr sz="3000" spc="-160" dirty="0">
                <a:latin typeface="Arial"/>
                <a:cs typeface="Arial"/>
              </a:rPr>
              <a:t> </a:t>
            </a:r>
            <a:r>
              <a:rPr sz="3000" spc="-40" dirty="0">
                <a:latin typeface="Arial"/>
                <a:cs typeface="Arial"/>
              </a:rPr>
              <a:t>in</a:t>
            </a:r>
            <a:r>
              <a:rPr sz="3000" spc="-160" dirty="0">
                <a:latin typeface="Arial"/>
                <a:cs typeface="Arial"/>
              </a:rPr>
              <a:t> </a:t>
            </a:r>
            <a:r>
              <a:rPr sz="3000" spc="-35" dirty="0">
                <a:latin typeface="Arial"/>
                <a:cs typeface="Arial"/>
              </a:rPr>
              <a:t>the</a:t>
            </a:r>
            <a:r>
              <a:rPr sz="3000" spc="-170" dirty="0">
                <a:latin typeface="Arial"/>
                <a:cs typeface="Arial"/>
              </a:rPr>
              <a:t> </a:t>
            </a:r>
            <a:r>
              <a:rPr sz="3000" spc="-190" dirty="0">
                <a:latin typeface="Arial"/>
                <a:cs typeface="Arial"/>
              </a:rPr>
              <a:t>loss</a:t>
            </a:r>
            <a:r>
              <a:rPr sz="3000" spc="-150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of</a:t>
            </a:r>
            <a:r>
              <a:rPr sz="3000" spc="-160" dirty="0">
                <a:latin typeface="Arial"/>
                <a:cs typeface="Arial"/>
              </a:rPr>
              <a:t> </a:t>
            </a:r>
            <a:r>
              <a:rPr sz="3000" spc="-170" dirty="0">
                <a:latin typeface="Arial"/>
                <a:cs typeface="Arial"/>
              </a:rPr>
              <a:t>secondary,</a:t>
            </a:r>
            <a:r>
              <a:rPr sz="3000" spc="-140" dirty="0">
                <a:latin typeface="Arial"/>
                <a:cs typeface="Arial"/>
              </a:rPr>
              <a:t> </a:t>
            </a:r>
            <a:r>
              <a:rPr sz="3000" spc="-20" dirty="0">
                <a:latin typeface="Arial"/>
                <a:cs typeface="Arial"/>
              </a:rPr>
              <a:t>tertiary</a:t>
            </a:r>
            <a:r>
              <a:rPr sz="3000" spc="-155" dirty="0">
                <a:latin typeface="Arial"/>
                <a:cs typeface="Arial"/>
              </a:rPr>
              <a:t> </a:t>
            </a:r>
            <a:r>
              <a:rPr sz="3000" spc="-140" dirty="0">
                <a:latin typeface="Arial"/>
                <a:cs typeface="Arial"/>
              </a:rPr>
              <a:t>and  </a:t>
            </a:r>
            <a:r>
              <a:rPr sz="3000" spc="-90" dirty="0">
                <a:latin typeface="Arial"/>
                <a:cs typeface="Arial"/>
              </a:rPr>
              <a:t>quaternary </a:t>
            </a:r>
            <a:r>
              <a:rPr sz="3000" spc="-65" dirty="0">
                <a:latin typeface="Arial"/>
                <a:cs typeface="Arial"/>
              </a:rPr>
              <a:t>structure </a:t>
            </a:r>
            <a:r>
              <a:rPr sz="3000" spc="-5" dirty="0">
                <a:latin typeface="Arial"/>
                <a:cs typeface="Arial"/>
              </a:rPr>
              <a:t>of</a:t>
            </a:r>
            <a:r>
              <a:rPr sz="3000" spc="-345" dirty="0">
                <a:latin typeface="Arial"/>
                <a:cs typeface="Arial"/>
              </a:rPr>
              <a:t> </a:t>
            </a:r>
            <a:r>
              <a:rPr sz="3000" spc="-85" dirty="0">
                <a:latin typeface="Arial"/>
                <a:cs typeface="Arial"/>
              </a:rPr>
              <a:t>proteins.</a:t>
            </a:r>
            <a:endParaRPr sz="3000">
              <a:latin typeface="Arial"/>
              <a:cs typeface="Arial"/>
            </a:endParaRPr>
          </a:p>
          <a:p>
            <a:pPr marL="355600" marR="384810" indent="-342900">
              <a:lnSpc>
                <a:spcPts val="2880"/>
              </a:lnSpc>
              <a:spcBef>
                <a:spcPts val="725"/>
              </a:spcBef>
              <a:buChar char="•"/>
              <a:tabLst>
                <a:tab pos="354965" algn="l"/>
                <a:tab pos="355600" algn="l"/>
              </a:tabLst>
            </a:pPr>
            <a:r>
              <a:rPr sz="3000" spc="45" dirty="0">
                <a:latin typeface="Arial"/>
                <a:cs typeface="Arial"/>
              </a:rPr>
              <a:t>It </a:t>
            </a:r>
            <a:r>
              <a:rPr sz="3000" spc="-135" dirty="0">
                <a:latin typeface="Arial"/>
                <a:cs typeface="Arial"/>
              </a:rPr>
              <a:t>involves </a:t>
            </a:r>
            <a:r>
              <a:rPr sz="3000" spc="-35" dirty="0">
                <a:latin typeface="Arial"/>
                <a:cs typeface="Arial"/>
              </a:rPr>
              <a:t>the </a:t>
            </a:r>
            <a:r>
              <a:rPr sz="3000" spc="-185" dirty="0">
                <a:latin typeface="Arial"/>
                <a:cs typeface="Arial"/>
              </a:rPr>
              <a:t>change </a:t>
            </a:r>
            <a:r>
              <a:rPr sz="3000" spc="-5" dirty="0">
                <a:latin typeface="Arial"/>
                <a:cs typeface="Arial"/>
              </a:rPr>
              <a:t>of</a:t>
            </a:r>
            <a:r>
              <a:rPr sz="3000" spc="-620" dirty="0">
                <a:latin typeface="Arial"/>
                <a:cs typeface="Arial"/>
              </a:rPr>
              <a:t> </a:t>
            </a:r>
            <a:r>
              <a:rPr sz="3000" spc="-145" dirty="0">
                <a:latin typeface="Arial"/>
                <a:cs typeface="Arial"/>
              </a:rPr>
              <a:t>physical, </a:t>
            </a:r>
            <a:r>
              <a:rPr sz="3000" spc="-135" dirty="0">
                <a:latin typeface="Arial"/>
                <a:cs typeface="Arial"/>
              </a:rPr>
              <a:t>chemical </a:t>
            </a:r>
            <a:r>
              <a:rPr sz="3000" spc="-140" dirty="0">
                <a:latin typeface="Arial"/>
                <a:cs typeface="Arial"/>
              </a:rPr>
              <a:t>and  </a:t>
            </a:r>
            <a:r>
              <a:rPr sz="3000" spc="-100" dirty="0">
                <a:latin typeface="Arial"/>
                <a:cs typeface="Arial"/>
              </a:rPr>
              <a:t>biological</a:t>
            </a:r>
            <a:r>
              <a:rPr sz="3000" spc="-175" dirty="0">
                <a:latin typeface="Arial"/>
                <a:cs typeface="Arial"/>
              </a:rPr>
              <a:t> </a:t>
            </a:r>
            <a:r>
              <a:rPr sz="3000" spc="-80" dirty="0">
                <a:latin typeface="Arial"/>
                <a:cs typeface="Arial"/>
              </a:rPr>
              <a:t>properties</a:t>
            </a:r>
            <a:endParaRPr sz="3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b="1" spc="-275" dirty="0">
                <a:latin typeface="Arial"/>
                <a:cs typeface="Arial"/>
              </a:rPr>
              <a:t>Agents </a:t>
            </a:r>
            <a:r>
              <a:rPr sz="3000" b="1" spc="-135" dirty="0">
                <a:latin typeface="Arial"/>
                <a:cs typeface="Arial"/>
              </a:rPr>
              <a:t>of</a:t>
            </a:r>
            <a:r>
              <a:rPr sz="3000" b="1" spc="-60" dirty="0">
                <a:latin typeface="Arial"/>
                <a:cs typeface="Arial"/>
              </a:rPr>
              <a:t> </a:t>
            </a:r>
            <a:r>
              <a:rPr sz="3000" b="1" spc="-165" dirty="0">
                <a:latin typeface="Arial"/>
                <a:cs typeface="Arial"/>
              </a:rPr>
              <a:t>Denaturation</a:t>
            </a:r>
            <a:endParaRPr sz="3000">
              <a:latin typeface="Arial"/>
              <a:cs typeface="Arial"/>
            </a:endParaRPr>
          </a:p>
          <a:p>
            <a:pPr marL="756285" marR="5080" lvl="1" indent="-287020">
              <a:lnSpc>
                <a:spcPct val="80000"/>
              </a:lnSpc>
              <a:spcBef>
                <a:spcPts val="640"/>
              </a:spcBef>
              <a:buFont typeface="Arial"/>
              <a:buChar char="–"/>
              <a:tabLst>
                <a:tab pos="756920" algn="l"/>
              </a:tabLst>
            </a:pPr>
            <a:r>
              <a:rPr sz="2600" b="1" spc="-240" dirty="0">
                <a:latin typeface="Arial"/>
                <a:cs typeface="Arial"/>
              </a:rPr>
              <a:t>Physical </a:t>
            </a:r>
            <a:r>
              <a:rPr sz="2600" b="1" spc="-204" dirty="0">
                <a:latin typeface="Arial"/>
                <a:cs typeface="Arial"/>
              </a:rPr>
              <a:t>agents: </a:t>
            </a:r>
            <a:r>
              <a:rPr sz="2600" spc="-114" dirty="0">
                <a:latin typeface="Arial"/>
                <a:cs typeface="Arial"/>
              </a:rPr>
              <a:t>Heat, </a:t>
            </a:r>
            <a:r>
              <a:rPr sz="2600" spc="-235" dirty="0">
                <a:latin typeface="Arial"/>
                <a:cs typeface="Arial"/>
              </a:rPr>
              <a:t>UV </a:t>
            </a:r>
            <a:r>
              <a:rPr sz="2600" spc="-55" dirty="0">
                <a:latin typeface="Arial"/>
                <a:cs typeface="Arial"/>
              </a:rPr>
              <a:t>radiation, </a:t>
            </a:r>
            <a:r>
              <a:rPr sz="2600" spc="-195" dirty="0">
                <a:latin typeface="Arial"/>
                <a:cs typeface="Arial"/>
              </a:rPr>
              <a:t>X-rays </a:t>
            </a:r>
            <a:r>
              <a:rPr sz="2600" spc="-120" dirty="0">
                <a:latin typeface="Arial"/>
                <a:cs typeface="Arial"/>
              </a:rPr>
              <a:t>and </a:t>
            </a:r>
            <a:r>
              <a:rPr sz="2600" spc="-40" dirty="0">
                <a:latin typeface="Arial"/>
                <a:cs typeface="Arial"/>
              </a:rPr>
              <a:t>violent  </a:t>
            </a:r>
            <a:r>
              <a:rPr sz="2600" spc="-140" dirty="0">
                <a:latin typeface="Arial"/>
                <a:cs typeface="Arial"/>
              </a:rPr>
              <a:t>shaking</a:t>
            </a:r>
            <a:r>
              <a:rPr sz="2600" spc="-165" dirty="0">
                <a:latin typeface="Arial"/>
                <a:cs typeface="Arial"/>
              </a:rPr>
              <a:t> </a:t>
            </a:r>
            <a:r>
              <a:rPr sz="2600" spc="-70" dirty="0">
                <a:latin typeface="Arial"/>
                <a:cs typeface="Arial"/>
              </a:rPr>
              <a:t>(centrifuge)</a:t>
            </a:r>
            <a:endParaRPr sz="2600">
              <a:latin typeface="Arial"/>
              <a:cs typeface="Arial"/>
            </a:endParaRPr>
          </a:p>
          <a:p>
            <a:pPr marL="756285" marR="139700" lvl="1" indent="-287020">
              <a:lnSpc>
                <a:spcPct val="80000"/>
              </a:lnSpc>
              <a:spcBef>
                <a:spcPts val="625"/>
              </a:spcBef>
              <a:buFont typeface="Arial"/>
              <a:buChar char="–"/>
              <a:tabLst>
                <a:tab pos="756920" algn="l"/>
              </a:tabLst>
            </a:pPr>
            <a:r>
              <a:rPr sz="2600" b="1" spc="-220" dirty="0">
                <a:latin typeface="Arial"/>
                <a:cs typeface="Arial"/>
              </a:rPr>
              <a:t>Chemical </a:t>
            </a:r>
            <a:r>
              <a:rPr sz="2600" b="1" spc="-225" dirty="0">
                <a:latin typeface="Arial"/>
                <a:cs typeface="Arial"/>
              </a:rPr>
              <a:t>Agents: </a:t>
            </a:r>
            <a:r>
              <a:rPr sz="2600" spc="-140" dirty="0">
                <a:latin typeface="Arial"/>
                <a:cs typeface="Arial"/>
              </a:rPr>
              <a:t>Acids, </a:t>
            </a:r>
            <a:r>
              <a:rPr sz="2600" spc="-114" dirty="0">
                <a:latin typeface="Arial"/>
                <a:cs typeface="Arial"/>
              </a:rPr>
              <a:t>alkalies, organic solvents  </a:t>
            </a:r>
            <a:r>
              <a:rPr sz="2600" spc="-85" dirty="0">
                <a:latin typeface="Arial"/>
                <a:cs typeface="Arial"/>
              </a:rPr>
              <a:t>(ether, </a:t>
            </a:r>
            <a:r>
              <a:rPr sz="2600" spc="-90" dirty="0">
                <a:latin typeface="Arial"/>
                <a:cs typeface="Arial"/>
              </a:rPr>
              <a:t>alcohol), </a:t>
            </a:r>
            <a:r>
              <a:rPr sz="2600" spc="-125" dirty="0">
                <a:latin typeface="Arial"/>
                <a:cs typeface="Arial"/>
              </a:rPr>
              <a:t>salts </a:t>
            </a:r>
            <a:r>
              <a:rPr sz="2600" spc="-5" dirty="0">
                <a:latin typeface="Arial"/>
                <a:cs typeface="Arial"/>
              </a:rPr>
              <a:t>of </a:t>
            </a:r>
            <a:r>
              <a:rPr sz="2600" spc="-145" dirty="0">
                <a:latin typeface="Arial"/>
                <a:cs typeface="Arial"/>
              </a:rPr>
              <a:t>heavy </a:t>
            </a:r>
            <a:r>
              <a:rPr sz="2600" spc="-100" dirty="0">
                <a:latin typeface="Arial"/>
                <a:cs typeface="Arial"/>
              </a:rPr>
              <a:t>metals, urea,</a:t>
            </a:r>
            <a:r>
              <a:rPr sz="2600" spc="-445" dirty="0">
                <a:latin typeface="Arial"/>
                <a:cs typeface="Arial"/>
              </a:rPr>
              <a:t> </a:t>
            </a:r>
            <a:r>
              <a:rPr sz="2600" spc="-105" dirty="0">
                <a:latin typeface="Arial"/>
                <a:cs typeface="Arial"/>
              </a:rPr>
              <a:t>salicylate</a:t>
            </a:r>
            <a:endParaRPr sz="2600">
              <a:latin typeface="Arial"/>
              <a:cs typeface="Arial"/>
            </a:endParaRPr>
          </a:p>
        </p:txBody>
      </p:sp>
      <p:sp>
        <p:nvSpPr>
          <p:cNvPr id="5" name="object 3"/>
          <p:cNvSpPr/>
          <p:nvPr/>
        </p:nvSpPr>
        <p:spPr>
          <a:xfrm>
            <a:off x="228600" y="152400"/>
            <a:ext cx="8763000" cy="6553200"/>
          </a:xfrm>
          <a:custGeom>
            <a:avLst/>
            <a:gdLst/>
            <a:ahLst/>
            <a:cxnLst/>
            <a:rect l="l" t="t" r="r" b="b"/>
            <a:pathLst>
              <a:path w="8763000" h="6553200">
                <a:moveTo>
                  <a:pt x="0" y="6553200"/>
                </a:moveTo>
                <a:lnTo>
                  <a:pt x="8763000" y="6553200"/>
                </a:lnTo>
                <a:lnTo>
                  <a:pt x="8763000" y="0"/>
                </a:lnTo>
                <a:lnTo>
                  <a:pt x="0" y="0"/>
                </a:lnTo>
                <a:lnTo>
                  <a:pt x="0" y="6553200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15233" y="461594"/>
            <a:ext cx="311277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240" dirty="0"/>
              <a:t>Denaturation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35940" y="1410970"/>
            <a:ext cx="7917180" cy="4644390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355600" marR="671830" indent="-342900">
              <a:lnSpc>
                <a:spcPts val="3240"/>
              </a:lnSpc>
              <a:spcBef>
                <a:spcPts val="505"/>
              </a:spcBef>
              <a:buChar char="•"/>
              <a:tabLst>
                <a:tab pos="354965" algn="l"/>
                <a:tab pos="355600" algn="l"/>
              </a:tabLst>
            </a:pPr>
            <a:r>
              <a:rPr sz="3000" spc="-120" dirty="0">
                <a:latin typeface="Arial"/>
                <a:cs typeface="Arial"/>
              </a:rPr>
              <a:t>Primary </a:t>
            </a:r>
            <a:r>
              <a:rPr sz="3000" spc="-90" dirty="0">
                <a:latin typeface="Arial"/>
                <a:cs typeface="Arial"/>
              </a:rPr>
              <a:t>structures </a:t>
            </a:r>
            <a:r>
              <a:rPr sz="3000" spc="-130" dirty="0">
                <a:latin typeface="Arial"/>
                <a:cs typeface="Arial"/>
              </a:rPr>
              <a:t>remains </a:t>
            </a:r>
            <a:r>
              <a:rPr sz="3000" spc="-45" dirty="0">
                <a:latin typeface="Arial"/>
                <a:cs typeface="Arial"/>
              </a:rPr>
              <a:t>intact </a:t>
            </a:r>
            <a:r>
              <a:rPr sz="3000" spc="-80" dirty="0">
                <a:latin typeface="Arial"/>
                <a:cs typeface="Arial"/>
              </a:rPr>
              <a:t>i.e</a:t>
            </a:r>
            <a:r>
              <a:rPr sz="3000" spc="-465" dirty="0">
                <a:latin typeface="Arial"/>
                <a:cs typeface="Arial"/>
              </a:rPr>
              <a:t> </a:t>
            </a:r>
            <a:r>
              <a:rPr sz="3000" spc="-70" dirty="0">
                <a:latin typeface="Arial"/>
                <a:cs typeface="Arial"/>
              </a:rPr>
              <a:t>peptide  </a:t>
            </a:r>
            <a:r>
              <a:rPr sz="3000" spc="-135" dirty="0">
                <a:latin typeface="Arial"/>
                <a:cs typeface="Arial"/>
              </a:rPr>
              <a:t>linkage are </a:t>
            </a:r>
            <a:r>
              <a:rPr sz="3000" spc="-10" dirty="0">
                <a:latin typeface="Arial"/>
                <a:cs typeface="Arial"/>
              </a:rPr>
              <a:t>not</a:t>
            </a:r>
            <a:r>
              <a:rPr sz="3000" spc="-240" dirty="0">
                <a:latin typeface="Arial"/>
                <a:cs typeface="Arial"/>
              </a:rPr>
              <a:t> </a:t>
            </a:r>
            <a:r>
              <a:rPr sz="3000" spc="-120" dirty="0">
                <a:latin typeface="Arial"/>
                <a:cs typeface="Arial"/>
              </a:rPr>
              <a:t>broken</a:t>
            </a:r>
            <a:endParaRPr sz="3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15"/>
              </a:spcBef>
              <a:buChar char="•"/>
              <a:tabLst>
                <a:tab pos="354965" algn="l"/>
                <a:tab pos="355600" algn="l"/>
              </a:tabLst>
            </a:pPr>
            <a:r>
              <a:rPr sz="3000" spc="-270" dirty="0">
                <a:latin typeface="Arial"/>
                <a:cs typeface="Arial"/>
              </a:rPr>
              <a:t>Loses </a:t>
            </a:r>
            <a:r>
              <a:rPr sz="3000" spc="-50" dirty="0">
                <a:latin typeface="Arial"/>
                <a:cs typeface="Arial"/>
              </a:rPr>
              <a:t>its </a:t>
            </a:r>
            <a:r>
              <a:rPr sz="3000" spc="-100" dirty="0">
                <a:latin typeface="Arial"/>
                <a:cs typeface="Arial"/>
              </a:rPr>
              <a:t>biological</a:t>
            </a:r>
            <a:r>
              <a:rPr sz="3000" spc="-175" dirty="0">
                <a:latin typeface="Arial"/>
                <a:cs typeface="Arial"/>
              </a:rPr>
              <a:t> </a:t>
            </a:r>
            <a:r>
              <a:rPr sz="3000" spc="-45" dirty="0">
                <a:latin typeface="Arial"/>
                <a:cs typeface="Arial"/>
              </a:rPr>
              <a:t>activity</a:t>
            </a:r>
            <a:endParaRPr sz="3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60"/>
              </a:spcBef>
              <a:buChar char="•"/>
              <a:tabLst>
                <a:tab pos="354965" algn="l"/>
                <a:tab pos="355600" algn="l"/>
              </a:tabLst>
            </a:pPr>
            <a:r>
              <a:rPr sz="3000" spc="-105" dirty="0">
                <a:latin typeface="Arial"/>
                <a:cs typeface="Arial"/>
              </a:rPr>
              <a:t>Insoluble </a:t>
            </a:r>
            <a:r>
              <a:rPr sz="3000" spc="-45" dirty="0">
                <a:latin typeface="Arial"/>
                <a:cs typeface="Arial"/>
              </a:rPr>
              <a:t>in </a:t>
            </a:r>
            <a:r>
              <a:rPr sz="3000" spc="-100" dirty="0">
                <a:latin typeface="Arial"/>
                <a:cs typeface="Arial"/>
              </a:rPr>
              <a:t>solvent </a:t>
            </a:r>
            <a:r>
              <a:rPr sz="3000" spc="-85" dirty="0">
                <a:latin typeface="Arial"/>
                <a:cs typeface="Arial"/>
              </a:rPr>
              <a:t>which </a:t>
            </a:r>
            <a:r>
              <a:rPr sz="3000" spc="-204" dirty="0">
                <a:latin typeface="Arial"/>
                <a:cs typeface="Arial"/>
              </a:rPr>
              <a:t>was </a:t>
            </a:r>
            <a:r>
              <a:rPr sz="3000" spc="-105" dirty="0">
                <a:latin typeface="Arial"/>
                <a:cs typeface="Arial"/>
              </a:rPr>
              <a:t>previously</a:t>
            </a:r>
            <a:r>
              <a:rPr sz="3000" spc="-484" dirty="0">
                <a:latin typeface="Arial"/>
                <a:cs typeface="Arial"/>
              </a:rPr>
              <a:t> </a:t>
            </a:r>
            <a:r>
              <a:rPr sz="3000" spc="-110" dirty="0">
                <a:latin typeface="Arial"/>
                <a:cs typeface="Arial"/>
              </a:rPr>
              <a:t>soluble</a:t>
            </a:r>
            <a:endParaRPr sz="3000">
              <a:latin typeface="Arial"/>
              <a:cs typeface="Arial"/>
            </a:endParaRPr>
          </a:p>
          <a:p>
            <a:pPr marL="355600" marR="871219" indent="-342900">
              <a:lnSpc>
                <a:spcPts val="3240"/>
              </a:lnSpc>
              <a:spcBef>
                <a:spcPts val="770"/>
              </a:spcBef>
              <a:buChar char="•"/>
              <a:tabLst>
                <a:tab pos="354965" algn="l"/>
                <a:tab pos="355600" algn="l"/>
              </a:tabLst>
            </a:pPr>
            <a:r>
              <a:rPr sz="3000" spc="-140" dirty="0">
                <a:latin typeface="Arial"/>
                <a:cs typeface="Arial"/>
              </a:rPr>
              <a:t>Viscosity </a:t>
            </a:r>
            <a:r>
              <a:rPr sz="3000" spc="-175" dirty="0">
                <a:latin typeface="Arial"/>
                <a:cs typeface="Arial"/>
              </a:rPr>
              <a:t>increases </a:t>
            </a:r>
            <a:r>
              <a:rPr sz="3000" spc="-55" dirty="0">
                <a:latin typeface="Arial"/>
                <a:cs typeface="Arial"/>
              </a:rPr>
              <a:t>while </a:t>
            </a:r>
            <a:r>
              <a:rPr sz="3000" spc="-45" dirty="0">
                <a:latin typeface="Arial"/>
                <a:cs typeface="Arial"/>
              </a:rPr>
              <a:t>its </a:t>
            </a:r>
            <a:r>
              <a:rPr sz="3000" spc="-145" dirty="0">
                <a:latin typeface="Arial"/>
                <a:cs typeface="Arial"/>
              </a:rPr>
              <a:t>surface</a:t>
            </a:r>
            <a:r>
              <a:rPr sz="3000" spc="-450" dirty="0">
                <a:latin typeface="Arial"/>
                <a:cs typeface="Arial"/>
              </a:rPr>
              <a:t> </a:t>
            </a:r>
            <a:r>
              <a:rPr sz="3000" spc="-95" dirty="0">
                <a:latin typeface="Arial"/>
                <a:cs typeface="Arial"/>
              </a:rPr>
              <a:t>tension  </a:t>
            </a:r>
            <a:r>
              <a:rPr sz="3000" spc="-195" dirty="0">
                <a:latin typeface="Arial"/>
                <a:cs typeface="Arial"/>
              </a:rPr>
              <a:t>decreases</a:t>
            </a:r>
            <a:endParaRPr sz="3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15"/>
              </a:spcBef>
              <a:buChar char="•"/>
              <a:tabLst>
                <a:tab pos="354965" algn="l"/>
                <a:tab pos="355600" algn="l"/>
              </a:tabLst>
            </a:pPr>
            <a:r>
              <a:rPr sz="3000" spc="-80" dirty="0">
                <a:latin typeface="Arial"/>
                <a:cs typeface="Arial"/>
              </a:rPr>
              <a:t>Its </a:t>
            </a:r>
            <a:r>
              <a:rPr sz="3000" spc="-90" dirty="0">
                <a:latin typeface="Arial"/>
                <a:cs typeface="Arial"/>
              </a:rPr>
              <a:t>more </a:t>
            </a:r>
            <a:r>
              <a:rPr sz="3000" spc="-145" dirty="0">
                <a:latin typeface="Arial"/>
                <a:cs typeface="Arial"/>
              </a:rPr>
              <a:t>easily</a:t>
            </a:r>
            <a:r>
              <a:rPr sz="3000" spc="-325" dirty="0">
                <a:latin typeface="Arial"/>
                <a:cs typeface="Arial"/>
              </a:rPr>
              <a:t> </a:t>
            </a:r>
            <a:r>
              <a:rPr sz="3000" spc="-100" dirty="0">
                <a:latin typeface="Arial"/>
                <a:cs typeface="Arial"/>
              </a:rPr>
              <a:t>digestible</a:t>
            </a:r>
            <a:endParaRPr sz="3000">
              <a:latin typeface="Arial"/>
              <a:cs typeface="Arial"/>
            </a:endParaRPr>
          </a:p>
          <a:p>
            <a:pPr marL="355600" marR="193040" indent="-342900">
              <a:lnSpc>
                <a:spcPct val="90000"/>
              </a:lnSpc>
              <a:spcBef>
                <a:spcPts val="720"/>
              </a:spcBef>
              <a:buChar char="•"/>
              <a:tabLst>
                <a:tab pos="354965" algn="l"/>
                <a:tab pos="355600" algn="l"/>
              </a:tabLst>
            </a:pPr>
            <a:r>
              <a:rPr sz="3000" spc="-80" dirty="0">
                <a:latin typeface="Arial"/>
                <a:cs typeface="Arial"/>
              </a:rPr>
              <a:t>Its </a:t>
            </a:r>
            <a:r>
              <a:rPr sz="3000" spc="-130" dirty="0">
                <a:latin typeface="Arial"/>
                <a:cs typeface="Arial"/>
              </a:rPr>
              <a:t>usually </a:t>
            </a:r>
            <a:r>
              <a:rPr sz="3000" b="1" spc="-175" dirty="0">
                <a:latin typeface="Arial"/>
                <a:cs typeface="Arial"/>
              </a:rPr>
              <a:t>irreversible</a:t>
            </a:r>
            <a:r>
              <a:rPr sz="3000" spc="-175" dirty="0">
                <a:latin typeface="Arial"/>
                <a:cs typeface="Arial"/>
              </a:rPr>
              <a:t>, </a:t>
            </a:r>
            <a:r>
              <a:rPr sz="3000" spc="-10" dirty="0">
                <a:latin typeface="Arial"/>
                <a:cs typeface="Arial"/>
              </a:rPr>
              <a:t>but </a:t>
            </a:r>
            <a:r>
              <a:rPr sz="3000" spc="-100" dirty="0">
                <a:latin typeface="Arial"/>
                <a:cs typeface="Arial"/>
              </a:rPr>
              <a:t>careful</a:t>
            </a:r>
            <a:r>
              <a:rPr sz="3000" spc="-400" dirty="0">
                <a:latin typeface="Arial"/>
                <a:cs typeface="Arial"/>
              </a:rPr>
              <a:t> </a:t>
            </a:r>
            <a:r>
              <a:rPr sz="3000" spc="-70" dirty="0">
                <a:latin typeface="Arial"/>
                <a:cs typeface="Arial"/>
              </a:rPr>
              <a:t>denaturation  </a:t>
            </a:r>
            <a:r>
              <a:rPr sz="3000" spc="-145" dirty="0">
                <a:latin typeface="Arial"/>
                <a:cs typeface="Arial"/>
              </a:rPr>
              <a:t>(</a:t>
            </a:r>
            <a:r>
              <a:rPr sz="3000" b="1" spc="-145" dirty="0">
                <a:latin typeface="Arial"/>
                <a:cs typeface="Arial"/>
              </a:rPr>
              <a:t>renaturation</a:t>
            </a:r>
            <a:r>
              <a:rPr sz="3000" spc="-145" dirty="0">
                <a:latin typeface="Arial"/>
                <a:cs typeface="Arial"/>
              </a:rPr>
              <a:t>) </a:t>
            </a:r>
            <a:r>
              <a:rPr sz="3000" spc="-155" dirty="0">
                <a:latin typeface="Arial"/>
                <a:cs typeface="Arial"/>
              </a:rPr>
              <a:t>is </a:t>
            </a:r>
            <a:r>
              <a:rPr sz="3000" spc="-110" dirty="0">
                <a:latin typeface="Arial"/>
                <a:cs typeface="Arial"/>
              </a:rPr>
              <a:t>reversible. </a:t>
            </a:r>
            <a:r>
              <a:rPr sz="3000" spc="-260" dirty="0">
                <a:latin typeface="Arial"/>
                <a:cs typeface="Arial"/>
              </a:rPr>
              <a:t>Ex: </a:t>
            </a:r>
            <a:r>
              <a:rPr sz="3000" spc="-120" dirty="0">
                <a:latin typeface="Arial"/>
                <a:cs typeface="Arial"/>
              </a:rPr>
              <a:t>Hemoglobin </a:t>
            </a:r>
            <a:r>
              <a:rPr sz="3000" spc="-155" dirty="0">
                <a:latin typeface="Arial"/>
                <a:cs typeface="Arial"/>
              </a:rPr>
              <a:t>is  </a:t>
            </a:r>
            <a:r>
              <a:rPr sz="3000" spc="-80" dirty="0">
                <a:latin typeface="Arial"/>
                <a:cs typeface="Arial"/>
              </a:rPr>
              <a:t>renatured </a:t>
            </a:r>
            <a:r>
              <a:rPr sz="3000" spc="-95" dirty="0">
                <a:latin typeface="Arial"/>
                <a:cs typeface="Arial"/>
              </a:rPr>
              <a:t>on </a:t>
            </a:r>
            <a:r>
              <a:rPr sz="3000" spc="-114" dirty="0">
                <a:latin typeface="Arial"/>
                <a:cs typeface="Arial"/>
              </a:rPr>
              <a:t>removal </a:t>
            </a:r>
            <a:r>
              <a:rPr sz="3000" spc="-5" dirty="0">
                <a:latin typeface="Arial"/>
                <a:cs typeface="Arial"/>
              </a:rPr>
              <a:t>of</a:t>
            </a:r>
            <a:r>
              <a:rPr sz="3000" spc="-375" dirty="0">
                <a:latin typeface="Arial"/>
                <a:cs typeface="Arial"/>
              </a:rPr>
              <a:t> </a:t>
            </a:r>
            <a:r>
              <a:rPr sz="3000" spc="-140" dirty="0">
                <a:latin typeface="Arial"/>
                <a:cs typeface="Arial"/>
              </a:rPr>
              <a:t>salicylates</a:t>
            </a:r>
            <a:endParaRPr sz="3000">
              <a:latin typeface="Arial"/>
              <a:cs typeface="Arial"/>
            </a:endParaRPr>
          </a:p>
        </p:txBody>
      </p:sp>
      <p:sp>
        <p:nvSpPr>
          <p:cNvPr id="5" name="object 3"/>
          <p:cNvSpPr/>
          <p:nvPr/>
        </p:nvSpPr>
        <p:spPr>
          <a:xfrm>
            <a:off x="228600" y="152400"/>
            <a:ext cx="8763000" cy="6553200"/>
          </a:xfrm>
          <a:custGeom>
            <a:avLst/>
            <a:gdLst/>
            <a:ahLst/>
            <a:cxnLst/>
            <a:rect l="l" t="t" r="r" b="b"/>
            <a:pathLst>
              <a:path w="8763000" h="6553200">
                <a:moveTo>
                  <a:pt x="0" y="6553200"/>
                </a:moveTo>
                <a:lnTo>
                  <a:pt x="8763000" y="6553200"/>
                </a:lnTo>
                <a:lnTo>
                  <a:pt x="8763000" y="0"/>
                </a:lnTo>
                <a:lnTo>
                  <a:pt x="0" y="0"/>
                </a:lnTo>
                <a:lnTo>
                  <a:pt x="0" y="6553200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15233" y="461594"/>
            <a:ext cx="311277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240" dirty="0"/>
              <a:t>Denaturation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35940" y="1361879"/>
            <a:ext cx="7983220" cy="4776470"/>
          </a:xfrm>
          <a:prstGeom prst="rect">
            <a:avLst/>
          </a:prstGeom>
        </p:spPr>
        <p:txBody>
          <a:bodyPr vert="horz" wrap="square" lIns="0" tIns="107314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4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b="1" spc="-229" dirty="0">
                <a:latin typeface="Arial"/>
                <a:cs typeface="Arial"/>
              </a:rPr>
              <a:t>Coagulation</a:t>
            </a:r>
            <a:endParaRPr sz="3000">
              <a:latin typeface="Arial"/>
              <a:cs typeface="Arial"/>
            </a:endParaRPr>
          </a:p>
          <a:p>
            <a:pPr marL="756285" marR="687705" lvl="1" indent="-287020">
              <a:lnSpc>
                <a:spcPct val="100000"/>
              </a:lnSpc>
              <a:spcBef>
                <a:spcPts val="650"/>
              </a:spcBef>
              <a:buChar char="–"/>
              <a:tabLst>
                <a:tab pos="756920" algn="l"/>
              </a:tabLst>
            </a:pPr>
            <a:r>
              <a:rPr sz="2600" spc="-85" dirty="0">
                <a:latin typeface="Arial"/>
                <a:cs typeface="Arial"/>
              </a:rPr>
              <a:t>Irreversible</a:t>
            </a:r>
            <a:r>
              <a:rPr sz="2600" spc="-175" dirty="0">
                <a:latin typeface="Arial"/>
                <a:cs typeface="Arial"/>
              </a:rPr>
              <a:t> </a:t>
            </a:r>
            <a:r>
              <a:rPr sz="2600" spc="-60" dirty="0">
                <a:latin typeface="Arial"/>
                <a:cs typeface="Arial"/>
              </a:rPr>
              <a:t>denaturation</a:t>
            </a:r>
            <a:r>
              <a:rPr sz="2600" spc="-150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of</a:t>
            </a:r>
            <a:r>
              <a:rPr sz="2600" spc="-135" dirty="0">
                <a:latin typeface="Arial"/>
                <a:cs typeface="Arial"/>
              </a:rPr>
              <a:t> </a:t>
            </a:r>
            <a:r>
              <a:rPr sz="2600" spc="-40" dirty="0">
                <a:latin typeface="Arial"/>
                <a:cs typeface="Arial"/>
              </a:rPr>
              <a:t>protein</a:t>
            </a:r>
            <a:r>
              <a:rPr sz="2600" spc="-150" dirty="0">
                <a:latin typeface="Arial"/>
                <a:cs typeface="Arial"/>
              </a:rPr>
              <a:t> </a:t>
            </a:r>
            <a:r>
              <a:rPr sz="2600" spc="25" dirty="0">
                <a:latin typeface="Arial"/>
                <a:cs typeface="Arial"/>
              </a:rPr>
              <a:t>to</a:t>
            </a:r>
            <a:r>
              <a:rPr sz="2600" spc="-135" dirty="0">
                <a:latin typeface="Arial"/>
                <a:cs typeface="Arial"/>
              </a:rPr>
              <a:t> </a:t>
            </a:r>
            <a:r>
              <a:rPr sz="2600" spc="-100" dirty="0">
                <a:latin typeface="Arial"/>
                <a:cs typeface="Arial"/>
              </a:rPr>
              <a:t>semi-solid  </a:t>
            </a:r>
            <a:r>
              <a:rPr sz="2600" spc="-150" dirty="0">
                <a:latin typeface="Arial"/>
                <a:cs typeface="Arial"/>
              </a:rPr>
              <a:t>viscous</a:t>
            </a:r>
            <a:r>
              <a:rPr sz="2600" spc="-170" dirty="0">
                <a:latin typeface="Arial"/>
                <a:cs typeface="Arial"/>
              </a:rPr>
              <a:t> </a:t>
            </a:r>
            <a:r>
              <a:rPr sz="2600" spc="-55" dirty="0">
                <a:latin typeface="Arial"/>
                <a:cs typeface="Arial"/>
              </a:rPr>
              <a:t>precipitate</a:t>
            </a:r>
            <a:endParaRPr sz="26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630"/>
              </a:spcBef>
              <a:buChar char="–"/>
              <a:tabLst>
                <a:tab pos="756920" algn="l"/>
              </a:tabLst>
            </a:pPr>
            <a:r>
              <a:rPr sz="2600" spc="-100" dirty="0">
                <a:latin typeface="Arial"/>
                <a:cs typeface="Arial"/>
              </a:rPr>
              <a:t>Albumins </a:t>
            </a:r>
            <a:r>
              <a:rPr sz="2600" spc="-120" dirty="0">
                <a:latin typeface="Arial"/>
                <a:cs typeface="Arial"/>
              </a:rPr>
              <a:t>and </a:t>
            </a:r>
            <a:r>
              <a:rPr sz="2600" spc="-85" dirty="0">
                <a:latin typeface="Arial"/>
                <a:cs typeface="Arial"/>
              </a:rPr>
              <a:t>globulins </a:t>
            </a:r>
            <a:r>
              <a:rPr sz="2600" spc="-150" dirty="0">
                <a:latin typeface="Arial"/>
                <a:cs typeface="Arial"/>
              </a:rPr>
              <a:t>– </a:t>
            </a:r>
            <a:r>
              <a:rPr sz="2600" spc="-125" dirty="0">
                <a:latin typeface="Arial"/>
                <a:cs typeface="Arial"/>
              </a:rPr>
              <a:t>coagulable</a:t>
            </a:r>
            <a:r>
              <a:rPr sz="2600" spc="-330" dirty="0">
                <a:latin typeface="Arial"/>
                <a:cs typeface="Arial"/>
              </a:rPr>
              <a:t> </a:t>
            </a:r>
            <a:r>
              <a:rPr sz="2600" spc="-65" dirty="0">
                <a:latin typeface="Arial"/>
                <a:cs typeface="Arial"/>
              </a:rPr>
              <a:t>proteins</a:t>
            </a:r>
            <a:endParaRPr sz="26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69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b="1" spc="-225" dirty="0">
                <a:latin typeface="Arial"/>
                <a:cs typeface="Arial"/>
              </a:rPr>
              <a:t>Flocculation</a:t>
            </a:r>
            <a:endParaRPr sz="30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655"/>
              </a:spcBef>
              <a:buChar char="–"/>
              <a:tabLst>
                <a:tab pos="756920" algn="l"/>
              </a:tabLst>
            </a:pPr>
            <a:r>
              <a:rPr sz="2600" spc="-80" dirty="0">
                <a:latin typeface="Arial"/>
                <a:cs typeface="Arial"/>
              </a:rPr>
              <a:t>Protein </a:t>
            </a:r>
            <a:r>
              <a:rPr sz="2600" spc="-45" dirty="0">
                <a:latin typeface="Arial"/>
                <a:cs typeface="Arial"/>
              </a:rPr>
              <a:t>precipitation </a:t>
            </a:r>
            <a:r>
              <a:rPr sz="2600" spc="-40" dirty="0">
                <a:latin typeface="Arial"/>
                <a:cs typeface="Arial"/>
              </a:rPr>
              <a:t>at </a:t>
            </a:r>
            <a:r>
              <a:rPr sz="2600" spc="-75" dirty="0">
                <a:latin typeface="Arial"/>
                <a:cs typeface="Arial"/>
              </a:rPr>
              <a:t>isoelectric</a:t>
            </a:r>
            <a:r>
              <a:rPr sz="2600" spc="-465" dirty="0">
                <a:latin typeface="Arial"/>
                <a:cs typeface="Arial"/>
              </a:rPr>
              <a:t> </a:t>
            </a:r>
            <a:r>
              <a:rPr sz="2600" spc="-140" dirty="0">
                <a:latin typeface="Arial"/>
                <a:cs typeface="Arial"/>
              </a:rPr>
              <a:t>pH.</a:t>
            </a:r>
            <a:endParaRPr sz="26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625"/>
              </a:spcBef>
              <a:buChar char="–"/>
              <a:tabLst>
                <a:tab pos="756920" algn="l"/>
              </a:tabLst>
            </a:pPr>
            <a:r>
              <a:rPr sz="2600" spc="-85" dirty="0">
                <a:latin typeface="Arial"/>
                <a:cs typeface="Arial"/>
              </a:rPr>
              <a:t>Precipitate </a:t>
            </a:r>
            <a:r>
              <a:rPr sz="2600" spc="-135" dirty="0">
                <a:latin typeface="Arial"/>
                <a:cs typeface="Arial"/>
              </a:rPr>
              <a:t>is </a:t>
            </a:r>
            <a:r>
              <a:rPr sz="2600" spc="-75" dirty="0">
                <a:latin typeface="Arial"/>
                <a:cs typeface="Arial"/>
              </a:rPr>
              <a:t>known </a:t>
            </a:r>
            <a:r>
              <a:rPr sz="2600" spc="-245" dirty="0">
                <a:latin typeface="Arial"/>
                <a:cs typeface="Arial"/>
              </a:rPr>
              <a:t>as</a:t>
            </a:r>
            <a:r>
              <a:rPr sz="2600" spc="-325" dirty="0">
                <a:latin typeface="Arial"/>
                <a:cs typeface="Arial"/>
              </a:rPr>
              <a:t> </a:t>
            </a:r>
            <a:r>
              <a:rPr sz="2600" spc="-75" dirty="0">
                <a:latin typeface="Arial"/>
                <a:cs typeface="Arial"/>
              </a:rPr>
              <a:t>flocculum</a:t>
            </a:r>
            <a:endParaRPr sz="2600">
              <a:latin typeface="Arial"/>
              <a:cs typeface="Arial"/>
            </a:endParaRPr>
          </a:p>
          <a:p>
            <a:pPr marL="756285" marR="1324610" lvl="1" indent="-287020">
              <a:lnSpc>
                <a:spcPct val="100000"/>
              </a:lnSpc>
              <a:spcBef>
                <a:spcPts val="625"/>
              </a:spcBef>
              <a:buChar char="–"/>
              <a:tabLst>
                <a:tab pos="756920" algn="l"/>
              </a:tabLst>
            </a:pPr>
            <a:r>
              <a:rPr sz="2600" spc="-204" dirty="0">
                <a:latin typeface="Arial"/>
                <a:cs typeface="Arial"/>
              </a:rPr>
              <a:t>Casein </a:t>
            </a:r>
            <a:r>
              <a:rPr sz="2600" spc="-150" dirty="0">
                <a:latin typeface="Arial"/>
                <a:cs typeface="Arial"/>
              </a:rPr>
              <a:t>– </a:t>
            </a:r>
            <a:r>
              <a:rPr sz="2600" spc="-45" dirty="0">
                <a:latin typeface="Arial"/>
                <a:cs typeface="Arial"/>
              </a:rPr>
              <a:t>milk </a:t>
            </a:r>
            <a:r>
              <a:rPr sz="2600" spc="-40" dirty="0">
                <a:latin typeface="Arial"/>
                <a:cs typeface="Arial"/>
              </a:rPr>
              <a:t>protein, </a:t>
            </a:r>
            <a:r>
              <a:rPr sz="2600" spc="-95" dirty="0">
                <a:latin typeface="Arial"/>
                <a:cs typeface="Arial"/>
              </a:rPr>
              <a:t>prepared </a:t>
            </a:r>
            <a:r>
              <a:rPr sz="2600" spc="-110" dirty="0">
                <a:latin typeface="Arial"/>
                <a:cs typeface="Arial"/>
              </a:rPr>
              <a:t>by</a:t>
            </a:r>
            <a:r>
              <a:rPr sz="2600" spc="-345" dirty="0">
                <a:latin typeface="Arial"/>
                <a:cs typeface="Arial"/>
              </a:rPr>
              <a:t> </a:t>
            </a:r>
            <a:r>
              <a:rPr sz="2600" spc="-85" dirty="0">
                <a:latin typeface="Arial"/>
                <a:cs typeface="Arial"/>
              </a:rPr>
              <a:t>adjusting  </a:t>
            </a:r>
            <a:r>
              <a:rPr sz="2600" spc="-75" dirty="0">
                <a:latin typeface="Arial"/>
                <a:cs typeface="Arial"/>
              </a:rPr>
              <a:t>isoelectric </a:t>
            </a:r>
            <a:r>
              <a:rPr sz="2600" spc="-170" dirty="0">
                <a:latin typeface="Arial"/>
                <a:cs typeface="Arial"/>
              </a:rPr>
              <a:t>pH </a:t>
            </a:r>
            <a:r>
              <a:rPr sz="2600" spc="-110" dirty="0">
                <a:latin typeface="Arial"/>
                <a:cs typeface="Arial"/>
              </a:rPr>
              <a:t>by </a:t>
            </a:r>
            <a:r>
              <a:rPr sz="2600" spc="-30" dirty="0">
                <a:latin typeface="Arial"/>
                <a:cs typeface="Arial"/>
              </a:rPr>
              <a:t>dilute </a:t>
            </a:r>
            <a:r>
              <a:rPr sz="2600" spc="-100" dirty="0">
                <a:latin typeface="Arial"/>
                <a:cs typeface="Arial"/>
              </a:rPr>
              <a:t>acetic</a:t>
            </a:r>
            <a:r>
              <a:rPr sz="2600" spc="-395" dirty="0">
                <a:latin typeface="Arial"/>
                <a:cs typeface="Arial"/>
              </a:rPr>
              <a:t> </a:t>
            </a:r>
            <a:r>
              <a:rPr sz="2600" spc="-114" dirty="0">
                <a:latin typeface="Arial"/>
                <a:cs typeface="Arial"/>
              </a:rPr>
              <a:t>acid</a:t>
            </a:r>
            <a:endParaRPr sz="26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625"/>
              </a:spcBef>
              <a:buChar char="–"/>
              <a:tabLst>
                <a:tab pos="756920" algn="l"/>
              </a:tabLst>
            </a:pPr>
            <a:r>
              <a:rPr sz="2600" spc="-70" dirty="0">
                <a:latin typeface="Arial"/>
                <a:cs typeface="Arial"/>
              </a:rPr>
              <a:t>Its</a:t>
            </a:r>
            <a:r>
              <a:rPr sz="2600" spc="-170" dirty="0">
                <a:latin typeface="Arial"/>
                <a:cs typeface="Arial"/>
              </a:rPr>
              <a:t> </a:t>
            </a:r>
            <a:r>
              <a:rPr sz="2600" spc="-95" dirty="0">
                <a:latin typeface="Arial"/>
                <a:cs typeface="Arial"/>
              </a:rPr>
              <a:t>reversible,</a:t>
            </a:r>
            <a:r>
              <a:rPr sz="2600" spc="-160" dirty="0">
                <a:latin typeface="Arial"/>
                <a:cs typeface="Arial"/>
              </a:rPr>
              <a:t> </a:t>
            </a:r>
            <a:r>
              <a:rPr sz="2600" spc="-10" dirty="0">
                <a:latin typeface="Arial"/>
                <a:cs typeface="Arial"/>
              </a:rPr>
              <a:t>but</a:t>
            </a:r>
            <a:r>
              <a:rPr sz="2600" spc="-145" dirty="0">
                <a:latin typeface="Arial"/>
                <a:cs typeface="Arial"/>
              </a:rPr>
              <a:t> </a:t>
            </a:r>
            <a:r>
              <a:rPr sz="2600" spc="-85" dirty="0">
                <a:latin typeface="Arial"/>
                <a:cs typeface="Arial"/>
              </a:rPr>
              <a:t>on</a:t>
            </a:r>
            <a:r>
              <a:rPr sz="2600" spc="-140" dirty="0">
                <a:latin typeface="Arial"/>
                <a:cs typeface="Arial"/>
              </a:rPr>
              <a:t> </a:t>
            </a:r>
            <a:r>
              <a:rPr sz="2600" spc="-85" dirty="0">
                <a:latin typeface="Arial"/>
                <a:cs typeface="Arial"/>
              </a:rPr>
              <a:t>heating</a:t>
            </a:r>
            <a:r>
              <a:rPr sz="2600" spc="-155" dirty="0">
                <a:latin typeface="Arial"/>
                <a:cs typeface="Arial"/>
              </a:rPr>
              <a:t> </a:t>
            </a:r>
            <a:r>
              <a:rPr sz="2600" spc="80" dirty="0">
                <a:latin typeface="Arial"/>
                <a:cs typeface="Arial"/>
              </a:rPr>
              <a:t>it</a:t>
            </a:r>
            <a:r>
              <a:rPr sz="2600" spc="-140" dirty="0">
                <a:latin typeface="Arial"/>
                <a:cs typeface="Arial"/>
              </a:rPr>
              <a:t> </a:t>
            </a:r>
            <a:r>
              <a:rPr sz="2600" spc="-55" dirty="0">
                <a:latin typeface="Arial"/>
                <a:cs typeface="Arial"/>
              </a:rPr>
              <a:t>turns</a:t>
            </a:r>
            <a:r>
              <a:rPr sz="2600" spc="-155" dirty="0">
                <a:latin typeface="Arial"/>
                <a:cs typeface="Arial"/>
              </a:rPr>
              <a:t> </a:t>
            </a:r>
            <a:r>
              <a:rPr sz="2600" spc="25" dirty="0">
                <a:latin typeface="Arial"/>
                <a:cs typeface="Arial"/>
              </a:rPr>
              <a:t>to</a:t>
            </a:r>
            <a:r>
              <a:rPr sz="2600" spc="-100" dirty="0">
                <a:latin typeface="Arial"/>
                <a:cs typeface="Arial"/>
              </a:rPr>
              <a:t> </a:t>
            </a:r>
            <a:r>
              <a:rPr sz="2600" spc="-120" dirty="0">
                <a:latin typeface="Arial"/>
                <a:cs typeface="Arial"/>
              </a:rPr>
              <a:t>be</a:t>
            </a:r>
            <a:r>
              <a:rPr sz="2600" spc="-150" dirty="0">
                <a:latin typeface="Arial"/>
                <a:cs typeface="Arial"/>
              </a:rPr>
              <a:t> </a:t>
            </a:r>
            <a:r>
              <a:rPr sz="2600" spc="-75" dirty="0">
                <a:latin typeface="Arial"/>
                <a:cs typeface="Arial"/>
              </a:rPr>
              <a:t>irreversible</a:t>
            </a:r>
            <a:endParaRPr sz="2600">
              <a:latin typeface="Arial"/>
              <a:cs typeface="Arial"/>
            </a:endParaRPr>
          </a:p>
        </p:txBody>
      </p:sp>
      <p:sp>
        <p:nvSpPr>
          <p:cNvPr id="5" name="object 3"/>
          <p:cNvSpPr/>
          <p:nvPr/>
        </p:nvSpPr>
        <p:spPr>
          <a:xfrm>
            <a:off x="152400" y="152400"/>
            <a:ext cx="8763000" cy="6553200"/>
          </a:xfrm>
          <a:custGeom>
            <a:avLst/>
            <a:gdLst/>
            <a:ahLst/>
            <a:cxnLst/>
            <a:rect l="l" t="t" r="r" b="b"/>
            <a:pathLst>
              <a:path w="8763000" h="6553200">
                <a:moveTo>
                  <a:pt x="0" y="6553200"/>
                </a:moveTo>
                <a:lnTo>
                  <a:pt x="8763000" y="6553200"/>
                </a:lnTo>
                <a:lnTo>
                  <a:pt x="8763000" y="0"/>
                </a:lnTo>
                <a:lnTo>
                  <a:pt x="0" y="0"/>
                </a:lnTo>
                <a:lnTo>
                  <a:pt x="0" y="6553200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133</TotalTime>
  <Words>2006</Words>
  <Application>Microsoft Office PowerPoint</Application>
  <PresentationFormat>On-screen Show (4:3)</PresentationFormat>
  <Paragraphs>313</Paragraphs>
  <Slides>44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5" baseType="lpstr">
      <vt:lpstr>Office Theme</vt:lpstr>
      <vt:lpstr>Slide 1</vt:lpstr>
      <vt:lpstr>INTRODUCTION</vt:lpstr>
      <vt:lpstr>PRIMARY STRUCTURE</vt:lpstr>
      <vt:lpstr>IMPORTANCE OF PRIMARY STRUCTURE</vt:lpstr>
      <vt:lpstr>SECONDARY STRUCTURE</vt:lpstr>
      <vt:lpstr>POLYPEPTIDE  CHAIN CONFORMATIONS</vt:lpstr>
      <vt:lpstr>Slide 7</vt:lpstr>
      <vt:lpstr>Slide 8</vt:lpstr>
      <vt:lpstr>RAMACHANDRAN PLOT</vt:lpstr>
      <vt:lpstr>ALPHA HELIX</vt:lpstr>
      <vt:lpstr>BETA PLEATED SHEET</vt:lpstr>
      <vt:lpstr>SECONDARY STRUCTURE</vt:lpstr>
      <vt:lpstr>EXAMPLES</vt:lpstr>
      <vt:lpstr>BETA BENDS</vt:lpstr>
      <vt:lpstr>NON REPETITIVE STRUCTURES</vt:lpstr>
      <vt:lpstr>SUPER SECONDARY STRUCTURES  (MOTIFS) Certain groupings of secondary structural elements are  called motifs.</vt:lpstr>
      <vt:lpstr>TERTIARY STRUCTURE</vt:lpstr>
      <vt:lpstr>DOMAINS</vt:lpstr>
      <vt:lpstr>INTERACTIONS STABILIZING 30  STRUCTURE</vt:lpstr>
      <vt:lpstr>TERTIARY STRUCTURE</vt:lpstr>
      <vt:lpstr>DETERMINATION OF TERTIARY  STRUCTURE</vt:lpstr>
      <vt:lpstr>QUATERNARY STRUCTURE</vt:lpstr>
      <vt:lpstr>RECENT DEVELOPMENTS</vt:lpstr>
      <vt:lpstr>Properties of Protein</vt:lpstr>
      <vt:lpstr>Properties of Protein : Charge</vt:lpstr>
      <vt:lpstr>Classification</vt:lpstr>
      <vt:lpstr>Classification</vt:lpstr>
      <vt:lpstr>BASED ON CHEMICAL NATURE AND SOLUBILITY</vt:lpstr>
      <vt:lpstr>BASED ON CHEMICAL NATURE AND SOLUBILITY</vt:lpstr>
      <vt:lpstr>BASED ON CHEMICAL NATURE AND SOLUBILITY</vt:lpstr>
      <vt:lpstr>BASED ON CHEMICAL NATURE AND SOLUBILITY</vt:lpstr>
      <vt:lpstr>Slide 32</vt:lpstr>
      <vt:lpstr>BASED ON CHEMICAL NATURE AND SOLUBILITY</vt:lpstr>
      <vt:lpstr>BASED ON CHEMICAL NATURE AND SOLUBILITY</vt:lpstr>
      <vt:lpstr>Classification based on shape &amp; Size</vt:lpstr>
      <vt:lpstr>Fibrous Protein</vt:lpstr>
      <vt:lpstr>Globular Protein</vt:lpstr>
      <vt:lpstr>Classification based upon Function</vt:lpstr>
      <vt:lpstr>Continue…</vt:lpstr>
      <vt:lpstr>Continue…</vt:lpstr>
      <vt:lpstr>Classification Based on Nutritive value</vt:lpstr>
      <vt:lpstr>Denaturation</vt:lpstr>
      <vt:lpstr>Denaturation</vt:lpstr>
      <vt:lpstr>Denaturation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cp:lastModifiedBy>Mohammad Shahrukh</cp:lastModifiedBy>
  <cp:revision>27</cp:revision>
  <dcterms:created xsi:type="dcterms:W3CDTF">2019-12-11T01:55:49Z</dcterms:created>
  <dcterms:modified xsi:type="dcterms:W3CDTF">2019-12-11T16:03:50Z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2013-10-10T00:00:00Z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2019-12-11T00:00:00Z</vt:filetime>
  </property>
</Properties>
</file>