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5" r:id="rId35"/>
    <p:sldId id="289" r:id="rId36"/>
    <p:sldId id="291" r:id="rId37"/>
    <p:sldId id="292" r:id="rId38"/>
    <p:sldId id="293" r:id="rId39"/>
    <p:sldId id="294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110739" y="2001011"/>
            <a:ext cx="4922520" cy="3724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55138" y="71755"/>
            <a:ext cx="363537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3359" y="1168993"/>
            <a:ext cx="8517280" cy="397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3C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0805" y="2322652"/>
            <a:ext cx="7025005" cy="165544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985010" marR="5080" indent="-1972945">
              <a:lnSpc>
                <a:spcPts val="6350"/>
              </a:lnSpc>
              <a:spcBef>
                <a:spcPts val="420"/>
              </a:spcBef>
            </a:pPr>
            <a:r>
              <a:rPr sz="5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Protein </a:t>
            </a:r>
            <a:r>
              <a:rPr sz="5400" b="1" dirty="0">
                <a:solidFill>
                  <a:srgbClr val="FF0000"/>
                </a:solidFill>
                <a:latin typeface="Times New Roman"/>
                <a:cs typeface="Times New Roman"/>
              </a:rPr>
              <a:t>metabolism and  </a:t>
            </a:r>
            <a:r>
              <a:rPr sz="5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Urea</a:t>
            </a:r>
            <a:r>
              <a:rPr sz="5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FF0000"/>
                </a:solidFill>
                <a:latin typeface="Times New Roman"/>
                <a:cs typeface="Times New Roman"/>
              </a:rPr>
              <a:t>cycle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319" y="0"/>
            <a:ext cx="60572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Digestion </a:t>
            </a:r>
            <a:r>
              <a:rPr sz="5400" b="1" spc="-10" dirty="0">
                <a:solidFill>
                  <a:srgbClr val="C0504D"/>
                </a:solidFill>
                <a:latin typeface="Times New Roman"/>
                <a:cs typeface="Times New Roman"/>
              </a:rPr>
              <a:t>of</a:t>
            </a:r>
            <a:r>
              <a:rPr sz="54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5400" b="1" spc="-30" dirty="0">
                <a:solidFill>
                  <a:srgbClr val="C0504D"/>
                </a:solidFill>
                <a:latin typeface="Times New Roman"/>
                <a:cs typeface="Times New Roman"/>
              </a:rPr>
              <a:t>proteins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1154684"/>
            <a:ext cx="8804910" cy="52724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5600" marR="5080" indent="-342900">
              <a:lnSpc>
                <a:spcPct val="98200"/>
              </a:lnSpc>
              <a:spcBef>
                <a:spcPts val="175"/>
              </a:spcBef>
              <a:buFont typeface="Arial"/>
              <a:buChar char="•"/>
              <a:tabLst>
                <a:tab pos="357505" algn="l"/>
              </a:tabLst>
            </a:pP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dietary </a:t>
            </a:r>
            <a:r>
              <a:rPr sz="3600" dirty="0">
                <a:latin typeface="Times New Roman"/>
                <a:cs typeface="Times New Roman"/>
              </a:rPr>
              <a:t>proteins are denatured on</a:t>
            </a:r>
            <a:r>
              <a:rPr sz="3600" spc="-4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cooking  and </a:t>
            </a:r>
            <a:r>
              <a:rPr sz="3600" spc="-5" dirty="0">
                <a:latin typeface="Times New Roman"/>
                <a:cs typeface="Times New Roman"/>
              </a:rPr>
              <a:t>therefore </a:t>
            </a:r>
            <a:r>
              <a:rPr sz="3600" dirty="0">
                <a:latin typeface="Times New Roman"/>
                <a:cs typeface="Times New Roman"/>
              </a:rPr>
              <a:t>more </a:t>
            </a:r>
            <a:r>
              <a:rPr sz="3600" spc="-5" dirty="0">
                <a:latin typeface="Times New Roman"/>
                <a:cs typeface="Times New Roman"/>
              </a:rPr>
              <a:t>easily </a:t>
            </a:r>
            <a:r>
              <a:rPr sz="3600" dirty="0">
                <a:latin typeface="Times New Roman"/>
                <a:cs typeface="Times New Roman"/>
              </a:rPr>
              <a:t>to </a:t>
            </a:r>
            <a:r>
              <a:rPr sz="3600" spc="-5" dirty="0">
                <a:latin typeface="Times New Roman"/>
                <a:cs typeface="Times New Roman"/>
              </a:rPr>
              <a:t>digested </a:t>
            </a:r>
            <a:r>
              <a:rPr sz="3600" dirty="0">
                <a:latin typeface="Times New Roman"/>
                <a:cs typeface="Times New Roman"/>
              </a:rPr>
              <a:t>by a  </a:t>
            </a:r>
            <a:r>
              <a:rPr sz="3600" spc="-5" dirty="0">
                <a:latin typeface="Times New Roman"/>
                <a:cs typeface="Times New Roman"/>
              </a:rPr>
              <a:t>digestive enzymes.</a:t>
            </a:r>
            <a:endParaRPr sz="36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845"/>
              </a:spcBef>
              <a:buFont typeface="Arial"/>
              <a:buChar char="•"/>
              <a:tabLst>
                <a:tab pos="357505" algn="l"/>
              </a:tabLst>
            </a:pPr>
            <a:r>
              <a:rPr sz="3600" spc="-5" dirty="0">
                <a:latin typeface="Times New Roman"/>
                <a:cs typeface="Times New Roman"/>
              </a:rPr>
              <a:t>All </a:t>
            </a:r>
            <a:r>
              <a:rPr sz="3600" dirty="0">
                <a:latin typeface="Times New Roman"/>
                <a:cs typeface="Times New Roman"/>
              </a:rPr>
              <a:t>these enzymes are hydrolases in</a:t>
            </a:r>
            <a:r>
              <a:rPr sz="3600" spc="-40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nature.</a:t>
            </a:r>
            <a:endParaRPr sz="3600">
              <a:latin typeface="Times New Roman"/>
              <a:cs typeface="Times New Roman"/>
            </a:endParaRPr>
          </a:p>
          <a:p>
            <a:pPr marL="355600" marR="86360" indent="-34290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457834" algn="l"/>
                <a:tab pos="458470" algn="l"/>
              </a:tabLst>
            </a:pPr>
            <a:r>
              <a:rPr dirty="0"/>
              <a:t>	</a:t>
            </a:r>
            <a:r>
              <a:rPr sz="3600" spc="-5" dirty="0">
                <a:latin typeface="Times New Roman"/>
                <a:cs typeface="Times New Roman"/>
              </a:rPr>
              <a:t>Proteolytic enzymes </a:t>
            </a:r>
            <a:r>
              <a:rPr sz="3600" dirty="0">
                <a:latin typeface="Times New Roman"/>
                <a:cs typeface="Times New Roman"/>
              </a:rPr>
              <a:t>are </a:t>
            </a:r>
            <a:r>
              <a:rPr sz="3600" spc="-5" dirty="0">
                <a:latin typeface="Times New Roman"/>
                <a:cs typeface="Times New Roman"/>
              </a:rPr>
              <a:t>secreted </a:t>
            </a:r>
            <a:r>
              <a:rPr sz="3600" dirty="0">
                <a:latin typeface="Times New Roman"/>
                <a:cs typeface="Times New Roman"/>
              </a:rPr>
              <a:t>as </a:t>
            </a:r>
            <a:r>
              <a:rPr sz="3600" spc="-5" dirty="0">
                <a:latin typeface="Times New Roman"/>
                <a:cs typeface="Times New Roman"/>
              </a:rPr>
              <a:t>inactive  </a:t>
            </a:r>
            <a:r>
              <a:rPr sz="3600" b="1" spc="-5" dirty="0">
                <a:latin typeface="Times New Roman"/>
                <a:cs typeface="Times New Roman"/>
              </a:rPr>
              <a:t>zymogens </a:t>
            </a:r>
            <a:r>
              <a:rPr sz="3600" spc="-5" dirty="0">
                <a:latin typeface="Times New Roman"/>
                <a:cs typeface="Times New Roman"/>
              </a:rPr>
              <a:t>which are converted to </a:t>
            </a:r>
            <a:r>
              <a:rPr sz="3600" spc="-10" dirty="0">
                <a:latin typeface="Times New Roman"/>
                <a:cs typeface="Times New Roman"/>
              </a:rPr>
              <a:t>their active  </a:t>
            </a:r>
            <a:r>
              <a:rPr sz="3600" spc="-5" dirty="0">
                <a:latin typeface="Times New Roman"/>
                <a:cs typeface="Times New Roman"/>
              </a:rPr>
              <a:t>form in the intestinal lumen.</a:t>
            </a:r>
            <a:endParaRPr sz="3600">
              <a:latin typeface="Times New Roman"/>
              <a:cs typeface="Times New Roman"/>
            </a:endParaRPr>
          </a:p>
          <a:p>
            <a:pPr marL="355600" marR="1137920" indent="-342900">
              <a:lnSpc>
                <a:spcPct val="100600"/>
              </a:lnSpc>
              <a:spcBef>
                <a:spcPts val="695"/>
              </a:spcBef>
              <a:buFont typeface="Arial"/>
              <a:buChar char="•"/>
              <a:tabLst>
                <a:tab pos="357505" algn="l"/>
              </a:tabLst>
            </a:pPr>
            <a:r>
              <a:rPr sz="3600" spc="-5" dirty="0">
                <a:latin typeface="Times New Roman"/>
                <a:cs typeface="Times New Roman"/>
              </a:rPr>
              <a:t>This </a:t>
            </a:r>
            <a:r>
              <a:rPr sz="3600" dirty="0">
                <a:latin typeface="Times New Roman"/>
                <a:cs typeface="Times New Roman"/>
              </a:rPr>
              <a:t>would </a:t>
            </a:r>
            <a:r>
              <a:rPr sz="3600" spc="-5" dirty="0">
                <a:latin typeface="Times New Roman"/>
                <a:cs typeface="Times New Roman"/>
              </a:rPr>
              <a:t>prevent autodigestion </a:t>
            </a:r>
            <a:r>
              <a:rPr sz="3600" dirty="0">
                <a:latin typeface="Times New Roman"/>
                <a:cs typeface="Times New Roman"/>
              </a:rPr>
              <a:t>of the  </a:t>
            </a:r>
            <a:r>
              <a:rPr sz="3600" spc="-5" dirty="0">
                <a:latin typeface="Times New Roman"/>
                <a:cs typeface="Times New Roman"/>
              </a:rPr>
              <a:t>secretory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acini.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035" y="272288"/>
            <a:ext cx="57264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proteolytic </a:t>
            </a:r>
            <a:r>
              <a:rPr b="1" dirty="0">
                <a:solidFill>
                  <a:srgbClr val="000000"/>
                </a:solidFill>
                <a:latin typeface="Times New Roman"/>
                <a:cs typeface="Times New Roman"/>
              </a:rPr>
              <a:t>enzymes</a:t>
            </a:r>
            <a:r>
              <a:rPr b="1" spc="-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0000"/>
                </a:solidFill>
                <a:latin typeface="Times New Roman"/>
                <a:cs typeface="Times New Roman"/>
              </a:rPr>
              <a:t>include: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035" y="1287841"/>
            <a:ext cx="8576945" cy="542734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60"/>
              </a:spcBef>
              <a:buFont typeface="Arial"/>
              <a:buChar char="•"/>
              <a:tabLst>
                <a:tab pos="357505" algn="l"/>
              </a:tabLst>
            </a:pPr>
            <a:r>
              <a:rPr sz="36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Endopeptidases:</a:t>
            </a:r>
            <a:endParaRPr sz="3600">
              <a:latin typeface="Times New Roman"/>
              <a:cs typeface="Times New Roman"/>
            </a:endParaRPr>
          </a:p>
          <a:p>
            <a:pPr marL="355600" marR="52069" indent="-342900">
              <a:lnSpc>
                <a:spcPct val="95300"/>
              </a:lnSpc>
              <a:spcBef>
                <a:spcPts val="515"/>
              </a:spcBef>
            </a:pPr>
            <a:r>
              <a:rPr sz="2800" spc="-5" dirty="0">
                <a:latin typeface="Times New Roman"/>
                <a:cs typeface="Times New Roman"/>
              </a:rPr>
              <a:t>They </a:t>
            </a:r>
            <a:r>
              <a:rPr sz="2800" spc="-10" dirty="0">
                <a:latin typeface="Times New Roman"/>
                <a:cs typeface="Times New Roman"/>
              </a:rPr>
              <a:t>act </a:t>
            </a:r>
            <a:r>
              <a:rPr sz="2800" dirty="0">
                <a:latin typeface="Times New Roman"/>
                <a:cs typeface="Times New Roman"/>
              </a:rPr>
              <a:t>on peptide bonds inside the protein </a:t>
            </a:r>
            <a:r>
              <a:rPr sz="2800" spc="-10" dirty="0">
                <a:latin typeface="Times New Roman"/>
                <a:cs typeface="Times New Roman"/>
              </a:rPr>
              <a:t>molecule, </a:t>
            </a:r>
            <a:r>
              <a:rPr sz="2800" spc="-5" dirty="0">
                <a:latin typeface="Times New Roman"/>
                <a:cs typeface="Times New Roman"/>
              </a:rPr>
              <a:t>so  that the </a:t>
            </a:r>
            <a:r>
              <a:rPr sz="2800" dirty="0">
                <a:latin typeface="Times New Roman"/>
                <a:cs typeface="Times New Roman"/>
              </a:rPr>
              <a:t>protein </a:t>
            </a:r>
            <a:r>
              <a:rPr sz="2800" spc="-10" dirty="0">
                <a:latin typeface="Times New Roman"/>
                <a:cs typeface="Times New Roman"/>
              </a:rPr>
              <a:t>becomes </a:t>
            </a:r>
            <a:r>
              <a:rPr sz="2800" spc="-5" dirty="0">
                <a:latin typeface="Times New Roman"/>
                <a:cs typeface="Times New Roman"/>
              </a:rPr>
              <a:t>successively </a:t>
            </a:r>
            <a:r>
              <a:rPr sz="2800" spc="-10" dirty="0">
                <a:latin typeface="Times New Roman"/>
                <a:cs typeface="Times New Roman"/>
              </a:rPr>
              <a:t>smaller and</a:t>
            </a:r>
            <a:r>
              <a:rPr sz="2800" spc="-3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smaller  </a:t>
            </a:r>
            <a:r>
              <a:rPr sz="2800" dirty="0">
                <a:latin typeface="Times New Roman"/>
                <a:cs typeface="Times New Roman"/>
              </a:rPr>
              <a:t>units. </a:t>
            </a:r>
            <a:r>
              <a:rPr sz="2800" spc="-5" dirty="0">
                <a:latin typeface="Times New Roman"/>
                <a:cs typeface="Times New Roman"/>
              </a:rPr>
              <a:t>This </a:t>
            </a:r>
            <a:r>
              <a:rPr sz="2800" dirty="0">
                <a:latin typeface="Times New Roman"/>
                <a:cs typeface="Times New Roman"/>
              </a:rPr>
              <a:t>group </a:t>
            </a:r>
            <a:r>
              <a:rPr sz="2800" spc="-5" dirty="0">
                <a:latin typeface="Times New Roman"/>
                <a:cs typeface="Times New Roman"/>
              </a:rPr>
              <a:t>includes </a:t>
            </a:r>
            <a:r>
              <a:rPr sz="2800" dirty="0">
                <a:latin typeface="Times New Roman"/>
                <a:cs typeface="Times New Roman"/>
              </a:rPr>
              <a:t>pepsin, trypsin, </a:t>
            </a:r>
            <a:r>
              <a:rPr sz="2800" spc="-5" dirty="0">
                <a:latin typeface="Times New Roman"/>
                <a:cs typeface="Times New Roman"/>
              </a:rPr>
              <a:t>chymotrypsin,  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elastase.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1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7505" algn="l"/>
              </a:tabLst>
            </a:pPr>
            <a:r>
              <a:rPr sz="36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Exopeptidases:</a:t>
            </a:r>
            <a:endParaRPr sz="36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5300"/>
              </a:lnSpc>
              <a:spcBef>
                <a:spcPts val="515"/>
              </a:spcBef>
            </a:pPr>
            <a:r>
              <a:rPr sz="2800" spc="-5" dirty="0">
                <a:latin typeface="Times New Roman"/>
                <a:cs typeface="Times New Roman"/>
              </a:rPr>
              <a:t>This </a:t>
            </a:r>
            <a:r>
              <a:rPr sz="2800" spc="5" dirty="0">
                <a:latin typeface="Times New Roman"/>
                <a:cs typeface="Times New Roman"/>
              </a:rPr>
              <a:t>group </a:t>
            </a:r>
            <a:r>
              <a:rPr sz="2800" spc="-10" dirty="0">
                <a:latin typeface="Times New Roman"/>
                <a:cs typeface="Times New Roman"/>
              </a:rPr>
              <a:t>acts </a:t>
            </a:r>
            <a:r>
              <a:rPr sz="2800" spc="-5" dirty="0">
                <a:latin typeface="Times New Roman"/>
                <a:cs typeface="Times New Roman"/>
              </a:rPr>
              <a:t>at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peptide </a:t>
            </a:r>
            <a:r>
              <a:rPr sz="2800" dirty="0">
                <a:latin typeface="Times New Roman"/>
                <a:cs typeface="Times New Roman"/>
              </a:rPr>
              <a:t>bond only </a:t>
            </a:r>
            <a:r>
              <a:rPr sz="2800" spc="-5" dirty="0">
                <a:latin typeface="Times New Roman"/>
                <a:cs typeface="Times New Roman"/>
              </a:rPr>
              <a:t>at the </a:t>
            </a:r>
            <a:r>
              <a:rPr sz="2800" spc="-10" dirty="0">
                <a:latin typeface="Times New Roman"/>
                <a:cs typeface="Times New Roman"/>
              </a:rPr>
              <a:t>end </a:t>
            </a:r>
            <a:r>
              <a:rPr sz="2800" dirty="0">
                <a:latin typeface="Times New Roman"/>
                <a:cs typeface="Times New Roman"/>
              </a:rPr>
              <a:t>region</a:t>
            </a:r>
            <a:r>
              <a:rPr sz="2800" spc="-43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  the chain. This includes </a:t>
            </a:r>
            <a:r>
              <a:rPr sz="2800" b="1" dirty="0">
                <a:latin typeface="Times New Roman"/>
                <a:cs typeface="Times New Roman"/>
              </a:rPr>
              <a:t>carboxypeptidase </a:t>
            </a:r>
            <a:r>
              <a:rPr sz="2800" spc="-5" dirty="0">
                <a:latin typeface="Times New Roman"/>
                <a:cs typeface="Times New Roman"/>
              </a:rPr>
              <a:t>acting on the  peptide </a:t>
            </a:r>
            <a:r>
              <a:rPr sz="2800" dirty="0">
                <a:latin typeface="Times New Roman"/>
                <a:cs typeface="Times New Roman"/>
              </a:rPr>
              <a:t>only </a:t>
            </a:r>
            <a:r>
              <a:rPr sz="2800" spc="-5" dirty="0">
                <a:latin typeface="Times New Roman"/>
                <a:cs typeface="Times New Roman"/>
              </a:rPr>
              <a:t>at the </a:t>
            </a:r>
            <a:r>
              <a:rPr sz="2800" dirty="0">
                <a:latin typeface="Times New Roman"/>
                <a:cs typeface="Times New Roman"/>
              </a:rPr>
              <a:t>carboxyl </a:t>
            </a:r>
            <a:r>
              <a:rPr sz="2800" spc="-10" dirty="0">
                <a:latin typeface="Times New Roman"/>
                <a:cs typeface="Times New Roman"/>
              </a:rPr>
              <a:t>terminal </a:t>
            </a:r>
            <a:r>
              <a:rPr sz="2800" spc="-5" dirty="0">
                <a:latin typeface="Times New Roman"/>
                <a:cs typeface="Times New Roman"/>
              </a:rPr>
              <a:t>end </a:t>
            </a:r>
            <a:r>
              <a:rPr sz="2800" dirty="0">
                <a:latin typeface="Times New Roman"/>
                <a:cs typeface="Times New Roman"/>
              </a:rPr>
              <a:t>on the </a:t>
            </a:r>
            <a:r>
              <a:rPr sz="2800" spc="-5" dirty="0">
                <a:latin typeface="Times New Roman"/>
                <a:cs typeface="Times New Roman"/>
              </a:rPr>
              <a:t>chain</a:t>
            </a:r>
            <a:r>
              <a:rPr sz="2800" spc="-4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 </a:t>
            </a:r>
            <a:r>
              <a:rPr sz="2800" b="1" dirty="0">
                <a:latin typeface="Times New Roman"/>
                <a:cs typeface="Times New Roman"/>
              </a:rPr>
              <a:t>aminopeptidase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-5" dirty="0">
                <a:latin typeface="Times New Roman"/>
                <a:cs typeface="Times New Roman"/>
              </a:rPr>
              <a:t>which </a:t>
            </a:r>
            <a:r>
              <a:rPr sz="2800" spc="-10" dirty="0">
                <a:latin typeface="Times New Roman"/>
                <a:cs typeface="Times New Roman"/>
              </a:rPr>
              <a:t>acts </a:t>
            </a:r>
            <a:r>
              <a:rPr sz="2800" dirty="0">
                <a:latin typeface="Times New Roman"/>
                <a:cs typeface="Times New Roman"/>
              </a:rPr>
              <a:t>on the </a:t>
            </a:r>
            <a:r>
              <a:rPr sz="2800" spc="-5" dirty="0">
                <a:latin typeface="Times New Roman"/>
                <a:cs typeface="Times New Roman"/>
              </a:rPr>
              <a:t>peptide </a:t>
            </a:r>
            <a:r>
              <a:rPr sz="2800" dirty="0">
                <a:latin typeface="Times New Roman"/>
                <a:cs typeface="Times New Roman"/>
              </a:rPr>
              <a:t>bond only </a:t>
            </a:r>
            <a:r>
              <a:rPr sz="2800" spc="-5" dirty="0">
                <a:latin typeface="Times New Roman"/>
                <a:cs typeface="Times New Roman"/>
              </a:rPr>
              <a:t>at 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amino terminal </a:t>
            </a:r>
            <a:r>
              <a:rPr sz="2800" spc="-5" dirty="0">
                <a:latin typeface="Times New Roman"/>
                <a:cs typeface="Times New Roman"/>
              </a:rPr>
              <a:t>end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chain.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6733" y="176225"/>
            <a:ext cx="6630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1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A. </a:t>
            </a:r>
            <a:r>
              <a:rPr sz="4000" b="1" u="heavy" spc="-1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Gastric </a:t>
            </a:r>
            <a:r>
              <a:rPr sz="4000" b="1" u="heavy" spc="-2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digestion </a:t>
            </a: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of </a:t>
            </a:r>
            <a:r>
              <a:rPr sz="4000" b="1" u="heavy" spc="-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proteins: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9339" y="1079372"/>
            <a:ext cx="7743190" cy="45999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304800">
              <a:lnSpc>
                <a:spcPct val="97800"/>
              </a:lnSpc>
              <a:spcBef>
                <a:spcPts val="195"/>
              </a:spcBef>
            </a:pPr>
            <a:r>
              <a:rPr sz="3600" dirty="0">
                <a:latin typeface="Times New Roman"/>
                <a:cs typeface="Times New Roman"/>
              </a:rPr>
              <a:t>In </a:t>
            </a:r>
            <a:r>
              <a:rPr sz="3600" spc="-1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stomach, hydrochloric </a:t>
            </a:r>
            <a:r>
              <a:rPr sz="3600" dirty="0">
                <a:latin typeface="Times New Roman"/>
                <a:cs typeface="Times New Roman"/>
              </a:rPr>
              <a:t>acid </a:t>
            </a:r>
            <a:r>
              <a:rPr sz="3600" spc="-5" dirty="0">
                <a:latin typeface="Times New Roman"/>
                <a:cs typeface="Times New Roman"/>
              </a:rPr>
              <a:t>is  secreted. It makes </a:t>
            </a: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pH optimum </a:t>
            </a:r>
            <a:r>
              <a:rPr sz="3600" dirty="0">
                <a:latin typeface="Times New Roman"/>
                <a:cs typeface="Times New Roman"/>
              </a:rPr>
              <a:t>for the  </a:t>
            </a:r>
            <a:r>
              <a:rPr sz="3600" spc="-10" dirty="0">
                <a:latin typeface="Times New Roman"/>
                <a:cs typeface="Times New Roman"/>
              </a:rPr>
              <a:t>action </a:t>
            </a:r>
            <a:r>
              <a:rPr sz="3600" dirty="0">
                <a:latin typeface="Times New Roman"/>
                <a:cs typeface="Times New Roman"/>
              </a:rPr>
              <a:t>of pepsin and also </a:t>
            </a:r>
            <a:r>
              <a:rPr sz="3600" spc="-5" dirty="0">
                <a:latin typeface="Times New Roman"/>
                <a:cs typeface="Times New Roman"/>
              </a:rPr>
              <a:t>activates</a:t>
            </a:r>
            <a:r>
              <a:rPr sz="3600" spc="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pepsin.</a:t>
            </a:r>
            <a:endParaRPr sz="3600">
              <a:latin typeface="Times New Roman"/>
              <a:cs typeface="Times New Roman"/>
            </a:endParaRPr>
          </a:p>
          <a:p>
            <a:pPr marL="12700" marR="139700" indent="126364">
              <a:lnSpc>
                <a:spcPct val="100200"/>
              </a:lnSpc>
              <a:spcBef>
                <a:spcPts val="770"/>
              </a:spcBef>
            </a:pP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acid </a:t>
            </a:r>
            <a:r>
              <a:rPr sz="3600" dirty="0">
                <a:latin typeface="Times New Roman"/>
                <a:cs typeface="Times New Roman"/>
              </a:rPr>
              <a:t>also </a:t>
            </a:r>
            <a:r>
              <a:rPr sz="3600" spc="-5" dirty="0">
                <a:latin typeface="Times New Roman"/>
                <a:cs typeface="Times New Roman"/>
              </a:rPr>
              <a:t>denatures </a:t>
            </a:r>
            <a:r>
              <a:rPr sz="360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proteins. </a:t>
            </a:r>
            <a:r>
              <a:rPr sz="3600" dirty="0">
                <a:latin typeface="Times New Roman"/>
                <a:cs typeface="Times New Roman"/>
              </a:rPr>
              <a:t>But  hydrochloric acid at body </a:t>
            </a:r>
            <a:r>
              <a:rPr sz="3600" spc="-5" dirty="0">
                <a:latin typeface="Times New Roman"/>
                <a:cs typeface="Times New Roman"/>
              </a:rPr>
              <a:t>temperature  </a:t>
            </a:r>
            <a:r>
              <a:rPr sz="3600" dirty="0">
                <a:latin typeface="Times New Roman"/>
                <a:cs typeface="Times New Roman"/>
              </a:rPr>
              <a:t>could not break the </a:t>
            </a:r>
            <a:r>
              <a:rPr sz="3600" spc="-5" dirty="0">
                <a:latin typeface="Times New Roman"/>
                <a:cs typeface="Times New Roman"/>
              </a:rPr>
              <a:t>peptide</a:t>
            </a:r>
            <a:r>
              <a:rPr sz="3600" spc="-3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bonds.</a:t>
            </a:r>
            <a:endParaRPr sz="3600">
              <a:latin typeface="Times New Roman"/>
              <a:cs typeface="Times New Roman"/>
            </a:endParaRPr>
          </a:p>
          <a:p>
            <a:pPr marL="12700" marR="219710">
              <a:lnSpc>
                <a:spcPct val="100600"/>
              </a:lnSpc>
              <a:spcBef>
                <a:spcPts val="800"/>
              </a:spcBef>
            </a:pPr>
            <a:r>
              <a:rPr sz="3600" dirty="0">
                <a:latin typeface="Times New Roman"/>
                <a:cs typeface="Times New Roman"/>
              </a:rPr>
              <a:t>Thus in </a:t>
            </a:r>
            <a:r>
              <a:rPr sz="3600" spc="-10" dirty="0">
                <a:latin typeface="Times New Roman"/>
                <a:cs typeface="Times New Roman"/>
              </a:rPr>
              <a:t>the </a:t>
            </a:r>
            <a:r>
              <a:rPr sz="3600" spc="-5" dirty="0">
                <a:latin typeface="Times New Roman"/>
                <a:cs typeface="Times New Roman"/>
              </a:rPr>
              <a:t>stomach, </a:t>
            </a:r>
            <a:r>
              <a:rPr sz="3600" spc="5" dirty="0">
                <a:latin typeface="Times New Roman"/>
                <a:cs typeface="Times New Roman"/>
              </a:rPr>
              <a:t>HCl </a:t>
            </a:r>
            <a:r>
              <a:rPr sz="3600" spc="-5" dirty="0">
                <a:latin typeface="Times New Roman"/>
                <a:cs typeface="Times New Roman"/>
              </a:rPr>
              <a:t>alone </a:t>
            </a:r>
            <a:r>
              <a:rPr sz="3600" dirty="0">
                <a:latin typeface="Times New Roman"/>
                <a:cs typeface="Times New Roman"/>
              </a:rPr>
              <a:t>will not  able </a:t>
            </a:r>
            <a:r>
              <a:rPr sz="3600" spc="-10" dirty="0">
                <a:latin typeface="Times New Roman"/>
                <a:cs typeface="Times New Roman"/>
              </a:rPr>
              <a:t>to </a:t>
            </a:r>
            <a:r>
              <a:rPr sz="3600" dirty="0">
                <a:latin typeface="Times New Roman"/>
                <a:cs typeface="Times New Roman"/>
              </a:rPr>
              <a:t>digest proteins; it needs</a:t>
            </a:r>
            <a:r>
              <a:rPr sz="3600" spc="-9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enzymes.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435" y="1132408"/>
            <a:ext cx="1682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435" y="2836290"/>
            <a:ext cx="186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435" y="4592828"/>
            <a:ext cx="186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" y="290271"/>
            <a:ext cx="21628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1)</a:t>
            </a:r>
            <a:r>
              <a:rPr sz="4000" b="1" u="heavy" spc="-8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2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Rennin: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1023620"/>
            <a:ext cx="8674735" cy="53828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22300" marR="5080" indent="-609600">
              <a:lnSpc>
                <a:spcPct val="98100"/>
              </a:lnSpc>
              <a:spcBef>
                <a:spcPts val="180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600" spc="-20" dirty="0">
                <a:latin typeface="Calibri"/>
                <a:cs typeface="Calibri"/>
              </a:rPr>
              <a:t>Rennin </a:t>
            </a:r>
            <a:r>
              <a:rPr sz="3600" dirty="0">
                <a:latin typeface="Calibri"/>
                <a:cs typeface="Calibri"/>
              </a:rPr>
              <a:t>otherwise </a:t>
            </a:r>
            <a:r>
              <a:rPr sz="3600" spc="-10" dirty="0">
                <a:latin typeface="Calibri"/>
                <a:cs typeface="Calibri"/>
              </a:rPr>
              <a:t>called </a:t>
            </a:r>
            <a:r>
              <a:rPr sz="3600" b="1" spc="-15" dirty="0">
                <a:latin typeface="Calibri"/>
                <a:cs typeface="Calibri"/>
              </a:rPr>
              <a:t>chymosin</a:t>
            </a:r>
            <a:r>
              <a:rPr sz="3600" spc="-15" dirty="0">
                <a:latin typeface="Calibri"/>
                <a:cs typeface="Calibri"/>
              </a:rPr>
              <a:t>,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5" dirty="0">
                <a:latin typeface="Calibri"/>
                <a:cs typeface="Calibri"/>
              </a:rPr>
              <a:t>active 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35" dirty="0">
                <a:latin typeface="Calibri"/>
                <a:cs typeface="Calibri"/>
              </a:rPr>
              <a:t>infants </a:t>
            </a:r>
            <a:r>
              <a:rPr sz="3600" dirty="0">
                <a:latin typeface="Calibri"/>
                <a:cs typeface="Calibri"/>
              </a:rPr>
              <a:t>and is </a:t>
            </a:r>
            <a:r>
              <a:rPr sz="3600" spc="-30" dirty="0">
                <a:latin typeface="Calibri"/>
                <a:cs typeface="Calibri"/>
              </a:rPr>
              <a:t>involved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10" dirty="0">
                <a:latin typeface="Calibri"/>
                <a:cs typeface="Calibri"/>
              </a:rPr>
              <a:t>the </a:t>
            </a:r>
            <a:r>
              <a:rPr sz="3600" spc="-15" dirty="0">
                <a:latin typeface="Calibri"/>
                <a:cs typeface="Calibri"/>
              </a:rPr>
              <a:t>curdling </a:t>
            </a:r>
            <a:r>
              <a:rPr sz="3600" spc="-5" dirty="0">
                <a:latin typeface="Calibri"/>
                <a:cs typeface="Calibri"/>
              </a:rPr>
              <a:t>of  </a:t>
            </a:r>
            <a:r>
              <a:rPr sz="3600" dirty="0">
                <a:latin typeface="Calibri"/>
                <a:cs typeface="Calibri"/>
              </a:rPr>
              <a:t>milk. It is </a:t>
            </a:r>
            <a:r>
              <a:rPr sz="3600" spc="-20" dirty="0">
                <a:latin typeface="Calibri"/>
                <a:cs typeface="Calibri"/>
              </a:rPr>
              <a:t>absent </a:t>
            </a:r>
            <a:r>
              <a:rPr sz="3600" dirty="0">
                <a:latin typeface="Calibri"/>
                <a:cs typeface="Calibri"/>
              </a:rPr>
              <a:t>in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adults.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600">
              <a:latin typeface="Times New Roman"/>
              <a:cs typeface="Times New Roman"/>
            </a:endParaRPr>
          </a:p>
          <a:p>
            <a:pPr marL="622300" marR="1586865" indent="-609600">
              <a:lnSpc>
                <a:spcPts val="4160"/>
              </a:lnSpc>
              <a:spcBef>
                <a:spcPts val="2355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600" dirty="0">
                <a:latin typeface="Calibri"/>
                <a:cs typeface="Calibri"/>
              </a:rPr>
              <a:t>Milk </a:t>
            </a:r>
            <a:r>
              <a:rPr sz="3600" spc="-25" dirty="0">
                <a:latin typeface="Calibri"/>
                <a:cs typeface="Calibri"/>
              </a:rPr>
              <a:t>protein, </a:t>
            </a:r>
            <a:r>
              <a:rPr sz="3600" spc="-10" dirty="0">
                <a:latin typeface="Calibri"/>
                <a:cs typeface="Calibri"/>
              </a:rPr>
              <a:t>casein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30" dirty="0">
                <a:latin typeface="Calibri"/>
                <a:cs typeface="Calibri"/>
              </a:rPr>
              <a:t>converted</a:t>
            </a:r>
            <a:r>
              <a:rPr sz="3600" spc="-155" dirty="0">
                <a:latin typeface="Calibri"/>
                <a:cs typeface="Calibri"/>
              </a:rPr>
              <a:t> </a:t>
            </a:r>
            <a:r>
              <a:rPr sz="3600" spc="-35" dirty="0">
                <a:latin typeface="Calibri"/>
                <a:cs typeface="Calibri"/>
              </a:rPr>
              <a:t>to  </a:t>
            </a:r>
            <a:r>
              <a:rPr sz="3600" spc="-15" dirty="0">
                <a:latin typeface="Calibri"/>
                <a:cs typeface="Calibri"/>
              </a:rPr>
              <a:t>paracasein </a:t>
            </a:r>
            <a:r>
              <a:rPr sz="3600" spc="-5" dirty="0">
                <a:latin typeface="Calibri"/>
                <a:cs typeface="Calibri"/>
              </a:rPr>
              <a:t>by </a:t>
            </a:r>
            <a:r>
              <a:rPr sz="3600" dirty="0">
                <a:latin typeface="Calibri"/>
                <a:cs typeface="Calibri"/>
              </a:rPr>
              <a:t>the action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-2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rennin.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600">
              <a:latin typeface="Times New Roman"/>
              <a:cs typeface="Times New Roman"/>
            </a:endParaRPr>
          </a:p>
          <a:p>
            <a:pPr marL="622300" marR="686435" indent="-609600">
              <a:lnSpc>
                <a:spcPts val="4150"/>
              </a:lnSpc>
              <a:spcBef>
                <a:spcPts val="2245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15" dirty="0">
                <a:latin typeface="Calibri"/>
                <a:cs typeface="Calibri"/>
              </a:rPr>
              <a:t>denatured </a:t>
            </a:r>
            <a:r>
              <a:rPr sz="3600" spc="-25" dirty="0">
                <a:latin typeface="Calibri"/>
                <a:cs typeface="Calibri"/>
              </a:rPr>
              <a:t>protein </a:t>
            </a:r>
            <a:r>
              <a:rPr sz="3600" dirty="0">
                <a:latin typeface="Calibri"/>
                <a:cs typeface="Calibri"/>
              </a:rPr>
              <a:t>is easily</a:t>
            </a:r>
            <a:r>
              <a:rPr sz="3600" spc="-229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digested  </a:t>
            </a:r>
            <a:r>
              <a:rPr sz="3600" dirty="0">
                <a:latin typeface="Calibri"/>
                <a:cs typeface="Calibri"/>
              </a:rPr>
              <a:t>further </a:t>
            </a:r>
            <a:r>
              <a:rPr sz="3600" spc="-5" dirty="0">
                <a:latin typeface="Calibri"/>
                <a:cs typeface="Calibri"/>
              </a:rPr>
              <a:t>by</a:t>
            </a:r>
            <a:r>
              <a:rPr sz="3600" spc="-14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pepsin.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035" y="229616"/>
            <a:ext cx="20751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2)</a:t>
            </a:r>
            <a:r>
              <a:rPr sz="4000" b="1" u="heavy" spc="-9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2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Pepsin: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035" y="907161"/>
            <a:ext cx="8545830" cy="54825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622300" marR="628650" indent="-609600">
              <a:lnSpc>
                <a:spcPts val="3400"/>
              </a:lnSpc>
              <a:spcBef>
                <a:spcPts val="585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dirty="0">
                <a:latin typeface="Calibri"/>
                <a:cs typeface="Calibri"/>
              </a:rPr>
              <a:t>It is </a:t>
            </a:r>
            <a:r>
              <a:rPr sz="3200" spc="-25" dirty="0">
                <a:latin typeface="Calibri"/>
                <a:cs typeface="Calibri"/>
              </a:rPr>
              <a:t>secreted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chief </a:t>
            </a:r>
            <a:r>
              <a:rPr sz="3200" spc="-5" dirty="0">
                <a:latin typeface="Calibri"/>
                <a:cs typeface="Calibri"/>
              </a:rPr>
              <a:t>cells of </a:t>
            </a:r>
            <a:r>
              <a:rPr sz="3200" spc="-25" dirty="0">
                <a:latin typeface="Calibri"/>
                <a:cs typeface="Calibri"/>
              </a:rPr>
              <a:t>stomach </a:t>
            </a:r>
            <a:r>
              <a:rPr sz="3200" dirty="0">
                <a:latin typeface="Calibri"/>
                <a:cs typeface="Calibri"/>
              </a:rPr>
              <a:t>as  </a:t>
            </a:r>
            <a:r>
              <a:rPr sz="3200" spc="-15" dirty="0">
                <a:latin typeface="Calibri"/>
                <a:cs typeface="Calibri"/>
              </a:rPr>
              <a:t>inactive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pepsinogen.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400">
              <a:latin typeface="Times New Roman"/>
              <a:cs typeface="Times New Roman"/>
            </a:endParaRPr>
          </a:p>
          <a:p>
            <a:pPr marL="622300" marR="984250" indent="-609600">
              <a:lnSpc>
                <a:spcPts val="3400"/>
              </a:lnSpc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35" dirty="0">
                <a:latin typeface="Calibri"/>
                <a:cs typeface="Calibri"/>
              </a:rPr>
              <a:t>conversion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b="1" spc="-10" dirty="0">
                <a:latin typeface="Calibri"/>
                <a:cs typeface="Calibri"/>
              </a:rPr>
              <a:t>pepsinogen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pepsin </a:t>
            </a:r>
            <a:r>
              <a:rPr sz="3200" spc="-5" dirty="0">
                <a:latin typeface="Calibri"/>
                <a:cs typeface="Calibri"/>
              </a:rPr>
              <a:t>is  </a:t>
            </a:r>
            <a:r>
              <a:rPr sz="3200" spc="-20" dirty="0">
                <a:latin typeface="Calibri"/>
                <a:cs typeface="Calibri"/>
              </a:rPr>
              <a:t>brought </a:t>
            </a:r>
            <a:r>
              <a:rPr sz="3200" spc="-5" dirty="0">
                <a:latin typeface="Calibri"/>
                <a:cs typeface="Calibri"/>
              </a:rPr>
              <a:t>about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25" dirty="0">
                <a:latin typeface="Calibri"/>
                <a:cs typeface="Calibri"/>
              </a:rPr>
              <a:t>hydrochloric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000">
              <a:latin typeface="Times New Roman"/>
              <a:cs typeface="Times New Roman"/>
            </a:endParaRPr>
          </a:p>
          <a:p>
            <a:pPr marL="622300" indent="-609600">
              <a:lnSpc>
                <a:spcPts val="3620"/>
              </a:lnSpc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5" dirty="0">
                <a:latin typeface="Calibri"/>
                <a:cs typeface="Calibri"/>
              </a:rPr>
              <a:t>The optimum pH </a:t>
            </a:r>
            <a:r>
              <a:rPr sz="3200" spc="-45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activity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pepsin </a:t>
            </a:r>
            <a:r>
              <a:rPr sz="3200" spc="-5" dirty="0">
                <a:latin typeface="Calibri"/>
                <a:cs typeface="Calibri"/>
              </a:rPr>
              <a:t>is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around</a:t>
            </a:r>
            <a:endParaRPr sz="3200">
              <a:latin typeface="Calibri"/>
              <a:cs typeface="Calibri"/>
            </a:endParaRPr>
          </a:p>
          <a:p>
            <a:pPr marL="622300">
              <a:lnSpc>
                <a:spcPts val="3620"/>
              </a:lnSpc>
            </a:pPr>
            <a:r>
              <a:rPr sz="3200" b="1" spc="-5" dirty="0">
                <a:latin typeface="Calibri"/>
                <a:cs typeface="Calibri"/>
              </a:rPr>
              <a:t>2</a:t>
            </a:r>
            <a:r>
              <a:rPr sz="3200" spc="-5" dirty="0">
                <a:latin typeface="Calibri"/>
                <a:cs typeface="Calibri"/>
              </a:rPr>
              <a:t>. </a:t>
            </a:r>
            <a:r>
              <a:rPr sz="3200" spc="-25" dirty="0">
                <a:latin typeface="Calibri"/>
                <a:cs typeface="Calibri"/>
              </a:rPr>
              <a:t>Pepsin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endopeptidase.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450">
              <a:latin typeface="Times New Roman"/>
              <a:cs typeface="Times New Roman"/>
            </a:endParaRPr>
          </a:p>
          <a:p>
            <a:pPr marL="622300" marR="5080" indent="-609600">
              <a:lnSpc>
                <a:spcPts val="3400"/>
              </a:lnSpc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35" dirty="0">
                <a:latin typeface="Calibri"/>
                <a:cs typeface="Calibri"/>
              </a:rPr>
              <a:t>By </a:t>
            </a:r>
            <a:r>
              <a:rPr sz="3200" dirty="0">
                <a:latin typeface="Calibri"/>
                <a:cs typeface="Calibri"/>
              </a:rPr>
              <a:t>the action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pepsin, </a:t>
            </a:r>
            <a:r>
              <a:rPr sz="3200" spc="-20" dirty="0">
                <a:latin typeface="Calibri"/>
                <a:cs typeface="Calibri"/>
              </a:rPr>
              <a:t>proteins are </a:t>
            </a:r>
            <a:r>
              <a:rPr sz="3200" spc="-45" dirty="0">
                <a:latin typeface="Calibri"/>
                <a:cs typeface="Calibri"/>
              </a:rPr>
              <a:t>broken </a:t>
            </a:r>
            <a:r>
              <a:rPr sz="3200" spc="-30" dirty="0">
                <a:latin typeface="Calibri"/>
                <a:cs typeface="Calibri"/>
              </a:rPr>
              <a:t>into  </a:t>
            </a:r>
            <a:r>
              <a:rPr sz="3200" spc="-15" dirty="0">
                <a:latin typeface="Calibri"/>
                <a:cs typeface="Calibri"/>
              </a:rPr>
              <a:t>proteoses.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0785" y="39369"/>
            <a:ext cx="7308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B. </a:t>
            </a:r>
            <a:r>
              <a:rPr sz="4000" b="1" u="heavy" spc="-3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Pancreatic </a:t>
            </a:r>
            <a:r>
              <a:rPr sz="4000" b="1" u="heavy" spc="-2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digestion </a:t>
            </a: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of</a:t>
            </a:r>
            <a:r>
              <a:rPr sz="4000" b="1" u="heavy" spc="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proteins: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035" y="843152"/>
            <a:ext cx="1682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834389"/>
            <a:ext cx="7547609" cy="1472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ct val="98300"/>
              </a:lnSpc>
              <a:spcBef>
                <a:spcPts val="170"/>
              </a:spcBef>
            </a:pPr>
            <a:r>
              <a:rPr sz="3200" spc="-5" dirty="0">
                <a:latin typeface="Calibri"/>
                <a:cs typeface="Calibri"/>
              </a:rPr>
              <a:t>The optimum pH </a:t>
            </a:r>
            <a:r>
              <a:rPr sz="3200" spc="-45" dirty="0">
                <a:latin typeface="Calibri"/>
                <a:cs typeface="Calibri"/>
              </a:rPr>
              <a:t>for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activity of </a:t>
            </a:r>
            <a:r>
              <a:rPr sz="3200" spc="-15" dirty="0">
                <a:latin typeface="Calibri"/>
                <a:cs typeface="Calibri"/>
              </a:rPr>
              <a:t>pancreatic  </a:t>
            </a:r>
            <a:r>
              <a:rPr sz="3200" spc="-10" dirty="0">
                <a:latin typeface="Calibri"/>
                <a:cs typeface="Calibri"/>
              </a:rPr>
              <a:t>enzyme </a:t>
            </a:r>
            <a:r>
              <a:rPr sz="3200" spc="-5" dirty="0">
                <a:latin typeface="Calibri"/>
                <a:cs typeface="Calibri"/>
              </a:rPr>
              <a:t>(pH 8)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provided by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alkaline </a:t>
            </a:r>
            <a:r>
              <a:rPr sz="3200" spc="-10" dirty="0">
                <a:latin typeface="Calibri"/>
                <a:cs typeface="Calibri"/>
              </a:rPr>
              <a:t>bile 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5" dirty="0">
                <a:latin typeface="Calibri"/>
                <a:cs typeface="Calibri"/>
              </a:rPr>
              <a:t>pancreatic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juice.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035" y="2990214"/>
            <a:ext cx="1682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9" y="2981070"/>
            <a:ext cx="8056880" cy="1472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70"/>
              </a:spcBef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secretion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pancreatic </a:t>
            </a:r>
            <a:r>
              <a:rPr sz="3200" spc="-5" dirty="0">
                <a:latin typeface="Calibri"/>
                <a:cs typeface="Calibri"/>
              </a:rPr>
              <a:t>juice is </a:t>
            </a:r>
            <a:r>
              <a:rPr sz="3200" spc="-25" dirty="0">
                <a:latin typeface="Calibri"/>
                <a:cs typeface="Calibri"/>
              </a:rPr>
              <a:t>stimulated </a:t>
            </a:r>
            <a:r>
              <a:rPr sz="3200" spc="-15" dirty="0">
                <a:latin typeface="Calibri"/>
                <a:cs typeface="Calibri"/>
              </a:rPr>
              <a:t>by 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peptide </a:t>
            </a:r>
            <a:r>
              <a:rPr sz="3200" spc="-5" dirty="0">
                <a:latin typeface="Calibri"/>
                <a:cs typeface="Calibri"/>
              </a:rPr>
              <a:t>hormones, </a:t>
            </a:r>
            <a:r>
              <a:rPr sz="3200" b="1" spc="-10" dirty="0">
                <a:latin typeface="Calibri"/>
                <a:cs typeface="Calibri"/>
              </a:rPr>
              <a:t>cholecystokinin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b="1" spc="-15" dirty="0">
                <a:latin typeface="Calibri"/>
                <a:cs typeface="Calibri"/>
              </a:rPr>
              <a:t>pancreozymin</a:t>
            </a:r>
            <a:r>
              <a:rPr sz="3200" spc="-15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035" y="5136337"/>
            <a:ext cx="1682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5127752"/>
            <a:ext cx="7917815" cy="1472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70"/>
              </a:spcBef>
            </a:pPr>
            <a:r>
              <a:rPr sz="3200" spc="-25" dirty="0">
                <a:latin typeface="Calibri"/>
                <a:cs typeface="Calibri"/>
              </a:rPr>
              <a:t>Pancreatic </a:t>
            </a:r>
            <a:r>
              <a:rPr sz="3200" spc="-5" dirty="0">
                <a:latin typeface="Calibri"/>
                <a:cs typeface="Calibri"/>
              </a:rPr>
              <a:t>juice </a:t>
            </a:r>
            <a:r>
              <a:rPr sz="3200" spc="-20" dirty="0">
                <a:latin typeface="Calibri"/>
                <a:cs typeface="Calibri"/>
              </a:rPr>
              <a:t>contains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important  </a:t>
            </a:r>
            <a:r>
              <a:rPr sz="3200" spc="-10" dirty="0">
                <a:latin typeface="Calibri"/>
                <a:cs typeface="Calibri"/>
              </a:rPr>
              <a:t>endopeptidases, </a:t>
            </a:r>
            <a:r>
              <a:rPr sz="3200" spc="-5" dirty="0">
                <a:latin typeface="Calibri"/>
                <a:cs typeface="Calibri"/>
              </a:rPr>
              <a:t>namely </a:t>
            </a:r>
            <a:r>
              <a:rPr sz="3200" b="1" dirty="0">
                <a:latin typeface="Calibri"/>
                <a:cs typeface="Calibri"/>
              </a:rPr>
              <a:t>trypsin</a:t>
            </a:r>
            <a:r>
              <a:rPr sz="3200" dirty="0">
                <a:latin typeface="Calibri"/>
                <a:cs typeface="Calibri"/>
              </a:rPr>
              <a:t>, </a:t>
            </a:r>
            <a:r>
              <a:rPr sz="3200" b="1" spc="-10" dirty="0">
                <a:latin typeface="Calibri"/>
                <a:cs typeface="Calibri"/>
              </a:rPr>
              <a:t>chymotrypsin</a:t>
            </a:r>
            <a:r>
              <a:rPr sz="3200" spc="-10" dirty="0">
                <a:latin typeface="Calibri"/>
                <a:cs typeface="Calibri"/>
              </a:rPr>
              <a:t>,  </a:t>
            </a:r>
            <a:r>
              <a:rPr sz="3200" b="1" spc="-15" dirty="0">
                <a:latin typeface="Calibri"/>
                <a:cs typeface="Calibri"/>
              </a:rPr>
              <a:t>elastase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carboxypeptidase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" y="0"/>
            <a:ext cx="21945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1)</a:t>
            </a:r>
            <a:r>
              <a:rPr sz="4000" b="1" u="heavy" spc="-9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5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Trypsin: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712088"/>
            <a:ext cx="8916035" cy="50660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622300" marR="247015" indent="-609600">
              <a:lnSpc>
                <a:spcPct val="97900"/>
              </a:lnSpc>
              <a:spcBef>
                <a:spcPts val="185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40" dirty="0">
                <a:latin typeface="Calibri"/>
                <a:cs typeface="Calibri"/>
              </a:rPr>
              <a:t>Trypsinogen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5" dirty="0">
                <a:latin typeface="Calibri"/>
                <a:cs typeface="Calibri"/>
              </a:rPr>
              <a:t>activated </a:t>
            </a:r>
            <a:r>
              <a:rPr sz="3200" spc="-10" dirty="0">
                <a:latin typeface="Calibri"/>
                <a:cs typeface="Calibri"/>
              </a:rPr>
              <a:t>by </a:t>
            </a:r>
            <a:r>
              <a:rPr sz="3200" b="1" spc="-15" dirty="0">
                <a:latin typeface="Calibri"/>
                <a:cs typeface="Calibri"/>
              </a:rPr>
              <a:t>enterokinase </a:t>
            </a:r>
            <a:r>
              <a:rPr sz="3200" spc="-20" dirty="0">
                <a:latin typeface="Calibri"/>
                <a:cs typeface="Calibri"/>
              </a:rPr>
              <a:t>present  </a:t>
            </a:r>
            <a:r>
              <a:rPr sz="3200" spc="-5" dirty="0">
                <a:latin typeface="Calibri"/>
                <a:cs typeface="Calibri"/>
              </a:rPr>
              <a:t>on the </a:t>
            </a:r>
            <a:r>
              <a:rPr sz="3200" spc="-25" dirty="0">
                <a:latin typeface="Calibri"/>
                <a:cs typeface="Calibri"/>
              </a:rPr>
              <a:t>intestinal </a:t>
            </a:r>
            <a:r>
              <a:rPr sz="3200" spc="-15" dirty="0">
                <a:latin typeface="Calibri"/>
                <a:cs typeface="Calibri"/>
              </a:rPr>
              <a:t>microvillus membranes. </a:t>
            </a:r>
            <a:r>
              <a:rPr sz="3200" spc="-5" dirty="0">
                <a:latin typeface="Calibri"/>
                <a:cs typeface="Calibri"/>
              </a:rPr>
              <a:t>Once  </a:t>
            </a:r>
            <a:r>
              <a:rPr sz="3200" spc="-20" dirty="0">
                <a:latin typeface="Calibri"/>
                <a:cs typeface="Calibri"/>
              </a:rPr>
              <a:t>activated,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trypsin </a:t>
            </a:r>
            <a:r>
              <a:rPr sz="3200" spc="-25" dirty="0">
                <a:latin typeface="Calibri"/>
                <a:cs typeface="Calibri"/>
              </a:rPr>
              <a:t>activates </a:t>
            </a:r>
            <a:r>
              <a:rPr sz="3200" spc="-5" dirty="0">
                <a:latin typeface="Calibri"/>
                <a:cs typeface="Calibri"/>
              </a:rPr>
              <a:t>other </a:t>
            </a:r>
            <a:r>
              <a:rPr sz="3200" spc="-10" dirty="0">
                <a:latin typeface="Calibri"/>
                <a:cs typeface="Calibri"/>
              </a:rPr>
              <a:t>enzyme  </a:t>
            </a:r>
            <a:r>
              <a:rPr sz="3200" spc="-5" dirty="0">
                <a:latin typeface="Calibri"/>
                <a:cs typeface="Calibri"/>
              </a:rPr>
              <a:t>molecules.</a:t>
            </a:r>
            <a:endParaRPr sz="3200">
              <a:latin typeface="Calibri"/>
              <a:cs typeface="Calibri"/>
            </a:endParaRPr>
          </a:p>
          <a:p>
            <a:pPr marL="622300" marR="410845">
              <a:lnSpc>
                <a:spcPts val="3800"/>
              </a:lnSpc>
              <a:spcBef>
                <a:spcPts val="1019"/>
              </a:spcBef>
            </a:pPr>
            <a:r>
              <a:rPr sz="3200" spc="-65" dirty="0">
                <a:latin typeface="Calibri"/>
                <a:cs typeface="Calibri"/>
              </a:rPr>
              <a:t>Trypsin </a:t>
            </a:r>
            <a:r>
              <a:rPr sz="3200" spc="-40" dirty="0">
                <a:latin typeface="Calibri"/>
                <a:cs typeface="Calibri"/>
              </a:rPr>
              <a:t>catalyzes hydrolysis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bonds </a:t>
            </a:r>
            <a:r>
              <a:rPr sz="3200" spc="-30" dirty="0">
                <a:latin typeface="Calibri"/>
                <a:cs typeface="Calibri"/>
              </a:rPr>
              <a:t>formed 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25" dirty="0">
                <a:latin typeface="Calibri"/>
                <a:cs typeface="Calibri"/>
              </a:rPr>
              <a:t>carboxyl </a:t>
            </a:r>
            <a:r>
              <a:rPr sz="3200" spc="-20" dirty="0">
                <a:latin typeface="Calibri"/>
                <a:cs typeface="Calibri"/>
              </a:rPr>
              <a:t>groups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40" dirty="0">
                <a:latin typeface="Calibri"/>
                <a:cs typeface="Calibri"/>
              </a:rPr>
              <a:t>Arg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90" dirty="0">
                <a:latin typeface="Calibri"/>
                <a:cs typeface="Calibri"/>
              </a:rPr>
              <a:t> </a:t>
            </a:r>
            <a:r>
              <a:rPr sz="3200" spc="-80" dirty="0">
                <a:latin typeface="Calibri"/>
                <a:cs typeface="Calibri"/>
              </a:rPr>
              <a:t>Lys.</a:t>
            </a:r>
            <a:endParaRPr sz="3200">
              <a:latin typeface="Calibri"/>
              <a:cs typeface="Calibri"/>
            </a:endParaRPr>
          </a:p>
          <a:p>
            <a:pPr marL="622300" marR="5080">
              <a:lnSpc>
                <a:spcPct val="100000"/>
              </a:lnSpc>
              <a:spcBef>
                <a:spcPts val="585"/>
              </a:spcBef>
            </a:pPr>
            <a:r>
              <a:rPr sz="3200" b="1" spc="-10" dirty="0">
                <a:latin typeface="Calibri"/>
                <a:cs typeface="Calibri"/>
              </a:rPr>
              <a:t>Acute pancreatitis</a:t>
            </a:r>
            <a:r>
              <a:rPr sz="3200" spc="-10" dirty="0">
                <a:latin typeface="Calibri"/>
                <a:cs typeface="Calibri"/>
              </a:rPr>
              <a:t>: </a:t>
            </a:r>
            <a:r>
              <a:rPr sz="3200" spc="-25" dirty="0">
                <a:latin typeface="Calibri"/>
                <a:cs typeface="Calibri"/>
              </a:rPr>
              <a:t>Premature </a:t>
            </a:r>
            <a:r>
              <a:rPr sz="3200" spc="-20" dirty="0">
                <a:latin typeface="Calibri"/>
                <a:cs typeface="Calibri"/>
              </a:rPr>
              <a:t>activation </a:t>
            </a:r>
            <a:r>
              <a:rPr sz="3200" spc="5" dirty="0">
                <a:latin typeface="Calibri"/>
                <a:cs typeface="Calibri"/>
              </a:rPr>
              <a:t>of  </a:t>
            </a:r>
            <a:r>
              <a:rPr sz="3200" spc="-10" dirty="0">
                <a:latin typeface="Calibri"/>
                <a:cs typeface="Calibri"/>
              </a:rPr>
              <a:t>trypsinogen inside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pancreas </a:t>
            </a:r>
            <a:r>
              <a:rPr sz="3200" spc="-15" dirty="0">
                <a:latin typeface="Calibri"/>
                <a:cs typeface="Calibri"/>
              </a:rPr>
              <a:t>itself </a:t>
            </a:r>
            <a:r>
              <a:rPr sz="3200" dirty="0">
                <a:latin typeface="Calibri"/>
                <a:cs typeface="Calibri"/>
              </a:rPr>
              <a:t>will </a:t>
            </a:r>
            <a:r>
              <a:rPr sz="3200" spc="-20" dirty="0">
                <a:latin typeface="Calibri"/>
                <a:cs typeface="Calibri"/>
              </a:rPr>
              <a:t>result </a:t>
            </a:r>
            <a:r>
              <a:rPr sz="3200" dirty="0">
                <a:latin typeface="Calibri"/>
                <a:cs typeface="Calibri"/>
              </a:rPr>
              <a:t>in  the </a:t>
            </a:r>
            <a:r>
              <a:rPr sz="3200" spc="-20" dirty="0">
                <a:latin typeface="Calibri"/>
                <a:cs typeface="Calibri"/>
              </a:rPr>
              <a:t>autodigestion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pancreatic </a:t>
            </a:r>
            <a:r>
              <a:rPr sz="3200" spc="-5" dirty="0">
                <a:latin typeface="Calibri"/>
                <a:cs typeface="Calibri"/>
              </a:rPr>
              <a:t>cells. The </a:t>
            </a:r>
            <a:r>
              <a:rPr sz="3200" spc="-20" dirty="0">
                <a:latin typeface="Calibri"/>
                <a:cs typeface="Calibri"/>
              </a:rPr>
              <a:t>result </a:t>
            </a:r>
            <a:r>
              <a:rPr sz="3200" dirty="0">
                <a:latin typeface="Calibri"/>
                <a:cs typeface="Calibri"/>
              </a:rPr>
              <a:t>is  </a:t>
            </a:r>
            <a:r>
              <a:rPr sz="3200" spc="-20" dirty="0">
                <a:latin typeface="Calibri"/>
                <a:cs typeface="Calibri"/>
              </a:rPr>
              <a:t>acute pancreatitis. </a:t>
            </a:r>
            <a:r>
              <a:rPr sz="3200" spc="-5" dirty="0">
                <a:latin typeface="Calibri"/>
                <a:cs typeface="Calibri"/>
              </a:rPr>
              <a:t>It is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25" dirty="0">
                <a:latin typeface="Calibri"/>
                <a:cs typeface="Calibri"/>
              </a:rPr>
              <a:t>life-threatening</a:t>
            </a:r>
            <a:r>
              <a:rPr sz="3200" spc="1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condition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130" y="2761233"/>
            <a:ext cx="1682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30" y="3834510"/>
            <a:ext cx="1682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" y="0"/>
            <a:ext cx="361505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2)</a:t>
            </a:r>
            <a:r>
              <a:rPr sz="4000" b="1" u="heavy" spc="-8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1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Chymotrypsin: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712088"/>
            <a:ext cx="8945880" cy="53117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622300" marR="242570" indent="-609600">
              <a:lnSpc>
                <a:spcPct val="97900"/>
              </a:lnSpc>
              <a:spcBef>
                <a:spcPts val="185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55" dirty="0">
                <a:latin typeface="Calibri"/>
                <a:cs typeface="Calibri"/>
              </a:rPr>
              <a:t>Trypsin </a:t>
            </a:r>
            <a:r>
              <a:rPr sz="3200" dirty="0">
                <a:latin typeface="Calibri"/>
                <a:cs typeface="Calibri"/>
              </a:rPr>
              <a:t>will act </a:t>
            </a:r>
            <a:r>
              <a:rPr sz="3200" spc="-5" dirty="0">
                <a:latin typeface="Calibri"/>
                <a:cs typeface="Calibri"/>
              </a:rPr>
              <a:t>on </a:t>
            </a:r>
            <a:r>
              <a:rPr sz="3200" spc="-10" dirty="0">
                <a:latin typeface="Calibri"/>
                <a:cs typeface="Calibri"/>
              </a:rPr>
              <a:t>chymotrypsinogen, </a:t>
            </a:r>
            <a:r>
              <a:rPr sz="3200" spc="-5" dirty="0">
                <a:latin typeface="Calibri"/>
                <a:cs typeface="Calibri"/>
              </a:rPr>
              <a:t>so </a:t>
            </a:r>
            <a:r>
              <a:rPr sz="3200" spc="-15" dirty="0">
                <a:latin typeface="Calibri"/>
                <a:cs typeface="Calibri"/>
              </a:rPr>
              <a:t>that </a:t>
            </a:r>
            <a:r>
              <a:rPr sz="3200" dirty="0">
                <a:latin typeface="Calibri"/>
                <a:cs typeface="Calibri"/>
              </a:rPr>
              <a:t>the  </a:t>
            </a:r>
            <a:r>
              <a:rPr sz="3200" spc="-15" dirty="0">
                <a:latin typeface="Calibri"/>
                <a:cs typeface="Calibri"/>
              </a:rPr>
              <a:t>active </a:t>
            </a:r>
            <a:r>
              <a:rPr sz="3200" spc="-25" dirty="0">
                <a:latin typeface="Calibri"/>
                <a:cs typeface="Calibri"/>
              </a:rPr>
              <a:t>site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5" dirty="0">
                <a:latin typeface="Calibri"/>
                <a:cs typeface="Calibri"/>
              </a:rPr>
              <a:t>formed. </a:t>
            </a:r>
            <a:r>
              <a:rPr sz="3200" spc="-5" dirty="0">
                <a:latin typeface="Calibri"/>
                <a:cs typeface="Calibri"/>
              </a:rPr>
              <a:t>Thus, </a:t>
            </a:r>
            <a:r>
              <a:rPr sz="3200" spc="-15" dirty="0">
                <a:latin typeface="Calibri"/>
                <a:cs typeface="Calibri"/>
              </a:rPr>
              <a:t>selective </a:t>
            </a:r>
            <a:r>
              <a:rPr sz="3200" spc="-20" dirty="0">
                <a:latin typeface="Calibri"/>
                <a:cs typeface="Calibri"/>
              </a:rPr>
              <a:t>proteolysis  </a:t>
            </a:r>
            <a:r>
              <a:rPr sz="3200" spc="-15" dirty="0">
                <a:latin typeface="Calibri"/>
                <a:cs typeface="Calibri"/>
              </a:rPr>
              <a:t>produces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catalytic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site.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4000" b="1" u="heavy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3)</a:t>
            </a:r>
            <a:r>
              <a:rPr sz="4000" b="1" u="heavy" spc="-2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1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Carboxypeptidases:</a:t>
            </a:r>
            <a:endParaRPr sz="4000">
              <a:latin typeface="Calibri"/>
              <a:cs typeface="Calibri"/>
            </a:endParaRPr>
          </a:p>
          <a:p>
            <a:pPr marL="622300" marR="5080" indent="-609600">
              <a:lnSpc>
                <a:spcPct val="98400"/>
              </a:lnSpc>
              <a:spcBef>
                <a:spcPts val="990"/>
              </a:spcBef>
              <a:buFont typeface="Arial"/>
              <a:buChar char="•"/>
              <a:tabLst>
                <a:tab pos="622300" algn="l"/>
                <a:tab pos="622935" algn="l"/>
              </a:tabLst>
            </a:pPr>
            <a:r>
              <a:rPr sz="3200" spc="-55" dirty="0">
                <a:latin typeface="Calibri"/>
                <a:cs typeface="Calibri"/>
              </a:rPr>
              <a:t>Trypsin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chymotrypsin </a:t>
            </a:r>
            <a:r>
              <a:rPr sz="3200" spc="-15" dirty="0">
                <a:latin typeface="Calibri"/>
                <a:cs typeface="Calibri"/>
              </a:rPr>
              <a:t>degrade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proteins  </a:t>
            </a:r>
            <a:r>
              <a:rPr sz="3200" spc="-35" dirty="0">
                <a:latin typeface="Calibri"/>
                <a:cs typeface="Calibri"/>
              </a:rPr>
              <a:t>into </a:t>
            </a:r>
            <a:r>
              <a:rPr sz="3200" spc="-10" dirty="0">
                <a:latin typeface="Calibri"/>
                <a:cs typeface="Calibri"/>
              </a:rPr>
              <a:t>small peptides; </a:t>
            </a:r>
            <a:r>
              <a:rPr sz="3200" spc="-5" dirty="0">
                <a:latin typeface="Calibri"/>
                <a:cs typeface="Calibri"/>
              </a:rPr>
              <a:t>these </a:t>
            </a:r>
            <a:r>
              <a:rPr sz="3200" spc="-20" dirty="0">
                <a:latin typeface="Calibri"/>
                <a:cs typeface="Calibri"/>
              </a:rPr>
              <a:t>are </a:t>
            </a:r>
            <a:r>
              <a:rPr sz="3200" spc="-10" dirty="0">
                <a:latin typeface="Calibri"/>
                <a:cs typeface="Calibri"/>
              </a:rPr>
              <a:t>further </a:t>
            </a:r>
            <a:r>
              <a:rPr sz="3200" spc="-45" dirty="0">
                <a:latin typeface="Calibri"/>
                <a:cs typeface="Calibri"/>
              </a:rPr>
              <a:t>hydrolyzed  </a:t>
            </a:r>
            <a:r>
              <a:rPr sz="3200" spc="-35" dirty="0">
                <a:latin typeface="Calibri"/>
                <a:cs typeface="Calibri"/>
              </a:rPr>
              <a:t>into </a:t>
            </a:r>
            <a:r>
              <a:rPr sz="3200" spc="-10" dirty="0">
                <a:latin typeface="Calibri"/>
                <a:cs typeface="Calibri"/>
              </a:rPr>
              <a:t>dipeptides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tripeptides </a:t>
            </a:r>
            <a:r>
              <a:rPr sz="3200" spc="-15" dirty="0">
                <a:latin typeface="Calibri"/>
                <a:cs typeface="Calibri"/>
              </a:rPr>
              <a:t>by  </a:t>
            </a:r>
            <a:r>
              <a:rPr sz="3200" b="1" spc="-15" dirty="0">
                <a:latin typeface="Calibri"/>
                <a:cs typeface="Calibri"/>
              </a:rPr>
              <a:t>carboxypeptidases </a:t>
            </a:r>
            <a:r>
              <a:rPr sz="3200" spc="-20" dirty="0">
                <a:latin typeface="Calibri"/>
                <a:cs typeface="Calibri"/>
              </a:rPr>
              <a:t>present </a:t>
            </a:r>
            <a:r>
              <a:rPr sz="3200" spc="-10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pancreatic </a:t>
            </a:r>
            <a:r>
              <a:rPr sz="3200" spc="-5" dirty="0">
                <a:latin typeface="Calibri"/>
                <a:cs typeface="Calibri"/>
              </a:rPr>
              <a:t>juice.  </a:t>
            </a:r>
            <a:r>
              <a:rPr sz="3200" spc="-10" dirty="0">
                <a:latin typeface="Calibri"/>
                <a:cs typeface="Calibri"/>
              </a:rPr>
              <a:t>They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10" dirty="0">
                <a:latin typeface="Calibri"/>
                <a:cs typeface="Calibri"/>
              </a:rPr>
              <a:t>metallo-enzymes requiring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zinc.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3561" y="176225"/>
            <a:ext cx="70878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C. </a:t>
            </a:r>
            <a:r>
              <a:rPr sz="4000" b="1" u="heavy" spc="-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Intestinal </a:t>
            </a:r>
            <a:r>
              <a:rPr sz="4000" b="1" u="heavy" spc="-2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digestion </a:t>
            </a: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of</a:t>
            </a:r>
            <a:r>
              <a:rPr sz="4000" b="1" u="heavy" spc="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proteins: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1376933"/>
            <a:ext cx="1682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20386" rIns="0" bIns="0" rtlCol="0">
            <a:spAutoFit/>
          </a:bodyPr>
          <a:lstStyle/>
          <a:p>
            <a:pPr marL="387350" marR="5080">
              <a:lnSpc>
                <a:spcPct val="98300"/>
              </a:lnSpc>
              <a:spcBef>
                <a:spcPts val="170"/>
              </a:spcBef>
            </a:pP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Complete digestion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of the small 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peptides 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to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the 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level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of amino acids is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brought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about </a:t>
            </a:r>
            <a:r>
              <a:rPr sz="3200" b="0" spc="-15" dirty="0">
                <a:solidFill>
                  <a:srgbClr val="000000"/>
                </a:solidFill>
                <a:latin typeface="Calibri"/>
                <a:cs typeface="Calibri"/>
              </a:rPr>
              <a:t>by 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enzymes 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present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in </a:t>
            </a:r>
            <a:r>
              <a:rPr sz="3200" b="0" spc="-25" dirty="0">
                <a:solidFill>
                  <a:srgbClr val="000000"/>
                </a:solidFill>
                <a:latin typeface="Calibri"/>
                <a:cs typeface="Calibri"/>
              </a:rPr>
              <a:t>intestinal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juice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sz="3200" dirty="0">
                <a:solidFill>
                  <a:srgbClr val="000000"/>
                </a:solidFill>
              </a:rPr>
              <a:t>succus</a:t>
            </a:r>
            <a:r>
              <a:rPr sz="3200" spc="3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entericus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30" y="3523615"/>
            <a:ext cx="1682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035" y="3514725"/>
            <a:ext cx="8241665" cy="1472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70"/>
              </a:spcBef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luminal </a:t>
            </a:r>
            <a:r>
              <a:rPr sz="3200" spc="-20" dirty="0">
                <a:latin typeface="Calibri"/>
                <a:cs typeface="Calibri"/>
              </a:rPr>
              <a:t>surface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5" dirty="0">
                <a:latin typeface="Calibri"/>
                <a:cs typeface="Calibri"/>
              </a:rPr>
              <a:t>intestinal </a:t>
            </a:r>
            <a:r>
              <a:rPr sz="3200" spc="-5" dirty="0">
                <a:latin typeface="Calibri"/>
                <a:cs typeface="Calibri"/>
              </a:rPr>
              <a:t>epithelial </a:t>
            </a:r>
            <a:r>
              <a:rPr sz="3200" dirty="0">
                <a:latin typeface="Calibri"/>
                <a:cs typeface="Calibri"/>
              </a:rPr>
              <a:t>cells  </a:t>
            </a:r>
            <a:r>
              <a:rPr sz="4800" spc="-30" baseline="1736" dirty="0">
                <a:latin typeface="Calibri"/>
                <a:cs typeface="Calibri"/>
              </a:rPr>
              <a:t>contains </a:t>
            </a:r>
            <a:r>
              <a:rPr sz="4800" b="1" baseline="1736" dirty="0">
                <a:latin typeface="Calibri"/>
                <a:cs typeface="Calibri"/>
              </a:rPr>
              <a:t>Amino- </a:t>
            </a:r>
            <a:r>
              <a:rPr sz="4800" b="1" spc="-7" baseline="1736" dirty="0">
                <a:latin typeface="Calibri"/>
                <a:cs typeface="Calibri"/>
              </a:rPr>
              <a:t>peptidases</a:t>
            </a:r>
            <a:r>
              <a:rPr sz="4800" spc="-7" baseline="1736" dirty="0">
                <a:latin typeface="Calibri"/>
                <a:cs typeface="Calibri"/>
              </a:rPr>
              <a:t>, </a:t>
            </a:r>
            <a:r>
              <a:rPr sz="4800" baseline="1736" dirty="0">
                <a:latin typeface="Calibri"/>
                <a:cs typeface="Calibri"/>
              </a:rPr>
              <a:t>which </a:t>
            </a:r>
            <a:r>
              <a:rPr sz="4800" spc="-15" baseline="1736" dirty="0">
                <a:latin typeface="Calibri"/>
                <a:cs typeface="Calibri"/>
              </a:rPr>
              <a:t>release </a:t>
            </a:r>
            <a:r>
              <a:rPr sz="4800" baseline="1736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N-  </a:t>
            </a:r>
            <a:r>
              <a:rPr sz="3200" spc="-10" dirty="0">
                <a:latin typeface="Calibri"/>
                <a:cs typeface="Calibri"/>
              </a:rPr>
              <a:t>terminal </a:t>
            </a:r>
            <a:r>
              <a:rPr sz="3200" dirty="0">
                <a:latin typeface="Calibri"/>
                <a:cs typeface="Calibri"/>
              </a:rPr>
              <a:t>amino acids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successively.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4764" y="229616"/>
            <a:ext cx="5551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1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Absorption </a:t>
            </a: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of amino</a:t>
            </a:r>
            <a:r>
              <a:rPr sz="4000" b="1" u="heavy" spc="-2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acids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1578051"/>
            <a:ext cx="8754745" cy="47574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ct val="902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absorption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amino </a:t>
            </a:r>
            <a:r>
              <a:rPr sz="3200" dirty="0">
                <a:latin typeface="Calibri"/>
                <a:cs typeface="Calibri"/>
              </a:rPr>
              <a:t>acids </a:t>
            </a:r>
            <a:r>
              <a:rPr sz="3200" spc="-15" dirty="0">
                <a:latin typeface="Calibri"/>
                <a:cs typeface="Calibri"/>
              </a:rPr>
              <a:t>occurs </a:t>
            </a:r>
            <a:r>
              <a:rPr sz="3200" spc="-10" dirty="0">
                <a:latin typeface="Calibri"/>
                <a:cs typeface="Calibri"/>
              </a:rPr>
              <a:t>mainly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the  </a:t>
            </a:r>
            <a:r>
              <a:rPr sz="3200" spc="-10" dirty="0">
                <a:latin typeface="Calibri"/>
                <a:cs typeface="Calibri"/>
              </a:rPr>
              <a:t>small </a:t>
            </a:r>
            <a:r>
              <a:rPr sz="3200" spc="-25" dirty="0">
                <a:latin typeface="Calibri"/>
                <a:cs typeface="Calibri"/>
              </a:rPr>
              <a:t>intestine. </a:t>
            </a:r>
            <a:r>
              <a:rPr sz="3200" spc="-5" dirty="0">
                <a:latin typeface="Calibri"/>
                <a:cs typeface="Calibri"/>
              </a:rPr>
              <a:t>It is </a:t>
            </a:r>
            <a:r>
              <a:rPr sz="3200" dirty="0">
                <a:latin typeface="Calibri"/>
                <a:cs typeface="Calibri"/>
              </a:rPr>
              <a:t>an </a:t>
            </a:r>
            <a:r>
              <a:rPr sz="3200" spc="-15" dirty="0">
                <a:latin typeface="Calibri"/>
                <a:cs typeface="Calibri"/>
              </a:rPr>
              <a:t>energy </a:t>
            </a:r>
            <a:r>
              <a:rPr sz="3200" spc="-10" dirty="0">
                <a:latin typeface="Calibri"/>
                <a:cs typeface="Calibri"/>
              </a:rPr>
              <a:t>requiring </a:t>
            </a:r>
            <a:r>
              <a:rPr sz="3200" spc="-20" dirty="0">
                <a:latin typeface="Calibri"/>
                <a:cs typeface="Calibri"/>
              </a:rPr>
              <a:t>process.  </a:t>
            </a:r>
            <a:r>
              <a:rPr sz="3200" spc="-5" dirty="0">
                <a:latin typeface="Calibri"/>
                <a:cs typeface="Calibri"/>
              </a:rPr>
              <a:t>These </a:t>
            </a:r>
            <a:r>
              <a:rPr sz="3200" spc="-15" dirty="0">
                <a:latin typeface="Calibri"/>
                <a:cs typeface="Calibri"/>
              </a:rPr>
              <a:t>transport </a:t>
            </a:r>
            <a:r>
              <a:rPr sz="3200" spc="-40" dirty="0">
                <a:latin typeface="Calibri"/>
                <a:cs typeface="Calibri"/>
              </a:rPr>
              <a:t>systems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5" dirty="0">
                <a:latin typeface="Calibri"/>
                <a:cs typeface="Calibri"/>
              </a:rPr>
              <a:t>carrier </a:t>
            </a:r>
            <a:r>
              <a:rPr sz="3200" spc="-15" dirty="0">
                <a:latin typeface="Calibri"/>
                <a:cs typeface="Calibri"/>
              </a:rPr>
              <a:t>mediated  </a:t>
            </a:r>
            <a:r>
              <a:rPr sz="3200" spc="-40" dirty="0">
                <a:latin typeface="Calibri"/>
                <a:cs typeface="Calibri"/>
              </a:rPr>
              <a:t>systems.</a:t>
            </a:r>
            <a:endParaRPr sz="3200">
              <a:latin typeface="Calibri"/>
              <a:cs typeface="Calibri"/>
            </a:endParaRPr>
          </a:p>
          <a:p>
            <a:pPr marL="355600" marR="36830" indent="-342900">
              <a:lnSpc>
                <a:spcPts val="3400"/>
              </a:lnSpc>
              <a:spcBef>
                <a:spcPts val="844"/>
              </a:spcBef>
              <a:buFont typeface="Arial"/>
              <a:buChar char="•"/>
              <a:tabLst>
                <a:tab pos="355600" algn="l"/>
                <a:tab pos="356235" algn="l"/>
                <a:tab pos="7666355" algn="l"/>
              </a:tabLst>
            </a:pP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</a:t>
            </a:r>
            <a:r>
              <a:rPr sz="3200" spc="-20" dirty="0">
                <a:latin typeface="Calibri"/>
                <a:cs typeface="Calibri"/>
              </a:rPr>
              <a:t>i</a:t>
            </a:r>
            <a:r>
              <a:rPr sz="3200" spc="-55" dirty="0">
                <a:latin typeface="Calibri"/>
                <a:cs typeface="Calibri"/>
              </a:rPr>
              <a:t>v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spc="-70" dirty="0">
                <a:latin typeface="Calibri"/>
                <a:cs typeface="Calibri"/>
              </a:rPr>
              <a:t>f</a:t>
            </a:r>
            <a:r>
              <a:rPr sz="3200" spc="-155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4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 </a:t>
            </a:r>
            <a:r>
              <a:rPr sz="3200" spc="-35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arr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spc="5" dirty="0">
                <a:latin typeface="Calibri"/>
                <a:cs typeface="Calibri"/>
              </a:rPr>
              <a:t>e</a:t>
            </a:r>
            <a:r>
              <a:rPr sz="3200" spc="-11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30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 d</a:t>
            </a:r>
            <a:r>
              <a:rPr sz="3200" spc="5" dirty="0">
                <a:latin typeface="Calibri"/>
                <a:cs typeface="Calibri"/>
              </a:rPr>
              <a:t>i</a:t>
            </a:r>
            <a:r>
              <a:rPr sz="3200" spc="-70" dirty="0">
                <a:latin typeface="Calibri"/>
                <a:cs typeface="Calibri"/>
              </a:rPr>
              <a:t>f</a:t>
            </a:r>
            <a:r>
              <a:rPr sz="3200" spc="-155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4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	amino  </a:t>
            </a:r>
            <a:r>
              <a:rPr sz="3200" spc="-5" dirty="0">
                <a:latin typeface="Calibri"/>
                <a:cs typeface="Calibri"/>
              </a:rPr>
              <a:t>acids.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80" dirty="0">
                <a:latin typeface="Calibri"/>
                <a:cs typeface="Calibri"/>
              </a:rPr>
              <a:t>Moreover,</a:t>
            </a:r>
            <a:endParaRPr sz="3200">
              <a:latin typeface="Calibri"/>
              <a:cs typeface="Calibri"/>
            </a:endParaRPr>
          </a:p>
          <a:p>
            <a:pPr marL="355600" marR="73025" indent="-343535">
              <a:lnSpc>
                <a:spcPct val="90800"/>
              </a:lnSpc>
              <a:spcBef>
                <a:spcPts val="894"/>
              </a:spcBef>
            </a:pPr>
            <a:r>
              <a:rPr sz="3200" spc="-15" dirty="0">
                <a:latin typeface="Calibri"/>
                <a:cs typeface="Calibri"/>
              </a:rPr>
              <a:t>glutathione (gamma </a:t>
            </a:r>
            <a:r>
              <a:rPr sz="3200" spc="-25" dirty="0">
                <a:latin typeface="Calibri"/>
                <a:cs typeface="Calibri"/>
              </a:rPr>
              <a:t>glutamylcysteinylglycine) </a:t>
            </a:r>
            <a:r>
              <a:rPr sz="3200" dirty="0">
                <a:latin typeface="Calibri"/>
                <a:cs typeface="Calibri"/>
              </a:rPr>
              <a:t>also  </a:t>
            </a:r>
            <a:r>
              <a:rPr sz="3200" spc="-30" dirty="0">
                <a:latin typeface="Calibri"/>
                <a:cs typeface="Calibri"/>
              </a:rPr>
              <a:t>plays </a:t>
            </a:r>
            <a:r>
              <a:rPr sz="3200" dirty="0">
                <a:latin typeface="Calibri"/>
                <a:cs typeface="Calibri"/>
              </a:rPr>
              <a:t>an </a:t>
            </a:r>
            <a:r>
              <a:rPr sz="3200" spc="-15" dirty="0">
                <a:latin typeface="Calibri"/>
                <a:cs typeface="Calibri"/>
              </a:rPr>
              <a:t>important </a:t>
            </a:r>
            <a:r>
              <a:rPr sz="3200" spc="-25" dirty="0">
                <a:latin typeface="Calibri"/>
                <a:cs typeface="Calibri"/>
              </a:rPr>
              <a:t>role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absorption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amino  acids.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888" y="366471"/>
            <a:ext cx="4326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1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Clinical</a:t>
            </a:r>
            <a:r>
              <a:rPr sz="4000" b="1" u="heavy" spc="-5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1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applications: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30" y="1685290"/>
            <a:ext cx="8926830" cy="46145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55600" marR="22860" indent="-342900">
              <a:lnSpc>
                <a:spcPct val="98000"/>
              </a:lnSpc>
              <a:spcBef>
                <a:spcPts val="185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15" dirty="0">
                <a:latin typeface="Calibri"/>
                <a:cs typeface="Calibri"/>
              </a:rPr>
              <a:t>allergy </a:t>
            </a:r>
            <a:r>
              <a:rPr sz="3600" spc="-35" dirty="0">
                <a:latin typeface="Calibri"/>
                <a:cs typeface="Calibri"/>
              </a:rPr>
              <a:t>to </a:t>
            </a:r>
            <a:r>
              <a:rPr sz="3600" spc="-15" dirty="0">
                <a:latin typeface="Calibri"/>
                <a:cs typeface="Calibri"/>
              </a:rPr>
              <a:t>certain </a:t>
            </a:r>
            <a:r>
              <a:rPr sz="3600" spc="-35" dirty="0">
                <a:latin typeface="Calibri"/>
                <a:cs typeface="Calibri"/>
              </a:rPr>
              <a:t>food </a:t>
            </a:r>
            <a:r>
              <a:rPr sz="3600" spc="-25" dirty="0">
                <a:latin typeface="Calibri"/>
                <a:cs typeface="Calibri"/>
              </a:rPr>
              <a:t>proteins </a:t>
            </a:r>
            <a:r>
              <a:rPr sz="3600" spc="-5" dirty="0">
                <a:latin typeface="Calibri"/>
                <a:cs typeface="Calibri"/>
              </a:rPr>
              <a:t>(milk, fish) 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5" dirty="0">
                <a:latin typeface="Calibri"/>
                <a:cs typeface="Calibri"/>
              </a:rPr>
              <a:t>believed </a:t>
            </a:r>
            <a:r>
              <a:rPr sz="3600" spc="-35" dirty="0">
                <a:latin typeface="Calibri"/>
                <a:cs typeface="Calibri"/>
              </a:rPr>
              <a:t>to </a:t>
            </a:r>
            <a:r>
              <a:rPr sz="3600" spc="-15" dirty="0">
                <a:latin typeface="Calibri"/>
                <a:cs typeface="Calibri"/>
              </a:rPr>
              <a:t>result </a:t>
            </a:r>
            <a:r>
              <a:rPr sz="3600" spc="-25" dirty="0">
                <a:latin typeface="Calibri"/>
                <a:cs typeface="Calibri"/>
              </a:rPr>
              <a:t>from </a:t>
            </a:r>
            <a:r>
              <a:rPr sz="3600" spc="-5" dirty="0">
                <a:latin typeface="Calibri"/>
                <a:cs typeface="Calibri"/>
              </a:rPr>
              <a:t>absorption of  </a:t>
            </a:r>
            <a:r>
              <a:rPr sz="3600" dirty="0">
                <a:latin typeface="Calibri"/>
                <a:cs typeface="Calibri"/>
              </a:rPr>
              <a:t>partially </a:t>
            </a:r>
            <a:r>
              <a:rPr sz="3600" spc="-25" dirty="0">
                <a:latin typeface="Calibri"/>
                <a:cs typeface="Calibri"/>
              </a:rPr>
              <a:t>digested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proteins.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6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8700"/>
              </a:lnSpc>
              <a:spcBef>
                <a:spcPts val="2150"/>
              </a:spcBef>
              <a:buFont typeface="Arial"/>
              <a:buChar char="•"/>
              <a:tabLst>
                <a:tab pos="356235" algn="l"/>
                <a:tab pos="8533130" algn="l"/>
              </a:tabLst>
            </a:pPr>
            <a:r>
              <a:rPr sz="3600" spc="-125" dirty="0">
                <a:latin typeface="Calibri"/>
                <a:cs typeface="Calibri"/>
              </a:rPr>
              <a:t>P</a:t>
            </a:r>
            <a:r>
              <a:rPr sz="3600" dirty="0">
                <a:latin typeface="Calibri"/>
                <a:cs typeface="Calibri"/>
              </a:rPr>
              <a:t>artial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spc="-125" dirty="0">
                <a:latin typeface="Calibri"/>
                <a:cs typeface="Calibri"/>
              </a:rPr>
              <a:t>g</a:t>
            </a:r>
            <a:r>
              <a:rPr sz="3600" dirty="0">
                <a:latin typeface="Calibri"/>
                <a:cs typeface="Calibri"/>
              </a:rPr>
              <a:t>a</a:t>
            </a:r>
            <a:r>
              <a:rPr sz="3600" spc="-65" dirty="0">
                <a:latin typeface="Calibri"/>
                <a:cs typeface="Calibri"/>
              </a:rPr>
              <a:t>s</a:t>
            </a:r>
            <a:r>
              <a:rPr sz="3600" spc="-5" dirty="0">
                <a:latin typeface="Calibri"/>
                <a:cs typeface="Calibri"/>
              </a:rPr>
              <a:t>t</a:t>
            </a:r>
            <a:r>
              <a:rPr sz="3600" spc="-80" dirty="0">
                <a:latin typeface="Calibri"/>
                <a:cs typeface="Calibri"/>
              </a:rPr>
              <a:t>r</a:t>
            </a:r>
            <a:r>
              <a:rPr sz="3600" spc="-5" dirty="0">
                <a:latin typeface="Calibri"/>
                <a:cs typeface="Calibri"/>
              </a:rPr>
              <a:t>e</a:t>
            </a:r>
            <a:r>
              <a:rPr sz="3600" dirty="0">
                <a:latin typeface="Calibri"/>
                <a:cs typeface="Calibri"/>
              </a:rPr>
              <a:t>c</a:t>
            </a:r>
            <a:r>
              <a:rPr sz="3600" spc="-70" dirty="0">
                <a:latin typeface="Calibri"/>
                <a:cs typeface="Calibri"/>
              </a:rPr>
              <a:t>t</a:t>
            </a:r>
            <a:r>
              <a:rPr sz="3600" spc="-5" dirty="0">
                <a:latin typeface="Calibri"/>
                <a:cs typeface="Calibri"/>
              </a:rPr>
              <a:t>o</a:t>
            </a:r>
            <a:r>
              <a:rPr sz="3600" spc="-120" dirty="0">
                <a:latin typeface="Calibri"/>
                <a:cs typeface="Calibri"/>
              </a:rPr>
              <a:t>m</a:t>
            </a:r>
            <a:r>
              <a:rPr sz="3600" spc="-420" dirty="0">
                <a:latin typeface="Calibri"/>
                <a:cs typeface="Calibri"/>
              </a:rPr>
              <a:t>y</a:t>
            </a:r>
            <a:r>
              <a:rPr sz="3600" dirty="0">
                <a:latin typeface="Calibri"/>
                <a:cs typeface="Calibri"/>
              </a:rPr>
              <a:t>, </a:t>
            </a:r>
            <a:r>
              <a:rPr sz="3600" spc="-5" dirty="0">
                <a:latin typeface="Calibri"/>
                <a:cs typeface="Calibri"/>
              </a:rPr>
              <a:t>pa</a:t>
            </a:r>
            <a:r>
              <a:rPr sz="3600" spc="5" dirty="0">
                <a:latin typeface="Calibri"/>
                <a:cs typeface="Calibri"/>
              </a:rPr>
              <a:t>n</a:t>
            </a:r>
            <a:r>
              <a:rPr sz="3600" dirty="0">
                <a:latin typeface="Calibri"/>
                <a:cs typeface="Calibri"/>
              </a:rPr>
              <a:t>c</a:t>
            </a:r>
            <a:r>
              <a:rPr sz="3600" spc="-70" dirty="0">
                <a:latin typeface="Calibri"/>
                <a:cs typeface="Calibri"/>
              </a:rPr>
              <a:t>r</a:t>
            </a:r>
            <a:r>
              <a:rPr sz="3600" spc="-5" dirty="0">
                <a:latin typeface="Calibri"/>
                <a:cs typeface="Calibri"/>
              </a:rPr>
              <a:t>e</a:t>
            </a:r>
            <a:r>
              <a:rPr sz="3600" spc="-60" dirty="0">
                <a:latin typeface="Calibri"/>
                <a:cs typeface="Calibri"/>
              </a:rPr>
              <a:t>a</a:t>
            </a:r>
            <a:r>
              <a:rPr sz="3600" spc="-10" dirty="0">
                <a:latin typeface="Calibri"/>
                <a:cs typeface="Calibri"/>
              </a:rPr>
              <a:t>t</a:t>
            </a:r>
            <a:r>
              <a:rPr sz="3600" dirty="0">
                <a:latin typeface="Calibri"/>
                <a:cs typeface="Calibri"/>
              </a:rPr>
              <a:t>i</a:t>
            </a:r>
            <a:r>
              <a:rPr sz="3600" spc="-20" dirty="0">
                <a:latin typeface="Calibri"/>
                <a:cs typeface="Calibri"/>
              </a:rPr>
              <a:t>t</a:t>
            </a:r>
            <a:r>
              <a:rPr sz="3600" dirty="0">
                <a:latin typeface="Calibri"/>
                <a:cs typeface="Calibri"/>
              </a:rPr>
              <a:t>is,</a:t>
            </a:r>
            <a:r>
              <a:rPr sz="3600" spc="-40" dirty="0">
                <a:latin typeface="Calibri"/>
                <a:cs typeface="Calibri"/>
              </a:rPr>
              <a:t> c</a:t>
            </a:r>
            <a:r>
              <a:rPr sz="3600" dirty="0">
                <a:latin typeface="Calibri"/>
                <a:cs typeface="Calibri"/>
              </a:rPr>
              <a:t>a</a:t>
            </a:r>
            <a:r>
              <a:rPr sz="3600" spc="-70" dirty="0">
                <a:latin typeface="Calibri"/>
                <a:cs typeface="Calibri"/>
              </a:rPr>
              <a:t>r</a:t>
            </a:r>
            <a:r>
              <a:rPr sz="3600" dirty="0">
                <a:latin typeface="Calibri"/>
                <a:cs typeface="Calibri"/>
              </a:rPr>
              <a:t>cinoma	</a:t>
            </a:r>
            <a:r>
              <a:rPr sz="3600" spc="-5" dirty="0">
                <a:latin typeface="Calibri"/>
                <a:cs typeface="Calibri"/>
              </a:rPr>
              <a:t>of  </a:t>
            </a:r>
            <a:r>
              <a:rPr sz="3600" spc="-10" dirty="0">
                <a:latin typeface="Calibri"/>
                <a:cs typeface="Calibri"/>
              </a:rPr>
              <a:t>pancreas </a:t>
            </a:r>
            <a:r>
              <a:rPr sz="3600" dirty="0">
                <a:latin typeface="Calibri"/>
                <a:cs typeface="Calibri"/>
              </a:rPr>
              <a:t>and </a:t>
            </a:r>
            <a:r>
              <a:rPr sz="3600" spc="-25" dirty="0">
                <a:latin typeface="Calibri"/>
                <a:cs typeface="Calibri"/>
              </a:rPr>
              <a:t>cystic </a:t>
            </a:r>
            <a:r>
              <a:rPr sz="3600" spc="-15" dirty="0">
                <a:latin typeface="Calibri"/>
                <a:cs typeface="Calibri"/>
              </a:rPr>
              <a:t>fibrosis </a:t>
            </a:r>
            <a:r>
              <a:rPr sz="3600" spc="-40" dirty="0">
                <a:latin typeface="Calibri"/>
                <a:cs typeface="Calibri"/>
              </a:rPr>
              <a:t>may affect </a:t>
            </a:r>
            <a:r>
              <a:rPr sz="3600" dirty="0">
                <a:latin typeface="Calibri"/>
                <a:cs typeface="Calibri"/>
              </a:rPr>
              <a:t>the  </a:t>
            </a:r>
            <a:r>
              <a:rPr sz="3600" spc="-15" dirty="0">
                <a:latin typeface="Calibri"/>
                <a:cs typeface="Calibri"/>
              </a:rPr>
              <a:t>digestion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spc="-25" dirty="0">
                <a:latin typeface="Calibri"/>
                <a:cs typeface="Calibri"/>
              </a:rPr>
              <a:t>proteins </a:t>
            </a:r>
            <a:r>
              <a:rPr sz="3600" dirty="0">
                <a:latin typeface="Calibri"/>
                <a:cs typeface="Calibri"/>
              </a:rPr>
              <a:t>and </a:t>
            </a:r>
            <a:r>
              <a:rPr sz="3600" spc="-10" dirty="0">
                <a:latin typeface="Calibri"/>
                <a:cs typeface="Calibri"/>
              </a:rPr>
              <a:t>absorption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dirty="0">
                <a:latin typeface="Calibri"/>
                <a:cs typeface="Calibri"/>
              </a:rPr>
              <a:t>amino  acids.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9531" y="2304542"/>
            <a:ext cx="7800340" cy="0"/>
          </a:xfrm>
          <a:custGeom>
            <a:avLst/>
            <a:gdLst/>
            <a:ahLst/>
            <a:cxnLst/>
            <a:rect l="l" t="t" r="r" b="b"/>
            <a:pathLst>
              <a:path w="7800340">
                <a:moveTo>
                  <a:pt x="0" y="0"/>
                </a:moveTo>
                <a:lnTo>
                  <a:pt x="7799832" y="0"/>
                </a:lnTo>
              </a:path>
            </a:pathLst>
          </a:custGeom>
          <a:ln w="73151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035" y="1742058"/>
            <a:ext cx="78251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General metabolism </a:t>
            </a:r>
            <a:r>
              <a:rPr sz="4000" b="1" dirty="0">
                <a:solidFill>
                  <a:srgbClr val="C0504D"/>
                </a:solidFill>
                <a:latin typeface="Times New Roman"/>
                <a:cs typeface="Times New Roman"/>
              </a:rPr>
              <a:t>of </a:t>
            </a:r>
            <a:r>
              <a:rPr sz="40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amino</a:t>
            </a:r>
            <a:r>
              <a:rPr sz="4000" b="1" spc="-114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acids: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130" y="2970657"/>
            <a:ext cx="393065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</a:tabLst>
            </a:pPr>
            <a:r>
              <a:rPr sz="3200" b="1" spc="-5" dirty="0">
                <a:latin typeface="Arial"/>
                <a:cs typeface="Arial"/>
              </a:rPr>
              <a:t>Anabolic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pathway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300">
              <a:latin typeface="Times New Roman"/>
              <a:cs typeface="Times New Roman"/>
            </a:endParaRPr>
          </a:p>
          <a:p>
            <a:pPr marL="352425" indent="-339725">
              <a:lnSpc>
                <a:spcPct val="100000"/>
              </a:lnSpc>
              <a:buFont typeface="Arial"/>
              <a:buChar char="•"/>
              <a:tabLst>
                <a:tab pos="352425" algn="l"/>
                <a:tab pos="353060" algn="l"/>
              </a:tabLst>
            </a:pPr>
            <a:r>
              <a:rPr sz="3200" b="1" spc="-5" dirty="0">
                <a:latin typeface="Arial"/>
                <a:cs typeface="Arial"/>
              </a:rPr>
              <a:t>Catabolic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pathway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13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130" y="86690"/>
            <a:ext cx="8916670" cy="6572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21765">
              <a:lnSpc>
                <a:spcPct val="100000"/>
              </a:lnSpc>
              <a:spcBef>
                <a:spcPts val="105"/>
              </a:spcBef>
            </a:pPr>
            <a:r>
              <a:rPr sz="3200" b="1" u="heavy" spc="-2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General </a:t>
            </a:r>
            <a:r>
              <a:rPr sz="3200" b="1" u="heavy" spc="-1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metabolism </a:t>
            </a:r>
            <a:r>
              <a:rPr sz="3200" b="1" u="heavy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of amino</a:t>
            </a:r>
            <a:r>
              <a:rPr sz="3200" b="1" u="heavy" spc="-9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heavy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acids:</a:t>
            </a:r>
            <a:endParaRPr sz="3200">
              <a:latin typeface="Calibri"/>
              <a:cs typeface="Calibri"/>
            </a:endParaRPr>
          </a:p>
          <a:p>
            <a:pPr marL="355600" marR="973455" indent="-342900">
              <a:lnSpc>
                <a:spcPct val="89900"/>
              </a:lnSpc>
              <a:spcBef>
                <a:spcPts val="27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15" dirty="0">
                <a:latin typeface="Calibri"/>
                <a:cs typeface="Calibri"/>
              </a:rPr>
              <a:t>Dietary </a:t>
            </a:r>
            <a:r>
              <a:rPr sz="3200" spc="-20" dirty="0">
                <a:latin typeface="Calibri"/>
                <a:cs typeface="Calibri"/>
              </a:rPr>
              <a:t>proteins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body </a:t>
            </a:r>
            <a:r>
              <a:rPr sz="3200" spc="-20" dirty="0">
                <a:latin typeface="Calibri"/>
                <a:cs typeface="Calibri"/>
              </a:rPr>
              <a:t>proteins are </a:t>
            </a:r>
            <a:r>
              <a:rPr sz="3200" spc="-45" dirty="0">
                <a:latin typeface="Calibri"/>
                <a:cs typeface="Calibri"/>
              </a:rPr>
              <a:t>broken  </a:t>
            </a:r>
            <a:r>
              <a:rPr sz="3200" spc="-10" dirty="0">
                <a:latin typeface="Calibri"/>
                <a:cs typeface="Calibri"/>
              </a:rPr>
              <a:t>down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amino acids. This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called </a:t>
            </a:r>
            <a:r>
              <a:rPr sz="3200" b="1" spc="-15" dirty="0">
                <a:solidFill>
                  <a:srgbClr val="0033CC"/>
                </a:solidFill>
                <a:latin typeface="Calibri"/>
                <a:cs typeface="Calibri"/>
              </a:rPr>
              <a:t>catabolic 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reactions</a:t>
            </a:r>
            <a:r>
              <a:rPr sz="3200" spc="-5" dirty="0">
                <a:solidFill>
                  <a:srgbClr val="0033CC"/>
                </a:solidFill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5600" marR="325120" indent="-342900">
              <a:lnSpc>
                <a:spcPct val="911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In </a:t>
            </a:r>
            <a:r>
              <a:rPr sz="3200" spc="-20" dirty="0">
                <a:solidFill>
                  <a:srgbClr val="0033CC"/>
                </a:solidFill>
                <a:latin typeface="Calibri"/>
                <a:cs typeface="Calibri"/>
              </a:rPr>
              <a:t>transamination </a:t>
            </a:r>
            <a:r>
              <a:rPr sz="3200" spc="-10" dirty="0">
                <a:solidFill>
                  <a:srgbClr val="0033CC"/>
                </a:solidFill>
                <a:latin typeface="Calibri"/>
                <a:cs typeface="Calibri"/>
              </a:rPr>
              <a:t>reaction</a:t>
            </a:r>
            <a:r>
              <a:rPr sz="3200" spc="-10" dirty="0">
                <a:latin typeface="Calibri"/>
                <a:cs typeface="Calibri"/>
              </a:rPr>
              <a:t>, </a:t>
            </a:r>
            <a:r>
              <a:rPr sz="3200" spc="-5" dirty="0">
                <a:latin typeface="Calibri"/>
                <a:cs typeface="Calibri"/>
              </a:rPr>
              <a:t>amino </a:t>
            </a:r>
            <a:r>
              <a:rPr sz="3200" spc="-20" dirty="0">
                <a:latin typeface="Calibri"/>
                <a:cs typeface="Calibri"/>
              </a:rPr>
              <a:t>group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amino  </a:t>
            </a:r>
            <a:r>
              <a:rPr sz="3200" dirty="0">
                <a:latin typeface="Calibri"/>
                <a:cs typeface="Calibri"/>
              </a:rPr>
              <a:t>acid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spc="-25" dirty="0">
                <a:latin typeface="Calibri"/>
                <a:cs typeface="Calibri"/>
              </a:rPr>
              <a:t>removed </a:t>
            </a:r>
            <a:r>
              <a:rPr sz="3200" spc="-40" dirty="0">
                <a:latin typeface="Calibri"/>
                <a:cs typeface="Calibri"/>
              </a:rPr>
              <a:t>to </a:t>
            </a:r>
            <a:r>
              <a:rPr sz="3200" spc="-20" dirty="0">
                <a:latin typeface="Calibri"/>
                <a:cs typeface="Calibri"/>
              </a:rPr>
              <a:t>produce </a:t>
            </a:r>
            <a:r>
              <a:rPr sz="3200" spc="-5" dirty="0">
                <a:latin typeface="Calibri"/>
                <a:cs typeface="Calibri"/>
              </a:rPr>
              <a:t>the carbon </a:t>
            </a:r>
            <a:r>
              <a:rPr sz="3200" spc="-45" dirty="0">
                <a:latin typeface="Calibri"/>
                <a:cs typeface="Calibri"/>
              </a:rPr>
              <a:t>skeleton  </a:t>
            </a:r>
            <a:r>
              <a:rPr sz="3200" spc="-70" dirty="0">
                <a:latin typeface="Calibri"/>
                <a:cs typeface="Calibri"/>
              </a:rPr>
              <a:t>(</a:t>
            </a:r>
            <a:r>
              <a:rPr sz="3200" spc="-70" dirty="0">
                <a:solidFill>
                  <a:srgbClr val="0033CC"/>
                </a:solidFill>
                <a:latin typeface="Calibri"/>
                <a:cs typeface="Calibri"/>
              </a:rPr>
              <a:t>keto </a:t>
            </a:r>
            <a:r>
              <a:rPr sz="3200" spc="-5" dirty="0">
                <a:solidFill>
                  <a:srgbClr val="0033CC"/>
                </a:solidFill>
                <a:latin typeface="Calibri"/>
                <a:cs typeface="Calibri"/>
              </a:rPr>
              <a:t>acid</a:t>
            </a:r>
            <a:r>
              <a:rPr sz="3200" spc="-5" dirty="0">
                <a:latin typeface="Calibri"/>
                <a:cs typeface="Calibri"/>
              </a:rPr>
              <a:t>). The amino </a:t>
            </a:r>
            <a:r>
              <a:rPr sz="3200" spc="-20" dirty="0">
                <a:latin typeface="Calibri"/>
                <a:cs typeface="Calibri"/>
              </a:rPr>
              <a:t>group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5" dirty="0">
                <a:latin typeface="Calibri"/>
                <a:cs typeface="Calibri"/>
              </a:rPr>
              <a:t>excreted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urea.</a:t>
            </a:r>
            <a:endParaRPr sz="3200">
              <a:latin typeface="Calibri"/>
              <a:cs typeface="Calibri"/>
            </a:endParaRPr>
          </a:p>
          <a:p>
            <a:pPr marL="355600" marR="586105" indent="-342900">
              <a:lnSpc>
                <a:spcPts val="3490"/>
              </a:lnSpc>
              <a:spcBef>
                <a:spcPts val="8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carbon </a:t>
            </a:r>
            <a:r>
              <a:rPr sz="3200" spc="-45" dirty="0">
                <a:latin typeface="Calibri"/>
                <a:cs typeface="Calibri"/>
              </a:rPr>
              <a:t>skeleton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5" dirty="0">
                <a:latin typeface="Calibri"/>
                <a:cs typeface="Calibri"/>
              </a:rPr>
              <a:t>used </a:t>
            </a:r>
            <a:r>
              <a:rPr sz="3200" spc="-55" dirty="0">
                <a:latin typeface="Calibri"/>
                <a:cs typeface="Calibri"/>
              </a:rPr>
              <a:t>for </a:t>
            </a:r>
            <a:r>
              <a:rPr sz="3200" spc="-25" dirty="0">
                <a:latin typeface="Calibri"/>
                <a:cs typeface="Calibri"/>
              </a:rPr>
              <a:t>synthesis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non-  </a:t>
            </a:r>
            <a:r>
              <a:rPr sz="3200" spc="-15" dirty="0">
                <a:latin typeface="Calibri"/>
                <a:cs typeface="Calibri"/>
              </a:rPr>
              <a:t>essential </a:t>
            </a:r>
            <a:r>
              <a:rPr sz="3200" dirty="0">
                <a:latin typeface="Calibri"/>
                <a:cs typeface="Calibri"/>
              </a:rPr>
              <a:t>amino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acids.</a:t>
            </a:r>
            <a:endParaRPr sz="3200">
              <a:latin typeface="Calibri"/>
              <a:cs typeface="Calibri"/>
            </a:endParaRPr>
          </a:p>
          <a:p>
            <a:pPr marL="355600" marR="330200" indent="-342900">
              <a:lnSpc>
                <a:spcPts val="3500"/>
              </a:lnSpc>
              <a:spcBef>
                <a:spcPts val="8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It is also </a:t>
            </a:r>
            <a:r>
              <a:rPr sz="3200" spc="-5" dirty="0">
                <a:latin typeface="Calibri"/>
                <a:cs typeface="Calibri"/>
              </a:rPr>
              <a:t>used </a:t>
            </a:r>
            <a:r>
              <a:rPr sz="3200" spc="-55" dirty="0">
                <a:latin typeface="Calibri"/>
                <a:cs typeface="Calibri"/>
              </a:rPr>
              <a:t>for </a:t>
            </a:r>
            <a:r>
              <a:rPr sz="3200" spc="-10" dirty="0">
                <a:solidFill>
                  <a:srgbClr val="0033CC"/>
                </a:solidFill>
                <a:latin typeface="Calibri"/>
                <a:cs typeface="Calibri"/>
              </a:rPr>
              <a:t>gluconeogenesis 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spc="-60" dirty="0">
                <a:latin typeface="Calibri"/>
                <a:cs typeface="Calibri"/>
              </a:rPr>
              <a:t>for </a:t>
            </a:r>
            <a:r>
              <a:rPr sz="3200" spc="-25" dirty="0">
                <a:solidFill>
                  <a:srgbClr val="0033CC"/>
                </a:solidFill>
                <a:latin typeface="Calibri"/>
                <a:cs typeface="Calibri"/>
              </a:rPr>
              <a:t>complete  oxidation.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660"/>
              </a:lnSpc>
              <a:spcBef>
                <a:spcPts val="45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Amino </a:t>
            </a:r>
            <a:r>
              <a:rPr sz="3200" dirty="0">
                <a:latin typeface="Calibri"/>
                <a:cs typeface="Calibri"/>
              </a:rPr>
              <a:t>acids </a:t>
            </a:r>
            <a:r>
              <a:rPr sz="3200" spc="-20" dirty="0">
                <a:latin typeface="Calibri"/>
                <a:cs typeface="Calibri"/>
              </a:rPr>
              <a:t>are </a:t>
            </a:r>
            <a:r>
              <a:rPr sz="3200" spc="-10" dirty="0">
                <a:latin typeface="Calibri"/>
                <a:cs typeface="Calibri"/>
              </a:rPr>
              <a:t>used </a:t>
            </a:r>
            <a:r>
              <a:rPr sz="3200" spc="-55" dirty="0">
                <a:latin typeface="Calibri"/>
                <a:cs typeface="Calibri"/>
              </a:rPr>
              <a:t>for </a:t>
            </a:r>
            <a:r>
              <a:rPr sz="3200" spc="-30" dirty="0">
                <a:latin typeface="Calibri"/>
                <a:cs typeface="Calibri"/>
              </a:rPr>
              <a:t>synthesis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body </a:t>
            </a:r>
            <a:r>
              <a:rPr sz="3200" spc="-25" dirty="0">
                <a:latin typeface="Calibri"/>
                <a:cs typeface="Calibri"/>
              </a:rPr>
              <a:t>proteins;  </a:t>
            </a:r>
            <a:r>
              <a:rPr sz="3200" spc="-10" dirty="0">
                <a:latin typeface="Calibri"/>
                <a:cs typeface="Calibri"/>
              </a:rPr>
              <a:t>this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b="1" dirty="0">
                <a:solidFill>
                  <a:srgbClr val="0033CC"/>
                </a:solidFill>
                <a:latin typeface="Calibri"/>
                <a:cs typeface="Calibri"/>
              </a:rPr>
              <a:t>anabolic</a:t>
            </a:r>
            <a:r>
              <a:rPr sz="3200" b="1" spc="-30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33CC"/>
                </a:solidFill>
                <a:latin typeface="Calibri"/>
                <a:cs typeface="Calibri"/>
              </a:rPr>
              <a:t>reaction.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3376" y="1069339"/>
            <a:ext cx="5387340" cy="0"/>
          </a:xfrm>
          <a:custGeom>
            <a:avLst/>
            <a:gdLst/>
            <a:ahLst/>
            <a:cxnLst/>
            <a:rect l="l" t="t" r="r" b="b"/>
            <a:pathLst>
              <a:path w="5387340">
                <a:moveTo>
                  <a:pt x="0" y="0"/>
                </a:moveTo>
                <a:lnTo>
                  <a:pt x="5387340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0930" y="442721"/>
            <a:ext cx="54171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Formation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4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Ammonia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446987"/>
            <a:ext cx="8074025" cy="51568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55600" marR="291465" indent="-342900">
              <a:lnSpc>
                <a:spcPct val="97900"/>
              </a:lnSpc>
              <a:spcBef>
                <a:spcPts val="190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35" dirty="0">
                <a:solidFill>
                  <a:srgbClr val="006EC0"/>
                </a:solidFill>
                <a:latin typeface="Calibri"/>
                <a:cs typeface="Calibri"/>
              </a:rPr>
              <a:t>first step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10" dirty="0">
                <a:latin typeface="Calibri"/>
                <a:cs typeface="Calibri"/>
              </a:rPr>
              <a:t>the </a:t>
            </a:r>
            <a:r>
              <a:rPr sz="3600" spc="-20" dirty="0">
                <a:latin typeface="Calibri"/>
                <a:cs typeface="Calibri"/>
              </a:rPr>
              <a:t>catabolism </a:t>
            </a:r>
            <a:r>
              <a:rPr sz="3600" spc="-10" dirty="0">
                <a:latin typeface="Calibri"/>
                <a:cs typeface="Calibri"/>
              </a:rPr>
              <a:t>of </a:t>
            </a:r>
            <a:r>
              <a:rPr sz="3600" dirty="0">
                <a:latin typeface="Calibri"/>
                <a:cs typeface="Calibri"/>
              </a:rPr>
              <a:t>amino  acids is </a:t>
            </a:r>
            <a:r>
              <a:rPr sz="3600" spc="-35" dirty="0">
                <a:latin typeface="Calibri"/>
                <a:cs typeface="Calibri"/>
              </a:rPr>
              <a:t>to </a:t>
            </a:r>
            <a:r>
              <a:rPr sz="3600" spc="-30" dirty="0">
                <a:latin typeface="Calibri"/>
                <a:cs typeface="Calibri"/>
              </a:rPr>
              <a:t>remove </a:t>
            </a:r>
            <a:r>
              <a:rPr sz="3600" dirty="0">
                <a:latin typeface="Calibri"/>
                <a:cs typeface="Calibri"/>
              </a:rPr>
              <a:t>the </a:t>
            </a:r>
            <a:r>
              <a:rPr sz="3600" dirty="0">
                <a:solidFill>
                  <a:srgbClr val="006EC0"/>
                </a:solidFill>
                <a:latin typeface="Calibri"/>
                <a:cs typeface="Calibri"/>
              </a:rPr>
              <a:t>amino </a:t>
            </a:r>
            <a:r>
              <a:rPr sz="3600" spc="-25" dirty="0">
                <a:latin typeface="Calibri"/>
                <a:cs typeface="Calibri"/>
              </a:rPr>
              <a:t>group </a:t>
            </a:r>
            <a:r>
              <a:rPr sz="3600" dirty="0">
                <a:latin typeface="Calibri"/>
                <a:cs typeface="Calibri"/>
              </a:rPr>
              <a:t>as </a:t>
            </a:r>
            <a:r>
              <a:rPr sz="3600" dirty="0">
                <a:solidFill>
                  <a:srgbClr val="006EC0"/>
                </a:solidFill>
                <a:latin typeface="Calibri"/>
                <a:cs typeface="Calibri"/>
              </a:rPr>
              <a:t> ammonia</a:t>
            </a:r>
            <a:r>
              <a:rPr sz="3600" dirty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L="355600" marR="229235" indent="-342900">
              <a:lnSpc>
                <a:spcPct val="1022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Ammonia is </a:t>
            </a:r>
            <a:r>
              <a:rPr sz="3600" spc="-5" dirty="0">
                <a:solidFill>
                  <a:srgbClr val="006EC0"/>
                </a:solidFill>
                <a:latin typeface="Calibri"/>
                <a:cs typeface="Calibri"/>
              </a:rPr>
              <a:t>highly </a:t>
            </a:r>
            <a:r>
              <a:rPr sz="3600" spc="-50" dirty="0">
                <a:solidFill>
                  <a:srgbClr val="006EC0"/>
                </a:solidFill>
                <a:latin typeface="Calibri"/>
                <a:cs typeface="Calibri"/>
              </a:rPr>
              <a:t>toxic </a:t>
            </a:r>
            <a:r>
              <a:rPr sz="3600" spc="-5" dirty="0">
                <a:latin typeface="Calibri"/>
                <a:cs typeface="Calibri"/>
              </a:rPr>
              <a:t>especially </a:t>
            </a:r>
            <a:r>
              <a:rPr sz="3600" spc="-45" dirty="0">
                <a:latin typeface="Calibri"/>
                <a:cs typeface="Calibri"/>
              </a:rPr>
              <a:t>to </a:t>
            </a:r>
            <a:r>
              <a:rPr sz="3600" dirty="0">
                <a:latin typeface="Calibri"/>
                <a:cs typeface="Calibri"/>
              </a:rPr>
              <a:t>the </a:t>
            </a:r>
            <a:r>
              <a:rPr sz="3600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006EC0"/>
                </a:solidFill>
                <a:latin typeface="Calibri"/>
                <a:cs typeface="Calibri"/>
              </a:rPr>
              <a:t>nervous</a:t>
            </a:r>
            <a:r>
              <a:rPr sz="3600" spc="-40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3600" spc="-45" dirty="0">
                <a:solidFill>
                  <a:srgbClr val="006EC0"/>
                </a:solidFill>
                <a:latin typeface="Calibri"/>
                <a:cs typeface="Calibri"/>
              </a:rPr>
              <a:t>system</a:t>
            </a:r>
            <a:r>
              <a:rPr sz="3600" spc="-45" dirty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L="355600" marR="113664" indent="-342900">
              <a:lnSpc>
                <a:spcPct val="99100"/>
              </a:lnSpc>
              <a:spcBef>
                <a:spcPts val="1085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30" dirty="0">
                <a:solidFill>
                  <a:srgbClr val="006EC0"/>
                </a:solidFill>
                <a:latin typeface="Calibri"/>
                <a:cs typeface="Calibri"/>
              </a:rPr>
              <a:t>Detoxification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dirty="0">
                <a:latin typeface="Calibri"/>
                <a:cs typeface="Calibri"/>
              </a:rPr>
              <a:t>ammonia is </a:t>
            </a:r>
            <a:r>
              <a:rPr sz="3600" spc="-5" dirty="0">
                <a:latin typeface="Calibri"/>
                <a:cs typeface="Calibri"/>
              </a:rPr>
              <a:t>by  </a:t>
            </a:r>
            <a:r>
              <a:rPr sz="3600" spc="-40" dirty="0">
                <a:latin typeface="Calibri"/>
                <a:cs typeface="Calibri"/>
              </a:rPr>
              <a:t>conversion </a:t>
            </a:r>
            <a:r>
              <a:rPr sz="3600" spc="-45" dirty="0">
                <a:latin typeface="Calibri"/>
                <a:cs typeface="Calibri"/>
              </a:rPr>
              <a:t>to </a:t>
            </a:r>
            <a:r>
              <a:rPr sz="3600" b="1" spc="-20" dirty="0">
                <a:solidFill>
                  <a:srgbClr val="006EC0"/>
                </a:solidFill>
                <a:latin typeface="Calibri"/>
                <a:cs typeface="Calibri"/>
              </a:rPr>
              <a:t>urea </a:t>
            </a:r>
            <a:r>
              <a:rPr sz="3600" dirty="0">
                <a:latin typeface="Calibri"/>
                <a:cs typeface="Calibri"/>
              </a:rPr>
              <a:t>and </a:t>
            </a:r>
            <a:r>
              <a:rPr sz="3600" spc="-50" dirty="0">
                <a:latin typeface="Calibri"/>
                <a:cs typeface="Calibri"/>
              </a:rPr>
              <a:t>excretion </a:t>
            </a:r>
            <a:r>
              <a:rPr sz="3600" spc="-25" dirty="0">
                <a:latin typeface="Calibri"/>
                <a:cs typeface="Calibri"/>
              </a:rPr>
              <a:t>through </a:t>
            </a:r>
            <a:r>
              <a:rPr sz="3600" spc="-2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6EC0"/>
                </a:solidFill>
                <a:latin typeface="Calibri"/>
                <a:cs typeface="Calibri"/>
              </a:rPr>
              <a:t>urine</a:t>
            </a:r>
            <a:r>
              <a:rPr sz="3600" spc="-5" dirty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735"/>
              </a:spcBef>
            </a:pPr>
            <a:r>
              <a:rPr sz="1200" spc="5" dirty="0">
                <a:solidFill>
                  <a:srgbClr val="878787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131" y="1069339"/>
            <a:ext cx="4189729" cy="0"/>
          </a:xfrm>
          <a:custGeom>
            <a:avLst/>
            <a:gdLst/>
            <a:ahLst/>
            <a:cxnLst/>
            <a:rect l="l" t="t" r="r" b="b"/>
            <a:pathLst>
              <a:path w="4189729">
                <a:moveTo>
                  <a:pt x="0" y="0"/>
                </a:moveTo>
                <a:lnTo>
                  <a:pt x="4189476" y="0"/>
                </a:lnTo>
              </a:path>
            </a:pathLst>
          </a:custGeom>
          <a:ln w="54863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35" y="442721"/>
            <a:ext cx="42157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400" b="1" spc="-50" smtClean="0">
                <a:latin typeface="Calibri"/>
                <a:cs typeface="Calibri"/>
              </a:rPr>
              <a:t>Transamination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605533"/>
            <a:ext cx="8076565" cy="5032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55600" marR="374650" indent="-342900">
              <a:lnSpc>
                <a:spcPct val="97900"/>
              </a:lnSpc>
              <a:spcBef>
                <a:spcPts val="1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0" dirty="0">
                <a:latin typeface="Calibri"/>
                <a:cs typeface="Calibri"/>
              </a:rPr>
              <a:t>Transamination </a:t>
            </a:r>
            <a:r>
              <a:rPr sz="3200" dirty="0">
                <a:latin typeface="Calibri"/>
                <a:cs typeface="Calibri"/>
              </a:rPr>
              <a:t>is the </a:t>
            </a:r>
            <a:r>
              <a:rPr sz="3200" spc="-30" dirty="0">
                <a:latin typeface="Calibri"/>
                <a:cs typeface="Calibri"/>
              </a:rPr>
              <a:t>exchange </a:t>
            </a:r>
            <a:r>
              <a:rPr sz="3200" spc="-5" dirty="0">
                <a:latin typeface="Calibri"/>
                <a:cs typeface="Calibri"/>
              </a:rPr>
              <a:t>of amino  </a:t>
            </a:r>
            <a:r>
              <a:rPr sz="3200" spc="-20" dirty="0">
                <a:latin typeface="Calibri"/>
                <a:cs typeface="Calibri"/>
              </a:rPr>
              <a:t>group </a:t>
            </a:r>
            <a:r>
              <a:rPr sz="3200" spc="-15" dirty="0">
                <a:latin typeface="Calibri"/>
                <a:cs typeface="Calibri"/>
              </a:rPr>
              <a:t>between </a:t>
            </a:r>
            <a:r>
              <a:rPr sz="3200" spc="-5" dirty="0">
                <a:latin typeface="Calibri"/>
                <a:cs typeface="Calibri"/>
              </a:rPr>
              <a:t>amino </a:t>
            </a:r>
            <a:r>
              <a:rPr sz="3200" dirty="0">
                <a:latin typeface="Calibri"/>
                <a:cs typeface="Calibri"/>
              </a:rPr>
              <a:t>acid and another </a:t>
            </a:r>
            <a:r>
              <a:rPr sz="3200" spc="-70" dirty="0">
                <a:latin typeface="Calibri"/>
                <a:cs typeface="Calibri"/>
              </a:rPr>
              <a:t>keto  </a:t>
            </a:r>
            <a:r>
              <a:rPr sz="3200" dirty="0">
                <a:latin typeface="Calibri"/>
                <a:cs typeface="Calibri"/>
              </a:rPr>
              <a:t>acid, </a:t>
            </a:r>
            <a:r>
              <a:rPr sz="3200" spc="-25" dirty="0">
                <a:latin typeface="Calibri"/>
                <a:cs typeface="Calibri"/>
              </a:rPr>
              <a:t>forming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10" dirty="0">
                <a:latin typeface="Calibri"/>
                <a:cs typeface="Calibri"/>
              </a:rPr>
              <a:t>new </a:t>
            </a:r>
            <a:r>
              <a:rPr sz="3200" spc="-5" dirty="0">
                <a:latin typeface="Calibri"/>
                <a:cs typeface="Calibri"/>
              </a:rPr>
              <a:t>alpha amino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acid.</a:t>
            </a:r>
            <a:endParaRPr sz="3200">
              <a:latin typeface="Calibri"/>
              <a:cs typeface="Calibri"/>
            </a:endParaRPr>
          </a:p>
          <a:p>
            <a:pPr marL="355600" marR="120014" indent="-342900">
              <a:lnSpc>
                <a:spcPct val="98000"/>
              </a:lnSpc>
              <a:spcBef>
                <a:spcPts val="10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enzyme </a:t>
            </a:r>
            <a:r>
              <a:rPr sz="3200" spc="-25" dirty="0">
                <a:latin typeface="Calibri"/>
                <a:cs typeface="Calibri"/>
              </a:rPr>
              <a:t>catalyzing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reaction </a:t>
            </a:r>
            <a:r>
              <a:rPr sz="3200" dirty="0">
                <a:latin typeface="Calibri"/>
                <a:cs typeface="Calibri"/>
              </a:rPr>
              <a:t>as a </a:t>
            </a:r>
            <a:r>
              <a:rPr sz="3200" spc="-20" dirty="0">
                <a:latin typeface="Calibri"/>
                <a:cs typeface="Calibri"/>
              </a:rPr>
              <a:t>group  </a:t>
            </a:r>
            <a:r>
              <a:rPr sz="3200" spc="-5" dirty="0">
                <a:latin typeface="Calibri"/>
                <a:cs typeface="Calibri"/>
              </a:rPr>
              <a:t>known </a:t>
            </a:r>
            <a:r>
              <a:rPr sz="3200" dirty="0">
                <a:latin typeface="Calibri"/>
                <a:cs typeface="Calibri"/>
              </a:rPr>
              <a:t>as </a:t>
            </a:r>
            <a:r>
              <a:rPr sz="3200" b="1" spc="-15" dirty="0">
                <a:solidFill>
                  <a:srgbClr val="006EC0"/>
                </a:solidFill>
                <a:latin typeface="Calibri"/>
                <a:cs typeface="Calibri"/>
              </a:rPr>
              <a:t>transaminases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b="1" dirty="0">
                <a:solidFill>
                  <a:srgbClr val="006EC0"/>
                </a:solidFill>
                <a:latin typeface="Calibri"/>
                <a:cs typeface="Calibri"/>
              </a:rPr>
              <a:t>amino  </a:t>
            </a:r>
            <a:r>
              <a:rPr sz="3200" b="1" spc="-35" dirty="0">
                <a:solidFill>
                  <a:srgbClr val="006EC0"/>
                </a:solidFill>
                <a:latin typeface="Calibri"/>
                <a:cs typeface="Calibri"/>
              </a:rPr>
              <a:t>transferases</a:t>
            </a:r>
            <a:r>
              <a:rPr sz="3200" spc="-35" dirty="0">
                <a:latin typeface="Calibri"/>
                <a:cs typeface="Calibri"/>
              </a:rPr>
              <a:t>).</a:t>
            </a:r>
            <a:endParaRPr sz="3200">
              <a:latin typeface="Calibri"/>
              <a:cs typeface="Calibri"/>
            </a:endParaRPr>
          </a:p>
          <a:p>
            <a:pPr marL="355600" marR="345440" indent="-342900">
              <a:lnSpc>
                <a:spcPts val="3670"/>
              </a:lnSpc>
              <a:spcBef>
                <a:spcPts val="11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These </a:t>
            </a:r>
            <a:r>
              <a:rPr sz="3200" spc="-10" dirty="0">
                <a:latin typeface="Calibri"/>
                <a:cs typeface="Calibri"/>
              </a:rPr>
              <a:t>enzymes </a:t>
            </a:r>
            <a:r>
              <a:rPr sz="3200" spc="-40" dirty="0">
                <a:latin typeface="Calibri"/>
                <a:cs typeface="Calibri"/>
              </a:rPr>
              <a:t>have </a:t>
            </a:r>
            <a:r>
              <a:rPr sz="3200" b="1" spc="-25" dirty="0">
                <a:solidFill>
                  <a:srgbClr val="006EC0"/>
                </a:solidFill>
                <a:latin typeface="Calibri"/>
                <a:cs typeface="Calibri"/>
              </a:rPr>
              <a:t>pyridoxal </a:t>
            </a:r>
            <a:r>
              <a:rPr sz="3200" b="1" spc="-15" dirty="0">
                <a:solidFill>
                  <a:srgbClr val="006EC0"/>
                </a:solidFill>
                <a:latin typeface="Calibri"/>
                <a:cs typeface="Calibri"/>
              </a:rPr>
              <a:t>phosphate </a:t>
            </a:r>
            <a:r>
              <a:rPr sz="3200" dirty="0">
                <a:latin typeface="Calibri"/>
                <a:cs typeface="Calibri"/>
              </a:rPr>
              <a:t>as  </a:t>
            </a:r>
            <a:r>
              <a:rPr sz="3200" spc="-25" dirty="0">
                <a:latin typeface="Calibri"/>
                <a:cs typeface="Calibri"/>
              </a:rPr>
              <a:t>prosthetic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group.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reaction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readily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reversible.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39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4418" y="6455803"/>
            <a:ext cx="17081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76427"/>
            <a:ext cx="8086306" cy="2412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62" y="3338705"/>
            <a:ext cx="8770138" cy="3110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035" y="358851"/>
            <a:ext cx="85013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10" dirty="0"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Biological </a:t>
            </a:r>
            <a:r>
              <a:rPr sz="4000" b="1" u="heavy" spc="-5" dirty="0"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significance of</a:t>
            </a:r>
            <a:r>
              <a:rPr sz="4000" b="1" u="heavy" spc="35" dirty="0"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20" dirty="0"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transamination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597535" indent="-514984">
              <a:lnSpc>
                <a:spcPct val="100000"/>
              </a:lnSpc>
              <a:spcBef>
                <a:spcPts val="1020"/>
              </a:spcBef>
              <a:buAutoNum type="arabicPeriod"/>
              <a:tabLst>
                <a:tab pos="597535" algn="l"/>
                <a:tab pos="598170" algn="l"/>
              </a:tabLst>
            </a:pPr>
            <a:r>
              <a:rPr spc="-30" dirty="0"/>
              <a:t>First </a:t>
            </a:r>
            <a:r>
              <a:rPr spc="-40" dirty="0"/>
              <a:t>step </a:t>
            </a:r>
            <a:r>
              <a:rPr dirty="0"/>
              <a:t>of</a:t>
            </a:r>
            <a:r>
              <a:rPr spc="35" dirty="0"/>
              <a:t> </a:t>
            </a:r>
            <a:r>
              <a:rPr spc="-15" dirty="0"/>
              <a:t>catabolism:</a:t>
            </a:r>
          </a:p>
          <a:p>
            <a:pPr marL="82550" marR="69850">
              <a:lnSpc>
                <a:spcPts val="3740"/>
              </a:lnSpc>
              <a:spcBef>
                <a:spcPts val="1025"/>
              </a:spcBef>
            </a:pP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Ammonia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is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removed,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and 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rest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the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amino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acid is  </a:t>
            </a:r>
            <a:r>
              <a:rPr sz="3200" b="0" spc="-15" dirty="0">
                <a:solidFill>
                  <a:srgbClr val="000000"/>
                </a:solidFill>
                <a:latin typeface="Calibri"/>
                <a:cs typeface="Calibri"/>
              </a:rPr>
              <a:t>entering </a:t>
            </a:r>
            <a:r>
              <a:rPr sz="3200" b="0" spc="-35" dirty="0">
                <a:solidFill>
                  <a:srgbClr val="000000"/>
                </a:solidFill>
                <a:latin typeface="Calibri"/>
                <a:cs typeface="Calibri"/>
              </a:rPr>
              <a:t>into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catabolic</a:t>
            </a:r>
            <a:r>
              <a:rPr sz="3200" b="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80" dirty="0">
                <a:solidFill>
                  <a:srgbClr val="000000"/>
                </a:solidFill>
                <a:latin typeface="Calibri"/>
                <a:cs typeface="Calibri"/>
              </a:rPr>
              <a:t>pathway.</a:t>
            </a:r>
            <a:endParaRPr sz="3200">
              <a:latin typeface="Calibri"/>
              <a:cs typeface="Calibri"/>
            </a:endParaRPr>
          </a:p>
          <a:p>
            <a:pPr marL="511809" indent="-429259">
              <a:lnSpc>
                <a:spcPct val="100000"/>
              </a:lnSpc>
              <a:spcBef>
                <a:spcPts val="605"/>
              </a:spcBef>
              <a:buSzPct val="88888"/>
              <a:buAutoNum type="arabicPeriod" startAt="2"/>
              <a:tabLst>
                <a:tab pos="512445" algn="l"/>
              </a:tabLst>
            </a:pPr>
            <a:r>
              <a:rPr spc="-20" dirty="0"/>
              <a:t>Synthesis </a:t>
            </a:r>
            <a:r>
              <a:rPr dirty="0"/>
              <a:t>of </a:t>
            </a:r>
            <a:r>
              <a:rPr spc="-10" dirty="0"/>
              <a:t>non-essential </a:t>
            </a:r>
            <a:r>
              <a:rPr dirty="0"/>
              <a:t>amino</a:t>
            </a:r>
            <a:r>
              <a:rPr spc="35" dirty="0"/>
              <a:t> </a:t>
            </a:r>
            <a:r>
              <a:rPr dirty="0"/>
              <a:t>acids:</a:t>
            </a:r>
          </a:p>
          <a:p>
            <a:pPr marL="82550" marR="5080">
              <a:lnSpc>
                <a:spcPct val="101499"/>
              </a:lnSpc>
              <a:spcBef>
                <a:spcPts val="760"/>
              </a:spcBef>
            </a:pPr>
            <a:r>
              <a:rPr sz="3200" b="0" spc="-40" dirty="0">
                <a:solidFill>
                  <a:srgbClr val="000000"/>
                </a:solidFill>
                <a:latin typeface="Calibri"/>
                <a:cs typeface="Calibri"/>
              </a:rPr>
              <a:t>By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means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transamination,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all 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non-essential 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amino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acids </a:t>
            </a:r>
            <a:r>
              <a:rPr sz="3200" b="0" spc="-10" dirty="0">
                <a:solidFill>
                  <a:srgbClr val="000000"/>
                </a:solidFill>
                <a:latin typeface="Calibri"/>
                <a:cs typeface="Calibri"/>
              </a:rPr>
              <a:t>could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be </a:t>
            </a:r>
            <a:r>
              <a:rPr sz="3200" b="0" spc="-30" dirty="0">
                <a:solidFill>
                  <a:srgbClr val="000000"/>
                </a:solidFill>
                <a:latin typeface="Calibri"/>
                <a:cs typeface="Calibri"/>
              </a:rPr>
              <a:t>synthesized </a:t>
            </a:r>
            <a:r>
              <a:rPr sz="3200" b="0" spc="-15" dirty="0">
                <a:solidFill>
                  <a:srgbClr val="000000"/>
                </a:solidFill>
                <a:latin typeface="Calibri"/>
                <a:cs typeface="Calibri"/>
              </a:rPr>
              <a:t>by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the body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from  </a:t>
            </a:r>
            <a:r>
              <a:rPr sz="3200" b="0" spc="-70" dirty="0">
                <a:solidFill>
                  <a:srgbClr val="000000"/>
                </a:solidFill>
                <a:latin typeface="Calibri"/>
                <a:cs typeface="Calibri"/>
              </a:rPr>
              <a:t>keto </a:t>
            </a:r>
            <a:r>
              <a:rPr sz="3200" b="0" dirty="0">
                <a:solidFill>
                  <a:srgbClr val="000000"/>
                </a:solidFill>
                <a:latin typeface="Calibri"/>
                <a:cs typeface="Calibri"/>
              </a:rPr>
              <a:t>acids </a:t>
            </a:r>
            <a:r>
              <a:rPr sz="3200" b="0" spc="-20" dirty="0">
                <a:solidFill>
                  <a:srgbClr val="000000"/>
                </a:solidFill>
                <a:latin typeface="Calibri"/>
                <a:cs typeface="Calibri"/>
              </a:rPr>
              <a:t>available </a:t>
            </a:r>
            <a:r>
              <a:rPr sz="3200" b="0" spc="-45" dirty="0">
                <a:solidFill>
                  <a:srgbClr val="000000"/>
                </a:solidFill>
                <a:latin typeface="Calibri"/>
                <a:cs typeface="Calibri"/>
              </a:rPr>
              <a:t>for </a:t>
            </a:r>
            <a:r>
              <a:rPr sz="3200" b="0" spc="-5" dirty="0">
                <a:solidFill>
                  <a:srgbClr val="000000"/>
                </a:solidFill>
                <a:latin typeface="Calibri"/>
                <a:cs typeface="Calibri"/>
              </a:rPr>
              <a:t>other</a:t>
            </a:r>
            <a:r>
              <a:rPr sz="3200" b="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0" spc="-15" dirty="0">
                <a:solidFill>
                  <a:srgbClr val="000000"/>
                </a:solidFill>
                <a:latin typeface="Calibri"/>
                <a:cs typeface="Calibri"/>
              </a:rPr>
              <a:t>sources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6445" y="734059"/>
            <a:ext cx="5058410" cy="0"/>
          </a:xfrm>
          <a:custGeom>
            <a:avLst/>
            <a:gdLst/>
            <a:ahLst/>
            <a:cxnLst/>
            <a:rect l="l" t="t" r="r" b="b"/>
            <a:pathLst>
              <a:path w="5058409">
                <a:moveTo>
                  <a:pt x="0" y="0"/>
                </a:moveTo>
                <a:lnTo>
                  <a:pt x="5058156" y="0"/>
                </a:lnTo>
              </a:path>
            </a:pathLst>
          </a:custGeom>
          <a:ln w="54863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3998" y="107442"/>
            <a:ext cx="50850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latin typeface="Calibri"/>
                <a:cs typeface="Calibri"/>
              </a:rPr>
              <a:t>Clinical </a:t>
            </a:r>
            <a:r>
              <a:rPr sz="4400" b="1" spc="-5" dirty="0">
                <a:latin typeface="Calibri"/>
                <a:cs typeface="Calibri"/>
              </a:rPr>
              <a:t>significance</a:t>
            </a:r>
            <a:r>
              <a:rPr sz="4400" b="1" spc="-195" dirty="0">
                <a:latin typeface="Calibri"/>
                <a:cs typeface="Calibri"/>
              </a:rPr>
              <a:t> </a:t>
            </a:r>
            <a:r>
              <a:rPr sz="4400" b="1" spc="-5" dirty="0">
                <a:latin typeface="Calibri"/>
                <a:cs typeface="Calibri"/>
              </a:rPr>
              <a:t>of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97301" y="1404874"/>
            <a:ext cx="3535679" cy="0"/>
          </a:xfrm>
          <a:custGeom>
            <a:avLst/>
            <a:gdLst/>
            <a:ahLst/>
            <a:cxnLst/>
            <a:rect l="l" t="t" r="r" b="b"/>
            <a:pathLst>
              <a:path w="3535679">
                <a:moveTo>
                  <a:pt x="0" y="0"/>
                </a:moveTo>
                <a:lnTo>
                  <a:pt x="3535680" y="0"/>
                </a:lnTo>
              </a:path>
            </a:pathLst>
          </a:custGeom>
          <a:ln w="54863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635" y="778256"/>
            <a:ext cx="7887334" cy="3882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6187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C00000"/>
                </a:solidFill>
                <a:latin typeface="Calibri"/>
                <a:cs typeface="Calibri"/>
              </a:rPr>
              <a:t>transamination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1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9500"/>
              </a:lnSpc>
              <a:buFont typeface="Arial"/>
              <a:buChar char="•"/>
              <a:tabLst>
                <a:tab pos="355600" algn="l"/>
              </a:tabLst>
            </a:pPr>
            <a:r>
              <a:rPr sz="4000" b="1" spc="-30" dirty="0">
                <a:solidFill>
                  <a:srgbClr val="006EC0"/>
                </a:solidFill>
                <a:latin typeface="Calibri"/>
                <a:cs typeface="Calibri"/>
              </a:rPr>
              <a:t>Aspartate </a:t>
            </a:r>
            <a:r>
              <a:rPr sz="4000" b="1" spc="-35" dirty="0">
                <a:solidFill>
                  <a:srgbClr val="006EC0"/>
                </a:solidFill>
                <a:latin typeface="Calibri"/>
                <a:cs typeface="Calibri"/>
              </a:rPr>
              <a:t>aminotransferase </a:t>
            </a:r>
            <a:r>
              <a:rPr sz="4000" b="1" spc="-15" dirty="0">
                <a:solidFill>
                  <a:srgbClr val="006EC0"/>
                </a:solidFill>
                <a:latin typeface="Calibri"/>
                <a:cs typeface="Calibri"/>
              </a:rPr>
              <a:t>(AST) </a:t>
            </a:r>
            <a:r>
              <a:rPr sz="4000" spc="-10" dirty="0">
                <a:latin typeface="Calibri"/>
                <a:cs typeface="Calibri"/>
              </a:rPr>
              <a:t>is  </a:t>
            </a:r>
            <a:r>
              <a:rPr sz="4000" spc="-15" dirty="0">
                <a:latin typeface="Calibri"/>
                <a:cs typeface="Calibri"/>
              </a:rPr>
              <a:t>increased </a:t>
            </a:r>
            <a:r>
              <a:rPr sz="4000" spc="-5" dirty="0">
                <a:latin typeface="Calibri"/>
                <a:cs typeface="Calibri"/>
              </a:rPr>
              <a:t>in </a:t>
            </a:r>
            <a:r>
              <a:rPr sz="4000" spc="-40" dirty="0">
                <a:latin typeface="Calibri"/>
                <a:cs typeface="Calibri"/>
              </a:rPr>
              <a:t>myocardial </a:t>
            </a:r>
            <a:r>
              <a:rPr sz="4000" spc="-30" dirty="0">
                <a:latin typeface="Calibri"/>
                <a:cs typeface="Calibri"/>
              </a:rPr>
              <a:t>infarction  </a:t>
            </a:r>
            <a:r>
              <a:rPr sz="4000" spc="-5" dirty="0">
                <a:latin typeface="Calibri"/>
                <a:cs typeface="Calibri"/>
              </a:rPr>
              <a:t>and </a:t>
            </a:r>
            <a:r>
              <a:rPr sz="4000" b="1" spc="-5" dirty="0">
                <a:solidFill>
                  <a:srgbClr val="006EC0"/>
                </a:solidFill>
                <a:latin typeface="Calibri"/>
                <a:cs typeface="Calibri"/>
              </a:rPr>
              <a:t>alanine amino </a:t>
            </a:r>
            <a:r>
              <a:rPr sz="4000" b="1" spc="-50" dirty="0">
                <a:solidFill>
                  <a:srgbClr val="006EC0"/>
                </a:solidFill>
                <a:latin typeface="Calibri"/>
                <a:cs typeface="Calibri"/>
              </a:rPr>
              <a:t>transferase </a:t>
            </a:r>
            <a:r>
              <a:rPr sz="4000" b="1" spc="-100" dirty="0">
                <a:solidFill>
                  <a:srgbClr val="006EC0"/>
                </a:solidFill>
                <a:latin typeface="Calibri"/>
                <a:cs typeface="Calibri"/>
              </a:rPr>
              <a:t>(ALT) </a:t>
            </a:r>
            <a:r>
              <a:rPr sz="4000" b="1" spc="-10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in </a:t>
            </a:r>
            <a:r>
              <a:rPr sz="4000" spc="-20" dirty="0">
                <a:latin typeface="Calibri"/>
                <a:cs typeface="Calibri"/>
              </a:rPr>
              <a:t>liver</a:t>
            </a:r>
            <a:r>
              <a:rPr sz="400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diseases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331" y="680338"/>
            <a:ext cx="4912360" cy="0"/>
          </a:xfrm>
          <a:custGeom>
            <a:avLst/>
            <a:gdLst/>
            <a:ahLst/>
            <a:cxnLst/>
            <a:rect l="l" t="t" r="r" b="b"/>
            <a:pathLst>
              <a:path w="4912360">
                <a:moveTo>
                  <a:pt x="0" y="0"/>
                </a:moveTo>
                <a:lnTo>
                  <a:pt x="4911852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530" y="53720"/>
            <a:ext cx="49396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B.</a:t>
            </a:r>
            <a:r>
              <a:rPr sz="4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-40" dirty="0">
                <a:solidFill>
                  <a:srgbClr val="FF0000"/>
                </a:solidFill>
                <a:latin typeface="Calibri"/>
                <a:cs typeface="Calibri"/>
              </a:rPr>
              <a:t>Trans-deamination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330" y="1071752"/>
            <a:ext cx="8095615" cy="51619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55600" marR="5080" indent="-342900" algn="just">
              <a:lnSpc>
                <a:spcPts val="3679"/>
              </a:lnSpc>
              <a:spcBef>
                <a:spcPts val="360"/>
              </a:spcBef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It means </a:t>
            </a:r>
            <a:r>
              <a:rPr sz="3200" b="1" spc="-15" dirty="0">
                <a:solidFill>
                  <a:srgbClr val="0033CC"/>
                </a:solidFill>
                <a:latin typeface="Calibri"/>
                <a:cs typeface="Calibri"/>
              </a:rPr>
              <a:t>transamination 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followed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oxidative 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deamination.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All </a:t>
            </a:r>
            <a:r>
              <a:rPr sz="3200" spc="-5" dirty="0">
                <a:latin typeface="Calibri"/>
                <a:cs typeface="Calibri"/>
              </a:rPr>
              <a:t>amino </a:t>
            </a:r>
            <a:r>
              <a:rPr sz="3200" dirty="0">
                <a:latin typeface="Calibri"/>
                <a:cs typeface="Calibri"/>
              </a:rPr>
              <a:t>acids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50" dirty="0">
                <a:latin typeface="Calibri"/>
                <a:cs typeface="Calibri"/>
              </a:rPr>
              <a:t>first </a:t>
            </a:r>
            <a:r>
              <a:rPr sz="3200" spc="-25" dirty="0">
                <a:latin typeface="Calibri"/>
                <a:cs typeface="Calibri"/>
              </a:rPr>
              <a:t>transaminated</a:t>
            </a:r>
            <a:r>
              <a:rPr sz="3200" spc="18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to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glutamate</a:t>
            </a:r>
            <a:r>
              <a:rPr sz="3200" spc="-20" dirty="0">
                <a:latin typeface="Calibri"/>
                <a:cs typeface="Calibri"/>
              </a:rPr>
              <a:t>, </a:t>
            </a:r>
            <a:r>
              <a:rPr sz="3200" dirty="0">
                <a:latin typeface="Calibri"/>
                <a:cs typeface="Calibri"/>
              </a:rPr>
              <a:t>which is then </a:t>
            </a:r>
            <a:r>
              <a:rPr sz="3200" spc="-10" dirty="0">
                <a:latin typeface="Calibri"/>
                <a:cs typeface="Calibri"/>
              </a:rPr>
              <a:t>finally</a:t>
            </a:r>
            <a:r>
              <a:rPr sz="3200" spc="-15" dirty="0">
                <a:latin typeface="Calibri"/>
                <a:cs typeface="Calibri"/>
              </a:rPr>
              <a:t> deaminated.</a:t>
            </a:r>
            <a:endParaRPr sz="3200">
              <a:latin typeface="Calibri"/>
              <a:cs typeface="Calibri"/>
            </a:endParaRPr>
          </a:p>
          <a:p>
            <a:pPr marL="355600" marR="55244" indent="-342900" algn="just">
              <a:lnSpc>
                <a:spcPct val="100800"/>
              </a:lnSpc>
              <a:spcBef>
                <a:spcPts val="330"/>
              </a:spcBef>
              <a:buFont typeface="Arial"/>
              <a:buChar char="•"/>
              <a:tabLst>
                <a:tab pos="356235" algn="l"/>
              </a:tabLst>
            </a:pPr>
            <a:r>
              <a:rPr sz="3200" b="1" spc="-25" dirty="0">
                <a:solidFill>
                  <a:srgbClr val="0033CC"/>
                </a:solidFill>
                <a:latin typeface="Calibri"/>
                <a:cs typeface="Calibri"/>
              </a:rPr>
              <a:t>Glutamate </a:t>
            </a:r>
            <a:r>
              <a:rPr sz="3200" b="1" spc="-30" dirty="0">
                <a:solidFill>
                  <a:srgbClr val="0033CC"/>
                </a:solidFill>
                <a:latin typeface="Calibri"/>
                <a:cs typeface="Calibri"/>
              </a:rPr>
              <a:t>dehydrogenase </a:t>
            </a:r>
            <a:r>
              <a:rPr sz="3200" spc="-15" dirty="0">
                <a:latin typeface="Calibri"/>
                <a:cs typeface="Calibri"/>
              </a:rPr>
              <a:t>reaction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final  reaction </a:t>
            </a:r>
            <a:r>
              <a:rPr sz="3200" dirty="0">
                <a:latin typeface="Calibri"/>
                <a:cs typeface="Calibri"/>
              </a:rPr>
              <a:t>which </a:t>
            </a:r>
            <a:r>
              <a:rPr sz="3200" spc="-25" dirty="0">
                <a:latin typeface="Calibri"/>
                <a:cs typeface="Calibri"/>
              </a:rPr>
              <a:t>removes </a:t>
            </a:r>
            <a:r>
              <a:rPr sz="3200" dirty="0">
                <a:latin typeface="Calibri"/>
                <a:cs typeface="Calibri"/>
              </a:rPr>
              <a:t>the amino </a:t>
            </a:r>
            <a:r>
              <a:rPr sz="3200" spc="-15" dirty="0">
                <a:latin typeface="Calibri"/>
                <a:cs typeface="Calibri"/>
              </a:rPr>
              <a:t>group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all  </a:t>
            </a:r>
            <a:r>
              <a:rPr sz="3200" spc="-5" dirty="0">
                <a:latin typeface="Calibri"/>
                <a:cs typeface="Calibri"/>
              </a:rPr>
              <a:t>amino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acids.</a:t>
            </a:r>
            <a:endParaRPr sz="3200">
              <a:latin typeface="Calibri"/>
              <a:cs typeface="Calibri"/>
            </a:endParaRPr>
          </a:p>
          <a:p>
            <a:pPr marL="355600" marR="69850" indent="-342900" algn="just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Thus,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two components </a:t>
            </a:r>
            <a:r>
              <a:rPr sz="3200" spc="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reaction </a:t>
            </a:r>
            <a:r>
              <a:rPr sz="3200" spc="-25" dirty="0">
                <a:latin typeface="Calibri"/>
                <a:cs typeface="Calibri"/>
              </a:rPr>
              <a:t>are  physically </a:t>
            </a:r>
            <a:r>
              <a:rPr sz="3200" spc="-45" dirty="0">
                <a:latin typeface="Calibri"/>
                <a:cs typeface="Calibri"/>
              </a:rPr>
              <a:t>far </a:t>
            </a:r>
            <a:r>
              <a:rPr sz="3200" spc="-140" dirty="0">
                <a:latin typeface="Calibri"/>
                <a:cs typeface="Calibri"/>
              </a:rPr>
              <a:t>away, </a:t>
            </a:r>
            <a:r>
              <a:rPr sz="3200" spc="-5" dirty="0">
                <a:latin typeface="Calibri"/>
                <a:cs typeface="Calibri"/>
              </a:rPr>
              <a:t>but </a:t>
            </a:r>
            <a:r>
              <a:rPr sz="3200" spc="-20" dirty="0">
                <a:latin typeface="Calibri"/>
                <a:cs typeface="Calibri"/>
              </a:rPr>
              <a:t>physiologically </a:t>
            </a:r>
            <a:r>
              <a:rPr sz="3200" spc="-15" dirty="0">
                <a:latin typeface="Calibri"/>
                <a:cs typeface="Calibri"/>
              </a:rPr>
              <a:t>they </a:t>
            </a:r>
            <a:r>
              <a:rPr sz="3200" spc="-25" dirty="0">
                <a:latin typeface="Calibri"/>
                <a:cs typeface="Calibri"/>
              </a:rPr>
              <a:t>are  </a:t>
            </a:r>
            <a:r>
              <a:rPr sz="3200" spc="-10" dirty="0">
                <a:latin typeface="Calibri"/>
                <a:cs typeface="Calibri"/>
              </a:rPr>
              <a:t>coupled. </a:t>
            </a:r>
            <a:r>
              <a:rPr sz="3200" spc="-5" dirty="0">
                <a:latin typeface="Calibri"/>
                <a:cs typeface="Calibri"/>
              </a:rPr>
              <a:t>Hence,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term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trans-deamination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7200"/>
            <a:ext cx="9144000" cy="601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81000"/>
            <a:ext cx="8991600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76200"/>
            <a:ext cx="8686800" cy="655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0"/>
            <a:ext cx="8915400" cy="670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5942" y="6456079"/>
            <a:ext cx="17081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5" dirty="0">
                <a:solidFill>
                  <a:srgbClr val="878787"/>
                </a:solidFill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4578" y="3849171"/>
            <a:ext cx="8584218" cy="2750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838" y="111327"/>
            <a:ext cx="8772137" cy="2822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04800"/>
            <a:ext cx="87630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44196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/>
              <a:t>Some of the amino acids can be </a:t>
            </a:r>
            <a:r>
              <a:rPr lang="en-US" sz="3200" b="1" dirty="0" err="1" smtClean="0"/>
              <a:t>deaminated</a:t>
            </a:r>
            <a:r>
              <a:rPr lang="en-US" sz="3200" b="1" dirty="0" smtClean="0"/>
              <a:t> to liberate NH3 without undergoing oxidation</a:t>
            </a:r>
            <a:endParaRPr lang="en-US" sz="32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9154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28600"/>
            <a:ext cx="8610600" cy="640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0544" y="168655"/>
            <a:ext cx="7678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Disposal/Detoxification </a:t>
            </a:r>
            <a:r>
              <a:rPr sz="40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of</a:t>
            </a:r>
            <a:r>
              <a:rPr sz="4000" b="1" u="heavy" spc="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Ammonia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0530" y="813663"/>
            <a:ext cx="8575675" cy="537146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527685" algn="l"/>
              </a:tabLst>
            </a:pP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1.	</a:t>
            </a:r>
            <a:r>
              <a:rPr sz="3200" b="1" u="heavy" spc="-2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First </a:t>
            </a:r>
            <a:r>
              <a:rPr sz="3200" b="1" u="heavy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line of </a:t>
            </a:r>
            <a:r>
              <a:rPr sz="3200" b="1" u="heavy" spc="-30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defense </a:t>
            </a:r>
            <a:r>
              <a:rPr sz="3200" b="1" u="heavy" spc="-45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(Trapping </a:t>
            </a:r>
            <a:r>
              <a:rPr sz="3200" b="1" u="heavy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/>
                <a:cs typeface="Calibri"/>
              </a:rPr>
              <a:t>of ammonia):</a:t>
            </a:r>
            <a:endParaRPr sz="3200">
              <a:latin typeface="Calibri"/>
              <a:cs typeface="Calibri"/>
            </a:endParaRPr>
          </a:p>
          <a:p>
            <a:pPr marL="355600" marR="1021080" indent="-342900">
              <a:lnSpc>
                <a:spcPts val="3740"/>
              </a:lnSpc>
              <a:spcBef>
                <a:spcPts val="9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45" dirty="0">
                <a:latin typeface="Calibri"/>
                <a:cs typeface="Calibri"/>
              </a:rPr>
              <a:t>Even </a:t>
            </a:r>
            <a:r>
              <a:rPr sz="3200" spc="-10" dirty="0">
                <a:latin typeface="Calibri"/>
                <a:cs typeface="Calibri"/>
              </a:rPr>
              <a:t>very </a:t>
            </a:r>
            <a:r>
              <a:rPr sz="3200" spc="-20" dirty="0">
                <a:latin typeface="Calibri"/>
                <a:cs typeface="Calibri"/>
              </a:rPr>
              <a:t>minute </a:t>
            </a:r>
            <a:r>
              <a:rPr sz="3200" spc="-15" dirty="0">
                <a:latin typeface="Calibri"/>
                <a:cs typeface="Calibri"/>
              </a:rPr>
              <a:t>quantity </a:t>
            </a:r>
            <a:r>
              <a:rPr sz="3200" spc="-5" dirty="0">
                <a:latin typeface="Calibri"/>
                <a:cs typeface="Calibri"/>
              </a:rPr>
              <a:t>of ammonia </a:t>
            </a:r>
            <a:r>
              <a:rPr sz="3200" spc="-40" dirty="0">
                <a:latin typeface="Calibri"/>
                <a:cs typeface="Calibri"/>
              </a:rPr>
              <a:t>may  </a:t>
            </a:r>
            <a:r>
              <a:rPr sz="3200" spc="-15" dirty="0">
                <a:latin typeface="Calibri"/>
                <a:cs typeface="Calibri"/>
              </a:rPr>
              <a:t>produce </a:t>
            </a:r>
            <a:r>
              <a:rPr sz="3200" spc="-25" dirty="0">
                <a:latin typeface="Calibri"/>
                <a:cs typeface="Calibri"/>
              </a:rPr>
              <a:t>toxicity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spc="-25" dirty="0">
                <a:latin typeface="Calibri"/>
                <a:cs typeface="Calibri"/>
              </a:rPr>
              <a:t>central </a:t>
            </a:r>
            <a:r>
              <a:rPr sz="3200" spc="-5" dirty="0">
                <a:latin typeface="Calibri"/>
                <a:cs typeface="Calibri"/>
              </a:rPr>
              <a:t>nervous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system.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intracellular </a:t>
            </a:r>
            <a:r>
              <a:rPr sz="3200" dirty="0">
                <a:latin typeface="Calibri"/>
                <a:cs typeface="Calibri"/>
              </a:rPr>
              <a:t>ammonia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immediately </a:t>
            </a:r>
            <a:r>
              <a:rPr sz="3200" spc="-20" dirty="0">
                <a:latin typeface="Calibri"/>
                <a:cs typeface="Calibri"/>
              </a:rPr>
              <a:t>trapped  </a:t>
            </a:r>
            <a:r>
              <a:rPr sz="3200" spc="-15" dirty="0">
                <a:latin typeface="Calibri"/>
                <a:cs typeface="Calibri"/>
              </a:rPr>
              <a:t>by glutamic </a:t>
            </a:r>
            <a:r>
              <a:rPr sz="3200" dirty="0">
                <a:latin typeface="Calibri"/>
                <a:cs typeface="Calibri"/>
              </a:rPr>
              <a:t>acid </a:t>
            </a:r>
            <a:r>
              <a:rPr sz="3200" spc="-45" dirty="0">
                <a:latin typeface="Calibri"/>
                <a:cs typeface="Calibri"/>
              </a:rPr>
              <a:t>to </a:t>
            </a:r>
            <a:r>
              <a:rPr sz="3200" spc="-40" dirty="0">
                <a:latin typeface="Calibri"/>
                <a:cs typeface="Calibri"/>
              </a:rPr>
              <a:t>form </a:t>
            </a:r>
            <a:r>
              <a:rPr sz="3200" spc="-15" dirty="0">
                <a:latin typeface="Calibri"/>
                <a:cs typeface="Calibri"/>
              </a:rPr>
              <a:t>glutamine, </a:t>
            </a:r>
            <a:r>
              <a:rPr sz="3200" spc="-5" dirty="0">
                <a:latin typeface="Calibri"/>
                <a:cs typeface="Calibri"/>
              </a:rPr>
              <a:t>especially </a:t>
            </a:r>
            <a:r>
              <a:rPr sz="3200" dirty="0">
                <a:latin typeface="Calibri"/>
                <a:cs typeface="Calibri"/>
              </a:rPr>
              <a:t>in  </a:t>
            </a:r>
            <a:r>
              <a:rPr sz="3200" spc="-25" dirty="0">
                <a:latin typeface="Calibri"/>
                <a:cs typeface="Calibri"/>
              </a:rPr>
              <a:t>brain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  <a:p>
            <a:pPr marL="355600" marR="208279" indent="-3429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glutamine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then </a:t>
            </a:r>
            <a:r>
              <a:rPr sz="3200" spc="-20" dirty="0">
                <a:latin typeface="Calibri"/>
                <a:cs typeface="Calibri"/>
              </a:rPr>
              <a:t>transported </a:t>
            </a:r>
            <a:r>
              <a:rPr sz="3200" spc="-40" dirty="0">
                <a:latin typeface="Calibri"/>
                <a:cs typeface="Calibri"/>
              </a:rPr>
              <a:t>to </a:t>
            </a:r>
            <a:r>
              <a:rPr sz="3200" spc="-105" dirty="0">
                <a:latin typeface="Calibri"/>
                <a:cs typeface="Calibri"/>
              </a:rPr>
              <a:t>liver, </a:t>
            </a:r>
            <a:r>
              <a:rPr sz="3200" spc="-15" dirty="0">
                <a:latin typeface="Calibri"/>
                <a:cs typeface="Calibri"/>
              </a:rPr>
              <a:t>where 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reaction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40" dirty="0">
                <a:latin typeface="Calibri"/>
                <a:cs typeface="Calibri"/>
              </a:rPr>
              <a:t>reversed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enzyme  glutaminase.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ammonia </a:t>
            </a:r>
            <a:r>
              <a:rPr sz="3200" spc="-10" dirty="0">
                <a:latin typeface="Calibri"/>
                <a:cs typeface="Calibri"/>
              </a:rPr>
              <a:t>thus </a:t>
            </a:r>
            <a:r>
              <a:rPr sz="3200" spc="-35" dirty="0">
                <a:latin typeface="Calibri"/>
                <a:cs typeface="Calibri"/>
              </a:rPr>
              <a:t>generated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immediately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735" y="6179311"/>
            <a:ext cx="33508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detoxified </a:t>
            </a:r>
            <a:r>
              <a:rPr sz="3200" spc="-30" dirty="0">
                <a:latin typeface="Calibri"/>
                <a:cs typeface="Calibri"/>
              </a:rPr>
              <a:t>into </a:t>
            </a:r>
            <a:r>
              <a:rPr sz="3200" spc="-15" dirty="0">
                <a:latin typeface="Calibri"/>
                <a:cs typeface="Calibri"/>
              </a:rPr>
              <a:t>urea.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131" y="1069339"/>
            <a:ext cx="3837940" cy="0"/>
          </a:xfrm>
          <a:custGeom>
            <a:avLst/>
            <a:gdLst/>
            <a:ahLst/>
            <a:cxnLst/>
            <a:rect l="l" t="t" r="r" b="b"/>
            <a:pathLst>
              <a:path w="3837940">
                <a:moveTo>
                  <a:pt x="0" y="0"/>
                </a:moveTo>
                <a:lnTo>
                  <a:pt x="3837431" y="0"/>
                </a:lnTo>
              </a:path>
            </a:pathLst>
          </a:custGeom>
          <a:ln w="54863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35" y="442721"/>
            <a:ext cx="38633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0033CC"/>
                </a:solidFill>
                <a:latin typeface="Calibri"/>
                <a:cs typeface="Calibri"/>
              </a:rPr>
              <a:t>2. Final</a:t>
            </a:r>
            <a:r>
              <a:rPr sz="4400" b="1" spc="-85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33CC"/>
                </a:solidFill>
                <a:latin typeface="Calibri"/>
                <a:cs typeface="Calibri"/>
              </a:rPr>
              <a:t>disposal: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599691"/>
            <a:ext cx="8037830" cy="36271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55600" marR="5080" indent="-342900">
              <a:lnSpc>
                <a:spcPts val="4150"/>
              </a:lnSpc>
              <a:spcBef>
                <a:spcPts val="3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dirty="0">
                <a:latin typeface="Calibri"/>
                <a:cs typeface="Calibri"/>
              </a:rPr>
              <a:t>ammonia </a:t>
            </a:r>
            <a:r>
              <a:rPr sz="3600" spc="-25" dirty="0">
                <a:latin typeface="Calibri"/>
                <a:cs typeface="Calibri"/>
              </a:rPr>
              <a:t>from </a:t>
            </a:r>
            <a:r>
              <a:rPr sz="3600" dirty="0">
                <a:latin typeface="Calibri"/>
                <a:cs typeface="Calibri"/>
              </a:rPr>
              <a:t>all </a:t>
            </a:r>
            <a:r>
              <a:rPr sz="3600" spc="-25" dirty="0">
                <a:latin typeface="Calibri"/>
                <a:cs typeface="Calibri"/>
              </a:rPr>
              <a:t>over </a:t>
            </a:r>
            <a:r>
              <a:rPr sz="3600" dirty="0">
                <a:latin typeface="Calibri"/>
                <a:cs typeface="Calibri"/>
              </a:rPr>
              <a:t>the </a:t>
            </a:r>
            <a:r>
              <a:rPr sz="3600" spc="-5" dirty="0">
                <a:latin typeface="Calibri"/>
                <a:cs typeface="Calibri"/>
              </a:rPr>
              <a:t>body</a:t>
            </a:r>
            <a:r>
              <a:rPr sz="3600" spc="-1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thus  </a:t>
            </a:r>
            <a:r>
              <a:rPr sz="3600" spc="-10" dirty="0">
                <a:latin typeface="Calibri"/>
                <a:cs typeface="Calibri"/>
              </a:rPr>
              <a:t>reaches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spc="-110" dirty="0">
                <a:latin typeface="Calibri"/>
                <a:cs typeface="Calibri"/>
              </a:rPr>
              <a:t>liver.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355600" algn="l"/>
              </a:tabLst>
            </a:pPr>
            <a:r>
              <a:rPr sz="5400" baseline="3858" dirty="0">
                <a:latin typeface="Calibri"/>
                <a:cs typeface="Calibri"/>
              </a:rPr>
              <a:t>It is then </a:t>
            </a:r>
            <a:r>
              <a:rPr sz="5400" spc="-52" baseline="3858" dirty="0">
                <a:latin typeface="Calibri"/>
                <a:cs typeface="Calibri"/>
              </a:rPr>
              <a:t>detoxified </a:t>
            </a:r>
            <a:r>
              <a:rPr sz="3600" spc="-35" dirty="0">
                <a:latin typeface="Calibri"/>
                <a:cs typeface="Calibri"/>
              </a:rPr>
              <a:t>to </a:t>
            </a:r>
            <a:r>
              <a:rPr sz="3600" spc="-20" dirty="0">
                <a:latin typeface="Calibri"/>
                <a:cs typeface="Calibri"/>
              </a:rPr>
              <a:t>urea </a:t>
            </a:r>
            <a:r>
              <a:rPr sz="3600" spc="-5" dirty="0">
                <a:latin typeface="Calibri"/>
                <a:cs typeface="Calibri"/>
              </a:rPr>
              <a:t>by </a:t>
            </a:r>
            <a:r>
              <a:rPr sz="3600" spc="-15" dirty="0">
                <a:latin typeface="Calibri"/>
                <a:cs typeface="Calibri"/>
              </a:rPr>
              <a:t>liver</a:t>
            </a:r>
            <a:r>
              <a:rPr sz="3600" spc="1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cells.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Then </a:t>
            </a:r>
            <a:r>
              <a:rPr sz="3600" spc="-55" dirty="0">
                <a:latin typeface="Calibri"/>
                <a:cs typeface="Calibri"/>
              </a:rPr>
              <a:t>excreted </a:t>
            </a:r>
            <a:r>
              <a:rPr sz="3600" spc="-20" dirty="0">
                <a:latin typeface="Calibri"/>
                <a:cs typeface="Calibri"/>
              </a:rPr>
              <a:t>through </a:t>
            </a:r>
            <a:r>
              <a:rPr sz="3600" spc="-15" dirty="0">
                <a:latin typeface="Calibri"/>
                <a:cs typeface="Calibri"/>
              </a:rPr>
              <a:t>kidneys.</a:t>
            </a:r>
            <a:endParaRPr sz="3600">
              <a:latin typeface="Calibri"/>
              <a:cs typeface="Calibri"/>
            </a:endParaRPr>
          </a:p>
          <a:p>
            <a:pPr marL="355600" marR="1365885" indent="-342900">
              <a:lnSpc>
                <a:spcPts val="4230"/>
              </a:lnSpc>
              <a:spcBef>
                <a:spcPts val="10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25" dirty="0">
                <a:latin typeface="Calibri"/>
                <a:cs typeface="Calibri"/>
              </a:rPr>
              <a:t>Urea </a:t>
            </a:r>
            <a:r>
              <a:rPr sz="3600" dirty="0">
                <a:latin typeface="Calibri"/>
                <a:cs typeface="Calibri"/>
              </a:rPr>
              <a:t>is the end </a:t>
            </a:r>
            <a:r>
              <a:rPr sz="3600" spc="-15" dirty="0">
                <a:latin typeface="Calibri"/>
                <a:cs typeface="Calibri"/>
              </a:rPr>
              <a:t>product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spc="-25" dirty="0">
                <a:latin typeface="Calibri"/>
                <a:cs typeface="Calibri"/>
              </a:rPr>
              <a:t>protein  </a:t>
            </a:r>
            <a:r>
              <a:rPr sz="3600" spc="-15" dirty="0">
                <a:latin typeface="Calibri"/>
                <a:cs typeface="Calibri"/>
              </a:rPr>
              <a:t>metabolism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1265" y="794638"/>
            <a:ext cx="2438400" cy="0"/>
          </a:xfrm>
          <a:custGeom>
            <a:avLst/>
            <a:gdLst/>
            <a:ahLst/>
            <a:cxnLst/>
            <a:rect l="l" t="t" r="r" b="b"/>
            <a:pathLst>
              <a:path w="2438400">
                <a:moveTo>
                  <a:pt x="0" y="0"/>
                </a:moveTo>
                <a:lnTo>
                  <a:pt x="2438400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9073" y="168020"/>
            <a:ext cx="24625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FF0000"/>
                </a:solidFill>
                <a:latin typeface="Calibri"/>
                <a:cs typeface="Calibri"/>
              </a:rPr>
              <a:t>Urea</a:t>
            </a:r>
            <a:r>
              <a:rPr sz="4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1066801"/>
            <a:ext cx="8686800" cy="538467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55600" marR="154305" indent="-342900">
              <a:lnSpc>
                <a:spcPts val="4150"/>
              </a:lnSpc>
              <a:spcBef>
                <a:spcPts val="3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15" dirty="0">
                <a:latin typeface="Calibri"/>
                <a:cs typeface="Calibri"/>
              </a:rPr>
              <a:t>cycle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0" dirty="0">
                <a:latin typeface="Calibri"/>
                <a:cs typeface="Calibri"/>
              </a:rPr>
              <a:t>known </a:t>
            </a:r>
            <a:r>
              <a:rPr sz="3600" dirty="0">
                <a:latin typeface="Calibri"/>
                <a:cs typeface="Calibri"/>
              </a:rPr>
              <a:t>as </a:t>
            </a:r>
            <a:r>
              <a:rPr sz="3600" b="1" spc="-15" dirty="0">
                <a:solidFill>
                  <a:srgbClr val="0033CC"/>
                </a:solidFill>
                <a:latin typeface="Calibri"/>
                <a:cs typeface="Calibri"/>
              </a:rPr>
              <a:t>Krebs</a:t>
            </a:r>
            <a:r>
              <a:rPr sz="3600" spc="-15" dirty="0">
                <a:latin typeface="Calibri"/>
                <a:cs typeface="Calibri"/>
              </a:rPr>
              <a:t>-Henseleit </a:t>
            </a:r>
            <a:r>
              <a:rPr sz="3600" spc="-20" dirty="0">
                <a:latin typeface="Calibri"/>
                <a:cs typeface="Calibri"/>
              </a:rPr>
              <a:t>urea  </a:t>
            </a:r>
            <a:r>
              <a:rPr sz="3600" spc="-15" dirty="0">
                <a:latin typeface="Calibri"/>
                <a:cs typeface="Calibri"/>
              </a:rPr>
              <a:t>cycle.</a:t>
            </a:r>
            <a:endParaRPr sz="3600" dirty="0">
              <a:latin typeface="Calibri"/>
              <a:cs typeface="Calibri"/>
            </a:endParaRPr>
          </a:p>
          <a:p>
            <a:pPr marL="355600" marR="50800" indent="-342900">
              <a:lnSpc>
                <a:spcPct val="101200"/>
              </a:lnSpc>
              <a:spcBef>
                <a:spcPts val="610"/>
              </a:spcBef>
              <a:buFont typeface="Arial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As ornithine is the </a:t>
            </a:r>
            <a:r>
              <a:rPr sz="3600" spc="-40" dirty="0">
                <a:latin typeface="Calibri"/>
                <a:cs typeface="Calibri"/>
              </a:rPr>
              <a:t>first </a:t>
            </a:r>
            <a:r>
              <a:rPr sz="3600" dirty="0">
                <a:latin typeface="Calibri"/>
                <a:cs typeface="Calibri"/>
              </a:rPr>
              <a:t>member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dirty="0">
                <a:latin typeface="Calibri"/>
                <a:cs typeface="Calibri"/>
              </a:rPr>
              <a:t>the  </a:t>
            </a:r>
            <a:r>
              <a:rPr sz="3600" spc="-15" dirty="0">
                <a:latin typeface="Calibri"/>
                <a:cs typeface="Calibri"/>
              </a:rPr>
              <a:t>reaction </a:t>
            </a:r>
            <a:r>
              <a:rPr sz="3600" spc="-10" dirty="0">
                <a:latin typeface="Calibri"/>
                <a:cs typeface="Calibri"/>
              </a:rPr>
              <a:t>sequences, it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0" dirty="0">
                <a:latin typeface="Calibri"/>
                <a:cs typeface="Calibri"/>
              </a:rPr>
              <a:t>called </a:t>
            </a:r>
            <a:r>
              <a:rPr sz="3600" dirty="0">
                <a:latin typeface="Calibri"/>
                <a:cs typeface="Calibri"/>
              </a:rPr>
              <a:t>as </a:t>
            </a:r>
            <a:r>
              <a:rPr sz="3600" b="1" spc="-5" dirty="0">
                <a:solidFill>
                  <a:srgbClr val="0033CC"/>
                </a:solidFill>
                <a:latin typeface="Calibri"/>
                <a:cs typeface="Calibri"/>
              </a:rPr>
              <a:t>Ornithine  </a:t>
            </a:r>
            <a:r>
              <a:rPr sz="3600" b="1" spc="-15" dirty="0">
                <a:solidFill>
                  <a:srgbClr val="0033CC"/>
                </a:solidFill>
                <a:latin typeface="Calibri"/>
                <a:cs typeface="Calibri"/>
              </a:rPr>
              <a:t>cycle.</a:t>
            </a:r>
            <a:endParaRPr sz="36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44"/>
              </a:spcBef>
              <a:buFont typeface="Arial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b="1" spc="-15" dirty="0">
                <a:solidFill>
                  <a:srgbClr val="0033CC"/>
                </a:solidFill>
                <a:latin typeface="Calibri"/>
                <a:cs typeface="Calibri"/>
              </a:rPr>
              <a:t>two </a:t>
            </a:r>
            <a:r>
              <a:rPr sz="3600" b="1" spc="-25" dirty="0">
                <a:solidFill>
                  <a:srgbClr val="0033CC"/>
                </a:solidFill>
                <a:latin typeface="Calibri"/>
                <a:cs typeface="Calibri"/>
              </a:rPr>
              <a:t>nitrogen </a:t>
            </a:r>
            <a:r>
              <a:rPr sz="3600" spc="-35" dirty="0">
                <a:latin typeface="Calibri"/>
                <a:cs typeface="Calibri"/>
              </a:rPr>
              <a:t>atoms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spc="-20" dirty="0">
                <a:latin typeface="Calibri"/>
                <a:cs typeface="Calibri"/>
              </a:rPr>
              <a:t>urea </a:t>
            </a:r>
            <a:r>
              <a:rPr sz="3600" spc="-30" dirty="0">
                <a:latin typeface="Calibri"/>
                <a:cs typeface="Calibri"/>
              </a:rPr>
              <a:t>are </a:t>
            </a:r>
            <a:r>
              <a:rPr sz="3600" spc="-10" dirty="0">
                <a:latin typeface="Calibri"/>
                <a:cs typeface="Calibri"/>
              </a:rPr>
              <a:t>derived  </a:t>
            </a:r>
            <a:r>
              <a:rPr sz="3600" spc="-30" dirty="0">
                <a:latin typeface="Calibri"/>
                <a:cs typeface="Calibri"/>
              </a:rPr>
              <a:t>from </a:t>
            </a:r>
            <a:r>
              <a:rPr sz="3600" spc="-35" dirty="0">
                <a:latin typeface="Calibri"/>
                <a:cs typeface="Calibri"/>
              </a:rPr>
              <a:t>two </a:t>
            </a:r>
            <a:r>
              <a:rPr sz="3600" spc="-45" dirty="0">
                <a:latin typeface="Calibri"/>
                <a:cs typeface="Calibri"/>
              </a:rPr>
              <a:t>different </a:t>
            </a:r>
            <a:r>
              <a:rPr sz="3600" spc="-15" dirty="0">
                <a:latin typeface="Calibri"/>
                <a:cs typeface="Calibri"/>
              </a:rPr>
              <a:t>sources, </a:t>
            </a:r>
            <a:r>
              <a:rPr sz="3600" spc="-5" dirty="0">
                <a:latin typeface="Calibri"/>
                <a:cs typeface="Calibri"/>
              </a:rPr>
              <a:t>one </a:t>
            </a:r>
            <a:r>
              <a:rPr sz="3600" spc="-25" dirty="0">
                <a:latin typeface="Calibri"/>
                <a:cs typeface="Calibri"/>
              </a:rPr>
              <a:t>from </a:t>
            </a:r>
            <a:r>
              <a:rPr sz="3600" spc="-25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33CC"/>
                </a:solidFill>
                <a:latin typeface="Calibri"/>
                <a:cs typeface="Calibri"/>
              </a:rPr>
              <a:t>ammonia </a:t>
            </a:r>
            <a:r>
              <a:rPr sz="3600" dirty="0">
                <a:latin typeface="Calibri"/>
                <a:cs typeface="Calibri"/>
              </a:rPr>
              <a:t>and the </a:t>
            </a:r>
            <a:r>
              <a:rPr sz="3600" spc="-5" dirty="0">
                <a:latin typeface="Calibri"/>
                <a:cs typeface="Calibri"/>
              </a:rPr>
              <a:t>other </a:t>
            </a:r>
            <a:r>
              <a:rPr sz="3600" spc="-15" dirty="0">
                <a:latin typeface="Calibri"/>
                <a:cs typeface="Calibri"/>
              </a:rPr>
              <a:t>directly </a:t>
            </a:r>
            <a:r>
              <a:rPr sz="3600" spc="-30" dirty="0">
                <a:latin typeface="Calibri"/>
                <a:cs typeface="Calibri"/>
              </a:rPr>
              <a:t>from </a:t>
            </a:r>
            <a:r>
              <a:rPr sz="3600" spc="-30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33CC"/>
                </a:solidFill>
                <a:latin typeface="Calibri"/>
                <a:cs typeface="Calibri"/>
              </a:rPr>
              <a:t>aspartic</a:t>
            </a:r>
            <a:r>
              <a:rPr sz="3600" b="1" spc="-20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33CC"/>
                </a:solidFill>
                <a:latin typeface="Calibri"/>
                <a:cs typeface="Calibri"/>
              </a:rPr>
              <a:t>acid.</a:t>
            </a:r>
            <a:endParaRPr sz="3600" dirty="0">
              <a:latin typeface="Calibri"/>
              <a:cs typeface="Calibri"/>
            </a:endParaRPr>
          </a:p>
          <a:p>
            <a:pPr marR="242570" algn="r">
              <a:lnSpc>
                <a:spcPct val="100000"/>
              </a:lnSpc>
            </a:pPr>
            <a:r>
              <a:rPr sz="1400" dirty="0">
                <a:solidFill>
                  <a:srgbClr val="878787"/>
                </a:solidFill>
                <a:latin typeface="Arial"/>
                <a:cs typeface="Arial"/>
              </a:rPr>
              <a:t>24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026" y="343280"/>
            <a:ext cx="41529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25" dirty="0">
                <a:solidFill>
                  <a:srgbClr val="000000"/>
                </a:solidFill>
                <a:latin typeface="Calibri"/>
                <a:cs typeface="Calibri"/>
              </a:rPr>
              <a:t>Urea</a:t>
            </a:r>
            <a:r>
              <a:rPr sz="5400" b="1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5400" b="1" spc="-5" dirty="0">
                <a:solidFill>
                  <a:srgbClr val="000000"/>
                </a:solidFill>
                <a:latin typeface="Calibri"/>
                <a:cs typeface="Calibri"/>
              </a:rPr>
              <a:t>molecule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56485" y="1069339"/>
            <a:ext cx="4411980" cy="0"/>
          </a:xfrm>
          <a:custGeom>
            <a:avLst/>
            <a:gdLst/>
            <a:ahLst/>
            <a:cxnLst/>
            <a:rect l="l" t="t" r="r" b="b"/>
            <a:pathLst>
              <a:path w="4411980">
                <a:moveTo>
                  <a:pt x="0" y="0"/>
                </a:moveTo>
                <a:lnTo>
                  <a:pt x="4411980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4039" y="442721"/>
            <a:ext cx="44367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" dirty="0">
                <a:solidFill>
                  <a:srgbClr val="FF0000"/>
                </a:solidFill>
                <a:latin typeface="Calibri"/>
                <a:cs typeface="Calibri"/>
              </a:rPr>
              <a:t>Steps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4400" b="1" spc="-25" dirty="0">
                <a:solidFill>
                  <a:srgbClr val="FF0000"/>
                </a:solidFill>
                <a:latin typeface="Calibri"/>
                <a:cs typeface="Calibri"/>
              </a:rPr>
              <a:t>Urea</a:t>
            </a:r>
            <a:r>
              <a:rPr sz="4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502773"/>
            <a:ext cx="7221855" cy="328422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spc="-20" dirty="0">
                <a:latin typeface="Calibri"/>
                <a:cs typeface="Calibri"/>
              </a:rPr>
              <a:t>Formation </a:t>
            </a:r>
            <a:r>
              <a:rPr sz="3600" spc="-5" dirty="0">
                <a:latin typeface="Calibri"/>
                <a:cs typeface="Calibri"/>
              </a:rPr>
              <a:t>of Carbamoyl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Phosphate.</a:t>
            </a:r>
            <a:endParaRPr sz="36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spc="-20" dirty="0">
                <a:latin typeface="Calibri"/>
                <a:cs typeface="Calibri"/>
              </a:rPr>
              <a:t>Formation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4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Citrulline.</a:t>
            </a:r>
            <a:endParaRPr sz="36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spc="-20" dirty="0">
                <a:latin typeface="Calibri"/>
                <a:cs typeface="Calibri"/>
              </a:rPr>
              <a:t>Formation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4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Argininosuccinate.</a:t>
            </a:r>
            <a:endParaRPr sz="36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88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spc="-20" dirty="0">
                <a:latin typeface="Calibri"/>
                <a:cs typeface="Calibri"/>
              </a:rPr>
              <a:t>Formation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4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Arginine.</a:t>
            </a:r>
            <a:endParaRPr sz="36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600" spc="-20" dirty="0">
                <a:latin typeface="Calibri"/>
                <a:cs typeface="Calibri"/>
              </a:rPr>
              <a:t>Formation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5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Urea.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Pictures\799px-Urea_cycle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915399" cy="653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5904" y="713231"/>
            <a:ext cx="7831835" cy="2107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5904" y="713231"/>
            <a:ext cx="7832090" cy="2108200"/>
          </a:xfrm>
          <a:custGeom>
            <a:avLst/>
            <a:gdLst/>
            <a:ahLst/>
            <a:cxnLst/>
            <a:rect l="l" t="t" r="r" b="b"/>
            <a:pathLst>
              <a:path w="7832090" h="2108200">
                <a:moveTo>
                  <a:pt x="6892798" y="58673"/>
                </a:moveTo>
                <a:lnTo>
                  <a:pt x="6828663" y="57657"/>
                </a:lnTo>
                <a:lnTo>
                  <a:pt x="6750812" y="56514"/>
                </a:lnTo>
                <a:lnTo>
                  <a:pt x="6644894" y="54990"/>
                </a:lnTo>
                <a:lnTo>
                  <a:pt x="6512179" y="53085"/>
                </a:lnTo>
                <a:lnTo>
                  <a:pt x="6354699" y="50926"/>
                </a:lnTo>
                <a:lnTo>
                  <a:pt x="6173851" y="48513"/>
                </a:lnTo>
                <a:lnTo>
                  <a:pt x="5971286" y="45846"/>
                </a:lnTo>
                <a:lnTo>
                  <a:pt x="5748782" y="43179"/>
                </a:lnTo>
                <a:lnTo>
                  <a:pt x="5507990" y="40385"/>
                </a:lnTo>
                <a:lnTo>
                  <a:pt x="5250561" y="37464"/>
                </a:lnTo>
                <a:lnTo>
                  <a:pt x="4978019" y="34543"/>
                </a:lnTo>
                <a:lnTo>
                  <a:pt x="4692015" y="31750"/>
                </a:lnTo>
                <a:lnTo>
                  <a:pt x="4394454" y="28955"/>
                </a:lnTo>
                <a:lnTo>
                  <a:pt x="4086606" y="26415"/>
                </a:lnTo>
                <a:lnTo>
                  <a:pt x="3770503" y="24002"/>
                </a:lnTo>
                <a:lnTo>
                  <a:pt x="3447542" y="21843"/>
                </a:lnTo>
                <a:lnTo>
                  <a:pt x="3119500" y="20065"/>
                </a:lnTo>
                <a:lnTo>
                  <a:pt x="2788031" y="18541"/>
                </a:lnTo>
                <a:lnTo>
                  <a:pt x="2454656" y="17398"/>
                </a:lnTo>
                <a:lnTo>
                  <a:pt x="2311781" y="15493"/>
                </a:lnTo>
                <a:lnTo>
                  <a:pt x="2171700" y="12064"/>
                </a:lnTo>
                <a:lnTo>
                  <a:pt x="2034413" y="7746"/>
                </a:lnTo>
                <a:lnTo>
                  <a:pt x="1900173" y="3809"/>
                </a:lnTo>
                <a:lnTo>
                  <a:pt x="1768728" y="888"/>
                </a:lnTo>
                <a:lnTo>
                  <a:pt x="1640458" y="0"/>
                </a:lnTo>
                <a:lnTo>
                  <a:pt x="1515364" y="2158"/>
                </a:lnTo>
                <a:lnTo>
                  <a:pt x="1393316" y="8127"/>
                </a:lnTo>
                <a:lnTo>
                  <a:pt x="1274571" y="18922"/>
                </a:lnTo>
                <a:lnTo>
                  <a:pt x="1159128" y="35559"/>
                </a:lnTo>
                <a:lnTo>
                  <a:pt x="1047114" y="58800"/>
                </a:lnTo>
                <a:lnTo>
                  <a:pt x="938402" y="89662"/>
                </a:lnTo>
                <a:lnTo>
                  <a:pt x="833246" y="129031"/>
                </a:lnTo>
                <a:lnTo>
                  <a:pt x="731774" y="177800"/>
                </a:lnTo>
                <a:lnTo>
                  <a:pt x="633857" y="236981"/>
                </a:lnTo>
                <a:lnTo>
                  <a:pt x="539496" y="307466"/>
                </a:lnTo>
                <a:lnTo>
                  <a:pt x="449071" y="390016"/>
                </a:lnTo>
                <a:lnTo>
                  <a:pt x="362419" y="485901"/>
                </a:lnTo>
                <a:lnTo>
                  <a:pt x="279641" y="595756"/>
                </a:lnTo>
                <a:lnTo>
                  <a:pt x="200825" y="720470"/>
                </a:lnTo>
                <a:lnTo>
                  <a:pt x="161328" y="776731"/>
                </a:lnTo>
                <a:lnTo>
                  <a:pt x="126784" y="829182"/>
                </a:lnTo>
                <a:lnTo>
                  <a:pt x="96951" y="877951"/>
                </a:lnTo>
                <a:lnTo>
                  <a:pt x="71615" y="923543"/>
                </a:lnTo>
                <a:lnTo>
                  <a:pt x="50520" y="966088"/>
                </a:lnTo>
                <a:lnTo>
                  <a:pt x="33439" y="1005966"/>
                </a:lnTo>
                <a:lnTo>
                  <a:pt x="20142" y="1043431"/>
                </a:lnTo>
                <a:lnTo>
                  <a:pt x="3936" y="1112265"/>
                </a:lnTo>
                <a:lnTo>
                  <a:pt x="0" y="1174877"/>
                </a:lnTo>
                <a:lnTo>
                  <a:pt x="2044" y="1204594"/>
                </a:lnTo>
                <a:lnTo>
                  <a:pt x="12992" y="1262252"/>
                </a:lnTo>
                <a:lnTo>
                  <a:pt x="31508" y="1319529"/>
                </a:lnTo>
                <a:lnTo>
                  <a:pt x="55689" y="1378584"/>
                </a:lnTo>
                <a:lnTo>
                  <a:pt x="83654" y="1441957"/>
                </a:lnTo>
                <a:lnTo>
                  <a:pt x="107823" y="1477390"/>
                </a:lnTo>
                <a:lnTo>
                  <a:pt x="130327" y="1513966"/>
                </a:lnTo>
                <a:lnTo>
                  <a:pt x="151993" y="1551558"/>
                </a:lnTo>
                <a:lnTo>
                  <a:pt x="173685" y="1589785"/>
                </a:lnTo>
                <a:lnTo>
                  <a:pt x="196227" y="1628393"/>
                </a:lnTo>
                <a:lnTo>
                  <a:pt x="220459" y="1667255"/>
                </a:lnTo>
                <a:lnTo>
                  <a:pt x="247230" y="1706117"/>
                </a:lnTo>
                <a:lnTo>
                  <a:pt x="277393" y="1744726"/>
                </a:lnTo>
                <a:lnTo>
                  <a:pt x="311772" y="1782952"/>
                </a:lnTo>
                <a:lnTo>
                  <a:pt x="351218" y="1820417"/>
                </a:lnTo>
                <a:lnTo>
                  <a:pt x="396570" y="1856993"/>
                </a:lnTo>
                <a:lnTo>
                  <a:pt x="448665" y="1892427"/>
                </a:lnTo>
                <a:lnTo>
                  <a:pt x="508355" y="1926463"/>
                </a:lnTo>
                <a:lnTo>
                  <a:pt x="576452" y="1958975"/>
                </a:lnTo>
                <a:lnTo>
                  <a:pt x="653923" y="1989581"/>
                </a:lnTo>
                <a:lnTo>
                  <a:pt x="741426" y="2018283"/>
                </a:lnTo>
                <a:lnTo>
                  <a:pt x="839851" y="2044572"/>
                </a:lnTo>
                <a:lnTo>
                  <a:pt x="950213" y="2068448"/>
                </a:lnTo>
                <a:lnTo>
                  <a:pt x="1073022" y="2089530"/>
                </a:lnTo>
                <a:lnTo>
                  <a:pt x="1209547" y="2107691"/>
                </a:lnTo>
                <a:lnTo>
                  <a:pt x="5821172" y="2106167"/>
                </a:lnTo>
                <a:lnTo>
                  <a:pt x="5982081" y="2104516"/>
                </a:lnTo>
                <a:lnTo>
                  <a:pt x="6128385" y="2100706"/>
                </a:lnTo>
                <a:lnTo>
                  <a:pt x="6261100" y="2094738"/>
                </a:lnTo>
                <a:lnTo>
                  <a:pt x="6380988" y="2086864"/>
                </a:lnTo>
                <a:lnTo>
                  <a:pt x="6489319" y="2077084"/>
                </a:lnTo>
                <a:lnTo>
                  <a:pt x="6586855" y="2065401"/>
                </a:lnTo>
                <a:lnTo>
                  <a:pt x="6674612" y="2052192"/>
                </a:lnTo>
                <a:lnTo>
                  <a:pt x="6753479" y="2037206"/>
                </a:lnTo>
                <a:lnTo>
                  <a:pt x="6824599" y="2020823"/>
                </a:lnTo>
                <a:lnTo>
                  <a:pt x="6888734" y="2002916"/>
                </a:lnTo>
                <a:lnTo>
                  <a:pt x="6947027" y="1983739"/>
                </a:lnTo>
                <a:lnTo>
                  <a:pt x="7000367" y="1963292"/>
                </a:lnTo>
                <a:lnTo>
                  <a:pt x="7049643" y="1941702"/>
                </a:lnTo>
                <a:lnTo>
                  <a:pt x="7095998" y="1919096"/>
                </a:lnTo>
                <a:lnTo>
                  <a:pt x="7140321" y="1895475"/>
                </a:lnTo>
                <a:lnTo>
                  <a:pt x="7183501" y="1870964"/>
                </a:lnTo>
                <a:lnTo>
                  <a:pt x="7226554" y="1845817"/>
                </a:lnTo>
                <a:lnTo>
                  <a:pt x="7270496" y="1819909"/>
                </a:lnTo>
                <a:lnTo>
                  <a:pt x="7316343" y="1793493"/>
                </a:lnTo>
                <a:lnTo>
                  <a:pt x="7364857" y="1766569"/>
                </a:lnTo>
                <a:lnTo>
                  <a:pt x="7413244" y="1738248"/>
                </a:lnTo>
                <a:lnTo>
                  <a:pt x="7458075" y="1707768"/>
                </a:lnTo>
                <a:lnTo>
                  <a:pt x="7499477" y="1675383"/>
                </a:lnTo>
                <a:lnTo>
                  <a:pt x="7537577" y="1641347"/>
                </a:lnTo>
                <a:lnTo>
                  <a:pt x="7572502" y="1605660"/>
                </a:lnTo>
                <a:lnTo>
                  <a:pt x="7604506" y="1568577"/>
                </a:lnTo>
                <a:lnTo>
                  <a:pt x="7633716" y="1530477"/>
                </a:lnTo>
                <a:lnTo>
                  <a:pt x="7660259" y="1491233"/>
                </a:lnTo>
                <a:lnTo>
                  <a:pt x="7684389" y="1451355"/>
                </a:lnTo>
                <a:lnTo>
                  <a:pt x="7706233" y="1410842"/>
                </a:lnTo>
                <a:lnTo>
                  <a:pt x="7725791" y="1369948"/>
                </a:lnTo>
                <a:lnTo>
                  <a:pt x="7743444" y="1328801"/>
                </a:lnTo>
                <a:lnTo>
                  <a:pt x="7759192" y="1287652"/>
                </a:lnTo>
                <a:lnTo>
                  <a:pt x="7773289" y="1246758"/>
                </a:lnTo>
                <a:lnTo>
                  <a:pt x="7785862" y="1206245"/>
                </a:lnTo>
                <a:lnTo>
                  <a:pt x="7797165" y="1166240"/>
                </a:lnTo>
                <a:lnTo>
                  <a:pt x="7807198" y="1127125"/>
                </a:lnTo>
                <a:lnTo>
                  <a:pt x="7816215" y="1088897"/>
                </a:lnTo>
                <a:lnTo>
                  <a:pt x="7831836" y="1016253"/>
                </a:lnTo>
                <a:lnTo>
                  <a:pt x="7827264" y="975740"/>
                </a:lnTo>
                <a:lnTo>
                  <a:pt x="7823327" y="936116"/>
                </a:lnTo>
                <a:lnTo>
                  <a:pt x="7819517" y="897254"/>
                </a:lnTo>
                <a:lnTo>
                  <a:pt x="7815961" y="859281"/>
                </a:lnTo>
                <a:lnTo>
                  <a:pt x="7812532" y="822070"/>
                </a:lnTo>
                <a:lnTo>
                  <a:pt x="7808849" y="785748"/>
                </a:lnTo>
                <a:lnTo>
                  <a:pt x="7800340" y="715517"/>
                </a:lnTo>
                <a:lnTo>
                  <a:pt x="7789418" y="648715"/>
                </a:lnTo>
                <a:lnTo>
                  <a:pt x="7774813" y="585215"/>
                </a:lnTo>
                <a:lnTo>
                  <a:pt x="7755128" y="525144"/>
                </a:lnTo>
                <a:lnTo>
                  <a:pt x="7729093" y="468629"/>
                </a:lnTo>
                <a:lnTo>
                  <a:pt x="7695692" y="415416"/>
                </a:lnTo>
                <a:lnTo>
                  <a:pt x="7653401" y="365759"/>
                </a:lnTo>
                <a:lnTo>
                  <a:pt x="7600188" y="318515"/>
                </a:lnTo>
                <a:lnTo>
                  <a:pt x="7569454" y="295401"/>
                </a:lnTo>
                <a:lnTo>
                  <a:pt x="7536180" y="272922"/>
                </a:lnTo>
                <a:lnTo>
                  <a:pt x="7500747" y="250951"/>
                </a:lnTo>
                <a:lnTo>
                  <a:pt x="7463409" y="229742"/>
                </a:lnTo>
                <a:lnTo>
                  <a:pt x="7424547" y="209295"/>
                </a:lnTo>
                <a:lnTo>
                  <a:pt x="7384288" y="189737"/>
                </a:lnTo>
                <a:lnTo>
                  <a:pt x="7342886" y="171195"/>
                </a:lnTo>
                <a:lnTo>
                  <a:pt x="7300722" y="153669"/>
                </a:lnTo>
                <a:lnTo>
                  <a:pt x="7257923" y="137287"/>
                </a:lnTo>
                <a:lnTo>
                  <a:pt x="7214870" y="122300"/>
                </a:lnTo>
                <a:lnTo>
                  <a:pt x="7171944" y="108584"/>
                </a:lnTo>
                <a:lnTo>
                  <a:pt x="7129145" y="96265"/>
                </a:lnTo>
                <a:lnTo>
                  <a:pt x="7086854" y="85597"/>
                </a:lnTo>
                <a:lnTo>
                  <a:pt x="7045325" y="76580"/>
                </a:lnTo>
                <a:lnTo>
                  <a:pt x="7004939" y="69214"/>
                </a:lnTo>
                <a:lnTo>
                  <a:pt x="6965950" y="63753"/>
                </a:lnTo>
                <a:lnTo>
                  <a:pt x="6928485" y="60197"/>
                </a:lnTo>
                <a:lnTo>
                  <a:pt x="6892798" y="58673"/>
                </a:lnTo>
                <a:close/>
              </a:path>
            </a:pathLst>
          </a:custGeom>
          <a:ln w="9144">
            <a:solidFill>
              <a:srgbClr val="ECEB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6696" y="890016"/>
            <a:ext cx="7217664" cy="1795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6696" y="890016"/>
            <a:ext cx="7218045" cy="1795780"/>
          </a:xfrm>
          <a:custGeom>
            <a:avLst/>
            <a:gdLst/>
            <a:ahLst/>
            <a:cxnLst/>
            <a:rect l="l" t="t" r="r" b="b"/>
            <a:pathLst>
              <a:path w="7218045" h="1795780">
                <a:moveTo>
                  <a:pt x="6985634" y="251460"/>
                </a:moveTo>
                <a:lnTo>
                  <a:pt x="6948424" y="204216"/>
                </a:lnTo>
                <a:lnTo>
                  <a:pt x="6904608" y="165862"/>
                </a:lnTo>
                <a:lnTo>
                  <a:pt x="6855840" y="135000"/>
                </a:lnTo>
                <a:lnTo>
                  <a:pt x="6803517" y="110744"/>
                </a:lnTo>
                <a:lnTo>
                  <a:pt x="6749033" y="91567"/>
                </a:lnTo>
                <a:lnTo>
                  <a:pt x="6694170" y="76326"/>
                </a:lnTo>
                <a:lnTo>
                  <a:pt x="6640068" y="64008"/>
                </a:lnTo>
                <a:lnTo>
                  <a:pt x="6588379" y="53086"/>
                </a:lnTo>
                <a:lnTo>
                  <a:pt x="6563868" y="47879"/>
                </a:lnTo>
                <a:lnTo>
                  <a:pt x="6540500" y="42672"/>
                </a:lnTo>
                <a:lnTo>
                  <a:pt x="6518529" y="37084"/>
                </a:lnTo>
                <a:lnTo>
                  <a:pt x="6498082" y="31242"/>
                </a:lnTo>
                <a:lnTo>
                  <a:pt x="6478778" y="25526"/>
                </a:lnTo>
                <a:lnTo>
                  <a:pt x="6460362" y="20447"/>
                </a:lnTo>
                <a:lnTo>
                  <a:pt x="6409182" y="9398"/>
                </a:lnTo>
                <a:lnTo>
                  <a:pt x="6363208" y="3048"/>
                </a:lnTo>
                <a:lnTo>
                  <a:pt x="6320789" y="381"/>
                </a:lnTo>
                <a:lnTo>
                  <a:pt x="6293738" y="0"/>
                </a:lnTo>
                <a:lnTo>
                  <a:pt x="6280404" y="126"/>
                </a:lnTo>
                <a:lnTo>
                  <a:pt x="6267069" y="254"/>
                </a:lnTo>
                <a:lnTo>
                  <a:pt x="6253733" y="508"/>
                </a:lnTo>
                <a:lnTo>
                  <a:pt x="6240272" y="888"/>
                </a:lnTo>
                <a:lnTo>
                  <a:pt x="6226809" y="1143"/>
                </a:lnTo>
                <a:lnTo>
                  <a:pt x="6213094" y="1397"/>
                </a:lnTo>
                <a:lnTo>
                  <a:pt x="6199124" y="1524"/>
                </a:lnTo>
                <a:lnTo>
                  <a:pt x="6184900" y="1650"/>
                </a:lnTo>
                <a:lnTo>
                  <a:pt x="6170168" y="1778"/>
                </a:lnTo>
                <a:lnTo>
                  <a:pt x="6155182" y="2159"/>
                </a:lnTo>
                <a:lnTo>
                  <a:pt x="6109208" y="3683"/>
                </a:lnTo>
                <a:lnTo>
                  <a:pt x="6063487" y="6604"/>
                </a:lnTo>
                <a:lnTo>
                  <a:pt x="6020308" y="11303"/>
                </a:lnTo>
                <a:lnTo>
                  <a:pt x="5981954" y="17780"/>
                </a:lnTo>
                <a:lnTo>
                  <a:pt x="5942076" y="29972"/>
                </a:lnTo>
                <a:lnTo>
                  <a:pt x="5911469" y="61468"/>
                </a:lnTo>
                <a:lnTo>
                  <a:pt x="5910833" y="69723"/>
                </a:lnTo>
                <a:lnTo>
                  <a:pt x="5911342" y="78867"/>
                </a:lnTo>
                <a:lnTo>
                  <a:pt x="5912611" y="88900"/>
                </a:lnTo>
                <a:lnTo>
                  <a:pt x="5914517" y="100075"/>
                </a:lnTo>
                <a:lnTo>
                  <a:pt x="5916422" y="112649"/>
                </a:lnTo>
                <a:lnTo>
                  <a:pt x="5917946" y="126619"/>
                </a:lnTo>
                <a:lnTo>
                  <a:pt x="5918708" y="142239"/>
                </a:lnTo>
                <a:lnTo>
                  <a:pt x="5918454" y="159638"/>
                </a:lnTo>
                <a:lnTo>
                  <a:pt x="5918200" y="163195"/>
                </a:lnTo>
                <a:lnTo>
                  <a:pt x="5917692" y="175387"/>
                </a:lnTo>
                <a:lnTo>
                  <a:pt x="5919470" y="220853"/>
                </a:lnTo>
                <a:lnTo>
                  <a:pt x="5922390" y="256539"/>
                </a:lnTo>
                <a:lnTo>
                  <a:pt x="5923914" y="275463"/>
                </a:lnTo>
                <a:lnTo>
                  <a:pt x="5927217" y="314198"/>
                </a:lnTo>
                <a:lnTo>
                  <a:pt x="5929630" y="353187"/>
                </a:lnTo>
                <a:lnTo>
                  <a:pt x="5930646" y="390779"/>
                </a:lnTo>
                <a:lnTo>
                  <a:pt x="5930264" y="408559"/>
                </a:lnTo>
                <a:lnTo>
                  <a:pt x="5925058" y="455675"/>
                </a:lnTo>
                <a:lnTo>
                  <a:pt x="5903849" y="497205"/>
                </a:lnTo>
                <a:lnTo>
                  <a:pt x="5860160" y="524001"/>
                </a:lnTo>
                <a:lnTo>
                  <a:pt x="5817234" y="536956"/>
                </a:lnTo>
                <a:lnTo>
                  <a:pt x="5771133" y="542036"/>
                </a:lnTo>
                <a:lnTo>
                  <a:pt x="5755894" y="541782"/>
                </a:lnTo>
                <a:lnTo>
                  <a:pt x="5713222" y="534035"/>
                </a:lnTo>
                <a:lnTo>
                  <a:pt x="5679058" y="514985"/>
                </a:lnTo>
                <a:lnTo>
                  <a:pt x="5659628" y="482219"/>
                </a:lnTo>
                <a:lnTo>
                  <a:pt x="5659755" y="466089"/>
                </a:lnTo>
                <a:lnTo>
                  <a:pt x="5669407" y="425704"/>
                </a:lnTo>
                <a:lnTo>
                  <a:pt x="5687822" y="376936"/>
                </a:lnTo>
                <a:lnTo>
                  <a:pt x="5698998" y="350266"/>
                </a:lnTo>
                <a:lnTo>
                  <a:pt x="5710555" y="322580"/>
                </a:lnTo>
                <a:lnTo>
                  <a:pt x="5722111" y="294259"/>
                </a:lnTo>
                <a:lnTo>
                  <a:pt x="5742558" y="236728"/>
                </a:lnTo>
                <a:lnTo>
                  <a:pt x="5755767" y="180594"/>
                </a:lnTo>
                <a:lnTo>
                  <a:pt x="5758307" y="153797"/>
                </a:lnTo>
                <a:lnTo>
                  <a:pt x="5757163" y="128524"/>
                </a:lnTo>
                <a:lnTo>
                  <a:pt x="5742178" y="83438"/>
                </a:lnTo>
                <a:lnTo>
                  <a:pt x="5705983" y="48133"/>
                </a:lnTo>
                <a:lnTo>
                  <a:pt x="4432173" y="30099"/>
                </a:lnTo>
                <a:lnTo>
                  <a:pt x="4424426" y="49403"/>
                </a:lnTo>
                <a:lnTo>
                  <a:pt x="4418838" y="70104"/>
                </a:lnTo>
                <a:lnTo>
                  <a:pt x="4415028" y="91821"/>
                </a:lnTo>
                <a:lnTo>
                  <a:pt x="4412869" y="114300"/>
                </a:lnTo>
                <a:lnTo>
                  <a:pt x="4412107" y="137668"/>
                </a:lnTo>
                <a:lnTo>
                  <a:pt x="4412615" y="161417"/>
                </a:lnTo>
                <a:lnTo>
                  <a:pt x="4416552" y="209931"/>
                </a:lnTo>
                <a:lnTo>
                  <a:pt x="4422520" y="258445"/>
                </a:lnTo>
                <a:lnTo>
                  <a:pt x="4425950" y="282194"/>
                </a:lnTo>
                <a:lnTo>
                  <a:pt x="4429125" y="305435"/>
                </a:lnTo>
                <a:lnTo>
                  <a:pt x="4432045" y="327787"/>
                </a:lnTo>
                <a:lnTo>
                  <a:pt x="4434458" y="349376"/>
                </a:lnTo>
                <a:lnTo>
                  <a:pt x="4436109" y="369824"/>
                </a:lnTo>
                <a:lnTo>
                  <a:pt x="4436871" y="389000"/>
                </a:lnTo>
                <a:lnTo>
                  <a:pt x="4436364" y="406654"/>
                </a:lnTo>
                <a:lnTo>
                  <a:pt x="4425569" y="449199"/>
                </a:lnTo>
                <a:lnTo>
                  <a:pt x="4399533" y="479298"/>
                </a:lnTo>
                <a:lnTo>
                  <a:pt x="4362577" y="501904"/>
                </a:lnTo>
                <a:lnTo>
                  <a:pt x="4319270" y="516128"/>
                </a:lnTo>
                <a:lnTo>
                  <a:pt x="4274058" y="521081"/>
                </a:lnTo>
                <a:lnTo>
                  <a:pt x="4259326" y="520573"/>
                </a:lnTo>
                <a:lnTo>
                  <a:pt x="4218558" y="511556"/>
                </a:lnTo>
                <a:lnTo>
                  <a:pt x="4186301" y="490982"/>
                </a:lnTo>
                <a:lnTo>
                  <a:pt x="4170299" y="454025"/>
                </a:lnTo>
                <a:lnTo>
                  <a:pt x="4170806" y="435991"/>
                </a:lnTo>
                <a:lnTo>
                  <a:pt x="4177918" y="392811"/>
                </a:lnTo>
                <a:lnTo>
                  <a:pt x="4190238" y="342392"/>
                </a:lnTo>
                <a:lnTo>
                  <a:pt x="4197223" y="315341"/>
                </a:lnTo>
                <a:lnTo>
                  <a:pt x="4204081" y="287528"/>
                </a:lnTo>
                <a:lnTo>
                  <a:pt x="4210304" y="259334"/>
                </a:lnTo>
                <a:lnTo>
                  <a:pt x="4215383" y="231139"/>
                </a:lnTo>
                <a:lnTo>
                  <a:pt x="4218940" y="203200"/>
                </a:lnTo>
                <a:lnTo>
                  <a:pt x="4220464" y="175895"/>
                </a:lnTo>
                <a:lnTo>
                  <a:pt x="4219448" y="149479"/>
                </a:lnTo>
                <a:lnTo>
                  <a:pt x="4207891" y="101092"/>
                </a:lnTo>
                <a:lnTo>
                  <a:pt x="4180458" y="60833"/>
                </a:lnTo>
                <a:lnTo>
                  <a:pt x="4133468" y="31496"/>
                </a:lnTo>
                <a:lnTo>
                  <a:pt x="3006598" y="20955"/>
                </a:lnTo>
                <a:lnTo>
                  <a:pt x="2980054" y="33528"/>
                </a:lnTo>
                <a:lnTo>
                  <a:pt x="2942970" y="67310"/>
                </a:lnTo>
                <a:lnTo>
                  <a:pt x="2923920" y="110362"/>
                </a:lnTo>
                <a:lnTo>
                  <a:pt x="2918967" y="159893"/>
                </a:lnTo>
                <a:lnTo>
                  <a:pt x="2920618" y="186436"/>
                </a:lnTo>
                <a:lnTo>
                  <a:pt x="2929636" y="241300"/>
                </a:lnTo>
                <a:lnTo>
                  <a:pt x="2943352" y="296163"/>
                </a:lnTo>
                <a:lnTo>
                  <a:pt x="2950591" y="322961"/>
                </a:lnTo>
                <a:lnTo>
                  <a:pt x="2957576" y="348742"/>
                </a:lnTo>
                <a:lnTo>
                  <a:pt x="2963799" y="373380"/>
                </a:lnTo>
                <a:lnTo>
                  <a:pt x="2968625" y="396367"/>
                </a:lnTo>
                <a:lnTo>
                  <a:pt x="2971800" y="417449"/>
                </a:lnTo>
                <a:lnTo>
                  <a:pt x="2972689" y="436245"/>
                </a:lnTo>
                <a:lnTo>
                  <a:pt x="2970911" y="452628"/>
                </a:lnTo>
                <a:lnTo>
                  <a:pt x="2949955" y="488061"/>
                </a:lnTo>
                <a:lnTo>
                  <a:pt x="2918587" y="513461"/>
                </a:lnTo>
                <a:lnTo>
                  <a:pt x="2881503" y="529717"/>
                </a:lnTo>
                <a:lnTo>
                  <a:pt x="2842005" y="536194"/>
                </a:lnTo>
                <a:lnTo>
                  <a:pt x="2828925" y="536067"/>
                </a:lnTo>
                <a:lnTo>
                  <a:pt x="2780411" y="524129"/>
                </a:lnTo>
                <a:lnTo>
                  <a:pt x="2744089" y="492887"/>
                </a:lnTo>
                <a:lnTo>
                  <a:pt x="2736088" y="448056"/>
                </a:lnTo>
                <a:lnTo>
                  <a:pt x="2737992" y="427863"/>
                </a:lnTo>
                <a:lnTo>
                  <a:pt x="2741421" y="405511"/>
                </a:lnTo>
                <a:lnTo>
                  <a:pt x="2745993" y="381508"/>
                </a:lnTo>
                <a:lnTo>
                  <a:pt x="2751328" y="356108"/>
                </a:lnTo>
                <a:lnTo>
                  <a:pt x="2757042" y="329692"/>
                </a:lnTo>
                <a:lnTo>
                  <a:pt x="2762630" y="302513"/>
                </a:lnTo>
                <a:lnTo>
                  <a:pt x="2767583" y="274955"/>
                </a:lnTo>
                <a:lnTo>
                  <a:pt x="2771775" y="247396"/>
                </a:lnTo>
                <a:lnTo>
                  <a:pt x="2774568" y="220091"/>
                </a:lnTo>
                <a:lnTo>
                  <a:pt x="2775712" y="193421"/>
                </a:lnTo>
                <a:lnTo>
                  <a:pt x="2774568" y="167767"/>
                </a:lnTo>
                <a:lnTo>
                  <a:pt x="2764281" y="120776"/>
                </a:lnTo>
                <a:lnTo>
                  <a:pt x="2740279" y="81787"/>
                </a:lnTo>
                <a:lnTo>
                  <a:pt x="2699384" y="53467"/>
                </a:lnTo>
                <a:lnTo>
                  <a:pt x="2635630" y="34798"/>
                </a:lnTo>
                <a:lnTo>
                  <a:pt x="2594864" y="27812"/>
                </a:lnTo>
                <a:lnTo>
                  <a:pt x="2549143" y="22351"/>
                </a:lnTo>
                <a:lnTo>
                  <a:pt x="2499232" y="18161"/>
                </a:lnTo>
                <a:lnTo>
                  <a:pt x="2445639" y="15239"/>
                </a:lnTo>
                <a:lnTo>
                  <a:pt x="2389251" y="13462"/>
                </a:lnTo>
                <a:lnTo>
                  <a:pt x="2330830" y="12826"/>
                </a:lnTo>
                <a:lnTo>
                  <a:pt x="2271014" y="13081"/>
                </a:lnTo>
                <a:lnTo>
                  <a:pt x="2210562" y="14224"/>
                </a:lnTo>
                <a:lnTo>
                  <a:pt x="2150110" y="16256"/>
                </a:lnTo>
                <a:lnTo>
                  <a:pt x="2090292" y="18796"/>
                </a:lnTo>
                <a:lnTo>
                  <a:pt x="2032127" y="21971"/>
                </a:lnTo>
                <a:lnTo>
                  <a:pt x="1976120" y="25654"/>
                </a:lnTo>
                <a:lnTo>
                  <a:pt x="1923034" y="29718"/>
                </a:lnTo>
                <a:lnTo>
                  <a:pt x="1873503" y="34162"/>
                </a:lnTo>
                <a:lnTo>
                  <a:pt x="1828418" y="38735"/>
                </a:lnTo>
                <a:lnTo>
                  <a:pt x="1788287" y="43307"/>
                </a:lnTo>
                <a:lnTo>
                  <a:pt x="1726184" y="52578"/>
                </a:lnTo>
                <a:lnTo>
                  <a:pt x="1686560" y="63246"/>
                </a:lnTo>
                <a:lnTo>
                  <a:pt x="1653031" y="93091"/>
                </a:lnTo>
                <a:lnTo>
                  <a:pt x="1652142" y="101981"/>
                </a:lnTo>
                <a:lnTo>
                  <a:pt x="1653413" y="111251"/>
                </a:lnTo>
                <a:lnTo>
                  <a:pt x="1674495" y="152146"/>
                </a:lnTo>
                <a:lnTo>
                  <a:pt x="1689480" y="173989"/>
                </a:lnTo>
                <a:lnTo>
                  <a:pt x="1696847" y="184912"/>
                </a:lnTo>
                <a:lnTo>
                  <a:pt x="1717421" y="228473"/>
                </a:lnTo>
                <a:lnTo>
                  <a:pt x="1719072" y="249809"/>
                </a:lnTo>
                <a:lnTo>
                  <a:pt x="1720341" y="261366"/>
                </a:lnTo>
                <a:lnTo>
                  <a:pt x="1730502" y="311658"/>
                </a:lnTo>
                <a:lnTo>
                  <a:pt x="1737105" y="338074"/>
                </a:lnTo>
                <a:lnTo>
                  <a:pt x="1740280" y="351282"/>
                </a:lnTo>
                <a:lnTo>
                  <a:pt x="1748027" y="389889"/>
                </a:lnTo>
                <a:lnTo>
                  <a:pt x="1750440" y="413893"/>
                </a:lnTo>
                <a:lnTo>
                  <a:pt x="1750440" y="425069"/>
                </a:lnTo>
                <a:lnTo>
                  <a:pt x="1739391" y="462788"/>
                </a:lnTo>
                <a:lnTo>
                  <a:pt x="1711452" y="488696"/>
                </a:lnTo>
                <a:lnTo>
                  <a:pt x="1674876" y="511429"/>
                </a:lnTo>
                <a:lnTo>
                  <a:pt x="1631568" y="530860"/>
                </a:lnTo>
                <a:lnTo>
                  <a:pt x="1585976" y="543813"/>
                </a:lnTo>
                <a:lnTo>
                  <a:pt x="1556639" y="546988"/>
                </a:lnTo>
                <a:lnTo>
                  <a:pt x="1542923" y="546481"/>
                </a:lnTo>
                <a:lnTo>
                  <a:pt x="1497456" y="528447"/>
                </a:lnTo>
                <a:lnTo>
                  <a:pt x="1479296" y="491489"/>
                </a:lnTo>
                <a:lnTo>
                  <a:pt x="1477010" y="451866"/>
                </a:lnTo>
                <a:lnTo>
                  <a:pt x="1477898" y="428371"/>
                </a:lnTo>
                <a:lnTo>
                  <a:pt x="1479930" y="402971"/>
                </a:lnTo>
                <a:lnTo>
                  <a:pt x="1482724" y="376047"/>
                </a:lnTo>
                <a:lnTo>
                  <a:pt x="1485899" y="347853"/>
                </a:lnTo>
                <a:lnTo>
                  <a:pt x="1489329" y="319024"/>
                </a:lnTo>
                <a:lnTo>
                  <a:pt x="1492504" y="289687"/>
                </a:lnTo>
                <a:lnTo>
                  <a:pt x="1495298" y="260223"/>
                </a:lnTo>
                <a:lnTo>
                  <a:pt x="1497456" y="231139"/>
                </a:lnTo>
                <a:lnTo>
                  <a:pt x="1498473" y="202692"/>
                </a:lnTo>
                <a:lnTo>
                  <a:pt x="1498218" y="175387"/>
                </a:lnTo>
                <a:lnTo>
                  <a:pt x="1492758" y="125222"/>
                </a:lnTo>
                <a:lnTo>
                  <a:pt x="1478406" y="83820"/>
                </a:lnTo>
                <a:lnTo>
                  <a:pt x="1453134" y="53848"/>
                </a:lnTo>
                <a:lnTo>
                  <a:pt x="1415542" y="33909"/>
                </a:lnTo>
                <a:lnTo>
                  <a:pt x="1367536" y="19938"/>
                </a:lnTo>
                <a:lnTo>
                  <a:pt x="1311274" y="11303"/>
                </a:lnTo>
                <a:lnTo>
                  <a:pt x="1248664" y="7493"/>
                </a:lnTo>
                <a:lnTo>
                  <a:pt x="1215643" y="7238"/>
                </a:lnTo>
                <a:lnTo>
                  <a:pt x="1181861" y="7874"/>
                </a:lnTo>
                <a:lnTo>
                  <a:pt x="1112773" y="11811"/>
                </a:lnTo>
                <a:lnTo>
                  <a:pt x="1043559" y="18669"/>
                </a:lnTo>
                <a:lnTo>
                  <a:pt x="976248" y="27939"/>
                </a:lnTo>
                <a:lnTo>
                  <a:pt x="912876" y="39116"/>
                </a:lnTo>
                <a:lnTo>
                  <a:pt x="855472" y="51308"/>
                </a:lnTo>
                <a:lnTo>
                  <a:pt x="801751" y="66039"/>
                </a:lnTo>
                <a:lnTo>
                  <a:pt x="748410" y="84582"/>
                </a:lnTo>
                <a:lnTo>
                  <a:pt x="695705" y="106425"/>
                </a:lnTo>
                <a:lnTo>
                  <a:pt x="644016" y="131063"/>
                </a:lnTo>
                <a:lnTo>
                  <a:pt x="593470" y="157861"/>
                </a:lnTo>
                <a:lnTo>
                  <a:pt x="544448" y="186436"/>
                </a:lnTo>
                <a:lnTo>
                  <a:pt x="497331" y="216154"/>
                </a:lnTo>
                <a:lnTo>
                  <a:pt x="452373" y="246507"/>
                </a:lnTo>
                <a:lnTo>
                  <a:pt x="409828" y="276987"/>
                </a:lnTo>
                <a:lnTo>
                  <a:pt x="370078" y="306959"/>
                </a:lnTo>
                <a:lnTo>
                  <a:pt x="332485" y="336931"/>
                </a:lnTo>
                <a:lnTo>
                  <a:pt x="296163" y="367538"/>
                </a:lnTo>
                <a:lnTo>
                  <a:pt x="261569" y="398780"/>
                </a:lnTo>
                <a:lnTo>
                  <a:pt x="228739" y="431038"/>
                </a:lnTo>
                <a:lnTo>
                  <a:pt x="197929" y="464312"/>
                </a:lnTo>
                <a:lnTo>
                  <a:pt x="169341" y="498601"/>
                </a:lnTo>
                <a:lnTo>
                  <a:pt x="143192" y="534162"/>
                </a:lnTo>
                <a:lnTo>
                  <a:pt x="119672" y="571119"/>
                </a:lnTo>
                <a:lnTo>
                  <a:pt x="98996" y="609600"/>
                </a:lnTo>
                <a:lnTo>
                  <a:pt x="81368" y="649732"/>
                </a:lnTo>
                <a:lnTo>
                  <a:pt x="64706" y="693928"/>
                </a:lnTo>
                <a:lnTo>
                  <a:pt x="47637" y="743585"/>
                </a:lnTo>
                <a:lnTo>
                  <a:pt x="31445" y="796798"/>
                </a:lnTo>
                <a:lnTo>
                  <a:pt x="17398" y="852043"/>
                </a:lnTo>
                <a:lnTo>
                  <a:pt x="6769" y="907414"/>
                </a:lnTo>
                <a:lnTo>
                  <a:pt x="812" y="961136"/>
                </a:lnTo>
                <a:lnTo>
                  <a:pt x="0" y="986917"/>
                </a:lnTo>
                <a:lnTo>
                  <a:pt x="825" y="1011682"/>
                </a:lnTo>
                <a:lnTo>
                  <a:pt x="8077" y="1057021"/>
                </a:lnTo>
                <a:lnTo>
                  <a:pt x="23825" y="1095629"/>
                </a:lnTo>
                <a:lnTo>
                  <a:pt x="49352" y="1125728"/>
                </a:lnTo>
                <a:lnTo>
                  <a:pt x="88823" y="1146302"/>
                </a:lnTo>
                <a:lnTo>
                  <a:pt x="143205" y="1158621"/>
                </a:lnTo>
                <a:lnTo>
                  <a:pt x="209029" y="1164463"/>
                </a:lnTo>
                <a:lnTo>
                  <a:pt x="245148" y="1165352"/>
                </a:lnTo>
                <a:lnTo>
                  <a:pt x="282828" y="1165225"/>
                </a:lnTo>
                <a:lnTo>
                  <a:pt x="321563" y="1164209"/>
                </a:lnTo>
                <a:lnTo>
                  <a:pt x="361060" y="1162558"/>
                </a:lnTo>
                <a:lnTo>
                  <a:pt x="400812" y="1160399"/>
                </a:lnTo>
                <a:lnTo>
                  <a:pt x="440435" y="1157986"/>
                </a:lnTo>
                <a:lnTo>
                  <a:pt x="479297" y="1155573"/>
                </a:lnTo>
                <a:lnTo>
                  <a:pt x="517270" y="1153287"/>
                </a:lnTo>
                <a:lnTo>
                  <a:pt x="553592" y="1151382"/>
                </a:lnTo>
                <a:lnTo>
                  <a:pt x="588137" y="1149985"/>
                </a:lnTo>
                <a:lnTo>
                  <a:pt x="620267" y="1149350"/>
                </a:lnTo>
                <a:lnTo>
                  <a:pt x="649604" y="1149604"/>
                </a:lnTo>
                <a:lnTo>
                  <a:pt x="698246" y="1153922"/>
                </a:lnTo>
                <a:lnTo>
                  <a:pt x="739012" y="1161923"/>
                </a:lnTo>
                <a:lnTo>
                  <a:pt x="778383" y="1171702"/>
                </a:lnTo>
                <a:lnTo>
                  <a:pt x="815085" y="1182751"/>
                </a:lnTo>
                <a:lnTo>
                  <a:pt x="861822" y="1201039"/>
                </a:lnTo>
                <a:lnTo>
                  <a:pt x="906398" y="1233043"/>
                </a:lnTo>
                <a:lnTo>
                  <a:pt x="908685" y="1239266"/>
                </a:lnTo>
                <a:lnTo>
                  <a:pt x="908430" y="1245235"/>
                </a:lnTo>
                <a:lnTo>
                  <a:pt x="860171" y="1271016"/>
                </a:lnTo>
                <a:lnTo>
                  <a:pt x="804164" y="1276858"/>
                </a:lnTo>
                <a:lnTo>
                  <a:pt x="726566" y="1280287"/>
                </a:lnTo>
                <a:lnTo>
                  <a:pt x="681990" y="1281430"/>
                </a:lnTo>
                <a:lnTo>
                  <a:pt x="634365" y="1282319"/>
                </a:lnTo>
                <a:lnTo>
                  <a:pt x="584962" y="1283208"/>
                </a:lnTo>
                <a:lnTo>
                  <a:pt x="534288" y="1284224"/>
                </a:lnTo>
                <a:lnTo>
                  <a:pt x="483362" y="1285494"/>
                </a:lnTo>
                <a:lnTo>
                  <a:pt x="432942" y="1287018"/>
                </a:lnTo>
                <a:lnTo>
                  <a:pt x="384047" y="1289177"/>
                </a:lnTo>
                <a:lnTo>
                  <a:pt x="337312" y="1291971"/>
                </a:lnTo>
                <a:lnTo>
                  <a:pt x="293623" y="1295654"/>
                </a:lnTo>
                <a:lnTo>
                  <a:pt x="253974" y="1300226"/>
                </a:lnTo>
                <a:lnTo>
                  <a:pt x="189801" y="1312799"/>
                </a:lnTo>
                <a:lnTo>
                  <a:pt x="151536" y="1330960"/>
                </a:lnTo>
                <a:lnTo>
                  <a:pt x="143967" y="1356233"/>
                </a:lnTo>
                <a:lnTo>
                  <a:pt x="148818" y="1372489"/>
                </a:lnTo>
                <a:lnTo>
                  <a:pt x="172605" y="1411097"/>
                </a:lnTo>
                <a:lnTo>
                  <a:pt x="213093" y="1456055"/>
                </a:lnTo>
                <a:lnTo>
                  <a:pt x="267741" y="1505204"/>
                </a:lnTo>
                <a:lnTo>
                  <a:pt x="299592" y="1530731"/>
                </a:lnTo>
                <a:lnTo>
                  <a:pt x="334009" y="1556385"/>
                </a:lnTo>
                <a:lnTo>
                  <a:pt x="370840" y="1582039"/>
                </a:lnTo>
                <a:lnTo>
                  <a:pt x="409447" y="1607312"/>
                </a:lnTo>
                <a:lnTo>
                  <a:pt x="449834" y="1631950"/>
                </a:lnTo>
                <a:lnTo>
                  <a:pt x="491490" y="1655826"/>
                </a:lnTo>
                <a:lnTo>
                  <a:pt x="534288" y="1678432"/>
                </a:lnTo>
                <a:lnTo>
                  <a:pt x="577722" y="1699514"/>
                </a:lnTo>
                <a:lnTo>
                  <a:pt x="621538" y="1718945"/>
                </a:lnTo>
                <a:lnTo>
                  <a:pt x="665479" y="1736344"/>
                </a:lnTo>
                <a:lnTo>
                  <a:pt x="709041" y="1751457"/>
                </a:lnTo>
                <a:lnTo>
                  <a:pt x="752221" y="1764030"/>
                </a:lnTo>
                <a:lnTo>
                  <a:pt x="1853564" y="1795272"/>
                </a:lnTo>
                <a:lnTo>
                  <a:pt x="1879853" y="1783714"/>
                </a:lnTo>
                <a:lnTo>
                  <a:pt x="1916938" y="1752092"/>
                </a:lnTo>
                <a:lnTo>
                  <a:pt x="1937003" y="1711198"/>
                </a:lnTo>
                <a:lnTo>
                  <a:pt x="1943480" y="1663573"/>
                </a:lnTo>
                <a:lnTo>
                  <a:pt x="1942718" y="1638046"/>
                </a:lnTo>
                <a:lnTo>
                  <a:pt x="1935861" y="1585341"/>
                </a:lnTo>
                <a:lnTo>
                  <a:pt x="1924685" y="1532509"/>
                </a:lnTo>
                <a:lnTo>
                  <a:pt x="1918715" y="1506728"/>
                </a:lnTo>
                <a:lnTo>
                  <a:pt x="1913001" y="1481963"/>
                </a:lnTo>
                <a:lnTo>
                  <a:pt x="1908048" y="1458468"/>
                </a:lnTo>
                <a:lnTo>
                  <a:pt x="1904364" y="1436497"/>
                </a:lnTo>
                <a:lnTo>
                  <a:pt x="1902460" y="1416431"/>
                </a:lnTo>
                <a:lnTo>
                  <a:pt x="1902587" y="1398524"/>
                </a:lnTo>
                <a:lnTo>
                  <a:pt x="1919731" y="1360678"/>
                </a:lnTo>
                <a:lnTo>
                  <a:pt x="1951989" y="1338707"/>
                </a:lnTo>
                <a:lnTo>
                  <a:pt x="1991740" y="1327912"/>
                </a:lnTo>
                <a:lnTo>
                  <a:pt x="2020442" y="1325880"/>
                </a:lnTo>
                <a:lnTo>
                  <a:pt x="2035048" y="1326388"/>
                </a:lnTo>
                <a:lnTo>
                  <a:pt x="2077465" y="1332230"/>
                </a:lnTo>
                <a:lnTo>
                  <a:pt x="2115058" y="1343787"/>
                </a:lnTo>
                <a:lnTo>
                  <a:pt x="2155952" y="1371092"/>
                </a:lnTo>
                <a:lnTo>
                  <a:pt x="2167128" y="1408811"/>
                </a:lnTo>
                <a:lnTo>
                  <a:pt x="2167763" y="1420495"/>
                </a:lnTo>
                <a:lnTo>
                  <a:pt x="2167636" y="1432941"/>
                </a:lnTo>
                <a:lnTo>
                  <a:pt x="2164334" y="1473200"/>
                </a:lnTo>
                <a:lnTo>
                  <a:pt x="2158746" y="1515364"/>
                </a:lnTo>
                <a:lnTo>
                  <a:pt x="2156714" y="1529207"/>
                </a:lnTo>
                <a:lnTo>
                  <a:pt x="2154936" y="1542796"/>
                </a:lnTo>
                <a:lnTo>
                  <a:pt x="2153412" y="1556004"/>
                </a:lnTo>
                <a:lnTo>
                  <a:pt x="2152268" y="1568577"/>
                </a:lnTo>
                <a:lnTo>
                  <a:pt x="2151506" y="1580642"/>
                </a:lnTo>
                <a:lnTo>
                  <a:pt x="2151253" y="1591818"/>
                </a:lnTo>
                <a:lnTo>
                  <a:pt x="2151506" y="1597406"/>
                </a:lnTo>
                <a:lnTo>
                  <a:pt x="2151888" y="1610741"/>
                </a:lnTo>
                <a:lnTo>
                  <a:pt x="2152015" y="1622806"/>
                </a:lnTo>
                <a:lnTo>
                  <a:pt x="2152015" y="1633728"/>
                </a:lnTo>
                <a:lnTo>
                  <a:pt x="2151888" y="1643888"/>
                </a:lnTo>
                <a:lnTo>
                  <a:pt x="2151634" y="1653539"/>
                </a:lnTo>
                <a:lnTo>
                  <a:pt x="2151634" y="1663064"/>
                </a:lnTo>
                <a:lnTo>
                  <a:pt x="2154681" y="1705356"/>
                </a:lnTo>
                <a:lnTo>
                  <a:pt x="2163572" y="1750060"/>
                </a:lnTo>
                <a:lnTo>
                  <a:pt x="2169414" y="1773174"/>
                </a:lnTo>
                <a:lnTo>
                  <a:pt x="2287016" y="1772666"/>
                </a:lnTo>
                <a:lnTo>
                  <a:pt x="2404237" y="1772158"/>
                </a:lnTo>
                <a:lnTo>
                  <a:pt x="2520061" y="1771650"/>
                </a:lnTo>
                <a:lnTo>
                  <a:pt x="2634233" y="1771142"/>
                </a:lnTo>
                <a:lnTo>
                  <a:pt x="2746120" y="1770634"/>
                </a:lnTo>
                <a:lnTo>
                  <a:pt x="2854959" y="1770126"/>
                </a:lnTo>
                <a:lnTo>
                  <a:pt x="2960369" y="1769618"/>
                </a:lnTo>
                <a:lnTo>
                  <a:pt x="3061589" y="1769237"/>
                </a:lnTo>
                <a:lnTo>
                  <a:pt x="3157981" y="1768729"/>
                </a:lnTo>
                <a:lnTo>
                  <a:pt x="3249167" y="1768348"/>
                </a:lnTo>
                <a:lnTo>
                  <a:pt x="3334512" y="1767967"/>
                </a:lnTo>
                <a:lnTo>
                  <a:pt x="3413379" y="1767586"/>
                </a:lnTo>
                <a:lnTo>
                  <a:pt x="3485133" y="1767332"/>
                </a:lnTo>
                <a:lnTo>
                  <a:pt x="3549268" y="1767078"/>
                </a:lnTo>
                <a:lnTo>
                  <a:pt x="3605149" y="1766824"/>
                </a:lnTo>
                <a:lnTo>
                  <a:pt x="3652139" y="1766570"/>
                </a:lnTo>
                <a:lnTo>
                  <a:pt x="3717290" y="1766316"/>
                </a:lnTo>
                <a:lnTo>
                  <a:pt x="3778377" y="1752727"/>
                </a:lnTo>
                <a:lnTo>
                  <a:pt x="3827399" y="1714627"/>
                </a:lnTo>
                <a:lnTo>
                  <a:pt x="3846703" y="1664843"/>
                </a:lnTo>
                <a:lnTo>
                  <a:pt x="3847845" y="1636903"/>
                </a:lnTo>
                <a:lnTo>
                  <a:pt x="3844798" y="1607439"/>
                </a:lnTo>
                <a:lnTo>
                  <a:pt x="3838575" y="1577086"/>
                </a:lnTo>
                <a:lnTo>
                  <a:pt x="3830319" y="1546225"/>
                </a:lnTo>
                <a:lnTo>
                  <a:pt x="3821049" y="1515491"/>
                </a:lnTo>
                <a:lnTo>
                  <a:pt x="3811904" y="1485264"/>
                </a:lnTo>
                <a:lnTo>
                  <a:pt x="3803777" y="1456182"/>
                </a:lnTo>
                <a:lnTo>
                  <a:pt x="3797934" y="1428623"/>
                </a:lnTo>
                <a:lnTo>
                  <a:pt x="3795394" y="1403096"/>
                </a:lnTo>
                <a:lnTo>
                  <a:pt x="3797173" y="1380109"/>
                </a:lnTo>
                <a:lnTo>
                  <a:pt x="3818001" y="1343660"/>
                </a:lnTo>
                <a:lnTo>
                  <a:pt x="3869181" y="1323467"/>
                </a:lnTo>
                <a:lnTo>
                  <a:pt x="3908805" y="1320546"/>
                </a:lnTo>
                <a:lnTo>
                  <a:pt x="3957828" y="1318895"/>
                </a:lnTo>
                <a:lnTo>
                  <a:pt x="3995546" y="1323086"/>
                </a:lnTo>
                <a:lnTo>
                  <a:pt x="4023232" y="1332864"/>
                </a:lnTo>
                <a:lnTo>
                  <a:pt x="4041775" y="1347470"/>
                </a:lnTo>
                <a:lnTo>
                  <a:pt x="4052442" y="1366393"/>
                </a:lnTo>
                <a:lnTo>
                  <a:pt x="4056379" y="1388999"/>
                </a:lnTo>
                <a:lnTo>
                  <a:pt x="4054729" y="1414780"/>
                </a:lnTo>
                <a:lnTo>
                  <a:pt x="4048505" y="1442974"/>
                </a:lnTo>
                <a:lnTo>
                  <a:pt x="4038854" y="1473200"/>
                </a:lnTo>
                <a:lnTo>
                  <a:pt x="4027042" y="1504950"/>
                </a:lnTo>
                <a:lnTo>
                  <a:pt x="4013962" y="1537335"/>
                </a:lnTo>
                <a:lnTo>
                  <a:pt x="4000880" y="1569974"/>
                </a:lnTo>
                <a:lnTo>
                  <a:pt x="3988942" y="1602359"/>
                </a:lnTo>
                <a:lnTo>
                  <a:pt x="3979164" y="1633728"/>
                </a:lnTo>
                <a:lnTo>
                  <a:pt x="3972687" y="1663573"/>
                </a:lnTo>
                <a:lnTo>
                  <a:pt x="3970781" y="1691386"/>
                </a:lnTo>
                <a:lnTo>
                  <a:pt x="3974465" y="1716405"/>
                </a:lnTo>
                <a:lnTo>
                  <a:pt x="3984879" y="1738376"/>
                </a:lnTo>
                <a:lnTo>
                  <a:pt x="4003166" y="1756410"/>
                </a:lnTo>
                <a:lnTo>
                  <a:pt x="4030344" y="1769999"/>
                </a:lnTo>
                <a:lnTo>
                  <a:pt x="5199761" y="1775079"/>
                </a:lnTo>
                <a:lnTo>
                  <a:pt x="5229859" y="1767967"/>
                </a:lnTo>
                <a:lnTo>
                  <a:pt x="5276977" y="1749171"/>
                </a:lnTo>
                <a:lnTo>
                  <a:pt x="5308981" y="1725676"/>
                </a:lnTo>
                <a:lnTo>
                  <a:pt x="5334254" y="1683639"/>
                </a:lnTo>
                <a:lnTo>
                  <a:pt x="5340604" y="1637157"/>
                </a:lnTo>
                <a:lnTo>
                  <a:pt x="5340095" y="1621409"/>
                </a:lnTo>
                <a:lnTo>
                  <a:pt x="5338699" y="1605661"/>
                </a:lnTo>
                <a:lnTo>
                  <a:pt x="5336920" y="1590294"/>
                </a:lnTo>
                <a:lnTo>
                  <a:pt x="5334889" y="1575181"/>
                </a:lnTo>
                <a:lnTo>
                  <a:pt x="5333238" y="1560576"/>
                </a:lnTo>
                <a:lnTo>
                  <a:pt x="5332095" y="1546733"/>
                </a:lnTo>
                <a:lnTo>
                  <a:pt x="5331714" y="1533779"/>
                </a:lnTo>
                <a:lnTo>
                  <a:pt x="5332730" y="1521587"/>
                </a:lnTo>
                <a:lnTo>
                  <a:pt x="5335143" y="1510664"/>
                </a:lnTo>
                <a:lnTo>
                  <a:pt x="5338699" y="1496949"/>
                </a:lnTo>
                <a:lnTo>
                  <a:pt x="5340223" y="1483741"/>
                </a:lnTo>
                <a:lnTo>
                  <a:pt x="5340223" y="1471041"/>
                </a:lnTo>
                <a:lnTo>
                  <a:pt x="5338826" y="1458849"/>
                </a:lnTo>
                <a:lnTo>
                  <a:pt x="5336667" y="1447292"/>
                </a:lnTo>
                <a:lnTo>
                  <a:pt x="5333745" y="1436370"/>
                </a:lnTo>
                <a:lnTo>
                  <a:pt x="5330698" y="1425956"/>
                </a:lnTo>
                <a:lnTo>
                  <a:pt x="5327650" y="1416177"/>
                </a:lnTo>
                <a:lnTo>
                  <a:pt x="5324983" y="1406906"/>
                </a:lnTo>
                <a:lnTo>
                  <a:pt x="5323078" y="1398397"/>
                </a:lnTo>
                <a:lnTo>
                  <a:pt x="5322316" y="1390396"/>
                </a:lnTo>
                <a:lnTo>
                  <a:pt x="5322824" y="1383030"/>
                </a:lnTo>
                <a:lnTo>
                  <a:pt x="5358257" y="1353312"/>
                </a:lnTo>
                <a:lnTo>
                  <a:pt x="5404866" y="1337691"/>
                </a:lnTo>
                <a:lnTo>
                  <a:pt x="5445379" y="1330071"/>
                </a:lnTo>
                <a:lnTo>
                  <a:pt x="5472303" y="1328293"/>
                </a:lnTo>
                <a:lnTo>
                  <a:pt x="5485257" y="1328674"/>
                </a:lnTo>
                <a:lnTo>
                  <a:pt x="5529580" y="1340993"/>
                </a:lnTo>
                <a:lnTo>
                  <a:pt x="5553709" y="1382903"/>
                </a:lnTo>
                <a:lnTo>
                  <a:pt x="5553456" y="1398016"/>
                </a:lnTo>
                <a:lnTo>
                  <a:pt x="5544438" y="1454023"/>
                </a:lnTo>
                <a:lnTo>
                  <a:pt x="5534152" y="1497584"/>
                </a:lnTo>
                <a:lnTo>
                  <a:pt x="5528563" y="1520317"/>
                </a:lnTo>
                <a:lnTo>
                  <a:pt x="5523230" y="1543431"/>
                </a:lnTo>
                <a:lnTo>
                  <a:pt x="5513958" y="1589532"/>
                </a:lnTo>
                <a:lnTo>
                  <a:pt x="5508752" y="1633601"/>
                </a:lnTo>
                <a:lnTo>
                  <a:pt x="5508498" y="1654175"/>
                </a:lnTo>
                <a:lnTo>
                  <a:pt x="5510022" y="1673479"/>
                </a:lnTo>
                <a:lnTo>
                  <a:pt x="5529072" y="1720850"/>
                </a:lnTo>
                <a:lnTo>
                  <a:pt x="5569331" y="1749679"/>
                </a:lnTo>
                <a:lnTo>
                  <a:pt x="5617083" y="1767205"/>
                </a:lnTo>
                <a:lnTo>
                  <a:pt x="5675122" y="1776095"/>
                </a:lnTo>
                <a:lnTo>
                  <a:pt x="5721604" y="1778000"/>
                </a:lnTo>
                <a:lnTo>
                  <a:pt x="5747638" y="1778000"/>
                </a:lnTo>
                <a:lnTo>
                  <a:pt x="5806312" y="1776222"/>
                </a:lnTo>
                <a:lnTo>
                  <a:pt x="5874638" y="1772920"/>
                </a:lnTo>
                <a:lnTo>
                  <a:pt x="5912738" y="1770761"/>
                </a:lnTo>
                <a:lnTo>
                  <a:pt x="5953759" y="1768348"/>
                </a:lnTo>
                <a:lnTo>
                  <a:pt x="5997956" y="1765935"/>
                </a:lnTo>
                <a:lnTo>
                  <a:pt x="6045327" y="1763268"/>
                </a:lnTo>
                <a:lnTo>
                  <a:pt x="6096000" y="1760728"/>
                </a:lnTo>
                <a:lnTo>
                  <a:pt x="6218301" y="1744472"/>
                </a:lnTo>
                <a:lnTo>
                  <a:pt x="6329426" y="1724787"/>
                </a:lnTo>
                <a:lnTo>
                  <a:pt x="6430009" y="1702054"/>
                </a:lnTo>
                <a:lnTo>
                  <a:pt x="6520942" y="1676400"/>
                </a:lnTo>
                <a:lnTo>
                  <a:pt x="6602603" y="1648206"/>
                </a:lnTo>
                <a:lnTo>
                  <a:pt x="6675755" y="1617472"/>
                </a:lnTo>
                <a:lnTo>
                  <a:pt x="6741033" y="1584706"/>
                </a:lnTo>
                <a:lnTo>
                  <a:pt x="6799072" y="1550035"/>
                </a:lnTo>
                <a:lnTo>
                  <a:pt x="6850633" y="1513713"/>
                </a:lnTo>
                <a:lnTo>
                  <a:pt x="6896227" y="1475867"/>
                </a:lnTo>
                <a:lnTo>
                  <a:pt x="6936485" y="1437005"/>
                </a:lnTo>
                <a:lnTo>
                  <a:pt x="6972173" y="1397000"/>
                </a:lnTo>
                <a:lnTo>
                  <a:pt x="7003796" y="1356487"/>
                </a:lnTo>
                <a:lnTo>
                  <a:pt x="7032244" y="1315466"/>
                </a:lnTo>
                <a:lnTo>
                  <a:pt x="7057898" y="1274191"/>
                </a:lnTo>
                <a:lnTo>
                  <a:pt x="7081520" y="1232916"/>
                </a:lnTo>
                <a:lnTo>
                  <a:pt x="7103745" y="1192022"/>
                </a:lnTo>
                <a:lnTo>
                  <a:pt x="7125208" y="1151509"/>
                </a:lnTo>
                <a:lnTo>
                  <a:pt x="7146671" y="1111885"/>
                </a:lnTo>
                <a:lnTo>
                  <a:pt x="7168642" y="1073150"/>
                </a:lnTo>
                <a:lnTo>
                  <a:pt x="7187946" y="1034414"/>
                </a:lnTo>
                <a:lnTo>
                  <a:pt x="7202170" y="993775"/>
                </a:lnTo>
                <a:lnTo>
                  <a:pt x="7211568" y="951484"/>
                </a:lnTo>
                <a:lnTo>
                  <a:pt x="7216648" y="907796"/>
                </a:lnTo>
                <a:lnTo>
                  <a:pt x="7217663" y="862964"/>
                </a:lnTo>
                <a:lnTo>
                  <a:pt x="7214997" y="817245"/>
                </a:lnTo>
                <a:lnTo>
                  <a:pt x="7208901" y="771017"/>
                </a:lnTo>
                <a:lnTo>
                  <a:pt x="7199757" y="724662"/>
                </a:lnTo>
                <a:lnTo>
                  <a:pt x="7188073" y="678180"/>
                </a:lnTo>
                <a:lnTo>
                  <a:pt x="7174103" y="632079"/>
                </a:lnTo>
                <a:lnTo>
                  <a:pt x="7158101" y="586613"/>
                </a:lnTo>
                <a:lnTo>
                  <a:pt x="7140575" y="542036"/>
                </a:lnTo>
                <a:lnTo>
                  <a:pt x="7121906" y="498601"/>
                </a:lnTo>
                <a:lnTo>
                  <a:pt x="7102221" y="456564"/>
                </a:lnTo>
                <a:lnTo>
                  <a:pt x="7082028" y="416433"/>
                </a:lnTo>
                <a:lnTo>
                  <a:pt x="7061708" y="378206"/>
                </a:lnTo>
                <a:lnTo>
                  <a:pt x="7041514" y="342392"/>
                </a:lnTo>
                <a:lnTo>
                  <a:pt x="7021957" y="309118"/>
                </a:lnTo>
                <a:lnTo>
                  <a:pt x="7003160" y="278638"/>
                </a:lnTo>
                <a:lnTo>
                  <a:pt x="6985634" y="251460"/>
                </a:lnTo>
                <a:close/>
              </a:path>
            </a:pathLst>
          </a:custGeom>
          <a:ln w="9144">
            <a:solidFill>
              <a:srgbClr val="ECEB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295400"/>
            <a:ext cx="2296795" cy="457200"/>
          </a:xfrm>
          <a:custGeom>
            <a:avLst/>
            <a:gdLst/>
            <a:ahLst/>
            <a:cxnLst/>
            <a:rect l="l" t="t" r="r" b="b"/>
            <a:pathLst>
              <a:path w="2296795" h="457200">
                <a:moveTo>
                  <a:pt x="0" y="457200"/>
                </a:moveTo>
                <a:lnTo>
                  <a:pt x="2296668" y="457200"/>
                </a:lnTo>
                <a:lnTo>
                  <a:pt x="2296668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29100" y="1010411"/>
            <a:ext cx="1143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6200" y="1010411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42900" y="0"/>
                </a:moveTo>
                <a:lnTo>
                  <a:pt x="361950" y="38100"/>
                </a:lnTo>
                <a:lnTo>
                  <a:pt x="0" y="38100"/>
                </a:lnTo>
                <a:lnTo>
                  <a:pt x="0" y="76200"/>
                </a:lnTo>
                <a:lnTo>
                  <a:pt x="361950" y="76200"/>
                </a:lnTo>
                <a:lnTo>
                  <a:pt x="457200" y="57150"/>
                </a:lnTo>
                <a:lnTo>
                  <a:pt x="3429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0" y="609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9982" y="5969"/>
                </a:lnTo>
                <a:lnTo>
                  <a:pt x="71754" y="23113"/>
                </a:lnTo>
                <a:lnTo>
                  <a:pt x="40004" y="49402"/>
                </a:lnTo>
                <a:lnTo>
                  <a:pt x="16383" y="83438"/>
                </a:lnTo>
                <a:lnTo>
                  <a:pt x="2794" y="123444"/>
                </a:lnTo>
                <a:lnTo>
                  <a:pt x="0" y="152400"/>
                </a:lnTo>
                <a:lnTo>
                  <a:pt x="635" y="166624"/>
                </a:lnTo>
                <a:lnTo>
                  <a:pt x="10540" y="208152"/>
                </a:lnTo>
                <a:lnTo>
                  <a:pt x="30861" y="244475"/>
                </a:lnTo>
                <a:lnTo>
                  <a:pt x="60071" y="273685"/>
                </a:lnTo>
                <a:lnTo>
                  <a:pt x="96265" y="294132"/>
                </a:lnTo>
                <a:lnTo>
                  <a:pt x="137667" y="304038"/>
                </a:lnTo>
                <a:lnTo>
                  <a:pt x="152400" y="304800"/>
                </a:lnTo>
                <a:lnTo>
                  <a:pt x="166624" y="304164"/>
                </a:lnTo>
                <a:lnTo>
                  <a:pt x="208152" y="294259"/>
                </a:lnTo>
                <a:lnTo>
                  <a:pt x="244475" y="273938"/>
                </a:lnTo>
                <a:lnTo>
                  <a:pt x="273685" y="244728"/>
                </a:lnTo>
                <a:lnTo>
                  <a:pt x="294132" y="208534"/>
                </a:lnTo>
                <a:lnTo>
                  <a:pt x="304038" y="167132"/>
                </a:lnTo>
                <a:lnTo>
                  <a:pt x="304800" y="152400"/>
                </a:lnTo>
                <a:lnTo>
                  <a:pt x="304164" y="138175"/>
                </a:lnTo>
                <a:lnTo>
                  <a:pt x="294259" y="96647"/>
                </a:lnTo>
                <a:lnTo>
                  <a:pt x="273938" y="60325"/>
                </a:lnTo>
                <a:lnTo>
                  <a:pt x="244728" y="31114"/>
                </a:lnTo>
                <a:lnTo>
                  <a:pt x="208534" y="10667"/>
                </a:lnTo>
                <a:lnTo>
                  <a:pt x="167132" y="762"/>
                </a:lnTo>
                <a:lnTo>
                  <a:pt x="152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0000" y="609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6096" y="109474"/>
                </a:lnTo>
                <a:lnTo>
                  <a:pt x="23240" y="71374"/>
                </a:lnTo>
                <a:lnTo>
                  <a:pt x="49784" y="39750"/>
                </a:lnTo>
                <a:lnTo>
                  <a:pt x="83820" y="16255"/>
                </a:lnTo>
                <a:lnTo>
                  <a:pt x="123825" y="2666"/>
                </a:lnTo>
                <a:lnTo>
                  <a:pt x="152400" y="0"/>
                </a:lnTo>
                <a:lnTo>
                  <a:pt x="167132" y="762"/>
                </a:lnTo>
                <a:lnTo>
                  <a:pt x="208534" y="10667"/>
                </a:lnTo>
                <a:lnTo>
                  <a:pt x="244728" y="31114"/>
                </a:lnTo>
                <a:lnTo>
                  <a:pt x="273938" y="60325"/>
                </a:lnTo>
                <a:lnTo>
                  <a:pt x="294259" y="96647"/>
                </a:lnTo>
                <a:lnTo>
                  <a:pt x="304164" y="138175"/>
                </a:lnTo>
                <a:lnTo>
                  <a:pt x="304800" y="152400"/>
                </a:lnTo>
                <a:lnTo>
                  <a:pt x="304038" y="167132"/>
                </a:lnTo>
                <a:lnTo>
                  <a:pt x="294132" y="208534"/>
                </a:lnTo>
                <a:lnTo>
                  <a:pt x="273685" y="244728"/>
                </a:lnTo>
                <a:lnTo>
                  <a:pt x="244475" y="273938"/>
                </a:lnTo>
                <a:lnTo>
                  <a:pt x="208152" y="294259"/>
                </a:lnTo>
                <a:lnTo>
                  <a:pt x="166624" y="304164"/>
                </a:lnTo>
                <a:lnTo>
                  <a:pt x="152400" y="304800"/>
                </a:lnTo>
                <a:lnTo>
                  <a:pt x="137667" y="304038"/>
                </a:lnTo>
                <a:lnTo>
                  <a:pt x="96265" y="294132"/>
                </a:lnTo>
                <a:lnTo>
                  <a:pt x="60071" y="273685"/>
                </a:lnTo>
                <a:lnTo>
                  <a:pt x="30861" y="244475"/>
                </a:lnTo>
                <a:lnTo>
                  <a:pt x="10540" y="208152"/>
                </a:lnTo>
                <a:lnTo>
                  <a:pt x="635" y="16662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76800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9982" y="5969"/>
                </a:lnTo>
                <a:lnTo>
                  <a:pt x="71754" y="22987"/>
                </a:lnTo>
                <a:lnTo>
                  <a:pt x="40004" y="49402"/>
                </a:lnTo>
                <a:lnTo>
                  <a:pt x="16383" y="83438"/>
                </a:lnTo>
                <a:lnTo>
                  <a:pt x="2794" y="123444"/>
                </a:lnTo>
                <a:lnTo>
                  <a:pt x="0" y="152400"/>
                </a:lnTo>
                <a:lnTo>
                  <a:pt x="635" y="166624"/>
                </a:lnTo>
                <a:lnTo>
                  <a:pt x="10540" y="208152"/>
                </a:lnTo>
                <a:lnTo>
                  <a:pt x="30861" y="244475"/>
                </a:lnTo>
                <a:lnTo>
                  <a:pt x="60071" y="273685"/>
                </a:lnTo>
                <a:lnTo>
                  <a:pt x="96265" y="294132"/>
                </a:lnTo>
                <a:lnTo>
                  <a:pt x="137667" y="304038"/>
                </a:lnTo>
                <a:lnTo>
                  <a:pt x="152400" y="304800"/>
                </a:lnTo>
                <a:lnTo>
                  <a:pt x="166624" y="304164"/>
                </a:lnTo>
                <a:lnTo>
                  <a:pt x="208152" y="294259"/>
                </a:lnTo>
                <a:lnTo>
                  <a:pt x="244475" y="273938"/>
                </a:lnTo>
                <a:lnTo>
                  <a:pt x="273685" y="244728"/>
                </a:lnTo>
                <a:lnTo>
                  <a:pt x="294132" y="208534"/>
                </a:lnTo>
                <a:lnTo>
                  <a:pt x="304038" y="167132"/>
                </a:lnTo>
                <a:lnTo>
                  <a:pt x="304800" y="152400"/>
                </a:lnTo>
                <a:lnTo>
                  <a:pt x="304164" y="138175"/>
                </a:lnTo>
                <a:lnTo>
                  <a:pt x="294259" y="96647"/>
                </a:lnTo>
                <a:lnTo>
                  <a:pt x="273938" y="60325"/>
                </a:lnTo>
                <a:lnTo>
                  <a:pt x="244728" y="31114"/>
                </a:lnTo>
                <a:lnTo>
                  <a:pt x="208534" y="10667"/>
                </a:lnTo>
                <a:lnTo>
                  <a:pt x="167132" y="762"/>
                </a:lnTo>
                <a:lnTo>
                  <a:pt x="152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76800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6096" y="109474"/>
                </a:lnTo>
                <a:lnTo>
                  <a:pt x="23240" y="71374"/>
                </a:lnTo>
                <a:lnTo>
                  <a:pt x="49784" y="39750"/>
                </a:lnTo>
                <a:lnTo>
                  <a:pt x="83820" y="16255"/>
                </a:lnTo>
                <a:lnTo>
                  <a:pt x="123825" y="2666"/>
                </a:lnTo>
                <a:lnTo>
                  <a:pt x="152400" y="0"/>
                </a:lnTo>
                <a:lnTo>
                  <a:pt x="167132" y="762"/>
                </a:lnTo>
                <a:lnTo>
                  <a:pt x="208534" y="10667"/>
                </a:lnTo>
                <a:lnTo>
                  <a:pt x="244728" y="31114"/>
                </a:lnTo>
                <a:lnTo>
                  <a:pt x="273938" y="60325"/>
                </a:lnTo>
                <a:lnTo>
                  <a:pt x="294259" y="96647"/>
                </a:lnTo>
                <a:lnTo>
                  <a:pt x="304164" y="138175"/>
                </a:lnTo>
                <a:lnTo>
                  <a:pt x="304800" y="152400"/>
                </a:lnTo>
                <a:lnTo>
                  <a:pt x="304038" y="167132"/>
                </a:lnTo>
                <a:lnTo>
                  <a:pt x="294132" y="208534"/>
                </a:lnTo>
                <a:lnTo>
                  <a:pt x="273685" y="244728"/>
                </a:lnTo>
                <a:lnTo>
                  <a:pt x="244475" y="273938"/>
                </a:lnTo>
                <a:lnTo>
                  <a:pt x="208152" y="294259"/>
                </a:lnTo>
                <a:lnTo>
                  <a:pt x="166624" y="304164"/>
                </a:lnTo>
                <a:lnTo>
                  <a:pt x="152400" y="304800"/>
                </a:lnTo>
                <a:lnTo>
                  <a:pt x="137667" y="304038"/>
                </a:lnTo>
                <a:lnTo>
                  <a:pt x="96265" y="294132"/>
                </a:lnTo>
                <a:lnTo>
                  <a:pt x="60071" y="273685"/>
                </a:lnTo>
                <a:lnTo>
                  <a:pt x="30861" y="244475"/>
                </a:lnTo>
                <a:lnTo>
                  <a:pt x="10540" y="208152"/>
                </a:lnTo>
                <a:lnTo>
                  <a:pt x="635" y="16662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30036" y="1945258"/>
            <a:ext cx="127635" cy="34925"/>
          </a:xfrm>
          <a:custGeom>
            <a:avLst/>
            <a:gdLst/>
            <a:ahLst/>
            <a:cxnLst/>
            <a:rect l="l" t="t" r="r" b="b"/>
            <a:pathLst>
              <a:path w="127635" h="34925">
                <a:moveTo>
                  <a:pt x="15621" y="0"/>
                </a:moveTo>
                <a:lnTo>
                  <a:pt x="0" y="34416"/>
                </a:lnTo>
                <a:lnTo>
                  <a:pt x="127635" y="29337"/>
                </a:lnTo>
                <a:lnTo>
                  <a:pt x="33274" y="7619"/>
                </a:lnTo>
                <a:lnTo>
                  <a:pt x="1562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61278" y="1875535"/>
            <a:ext cx="17145" cy="42545"/>
          </a:xfrm>
          <a:custGeom>
            <a:avLst/>
            <a:gdLst/>
            <a:ahLst/>
            <a:cxnLst/>
            <a:rect l="l" t="t" r="r" b="b"/>
            <a:pathLst>
              <a:path w="17145" h="42544">
                <a:moveTo>
                  <a:pt x="15748" y="0"/>
                </a:moveTo>
                <a:lnTo>
                  <a:pt x="0" y="35051"/>
                </a:lnTo>
                <a:lnTo>
                  <a:pt x="17145" y="42417"/>
                </a:lnTo>
                <a:lnTo>
                  <a:pt x="1574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10355" y="1664207"/>
            <a:ext cx="2147570" cy="310515"/>
          </a:xfrm>
          <a:custGeom>
            <a:avLst/>
            <a:gdLst/>
            <a:ahLst/>
            <a:cxnLst/>
            <a:rect l="l" t="t" r="r" b="b"/>
            <a:pathLst>
              <a:path w="2147570" h="310514">
                <a:moveTo>
                  <a:pt x="1314681" y="38100"/>
                </a:moveTo>
                <a:lnTo>
                  <a:pt x="815467" y="38100"/>
                </a:lnTo>
                <a:lnTo>
                  <a:pt x="859409" y="38353"/>
                </a:lnTo>
                <a:lnTo>
                  <a:pt x="903478" y="39242"/>
                </a:lnTo>
                <a:lnTo>
                  <a:pt x="947420" y="40766"/>
                </a:lnTo>
                <a:lnTo>
                  <a:pt x="1035050" y="45465"/>
                </a:lnTo>
                <a:lnTo>
                  <a:pt x="1078611" y="48640"/>
                </a:lnTo>
                <a:lnTo>
                  <a:pt x="1122172" y="52450"/>
                </a:lnTo>
                <a:lnTo>
                  <a:pt x="1165352" y="56768"/>
                </a:lnTo>
                <a:lnTo>
                  <a:pt x="1208659" y="61721"/>
                </a:lnTo>
                <a:lnTo>
                  <a:pt x="1251839" y="67182"/>
                </a:lnTo>
                <a:lnTo>
                  <a:pt x="1337310" y="79882"/>
                </a:lnTo>
                <a:lnTo>
                  <a:pt x="1422273" y="94868"/>
                </a:lnTo>
                <a:lnTo>
                  <a:pt x="1506347" y="112140"/>
                </a:lnTo>
                <a:lnTo>
                  <a:pt x="1589659" y="131444"/>
                </a:lnTo>
                <a:lnTo>
                  <a:pt x="1671701" y="153034"/>
                </a:lnTo>
                <a:lnTo>
                  <a:pt x="1752854" y="176783"/>
                </a:lnTo>
                <a:lnTo>
                  <a:pt x="1832864" y="202691"/>
                </a:lnTo>
                <a:lnTo>
                  <a:pt x="1911477" y="230886"/>
                </a:lnTo>
                <a:lnTo>
                  <a:pt x="1988820" y="260984"/>
                </a:lnTo>
                <a:lnTo>
                  <a:pt x="2052955" y="288670"/>
                </a:lnTo>
                <a:lnTo>
                  <a:pt x="2147316" y="310388"/>
                </a:lnTo>
                <a:lnTo>
                  <a:pt x="2101203" y="253745"/>
                </a:lnTo>
                <a:lnTo>
                  <a:pt x="2068068" y="253745"/>
                </a:lnTo>
                <a:lnTo>
                  <a:pt x="2002663" y="225551"/>
                </a:lnTo>
                <a:lnTo>
                  <a:pt x="1924177" y="194944"/>
                </a:lnTo>
                <a:lnTo>
                  <a:pt x="1844548" y="166496"/>
                </a:lnTo>
                <a:lnTo>
                  <a:pt x="1763522" y="140207"/>
                </a:lnTo>
                <a:lnTo>
                  <a:pt x="1681480" y="116204"/>
                </a:lnTo>
                <a:lnTo>
                  <a:pt x="1598168" y="94361"/>
                </a:lnTo>
                <a:lnTo>
                  <a:pt x="1513967" y="74802"/>
                </a:lnTo>
                <a:lnTo>
                  <a:pt x="1428877" y="57403"/>
                </a:lnTo>
                <a:lnTo>
                  <a:pt x="1342898" y="42290"/>
                </a:lnTo>
                <a:lnTo>
                  <a:pt x="1314681" y="38100"/>
                </a:lnTo>
                <a:close/>
              </a:path>
              <a:path w="2147570" h="310514">
                <a:moveTo>
                  <a:pt x="2066671" y="211327"/>
                </a:moveTo>
                <a:lnTo>
                  <a:pt x="2068068" y="253745"/>
                </a:lnTo>
                <a:lnTo>
                  <a:pt x="2101203" y="253745"/>
                </a:lnTo>
                <a:lnTo>
                  <a:pt x="2066671" y="211327"/>
                </a:lnTo>
                <a:close/>
              </a:path>
              <a:path w="2147570" h="310514">
                <a:moveTo>
                  <a:pt x="815086" y="0"/>
                </a:moveTo>
                <a:lnTo>
                  <a:pt x="763270" y="380"/>
                </a:lnTo>
                <a:lnTo>
                  <a:pt x="711200" y="1650"/>
                </a:lnTo>
                <a:lnTo>
                  <a:pt x="659257" y="3682"/>
                </a:lnTo>
                <a:lnTo>
                  <a:pt x="607441" y="6476"/>
                </a:lnTo>
                <a:lnTo>
                  <a:pt x="555752" y="10159"/>
                </a:lnTo>
                <a:lnTo>
                  <a:pt x="504190" y="14477"/>
                </a:lnTo>
                <a:lnTo>
                  <a:pt x="452882" y="19812"/>
                </a:lnTo>
                <a:lnTo>
                  <a:pt x="401574" y="25780"/>
                </a:lnTo>
                <a:lnTo>
                  <a:pt x="350520" y="32638"/>
                </a:lnTo>
                <a:lnTo>
                  <a:pt x="299593" y="40258"/>
                </a:lnTo>
                <a:lnTo>
                  <a:pt x="249047" y="48767"/>
                </a:lnTo>
                <a:lnTo>
                  <a:pt x="198628" y="57912"/>
                </a:lnTo>
                <a:lnTo>
                  <a:pt x="148590" y="67944"/>
                </a:lnTo>
                <a:lnTo>
                  <a:pt x="98679" y="78739"/>
                </a:lnTo>
                <a:lnTo>
                  <a:pt x="49022" y="90296"/>
                </a:lnTo>
                <a:lnTo>
                  <a:pt x="0" y="102488"/>
                </a:lnTo>
                <a:lnTo>
                  <a:pt x="9271" y="139445"/>
                </a:lnTo>
                <a:lnTo>
                  <a:pt x="58293" y="127126"/>
                </a:lnTo>
                <a:lnTo>
                  <a:pt x="107315" y="115824"/>
                </a:lnTo>
                <a:lnTo>
                  <a:pt x="156591" y="105155"/>
                </a:lnTo>
                <a:lnTo>
                  <a:pt x="206121" y="95250"/>
                </a:lnTo>
                <a:lnTo>
                  <a:pt x="255905" y="86232"/>
                </a:lnTo>
                <a:lnTo>
                  <a:pt x="305943" y="77850"/>
                </a:lnTo>
                <a:lnTo>
                  <a:pt x="356235" y="70357"/>
                </a:lnTo>
                <a:lnTo>
                  <a:pt x="406654" y="63626"/>
                </a:lnTo>
                <a:lnTo>
                  <a:pt x="457327" y="57657"/>
                </a:lnTo>
                <a:lnTo>
                  <a:pt x="508127" y="52450"/>
                </a:lnTo>
                <a:lnTo>
                  <a:pt x="559054" y="48005"/>
                </a:lnTo>
                <a:lnTo>
                  <a:pt x="610108" y="44450"/>
                </a:lnTo>
                <a:lnTo>
                  <a:pt x="661416" y="41782"/>
                </a:lnTo>
                <a:lnTo>
                  <a:pt x="712724" y="39750"/>
                </a:lnTo>
                <a:lnTo>
                  <a:pt x="764159" y="38480"/>
                </a:lnTo>
                <a:lnTo>
                  <a:pt x="1314681" y="38100"/>
                </a:lnTo>
                <a:lnTo>
                  <a:pt x="1256538" y="29463"/>
                </a:lnTo>
                <a:lnTo>
                  <a:pt x="1212977" y="23875"/>
                </a:lnTo>
                <a:lnTo>
                  <a:pt x="1169289" y="18922"/>
                </a:lnTo>
                <a:lnTo>
                  <a:pt x="1125474" y="14477"/>
                </a:lnTo>
                <a:lnTo>
                  <a:pt x="1081405" y="10667"/>
                </a:lnTo>
                <a:lnTo>
                  <a:pt x="1037209" y="7365"/>
                </a:lnTo>
                <a:lnTo>
                  <a:pt x="948690" y="2666"/>
                </a:lnTo>
                <a:lnTo>
                  <a:pt x="904240" y="1142"/>
                </a:lnTo>
                <a:lnTo>
                  <a:pt x="859663" y="253"/>
                </a:lnTo>
                <a:lnTo>
                  <a:pt x="81508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10300" y="2247900"/>
            <a:ext cx="461645" cy="478790"/>
          </a:xfrm>
          <a:custGeom>
            <a:avLst/>
            <a:gdLst/>
            <a:ahLst/>
            <a:cxnLst/>
            <a:rect l="l" t="t" r="r" b="b"/>
            <a:pathLst>
              <a:path w="461645" h="478789">
                <a:moveTo>
                  <a:pt x="24257" y="0"/>
                </a:moveTo>
                <a:lnTo>
                  <a:pt x="0" y="29337"/>
                </a:lnTo>
                <a:lnTo>
                  <a:pt x="36067" y="59054"/>
                </a:lnTo>
                <a:lnTo>
                  <a:pt x="70865" y="89153"/>
                </a:lnTo>
                <a:lnTo>
                  <a:pt x="104901" y="119634"/>
                </a:lnTo>
                <a:lnTo>
                  <a:pt x="137795" y="150749"/>
                </a:lnTo>
                <a:lnTo>
                  <a:pt x="169799" y="182245"/>
                </a:lnTo>
                <a:lnTo>
                  <a:pt x="200787" y="214249"/>
                </a:lnTo>
                <a:lnTo>
                  <a:pt x="230759" y="246887"/>
                </a:lnTo>
                <a:lnTo>
                  <a:pt x="259587" y="279908"/>
                </a:lnTo>
                <a:lnTo>
                  <a:pt x="287654" y="313436"/>
                </a:lnTo>
                <a:lnTo>
                  <a:pt x="314705" y="347345"/>
                </a:lnTo>
                <a:lnTo>
                  <a:pt x="340614" y="381762"/>
                </a:lnTo>
                <a:lnTo>
                  <a:pt x="365378" y="416433"/>
                </a:lnTo>
                <a:lnTo>
                  <a:pt x="389381" y="451738"/>
                </a:lnTo>
                <a:lnTo>
                  <a:pt x="405892" y="478536"/>
                </a:lnTo>
                <a:lnTo>
                  <a:pt x="438276" y="458724"/>
                </a:lnTo>
                <a:lnTo>
                  <a:pt x="448584" y="442722"/>
                </a:lnTo>
                <a:lnTo>
                  <a:pt x="428498" y="442722"/>
                </a:lnTo>
                <a:lnTo>
                  <a:pt x="420877" y="430275"/>
                </a:lnTo>
                <a:lnTo>
                  <a:pt x="396367" y="394462"/>
                </a:lnTo>
                <a:lnTo>
                  <a:pt x="370967" y="358775"/>
                </a:lnTo>
                <a:lnTo>
                  <a:pt x="344424" y="323723"/>
                </a:lnTo>
                <a:lnTo>
                  <a:pt x="316865" y="289051"/>
                </a:lnTo>
                <a:lnTo>
                  <a:pt x="288289" y="254888"/>
                </a:lnTo>
                <a:lnTo>
                  <a:pt x="258699" y="221107"/>
                </a:lnTo>
                <a:lnTo>
                  <a:pt x="228219" y="187960"/>
                </a:lnTo>
                <a:lnTo>
                  <a:pt x="196469" y="155066"/>
                </a:lnTo>
                <a:lnTo>
                  <a:pt x="163829" y="123062"/>
                </a:lnTo>
                <a:lnTo>
                  <a:pt x="130428" y="91312"/>
                </a:lnTo>
                <a:lnTo>
                  <a:pt x="95758" y="60198"/>
                </a:lnTo>
                <a:lnTo>
                  <a:pt x="60198" y="29845"/>
                </a:lnTo>
                <a:lnTo>
                  <a:pt x="24257" y="0"/>
                </a:lnTo>
                <a:close/>
              </a:path>
              <a:path w="461645" h="478789">
                <a:moveTo>
                  <a:pt x="461264" y="423037"/>
                </a:moveTo>
                <a:lnTo>
                  <a:pt x="428498" y="442722"/>
                </a:lnTo>
                <a:lnTo>
                  <a:pt x="448584" y="442722"/>
                </a:lnTo>
                <a:lnTo>
                  <a:pt x="461264" y="4230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73646" y="2670936"/>
            <a:ext cx="107569" cy="1271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48400" y="2362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190500" y="0"/>
                </a:moveTo>
                <a:lnTo>
                  <a:pt x="187071" y="0"/>
                </a:lnTo>
                <a:lnTo>
                  <a:pt x="170941" y="762"/>
                </a:lnTo>
                <a:lnTo>
                  <a:pt x="124967" y="9271"/>
                </a:lnTo>
                <a:lnTo>
                  <a:pt x="83947" y="26035"/>
                </a:lnTo>
                <a:lnTo>
                  <a:pt x="49402" y="49911"/>
                </a:lnTo>
                <a:lnTo>
                  <a:pt x="22987" y="79755"/>
                </a:lnTo>
                <a:lnTo>
                  <a:pt x="5969" y="114300"/>
                </a:lnTo>
                <a:lnTo>
                  <a:pt x="0" y="152400"/>
                </a:lnTo>
                <a:lnTo>
                  <a:pt x="1015" y="168148"/>
                </a:lnTo>
                <a:lnTo>
                  <a:pt x="11557" y="204850"/>
                </a:lnTo>
                <a:lnTo>
                  <a:pt x="32638" y="237744"/>
                </a:lnTo>
                <a:lnTo>
                  <a:pt x="62484" y="265302"/>
                </a:lnTo>
                <a:lnTo>
                  <a:pt x="99822" y="286385"/>
                </a:lnTo>
                <a:lnTo>
                  <a:pt x="142875" y="299974"/>
                </a:lnTo>
                <a:lnTo>
                  <a:pt x="190500" y="304800"/>
                </a:lnTo>
                <a:lnTo>
                  <a:pt x="193928" y="304800"/>
                </a:lnTo>
                <a:lnTo>
                  <a:pt x="241300" y="299338"/>
                </a:lnTo>
                <a:lnTo>
                  <a:pt x="284099" y="285241"/>
                </a:lnTo>
                <a:lnTo>
                  <a:pt x="320801" y="263525"/>
                </a:lnTo>
                <a:lnTo>
                  <a:pt x="350139" y="235585"/>
                </a:lnTo>
                <a:lnTo>
                  <a:pt x="370458" y="202437"/>
                </a:lnTo>
                <a:lnTo>
                  <a:pt x="380365" y="165353"/>
                </a:lnTo>
                <a:lnTo>
                  <a:pt x="381000" y="152400"/>
                </a:lnTo>
                <a:lnTo>
                  <a:pt x="381000" y="149605"/>
                </a:lnTo>
                <a:lnTo>
                  <a:pt x="374142" y="111760"/>
                </a:lnTo>
                <a:lnTo>
                  <a:pt x="356489" y="77470"/>
                </a:lnTo>
                <a:lnTo>
                  <a:pt x="329310" y="48133"/>
                </a:lnTo>
                <a:lnTo>
                  <a:pt x="294385" y="24637"/>
                </a:lnTo>
                <a:lnTo>
                  <a:pt x="252984" y="8382"/>
                </a:lnTo>
                <a:lnTo>
                  <a:pt x="206755" y="508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48400" y="2362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0" y="152400"/>
                </a:moveTo>
                <a:lnTo>
                  <a:pt x="5969" y="114300"/>
                </a:lnTo>
                <a:lnTo>
                  <a:pt x="22987" y="79755"/>
                </a:lnTo>
                <a:lnTo>
                  <a:pt x="49402" y="49911"/>
                </a:lnTo>
                <a:lnTo>
                  <a:pt x="83947" y="26035"/>
                </a:lnTo>
                <a:lnTo>
                  <a:pt x="124967" y="9271"/>
                </a:lnTo>
                <a:lnTo>
                  <a:pt x="170941" y="762"/>
                </a:lnTo>
                <a:lnTo>
                  <a:pt x="187071" y="0"/>
                </a:lnTo>
                <a:lnTo>
                  <a:pt x="190500" y="0"/>
                </a:lnTo>
                <a:lnTo>
                  <a:pt x="238125" y="4825"/>
                </a:lnTo>
                <a:lnTo>
                  <a:pt x="281177" y="18414"/>
                </a:lnTo>
                <a:lnTo>
                  <a:pt x="318516" y="39497"/>
                </a:lnTo>
                <a:lnTo>
                  <a:pt x="348360" y="67055"/>
                </a:lnTo>
                <a:lnTo>
                  <a:pt x="369443" y="99949"/>
                </a:lnTo>
                <a:lnTo>
                  <a:pt x="379983" y="136651"/>
                </a:lnTo>
                <a:lnTo>
                  <a:pt x="381000" y="149605"/>
                </a:lnTo>
                <a:lnTo>
                  <a:pt x="381000" y="152400"/>
                </a:lnTo>
                <a:lnTo>
                  <a:pt x="375030" y="190500"/>
                </a:lnTo>
                <a:lnTo>
                  <a:pt x="358013" y="225044"/>
                </a:lnTo>
                <a:lnTo>
                  <a:pt x="331597" y="254888"/>
                </a:lnTo>
                <a:lnTo>
                  <a:pt x="297052" y="278764"/>
                </a:lnTo>
                <a:lnTo>
                  <a:pt x="256031" y="295528"/>
                </a:lnTo>
                <a:lnTo>
                  <a:pt x="210058" y="304038"/>
                </a:lnTo>
                <a:lnTo>
                  <a:pt x="193928" y="304800"/>
                </a:lnTo>
                <a:lnTo>
                  <a:pt x="190500" y="304800"/>
                </a:lnTo>
                <a:lnTo>
                  <a:pt x="142875" y="299974"/>
                </a:lnTo>
                <a:lnTo>
                  <a:pt x="99822" y="286385"/>
                </a:lnTo>
                <a:lnTo>
                  <a:pt x="62484" y="265302"/>
                </a:lnTo>
                <a:lnTo>
                  <a:pt x="32638" y="237744"/>
                </a:lnTo>
                <a:lnTo>
                  <a:pt x="11557" y="204850"/>
                </a:lnTo>
                <a:lnTo>
                  <a:pt x="1015" y="168148"/>
                </a:lnTo>
                <a:lnTo>
                  <a:pt x="0" y="15519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56250" y="1594103"/>
            <a:ext cx="119125" cy="1287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34711" y="1366266"/>
            <a:ext cx="741045" cy="417195"/>
          </a:xfrm>
          <a:custGeom>
            <a:avLst/>
            <a:gdLst/>
            <a:ahLst/>
            <a:cxnLst/>
            <a:rect l="l" t="t" r="r" b="b"/>
            <a:pathLst>
              <a:path w="741045" h="417194">
                <a:moveTo>
                  <a:pt x="16890" y="0"/>
                </a:moveTo>
                <a:lnTo>
                  <a:pt x="9398" y="22987"/>
                </a:lnTo>
                <a:lnTo>
                  <a:pt x="4190" y="46355"/>
                </a:lnTo>
                <a:lnTo>
                  <a:pt x="1015" y="70104"/>
                </a:lnTo>
                <a:lnTo>
                  <a:pt x="0" y="93472"/>
                </a:lnTo>
                <a:lnTo>
                  <a:pt x="508" y="110362"/>
                </a:lnTo>
                <a:lnTo>
                  <a:pt x="13080" y="175513"/>
                </a:lnTo>
                <a:lnTo>
                  <a:pt x="40512" y="235458"/>
                </a:lnTo>
                <a:lnTo>
                  <a:pt x="81025" y="288798"/>
                </a:lnTo>
                <a:lnTo>
                  <a:pt x="132841" y="334391"/>
                </a:lnTo>
                <a:lnTo>
                  <a:pt x="178180" y="362838"/>
                </a:lnTo>
                <a:lnTo>
                  <a:pt x="245617" y="392175"/>
                </a:lnTo>
                <a:lnTo>
                  <a:pt x="282193" y="402844"/>
                </a:lnTo>
                <a:lnTo>
                  <a:pt x="320166" y="410718"/>
                </a:lnTo>
                <a:lnTo>
                  <a:pt x="359410" y="415417"/>
                </a:lnTo>
                <a:lnTo>
                  <a:pt x="400050" y="417068"/>
                </a:lnTo>
                <a:lnTo>
                  <a:pt x="428243" y="416179"/>
                </a:lnTo>
                <a:lnTo>
                  <a:pt x="482980" y="409956"/>
                </a:lnTo>
                <a:lnTo>
                  <a:pt x="535813" y="397637"/>
                </a:lnTo>
                <a:lnTo>
                  <a:pt x="585597" y="379730"/>
                </a:lnTo>
                <a:lnTo>
                  <a:pt x="587253" y="378968"/>
                </a:lnTo>
                <a:lnTo>
                  <a:pt x="399034" y="378968"/>
                </a:lnTo>
                <a:lnTo>
                  <a:pt x="380364" y="378587"/>
                </a:lnTo>
                <a:lnTo>
                  <a:pt x="307848" y="369697"/>
                </a:lnTo>
                <a:lnTo>
                  <a:pt x="241046" y="350012"/>
                </a:lnTo>
                <a:lnTo>
                  <a:pt x="167259" y="312038"/>
                </a:lnTo>
                <a:lnTo>
                  <a:pt x="118872" y="272923"/>
                </a:lnTo>
                <a:lnTo>
                  <a:pt x="80263" y="227203"/>
                </a:lnTo>
                <a:lnTo>
                  <a:pt x="59182" y="189357"/>
                </a:lnTo>
                <a:lnTo>
                  <a:pt x="45085" y="148971"/>
                </a:lnTo>
                <a:lnTo>
                  <a:pt x="38480" y="106807"/>
                </a:lnTo>
                <a:lnTo>
                  <a:pt x="38100" y="92329"/>
                </a:lnTo>
                <a:lnTo>
                  <a:pt x="38988" y="71755"/>
                </a:lnTo>
                <a:lnTo>
                  <a:pt x="41910" y="51562"/>
                </a:lnTo>
                <a:lnTo>
                  <a:pt x="46609" y="31496"/>
                </a:lnTo>
                <a:lnTo>
                  <a:pt x="53086" y="11684"/>
                </a:lnTo>
                <a:lnTo>
                  <a:pt x="16890" y="0"/>
                </a:lnTo>
                <a:close/>
              </a:path>
              <a:path w="741045" h="417194">
                <a:moveTo>
                  <a:pt x="662686" y="285242"/>
                </a:moveTo>
                <a:lnTo>
                  <a:pt x="649477" y="299338"/>
                </a:lnTo>
                <a:lnTo>
                  <a:pt x="649224" y="299466"/>
                </a:lnTo>
                <a:lnTo>
                  <a:pt x="631698" y="312038"/>
                </a:lnTo>
                <a:lnTo>
                  <a:pt x="591312" y="335153"/>
                </a:lnTo>
                <a:lnTo>
                  <a:pt x="547370" y="353822"/>
                </a:lnTo>
                <a:lnTo>
                  <a:pt x="499999" y="367664"/>
                </a:lnTo>
                <a:lnTo>
                  <a:pt x="450341" y="376047"/>
                </a:lnTo>
                <a:lnTo>
                  <a:pt x="399034" y="378968"/>
                </a:lnTo>
                <a:lnTo>
                  <a:pt x="587253" y="378968"/>
                </a:lnTo>
                <a:lnTo>
                  <a:pt x="609346" y="368808"/>
                </a:lnTo>
                <a:lnTo>
                  <a:pt x="632078" y="356616"/>
                </a:lnTo>
                <a:lnTo>
                  <a:pt x="648335" y="300482"/>
                </a:lnTo>
                <a:lnTo>
                  <a:pt x="649604" y="299466"/>
                </a:lnTo>
                <a:lnTo>
                  <a:pt x="651255" y="298069"/>
                </a:lnTo>
                <a:lnTo>
                  <a:pt x="676326" y="298069"/>
                </a:lnTo>
                <a:lnTo>
                  <a:pt x="662686" y="285242"/>
                </a:lnTo>
                <a:close/>
              </a:path>
              <a:path w="741045" h="417194">
                <a:moveTo>
                  <a:pt x="676326" y="298069"/>
                </a:moveTo>
                <a:lnTo>
                  <a:pt x="651255" y="298069"/>
                </a:lnTo>
                <a:lnTo>
                  <a:pt x="677545" y="324993"/>
                </a:lnTo>
                <a:lnTo>
                  <a:pt x="705865" y="350774"/>
                </a:lnTo>
                <a:lnTo>
                  <a:pt x="717045" y="311276"/>
                </a:lnTo>
                <a:lnTo>
                  <a:pt x="690372" y="311276"/>
                </a:lnTo>
                <a:lnTo>
                  <a:pt x="676326" y="298069"/>
                </a:lnTo>
                <a:close/>
              </a:path>
              <a:path w="741045" h="417194">
                <a:moveTo>
                  <a:pt x="740663" y="227837"/>
                </a:moveTo>
                <a:lnTo>
                  <a:pt x="690372" y="311276"/>
                </a:lnTo>
                <a:lnTo>
                  <a:pt x="717045" y="311276"/>
                </a:lnTo>
                <a:lnTo>
                  <a:pt x="740663" y="2278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97657" y="2293111"/>
            <a:ext cx="24130" cy="41910"/>
          </a:xfrm>
          <a:custGeom>
            <a:avLst/>
            <a:gdLst/>
            <a:ahLst/>
            <a:cxnLst/>
            <a:rect l="l" t="t" r="r" b="b"/>
            <a:pathLst>
              <a:path w="24130" h="41910">
                <a:moveTo>
                  <a:pt x="14859" y="0"/>
                </a:moveTo>
                <a:lnTo>
                  <a:pt x="0" y="12191"/>
                </a:lnTo>
                <a:lnTo>
                  <a:pt x="23749" y="41655"/>
                </a:lnTo>
                <a:lnTo>
                  <a:pt x="1485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54351" y="2218944"/>
            <a:ext cx="620395" cy="782320"/>
          </a:xfrm>
          <a:custGeom>
            <a:avLst/>
            <a:gdLst/>
            <a:ahLst/>
            <a:cxnLst/>
            <a:rect l="l" t="t" r="r" b="b"/>
            <a:pathLst>
              <a:path w="620394" h="782319">
                <a:moveTo>
                  <a:pt x="620268" y="0"/>
                </a:moveTo>
                <a:lnTo>
                  <a:pt x="534035" y="44830"/>
                </a:lnTo>
                <a:lnTo>
                  <a:pt x="503809" y="69468"/>
                </a:lnTo>
                <a:lnTo>
                  <a:pt x="454279" y="113283"/>
                </a:lnTo>
                <a:lnTo>
                  <a:pt x="406781" y="158368"/>
                </a:lnTo>
                <a:lnTo>
                  <a:pt x="361315" y="204215"/>
                </a:lnTo>
                <a:lnTo>
                  <a:pt x="317754" y="251332"/>
                </a:lnTo>
                <a:lnTo>
                  <a:pt x="276225" y="299211"/>
                </a:lnTo>
                <a:lnTo>
                  <a:pt x="236855" y="348106"/>
                </a:lnTo>
                <a:lnTo>
                  <a:pt x="199517" y="398017"/>
                </a:lnTo>
                <a:lnTo>
                  <a:pt x="164337" y="448563"/>
                </a:lnTo>
                <a:lnTo>
                  <a:pt x="131445" y="500125"/>
                </a:lnTo>
                <a:lnTo>
                  <a:pt x="100584" y="552450"/>
                </a:lnTo>
                <a:lnTo>
                  <a:pt x="72009" y="605408"/>
                </a:lnTo>
                <a:lnTo>
                  <a:pt x="45720" y="659002"/>
                </a:lnTo>
                <a:lnTo>
                  <a:pt x="21590" y="713613"/>
                </a:lnTo>
                <a:lnTo>
                  <a:pt x="0" y="768222"/>
                </a:lnTo>
                <a:lnTo>
                  <a:pt x="35687" y="781811"/>
                </a:lnTo>
                <a:lnTo>
                  <a:pt x="46100" y="754633"/>
                </a:lnTo>
                <a:lnTo>
                  <a:pt x="56896" y="727582"/>
                </a:lnTo>
                <a:lnTo>
                  <a:pt x="80391" y="674751"/>
                </a:lnTo>
                <a:lnTo>
                  <a:pt x="106172" y="622172"/>
                </a:lnTo>
                <a:lnTo>
                  <a:pt x="134112" y="570356"/>
                </a:lnTo>
                <a:lnTo>
                  <a:pt x="164337" y="519429"/>
                </a:lnTo>
                <a:lnTo>
                  <a:pt x="196469" y="469010"/>
                </a:lnTo>
                <a:lnTo>
                  <a:pt x="230886" y="419607"/>
                </a:lnTo>
                <a:lnTo>
                  <a:pt x="267462" y="370839"/>
                </a:lnTo>
                <a:lnTo>
                  <a:pt x="305943" y="323088"/>
                </a:lnTo>
                <a:lnTo>
                  <a:pt x="346583" y="276097"/>
                </a:lnTo>
                <a:lnTo>
                  <a:pt x="389255" y="229996"/>
                </a:lnTo>
                <a:lnTo>
                  <a:pt x="433959" y="184911"/>
                </a:lnTo>
                <a:lnTo>
                  <a:pt x="480568" y="140842"/>
                </a:lnTo>
                <a:lnTo>
                  <a:pt x="529082" y="97789"/>
                </a:lnTo>
                <a:lnTo>
                  <a:pt x="558165" y="74167"/>
                </a:lnTo>
                <a:lnTo>
                  <a:pt x="586193" y="74167"/>
                </a:lnTo>
                <a:lnTo>
                  <a:pt x="620268" y="0"/>
                </a:lnTo>
                <a:close/>
              </a:path>
              <a:path w="620394" h="782319">
                <a:moveTo>
                  <a:pt x="586193" y="74167"/>
                </a:moveTo>
                <a:lnTo>
                  <a:pt x="558165" y="74167"/>
                </a:lnTo>
                <a:lnTo>
                  <a:pt x="567055" y="115823"/>
                </a:lnTo>
                <a:lnTo>
                  <a:pt x="586193" y="7416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49779" y="2218944"/>
            <a:ext cx="125095" cy="57150"/>
          </a:xfrm>
          <a:custGeom>
            <a:avLst/>
            <a:gdLst/>
            <a:ahLst/>
            <a:cxnLst/>
            <a:rect l="l" t="t" r="r" b="b"/>
            <a:pathLst>
              <a:path w="125094" h="57150">
                <a:moveTo>
                  <a:pt x="124840" y="0"/>
                </a:moveTo>
                <a:lnTo>
                  <a:pt x="0" y="26923"/>
                </a:lnTo>
                <a:lnTo>
                  <a:pt x="24002" y="56768"/>
                </a:lnTo>
                <a:lnTo>
                  <a:pt x="38607" y="44830"/>
                </a:lnTo>
                <a:lnTo>
                  <a:pt x="12484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09800" y="2362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190500" y="0"/>
                </a:moveTo>
                <a:lnTo>
                  <a:pt x="187070" y="0"/>
                </a:lnTo>
                <a:lnTo>
                  <a:pt x="170942" y="762"/>
                </a:lnTo>
                <a:lnTo>
                  <a:pt x="124968" y="9271"/>
                </a:lnTo>
                <a:lnTo>
                  <a:pt x="83947" y="26035"/>
                </a:lnTo>
                <a:lnTo>
                  <a:pt x="49402" y="49911"/>
                </a:lnTo>
                <a:lnTo>
                  <a:pt x="22987" y="79755"/>
                </a:lnTo>
                <a:lnTo>
                  <a:pt x="5968" y="114300"/>
                </a:lnTo>
                <a:lnTo>
                  <a:pt x="0" y="152400"/>
                </a:lnTo>
                <a:lnTo>
                  <a:pt x="1016" y="168148"/>
                </a:lnTo>
                <a:lnTo>
                  <a:pt x="11556" y="204850"/>
                </a:lnTo>
                <a:lnTo>
                  <a:pt x="32638" y="237744"/>
                </a:lnTo>
                <a:lnTo>
                  <a:pt x="62483" y="265302"/>
                </a:lnTo>
                <a:lnTo>
                  <a:pt x="99822" y="286385"/>
                </a:lnTo>
                <a:lnTo>
                  <a:pt x="142875" y="299974"/>
                </a:lnTo>
                <a:lnTo>
                  <a:pt x="190500" y="304800"/>
                </a:lnTo>
                <a:lnTo>
                  <a:pt x="193929" y="304800"/>
                </a:lnTo>
                <a:lnTo>
                  <a:pt x="241300" y="299338"/>
                </a:lnTo>
                <a:lnTo>
                  <a:pt x="284099" y="285241"/>
                </a:lnTo>
                <a:lnTo>
                  <a:pt x="320801" y="263525"/>
                </a:lnTo>
                <a:lnTo>
                  <a:pt x="350138" y="235585"/>
                </a:lnTo>
                <a:lnTo>
                  <a:pt x="370458" y="202437"/>
                </a:lnTo>
                <a:lnTo>
                  <a:pt x="380364" y="165353"/>
                </a:lnTo>
                <a:lnTo>
                  <a:pt x="381000" y="152400"/>
                </a:lnTo>
                <a:lnTo>
                  <a:pt x="381000" y="149605"/>
                </a:lnTo>
                <a:lnTo>
                  <a:pt x="374142" y="111760"/>
                </a:lnTo>
                <a:lnTo>
                  <a:pt x="356488" y="77470"/>
                </a:lnTo>
                <a:lnTo>
                  <a:pt x="329311" y="48133"/>
                </a:lnTo>
                <a:lnTo>
                  <a:pt x="294386" y="24637"/>
                </a:lnTo>
                <a:lnTo>
                  <a:pt x="252983" y="8382"/>
                </a:lnTo>
                <a:lnTo>
                  <a:pt x="206756" y="508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09800" y="2362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0" y="152400"/>
                </a:moveTo>
                <a:lnTo>
                  <a:pt x="5968" y="114300"/>
                </a:lnTo>
                <a:lnTo>
                  <a:pt x="22987" y="79755"/>
                </a:lnTo>
                <a:lnTo>
                  <a:pt x="49402" y="49911"/>
                </a:lnTo>
                <a:lnTo>
                  <a:pt x="83947" y="26035"/>
                </a:lnTo>
                <a:lnTo>
                  <a:pt x="124968" y="9271"/>
                </a:lnTo>
                <a:lnTo>
                  <a:pt x="170942" y="762"/>
                </a:lnTo>
                <a:lnTo>
                  <a:pt x="187070" y="0"/>
                </a:lnTo>
                <a:lnTo>
                  <a:pt x="190500" y="0"/>
                </a:lnTo>
                <a:lnTo>
                  <a:pt x="238125" y="4825"/>
                </a:lnTo>
                <a:lnTo>
                  <a:pt x="281177" y="18414"/>
                </a:lnTo>
                <a:lnTo>
                  <a:pt x="318516" y="39497"/>
                </a:lnTo>
                <a:lnTo>
                  <a:pt x="348361" y="67055"/>
                </a:lnTo>
                <a:lnTo>
                  <a:pt x="369443" y="99949"/>
                </a:lnTo>
                <a:lnTo>
                  <a:pt x="379983" y="136651"/>
                </a:lnTo>
                <a:lnTo>
                  <a:pt x="381000" y="149605"/>
                </a:lnTo>
                <a:lnTo>
                  <a:pt x="381000" y="152400"/>
                </a:lnTo>
                <a:lnTo>
                  <a:pt x="375031" y="190500"/>
                </a:lnTo>
                <a:lnTo>
                  <a:pt x="358013" y="225044"/>
                </a:lnTo>
                <a:lnTo>
                  <a:pt x="331597" y="254888"/>
                </a:lnTo>
                <a:lnTo>
                  <a:pt x="297052" y="278764"/>
                </a:lnTo>
                <a:lnTo>
                  <a:pt x="256031" y="295528"/>
                </a:lnTo>
                <a:lnTo>
                  <a:pt x="210057" y="304038"/>
                </a:lnTo>
                <a:lnTo>
                  <a:pt x="193929" y="304800"/>
                </a:lnTo>
                <a:lnTo>
                  <a:pt x="190500" y="304800"/>
                </a:lnTo>
                <a:lnTo>
                  <a:pt x="142875" y="299974"/>
                </a:lnTo>
                <a:lnTo>
                  <a:pt x="99822" y="286385"/>
                </a:lnTo>
                <a:lnTo>
                  <a:pt x="62483" y="265302"/>
                </a:lnTo>
                <a:lnTo>
                  <a:pt x="32638" y="237744"/>
                </a:lnTo>
                <a:lnTo>
                  <a:pt x="11556" y="204850"/>
                </a:lnTo>
                <a:lnTo>
                  <a:pt x="1016" y="168148"/>
                </a:lnTo>
                <a:lnTo>
                  <a:pt x="0" y="15519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16727" y="6464922"/>
            <a:ext cx="114935" cy="56515"/>
          </a:xfrm>
          <a:custGeom>
            <a:avLst/>
            <a:gdLst/>
            <a:ahLst/>
            <a:cxnLst/>
            <a:rect l="l" t="t" r="r" b="b"/>
            <a:pathLst>
              <a:path w="114935" h="56515">
                <a:moveTo>
                  <a:pt x="114681" y="0"/>
                </a:moveTo>
                <a:lnTo>
                  <a:pt x="19303" y="18326"/>
                </a:lnTo>
                <a:lnTo>
                  <a:pt x="252" y="18326"/>
                </a:lnTo>
                <a:lnTo>
                  <a:pt x="0" y="56273"/>
                </a:lnTo>
                <a:lnTo>
                  <a:pt x="77333" y="18326"/>
                </a:lnTo>
                <a:lnTo>
                  <a:pt x="19303" y="18326"/>
                </a:lnTo>
                <a:lnTo>
                  <a:pt x="77644" y="18173"/>
                </a:lnTo>
                <a:lnTo>
                  <a:pt x="11468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17234" y="6406896"/>
            <a:ext cx="19050" cy="38735"/>
          </a:xfrm>
          <a:custGeom>
            <a:avLst/>
            <a:gdLst/>
            <a:ahLst/>
            <a:cxnLst/>
            <a:rect l="l" t="t" r="r" b="b"/>
            <a:pathLst>
              <a:path w="19050" h="38735">
                <a:moveTo>
                  <a:pt x="253" y="0"/>
                </a:moveTo>
                <a:lnTo>
                  <a:pt x="0" y="38099"/>
                </a:lnTo>
                <a:lnTo>
                  <a:pt x="19050" y="38239"/>
                </a:lnTo>
                <a:lnTo>
                  <a:pt x="25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79391" y="6406896"/>
            <a:ext cx="1652270" cy="76835"/>
          </a:xfrm>
          <a:custGeom>
            <a:avLst/>
            <a:gdLst/>
            <a:ahLst/>
            <a:cxnLst/>
            <a:rect l="l" t="t" r="r" b="b"/>
            <a:pathLst>
              <a:path w="1652270" h="76835">
                <a:moveTo>
                  <a:pt x="1538097" y="0"/>
                </a:moveTo>
                <a:lnTo>
                  <a:pt x="1556893" y="38239"/>
                </a:lnTo>
                <a:lnTo>
                  <a:pt x="174" y="38239"/>
                </a:lnTo>
                <a:lnTo>
                  <a:pt x="0" y="64388"/>
                </a:lnTo>
                <a:lnTo>
                  <a:pt x="1556639" y="76352"/>
                </a:lnTo>
                <a:lnTo>
                  <a:pt x="1652016" y="58026"/>
                </a:lnTo>
                <a:lnTo>
                  <a:pt x="1613170" y="38239"/>
                </a:lnTo>
                <a:lnTo>
                  <a:pt x="1556893" y="38239"/>
                </a:lnTo>
                <a:lnTo>
                  <a:pt x="1589683" y="26276"/>
                </a:lnTo>
                <a:lnTo>
                  <a:pt x="153809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0000" y="5406390"/>
            <a:ext cx="123698" cy="1181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69054" y="5265420"/>
            <a:ext cx="466725" cy="210820"/>
          </a:xfrm>
          <a:custGeom>
            <a:avLst/>
            <a:gdLst/>
            <a:ahLst/>
            <a:cxnLst/>
            <a:rect l="l" t="t" r="r" b="b"/>
            <a:pathLst>
              <a:path w="466725" h="210820">
                <a:moveTo>
                  <a:pt x="457581" y="0"/>
                </a:moveTo>
                <a:lnTo>
                  <a:pt x="452628" y="1142"/>
                </a:lnTo>
                <a:lnTo>
                  <a:pt x="447294" y="2285"/>
                </a:lnTo>
                <a:lnTo>
                  <a:pt x="440817" y="3809"/>
                </a:lnTo>
                <a:lnTo>
                  <a:pt x="319532" y="27558"/>
                </a:lnTo>
                <a:lnTo>
                  <a:pt x="274447" y="37718"/>
                </a:lnTo>
                <a:lnTo>
                  <a:pt x="229489" y="49275"/>
                </a:lnTo>
                <a:lnTo>
                  <a:pt x="187325" y="62229"/>
                </a:lnTo>
                <a:lnTo>
                  <a:pt x="149733" y="76961"/>
                </a:lnTo>
                <a:lnTo>
                  <a:pt x="115189" y="94741"/>
                </a:lnTo>
                <a:lnTo>
                  <a:pt x="82042" y="116204"/>
                </a:lnTo>
                <a:lnTo>
                  <a:pt x="50673" y="139445"/>
                </a:lnTo>
                <a:lnTo>
                  <a:pt x="20828" y="163956"/>
                </a:lnTo>
                <a:lnTo>
                  <a:pt x="0" y="181990"/>
                </a:lnTo>
                <a:lnTo>
                  <a:pt x="25146" y="210692"/>
                </a:lnTo>
                <a:lnTo>
                  <a:pt x="39497" y="198119"/>
                </a:lnTo>
                <a:lnTo>
                  <a:pt x="73406" y="170052"/>
                </a:lnTo>
                <a:lnTo>
                  <a:pt x="118491" y="137413"/>
                </a:lnTo>
                <a:lnTo>
                  <a:pt x="164465" y="112013"/>
                </a:lnTo>
                <a:lnTo>
                  <a:pt x="218694" y="91947"/>
                </a:lnTo>
                <a:lnTo>
                  <a:pt x="260731" y="80136"/>
                </a:lnTo>
                <a:lnTo>
                  <a:pt x="327152" y="64896"/>
                </a:lnTo>
                <a:lnTo>
                  <a:pt x="449199" y="40766"/>
                </a:lnTo>
                <a:lnTo>
                  <a:pt x="455295" y="39369"/>
                </a:lnTo>
                <a:lnTo>
                  <a:pt x="461645" y="38099"/>
                </a:lnTo>
                <a:lnTo>
                  <a:pt x="466725" y="36829"/>
                </a:lnTo>
                <a:lnTo>
                  <a:pt x="45758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67200" y="4876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9982" y="5968"/>
                </a:lnTo>
                <a:lnTo>
                  <a:pt x="71754" y="22987"/>
                </a:lnTo>
                <a:lnTo>
                  <a:pt x="40004" y="49402"/>
                </a:lnTo>
                <a:lnTo>
                  <a:pt x="16383" y="83438"/>
                </a:lnTo>
                <a:lnTo>
                  <a:pt x="2794" y="123443"/>
                </a:lnTo>
                <a:lnTo>
                  <a:pt x="0" y="152400"/>
                </a:lnTo>
                <a:lnTo>
                  <a:pt x="635" y="166624"/>
                </a:lnTo>
                <a:lnTo>
                  <a:pt x="10540" y="208152"/>
                </a:lnTo>
                <a:lnTo>
                  <a:pt x="30861" y="244475"/>
                </a:lnTo>
                <a:lnTo>
                  <a:pt x="60071" y="273685"/>
                </a:lnTo>
                <a:lnTo>
                  <a:pt x="96265" y="294131"/>
                </a:lnTo>
                <a:lnTo>
                  <a:pt x="137667" y="304038"/>
                </a:lnTo>
                <a:lnTo>
                  <a:pt x="152400" y="304800"/>
                </a:lnTo>
                <a:lnTo>
                  <a:pt x="166624" y="304164"/>
                </a:lnTo>
                <a:lnTo>
                  <a:pt x="208152" y="294258"/>
                </a:lnTo>
                <a:lnTo>
                  <a:pt x="244475" y="273938"/>
                </a:lnTo>
                <a:lnTo>
                  <a:pt x="273685" y="244729"/>
                </a:lnTo>
                <a:lnTo>
                  <a:pt x="294132" y="208533"/>
                </a:lnTo>
                <a:lnTo>
                  <a:pt x="304038" y="167131"/>
                </a:lnTo>
                <a:lnTo>
                  <a:pt x="304800" y="152400"/>
                </a:lnTo>
                <a:lnTo>
                  <a:pt x="304164" y="138175"/>
                </a:lnTo>
                <a:lnTo>
                  <a:pt x="294259" y="96647"/>
                </a:lnTo>
                <a:lnTo>
                  <a:pt x="273938" y="60325"/>
                </a:lnTo>
                <a:lnTo>
                  <a:pt x="244728" y="31114"/>
                </a:lnTo>
                <a:lnTo>
                  <a:pt x="208534" y="10668"/>
                </a:lnTo>
                <a:lnTo>
                  <a:pt x="167132" y="762"/>
                </a:lnTo>
                <a:lnTo>
                  <a:pt x="152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67200" y="4876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6096" y="109474"/>
                </a:lnTo>
                <a:lnTo>
                  <a:pt x="23240" y="71374"/>
                </a:lnTo>
                <a:lnTo>
                  <a:pt x="49784" y="39750"/>
                </a:lnTo>
                <a:lnTo>
                  <a:pt x="83820" y="16256"/>
                </a:lnTo>
                <a:lnTo>
                  <a:pt x="123825" y="2667"/>
                </a:lnTo>
                <a:lnTo>
                  <a:pt x="152400" y="0"/>
                </a:lnTo>
                <a:lnTo>
                  <a:pt x="167132" y="762"/>
                </a:lnTo>
                <a:lnTo>
                  <a:pt x="208534" y="10668"/>
                </a:lnTo>
                <a:lnTo>
                  <a:pt x="244728" y="31114"/>
                </a:lnTo>
                <a:lnTo>
                  <a:pt x="273938" y="60325"/>
                </a:lnTo>
                <a:lnTo>
                  <a:pt x="294259" y="96647"/>
                </a:lnTo>
                <a:lnTo>
                  <a:pt x="304164" y="138175"/>
                </a:lnTo>
                <a:lnTo>
                  <a:pt x="304800" y="152400"/>
                </a:lnTo>
                <a:lnTo>
                  <a:pt x="304038" y="167131"/>
                </a:lnTo>
                <a:lnTo>
                  <a:pt x="294132" y="208533"/>
                </a:lnTo>
                <a:lnTo>
                  <a:pt x="273685" y="244729"/>
                </a:lnTo>
                <a:lnTo>
                  <a:pt x="244475" y="273938"/>
                </a:lnTo>
                <a:lnTo>
                  <a:pt x="208152" y="294258"/>
                </a:lnTo>
                <a:lnTo>
                  <a:pt x="166624" y="304164"/>
                </a:lnTo>
                <a:lnTo>
                  <a:pt x="152400" y="304800"/>
                </a:lnTo>
                <a:lnTo>
                  <a:pt x="137667" y="304038"/>
                </a:lnTo>
                <a:lnTo>
                  <a:pt x="96265" y="294131"/>
                </a:lnTo>
                <a:lnTo>
                  <a:pt x="60071" y="273685"/>
                </a:lnTo>
                <a:lnTo>
                  <a:pt x="30861" y="244475"/>
                </a:lnTo>
                <a:lnTo>
                  <a:pt x="10540" y="208152"/>
                </a:lnTo>
                <a:lnTo>
                  <a:pt x="635" y="16662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71800" y="4939284"/>
            <a:ext cx="128270" cy="36195"/>
          </a:xfrm>
          <a:custGeom>
            <a:avLst/>
            <a:gdLst/>
            <a:ahLst/>
            <a:cxnLst/>
            <a:rect l="l" t="t" r="r" b="b"/>
            <a:pathLst>
              <a:path w="128269" h="36195">
                <a:moveTo>
                  <a:pt x="0" y="0"/>
                </a:moveTo>
                <a:lnTo>
                  <a:pt x="93091" y="27051"/>
                </a:lnTo>
                <a:lnTo>
                  <a:pt x="110236" y="35687"/>
                </a:lnTo>
                <a:lnTo>
                  <a:pt x="127762" y="21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46729" y="5000116"/>
            <a:ext cx="17780" cy="42545"/>
          </a:xfrm>
          <a:custGeom>
            <a:avLst/>
            <a:gdLst/>
            <a:ahLst/>
            <a:cxnLst/>
            <a:rect l="l" t="t" r="r" b="b"/>
            <a:pathLst>
              <a:path w="17780" h="42545">
                <a:moveTo>
                  <a:pt x="888" y="0"/>
                </a:moveTo>
                <a:lnTo>
                  <a:pt x="0" y="42544"/>
                </a:lnTo>
                <a:lnTo>
                  <a:pt x="17652" y="8635"/>
                </a:lnTo>
                <a:lnTo>
                  <a:pt x="8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71800" y="4876546"/>
            <a:ext cx="3014980" cy="439420"/>
          </a:xfrm>
          <a:custGeom>
            <a:avLst/>
            <a:gdLst/>
            <a:ahLst/>
            <a:cxnLst/>
            <a:rect l="l" t="t" r="r" b="b"/>
            <a:pathLst>
              <a:path w="3014979" h="439420">
                <a:moveTo>
                  <a:pt x="162136" y="123570"/>
                </a:moveTo>
                <a:lnTo>
                  <a:pt x="75818" y="123570"/>
                </a:lnTo>
                <a:lnTo>
                  <a:pt x="92582" y="132206"/>
                </a:lnTo>
                <a:lnTo>
                  <a:pt x="154431" y="162051"/>
                </a:lnTo>
                <a:lnTo>
                  <a:pt x="196595" y="181101"/>
                </a:lnTo>
                <a:lnTo>
                  <a:pt x="239141" y="199389"/>
                </a:lnTo>
                <a:lnTo>
                  <a:pt x="282194" y="217296"/>
                </a:lnTo>
                <a:lnTo>
                  <a:pt x="325627" y="234314"/>
                </a:lnTo>
                <a:lnTo>
                  <a:pt x="369442" y="250824"/>
                </a:lnTo>
                <a:lnTo>
                  <a:pt x="413765" y="266699"/>
                </a:lnTo>
                <a:lnTo>
                  <a:pt x="458470" y="281685"/>
                </a:lnTo>
                <a:lnTo>
                  <a:pt x="503427" y="296163"/>
                </a:lnTo>
                <a:lnTo>
                  <a:pt x="548894" y="309879"/>
                </a:lnTo>
                <a:lnTo>
                  <a:pt x="594613" y="322960"/>
                </a:lnTo>
                <a:lnTo>
                  <a:pt x="640714" y="335406"/>
                </a:lnTo>
                <a:lnTo>
                  <a:pt x="687197" y="347217"/>
                </a:lnTo>
                <a:lnTo>
                  <a:pt x="733805" y="358139"/>
                </a:lnTo>
                <a:lnTo>
                  <a:pt x="780796" y="368553"/>
                </a:lnTo>
                <a:lnTo>
                  <a:pt x="828166" y="378205"/>
                </a:lnTo>
                <a:lnTo>
                  <a:pt x="875664" y="387222"/>
                </a:lnTo>
                <a:lnTo>
                  <a:pt x="923544" y="395477"/>
                </a:lnTo>
                <a:lnTo>
                  <a:pt x="971550" y="402970"/>
                </a:lnTo>
                <a:lnTo>
                  <a:pt x="1019810" y="409955"/>
                </a:lnTo>
                <a:lnTo>
                  <a:pt x="1068324" y="416178"/>
                </a:lnTo>
                <a:lnTo>
                  <a:pt x="1117091" y="421639"/>
                </a:lnTo>
                <a:lnTo>
                  <a:pt x="1165987" y="426338"/>
                </a:lnTo>
                <a:lnTo>
                  <a:pt x="1214882" y="430275"/>
                </a:lnTo>
                <a:lnTo>
                  <a:pt x="1264158" y="433704"/>
                </a:lnTo>
                <a:lnTo>
                  <a:pt x="1313434" y="436117"/>
                </a:lnTo>
                <a:lnTo>
                  <a:pt x="1362964" y="437895"/>
                </a:lnTo>
                <a:lnTo>
                  <a:pt x="1412621" y="439038"/>
                </a:lnTo>
                <a:lnTo>
                  <a:pt x="1462151" y="439419"/>
                </a:lnTo>
                <a:lnTo>
                  <a:pt x="1515237" y="439038"/>
                </a:lnTo>
                <a:lnTo>
                  <a:pt x="1620774" y="435736"/>
                </a:lnTo>
                <a:lnTo>
                  <a:pt x="1673225" y="432815"/>
                </a:lnTo>
                <a:lnTo>
                  <a:pt x="1725676" y="429005"/>
                </a:lnTo>
                <a:lnTo>
                  <a:pt x="1777873" y="424433"/>
                </a:lnTo>
                <a:lnTo>
                  <a:pt x="1829942" y="419099"/>
                </a:lnTo>
                <a:lnTo>
                  <a:pt x="1881759" y="412876"/>
                </a:lnTo>
                <a:lnTo>
                  <a:pt x="1933321" y="405891"/>
                </a:lnTo>
                <a:lnTo>
                  <a:pt x="1962213" y="401446"/>
                </a:lnTo>
                <a:lnTo>
                  <a:pt x="1461897" y="401446"/>
                </a:lnTo>
                <a:lnTo>
                  <a:pt x="1412875" y="401065"/>
                </a:lnTo>
                <a:lnTo>
                  <a:pt x="1363726" y="400049"/>
                </a:lnTo>
                <a:lnTo>
                  <a:pt x="1314958" y="398144"/>
                </a:lnTo>
                <a:lnTo>
                  <a:pt x="1266189" y="395604"/>
                </a:lnTo>
                <a:lnTo>
                  <a:pt x="1217549" y="392302"/>
                </a:lnTo>
                <a:lnTo>
                  <a:pt x="1169162" y="388365"/>
                </a:lnTo>
                <a:lnTo>
                  <a:pt x="1120648" y="383666"/>
                </a:lnTo>
                <a:lnTo>
                  <a:pt x="1072641" y="378332"/>
                </a:lnTo>
                <a:lnTo>
                  <a:pt x="1024763" y="372109"/>
                </a:lnTo>
                <a:lnTo>
                  <a:pt x="977011" y="365251"/>
                </a:lnTo>
                <a:lnTo>
                  <a:pt x="929386" y="357885"/>
                </a:lnTo>
                <a:lnTo>
                  <a:pt x="882141" y="349757"/>
                </a:lnTo>
                <a:lnTo>
                  <a:pt x="835278" y="340867"/>
                </a:lnTo>
                <a:lnTo>
                  <a:pt x="788415" y="331342"/>
                </a:lnTo>
                <a:lnTo>
                  <a:pt x="742188" y="321055"/>
                </a:lnTo>
                <a:lnTo>
                  <a:pt x="695960" y="310133"/>
                </a:lnTo>
                <a:lnTo>
                  <a:pt x="650113" y="298449"/>
                </a:lnTo>
                <a:lnTo>
                  <a:pt x="604520" y="286130"/>
                </a:lnTo>
                <a:lnTo>
                  <a:pt x="559435" y="273303"/>
                </a:lnTo>
                <a:lnTo>
                  <a:pt x="514603" y="259841"/>
                </a:lnTo>
                <a:lnTo>
                  <a:pt x="470026" y="245490"/>
                </a:lnTo>
                <a:lnTo>
                  <a:pt x="425958" y="230504"/>
                </a:lnTo>
                <a:lnTo>
                  <a:pt x="382270" y="214883"/>
                </a:lnTo>
                <a:lnTo>
                  <a:pt x="339089" y="198627"/>
                </a:lnTo>
                <a:lnTo>
                  <a:pt x="296163" y="181990"/>
                </a:lnTo>
                <a:lnTo>
                  <a:pt x="253745" y="164337"/>
                </a:lnTo>
                <a:lnTo>
                  <a:pt x="211708" y="146176"/>
                </a:lnTo>
                <a:lnTo>
                  <a:pt x="170180" y="127380"/>
                </a:lnTo>
                <a:lnTo>
                  <a:pt x="162136" y="123570"/>
                </a:lnTo>
                <a:close/>
              </a:path>
              <a:path w="3014979" h="439420">
                <a:moveTo>
                  <a:pt x="2995167" y="0"/>
                </a:moveTo>
                <a:lnTo>
                  <a:pt x="2954020" y="24002"/>
                </a:lnTo>
                <a:lnTo>
                  <a:pt x="2912617" y="47243"/>
                </a:lnTo>
                <a:lnTo>
                  <a:pt x="2870454" y="69976"/>
                </a:lnTo>
                <a:lnTo>
                  <a:pt x="2827909" y="91820"/>
                </a:lnTo>
                <a:lnTo>
                  <a:pt x="2784602" y="112902"/>
                </a:lnTo>
                <a:lnTo>
                  <a:pt x="2740914" y="133349"/>
                </a:lnTo>
                <a:lnTo>
                  <a:pt x="2696464" y="153161"/>
                </a:lnTo>
                <a:lnTo>
                  <a:pt x="2651633" y="172211"/>
                </a:lnTo>
                <a:lnTo>
                  <a:pt x="2606294" y="190372"/>
                </a:lnTo>
                <a:lnTo>
                  <a:pt x="2560447" y="208025"/>
                </a:lnTo>
                <a:lnTo>
                  <a:pt x="2514091" y="224916"/>
                </a:lnTo>
                <a:lnTo>
                  <a:pt x="2467355" y="240918"/>
                </a:lnTo>
                <a:lnTo>
                  <a:pt x="2420112" y="256412"/>
                </a:lnTo>
                <a:lnTo>
                  <a:pt x="2372487" y="270890"/>
                </a:lnTo>
                <a:lnTo>
                  <a:pt x="2324480" y="284733"/>
                </a:lnTo>
                <a:lnTo>
                  <a:pt x="2275966" y="297941"/>
                </a:lnTo>
                <a:lnTo>
                  <a:pt x="2227326" y="310260"/>
                </a:lnTo>
                <a:lnTo>
                  <a:pt x="2178177" y="321944"/>
                </a:lnTo>
                <a:lnTo>
                  <a:pt x="2128647" y="332739"/>
                </a:lnTo>
                <a:lnTo>
                  <a:pt x="2078736" y="342772"/>
                </a:lnTo>
                <a:lnTo>
                  <a:pt x="2028571" y="352170"/>
                </a:lnTo>
                <a:lnTo>
                  <a:pt x="1978278" y="360425"/>
                </a:lnTo>
                <a:lnTo>
                  <a:pt x="1927478" y="368172"/>
                </a:lnTo>
                <a:lnTo>
                  <a:pt x="1876552" y="375157"/>
                </a:lnTo>
                <a:lnTo>
                  <a:pt x="1825371" y="381253"/>
                </a:lnTo>
                <a:lnTo>
                  <a:pt x="1773936" y="386587"/>
                </a:lnTo>
                <a:lnTo>
                  <a:pt x="1722374" y="391159"/>
                </a:lnTo>
                <a:lnTo>
                  <a:pt x="1670558" y="394842"/>
                </a:lnTo>
                <a:lnTo>
                  <a:pt x="1618614" y="397636"/>
                </a:lnTo>
                <a:lnTo>
                  <a:pt x="1566417" y="399668"/>
                </a:lnTo>
                <a:lnTo>
                  <a:pt x="1514221" y="401065"/>
                </a:lnTo>
                <a:lnTo>
                  <a:pt x="1461897" y="401446"/>
                </a:lnTo>
                <a:lnTo>
                  <a:pt x="1962213" y="401446"/>
                </a:lnTo>
                <a:lnTo>
                  <a:pt x="2035683" y="389508"/>
                </a:lnTo>
                <a:lnTo>
                  <a:pt x="2086228" y="379983"/>
                </a:lnTo>
                <a:lnTo>
                  <a:pt x="2136775" y="369823"/>
                </a:lnTo>
                <a:lnTo>
                  <a:pt x="2186940" y="358901"/>
                </a:lnTo>
                <a:lnTo>
                  <a:pt x="2236597" y="347217"/>
                </a:lnTo>
                <a:lnTo>
                  <a:pt x="2286000" y="334644"/>
                </a:lnTo>
                <a:lnTo>
                  <a:pt x="2335022" y="321309"/>
                </a:lnTo>
                <a:lnTo>
                  <a:pt x="2383663" y="307339"/>
                </a:lnTo>
                <a:lnTo>
                  <a:pt x="2431923" y="292480"/>
                </a:lnTo>
                <a:lnTo>
                  <a:pt x="2479802" y="276859"/>
                </a:lnTo>
                <a:lnTo>
                  <a:pt x="2527173" y="260730"/>
                </a:lnTo>
                <a:lnTo>
                  <a:pt x="2574163" y="243585"/>
                </a:lnTo>
                <a:lnTo>
                  <a:pt x="2620517" y="225678"/>
                </a:lnTo>
                <a:lnTo>
                  <a:pt x="2666619" y="207136"/>
                </a:lnTo>
                <a:lnTo>
                  <a:pt x="2712085" y="187832"/>
                </a:lnTo>
                <a:lnTo>
                  <a:pt x="2757042" y="167893"/>
                </a:lnTo>
                <a:lnTo>
                  <a:pt x="2801492" y="147065"/>
                </a:lnTo>
                <a:lnTo>
                  <a:pt x="2845308" y="125602"/>
                </a:lnTo>
                <a:lnTo>
                  <a:pt x="2888615" y="103504"/>
                </a:lnTo>
                <a:lnTo>
                  <a:pt x="2931287" y="80517"/>
                </a:lnTo>
                <a:lnTo>
                  <a:pt x="2973324" y="56895"/>
                </a:lnTo>
                <a:lnTo>
                  <a:pt x="3014472" y="32638"/>
                </a:lnTo>
                <a:lnTo>
                  <a:pt x="2995167" y="0"/>
                </a:lnTo>
                <a:close/>
              </a:path>
              <a:path w="3014979" h="439420">
                <a:moveTo>
                  <a:pt x="0" y="62737"/>
                </a:moveTo>
                <a:lnTo>
                  <a:pt x="74930" y="166115"/>
                </a:lnTo>
                <a:lnTo>
                  <a:pt x="75818" y="123570"/>
                </a:lnTo>
                <a:lnTo>
                  <a:pt x="162136" y="123570"/>
                </a:lnTo>
                <a:lnTo>
                  <a:pt x="129158" y="107949"/>
                </a:lnTo>
                <a:lnTo>
                  <a:pt x="93091" y="89788"/>
                </a:lnTo>
                <a:lnTo>
                  <a:pt x="0" y="627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06952" y="6208941"/>
            <a:ext cx="114300" cy="1156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44544" y="5791200"/>
            <a:ext cx="48260" cy="438784"/>
          </a:xfrm>
          <a:custGeom>
            <a:avLst/>
            <a:gdLst/>
            <a:ahLst/>
            <a:cxnLst/>
            <a:rect l="l" t="t" r="r" b="b"/>
            <a:pathLst>
              <a:path w="48260" h="438785">
                <a:moveTo>
                  <a:pt x="10159" y="0"/>
                </a:moveTo>
                <a:lnTo>
                  <a:pt x="10013" y="9842"/>
                </a:lnTo>
                <a:lnTo>
                  <a:pt x="9778" y="19469"/>
                </a:lnTo>
                <a:lnTo>
                  <a:pt x="9639" y="31737"/>
                </a:lnTo>
                <a:lnTo>
                  <a:pt x="9375" y="44703"/>
                </a:lnTo>
                <a:lnTo>
                  <a:pt x="8620" y="73596"/>
                </a:lnTo>
                <a:lnTo>
                  <a:pt x="8366" y="89268"/>
                </a:lnTo>
                <a:lnTo>
                  <a:pt x="7596" y="123418"/>
                </a:lnTo>
                <a:lnTo>
                  <a:pt x="7091" y="141566"/>
                </a:lnTo>
                <a:lnTo>
                  <a:pt x="6328" y="179336"/>
                </a:lnTo>
                <a:lnTo>
                  <a:pt x="5440" y="218681"/>
                </a:lnTo>
                <a:lnTo>
                  <a:pt x="3428" y="298767"/>
                </a:lnTo>
                <a:lnTo>
                  <a:pt x="2516" y="339877"/>
                </a:lnTo>
                <a:lnTo>
                  <a:pt x="1015" y="396913"/>
                </a:lnTo>
                <a:lnTo>
                  <a:pt x="634" y="415264"/>
                </a:lnTo>
                <a:lnTo>
                  <a:pt x="481" y="419722"/>
                </a:lnTo>
                <a:lnTo>
                  <a:pt x="0" y="437769"/>
                </a:lnTo>
                <a:lnTo>
                  <a:pt x="38100" y="438734"/>
                </a:lnTo>
                <a:lnTo>
                  <a:pt x="38480" y="419722"/>
                </a:lnTo>
                <a:lnTo>
                  <a:pt x="38635" y="415264"/>
                </a:lnTo>
                <a:lnTo>
                  <a:pt x="39623" y="379006"/>
                </a:lnTo>
                <a:lnTo>
                  <a:pt x="40535" y="338975"/>
                </a:lnTo>
                <a:lnTo>
                  <a:pt x="43576" y="217855"/>
                </a:lnTo>
                <a:lnTo>
                  <a:pt x="44348" y="178384"/>
                </a:lnTo>
                <a:lnTo>
                  <a:pt x="44830" y="160108"/>
                </a:lnTo>
                <a:lnTo>
                  <a:pt x="45240" y="140563"/>
                </a:lnTo>
                <a:lnTo>
                  <a:pt x="45738" y="122580"/>
                </a:lnTo>
                <a:lnTo>
                  <a:pt x="46493" y="88582"/>
                </a:lnTo>
                <a:lnTo>
                  <a:pt x="46760" y="72643"/>
                </a:lnTo>
                <a:lnTo>
                  <a:pt x="47116" y="58559"/>
                </a:lnTo>
                <a:lnTo>
                  <a:pt x="47396" y="43853"/>
                </a:lnTo>
                <a:lnTo>
                  <a:pt x="47751" y="31737"/>
                </a:lnTo>
                <a:lnTo>
                  <a:pt x="47896" y="19469"/>
                </a:lnTo>
                <a:lnTo>
                  <a:pt x="48132" y="9842"/>
                </a:lnTo>
                <a:lnTo>
                  <a:pt x="48259" y="800"/>
                </a:lnTo>
                <a:lnTo>
                  <a:pt x="1015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27292" y="3867022"/>
            <a:ext cx="1033780" cy="2345055"/>
          </a:xfrm>
          <a:custGeom>
            <a:avLst/>
            <a:gdLst/>
            <a:ahLst/>
            <a:cxnLst/>
            <a:rect l="l" t="t" r="r" b="b"/>
            <a:pathLst>
              <a:path w="1033779" h="2345054">
                <a:moveTo>
                  <a:pt x="957579" y="0"/>
                </a:moveTo>
                <a:lnTo>
                  <a:pt x="957326" y="18668"/>
                </a:lnTo>
                <a:lnTo>
                  <a:pt x="957199" y="51434"/>
                </a:lnTo>
                <a:lnTo>
                  <a:pt x="957579" y="94614"/>
                </a:lnTo>
                <a:lnTo>
                  <a:pt x="958341" y="139700"/>
                </a:lnTo>
                <a:lnTo>
                  <a:pt x="959357" y="186944"/>
                </a:lnTo>
                <a:lnTo>
                  <a:pt x="960501" y="235712"/>
                </a:lnTo>
                <a:lnTo>
                  <a:pt x="961771" y="286384"/>
                </a:lnTo>
                <a:lnTo>
                  <a:pt x="963167" y="338327"/>
                </a:lnTo>
                <a:lnTo>
                  <a:pt x="965707" y="445896"/>
                </a:lnTo>
                <a:lnTo>
                  <a:pt x="967612" y="557276"/>
                </a:lnTo>
                <a:lnTo>
                  <a:pt x="968373" y="670940"/>
                </a:lnTo>
                <a:lnTo>
                  <a:pt x="967612" y="784859"/>
                </a:lnTo>
                <a:lnTo>
                  <a:pt x="964564" y="898397"/>
                </a:lnTo>
                <a:lnTo>
                  <a:pt x="958850" y="1009903"/>
                </a:lnTo>
                <a:lnTo>
                  <a:pt x="949959" y="1117981"/>
                </a:lnTo>
                <a:lnTo>
                  <a:pt x="943990" y="1170304"/>
                </a:lnTo>
                <a:lnTo>
                  <a:pt x="937259" y="1220977"/>
                </a:lnTo>
                <a:lnTo>
                  <a:pt x="929258" y="1270127"/>
                </a:lnTo>
                <a:lnTo>
                  <a:pt x="920368" y="1317497"/>
                </a:lnTo>
                <a:lnTo>
                  <a:pt x="910208" y="1362837"/>
                </a:lnTo>
                <a:lnTo>
                  <a:pt x="899032" y="1406017"/>
                </a:lnTo>
                <a:lnTo>
                  <a:pt x="886332" y="1446783"/>
                </a:lnTo>
                <a:lnTo>
                  <a:pt x="872362" y="1485138"/>
                </a:lnTo>
                <a:lnTo>
                  <a:pt x="856741" y="1521586"/>
                </a:lnTo>
                <a:lnTo>
                  <a:pt x="838707" y="1557655"/>
                </a:lnTo>
                <a:lnTo>
                  <a:pt x="818514" y="1593214"/>
                </a:lnTo>
                <a:lnTo>
                  <a:pt x="796543" y="1628139"/>
                </a:lnTo>
                <a:lnTo>
                  <a:pt x="772540" y="1662557"/>
                </a:lnTo>
                <a:lnTo>
                  <a:pt x="747140" y="1696212"/>
                </a:lnTo>
                <a:lnTo>
                  <a:pt x="720216" y="1729232"/>
                </a:lnTo>
                <a:lnTo>
                  <a:pt x="691768" y="1761680"/>
                </a:lnTo>
                <a:lnTo>
                  <a:pt x="662304" y="1793455"/>
                </a:lnTo>
                <a:lnTo>
                  <a:pt x="631698" y="1824482"/>
                </a:lnTo>
                <a:lnTo>
                  <a:pt x="600075" y="1854936"/>
                </a:lnTo>
                <a:lnTo>
                  <a:pt x="567943" y="1884578"/>
                </a:lnTo>
                <a:lnTo>
                  <a:pt x="535051" y="1913572"/>
                </a:lnTo>
                <a:lnTo>
                  <a:pt x="501650" y="1941779"/>
                </a:lnTo>
                <a:lnTo>
                  <a:pt x="468249" y="1969312"/>
                </a:lnTo>
                <a:lnTo>
                  <a:pt x="434593" y="1996084"/>
                </a:lnTo>
                <a:lnTo>
                  <a:pt x="400684" y="2022055"/>
                </a:lnTo>
                <a:lnTo>
                  <a:pt x="367156" y="2047278"/>
                </a:lnTo>
                <a:lnTo>
                  <a:pt x="334009" y="2071789"/>
                </a:lnTo>
                <a:lnTo>
                  <a:pt x="301371" y="2095474"/>
                </a:lnTo>
                <a:lnTo>
                  <a:pt x="123316" y="2220810"/>
                </a:lnTo>
                <a:lnTo>
                  <a:pt x="74422" y="2256129"/>
                </a:lnTo>
                <a:lnTo>
                  <a:pt x="32892" y="2288184"/>
                </a:lnTo>
                <a:lnTo>
                  <a:pt x="0" y="2316949"/>
                </a:lnTo>
                <a:lnTo>
                  <a:pt x="26034" y="2344801"/>
                </a:lnTo>
                <a:lnTo>
                  <a:pt x="33147" y="2338133"/>
                </a:lnTo>
                <a:lnTo>
                  <a:pt x="40512" y="2331580"/>
                </a:lnTo>
                <a:lnTo>
                  <a:pt x="76326" y="2302484"/>
                </a:lnTo>
                <a:lnTo>
                  <a:pt x="145541" y="2251748"/>
                </a:lnTo>
                <a:lnTo>
                  <a:pt x="323468" y="2126538"/>
                </a:lnTo>
                <a:lnTo>
                  <a:pt x="356361" y="2102612"/>
                </a:lnTo>
                <a:lnTo>
                  <a:pt x="389762" y="2077961"/>
                </a:lnTo>
                <a:lnTo>
                  <a:pt x="423672" y="2052485"/>
                </a:lnTo>
                <a:lnTo>
                  <a:pt x="457834" y="2026272"/>
                </a:lnTo>
                <a:lnTo>
                  <a:pt x="491998" y="1999132"/>
                </a:lnTo>
                <a:lnTo>
                  <a:pt x="525906" y="1971217"/>
                </a:lnTo>
                <a:lnTo>
                  <a:pt x="559688" y="1942642"/>
                </a:lnTo>
                <a:lnTo>
                  <a:pt x="593089" y="1913153"/>
                </a:lnTo>
                <a:lnTo>
                  <a:pt x="625982" y="1882965"/>
                </a:lnTo>
                <a:lnTo>
                  <a:pt x="658113" y="1851888"/>
                </a:lnTo>
                <a:lnTo>
                  <a:pt x="689355" y="1820227"/>
                </a:lnTo>
                <a:lnTo>
                  <a:pt x="719708" y="1787613"/>
                </a:lnTo>
                <a:lnTo>
                  <a:pt x="748918" y="1754327"/>
                </a:lnTo>
                <a:lnTo>
                  <a:pt x="776731" y="1720341"/>
                </a:lnTo>
                <a:lnTo>
                  <a:pt x="803148" y="1685543"/>
                </a:lnTo>
                <a:lnTo>
                  <a:pt x="827785" y="1649857"/>
                </a:lnTo>
                <a:lnTo>
                  <a:pt x="850773" y="1613408"/>
                </a:lnTo>
                <a:lnTo>
                  <a:pt x="871854" y="1576451"/>
                </a:lnTo>
                <a:lnTo>
                  <a:pt x="890777" y="1538605"/>
                </a:lnTo>
                <a:lnTo>
                  <a:pt x="907541" y="1499742"/>
                </a:lnTo>
                <a:lnTo>
                  <a:pt x="922147" y="1459864"/>
                </a:lnTo>
                <a:lnTo>
                  <a:pt x="935354" y="1417320"/>
                </a:lnTo>
                <a:lnTo>
                  <a:pt x="947165" y="1372489"/>
                </a:lnTo>
                <a:lnTo>
                  <a:pt x="957706" y="1325752"/>
                </a:lnTo>
                <a:lnTo>
                  <a:pt x="966851" y="1277239"/>
                </a:lnTo>
                <a:lnTo>
                  <a:pt x="974978" y="1227074"/>
                </a:lnTo>
                <a:lnTo>
                  <a:pt x="981836" y="1175258"/>
                </a:lnTo>
                <a:lnTo>
                  <a:pt x="987805" y="1122171"/>
                </a:lnTo>
                <a:lnTo>
                  <a:pt x="996823" y="1012951"/>
                </a:lnTo>
                <a:lnTo>
                  <a:pt x="1002664" y="900429"/>
                </a:lnTo>
                <a:lnTo>
                  <a:pt x="1005712" y="785876"/>
                </a:lnTo>
                <a:lnTo>
                  <a:pt x="1006473" y="670687"/>
                </a:lnTo>
                <a:lnTo>
                  <a:pt x="1005712" y="556894"/>
                </a:lnTo>
                <a:lnTo>
                  <a:pt x="1003807" y="445262"/>
                </a:lnTo>
                <a:lnTo>
                  <a:pt x="999871" y="285369"/>
                </a:lnTo>
                <a:lnTo>
                  <a:pt x="998601" y="234822"/>
                </a:lnTo>
                <a:lnTo>
                  <a:pt x="997330" y="185927"/>
                </a:lnTo>
                <a:lnTo>
                  <a:pt x="996441" y="138937"/>
                </a:lnTo>
                <a:lnTo>
                  <a:pt x="995679" y="93852"/>
                </a:lnTo>
                <a:lnTo>
                  <a:pt x="995299" y="51053"/>
                </a:lnTo>
                <a:lnTo>
                  <a:pt x="995552" y="19684"/>
                </a:lnTo>
                <a:lnTo>
                  <a:pt x="1031627" y="19684"/>
                </a:lnTo>
                <a:lnTo>
                  <a:pt x="995679" y="253"/>
                </a:lnTo>
                <a:lnTo>
                  <a:pt x="957579" y="0"/>
                </a:lnTo>
                <a:close/>
              </a:path>
              <a:path w="1033779" h="2345054">
                <a:moveTo>
                  <a:pt x="1031627" y="19684"/>
                </a:moveTo>
                <a:lnTo>
                  <a:pt x="995552" y="19684"/>
                </a:lnTo>
                <a:lnTo>
                  <a:pt x="1033272" y="20574"/>
                </a:lnTo>
                <a:lnTo>
                  <a:pt x="1031627" y="19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46264" y="3771900"/>
            <a:ext cx="114300" cy="1156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72200" y="3352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9982" y="5969"/>
                </a:lnTo>
                <a:lnTo>
                  <a:pt x="71754" y="22987"/>
                </a:lnTo>
                <a:lnTo>
                  <a:pt x="40004" y="49402"/>
                </a:lnTo>
                <a:lnTo>
                  <a:pt x="16383" y="83438"/>
                </a:lnTo>
                <a:lnTo>
                  <a:pt x="2794" y="123444"/>
                </a:lnTo>
                <a:lnTo>
                  <a:pt x="0" y="152400"/>
                </a:lnTo>
                <a:lnTo>
                  <a:pt x="635" y="166624"/>
                </a:lnTo>
                <a:lnTo>
                  <a:pt x="10540" y="208152"/>
                </a:lnTo>
                <a:lnTo>
                  <a:pt x="30861" y="244475"/>
                </a:lnTo>
                <a:lnTo>
                  <a:pt x="60071" y="273685"/>
                </a:lnTo>
                <a:lnTo>
                  <a:pt x="96265" y="294131"/>
                </a:lnTo>
                <a:lnTo>
                  <a:pt x="137667" y="304038"/>
                </a:lnTo>
                <a:lnTo>
                  <a:pt x="152400" y="304800"/>
                </a:lnTo>
                <a:lnTo>
                  <a:pt x="166624" y="304164"/>
                </a:lnTo>
                <a:lnTo>
                  <a:pt x="208152" y="294258"/>
                </a:lnTo>
                <a:lnTo>
                  <a:pt x="244475" y="273938"/>
                </a:lnTo>
                <a:lnTo>
                  <a:pt x="273685" y="244728"/>
                </a:lnTo>
                <a:lnTo>
                  <a:pt x="294132" y="208534"/>
                </a:lnTo>
                <a:lnTo>
                  <a:pt x="304038" y="167132"/>
                </a:lnTo>
                <a:lnTo>
                  <a:pt x="304800" y="152400"/>
                </a:lnTo>
                <a:lnTo>
                  <a:pt x="304164" y="138175"/>
                </a:lnTo>
                <a:lnTo>
                  <a:pt x="294259" y="96647"/>
                </a:lnTo>
                <a:lnTo>
                  <a:pt x="273938" y="60325"/>
                </a:lnTo>
                <a:lnTo>
                  <a:pt x="244728" y="31114"/>
                </a:lnTo>
                <a:lnTo>
                  <a:pt x="208534" y="10667"/>
                </a:lnTo>
                <a:lnTo>
                  <a:pt x="167132" y="762"/>
                </a:lnTo>
                <a:lnTo>
                  <a:pt x="152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72200" y="3352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6096" y="109474"/>
                </a:lnTo>
                <a:lnTo>
                  <a:pt x="23240" y="71374"/>
                </a:lnTo>
                <a:lnTo>
                  <a:pt x="49784" y="39750"/>
                </a:lnTo>
                <a:lnTo>
                  <a:pt x="83820" y="16255"/>
                </a:lnTo>
                <a:lnTo>
                  <a:pt x="123825" y="2666"/>
                </a:lnTo>
                <a:lnTo>
                  <a:pt x="152400" y="0"/>
                </a:lnTo>
                <a:lnTo>
                  <a:pt x="167132" y="762"/>
                </a:lnTo>
                <a:lnTo>
                  <a:pt x="208534" y="10667"/>
                </a:lnTo>
                <a:lnTo>
                  <a:pt x="244728" y="31114"/>
                </a:lnTo>
                <a:lnTo>
                  <a:pt x="273938" y="60325"/>
                </a:lnTo>
                <a:lnTo>
                  <a:pt x="294259" y="96647"/>
                </a:lnTo>
                <a:lnTo>
                  <a:pt x="304164" y="138175"/>
                </a:lnTo>
                <a:lnTo>
                  <a:pt x="304800" y="152400"/>
                </a:lnTo>
                <a:lnTo>
                  <a:pt x="304038" y="167132"/>
                </a:lnTo>
                <a:lnTo>
                  <a:pt x="294132" y="208534"/>
                </a:lnTo>
                <a:lnTo>
                  <a:pt x="273685" y="244728"/>
                </a:lnTo>
                <a:lnTo>
                  <a:pt x="244475" y="273938"/>
                </a:lnTo>
                <a:lnTo>
                  <a:pt x="208152" y="294258"/>
                </a:lnTo>
                <a:lnTo>
                  <a:pt x="166624" y="304164"/>
                </a:lnTo>
                <a:lnTo>
                  <a:pt x="152400" y="304800"/>
                </a:lnTo>
                <a:lnTo>
                  <a:pt x="137667" y="304038"/>
                </a:lnTo>
                <a:lnTo>
                  <a:pt x="96265" y="294131"/>
                </a:lnTo>
                <a:lnTo>
                  <a:pt x="60071" y="273685"/>
                </a:lnTo>
                <a:lnTo>
                  <a:pt x="30861" y="244475"/>
                </a:lnTo>
                <a:lnTo>
                  <a:pt x="10540" y="208152"/>
                </a:lnTo>
                <a:lnTo>
                  <a:pt x="635" y="16662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53555" y="3858005"/>
            <a:ext cx="119380" cy="74295"/>
          </a:xfrm>
          <a:custGeom>
            <a:avLst/>
            <a:gdLst/>
            <a:ahLst/>
            <a:cxnLst/>
            <a:rect l="l" t="t" r="r" b="b"/>
            <a:pathLst>
              <a:path w="119379" h="74295">
                <a:moveTo>
                  <a:pt x="92329" y="0"/>
                </a:moveTo>
                <a:lnTo>
                  <a:pt x="0" y="28575"/>
                </a:lnTo>
                <a:lnTo>
                  <a:pt x="119380" y="73914"/>
                </a:lnTo>
                <a:lnTo>
                  <a:pt x="96901" y="37846"/>
                </a:lnTo>
                <a:lnTo>
                  <a:pt x="9232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53555" y="3258311"/>
            <a:ext cx="502920" cy="673735"/>
          </a:xfrm>
          <a:custGeom>
            <a:avLst/>
            <a:gdLst/>
            <a:ahLst/>
            <a:cxnLst/>
            <a:rect l="l" t="t" r="r" b="b"/>
            <a:pathLst>
              <a:path w="502920" h="673735">
                <a:moveTo>
                  <a:pt x="250954" y="599694"/>
                </a:moveTo>
                <a:lnTo>
                  <a:pt x="92329" y="599694"/>
                </a:lnTo>
                <a:lnTo>
                  <a:pt x="96901" y="637539"/>
                </a:lnTo>
                <a:lnTo>
                  <a:pt x="119380" y="673607"/>
                </a:lnTo>
                <a:lnTo>
                  <a:pt x="115570" y="635254"/>
                </a:lnTo>
                <a:lnTo>
                  <a:pt x="125984" y="633983"/>
                </a:lnTo>
                <a:lnTo>
                  <a:pt x="172974" y="623951"/>
                </a:lnTo>
                <a:lnTo>
                  <a:pt x="217550" y="611251"/>
                </a:lnTo>
                <a:lnTo>
                  <a:pt x="239268" y="604138"/>
                </a:lnTo>
                <a:lnTo>
                  <a:pt x="250954" y="599694"/>
                </a:lnTo>
                <a:close/>
              </a:path>
              <a:path w="502920" h="673735">
                <a:moveTo>
                  <a:pt x="107823" y="560069"/>
                </a:moveTo>
                <a:lnTo>
                  <a:pt x="0" y="628269"/>
                </a:lnTo>
                <a:lnTo>
                  <a:pt x="92329" y="599694"/>
                </a:lnTo>
                <a:lnTo>
                  <a:pt x="250954" y="599694"/>
                </a:lnTo>
                <a:lnTo>
                  <a:pt x="256630" y="597535"/>
                </a:lnTo>
                <a:lnTo>
                  <a:pt x="111633" y="597535"/>
                </a:lnTo>
                <a:lnTo>
                  <a:pt x="107823" y="560069"/>
                </a:lnTo>
                <a:close/>
              </a:path>
              <a:path w="502920" h="673735">
                <a:moveTo>
                  <a:pt x="2794" y="0"/>
                </a:moveTo>
                <a:lnTo>
                  <a:pt x="1016" y="38100"/>
                </a:lnTo>
                <a:lnTo>
                  <a:pt x="26162" y="39370"/>
                </a:lnTo>
                <a:lnTo>
                  <a:pt x="50419" y="41275"/>
                </a:lnTo>
                <a:lnTo>
                  <a:pt x="97663" y="47116"/>
                </a:lnTo>
                <a:lnTo>
                  <a:pt x="143129" y="55499"/>
                </a:lnTo>
                <a:lnTo>
                  <a:pt x="186563" y="66421"/>
                </a:lnTo>
                <a:lnTo>
                  <a:pt x="227711" y="79501"/>
                </a:lnTo>
                <a:lnTo>
                  <a:pt x="266065" y="94741"/>
                </a:lnTo>
                <a:lnTo>
                  <a:pt x="301751" y="111760"/>
                </a:lnTo>
                <a:lnTo>
                  <a:pt x="349758" y="140715"/>
                </a:lnTo>
                <a:lnTo>
                  <a:pt x="401954" y="184530"/>
                </a:lnTo>
                <a:lnTo>
                  <a:pt x="439039" y="232917"/>
                </a:lnTo>
                <a:lnTo>
                  <a:pt x="460121" y="284352"/>
                </a:lnTo>
                <a:lnTo>
                  <a:pt x="464820" y="324485"/>
                </a:lnTo>
                <a:lnTo>
                  <a:pt x="464312" y="338074"/>
                </a:lnTo>
                <a:lnTo>
                  <a:pt x="451103" y="390525"/>
                </a:lnTo>
                <a:lnTo>
                  <a:pt x="421386" y="440181"/>
                </a:lnTo>
                <a:lnTo>
                  <a:pt x="376427" y="486282"/>
                </a:lnTo>
                <a:lnTo>
                  <a:pt x="317246" y="527050"/>
                </a:lnTo>
                <a:lnTo>
                  <a:pt x="282828" y="545083"/>
                </a:lnTo>
                <a:lnTo>
                  <a:pt x="245618" y="560958"/>
                </a:lnTo>
                <a:lnTo>
                  <a:pt x="205613" y="575182"/>
                </a:lnTo>
                <a:lnTo>
                  <a:pt x="163195" y="587120"/>
                </a:lnTo>
                <a:lnTo>
                  <a:pt x="118491" y="596645"/>
                </a:lnTo>
                <a:lnTo>
                  <a:pt x="111633" y="597535"/>
                </a:lnTo>
                <a:lnTo>
                  <a:pt x="256630" y="597535"/>
                </a:lnTo>
                <a:lnTo>
                  <a:pt x="299847" y="578993"/>
                </a:lnTo>
                <a:lnTo>
                  <a:pt x="354202" y="549275"/>
                </a:lnTo>
                <a:lnTo>
                  <a:pt x="386588" y="526923"/>
                </a:lnTo>
                <a:lnTo>
                  <a:pt x="440944" y="476376"/>
                </a:lnTo>
                <a:lnTo>
                  <a:pt x="479678" y="419100"/>
                </a:lnTo>
                <a:lnTo>
                  <a:pt x="500252" y="355981"/>
                </a:lnTo>
                <a:lnTo>
                  <a:pt x="502920" y="322961"/>
                </a:lnTo>
                <a:lnTo>
                  <a:pt x="502158" y="306324"/>
                </a:lnTo>
                <a:lnTo>
                  <a:pt x="486283" y="242442"/>
                </a:lnTo>
                <a:lnTo>
                  <a:pt x="451739" y="184023"/>
                </a:lnTo>
                <a:lnTo>
                  <a:pt x="401447" y="132207"/>
                </a:lnTo>
                <a:lnTo>
                  <a:pt x="370713" y="109092"/>
                </a:lnTo>
                <a:lnTo>
                  <a:pt x="336930" y="87629"/>
                </a:lnTo>
                <a:lnTo>
                  <a:pt x="300100" y="68325"/>
                </a:lnTo>
                <a:lnTo>
                  <a:pt x="260476" y="51180"/>
                </a:lnTo>
                <a:lnTo>
                  <a:pt x="218313" y="36195"/>
                </a:lnTo>
                <a:lnTo>
                  <a:pt x="173736" y="23622"/>
                </a:lnTo>
                <a:lnTo>
                  <a:pt x="127000" y="13462"/>
                </a:lnTo>
                <a:lnTo>
                  <a:pt x="78486" y="5968"/>
                </a:lnTo>
                <a:lnTo>
                  <a:pt x="28067" y="1270"/>
                </a:lnTo>
                <a:lnTo>
                  <a:pt x="279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58761" y="3277361"/>
            <a:ext cx="562610" cy="170815"/>
          </a:xfrm>
          <a:custGeom>
            <a:avLst/>
            <a:gdLst/>
            <a:ahLst/>
            <a:cxnLst/>
            <a:rect l="l" t="t" r="r" b="b"/>
            <a:pathLst>
              <a:path w="562609" h="170814">
                <a:moveTo>
                  <a:pt x="0" y="170687"/>
                </a:moveTo>
                <a:lnTo>
                  <a:pt x="38354" y="112775"/>
                </a:lnTo>
                <a:lnTo>
                  <a:pt x="88265" y="65532"/>
                </a:lnTo>
                <a:lnTo>
                  <a:pt x="147320" y="29972"/>
                </a:lnTo>
                <a:lnTo>
                  <a:pt x="213360" y="7747"/>
                </a:lnTo>
                <a:lnTo>
                  <a:pt x="284353" y="0"/>
                </a:lnTo>
                <a:lnTo>
                  <a:pt x="301625" y="508"/>
                </a:lnTo>
                <a:lnTo>
                  <a:pt x="368808" y="11049"/>
                </a:lnTo>
                <a:lnTo>
                  <a:pt x="431419" y="34925"/>
                </a:lnTo>
                <a:lnTo>
                  <a:pt x="487172" y="70738"/>
                </a:lnTo>
                <a:lnTo>
                  <a:pt x="534035" y="117601"/>
                </a:lnTo>
                <a:lnTo>
                  <a:pt x="553720" y="144652"/>
                </a:lnTo>
                <a:lnTo>
                  <a:pt x="562356" y="15913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669151" y="3156204"/>
            <a:ext cx="210185" cy="985519"/>
          </a:xfrm>
          <a:custGeom>
            <a:avLst/>
            <a:gdLst/>
            <a:ahLst/>
            <a:cxnLst/>
            <a:rect l="l" t="t" r="r" b="b"/>
            <a:pathLst>
              <a:path w="210184" h="985520">
                <a:moveTo>
                  <a:pt x="173354" y="0"/>
                </a:moveTo>
                <a:lnTo>
                  <a:pt x="136271" y="8255"/>
                </a:lnTo>
                <a:lnTo>
                  <a:pt x="144652" y="46482"/>
                </a:lnTo>
                <a:lnTo>
                  <a:pt x="151892" y="84328"/>
                </a:lnTo>
                <a:lnTo>
                  <a:pt x="158115" y="122300"/>
                </a:lnTo>
                <a:lnTo>
                  <a:pt x="163068" y="160147"/>
                </a:lnTo>
                <a:lnTo>
                  <a:pt x="167004" y="198247"/>
                </a:lnTo>
                <a:lnTo>
                  <a:pt x="169799" y="236474"/>
                </a:lnTo>
                <a:lnTo>
                  <a:pt x="171450" y="274574"/>
                </a:lnTo>
                <a:lnTo>
                  <a:pt x="172084" y="312674"/>
                </a:lnTo>
                <a:lnTo>
                  <a:pt x="171196" y="360425"/>
                </a:lnTo>
                <a:lnTo>
                  <a:pt x="168528" y="407797"/>
                </a:lnTo>
                <a:lnTo>
                  <a:pt x="164210" y="455168"/>
                </a:lnTo>
                <a:lnTo>
                  <a:pt x="158115" y="502539"/>
                </a:lnTo>
                <a:lnTo>
                  <a:pt x="150368" y="549402"/>
                </a:lnTo>
                <a:lnTo>
                  <a:pt x="140843" y="596392"/>
                </a:lnTo>
                <a:lnTo>
                  <a:pt x="129667" y="643128"/>
                </a:lnTo>
                <a:lnTo>
                  <a:pt x="116713" y="689483"/>
                </a:lnTo>
                <a:lnTo>
                  <a:pt x="102107" y="735711"/>
                </a:lnTo>
                <a:lnTo>
                  <a:pt x="85725" y="781558"/>
                </a:lnTo>
                <a:lnTo>
                  <a:pt x="67691" y="827151"/>
                </a:lnTo>
                <a:lnTo>
                  <a:pt x="48132" y="872363"/>
                </a:lnTo>
                <a:lnTo>
                  <a:pt x="26924" y="917194"/>
                </a:lnTo>
                <a:lnTo>
                  <a:pt x="0" y="967486"/>
                </a:lnTo>
                <a:lnTo>
                  <a:pt x="33654" y="985520"/>
                </a:lnTo>
                <a:lnTo>
                  <a:pt x="61341" y="933577"/>
                </a:lnTo>
                <a:lnTo>
                  <a:pt x="83057" y="887476"/>
                </a:lnTo>
                <a:lnTo>
                  <a:pt x="103250" y="841121"/>
                </a:lnTo>
                <a:lnTo>
                  <a:pt x="121666" y="794258"/>
                </a:lnTo>
                <a:lnTo>
                  <a:pt x="138429" y="747141"/>
                </a:lnTo>
                <a:lnTo>
                  <a:pt x="153416" y="699643"/>
                </a:lnTo>
                <a:lnTo>
                  <a:pt x="166624" y="652018"/>
                </a:lnTo>
                <a:lnTo>
                  <a:pt x="178180" y="604012"/>
                </a:lnTo>
                <a:lnTo>
                  <a:pt x="187832" y="555752"/>
                </a:lnTo>
                <a:lnTo>
                  <a:pt x="195833" y="507365"/>
                </a:lnTo>
                <a:lnTo>
                  <a:pt x="202183" y="458597"/>
                </a:lnTo>
                <a:lnTo>
                  <a:pt x="206628" y="409956"/>
                </a:lnTo>
                <a:lnTo>
                  <a:pt x="209296" y="361061"/>
                </a:lnTo>
                <a:lnTo>
                  <a:pt x="210184" y="312166"/>
                </a:lnTo>
                <a:lnTo>
                  <a:pt x="209550" y="272923"/>
                </a:lnTo>
                <a:lnTo>
                  <a:pt x="207772" y="233680"/>
                </a:lnTo>
                <a:lnTo>
                  <a:pt x="204850" y="194310"/>
                </a:lnTo>
                <a:lnTo>
                  <a:pt x="200787" y="155194"/>
                </a:lnTo>
                <a:lnTo>
                  <a:pt x="195706" y="116078"/>
                </a:lnTo>
                <a:lnTo>
                  <a:pt x="189356" y="77216"/>
                </a:lnTo>
                <a:lnTo>
                  <a:pt x="181864" y="38226"/>
                </a:lnTo>
                <a:lnTo>
                  <a:pt x="17335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638543" y="4087748"/>
            <a:ext cx="106425" cy="1276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24761" y="3894582"/>
            <a:ext cx="581025" cy="419100"/>
          </a:xfrm>
          <a:custGeom>
            <a:avLst/>
            <a:gdLst/>
            <a:ahLst/>
            <a:cxnLst/>
            <a:rect l="l" t="t" r="r" b="b"/>
            <a:pathLst>
              <a:path w="581025" h="419100">
                <a:moveTo>
                  <a:pt x="0" y="0"/>
                </a:moveTo>
                <a:lnTo>
                  <a:pt x="53085" y="1778"/>
                </a:lnTo>
                <a:lnTo>
                  <a:pt x="102362" y="2159"/>
                </a:lnTo>
                <a:lnTo>
                  <a:pt x="129920" y="2286"/>
                </a:lnTo>
                <a:lnTo>
                  <a:pt x="159131" y="2540"/>
                </a:lnTo>
                <a:lnTo>
                  <a:pt x="220599" y="3429"/>
                </a:lnTo>
                <a:lnTo>
                  <a:pt x="283718" y="5207"/>
                </a:lnTo>
                <a:lnTo>
                  <a:pt x="345439" y="8509"/>
                </a:lnTo>
                <a:lnTo>
                  <a:pt x="402844" y="13589"/>
                </a:lnTo>
                <a:lnTo>
                  <a:pt x="452881" y="21209"/>
                </a:lnTo>
                <a:lnTo>
                  <a:pt x="492760" y="31623"/>
                </a:lnTo>
                <a:lnTo>
                  <a:pt x="532002" y="54356"/>
                </a:lnTo>
                <a:lnTo>
                  <a:pt x="559181" y="86360"/>
                </a:lnTo>
                <a:lnTo>
                  <a:pt x="578231" y="138303"/>
                </a:lnTo>
                <a:lnTo>
                  <a:pt x="580644" y="166243"/>
                </a:lnTo>
                <a:lnTo>
                  <a:pt x="580008" y="180340"/>
                </a:lnTo>
                <a:lnTo>
                  <a:pt x="571245" y="221361"/>
                </a:lnTo>
                <a:lnTo>
                  <a:pt x="543179" y="269367"/>
                </a:lnTo>
                <a:lnTo>
                  <a:pt x="506349" y="297942"/>
                </a:lnTo>
                <a:lnTo>
                  <a:pt x="469011" y="315595"/>
                </a:lnTo>
                <a:lnTo>
                  <a:pt x="423799" y="332232"/>
                </a:lnTo>
                <a:lnTo>
                  <a:pt x="373125" y="347726"/>
                </a:lnTo>
                <a:lnTo>
                  <a:pt x="319405" y="362331"/>
                </a:lnTo>
                <a:lnTo>
                  <a:pt x="264921" y="375920"/>
                </a:lnTo>
                <a:lnTo>
                  <a:pt x="212217" y="388366"/>
                </a:lnTo>
                <a:lnTo>
                  <a:pt x="187325" y="394208"/>
                </a:lnTo>
                <a:lnTo>
                  <a:pt x="163702" y="399669"/>
                </a:lnTo>
                <a:lnTo>
                  <a:pt x="141731" y="405003"/>
                </a:lnTo>
                <a:lnTo>
                  <a:pt x="121793" y="409956"/>
                </a:lnTo>
                <a:lnTo>
                  <a:pt x="104012" y="414655"/>
                </a:lnTo>
                <a:lnTo>
                  <a:pt x="88900" y="41910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09800" y="3733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9981" y="5968"/>
                </a:lnTo>
                <a:lnTo>
                  <a:pt x="71755" y="22987"/>
                </a:lnTo>
                <a:lnTo>
                  <a:pt x="40005" y="49402"/>
                </a:lnTo>
                <a:lnTo>
                  <a:pt x="16382" y="83438"/>
                </a:lnTo>
                <a:lnTo>
                  <a:pt x="2793" y="123443"/>
                </a:lnTo>
                <a:lnTo>
                  <a:pt x="0" y="152400"/>
                </a:lnTo>
                <a:lnTo>
                  <a:pt x="635" y="166624"/>
                </a:lnTo>
                <a:lnTo>
                  <a:pt x="10541" y="208152"/>
                </a:lnTo>
                <a:lnTo>
                  <a:pt x="30861" y="244475"/>
                </a:lnTo>
                <a:lnTo>
                  <a:pt x="60070" y="273685"/>
                </a:lnTo>
                <a:lnTo>
                  <a:pt x="96266" y="294131"/>
                </a:lnTo>
                <a:lnTo>
                  <a:pt x="137668" y="304038"/>
                </a:lnTo>
                <a:lnTo>
                  <a:pt x="152400" y="304800"/>
                </a:lnTo>
                <a:lnTo>
                  <a:pt x="166624" y="304164"/>
                </a:lnTo>
                <a:lnTo>
                  <a:pt x="208152" y="294258"/>
                </a:lnTo>
                <a:lnTo>
                  <a:pt x="244475" y="273938"/>
                </a:lnTo>
                <a:lnTo>
                  <a:pt x="273685" y="244729"/>
                </a:lnTo>
                <a:lnTo>
                  <a:pt x="294131" y="208533"/>
                </a:lnTo>
                <a:lnTo>
                  <a:pt x="304038" y="167131"/>
                </a:lnTo>
                <a:lnTo>
                  <a:pt x="304800" y="152400"/>
                </a:lnTo>
                <a:lnTo>
                  <a:pt x="304164" y="138175"/>
                </a:lnTo>
                <a:lnTo>
                  <a:pt x="294258" y="96647"/>
                </a:lnTo>
                <a:lnTo>
                  <a:pt x="273938" y="60325"/>
                </a:lnTo>
                <a:lnTo>
                  <a:pt x="244729" y="31114"/>
                </a:lnTo>
                <a:lnTo>
                  <a:pt x="208533" y="10668"/>
                </a:lnTo>
                <a:lnTo>
                  <a:pt x="167131" y="762"/>
                </a:lnTo>
                <a:lnTo>
                  <a:pt x="1524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09800" y="3733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6095" y="109474"/>
                </a:lnTo>
                <a:lnTo>
                  <a:pt x="23241" y="71374"/>
                </a:lnTo>
                <a:lnTo>
                  <a:pt x="49783" y="39750"/>
                </a:lnTo>
                <a:lnTo>
                  <a:pt x="83819" y="16256"/>
                </a:lnTo>
                <a:lnTo>
                  <a:pt x="123825" y="2667"/>
                </a:lnTo>
                <a:lnTo>
                  <a:pt x="152400" y="0"/>
                </a:lnTo>
                <a:lnTo>
                  <a:pt x="167131" y="762"/>
                </a:lnTo>
                <a:lnTo>
                  <a:pt x="208533" y="10668"/>
                </a:lnTo>
                <a:lnTo>
                  <a:pt x="244729" y="31114"/>
                </a:lnTo>
                <a:lnTo>
                  <a:pt x="273938" y="60325"/>
                </a:lnTo>
                <a:lnTo>
                  <a:pt x="294258" y="96647"/>
                </a:lnTo>
                <a:lnTo>
                  <a:pt x="304164" y="138175"/>
                </a:lnTo>
                <a:lnTo>
                  <a:pt x="304800" y="152400"/>
                </a:lnTo>
                <a:lnTo>
                  <a:pt x="304038" y="167131"/>
                </a:lnTo>
                <a:lnTo>
                  <a:pt x="294131" y="208533"/>
                </a:lnTo>
                <a:lnTo>
                  <a:pt x="273685" y="244729"/>
                </a:lnTo>
                <a:lnTo>
                  <a:pt x="244475" y="273938"/>
                </a:lnTo>
                <a:lnTo>
                  <a:pt x="208152" y="294258"/>
                </a:lnTo>
                <a:lnTo>
                  <a:pt x="166624" y="304164"/>
                </a:lnTo>
                <a:lnTo>
                  <a:pt x="152400" y="304800"/>
                </a:lnTo>
                <a:lnTo>
                  <a:pt x="137668" y="304038"/>
                </a:lnTo>
                <a:lnTo>
                  <a:pt x="96266" y="294131"/>
                </a:lnTo>
                <a:lnTo>
                  <a:pt x="60070" y="273685"/>
                </a:lnTo>
                <a:lnTo>
                  <a:pt x="30861" y="244475"/>
                </a:lnTo>
                <a:lnTo>
                  <a:pt x="10541" y="208152"/>
                </a:lnTo>
                <a:lnTo>
                  <a:pt x="635" y="166624"/>
                </a:lnTo>
                <a:lnTo>
                  <a:pt x="0" y="152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27860" y="3418332"/>
            <a:ext cx="516890" cy="1103630"/>
          </a:xfrm>
          <a:custGeom>
            <a:avLst/>
            <a:gdLst/>
            <a:ahLst/>
            <a:cxnLst/>
            <a:rect l="l" t="t" r="r" b="b"/>
            <a:pathLst>
              <a:path w="516889" h="1103629">
                <a:moveTo>
                  <a:pt x="76201" y="114426"/>
                </a:moveTo>
                <a:lnTo>
                  <a:pt x="38226" y="114426"/>
                </a:lnTo>
                <a:lnTo>
                  <a:pt x="38353" y="124967"/>
                </a:lnTo>
                <a:lnTo>
                  <a:pt x="43941" y="195071"/>
                </a:lnTo>
                <a:lnTo>
                  <a:pt x="53212" y="264921"/>
                </a:lnTo>
                <a:lnTo>
                  <a:pt x="65912" y="334263"/>
                </a:lnTo>
                <a:lnTo>
                  <a:pt x="82422" y="403097"/>
                </a:lnTo>
                <a:lnTo>
                  <a:pt x="102362" y="471296"/>
                </a:lnTo>
                <a:lnTo>
                  <a:pt x="125729" y="538860"/>
                </a:lnTo>
                <a:lnTo>
                  <a:pt x="152653" y="605662"/>
                </a:lnTo>
                <a:lnTo>
                  <a:pt x="183133" y="671702"/>
                </a:lnTo>
                <a:lnTo>
                  <a:pt x="216915" y="736726"/>
                </a:lnTo>
                <a:lnTo>
                  <a:pt x="254000" y="800861"/>
                </a:lnTo>
                <a:lnTo>
                  <a:pt x="294513" y="863726"/>
                </a:lnTo>
                <a:lnTo>
                  <a:pt x="338327" y="925575"/>
                </a:lnTo>
                <a:lnTo>
                  <a:pt x="361569" y="956055"/>
                </a:lnTo>
                <a:lnTo>
                  <a:pt x="385444" y="986281"/>
                </a:lnTo>
                <a:lnTo>
                  <a:pt x="410209" y="1015999"/>
                </a:lnTo>
                <a:lnTo>
                  <a:pt x="435863" y="1045590"/>
                </a:lnTo>
                <a:lnTo>
                  <a:pt x="462152" y="1074800"/>
                </a:lnTo>
                <a:lnTo>
                  <a:pt x="489076" y="1103375"/>
                </a:lnTo>
                <a:lnTo>
                  <a:pt x="516635" y="1077340"/>
                </a:lnTo>
                <a:lnTo>
                  <a:pt x="489838" y="1048765"/>
                </a:lnTo>
                <a:lnTo>
                  <a:pt x="463931" y="1020063"/>
                </a:lnTo>
                <a:lnTo>
                  <a:pt x="439038" y="991107"/>
                </a:lnTo>
                <a:lnTo>
                  <a:pt x="391287" y="932306"/>
                </a:lnTo>
                <a:lnTo>
                  <a:pt x="346837" y="872489"/>
                </a:lnTo>
                <a:lnTo>
                  <a:pt x="305562" y="811402"/>
                </a:lnTo>
                <a:lnTo>
                  <a:pt x="267715" y="749299"/>
                </a:lnTo>
                <a:lnTo>
                  <a:pt x="233171" y="686180"/>
                </a:lnTo>
                <a:lnTo>
                  <a:pt x="201675" y="622299"/>
                </a:lnTo>
                <a:lnTo>
                  <a:pt x="173862" y="557656"/>
                </a:lnTo>
                <a:lnTo>
                  <a:pt x="149351" y="492251"/>
                </a:lnTo>
                <a:lnTo>
                  <a:pt x="128269" y="426084"/>
                </a:lnTo>
                <a:lnTo>
                  <a:pt x="110489" y="359409"/>
                </a:lnTo>
                <a:lnTo>
                  <a:pt x="96392" y="292099"/>
                </a:lnTo>
                <a:lnTo>
                  <a:pt x="85597" y="224535"/>
                </a:lnTo>
                <a:lnTo>
                  <a:pt x="78485" y="156590"/>
                </a:lnTo>
                <a:lnTo>
                  <a:pt x="76326" y="122427"/>
                </a:lnTo>
                <a:lnTo>
                  <a:pt x="76201" y="114426"/>
                </a:lnTo>
                <a:close/>
              </a:path>
              <a:path w="516889" h="1103629">
                <a:moveTo>
                  <a:pt x="56641" y="0"/>
                </a:moveTo>
                <a:lnTo>
                  <a:pt x="0" y="114553"/>
                </a:lnTo>
                <a:lnTo>
                  <a:pt x="76201" y="114426"/>
                </a:lnTo>
                <a:lnTo>
                  <a:pt x="113918" y="114172"/>
                </a:lnTo>
                <a:lnTo>
                  <a:pt x="76951" y="95503"/>
                </a:lnTo>
                <a:lnTo>
                  <a:pt x="37972" y="95503"/>
                </a:lnTo>
                <a:lnTo>
                  <a:pt x="56641" y="0"/>
                </a:lnTo>
                <a:close/>
              </a:path>
              <a:path w="516889" h="1103629">
                <a:moveTo>
                  <a:pt x="75945" y="94995"/>
                </a:moveTo>
                <a:lnTo>
                  <a:pt x="37972" y="95503"/>
                </a:lnTo>
                <a:lnTo>
                  <a:pt x="76951" y="95503"/>
                </a:lnTo>
                <a:lnTo>
                  <a:pt x="75945" y="9499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32" y="3418332"/>
            <a:ext cx="75946" cy="1141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58467" y="3820667"/>
            <a:ext cx="156972" cy="1569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32560" y="3794759"/>
            <a:ext cx="156972" cy="15697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24000" y="38481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876802" y="574675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21027" y="871550"/>
            <a:ext cx="24777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1C1C1C"/>
                </a:solidFill>
                <a:latin typeface="Tahoma"/>
                <a:cs typeface="Tahoma"/>
              </a:rPr>
              <a:t>2 </a:t>
            </a:r>
            <a:r>
              <a:rPr sz="1600" b="1" spc="-10" dirty="0">
                <a:solidFill>
                  <a:srgbClr val="1C1C1C"/>
                </a:solidFill>
                <a:latin typeface="Tahoma"/>
                <a:cs typeface="Tahoma"/>
              </a:rPr>
              <a:t>ATP </a:t>
            </a:r>
            <a:r>
              <a:rPr sz="1600" b="1" spc="-5" dirty="0">
                <a:solidFill>
                  <a:srgbClr val="1C1C1C"/>
                </a:solidFill>
                <a:latin typeface="Tahoma"/>
                <a:cs typeface="Tahoma"/>
              </a:rPr>
              <a:t>+ 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HCO</a:t>
            </a:r>
            <a:r>
              <a:rPr sz="1950" b="1" baseline="-17094" dirty="0">
                <a:solidFill>
                  <a:srgbClr val="1C1C1C"/>
                </a:solidFill>
                <a:latin typeface="Tahoma"/>
                <a:cs typeface="Tahoma"/>
              </a:rPr>
              <a:t>3</a:t>
            </a:r>
            <a:r>
              <a:rPr sz="1950" b="1" baseline="21367" dirty="0">
                <a:solidFill>
                  <a:srgbClr val="1C1C1C"/>
                </a:solidFill>
                <a:latin typeface="Tahoma"/>
                <a:cs typeface="Tahoma"/>
              </a:rPr>
              <a:t>- </a:t>
            </a:r>
            <a:r>
              <a:rPr sz="2000" b="1" spc="5" dirty="0">
                <a:solidFill>
                  <a:srgbClr val="1C1C1C"/>
                </a:solidFill>
                <a:latin typeface="Tahoma"/>
                <a:cs typeface="Tahoma"/>
              </a:rPr>
              <a:t>+</a:t>
            </a:r>
            <a:r>
              <a:rPr sz="2000" b="1" spc="75" dirty="0">
                <a:solidFill>
                  <a:srgbClr val="1C1C1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NH</a:t>
            </a:r>
            <a:r>
              <a:rPr sz="1950" b="1" baseline="-17094" dirty="0">
                <a:solidFill>
                  <a:srgbClr val="1C1C1C"/>
                </a:solidFill>
                <a:latin typeface="Tahoma"/>
                <a:cs typeface="Tahoma"/>
              </a:rPr>
              <a:t>3</a:t>
            </a:r>
            <a:endParaRPr sz="1950" baseline="-17094">
              <a:latin typeface="Tahoma"/>
              <a:cs typeface="Tahoma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Steps of </a:t>
            </a:r>
            <a:r>
              <a:rPr dirty="0"/>
              <a:t>Urea</a:t>
            </a:r>
            <a:r>
              <a:rPr spc="-110" dirty="0"/>
              <a:t> </a:t>
            </a:r>
            <a:r>
              <a:rPr dirty="0"/>
              <a:t>Cycle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4346828" y="795046"/>
            <a:ext cx="4169410" cy="71501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Carbamoyl phosphate </a:t>
            </a:r>
            <a:r>
              <a:rPr sz="1600" b="1" spc="-5" dirty="0">
                <a:solidFill>
                  <a:srgbClr val="1C1C1C"/>
                </a:solidFill>
                <a:latin typeface="Tahoma"/>
                <a:cs typeface="Tahoma"/>
              </a:rPr>
              <a:t>+ 2 ADP +</a:t>
            </a:r>
            <a:r>
              <a:rPr sz="1600" b="1" spc="-95" dirty="0">
                <a:solidFill>
                  <a:srgbClr val="1C1C1C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1C1C1C"/>
                </a:solidFill>
                <a:latin typeface="Tahoma"/>
                <a:cs typeface="Tahoma"/>
              </a:rPr>
              <a:t>P</a:t>
            </a:r>
            <a:r>
              <a:rPr sz="1575" b="1" spc="-7" baseline="-15873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endParaRPr sz="1575" baseline="-15873">
              <a:latin typeface="Tahoma"/>
              <a:cs typeface="Tahoma"/>
            </a:endParaRPr>
          </a:p>
          <a:p>
            <a:pPr marL="1384300">
              <a:lnSpc>
                <a:spcPct val="100000"/>
              </a:lnSpc>
              <a:spcBef>
                <a:spcPts val="484"/>
              </a:spcBef>
            </a:pPr>
            <a:r>
              <a:rPr sz="1600" b="1" spc="-5" dirty="0">
                <a:solidFill>
                  <a:srgbClr val="1C1C1C"/>
                </a:solidFill>
                <a:latin typeface="Tahoma"/>
                <a:cs typeface="Tahoma"/>
              </a:rPr>
              <a:t>P</a:t>
            </a:r>
            <a:r>
              <a:rPr sz="1575" b="1" spc="-7" baseline="-15873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endParaRPr sz="1575" baseline="-15873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8130" y="1329893"/>
            <a:ext cx="22390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Mitochondrion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593339" y="1891664"/>
            <a:ext cx="1226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1C1C1C"/>
                </a:solidFill>
                <a:latin typeface="Tahoma"/>
                <a:cs typeface="Tahoma"/>
              </a:rPr>
              <a:t>O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rn</a:t>
            </a:r>
            <a:r>
              <a:rPr sz="2000" b="1" spc="-10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t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h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15" dirty="0">
                <a:solidFill>
                  <a:srgbClr val="1C1C1C"/>
                </a:solidFill>
                <a:latin typeface="Tahoma"/>
                <a:cs typeface="Tahoma"/>
              </a:rPr>
              <a:t>n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130" y="1825244"/>
            <a:ext cx="128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945507" y="1911858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42609" y="1967864"/>
            <a:ext cx="11893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1C1C1C"/>
                </a:solidFill>
                <a:latin typeface="Tahoma"/>
                <a:cs typeface="Tahoma"/>
              </a:rPr>
              <a:t>C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t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r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u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ll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ine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328409" y="2806445"/>
            <a:ext cx="11893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1C1C1C"/>
                </a:solidFill>
                <a:latin typeface="Tahoma"/>
                <a:cs typeface="Tahoma"/>
              </a:rPr>
              <a:t>C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t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r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u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ll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ine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450339" y="3035045"/>
            <a:ext cx="1226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Orn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20" dirty="0">
                <a:solidFill>
                  <a:srgbClr val="1C1C1C"/>
                </a:solidFill>
                <a:latin typeface="Tahoma"/>
                <a:cs typeface="Tahoma"/>
              </a:rPr>
              <a:t>t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h</a:t>
            </a: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i</a:t>
            </a:r>
            <a:r>
              <a:rPr sz="2000" b="1" spc="-15" dirty="0">
                <a:solidFill>
                  <a:srgbClr val="1C1C1C"/>
                </a:solidFill>
                <a:latin typeface="Tahoma"/>
                <a:cs typeface="Tahoma"/>
              </a:rPr>
              <a:t>n</a:t>
            </a:r>
            <a:r>
              <a:rPr sz="2000" b="1" dirty="0">
                <a:solidFill>
                  <a:srgbClr val="1C1C1C"/>
                </a:solidFill>
                <a:latin typeface="Tahoma"/>
                <a:cs typeface="Tahoma"/>
              </a:rPr>
              <a:t>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795009" y="3164789"/>
            <a:ext cx="4197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ahoma"/>
                <a:cs typeface="Tahoma"/>
              </a:rPr>
              <a:t>A</a:t>
            </a:r>
            <a:r>
              <a:rPr sz="1600" b="1" spc="-25" dirty="0">
                <a:latin typeface="Tahoma"/>
                <a:cs typeface="Tahoma"/>
              </a:rPr>
              <a:t>T</a:t>
            </a:r>
            <a:r>
              <a:rPr sz="1600" b="1" spc="-5" dirty="0">
                <a:latin typeface="Tahoma"/>
                <a:cs typeface="Tahoma"/>
              </a:rPr>
              <a:t>P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14718" y="3339541"/>
            <a:ext cx="12642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2000" b="1" dirty="0">
                <a:solidFill>
                  <a:srgbClr val="FFFF00"/>
                </a:solidFill>
                <a:latin typeface="Tahoma"/>
                <a:cs typeface="Tahoma"/>
              </a:rPr>
              <a:t>sp</a:t>
            </a:r>
            <a:r>
              <a:rPr sz="2000" b="1" spc="-10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2000" b="1" spc="-20" dirty="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sz="2000" b="1" spc="-10" dirty="0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2000" b="1" spc="-5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2000" b="1" spc="-10" dirty="0">
                <a:solidFill>
                  <a:srgbClr val="FFFF00"/>
                </a:solidFill>
                <a:latin typeface="Tahoma"/>
                <a:cs typeface="Tahoma"/>
              </a:rPr>
              <a:t>te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240907" y="3360546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261609" y="3680840"/>
            <a:ext cx="10687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ahoma"/>
                <a:cs typeface="Tahoma"/>
              </a:rPr>
              <a:t>AMP +</a:t>
            </a:r>
            <a:r>
              <a:rPr sz="1600" b="1" spc="-8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PP</a:t>
            </a:r>
            <a:r>
              <a:rPr sz="1575" b="1" spc="-7" baseline="-15873" dirty="0">
                <a:latin typeface="Tahoma"/>
                <a:cs typeface="Tahoma"/>
              </a:rPr>
              <a:t>i</a:t>
            </a:r>
            <a:endParaRPr sz="1575" baseline="-15873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77617" y="3741546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0435" y="3775328"/>
            <a:ext cx="651510" cy="709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ahoma"/>
                <a:cs typeface="Tahoma"/>
              </a:rPr>
              <a:t>Urea</a:t>
            </a:r>
            <a:endParaRPr sz="16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1550"/>
              </a:spcBef>
            </a:pPr>
            <a:r>
              <a:rPr sz="1600" b="1" spc="-5" dirty="0">
                <a:latin typeface="Tahoma"/>
                <a:cs typeface="Tahoma"/>
              </a:rPr>
              <a:t>H</a:t>
            </a:r>
            <a:r>
              <a:rPr sz="1575" b="1" spc="-7" baseline="-15873" dirty="0">
                <a:latin typeface="Tahoma"/>
                <a:cs typeface="Tahoma"/>
              </a:rPr>
              <a:t>2</a:t>
            </a:r>
            <a:r>
              <a:rPr sz="1600" b="1" spc="-5" dirty="0">
                <a:latin typeface="Tahoma"/>
                <a:cs typeface="Tahoma"/>
              </a:rPr>
              <a:t>O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95009" y="4254753"/>
            <a:ext cx="1235075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15"/>
              </a:lnSpc>
              <a:spcBef>
                <a:spcPts val="100"/>
              </a:spcBef>
            </a:pPr>
            <a:r>
              <a:rPr sz="2000" b="1" spc="-10" dirty="0">
                <a:solidFill>
                  <a:srgbClr val="1C1C1C"/>
                </a:solidFill>
                <a:latin typeface="Tahoma"/>
                <a:cs typeface="Tahoma"/>
              </a:rPr>
              <a:t>Arginino-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15"/>
              </a:lnSpc>
            </a:pPr>
            <a:r>
              <a:rPr sz="2000" b="1" spc="-5" dirty="0">
                <a:solidFill>
                  <a:srgbClr val="1C1C1C"/>
                </a:solidFill>
                <a:latin typeface="Tahoma"/>
                <a:cs typeface="Tahoma"/>
              </a:rPr>
              <a:t>succinate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212339" y="4483049"/>
            <a:ext cx="10960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1C1C1C"/>
                </a:solidFill>
                <a:latin typeface="Tahoma"/>
                <a:cs typeface="Tahoma"/>
              </a:rPr>
              <a:t>Arginine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432175" y="4885182"/>
            <a:ext cx="1249680" cy="920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0340" algn="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FFFF00"/>
                </a:solidFill>
                <a:latin typeface="Tahoma"/>
                <a:cs typeface="Tahoma"/>
              </a:rPr>
              <a:t>Fumarate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176009" y="6236309"/>
            <a:ext cx="17132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00"/>
                </a:solidFill>
                <a:latin typeface="Tahoma"/>
                <a:cs typeface="Tahoma"/>
              </a:rPr>
              <a:t>Oxaloacetate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508375" y="6313119"/>
            <a:ext cx="889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sz="2000" b="1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2000" b="1" spc="-20" dirty="0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sz="2000" b="1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2000" b="1" spc="-5" dirty="0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2000" b="1" dirty="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505200" y="3788664"/>
            <a:ext cx="1301750" cy="457200"/>
          </a:xfrm>
          <a:prstGeom prst="rect">
            <a:avLst/>
          </a:prstGeom>
          <a:solidFill>
            <a:srgbClr val="FF3399"/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675"/>
              </a:lnSpc>
            </a:pP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Cytosol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971800" y="3048000"/>
            <a:ext cx="2277110" cy="52006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57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5"/>
              </a:spcBef>
            </a:pPr>
            <a:r>
              <a:rPr sz="2800" spc="10" dirty="0">
                <a:solidFill>
                  <a:srgbClr val="990033"/>
                </a:solidFill>
                <a:latin typeface="Arial Black"/>
                <a:cs typeface="Arial Black"/>
              </a:rPr>
              <a:t>Urea</a:t>
            </a:r>
            <a:r>
              <a:rPr sz="2800" spc="-50" dirty="0">
                <a:solidFill>
                  <a:srgbClr val="990033"/>
                </a:solidFill>
                <a:latin typeface="Arial Black"/>
                <a:cs typeface="Arial Black"/>
              </a:rPr>
              <a:t> </a:t>
            </a:r>
            <a:r>
              <a:rPr sz="2800" spc="-65" dirty="0">
                <a:solidFill>
                  <a:srgbClr val="990033"/>
                </a:solidFill>
                <a:latin typeface="Arial Black"/>
                <a:cs typeface="Arial Black"/>
              </a:rPr>
              <a:t>cycle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9121" y="1069339"/>
            <a:ext cx="6423660" cy="0"/>
          </a:xfrm>
          <a:custGeom>
            <a:avLst/>
            <a:gdLst/>
            <a:ahLst/>
            <a:cxnLst/>
            <a:rect l="l" t="t" r="r" b="b"/>
            <a:pathLst>
              <a:path w="6423659">
                <a:moveTo>
                  <a:pt x="0" y="0"/>
                </a:moveTo>
                <a:lnTo>
                  <a:pt x="6423659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6675" y="442721"/>
            <a:ext cx="64484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Regulation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of the </a:t>
            </a:r>
            <a:r>
              <a:rPr sz="4400" b="1" spc="-30" dirty="0">
                <a:solidFill>
                  <a:srgbClr val="FF0000"/>
                </a:solidFill>
                <a:latin typeface="Calibri"/>
                <a:cs typeface="Calibri"/>
              </a:rPr>
              <a:t>urea</a:t>
            </a:r>
            <a:r>
              <a:rPr sz="4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605533"/>
            <a:ext cx="7466965" cy="351726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55600" marR="5080" indent="-342900" algn="just">
              <a:lnSpc>
                <a:spcPct val="97400"/>
              </a:lnSpc>
              <a:spcBef>
                <a:spcPts val="200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During </a:t>
            </a:r>
            <a:r>
              <a:rPr sz="3200" b="1" spc="-15" dirty="0">
                <a:solidFill>
                  <a:srgbClr val="0033CC"/>
                </a:solidFill>
                <a:latin typeface="Calibri"/>
                <a:cs typeface="Calibri"/>
              </a:rPr>
              <a:t>starvation</a:t>
            </a:r>
            <a:r>
              <a:rPr sz="3200" spc="-15" dirty="0">
                <a:latin typeface="Calibri"/>
                <a:cs typeface="Calibri"/>
              </a:rPr>
              <a:t>,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activity of </a:t>
            </a:r>
            <a:r>
              <a:rPr sz="3200" spc="-20" dirty="0">
                <a:latin typeface="Calibri"/>
                <a:cs typeface="Calibri"/>
              </a:rPr>
              <a:t>urea </a:t>
            </a:r>
            <a:r>
              <a:rPr sz="3200" spc="-15" dirty="0">
                <a:latin typeface="Calibri"/>
                <a:cs typeface="Calibri"/>
              </a:rPr>
              <a:t>cycle  </a:t>
            </a:r>
            <a:r>
              <a:rPr sz="3200" spc="-10" dirty="0">
                <a:latin typeface="Calibri"/>
                <a:cs typeface="Calibri"/>
              </a:rPr>
              <a:t>enzymes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25" dirty="0">
                <a:latin typeface="Calibri"/>
                <a:cs typeface="Calibri"/>
              </a:rPr>
              <a:t>elevated </a:t>
            </a:r>
            <a:r>
              <a:rPr sz="3200" spc="-3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meet the </a:t>
            </a:r>
            <a:r>
              <a:rPr sz="3200" spc="-5" dirty="0">
                <a:latin typeface="Calibri"/>
                <a:cs typeface="Calibri"/>
              </a:rPr>
              <a:t>increased  </a:t>
            </a:r>
            <a:r>
              <a:rPr sz="3200" spc="-50" dirty="0">
                <a:latin typeface="Calibri"/>
                <a:cs typeface="Calibri"/>
              </a:rPr>
              <a:t>rate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20" dirty="0">
                <a:latin typeface="Calibri"/>
                <a:cs typeface="Calibri"/>
              </a:rPr>
              <a:t>protein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catabolism.</a:t>
            </a:r>
            <a:endParaRPr sz="3200">
              <a:latin typeface="Calibri"/>
              <a:cs typeface="Calibri"/>
            </a:endParaRPr>
          </a:p>
          <a:p>
            <a:pPr marL="355600" marR="71755" indent="-342900">
              <a:lnSpc>
                <a:spcPct val="101499"/>
              </a:lnSpc>
              <a:spcBef>
                <a:spcPts val="5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major </a:t>
            </a:r>
            <a:r>
              <a:rPr sz="3200" spc="-20" dirty="0">
                <a:latin typeface="Calibri"/>
                <a:cs typeface="Calibri"/>
              </a:rPr>
              <a:t>regulatory </a:t>
            </a:r>
            <a:r>
              <a:rPr sz="3200" spc="-40" dirty="0">
                <a:latin typeface="Calibri"/>
                <a:cs typeface="Calibri"/>
              </a:rPr>
              <a:t>steps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45" dirty="0">
                <a:latin typeface="Calibri"/>
                <a:cs typeface="Calibri"/>
              </a:rPr>
              <a:t>catalyzed </a:t>
            </a:r>
            <a:r>
              <a:rPr sz="3200" spc="-20" dirty="0">
                <a:latin typeface="Calibri"/>
                <a:cs typeface="Calibri"/>
              </a:rPr>
              <a:t>by </a:t>
            </a:r>
            <a:r>
              <a:rPr sz="3200" spc="-20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CPS-I (Carbamoyl </a:t>
            </a:r>
            <a:r>
              <a:rPr sz="3200" b="1" spc="-15" dirty="0">
                <a:solidFill>
                  <a:srgbClr val="0033CC"/>
                </a:solidFill>
                <a:latin typeface="Calibri"/>
                <a:cs typeface="Calibri"/>
              </a:rPr>
              <a:t>phosphate </a:t>
            </a: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synthetase-I) 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where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positive </a:t>
            </a:r>
            <a:r>
              <a:rPr sz="3200" spc="-40" dirty="0">
                <a:latin typeface="Calibri"/>
                <a:cs typeface="Calibri"/>
              </a:rPr>
              <a:t>effectror </a:t>
            </a:r>
            <a:r>
              <a:rPr sz="3200" spc="-5" dirty="0">
                <a:latin typeface="Calibri"/>
                <a:cs typeface="Calibri"/>
              </a:rPr>
              <a:t>is N-acetyl  </a:t>
            </a:r>
            <a:r>
              <a:rPr sz="3200" spc="-20" dirty="0">
                <a:latin typeface="Calibri"/>
                <a:cs typeface="Calibri"/>
              </a:rPr>
              <a:t>glutamate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(NAG).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0308" y="932052"/>
            <a:ext cx="5698490" cy="0"/>
          </a:xfrm>
          <a:custGeom>
            <a:avLst/>
            <a:gdLst/>
            <a:ahLst/>
            <a:cxnLst/>
            <a:rect l="l" t="t" r="r" b="b"/>
            <a:pathLst>
              <a:path w="5698490">
                <a:moveTo>
                  <a:pt x="0" y="0"/>
                </a:moveTo>
                <a:lnTo>
                  <a:pt x="5698236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7863" y="305562"/>
            <a:ext cx="57232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FF0000"/>
                </a:solidFill>
                <a:latin typeface="Calibri"/>
                <a:cs typeface="Calibri"/>
              </a:rPr>
              <a:t>Disorderers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4400" b="1" spc="-25" dirty="0">
                <a:solidFill>
                  <a:srgbClr val="FF0000"/>
                </a:solidFill>
                <a:latin typeface="Calibri"/>
                <a:cs typeface="Calibri"/>
              </a:rPr>
              <a:t>urea</a:t>
            </a:r>
            <a:r>
              <a:rPr sz="44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300733"/>
            <a:ext cx="8047990" cy="410972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marR="531495" indent="-342900">
              <a:lnSpc>
                <a:spcPts val="3670"/>
              </a:lnSpc>
              <a:spcBef>
                <a:spcPts val="3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Deficiency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35" dirty="0">
                <a:latin typeface="Calibri"/>
                <a:cs typeface="Calibri"/>
              </a:rPr>
              <a:t>any </a:t>
            </a:r>
            <a:r>
              <a:rPr sz="3200" spc="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urea </a:t>
            </a:r>
            <a:r>
              <a:rPr sz="3200" spc="-10" dirty="0">
                <a:latin typeface="Calibri"/>
                <a:cs typeface="Calibri"/>
              </a:rPr>
              <a:t>cycle enzymes  would </a:t>
            </a:r>
            <a:r>
              <a:rPr sz="3200" spc="-15" dirty="0">
                <a:latin typeface="Calibri"/>
                <a:cs typeface="Calibri"/>
              </a:rPr>
              <a:t>result </a:t>
            </a:r>
            <a:r>
              <a:rPr sz="3200" spc="-5" dirty="0">
                <a:latin typeface="Calibri"/>
                <a:cs typeface="Calibri"/>
              </a:rPr>
              <a:t>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hyperammonemia.</a:t>
            </a:r>
            <a:endParaRPr sz="3200">
              <a:latin typeface="Calibri"/>
              <a:cs typeface="Calibri"/>
            </a:endParaRPr>
          </a:p>
          <a:p>
            <a:pPr marL="355600" marR="40640" indent="-3429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If block occur in one of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earlier </a:t>
            </a:r>
            <a:r>
              <a:rPr sz="3200" spc="-35" dirty="0">
                <a:latin typeface="Calibri"/>
                <a:cs typeface="Calibri"/>
              </a:rPr>
              <a:t>steps, </a:t>
            </a:r>
            <a:r>
              <a:rPr sz="3200" spc="-5" dirty="0">
                <a:latin typeface="Calibri"/>
                <a:cs typeface="Calibri"/>
              </a:rPr>
              <a:t>the  </a:t>
            </a:r>
            <a:r>
              <a:rPr sz="3200" spc="-10" dirty="0">
                <a:latin typeface="Calibri"/>
                <a:cs typeface="Calibri"/>
              </a:rPr>
              <a:t>condition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20" dirty="0">
                <a:latin typeface="Calibri"/>
                <a:cs typeface="Calibri"/>
              </a:rPr>
              <a:t>more </a:t>
            </a:r>
            <a:r>
              <a:rPr sz="3200" spc="-25" dirty="0">
                <a:latin typeface="Calibri"/>
                <a:cs typeface="Calibri"/>
              </a:rPr>
              <a:t>severe, </a:t>
            </a:r>
            <a:r>
              <a:rPr sz="3200" spc="-10" dirty="0">
                <a:latin typeface="Calibri"/>
                <a:cs typeface="Calibri"/>
              </a:rPr>
              <a:t>since </a:t>
            </a:r>
            <a:r>
              <a:rPr sz="3200" b="1" dirty="0">
                <a:solidFill>
                  <a:srgbClr val="0033CC"/>
                </a:solidFill>
                <a:latin typeface="Calibri"/>
                <a:cs typeface="Calibri"/>
              </a:rPr>
              <a:t>ammonia </a:t>
            </a:r>
            <a:r>
              <a:rPr sz="3200" spc="-10" dirty="0">
                <a:latin typeface="Calibri"/>
                <a:cs typeface="Calibri"/>
              </a:rPr>
              <a:t>itself  </a:t>
            </a:r>
            <a:r>
              <a:rPr sz="3200" spc="-15" dirty="0">
                <a:latin typeface="Calibri"/>
                <a:cs typeface="Calibri"/>
              </a:rPr>
              <a:t>accumulates.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If </a:t>
            </a:r>
            <a:r>
              <a:rPr sz="3200" spc="-10" dirty="0">
                <a:latin typeface="Calibri"/>
                <a:cs typeface="Calibri"/>
              </a:rPr>
              <a:t>deficiency </a:t>
            </a:r>
            <a:r>
              <a:rPr sz="3200" spc="-5" dirty="0">
                <a:latin typeface="Calibri"/>
                <a:cs typeface="Calibri"/>
              </a:rPr>
              <a:t>occur in </a:t>
            </a:r>
            <a:r>
              <a:rPr sz="3200" spc="-30" dirty="0">
                <a:latin typeface="Calibri"/>
                <a:cs typeface="Calibri"/>
              </a:rPr>
              <a:t>later </a:t>
            </a:r>
            <a:r>
              <a:rPr sz="3200" spc="-10" dirty="0">
                <a:latin typeface="Calibri"/>
                <a:cs typeface="Calibri"/>
              </a:rPr>
              <a:t>enzymes, </a:t>
            </a:r>
            <a:r>
              <a:rPr sz="3200" spc="-5" dirty="0">
                <a:latin typeface="Calibri"/>
                <a:cs typeface="Calibri"/>
              </a:rPr>
              <a:t>this </a:t>
            </a:r>
            <a:r>
              <a:rPr sz="3200" spc="-15" dirty="0">
                <a:latin typeface="Calibri"/>
                <a:cs typeface="Calibri"/>
              </a:rPr>
              <a:t>result 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spc="-10" dirty="0">
                <a:latin typeface="Calibri"/>
                <a:cs typeface="Calibri"/>
              </a:rPr>
              <a:t>accumulation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b="1" dirty="0">
                <a:solidFill>
                  <a:srgbClr val="0033CC"/>
                </a:solidFill>
                <a:latin typeface="Calibri"/>
                <a:cs typeface="Calibri"/>
              </a:rPr>
              <a:t>other </a:t>
            </a: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intermediates </a:t>
            </a:r>
            <a:r>
              <a:rPr sz="3200" spc="-5" dirty="0">
                <a:latin typeface="Calibri"/>
                <a:cs typeface="Calibri"/>
              </a:rPr>
              <a:t>which 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5" dirty="0">
                <a:latin typeface="Calibri"/>
                <a:cs typeface="Calibri"/>
              </a:rPr>
              <a:t>less </a:t>
            </a:r>
            <a:r>
              <a:rPr sz="3200" spc="-40" dirty="0">
                <a:latin typeface="Calibri"/>
                <a:cs typeface="Calibri"/>
              </a:rPr>
              <a:t>toxic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latin typeface="Calibri"/>
                <a:cs typeface="Calibri"/>
              </a:rPr>
              <a:t>hence </a:t>
            </a:r>
            <a:r>
              <a:rPr sz="3200" spc="-30" dirty="0">
                <a:latin typeface="Calibri"/>
                <a:cs typeface="Calibri"/>
              </a:rPr>
              <a:t>symptoms </a:t>
            </a:r>
            <a:r>
              <a:rPr sz="3200" spc="-25" dirty="0">
                <a:latin typeface="Calibri"/>
                <a:cs typeface="Calibri"/>
              </a:rPr>
              <a:t>are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less.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530" y="227457"/>
            <a:ext cx="8324215" cy="52698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55600" marR="528955" indent="-342900">
              <a:lnSpc>
                <a:spcPct val="98000"/>
              </a:lnSpc>
              <a:spcBef>
                <a:spcPts val="185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5" dirty="0">
                <a:latin typeface="Calibri"/>
                <a:cs typeface="Calibri"/>
              </a:rPr>
              <a:t>The accumulation of </a:t>
            </a:r>
            <a:r>
              <a:rPr sz="3600" dirty="0">
                <a:latin typeface="Calibri"/>
                <a:cs typeface="Calibri"/>
              </a:rPr>
              <a:t>ammonia in </a:t>
            </a:r>
            <a:r>
              <a:rPr sz="3600" spc="-5" dirty="0">
                <a:latin typeface="Calibri"/>
                <a:cs typeface="Calibri"/>
              </a:rPr>
              <a:t>blood  </a:t>
            </a:r>
            <a:r>
              <a:rPr sz="3600" dirty="0">
                <a:latin typeface="Calibri"/>
                <a:cs typeface="Calibri"/>
              </a:rPr>
              <a:t>(</a:t>
            </a:r>
            <a:r>
              <a:rPr sz="3600" b="1" dirty="0">
                <a:solidFill>
                  <a:srgbClr val="0033CC"/>
                </a:solidFill>
                <a:latin typeface="Calibri"/>
                <a:cs typeface="Calibri"/>
              </a:rPr>
              <a:t>normally less </a:t>
            </a:r>
            <a:r>
              <a:rPr sz="3600" b="1" spc="-5" dirty="0">
                <a:solidFill>
                  <a:srgbClr val="0033CC"/>
                </a:solidFill>
                <a:latin typeface="Calibri"/>
                <a:cs typeface="Calibri"/>
              </a:rPr>
              <a:t>than </a:t>
            </a:r>
            <a:r>
              <a:rPr sz="3600" b="1" dirty="0">
                <a:solidFill>
                  <a:srgbClr val="0033CC"/>
                </a:solidFill>
                <a:latin typeface="Calibri"/>
                <a:cs typeface="Calibri"/>
              </a:rPr>
              <a:t>50 </a:t>
            </a:r>
            <a:r>
              <a:rPr sz="3600" b="1" spc="30" dirty="0">
                <a:solidFill>
                  <a:srgbClr val="0033CC"/>
                </a:solidFill>
                <a:latin typeface="Calibri"/>
                <a:cs typeface="Calibri"/>
              </a:rPr>
              <a:t>mg/dl</a:t>
            </a:r>
            <a:r>
              <a:rPr sz="3600" spc="30" dirty="0">
                <a:latin typeface="Calibri"/>
                <a:cs typeface="Calibri"/>
              </a:rPr>
              <a:t>)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14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body  </a:t>
            </a:r>
            <a:r>
              <a:rPr sz="3600" dirty="0">
                <a:latin typeface="Calibri"/>
                <a:cs typeface="Calibri"/>
              </a:rPr>
              <a:t>fluids </a:t>
            </a:r>
            <a:r>
              <a:rPr sz="3600" spc="-10" dirty="0">
                <a:latin typeface="Calibri"/>
                <a:cs typeface="Calibri"/>
              </a:rPr>
              <a:t>results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45" dirty="0">
                <a:latin typeface="Calibri"/>
                <a:cs typeface="Calibri"/>
              </a:rPr>
              <a:t>toxic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symptoms.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30" dirty="0">
                <a:latin typeface="Calibri"/>
                <a:cs typeface="Calibri"/>
              </a:rPr>
              <a:t>Brain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5" dirty="0">
                <a:latin typeface="Calibri"/>
                <a:cs typeface="Calibri"/>
              </a:rPr>
              <a:t>very sensitive </a:t>
            </a:r>
            <a:r>
              <a:rPr sz="3600" spc="-45" dirty="0">
                <a:latin typeface="Calibri"/>
                <a:cs typeface="Calibri"/>
              </a:rPr>
              <a:t>to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ammonia.</a:t>
            </a: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ts val="4230"/>
              </a:lnSpc>
              <a:spcBef>
                <a:spcPts val="1285"/>
              </a:spcBef>
              <a:buFont typeface="Arial"/>
              <a:buChar char="•"/>
              <a:tabLst>
                <a:tab pos="356235" algn="l"/>
              </a:tabLst>
            </a:pPr>
            <a:r>
              <a:rPr sz="3600" spc="-5" dirty="0">
                <a:latin typeface="Calibri"/>
                <a:cs typeface="Calibri"/>
              </a:rPr>
              <a:t>Child </a:t>
            </a:r>
            <a:r>
              <a:rPr sz="3600" spc="-40" dirty="0">
                <a:latin typeface="Calibri"/>
                <a:cs typeface="Calibri"/>
              </a:rPr>
              <a:t>may </a:t>
            </a:r>
            <a:r>
              <a:rPr sz="3600" dirty="0">
                <a:latin typeface="Calibri"/>
                <a:cs typeface="Calibri"/>
              </a:rPr>
              <a:t>be put </a:t>
            </a:r>
            <a:r>
              <a:rPr sz="3600" spc="-5" dirty="0">
                <a:latin typeface="Calibri"/>
                <a:cs typeface="Calibri"/>
              </a:rPr>
              <a:t>on </a:t>
            </a:r>
            <a:r>
              <a:rPr sz="3600" dirty="0">
                <a:latin typeface="Calibri"/>
                <a:cs typeface="Calibri"/>
              </a:rPr>
              <a:t>a </a:t>
            </a:r>
            <a:r>
              <a:rPr sz="3600" b="1" spc="-10" dirty="0">
                <a:solidFill>
                  <a:srgbClr val="0033CC"/>
                </a:solidFill>
                <a:latin typeface="Calibri"/>
                <a:cs typeface="Calibri"/>
              </a:rPr>
              <a:t>low </a:t>
            </a:r>
            <a:r>
              <a:rPr sz="3600" b="1" spc="-25" dirty="0">
                <a:solidFill>
                  <a:srgbClr val="0033CC"/>
                </a:solidFill>
                <a:latin typeface="Calibri"/>
                <a:cs typeface="Calibri"/>
              </a:rPr>
              <a:t>protein </a:t>
            </a:r>
            <a:r>
              <a:rPr sz="3600" spc="-15" dirty="0">
                <a:latin typeface="Calibri"/>
                <a:cs typeface="Calibri"/>
              </a:rPr>
              <a:t>diet </a:t>
            </a:r>
            <a:r>
              <a:rPr sz="3600" dirty="0">
                <a:latin typeface="Calibri"/>
                <a:cs typeface="Calibri"/>
              </a:rPr>
              <a:t>and  </a:t>
            </a:r>
            <a:r>
              <a:rPr sz="3600" spc="-20" dirty="0">
                <a:latin typeface="Calibri"/>
                <a:cs typeface="Calibri"/>
              </a:rPr>
              <a:t>frequent </a:t>
            </a:r>
            <a:r>
              <a:rPr sz="3600" spc="-5" dirty="0">
                <a:latin typeface="Calibri"/>
                <a:cs typeface="Calibri"/>
              </a:rPr>
              <a:t>small </a:t>
            </a:r>
            <a:r>
              <a:rPr sz="3600" spc="-35" dirty="0">
                <a:latin typeface="Calibri"/>
                <a:cs typeface="Calibri"/>
              </a:rPr>
              <a:t>feeds </a:t>
            </a:r>
            <a:r>
              <a:rPr sz="3600" spc="-30" dirty="0">
                <a:latin typeface="Calibri"/>
                <a:cs typeface="Calibri"/>
              </a:rPr>
              <a:t>are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given.</a:t>
            </a:r>
            <a:endParaRPr sz="3600">
              <a:latin typeface="Calibri"/>
              <a:cs typeface="Calibri"/>
            </a:endParaRPr>
          </a:p>
          <a:p>
            <a:pPr marL="355600" marR="882015" indent="-3429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56235" algn="l"/>
              </a:tabLst>
            </a:pPr>
            <a:r>
              <a:rPr sz="3600" dirty="0">
                <a:latin typeface="Calibri"/>
                <a:cs typeface="Calibri"/>
              </a:rPr>
              <a:t>Since </a:t>
            </a:r>
            <a:r>
              <a:rPr sz="3600" spc="-5" dirty="0">
                <a:latin typeface="Calibri"/>
                <a:cs typeface="Calibri"/>
              </a:rPr>
              <a:t>Citrulline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30" dirty="0">
                <a:latin typeface="Calibri"/>
                <a:cs typeface="Calibri"/>
              </a:rPr>
              <a:t>present </a:t>
            </a:r>
            <a:r>
              <a:rPr sz="3600" dirty="0">
                <a:latin typeface="Calibri"/>
                <a:cs typeface="Calibri"/>
              </a:rPr>
              <a:t>in</a:t>
            </a:r>
            <a:r>
              <a:rPr sz="3600" spc="-15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significant  </a:t>
            </a:r>
            <a:r>
              <a:rPr sz="3600" spc="-10" dirty="0">
                <a:latin typeface="Calibri"/>
                <a:cs typeface="Calibri"/>
              </a:rPr>
              <a:t>quantities </a:t>
            </a:r>
            <a:r>
              <a:rPr sz="3600" dirty="0">
                <a:latin typeface="Calibri"/>
                <a:cs typeface="Calibri"/>
              </a:rPr>
              <a:t>in milk, </a:t>
            </a:r>
            <a:r>
              <a:rPr sz="3600" spc="-30" dirty="0">
                <a:latin typeface="Calibri"/>
                <a:cs typeface="Calibri"/>
              </a:rPr>
              <a:t>breast </a:t>
            </a:r>
            <a:r>
              <a:rPr sz="3600" dirty="0">
                <a:latin typeface="Calibri"/>
                <a:cs typeface="Calibri"/>
              </a:rPr>
              <a:t>milk is </a:t>
            </a:r>
            <a:r>
              <a:rPr sz="3600" spc="-45" dirty="0">
                <a:latin typeface="Calibri"/>
                <a:cs typeface="Calibri"/>
              </a:rPr>
              <a:t>to </a:t>
            </a:r>
            <a:r>
              <a:rPr sz="3600" spc="-5" dirty="0">
                <a:latin typeface="Calibri"/>
                <a:cs typeface="Calibri"/>
              </a:rPr>
              <a:t>be  </a:t>
            </a:r>
            <a:r>
              <a:rPr sz="3600" spc="-30" dirty="0">
                <a:latin typeface="Calibri"/>
                <a:cs typeface="Calibri"/>
              </a:rPr>
              <a:t>avoided </a:t>
            </a:r>
            <a:r>
              <a:rPr sz="3600" dirty="0">
                <a:latin typeface="Calibri"/>
                <a:cs typeface="Calibri"/>
              </a:rPr>
              <a:t>in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33CC"/>
                </a:solidFill>
                <a:latin typeface="Calibri"/>
                <a:cs typeface="Calibri"/>
              </a:rPr>
              <a:t>Citrullinemia.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8082" y="680338"/>
            <a:ext cx="6699884" cy="0"/>
          </a:xfrm>
          <a:custGeom>
            <a:avLst/>
            <a:gdLst/>
            <a:ahLst/>
            <a:cxnLst/>
            <a:rect l="l" t="t" r="r" b="b"/>
            <a:pathLst>
              <a:path w="6699884">
                <a:moveTo>
                  <a:pt x="0" y="0"/>
                </a:moveTo>
                <a:lnTo>
                  <a:pt x="6699478" y="0"/>
                </a:lnTo>
              </a:path>
            </a:pathLst>
          </a:custGeom>
          <a:ln w="548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5585" y="53720"/>
            <a:ext cx="67278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0" dirty="0">
                <a:solidFill>
                  <a:srgbClr val="FF0000"/>
                </a:solidFill>
                <a:latin typeface="Calibri"/>
                <a:cs typeface="Calibri"/>
              </a:rPr>
              <a:t>Urea level </a:t>
            </a:r>
            <a:r>
              <a:rPr sz="4400" b="1" spc="-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blood and</a:t>
            </a:r>
            <a:r>
              <a:rPr sz="4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urine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0530" y="995552"/>
            <a:ext cx="8556625" cy="475361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55600" marR="133350" indent="-342900">
              <a:lnSpc>
                <a:spcPts val="3679"/>
              </a:lnSpc>
              <a:spcBef>
                <a:spcPts val="3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Calibri"/>
                <a:cs typeface="Calibri"/>
              </a:rPr>
              <a:t>In </a:t>
            </a:r>
            <a:r>
              <a:rPr sz="3200" spc="-10" dirty="0">
                <a:latin typeface="Calibri"/>
                <a:cs typeface="Calibri"/>
              </a:rPr>
              <a:t>clinical </a:t>
            </a:r>
            <a:r>
              <a:rPr sz="3200" spc="-15" dirty="0">
                <a:latin typeface="Calibri"/>
                <a:cs typeface="Calibri"/>
              </a:rPr>
              <a:t>practice, </a:t>
            </a:r>
            <a:r>
              <a:rPr sz="3200" spc="-5" dirty="0">
                <a:latin typeface="Calibri"/>
                <a:cs typeface="Calibri"/>
              </a:rPr>
              <a:t>blood </a:t>
            </a:r>
            <a:r>
              <a:rPr sz="3200" spc="-15" dirty="0">
                <a:latin typeface="Calibri"/>
                <a:cs typeface="Calibri"/>
              </a:rPr>
              <a:t>urea </a:t>
            </a:r>
            <a:r>
              <a:rPr sz="3200" spc="-20" dirty="0">
                <a:latin typeface="Calibri"/>
                <a:cs typeface="Calibri"/>
              </a:rPr>
              <a:t>level </a:t>
            </a:r>
            <a:r>
              <a:rPr sz="3200" spc="-10" dirty="0">
                <a:latin typeface="Calibri"/>
                <a:cs typeface="Calibri"/>
              </a:rPr>
              <a:t>is </a:t>
            </a:r>
            <a:r>
              <a:rPr sz="3200" spc="-50" dirty="0">
                <a:latin typeface="Calibri"/>
                <a:cs typeface="Calibri"/>
              </a:rPr>
              <a:t>taken </a:t>
            </a:r>
            <a:r>
              <a:rPr sz="3200" dirty="0">
                <a:latin typeface="Calibri"/>
                <a:cs typeface="Calibri"/>
              </a:rPr>
              <a:t>as an  </a:t>
            </a:r>
            <a:r>
              <a:rPr sz="3200" spc="-20" dirty="0">
                <a:latin typeface="Calibri"/>
                <a:cs typeface="Calibri"/>
              </a:rPr>
              <a:t>indicator </a:t>
            </a:r>
            <a:r>
              <a:rPr sz="3200" spc="5" dirty="0">
                <a:latin typeface="Calibri"/>
                <a:cs typeface="Calibri"/>
              </a:rPr>
              <a:t>of </a:t>
            </a:r>
            <a:r>
              <a:rPr sz="3200" b="1" spc="-15" dirty="0">
                <a:solidFill>
                  <a:srgbClr val="0033CC"/>
                </a:solidFill>
                <a:latin typeface="Calibri"/>
                <a:cs typeface="Calibri"/>
              </a:rPr>
              <a:t>renal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33CC"/>
                </a:solidFill>
                <a:latin typeface="Calibri"/>
                <a:cs typeface="Calibri"/>
              </a:rPr>
              <a:t>function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5600" marR="252729" indent="-342900">
              <a:lnSpc>
                <a:spcPts val="3720"/>
              </a:lnSpc>
              <a:spcBef>
                <a:spcPts val="10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The normal </a:t>
            </a:r>
            <a:r>
              <a:rPr sz="3200" spc="-20" dirty="0">
                <a:latin typeface="Calibri"/>
                <a:cs typeface="Calibri"/>
              </a:rPr>
              <a:t>urea level </a:t>
            </a:r>
            <a:r>
              <a:rPr sz="3200" spc="-1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plasma is </a:t>
            </a:r>
            <a:r>
              <a:rPr sz="3200" spc="-30" dirty="0">
                <a:latin typeface="Calibri"/>
                <a:cs typeface="Calibri"/>
              </a:rPr>
              <a:t>from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20 </a:t>
            </a:r>
            <a:r>
              <a:rPr sz="3200" b="1" spc="-30" dirty="0">
                <a:solidFill>
                  <a:srgbClr val="0033CC"/>
                </a:solidFill>
                <a:latin typeface="Calibri"/>
                <a:cs typeface="Calibri"/>
              </a:rPr>
              <a:t>to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40  </a:t>
            </a:r>
            <a:r>
              <a:rPr sz="3200" b="1" spc="30" dirty="0">
                <a:solidFill>
                  <a:srgbClr val="0033CC"/>
                </a:solidFill>
                <a:latin typeface="Calibri"/>
                <a:cs typeface="Calibri"/>
              </a:rPr>
              <a:t>mg/dl.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2200"/>
              </a:lnSpc>
              <a:spcBef>
                <a:spcPts val="36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10" dirty="0">
                <a:latin typeface="Calibri"/>
                <a:cs typeface="Calibri"/>
              </a:rPr>
              <a:t>Blood </a:t>
            </a:r>
            <a:r>
              <a:rPr sz="3200" spc="-20" dirty="0">
                <a:latin typeface="Calibri"/>
                <a:cs typeface="Calibri"/>
              </a:rPr>
              <a:t>urea level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increased </a:t>
            </a:r>
            <a:r>
              <a:rPr sz="3200" spc="-25" dirty="0">
                <a:latin typeface="Calibri"/>
                <a:cs typeface="Calibri"/>
              </a:rPr>
              <a:t>where </a:t>
            </a:r>
            <a:r>
              <a:rPr sz="3200" spc="-15" dirty="0">
                <a:latin typeface="Calibri"/>
                <a:cs typeface="Calibri"/>
              </a:rPr>
              <a:t>renal </a:t>
            </a:r>
            <a:r>
              <a:rPr sz="3200" spc="-10" dirty="0">
                <a:latin typeface="Calibri"/>
                <a:cs typeface="Calibri"/>
              </a:rPr>
              <a:t>function  </a:t>
            </a:r>
            <a:r>
              <a:rPr sz="3200" spc="-5" dirty="0">
                <a:latin typeface="Calibri"/>
                <a:cs typeface="Calibri"/>
              </a:rPr>
              <a:t>is </a:t>
            </a:r>
            <a:r>
              <a:rPr sz="3200" spc="-15" dirty="0">
                <a:latin typeface="Calibri"/>
                <a:cs typeface="Calibri"/>
              </a:rPr>
              <a:t>inadequate.</a:t>
            </a:r>
            <a:endParaRPr sz="3200">
              <a:latin typeface="Calibri"/>
              <a:cs typeface="Calibri"/>
            </a:endParaRPr>
          </a:p>
          <a:p>
            <a:pPr marL="355600" marR="264795" indent="-342900">
              <a:lnSpc>
                <a:spcPts val="3800"/>
              </a:lnSpc>
              <a:spcBef>
                <a:spcPts val="1019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Urinary </a:t>
            </a:r>
            <a:r>
              <a:rPr sz="3200" spc="-40" dirty="0">
                <a:latin typeface="Calibri"/>
                <a:cs typeface="Calibri"/>
              </a:rPr>
              <a:t>excretion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25" dirty="0">
                <a:latin typeface="Calibri"/>
                <a:cs typeface="Calibri"/>
              </a:rPr>
              <a:t>urea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15 </a:t>
            </a:r>
            <a:r>
              <a:rPr sz="3200" b="1" spc="-30" dirty="0">
                <a:solidFill>
                  <a:srgbClr val="0033CC"/>
                </a:solidFill>
                <a:latin typeface="Calibri"/>
                <a:cs typeface="Calibri"/>
              </a:rPr>
              <a:t>to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30 </a:t>
            </a:r>
            <a:r>
              <a:rPr sz="3200" b="1" spc="15" dirty="0">
                <a:solidFill>
                  <a:srgbClr val="0033CC"/>
                </a:solidFill>
                <a:latin typeface="Calibri"/>
                <a:cs typeface="Calibri"/>
              </a:rPr>
              <a:t>g/day </a:t>
            </a:r>
            <a:r>
              <a:rPr sz="3200" b="1" spc="-5" dirty="0">
                <a:solidFill>
                  <a:srgbClr val="0033CC"/>
                </a:solidFill>
                <a:latin typeface="Calibri"/>
                <a:cs typeface="Calibri"/>
              </a:rPr>
              <a:t>(6-15  </a:t>
            </a:r>
            <a:r>
              <a:rPr sz="3200" b="1" dirty="0">
                <a:solidFill>
                  <a:srgbClr val="0033CC"/>
                </a:solidFill>
                <a:latin typeface="Calibri"/>
                <a:cs typeface="Calibri"/>
              </a:rPr>
              <a:t>g</a:t>
            </a:r>
            <a:r>
              <a:rPr sz="3200" b="1" spc="-30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33CC"/>
                </a:solidFill>
                <a:latin typeface="Calibri"/>
                <a:cs typeface="Calibri"/>
              </a:rPr>
              <a:t>nitrogen/day).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20" dirty="0">
                <a:latin typeface="Calibri"/>
                <a:cs typeface="Calibri"/>
              </a:rPr>
              <a:t>Urea </a:t>
            </a:r>
            <a:r>
              <a:rPr sz="3200" spc="-25" dirty="0">
                <a:latin typeface="Calibri"/>
                <a:cs typeface="Calibri"/>
              </a:rPr>
              <a:t>constitutes </a:t>
            </a:r>
            <a:r>
              <a:rPr sz="3200" spc="-5" dirty="0">
                <a:latin typeface="Calibri"/>
                <a:cs typeface="Calibri"/>
              </a:rPr>
              <a:t>80% </a:t>
            </a:r>
            <a:r>
              <a:rPr sz="3200" spc="5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urinary </a:t>
            </a:r>
            <a:r>
              <a:rPr sz="3200" spc="-30" dirty="0">
                <a:latin typeface="Calibri"/>
                <a:cs typeface="Calibri"/>
              </a:rPr>
              <a:t>organic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solids.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5655" y="6428943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1423</Words>
  <Application>Microsoft Office PowerPoint</Application>
  <PresentationFormat>On-screen Show (4:3)</PresentationFormat>
  <Paragraphs>188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Protein metabolism and  Urea cycle</vt:lpstr>
      <vt:lpstr>Digestion of proteins</vt:lpstr>
      <vt:lpstr>The proteolytic enzymes include:</vt:lpstr>
      <vt:lpstr>A. Gastric digestion of proteins:</vt:lpstr>
      <vt:lpstr>1) Rennin:</vt:lpstr>
      <vt:lpstr>2) Pepsin:</vt:lpstr>
      <vt:lpstr>B. Pancreatic digestion of proteins:</vt:lpstr>
      <vt:lpstr>1) Trypsin:</vt:lpstr>
      <vt:lpstr>2) Chymotrypsin:</vt:lpstr>
      <vt:lpstr>C. Intestinal digestion of proteins:</vt:lpstr>
      <vt:lpstr>Absorption of amino acids</vt:lpstr>
      <vt:lpstr>Clinical applications:</vt:lpstr>
      <vt:lpstr>General metabolism of amino acids:</vt:lpstr>
      <vt:lpstr>Slide 14</vt:lpstr>
      <vt:lpstr>Formation of Ammonia</vt:lpstr>
      <vt:lpstr>Transamination</vt:lpstr>
      <vt:lpstr>Slide 17</vt:lpstr>
      <vt:lpstr>Biological significance of transamination</vt:lpstr>
      <vt:lpstr>Clinical significance of</vt:lpstr>
      <vt:lpstr>B. Trans-deamination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Disposal/Detoxification of Ammonia</vt:lpstr>
      <vt:lpstr>2. Final disposal:</vt:lpstr>
      <vt:lpstr>Urea Cycle</vt:lpstr>
      <vt:lpstr>Urea molecule</vt:lpstr>
      <vt:lpstr>Steps of Urea Cycle</vt:lpstr>
      <vt:lpstr>Slide 34</vt:lpstr>
      <vt:lpstr>Steps of Urea Cycle</vt:lpstr>
      <vt:lpstr>Regulation of the urea cycle</vt:lpstr>
      <vt:lpstr>Disorderers of urea cycle</vt:lpstr>
      <vt:lpstr>Slide 38</vt:lpstr>
      <vt:lpstr>Urea level in blood and urine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metabolism and  Urea cycle</dc:title>
  <cp:lastModifiedBy>Mohammad Shahrukh</cp:lastModifiedBy>
  <cp:revision>6</cp:revision>
  <dcterms:created xsi:type="dcterms:W3CDTF">2019-05-15T15:23:09Z</dcterms:created>
  <dcterms:modified xsi:type="dcterms:W3CDTF">2020-01-11T03:40:59Z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2019-05-15T00:00:00Z</vt:filetime>
  </property>
</Properties>
</file>