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304" r:id="rId34"/>
    <p:sldId id="289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9A009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9A009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9A009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869179" y="304800"/>
            <a:ext cx="1104900" cy="1104900"/>
          </a:xfrm>
          <a:custGeom>
            <a:avLst/>
            <a:gdLst/>
            <a:ahLst/>
            <a:cxnLst/>
            <a:rect l="l" t="t" r="r" b="b"/>
            <a:pathLst>
              <a:path w="1104900" h="1104900">
                <a:moveTo>
                  <a:pt x="1104900" y="552450"/>
                </a:moveTo>
                <a:lnTo>
                  <a:pt x="1102869" y="504826"/>
                </a:lnTo>
                <a:lnTo>
                  <a:pt x="1096890" y="458319"/>
                </a:lnTo>
                <a:lnTo>
                  <a:pt x="1087127" y="413095"/>
                </a:lnTo>
                <a:lnTo>
                  <a:pt x="1073748" y="369321"/>
                </a:lnTo>
                <a:lnTo>
                  <a:pt x="1056920" y="327163"/>
                </a:lnTo>
                <a:lnTo>
                  <a:pt x="1036809" y="286788"/>
                </a:lnTo>
                <a:lnTo>
                  <a:pt x="1013582" y="248363"/>
                </a:lnTo>
                <a:lnTo>
                  <a:pt x="987406" y="212055"/>
                </a:lnTo>
                <a:lnTo>
                  <a:pt x="958446" y="178029"/>
                </a:lnTo>
                <a:lnTo>
                  <a:pt x="926870" y="146453"/>
                </a:lnTo>
                <a:lnTo>
                  <a:pt x="892844" y="117493"/>
                </a:lnTo>
                <a:lnTo>
                  <a:pt x="856536" y="91317"/>
                </a:lnTo>
                <a:lnTo>
                  <a:pt x="818111" y="68090"/>
                </a:lnTo>
                <a:lnTo>
                  <a:pt x="777736" y="47979"/>
                </a:lnTo>
                <a:lnTo>
                  <a:pt x="735578" y="31151"/>
                </a:lnTo>
                <a:lnTo>
                  <a:pt x="691804" y="17772"/>
                </a:lnTo>
                <a:lnTo>
                  <a:pt x="646580" y="8009"/>
                </a:lnTo>
                <a:lnTo>
                  <a:pt x="600073" y="2030"/>
                </a:lnTo>
                <a:lnTo>
                  <a:pt x="552450" y="0"/>
                </a:lnTo>
                <a:lnTo>
                  <a:pt x="504826" y="2030"/>
                </a:lnTo>
                <a:lnTo>
                  <a:pt x="458319" y="8009"/>
                </a:lnTo>
                <a:lnTo>
                  <a:pt x="413095" y="17772"/>
                </a:lnTo>
                <a:lnTo>
                  <a:pt x="369321" y="31151"/>
                </a:lnTo>
                <a:lnTo>
                  <a:pt x="327163" y="47979"/>
                </a:lnTo>
                <a:lnTo>
                  <a:pt x="286788" y="68090"/>
                </a:lnTo>
                <a:lnTo>
                  <a:pt x="248363" y="91317"/>
                </a:lnTo>
                <a:lnTo>
                  <a:pt x="212055" y="117493"/>
                </a:lnTo>
                <a:lnTo>
                  <a:pt x="178029" y="146453"/>
                </a:lnTo>
                <a:lnTo>
                  <a:pt x="146453" y="178029"/>
                </a:lnTo>
                <a:lnTo>
                  <a:pt x="117493" y="212055"/>
                </a:lnTo>
                <a:lnTo>
                  <a:pt x="91317" y="248363"/>
                </a:lnTo>
                <a:lnTo>
                  <a:pt x="68090" y="286788"/>
                </a:lnTo>
                <a:lnTo>
                  <a:pt x="47979" y="327163"/>
                </a:lnTo>
                <a:lnTo>
                  <a:pt x="31151" y="369321"/>
                </a:lnTo>
                <a:lnTo>
                  <a:pt x="17772" y="413095"/>
                </a:lnTo>
                <a:lnTo>
                  <a:pt x="8009" y="458319"/>
                </a:lnTo>
                <a:lnTo>
                  <a:pt x="2030" y="504826"/>
                </a:lnTo>
                <a:lnTo>
                  <a:pt x="0" y="552450"/>
                </a:lnTo>
                <a:lnTo>
                  <a:pt x="2030" y="600181"/>
                </a:lnTo>
                <a:lnTo>
                  <a:pt x="8009" y="646773"/>
                </a:lnTo>
                <a:lnTo>
                  <a:pt x="17772" y="692060"/>
                </a:lnTo>
                <a:lnTo>
                  <a:pt x="31151" y="735878"/>
                </a:lnTo>
                <a:lnTo>
                  <a:pt x="47979" y="778063"/>
                </a:lnTo>
                <a:lnTo>
                  <a:pt x="68090" y="818449"/>
                </a:lnTo>
                <a:lnTo>
                  <a:pt x="91317" y="856872"/>
                </a:lnTo>
                <a:lnTo>
                  <a:pt x="117493" y="893167"/>
                </a:lnTo>
                <a:lnTo>
                  <a:pt x="146453" y="927170"/>
                </a:lnTo>
                <a:lnTo>
                  <a:pt x="178029" y="958716"/>
                </a:lnTo>
                <a:lnTo>
                  <a:pt x="212055" y="987640"/>
                </a:lnTo>
                <a:lnTo>
                  <a:pt x="248363" y="1013778"/>
                </a:lnTo>
                <a:lnTo>
                  <a:pt x="286788" y="1036965"/>
                </a:lnTo>
                <a:lnTo>
                  <a:pt x="327163" y="1057037"/>
                </a:lnTo>
                <a:lnTo>
                  <a:pt x="369321" y="1073828"/>
                </a:lnTo>
                <a:lnTo>
                  <a:pt x="413095" y="1087175"/>
                </a:lnTo>
                <a:lnTo>
                  <a:pt x="458319" y="1096912"/>
                </a:lnTo>
                <a:lnTo>
                  <a:pt x="504826" y="1102875"/>
                </a:lnTo>
                <a:lnTo>
                  <a:pt x="552450" y="1104900"/>
                </a:lnTo>
                <a:lnTo>
                  <a:pt x="600073" y="1102875"/>
                </a:lnTo>
                <a:lnTo>
                  <a:pt x="646580" y="1096912"/>
                </a:lnTo>
                <a:lnTo>
                  <a:pt x="691804" y="1087175"/>
                </a:lnTo>
                <a:lnTo>
                  <a:pt x="735578" y="1073828"/>
                </a:lnTo>
                <a:lnTo>
                  <a:pt x="777736" y="1057037"/>
                </a:lnTo>
                <a:lnTo>
                  <a:pt x="818111" y="1036965"/>
                </a:lnTo>
                <a:lnTo>
                  <a:pt x="856536" y="1013778"/>
                </a:lnTo>
                <a:lnTo>
                  <a:pt x="892844" y="987640"/>
                </a:lnTo>
                <a:lnTo>
                  <a:pt x="926870" y="958716"/>
                </a:lnTo>
                <a:lnTo>
                  <a:pt x="958446" y="927170"/>
                </a:lnTo>
                <a:lnTo>
                  <a:pt x="987406" y="893167"/>
                </a:lnTo>
                <a:lnTo>
                  <a:pt x="1013582" y="856872"/>
                </a:lnTo>
                <a:lnTo>
                  <a:pt x="1036809" y="818449"/>
                </a:lnTo>
                <a:lnTo>
                  <a:pt x="1056920" y="778063"/>
                </a:lnTo>
                <a:lnTo>
                  <a:pt x="1073748" y="735878"/>
                </a:lnTo>
                <a:lnTo>
                  <a:pt x="1087127" y="692060"/>
                </a:lnTo>
                <a:lnTo>
                  <a:pt x="1096890" y="646773"/>
                </a:lnTo>
                <a:lnTo>
                  <a:pt x="1102869" y="600181"/>
                </a:lnTo>
                <a:lnTo>
                  <a:pt x="1104900" y="552450"/>
                </a:lnTo>
                <a:close/>
              </a:path>
            </a:pathLst>
          </a:custGeom>
          <a:solidFill>
            <a:srgbClr val="D9D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584185" y="304800"/>
            <a:ext cx="1102995" cy="1104900"/>
          </a:xfrm>
          <a:custGeom>
            <a:avLst/>
            <a:gdLst/>
            <a:ahLst/>
            <a:cxnLst/>
            <a:rect l="l" t="t" r="r" b="b"/>
            <a:pathLst>
              <a:path w="1102995" h="1104900">
                <a:moveTo>
                  <a:pt x="1102613" y="552449"/>
                </a:moveTo>
                <a:lnTo>
                  <a:pt x="1100589" y="504826"/>
                </a:lnTo>
                <a:lnTo>
                  <a:pt x="1094628" y="458319"/>
                </a:lnTo>
                <a:lnTo>
                  <a:pt x="1084895" y="413095"/>
                </a:lnTo>
                <a:lnTo>
                  <a:pt x="1071557" y="369321"/>
                </a:lnTo>
                <a:lnTo>
                  <a:pt x="1054779" y="327163"/>
                </a:lnTo>
                <a:lnTo>
                  <a:pt x="1034727" y="286788"/>
                </a:lnTo>
                <a:lnTo>
                  <a:pt x="1011568" y="248363"/>
                </a:lnTo>
                <a:lnTo>
                  <a:pt x="985468" y="212055"/>
                </a:lnTo>
                <a:lnTo>
                  <a:pt x="956592" y="178029"/>
                </a:lnTo>
                <a:lnTo>
                  <a:pt x="925106" y="146453"/>
                </a:lnTo>
                <a:lnTo>
                  <a:pt x="891177" y="117493"/>
                </a:lnTo>
                <a:lnTo>
                  <a:pt x="854970" y="91317"/>
                </a:lnTo>
                <a:lnTo>
                  <a:pt x="816651" y="68090"/>
                </a:lnTo>
                <a:lnTo>
                  <a:pt x="776386" y="47979"/>
                </a:lnTo>
                <a:lnTo>
                  <a:pt x="734342" y="31151"/>
                </a:lnTo>
                <a:lnTo>
                  <a:pt x="690684" y="17772"/>
                </a:lnTo>
                <a:lnTo>
                  <a:pt x="645578" y="8009"/>
                </a:lnTo>
                <a:lnTo>
                  <a:pt x="599191" y="2030"/>
                </a:lnTo>
                <a:lnTo>
                  <a:pt x="551687" y="0"/>
                </a:lnTo>
                <a:lnTo>
                  <a:pt x="504070" y="2030"/>
                </a:lnTo>
                <a:lnTo>
                  <a:pt x="457580" y="8009"/>
                </a:lnTo>
                <a:lnTo>
                  <a:pt x="412384" y="17772"/>
                </a:lnTo>
                <a:lnTo>
                  <a:pt x="368646" y="31151"/>
                </a:lnTo>
                <a:lnTo>
                  <a:pt x="326531" y="47979"/>
                </a:lnTo>
                <a:lnTo>
                  <a:pt x="286206" y="68090"/>
                </a:lnTo>
                <a:lnTo>
                  <a:pt x="247835" y="91317"/>
                </a:lnTo>
                <a:lnTo>
                  <a:pt x="211584" y="117493"/>
                </a:lnTo>
                <a:lnTo>
                  <a:pt x="177618" y="146453"/>
                </a:lnTo>
                <a:lnTo>
                  <a:pt x="146102" y="178029"/>
                </a:lnTo>
                <a:lnTo>
                  <a:pt x="117202" y="212055"/>
                </a:lnTo>
                <a:lnTo>
                  <a:pt x="91083" y="248363"/>
                </a:lnTo>
                <a:lnTo>
                  <a:pt x="67910" y="286788"/>
                </a:lnTo>
                <a:lnTo>
                  <a:pt x="47848" y="327163"/>
                </a:lnTo>
                <a:lnTo>
                  <a:pt x="31063" y="369321"/>
                </a:lnTo>
                <a:lnTo>
                  <a:pt x="17721" y="413095"/>
                </a:lnTo>
                <a:lnTo>
                  <a:pt x="7986" y="458319"/>
                </a:lnTo>
                <a:lnTo>
                  <a:pt x="2024" y="504826"/>
                </a:lnTo>
                <a:lnTo>
                  <a:pt x="0" y="552449"/>
                </a:lnTo>
                <a:lnTo>
                  <a:pt x="2024" y="600181"/>
                </a:lnTo>
                <a:lnTo>
                  <a:pt x="7986" y="646773"/>
                </a:lnTo>
                <a:lnTo>
                  <a:pt x="17721" y="692060"/>
                </a:lnTo>
                <a:lnTo>
                  <a:pt x="31063" y="735878"/>
                </a:lnTo>
                <a:lnTo>
                  <a:pt x="47848" y="778063"/>
                </a:lnTo>
                <a:lnTo>
                  <a:pt x="67910" y="818449"/>
                </a:lnTo>
                <a:lnTo>
                  <a:pt x="91083" y="856872"/>
                </a:lnTo>
                <a:lnTo>
                  <a:pt x="117202" y="893167"/>
                </a:lnTo>
                <a:lnTo>
                  <a:pt x="146102" y="927170"/>
                </a:lnTo>
                <a:lnTo>
                  <a:pt x="177618" y="958716"/>
                </a:lnTo>
                <a:lnTo>
                  <a:pt x="211584" y="987640"/>
                </a:lnTo>
                <a:lnTo>
                  <a:pt x="247835" y="1013778"/>
                </a:lnTo>
                <a:lnTo>
                  <a:pt x="286206" y="1036965"/>
                </a:lnTo>
                <a:lnTo>
                  <a:pt x="326531" y="1057037"/>
                </a:lnTo>
                <a:lnTo>
                  <a:pt x="368646" y="1073828"/>
                </a:lnTo>
                <a:lnTo>
                  <a:pt x="412384" y="1087175"/>
                </a:lnTo>
                <a:lnTo>
                  <a:pt x="457580" y="1096912"/>
                </a:lnTo>
                <a:lnTo>
                  <a:pt x="504070" y="1102875"/>
                </a:lnTo>
                <a:lnTo>
                  <a:pt x="551687" y="1104899"/>
                </a:lnTo>
                <a:lnTo>
                  <a:pt x="599191" y="1102875"/>
                </a:lnTo>
                <a:lnTo>
                  <a:pt x="645578" y="1096912"/>
                </a:lnTo>
                <a:lnTo>
                  <a:pt x="690684" y="1087175"/>
                </a:lnTo>
                <a:lnTo>
                  <a:pt x="734342" y="1073828"/>
                </a:lnTo>
                <a:lnTo>
                  <a:pt x="776386" y="1057037"/>
                </a:lnTo>
                <a:lnTo>
                  <a:pt x="816651" y="1036965"/>
                </a:lnTo>
                <a:lnTo>
                  <a:pt x="854970" y="1013778"/>
                </a:lnTo>
                <a:lnTo>
                  <a:pt x="891177" y="987640"/>
                </a:lnTo>
                <a:lnTo>
                  <a:pt x="925106" y="958716"/>
                </a:lnTo>
                <a:lnTo>
                  <a:pt x="956592" y="927170"/>
                </a:lnTo>
                <a:lnTo>
                  <a:pt x="985468" y="893167"/>
                </a:lnTo>
                <a:lnTo>
                  <a:pt x="1011568" y="856872"/>
                </a:lnTo>
                <a:lnTo>
                  <a:pt x="1034727" y="818449"/>
                </a:lnTo>
                <a:lnTo>
                  <a:pt x="1054779" y="778063"/>
                </a:lnTo>
                <a:lnTo>
                  <a:pt x="1071557" y="735878"/>
                </a:lnTo>
                <a:lnTo>
                  <a:pt x="1084895" y="692060"/>
                </a:lnTo>
                <a:lnTo>
                  <a:pt x="1094628" y="646773"/>
                </a:lnTo>
                <a:lnTo>
                  <a:pt x="1100589" y="600181"/>
                </a:lnTo>
                <a:lnTo>
                  <a:pt x="1102613" y="552449"/>
                </a:lnTo>
                <a:close/>
              </a:path>
            </a:pathLst>
          </a:custGeom>
          <a:solidFill>
            <a:srgbClr val="D9D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072134" y="307085"/>
            <a:ext cx="1103630" cy="1104900"/>
          </a:xfrm>
          <a:custGeom>
            <a:avLst/>
            <a:gdLst/>
            <a:ahLst/>
            <a:cxnLst/>
            <a:rect l="l" t="t" r="r" b="b"/>
            <a:pathLst>
              <a:path w="1103630" h="1104900">
                <a:moveTo>
                  <a:pt x="1103376" y="552450"/>
                </a:moveTo>
                <a:lnTo>
                  <a:pt x="1101351" y="504718"/>
                </a:lnTo>
                <a:lnTo>
                  <a:pt x="1095389" y="458126"/>
                </a:lnTo>
                <a:lnTo>
                  <a:pt x="1085654" y="412839"/>
                </a:lnTo>
                <a:lnTo>
                  <a:pt x="1072312" y="369021"/>
                </a:lnTo>
                <a:lnTo>
                  <a:pt x="1055527" y="326836"/>
                </a:lnTo>
                <a:lnTo>
                  <a:pt x="1035465" y="286450"/>
                </a:lnTo>
                <a:lnTo>
                  <a:pt x="1012292" y="248027"/>
                </a:lnTo>
                <a:lnTo>
                  <a:pt x="986173" y="211732"/>
                </a:lnTo>
                <a:lnTo>
                  <a:pt x="957273" y="177729"/>
                </a:lnTo>
                <a:lnTo>
                  <a:pt x="925757" y="146183"/>
                </a:lnTo>
                <a:lnTo>
                  <a:pt x="891791" y="117259"/>
                </a:lnTo>
                <a:lnTo>
                  <a:pt x="855540" y="91121"/>
                </a:lnTo>
                <a:lnTo>
                  <a:pt x="817169" y="67934"/>
                </a:lnTo>
                <a:lnTo>
                  <a:pt x="776844" y="47862"/>
                </a:lnTo>
                <a:lnTo>
                  <a:pt x="734729" y="31071"/>
                </a:lnTo>
                <a:lnTo>
                  <a:pt x="690991" y="17724"/>
                </a:lnTo>
                <a:lnTo>
                  <a:pt x="645795" y="7987"/>
                </a:lnTo>
                <a:lnTo>
                  <a:pt x="599305" y="2024"/>
                </a:lnTo>
                <a:lnTo>
                  <a:pt x="551688" y="0"/>
                </a:lnTo>
                <a:lnTo>
                  <a:pt x="504070" y="2024"/>
                </a:lnTo>
                <a:lnTo>
                  <a:pt x="457580" y="7987"/>
                </a:lnTo>
                <a:lnTo>
                  <a:pt x="412384" y="17724"/>
                </a:lnTo>
                <a:lnTo>
                  <a:pt x="368646" y="31071"/>
                </a:lnTo>
                <a:lnTo>
                  <a:pt x="326531" y="47862"/>
                </a:lnTo>
                <a:lnTo>
                  <a:pt x="286206" y="67934"/>
                </a:lnTo>
                <a:lnTo>
                  <a:pt x="247835" y="91121"/>
                </a:lnTo>
                <a:lnTo>
                  <a:pt x="211584" y="117259"/>
                </a:lnTo>
                <a:lnTo>
                  <a:pt x="177618" y="146183"/>
                </a:lnTo>
                <a:lnTo>
                  <a:pt x="146102" y="177729"/>
                </a:lnTo>
                <a:lnTo>
                  <a:pt x="117202" y="211732"/>
                </a:lnTo>
                <a:lnTo>
                  <a:pt x="91083" y="248027"/>
                </a:lnTo>
                <a:lnTo>
                  <a:pt x="67910" y="286450"/>
                </a:lnTo>
                <a:lnTo>
                  <a:pt x="47848" y="326836"/>
                </a:lnTo>
                <a:lnTo>
                  <a:pt x="31063" y="369021"/>
                </a:lnTo>
                <a:lnTo>
                  <a:pt x="17721" y="412839"/>
                </a:lnTo>
                <a:lnTo>
                  <a:pt x="7986" y="458126"/>
                </a:lnTo>
                <a:lnTo>
                  <a:pt x="2024" y="504718"/>
                </a:lnTo>
                <a:lnTo>
                  <a:pt x="0" y="552450"/>
                </a:lnTo>
                <a:lnTo>
                  <a:pt x="2024" y="600073"/>
                </a:lnTo>
                <a:lnTo>
                  <a:pt x="7986" y="646580"/>
                </a:lnTo>
                <a:lnTo>
                  <a:pt x="17721" y="691804"/>
                </a:lnTo>
                <a:lnTo>
                  <a:pt x="31063" y="735578"/>
                </a:lnTo>
                <a:lnTo>
                  <a:pt x="47848" y="777736"/>
                </a:lnTo>
                <a:lnTo>
                  <a:pt x="67910" y="818111"/>
                </a:lnTo>
                <a:lnTo>
                  <a:pt x="91083" y="856536"/>
                </a:lnTo>
                <a:lnTo>
                  <a:pt x="117202" y="892844"/>
                </a:lnTo>
                <a:lnTo>
                  <a:pt x="146102" y="926870"/>
                </a:lnTo>
                <a:lnTo>
                  <a:pt x="177618" y="958446"/>
                </a:lnTo>
                <a:lnTo>
                  <a:pt x="211584" y="987406"/>
                </a:lnTo>
                <a:lnTo>
                  <a:pt x="247835" y="1013582"/>
                </a:lnTo>
                <a:lnTo>
                  <a:pt x="286206" y="1036809"/>
                </a:lnTo>
                <a:lnTo>
                  <a:pt x="326531" y="1056920"/>
                </a:lnTo>
                <a:lnTo>
                  <a:pt x="368646" y="1073748"/>
                </a:lnTo>
                <a:lnTo>
                  <a:pt x="412384" y="1087127"/>
                </a:lnTo>
                <a:lnTo>
                  <a:pt x="457580" y="1096890"/>
                </a:lnTo>
                <a:lnTo>
                  <a:pt x="504070" y="1102869"/>
                </a:lnTo>
                <a:lnTo>
                  <a:pt x="551688" y="1104900"/>
                </a:lnTo>
                <a:lnTo>
                  <a:pt x="599305" y="1102869"/>
                </a:lnTo>
                <a:lnTo>
                  <a:pt x="645795" y="1096890"/>
                </a:lnTo>
                <a:lnTo>
                  <a:pt x="690991" y="1087127"/>
                </a:lnTo>
                <a:lnTo>
                  <a:pt x="734729" y="1073748"/>
                </a:lnTo>
                <a:lnTo>
                  <a:pt x="776844" y="1056920"/>
                </a:lnTo>
                <a:lnTo>
                  <a:pt x="817169" y="1036809"/>
                </a:lnTo>
                <a:lnTo>
                  <a:pt x="855540" y="1013582"/>
                </a:lnTo>
                <a:lnTo>
                  <a:pt x="891791" y="987406"/>
                </a:lnTo>
                <a:lnTo>
                  <a:pt x="925757" y="958446"/>
                </a:lnTo>
                <a:lnTo>
                  <a:pt x="957273" y="926870"/>
                </a:lnTo>
                <a:lnTo>
                  <a:pt x="986173" y="892844"/>
                </a:lnTo>
                <a:lnTo>
                  <a:pt x="1012292" y="856536"/>
                </a:lnTo>
                <a:lnTo>
                  <a:pt x="1035465" y="818111"/>
                </a:lnTo>
                <a:lnTo>
                  <a:pt x="1055527" y="777736"/>
                </a:lnTo>
                <a:lnTo>
                  <a:pt x="1072312" y="735578"/>
                </a:lnTo>
                <a:lnTo>
                  <a:pt x="1085654" y="691804"/>
                </a:lnTo>
                <a:lnTo>
                  <a:pt x="1095389" y="646580"/>
                </a:lnTo>
                <a:lnTo>
                  <a:pt x="1101351" y="600073"/>
                </a:lnTo>
                <a:lnTo>
                  <a:pt x="1103376" y="552450"/>
                </a:lnTo>
                <a:close/>
              </a:path>
            </a:pathLst>
          </a:custGeom>
          <a:solidFill>
            <a:srgbClr val="D9D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310884" y="290321"/>
            <a:ext cx="1131570" cy="1134110"/>
          </a:xfrm>
          <a:custGeom>
            <a:avLst/>
            <a:gdLst/>
            <a:ahLst/>
            <a:cxnLst/>
            <a:rect l="l" t="t" r="r" b="b"/>
            <a:pathLst>
              <a:path w="1131570" h="1134110">
                <a:moveTo>
                  <a:pt x="559498" y="762"/>
                </a:moveTo>
                <a:lnTo>
                  <a:pt x="504666" y="3817"/>
                </a:lnTo>
                <a:lnTo>
                  <a:pt x="458758" y="10650"/>
                </a:lnTo>
                <a:lnTo>
                  <a:pt x="414119" y="21104"/>
                </a:lnTo>
                <a:lnTo>
                  <a:pt x="370907" y="35020"/>
                </a:lnTo>
                <a:lnTo>
                  <a:pt x="329277" y="52241"/>
                </a:lnTo>
                <a:lnTo>
                  <a:pt x="289385" y="72612"/>
                </a:lnTo>
                <a:lnTo>
                  <a:pt x="251388" y="95974"/>
                </a:lnTo>
                <a:lnTo>
                  <a:pt x="215440" y="122170"/>
                </a:lnTo>
                <a:lnTo>
                  <a:pt x="181700" y="151043"/>
                </a:lnTo>
                <a:lnTo>
                  <a:pt x="150322" y="182436"/>
                </a:lnTo>
                <a:lnTo>
                  <a:pt x="121463" y="216193"/>
                </a:lnTo>
                <a:lnTo>
                  <a:pt x="95279" y="252155"/>
                </a:lnTo>
                <a:lnTo>
                  <a:pt x="71926" y="290165"/>
                </a:lnTo>
                <a:lnTo>
                  <a:pt x="51559" y="330067"/>
                </a:lnTo>
                <a:lnTo>
                  <a:pt x="34337" y="371704"/>
                </a:lnTo>
                <a:lnTo>
                  <a:pt x="20413" y="414917"/>
                </a:lnTo>
                <a:lnTo>
                  <a:pt x="9945" y="459551"/>
                </a:lnTo>
                <a:lnTo>
                  <a:pt x="3088" y="505447"/>
                </a:lnTo>
                <a:lnTo>
                  <a:pt x="0" y="552450"/>
                </a:lnTo>
                <a:lnTo>
                  <a:pt x="0" y="566928"/>
                </a:lnTo>
                <a:lnTo>
                  <a:pt x="1524" y="573786"/>
                </a:lnTo>
                <a:lnTo>
                  <a:pt x="1524" y="605588"/>
                </a:lnTo>
                <a:lnTo>
                  <a:pt x="1925" y="615584"/>
                </a:lnTo>
                <a:lnTo>
                  <a:pt x="7776" y="662411"/>
                </a:lnTo>
                <a:lnTo>
                  <a:pt x="17389" y="708004"/>
                </a:lnTo>
                <a:lnTo>
                  <a:pt x="26670" y="739041"/>
                </a:lnTo>
                <a:lnTo>
                  <a:pt x="26670" y="560832"/>
                </a:lnTo>
                <a:lnTo>
                  <a:pt x="28194" y="563118"/>
                </a:lnTo>
                <a:lnTo>
                  <a:pt x="28194" y="553212"/>
                </a:lnTo>
                <a:lnTo>
                  <a:pt x="31615" y="506004"/>
                </a:lnTo>
                <a:lnTo>
                  <a:pt x="38943" y="460031"/>
                </a:lnTo>
                <a:lnTo>
                  <a:pt x="50009" y="415459"/>
                </a:lnTo>
                <a:lnTo>
                  <a:pt x="64649" y="372456"/>
                </a:lnTo>
                <a:lnTo>
                  <a:pt x="82695" y="331190"/>
                </a:lnTo>
                <a:lnTo>
                  <a:pt x="103981" y="291829"/>
                </a:lnTo>
                <a:lnTo>
                  <a:pt x="128342" y="254538"/>
                </a:lnTo>
                <a:lnTo>
                  <a:pt x="155612" y="219487"/>
                </a:lnTo>
                <a:lnTo>
                  <a:pt x="185623" y="186842"/>
                </a:lnTo>
                <a:lnTo>
                  <a:pt x="218210" y="156771"/>
                </a:lnTo>
                <a:lnTo>
                  <a:pt x="253206" y="129441"/>
                </a:lnTo>
                <a:lnTo>
                  <a:pt x="290446" y="105020"/>
                </a:lnTo>
                <a:lnTo>
                  <a:pt x="329763" y="83675"/>
                </a:lnTo>
                <a:lnTo>
                  <a:pt x="370990" y="65574"/>
                </a:lnTo>
                <a:lnTo>
                  <a:pt x="413963" y="50884"/>
                </a:lnTo>
                <a:lnTo>
                  <a:pt x="458514" y="39773"/>
                </a:lnTo>
                <a:lnTo>
                  <a:pt x="503870" y="32505"/>
                </a:lnTo>
                <a:lnTo>
                  <a:pt x="550926" y="29011"/>
                </a:lnTo>
                <a:lnTo>
                  <a:pt x="550926" y="12192"/>
                </a:lnTo>
                <a:lnTo>
                  <a:pt x="555498" y="3048"/>
                </a:lnTo>
                <a:lnTo>
                  <a:pt x="559498" y="762"/>
                </a:lnTo>
                <a:close/>
              </a:path>
              <a:path w="1131570" h="1134110">
                <a:moveTo>
                  <a:pt x="1524" y="573786"/>
                </a:moveTo>
                <a:lnTo>
                  <a:pt x="0" y="566928"/>
                </a:lnTo>
                <a:lnTo>
                  <a:pt x="0" y="567690"/>
                </a:lnTo>
                <a:lnTo>
                  <a:pt x="163" y="571744"/>
                </a:lnTo>
                <a:lnTo>
                  <a:pt x="1524" y="573786"/>
                </a:lnTo>
                <a:close/>
              </a:path>
              <a:path w="1131570" h="1134110">
                <a:moveTo>
                  <a:pt x="163" y="571744"/>
                </a:moveTo>
                <a:lnTo>
                  <a:pt x="0" y="567690"/>
                </a:lnTo>
                <a:lnTo>
                  <a:pt x="0" y="571500"/>
                </a:lnTo>
                <a:lnTo>
                  <a:pt x="163" y="571744"/>
                </a:lnTo>
                <a:close/>
              </a:path>
              <a:path w="1131570" h="1134110">
                <a:moveTo>
                  <a:pt x="1524" y="605588"/>
                </a:moveTo>
                <a:lnTo>
                  <a:pt x="1524" y="573786"/>
                </a:lnTo>
                <a:lnTo>
                  <a:pt x="163" y="571744"/>
                </a:lnTo>
                <a:lnTo>
                  <a:pt x="1524" y="605588"/>
                </a:lnTo>
                <a:close/>
              </a:path>
              <a:path w="1131570" h="1134110">
                <a:moveTo>
                  <a:pt x="28194" y="567690"/>
                </a:moveTo>
                <a:lnTo>
                  <a:pt x="28194" y="563118"/>
                </a:lnTo>
                <a:lnTo>
                  <a:pt x="26670" y="560832"/>
                </a:lnTo>
                <a:lnTo>
                  <a:pt x="28194" y="567690"/>
                </a:lnTo>
                <a:close/>
              </a:path>
              <a:path w="1131570" h="1134110">
                <a:moveTo>
                  <a:pt x="579882" y="1133856"/>
                </a:moveTo>
                <a:lnTo>
                  <a:pt x="579882" y="1120140"/>
                </a:lnTo>
                <a:lnTo>
                  <a:pt x="565404" y="1105662"/>
                </a:lnTo>
                <a:lnTo>
                  <a:pt x="550926" y="1104851"/>
                </a:lnTo>
                <a:lnTo>
                  <a:pt x="503870" y="1101826"/>
                </a:lnTo>
                <a:lnTo>
                  <a:pt x="457285" y="1094563"/>
                </a:lnTo>
                <a:lnTo>
                  <a:pt x="412114" y="1083307"/>
                </a:lnTo>
                <a:lnTo>
                  <a:pt x="368539" y="1068251"/>
                </a:lnTo>
                <a:lnTo>
                  <a:pt x="326742" y="1049592"/>
                </a:lnTo>
                <a:lnTo>
                  <a:pt x="286907" y="1027523"/>
                </a:lnTo>
                <a:lnTo>
                  <a:pt x="249214" y="1002239"/>
                </a:lnTo>
                <a:lnTo>
                  <a:pt x="213848" y="973936"/>
                </a:lnTo>
                <a:lnTo>
                  <a:pt x="180989" y="942808"/>
                </a:lnTo>
                <a:lnTo>
                  <a:pt x="150820" y="909050"/>
                </a:lnTo>
                <a:lnTo>
                  <a:pt x="123524" y="872857"/>
                </a:lnTo>
                <a:lnTo>
                  <a:pt x="99282" y="834423"/>
                </a:lnTo>
                <a:lnTo>
                  <a:pt x="78278" y="793945"/>
                </a:lnTo>
                <a:lnTo>
                  <a:pt x="60693" y="751615"/>
                </a:lnTo>
                <a:lnTo>
                  <a:pt x="46710" y="707630"/>
                </a:lnTo>
                <a:lnTo>
                  <a:pt x="36511" y="662184"/>
                </a:lnTo>
                <a:lnTo>
                  <a:pt x="30278" y="615473"/>
                </a:lnTo>
                <a:lnTo>
                  <a:pt x="28194" y="567690"/>
                </a:lnTo>
                <a:lnTo>
                  <a:pt x="26670" y="560832"/>
                </a:lnTo>
                <a:lnTo>
                  <a:pt x="26670" y="739041"/>
                </a:lnTo>
                <a:lnTo>
                  <a:pt x="30603" y="752197"/>
                </a:lnTo>
                <a:lnTo>
                  <a:pt x="47257" y="794823"/>
                </a:lnTo>
                <a:lnTo>
                  <a:pt x="67188" y="835716"/>
                </a:lnTo>
                <a:lnTo>
                  <a:pt x="90234" y="874708"/>
                </a:lnTo>
                <a:lnTo>
                  <a:pt x="116234" y="911635"/>
                </a:lnTo>
                <a:lnTo>
                  <a:pt x="145027" y="946329"/>
                </a:lnTo>
                <a:lnTo>
                  <a:pt x="176450" y="978624"/>
                </a:lnTo>
                <a:lnTo>
                  <a:pt x="210341" y="1008353"/>
                </a:lnTo>
                <a:lnTo>
                  <a:pt x="246539" y="1035350"/>
                </a:lnTo>
                <a:lnTo>
                  <a:pt x="284882" y="1059449"/>
                </a:lnTo>
                <a:lnTo>
                  <a:pt x="325208" y="1080483"/>
                </a:lnTo>
                <a:lnTo>
                  <a:pt x="367356" y="1098286"/>
                </a:lnTo>
                <a:lnTo>
                  <a:pt x="411163" y="1112691"/>
                </a:lnTo>
                <a:lnTo>
                  <a:pt x="456469" y="1123532"/>
                </a:lnTo>
                <a:lnTo>
                  <a:pt x="503110" y="1130642"/>
                </a:lnTo>
                <a:lnTo>
                  <a:pt x="550926" y="1133856"/>
                </a:lnTo>
                <a:lnTo>
                  <a:pt x="551688" y="1133856"/>
                </a:lnTo>
                <a:lnTo>
                  <a:pt x="551688" y="1119378"/>
                </a:lnTo>
                <a:lnTo>
                  <a:pt x="563118" y="1133856"/>
                </a:lnTo>
                <a:lnTo>
                  <a:pt x="579882" y="1133856"/>
                </a:lnTo>
                <a:close/>
              </a:path>
              <a:path w="1131570" h="1134110">
                <a:moveTo>
                  <a:pt x="565404" y="762"/>
                </a:moveTo>
                <a:lnTo>
                  <a:pt x="559498" y="762"/>
                </a:lnTo>
                <a:lnTo>
                  <a:pt x="555498" y="3048"/>
                </a:lnTo>
                <a:lnTo>
                  <a:pt x="550926" y="12192"/>
                </a:lnTo>
                <a:lnTo>
                  <a:pt x="550926" y="18288"/>
                </a:lnTo>
                <a:lnTo>
                  <a:pt x="553974" y="22860"/>
                </a:lnTo>
                <a:lnTo>
                  <a:pt x="565404" y="762"/>
                </a:lnTo>
                <a:close/>
              </a:path>
              <a:path w="1131570" h="1134110">
                <a:moveTo>
                  <a:pt x="565404" y="28956"/>
                </a:moveTo>
                <a:lnTo>
                  <a:pt x="565404" y="762"/>
                </a:lnTo>
                <a:lnTo>
                  <a:pt x="553974" y="22860"/>
                </a:lnTo>
                <a:lnTo>
                  <a:pt x="550926" y="18288"/>
                </a:lnTo>
                <a:lnTo>
                  <a:pt x="550926" y="29011"/>
                </a:lnTo>
                <a:lnTo>
                  <a:pt x="565404" y="28956"/>
                </a:lnTo>
                <a:close/>
              </a:path>
              <a:path w="1131570" h="1134110">
                <a:moveTo>
                  <a:pt x="563118" y="1133856"/>
                </a:moveTo>
                <a:lnTo>
                  <a:pt x="551688" y="1119378"/>
                </a:lnTo>
                <a:lnTo>
                  <a:pt x="551688" y="1123950"/>
                </a:lnTo>
                <a:lnTo>
                  <a:pt x="553212" y="1126998"/>
                </a:lnTo>
                <a:lnTo>
                  <a:pt x="555498" y="1130046"/>
                </a:lnTo>
                <a:lnTo>
                  <a:pt x="558546" y="1132332"/>
                </a:lnTo>
                <a:lnTo>
                  <a:pt x="562356" y="1133856"/>
                </a:lnTo>
                <a:lnTo>
                  <a:pt x="563118" y="1133856"/>
                </a:lnTo>
                <a:close/>
              </a:path>
              <a:path w="1131570" h="1134110">
                <a:moveTo>
                  <a:pt x="562356" y="1133856"/>
                </a:moveTo>
                <a:lnTo>
                  <a:pt x="558546" y="1132332"/>
                </a:lnTo>
                <a:lnTo>
                  <a:pt x="555498" y="1130046"/>
                </a:lnTo>
                <a:lnTo>
                  <a:pt x="553212" y="1126998"/>
                </a:lnTo>
                <a:lnTo>
                  <a:pt x="551688" y="1123950"/>
                </a:lnTo>
                <a:lnTo>
                  <a:pt x="551688" y="1133856"/>
                </a:lnTo>
                <a:lnTo>
                  <a:pt x="562356" y="1133856"/>
                </a:lnTo>
                <a:close/>
              </a:path>
              <a:path w="1131570" h="1134110">
                <a:moveTo>
                  <a:pt x="1131570" y="567690"/>
                </a:moveTo>
                <a:lnTo>
                  <a:pt x="1131570" y="553212"/>
                </a:lnTo>
                <a:lnTo>
                  <a:pt x="1128565" y="506263"/>
                </a:lnTo>
                <a:lnTo>
                  <a:pt x="1121779" y="460396"/>
                </a:lnTo>
                <a:lnTo>
                  <a:pt x="1111368" y="415771"/>
                </a:lnTo>
                <a:lnTo>
                  <a:pt x="1097491" y="372546"/>
                </a:lnTo>
                <a:lnTo>
                  <a:pt x="1080305" y="330882"/>
                </a:lnTo>
                <a:lnTo>
                  <a:pt x="1059968" y="290938"/>
                </a:lnTo>
                <a:lnTo>
                  <a:pt x="1036638" y="252874"/>
                </a:lnTo>
                <a:lnTo>
                  <a:pt x="1010473" y="216848"/>
                </a:lnTo>
                <a:lnTo>
                  <a:pt x="981630" y="183021"/>
                </a:lnTo>
                <a:lnTo>
                  <a:pt x="950267" y="151553"/>
                </a:lnTo>
                <a:lnTo>
                  <a:pt x="916542" y="122601"/>
                </a:lnTo>
                <a:lnTo>
                  <a:pt x="880613" y="96327"/>
                </a:lnTo>
                <a:lnTo>
                  <a:pt x="842638" y="72889"/>
                </a:lnTo>
                <a:lnTo>
                  <a:pt x="802773" y="52447"/>
                </a:lnTo>
                <a:lnTo>
                  <a:pt x="761178" y="35161"/>
                </a:lnTo>
                <a:lnTo>
                  <a:pt x="718010" y="21190"/>
                </a:lnTo>
                <a:lnTo>
                  <a:pt x="673426" y="10693"/>
                </a:lnTo>
                <a:lnTo>
                  <a:pt x="627585" y="3830"/>
                </a:lnTo>
                <a:lnTo>
                  <a:pt x="580644" y="762"/>
                </a:lnTo>
                <a:lnTo>
                  <a:pt x="565404" y="653"/>
                </a:lnTo>
                <a:lnTo>
                  <a:pt x="560832" y="0"/>
                </a:lnTo>
                <a:lnTo>
                  <a:pt x="559498" y="762"/>
                </a:lnTo>
                <a:lnTo>
                  <a:pt x="565404" y="762"/>
                </a:lnTo>
                <a:lnTo>
                  <a:pt x="565404" y="28956"/>
                </a:lnTo>
                <a:lnTo>
                  <a:pt x="577596" y="6857"/>
                </a:lnTo>
                <a:lnTo>
                  <a:pt x="580644" y="11430"/>
                </a:lnTo>
                <a:lnTo>
                  <a:pt x="580644" y="29059"/>
                </a:lnTo>
                <a:lnTo>
                  <a:pt x="626098" y="32158"/>
                </a:lnTo>
                <a:lnTo>
                  <a:pt x="671935" y="39361"/>
                </a:lnTo>
                <a:lnTo>
                  <a:pt x="716449" y="50385"/>
                </a:lnTo>
                <a:lnTo>
                  <a:pt x="759460" y="65053"/>
                </a:lnTo>
                <a:lnTo>
                  <a:pt x="800786" y="83187"/>
                </a:lnTo>
                <a:lnTo>
                  <a:pt x="840248" y="104608"/>
                </a:lnTo>
                <a:lnTo>
                  <a:pt x="877665" y="129138"/>
                </a:lnTo>
                <a:lnTo>
                  <a:pt x="912857" y="156599"/>
                </a:lnTo>
                <a:lnTo>
                  <a:pt x="945742" y="186922"/>
                </a:lnTo>
                <a:lnTo>
                  <a:pt x="975850" y="219615"/>
                </a:lnTo>
                <a:lnTo>
                  <a:pt x="1003269" y="254787"/>
                </a:lnTo>
                <a:lnTo>
                  <a:pt x="1027751" y="292190"/>
                </a:lnTo>
                <a:lnTo>
                  <a:pt x="1049104" y="331633"/>
                </a:lnTo>
                <a:lnTo>
                  <a:pt x="1067148" y="372938"/>
                </a:lnTo>
                <a:lnTo>
                  <a:pt x="1081701" y="415926"/>
                </a:lnTo>
                <a:lnTo>
                  <a:pt x="1092583" y="460420"/>
                </a:lnTo>
                <a:lnTo>
                  <a:pt x="1099614" y="506241"/>
                </a:lnTo>
                <a:lnTo>
                  <a:pt x="1102614" y="553212"/>
                </a:lnTo>
                <a:lnTo>
                  <a:pt x="1102988" y="560332"/>
                </a:lnTo>
                <a:lnTo>
                  <a:pt x="1107186" y="554736"/>
                </a:lnTo>
                <a:lnTo>
                  <a:pt x="1114044" y="553212"/>
                </a:lnTo>
                <a:lnTo>
                  <a:pt x="1114044" y="706511"/>
                </a:lnTo>
                <a:lnTo>
                  <a:pt x="1120902" y="677405"/>
                </a:lnTo>
                <a:lnTo>
                  <a:pt x="1120902" y="581406"/>
                </a:lnTo>
                <a:lnTo>
                  <a:pt x="1131570" y="567690"/>
                </a:lnTo>
                <a:close/>
              </a:path>
              <a:path w="1131570" h="1134110">
                <a:moveTo>
                  <a:pt x="580644" y="16764"/>
                </a:moveTo>
                <a:lnTo>
                  <a:pt x="580644" y="11430"/>
                </a:lnTo>
                <a:lnTo>
                  <a:pt x="577596" y="6857"/>
                </a:lnTo>
                <a:lnTo>
                  <a:pt x="565404" y="28956"/>
                </a:lnTo>
                <a:lnTo>
                  <a:pt x="571500" y="28956"/>
                </a:lnTo>
                <a:lnTo>
                  <a:pt x="576072" y="25907"/>
                </a:lnTo>
                <a:lnTo>
                  <a:pt x="580644" y="16764"/>
                </a:lnTo>
                <a:close/>
              </a:path>
              <a:path w="1131570" h="1134110">
                <a:moveTo>
                  <a:pt x="579882" y="1120140"/>
                </a:moveTo>
                <a:lnTo>
                  <a:pt x="579882" y="1113282"/>
                </a:lnTo>
                <a:lnTo>
                  <a:pt x="575310" y="1107186"/>
                </a:lnTo>
                <a:lnTo>
                  <a:pt x="568452" y="1105662"/>
                </a:lnTo>
                <a:lnTo>
                  <a:pt x="565404" y="1105662"/>
                </a:lnTo>
                <a:lnTo>
                  <a:pt x="579882" y="1120140"/>
                </a:lnTo>
                <a:close/>
              </a:path>
              <a:path w="1131570" h="1134110">
                <a:moveTo>
                  <a:pt x="1114044" y="706511"/>
                </a:moveTo>
                <a:lnTo>
                  <a:pt x="1114044" y="553212"/>
                </a:lnTo>
                <a:lnTo>
                  <a:pt x="1103376" y="567690"/>
                </a:lnTo>
                <a:lnTo>
                  <a:pt x="1102988" y="560332"/>
                </a:lnTo>
                <a:lnTo>
                  <a:pt x="1102614" y="560832"/>
                </a:lnTo>
                <a:lnTo>
                  <a:pt x="1102614" y="581406"/>
                </a:lnTo>
                <a:lnTo>
                  <a:pt x="1099512" y="628416"/>
                </a:lnTo>
                <a:lnTo>
                  <a:pt x="1092415" y="674252"/>
                </a:lnTo>
                <a:lnTo>
                  <a:pt x="1081501" y="718739"/>
                </a:lnTo>
                <a:lnTo>
                  <a:pt x="1066945" y="761703"/>
                </a:lnTo>
                <a:lnTo>
                  <a:pt x="1048926" y="802968"/>
                </a:lnTo>
                <a:lnTo>
                  <a:pt x="1027619" y="842362"/>
                </a:lnTo>
                <a:lnTo>
                  <a:pt x="1003201" y="879710"/>
                </a:lnTo>
                <a:lnTo>
                  <a:pt x="975839" y="914849"/>
                </a:lnTo>
                <a:lnTo>
                  <a:pt x="945642" y="947663"/>
                </a:lnTo>
                <a:lnTo>
                  <a:pt x="913053" y="977734"/>
                </a:lnTo>
                <a:lnTo>
                  <a:pt x="877962" y="1005155"/>
                </a:lnTo>
                <a:lnTo>
                  <a:pt x="840644" y="1029659"/>
                </a:lnTo>
                <a:lnTo>
                  <a:pt x="801276" y="1051071"/>
                </a:lnTo>
                <a:lnTo>
                  <a:pt x="760035" y="1069218"/>
                </a:lnTo>
                <a:lnTo>
                  <a:pt x="717099" y="1083924"/>
                </a:lnTo>
                <a:lnTo>
                  <a:pt x="672643" y="1095016"/>
                </a:lnTo>
                <a:lnTo>
                  <a:pt x="626950" y="1102304"/>
                </a:lnTo>
                <a:lnTo>
                  <a:pt x="580644" y="1105607"/>
                </a:lnTo>
                <a:lnTo>
                  <a:pt x="568452" y="1105662"/>
                </a:lnTo>
                <a:lnTo>
                  <a:pt x="575310" y="1107186"/>
                </a:lnTo>
                <a:lnTo>
                  <a:pt x="579882" y="1113282"/>
                </a:lnTo>
                <a:lnTo>
                  <a:pt x="579882" y="1133856"/>
                </a:lnTo>
                <a:lnTo>
                  <a:pt x="626950" y="1130784"/>
                </a:lnTo>
                <a:lnTo>
                  <a:pt x="672883" y="1123940"/>
                </a:lnTo>
                <a:lnTo>
                  <a:pt x="717527" y="1113480"/>
                </a:lnTo>
                <a:lnTo>
                  <a:pt x="760730" y="1099560"/>
                </a:lnTo>
                <a:lnTo>
                  <a:pt x="802337" y="1082338"/>
                </a:lnTo>
                <a:lnTo>
                  <a:pt x="842196" y="1061970"/>
                </a:lnTo>
                <a:lnTo>
                  <a:pt x="880154" y="1038613"/>
                </a:lnTo>
                <a:lnTo>
                  <a:pt x="916058" y="1012422"/>
                </a:lnTo>
                <a:lnTo>
                  <a:pt x="949753" y="983556"/>
                </a:lnTo>
                <a:lnTo>
                  <a:pt x="981087" y="952170"/>
                </a:lnTo>
                <a:lnTo>
                  <a:pt x="1009908" y="918421"/>
                </a:lnTo>
                <a:lnTo>
                  <a:pt x="1036060" y="882466"/>
                </a:lnTo>
                <a:lnTo>
                  <a:pt x="1059392" y="844462"/>
                </a:lnTo>
                <a:lnTo>
                  <a:pt x="1079750" y="804565"/>
                </a:lnTo>
                <a:lnTo>
                  <a:pt x="1096981" y="762931"/>
                </a:lnTo>
                <a:lnTo>
                  <a:pt x="1110932" y="719718"/>
                </a:lnTo>
                <a:lnTo>
                  <a:pt x="1114044" y="706511"/>
                </a:lnTo>
                <a:close/>
              </a:path>
              <a:path w="1131570" h="1134110">
                <a:moveTo>
                  <a:pt x="580644" y="29059"/>
                </a:moveTo>
                <a:lnTo>
                  <a:pt x="580644" y="16764"/>
                </a:lnTo>
                <a:lnTo>
                  <a:pt x="576072" y="25907"/>
                </a:lnTo>
                <a:lnTo>
                  <a:pt x="571500" y="28956"/>
                </a:lnTo>
                <a:lnTo>
                  <a:pt x="580644" y="29059"/>
                </a:lnTo>
                <a:close/>
              </a:path>
              <a:path w="1131570" h="1134110">
                <a:moveTo>
                  <a:pt x="1114044" y="553212"/>
                </a:moveTo>
                <a:lnTo>
                  <a:pt x="1107186" y="554736"/>
                </a:lnTo>
                <a:lnTo>
                  <a:pt x="1102988" y="560332"/>
                </a:lnTo>
                <a:lnTo>
                  <a:pt x="1103376" y="567690"/>
                </a:lnTo>
                <a:lnTo>
                  <a:pt x="1114044" y="553212"/>
                </a:lnTo>
                <a:close/>
              </a:path>
              <a:path w="1131570" h="1134110">
                <a:moveTo>
                  <a:pt x="1131570" y="573786"/>
                </a:moveTo>
                <a:lnTo>
                  <a:pt x="1131570" y="567690"/>
                </a:lnTo>
                <a:lnTo>
                  <a:pt x="1120902" y="581406"/>
                </a:lnTo>
                <a:lnTo>
                  <a:pt x="1126998" y="579882"/>
                </a:lnTo>
                <a:lnTo>
                  <a:pt x="1131570" y="573786"/>
                </a:lnTo>
                <a:close/>
              </a:path>
              <a:path w="1131570" h="1134110">
                <a:moveTo>
                  <a:pt x="1131570" y="582168"/>
                </a:moveTo>
                <a:lnTo>
                  <a:pt x="1131570" y="573786"/>
                </a:lnTo>
                <a:lnTo>
                  <a:pt x="1126998" y="579882"/>
                </a:lnTo>
                <a:lnTo>
                  <a:pt x="1120902" y="581406"/>
                </a:lnTo>
                <a:lnTo>
                  <a:pt x="1120902" y="677405"/>
                </a:lnTo>
                <a:lnTo>
                  <a:pt x="1121449" y="675082"/>
                </a:lnTo>
                <a:lnTo>
                  <a:pt x="1128379" y="629180"/>
                </a:lnTo>
                <a:lnTo>
                  <a:pt x="1131570" y="582168"/>
                </a:lnTo>
                <a:close/>
              </a:path>
            </a:pathLst>
          </a:custGeom>
          <a:solidFill>
            <a:srgbClr val="D9D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2344673" y="290321"/>
            <a:ext cx="1132840" cy="1134110"/>
          </a:xfrm>
          <a:custGeom>
            <a:avLst/>
            <a:gdLst/>
            <a:ahLst/>
            <a:cxnLst/>
            <a:rect l="l" t="t" r="r" b="b"/>
            <a:pathLst>
              <a:path w="1132839" h="1134110">
                <a:moveTo>
                  <a:pt x="559689" y="761"/>
                </a:moveTo>
                <a:lnTo>
                  <a:pt x="504664" y="3887"/>
                </a:lnTo>
                <a:lnTo>
                  <a:pt x="458766" y="10773"/>
                </a:lnTo>
                <a:lnTo>
                  <a:pt x="414148" y="21265"/>
                </a:lnTo>
                <a:lnTo>
                  <a:pt x="370965" y="35207"/>
                </a:lnTo>
                <a:lnTo>
                  <a:pt x="329372" y="52442"/>
                </a:lnTo>
                <a:lnTo>
                  <a:pt x="289524" y="72816"/>
                </a:lnTo>
                <a:lnTo>
                  <a:pt x="251576" y="96172"/>
                </a:lnTo>
                <a:lnTo>
                  <a:pt x="215683" y="122356"/>
                </a:lnTo>
                <a:lnTo>
                  <a:pt x="181999" y="151211"/>
                </a:lnTo>
                <a:lnTo>
                  <a:pt x="150680" y="182582"/>
                </a:lnTo>
                <a:lnTo>
                  <a:pt x="121880" y="216313"/>
                </a:lnTo>
                <a:lnTo>
                  <a:pt x="95754" y="252248"/>
                </a:lnTo>
                <a:lnTo>
                  <a:pt x="72458" y="290233"/>
                </a:lnTo>
                <a:lnTo>
                  <a:pt x="52145" y="330111"/>
                </a:lnTo>
                <a:lnTo>
                  <a:pt x="34971" y="371726"/>
                </a:lnTo>
                <a:lnTo>
                  <a:pt x="21091" y="414923"/>
                </a:lnTo>
                <a:lnTo>
                  <a:pt x="10659" y="459546"/>
                </a:lnTo>
                <a:lnTo>
                  <a:pt x="3831" y="505440"/>
                </a:lnTo>
                <a:lnTo>
                  <a:pt x="762" y="552449"/>
                </a:lnTo>
                <a:lnTo>
                  <a:pt x="0" y="566927"/>
                </a:lnTo>
                <a:lnTo>
                  <a:pt x="0" y="570737"/>
                </a:lnTo>
                <a:lnTo>
                  <a:pt x="762" y="572642"/>
                </a:lnTo>
                <a:lnTo>
                  <a:pt x="762" y="566927"/>
                </a:lnTo>
                <a:lnTo>
                  <a:pt x="4571" y="577595"/>
                </a:lnTo>
                <a:lnTo>
                  <a:pt x="4571" y="631355"/>
                </a:lnTo>
                <a:lnTo>
                  <a:pt x="8392" y="662184"/>
                </a:lnTo>
                <a:lnTo>
                  <a:pt x="17972" y="707719"/>
                </a:lnTo>
                <a:lnTo>
                  <a:pt x="24384" y="729167"/>
                </a:lnTo>
                <a:lnTo>
                  <a:pt x="24384" y="557021"/>
                </a:lnTo>
                <a:lnTo>
                  <a:pt x="25146" y="557021"/>
                </a:lnTo>
                <a:lnTo>
                  <a:pt x="27431" y="560069"/>
                </a:lnTo>
                <a:lnTo>
                  <a:pt x="28956" y="563117"/>
                </a:lnTo>
                <a:lnTo>
                  <a:pt x="28956" y="553211"/>
                </a:lnTo>
                <a:lnTo>
                  <a:pt x="32336" y="506001"/>
                </a:lnTo>
                <a:lnTo>
                  <a:pt x="39637" y="460023"/>
                </a:lnTo>
                <a:lnTo>
                  <a:pt x="50688" y="415445"/>
                </a:lnTo>
                <a:lnTo>
                  <a:pt x="65324" y="372435"/>
                </a:lnTo>
                <a:lnTo>
                  <a:pt x="83374" y="331162"/>
                </a:lnTo>
                <a:lnTo>
                  <a:pt x="104673" y="291792"/>
                </a:lnTo>
                <a:lnTo>
                  <a:pt x="129051" y="254494"/>
                </a:lnTo>
                <a:lnTo>
                  <a:pt x="156341" y="219436"/>
                </a:lnTo>
                <a:lnTo>
                  <a:pt x="186375" y="186785"/>
                </a:lnTo>
                <a:lnTo>
                  <a:pt x="218985" y="156709"/>
                </a:lnTo>
                <a:lnTo>
                  <a:pt x="254003" y="129377"/>
                </a:lnTo>
                <a:lnTo>
                  <a:pt x="291261" y="104955"/>
                </a:lnTo>
                <a:lnTo>
                  <a:pt x="330592" y="83612"/>
                </a:lnTo>
                <a:lnTo>
                  <a:pt x="371826" y="65516"/>
                </a:lnTo>
                <a:lnTo>
                  <a:pt x="414797" y="50835"/>
                </a:lnTo>
                <a:lnTo>
                  <a:pt x="459337" y="39736"/>
                </a:lnTo>
                <a:lnTo>
                  <a:pt x="505277" y="32387"/>
                </a:lnTo>
                <a:lnTo>
                  <a:pt x="550926" y="29066"/>
                </a:lnTo>
                <a:lnTo>
                  <a:pt x="550926" y="12191"/>
                </a:lnTo>
                <a:lnTo>
                  <a:pt x="553974" y="7619"/>
                </a:lnTo>
                <a:lnTo>
                  <a:pt x="556260" y="3047"/>
                </a:lnTo>
                <a:lnTo>
                  <a:pt x="559689" y="761"/>
                </a:lnTo>
                <a:close/>
              </a:path>
              <a:path w="1132839" h="1134110">
                <a:moveTo>
                  <a:pt x="4571" y="577595"/>
                </a:moveTo>
                <a:lnTo>
                  <a:pt x="762" y="566927"/>
                </a:lnTo>
                <a:lnTo>
                  <a:pt x="762" y="567689"/>
                </a:lnTo>
                <a:lnTo>
                  <a:pt x="973" y="573170"/>
                </a:lnTo>
                <a:lnTo>
                  <a:pt x="1524" y="574547"/>
                </a:lnTo>
                <a:lnTo>
                  <a:pt x="4571" y="577595"/>
                </a:lnTo>
                <a:close/>
              </a:path>
              <a:path w="1132839" h="1134110">
                <a:moveTo>
                  <a:pt x="973" y="573170"/>
                </a:moveTo>
                <a:lnTo>
                  <a:pt x="762" y="567689"/>
                </a:lnTo>
                <a:lnTo>
                  <a:pt x="762" y="572642"/>
                </a:lnTo>
                <a:lnTo>
                  <a:pt x="973" y="573170"/>
                </a:lnTo>
                <a:close/>
              </a:path>
              <a:path w="1132839" h="1134110">
                <a:moveTo>
                  <a:pt x="4571" y="631355"/>
                </a:moveTo>
                <a:lnTo>
                  <a:pt x="4571" y="577595"/>
                </a:lnTo>
                <a:lnTo>
                  <a:pt x="1524" y="574547"/>
                </a:lnTo>
                <a:lnTo>
                  <a:pt x="973" y="573170"/>
                </a:lnTo>
                <a:lnTo>
                  <a:pt x="2600" y="615451"/>
                </a:lnTo>
                <a:lnTo>
                  <a:pt x="4571" y="631355"/>
                </a:lnTo>
                <a:close/>
              </a:path>
              <a:path w="1132839" h="1134110">
                <a:moveTo>
                  <a:pt x="28956" y="567689"/>
                </a:moveTo>
                <a:lnTo>
                  <a:pt x="28956" y="563117"/>
                </a:lnTo>
                <a:lnTo>
                  <a:pt x="27431" y="560069"/>
                </a:lnTo>
                <a:lnTo>
                  <a:pt x="25146" y="557021"/>
                </a:lnTo>
                <a:lnTo>
                  <a:pt x="24384" y="557021"/>
                </a:lnTo>
                <a:lnTo>
                  <a:pt x="28956" y="567689"/>
                </a:lnTo>
                <a:close/>
              </a:path>
              <a:path w="1132839" h="1134110">
                <a:moveTo>
                  <a:pt x="580644" y="1133855"/>
                </a:moveTo>
                <a:lnTo>
                  <a:pt x="580644" y="1120139"/>
                </a:lnTo>
                <a:lnTo>
                  <a:pt x="566166" y="1105661"/>
                </a:lnTo>
                <a:lnTo>
                  <a:pt x="550926" y="1104801"/>
                </a:lnTo>
                <a:lnTo>
                  <a:pt x="504664" y="1101809"/>
                </a:lnTo>
                <a:lnTo>
                  <a:pt x="458016" y="1094536"/>
                </a:lnTo>
                <a:lnTo>
                  <a:pt x="412825" y="1083284"/>
                </a:lnTo>
                <a:lnTo>
                  <a:pt x="369230" y="1068242"/>
                </a:lnTo>
                <a:lnTo>
                  <a:pt x="327414" y="1049603"/>
                </a:lnTo>
                <a:lnTo>
                  <a:pt x="287559" y="1027559"/>
                </a:lnTo>
                <a:lnTo>
                  <a:pt x="249848" y="1002304"/>
                </a:lnTo>
                <a:lnTo>
                  <a:pt x="214465" y="974031"/>
                </a:lnTo>
                <a:lnTo>
                  <a:pt x="181594" y="942932"/>
                </a:lnTo>
                <a:lnTo>
                  <a:pt x="151416" y="909199"/>
                </a:lnTo>
                <a:lnTo>
                  <a:pt x="124115" y="873027"/>
                </a:lnTo>
                <a:lnTo>
                  <a:pt x="99875" y="834607"/>
                </a:lnTo>
                <a:lnTo>
                  <a:pt x="78878" y="794132"/>
                </a:lnTo>
                <a:lnTo>
                  <a:pt x="61308" y="751796"/>
                </a:lnTo>
                <a:lnTo>
                  <a:pt x="47348" y="707791"/>
                </a:lnTo>
                <a:lnTo>
                  <a:pt x="37180" y="662309"/>
                </a:lnTo>
                <a:lnTo>
                  <a:pt x="30988" y="615545"/>
                </a:lnTo>
                <a:lnTo>
                  <a:pt x="28956" y="567689"/>
                </a:lnTo>
                <a:lnTo>
                  <a:pt x="24384" y="557021"/>
                </a:lnTo>
                <a:lnTo>
                  <a:pt x="24384" y="729167"/>
                </a:lnTo>
                <a:lnTo>
                  <a:pt x="31174" y="751884"/>
                </a:lnTo>
                <a:lnTo>
                  <a:pt x="47834" y="794509"/>
                </a:lnTo>
                <a:lnTo>
                  <a:pt x="67787" y="835422"/>
                </a:lnTo>
                <a:lnTo>
                  <a:pt x="90867" y="874454"/>
                </a:lnTo>
                <a:lnTo>
                  <a:pt x="116910" y="911432"/>
                </a:lnTo>
                <a:lnTo>
                  <a:pt x="145750" y="946187"/>
                </a:lnTo>
                <a:lnTo>
                  <a:pt x="177222" y="978547"/>
                </a:lnTo>
                <a:lnTo>
                  <a:pt x="211162" y="1008342"/>
                </a:lnTo>
                <a:lnTo>
                  <a:pt x="247403" y="1035401"/>
                </a:lnTo>
                <a:lnTo>
                  <a:pt x="285782" y="1059553"/>
                </a:lnTo>
                <a:lnTo>
                  <a:pt x="326132" y="1080628"/>
                </a:lnTo>
                <a:lnTo>
                  <a:pt x="368290" y="1098453"/>
                </a:lnTo>
                <a:lnTo>
                  <a:pt x="412089" y="1112860"/>
                </a:lnTo>
                <a:lnTo>
                  <a:pt x="457365" y="1123676"/>
                </a:lnTo>
                <a:lnTo>
                  <a:pt x="503953" y="1130732"/>
                </a:lnTo>
                <a:lnTo>
                  <a:pt x="550926" y="1133806"/>
                </a:lnTo>
                <a:lnTo>
                  <a:pt x="552450" y="1133855"/>
                </a:lnTo>
                <a:lnTo>
                  <a:pt x="552450" y="1119377"/>
                </a:lnTo>
                <a:lnTo>
                  <a:pt x="563118" y="1133855"/>
                </a:lnTo>
                <a:lnTo>
                  <a:pt x="580644" y="1133855"/>
                </a:lnTo>
                <a:close/>
              </a:path>
              <a:path w="1132839" h="1134110">
                <a:moveTo>
                  <a:pt x="566166" y="761"/>
                </a:moveTo>
                <a:lnTo>
                  <a:pt x="559689" y="761"/>
                </a:lnTo>
                <a:lnTo>
                  <a:pt x="556260" y="3047"/>
                </a:lnTo>
                <a:lnTo>
                  <a:pt x="553974" y="7619"/>
                </a:lnTo>
                <a:lnTo>
                  <a:pt x="550926" y="12191"/>
                </a:lnTo>
                <a:lnTo>
                  <a:pt x="551688" y="18287"/>
                </a:lnTo>
                <a:lnTo>
                  <a:pt x="554736" y="22859"/>
                </a:lnTo>
                <a:lnTo>
                  <a:pt x="566166" y="761"/>
                </a:lnTo>
                <a:close/>
              </a:path>
              <a:path w="1132839" h="1134110">
                <a:moveTo>
                  <a:pt x="1132332" y="567689"/>
                </a:moveTo>
                <a:lnTo>
                  <a:pt x="1132332" y="553211"/>
                </a:lnTo>
                <a:lnTo>
                  <a:pt x="1129186" y="506141"/>
                </a:lnTo>
                <a:lnTo>
                  <a:pt x="1122301" y="460188"/>
                </a:lnTo>
                <a:lnTo>
                  <a:pt x="1111831" y="415507"/>
                </a:lnTo>
                <a:lnTo>
                  <a:pt x="1097927" y="372255"/>
                </a:lnTo>
                <a:lnTo>
                  <a:pt x="1080743" y="330587"/>
                </a:lnTo>
                <a:lnTo>
                  <a:pt x="1060432" y="290659"/>
                </a:lnTo>
                <a:lnTo>
                  <a:pt x="1037147" y="252626"/>
                </a:lnTo>
                <a:lnTo>
                  <a:pt x="1011040" y="216644"/>
                </a:lnTo>
                <a:lnTo>
                  <a:pt x="982265" y="182870"/>
                </a:lnTo>
                <a:lnTo>
                  <a:pt x="950975" y="151458"/>
                </a:lnTo>
                <a:lnTo>
                  <a:pt x="917322" y="122564"/>
                </a:lnTo>
                <a:lnTo>
                  <a:pt x="881460" y="96344"/>
                </a:lnTo>
                <a:lnTo>
                  <a:pt x="843541" y="72955"/>
                </a:lnTo>
                <a:lnTo>
                  <a:pt x="803719" y="52550"/>
                </a:lnTo>
                <a:lnTo>
                  <a:pt x="762146" y="35287"/>
                </a:lnTo>
                <a:lnTo>
                  <a:pt x="718975" y="21321"/>
                </a:lnTo>
                <a:lnTo>
                  <a:pt x="674359" y="10808"/>
                </a:lnTo>
                <a:lnTo>
                  <a:pt x="628452" y="3903"/>
                </a:lnTo>
                <a:lnTo>
                  <a:pt x="581406" y="761"/>
                </a:lnTo>
                <a:lnTo>
                  <a:pt x="566166" y="761"/>
                </a:lnTo>
                <a:lnTo>
                  <a:pt x="554736" y="22859"/>
                </a:lnTo>
                <a:lnTo>
                  <a:pt x="551688" y="18287"/>
                </a:lnTo>
                <a:lnTo>
                  <a:pt x="550926" y="12191"/>
                </a:lnTo>
                <a:lnTo>
                  <a:pt x="550926" y="29066"/>
                </a:lnTo>
                <a:lnTo>
                  <a:pt x="566166" y="28955"/>
                </a:lnTo>
                <a:lnTo>
                  <a:pt x="578358" y="6857"/>
                </a:lnTo>
                <a:lnTo>
                  <a:pt x="581406" y="11429"/>
                </a:lnTo>
                <a:lnTo>
                  <a:pt x="581406" y="29060"/>
                </a:lnTo>
                <a:lnTo>
                  <a:pt x="626905" y="32177"/>
                </a:lnTo>
                <a:lnTo>
                  <a:pt x="672763" y="39389"/>
                </a:lnTo>
                <a:lnTo>
                  <a:pt x="717279" y="50417"/>
                </a:lnTo>
                <a:lnTo>
                  <a:pt x="760275" y="65082"/>
                </a:lnTo>
                <a:lnTo>
                  <a:pt x="801574" y="83207"/>
                </a:lnTo>
                <a:lnTo>
                  <a:pt x="840999" y="104616"/>
                </a:lnTo>
                <a:lnTo>
                  <a:pt x="878373" y="129132"/>
                </a:lnTo>
                <a:lnTo>
                  <a:pt x="913517" y="156577"/>
                </a:lnTo>
                <a:lnTo>
                  <a:pt x="946256" y="186775"/>
                </a:lnTo>
                <a:lnTo>
                  <a:pt x="976411" y="219549"/>
                </a:lnTo>
                <a:lnTo>
                  <a:pt x="1003866" y="254813"/>
                </a:lnTo>
                <a:lnTo>
                  <a:pt x="1028262" y="292114"/>
                </a:lnTo>
                <a:lnTo>
                  <a:pt x="1049603" y="331551"/>
                </a:lnTo>
                <a:lnTo>
                  <a:pt x="1067652" y="372857"/>
                </a:lnTo>
                <a:lnTo>
                  <a:pt x="1082231" y="415852"/>
                </a:lnTo>
                <a:lnTo>
                  <a:pt x="1093163" y="460361"/>
                </a:lnTo>
                <a:lnTo>
                  <a:pt x="1100270" y="506207"/>
                </a:lnTo>
                <a:lnTo>
                  <a:pt x="1103376" y="553211"/>
                </a:lnTo>
                <a:lnTo>
                  <a:pt x="1103376" y="560831"/>
                </a:lnTo>
                <a:lnTo>
                  <a:pt x="1107948" y="554735"/>
                </a:lnTo>
                <a:lnTo>
                  <a:pt x="1114044" y="553211"/>
                </a:lnTo>
                <a:lnTo>
                  <a:pt x="1114806" y="553211"/>
                </a:lnTo>
                <a:lnTo>
                  <a:pt x="1114806" y="705778"/>
                </a:lnTo>
                <a:lnTo>
                  <a:pt x="1121664" y="676785"/>
                </a:lnTo>
                <a:lnTo>
                  <a:pt x="1121664" y="581405"/>
                </a:lnTo>
                <a:lnTo>
                  <a:pt x="1132332" y="567689"/>
                </a:lnTo>
                <a:close/>
              </a:path>
              <a:path w="1132839" h="1134110">
                <a:moveTo>
                  <a:pt x="563118" y="1133855"/>
                </a:moveTo>
                <a:lnTo>
                  <a:pt x="552450" y="1119377"/>
                </a:lnTo>
                <a:lnTo>
                  <a:pt x="552450" y="1123949"/>
                </a:lnTo>
                <a:lnTo>
                  <a:pt x="553974" y="1126997"/>
                </a:lnTo>
                <a:lnTo>
                  <a:pt x="556260" y="1130045"/>
                </a:lnTo>
                <a:lnTo>
                  <a:pt x="559308" y="1132331"/>
                </a:lnTo>
                <a:lnTo>
                  <a:pt x="563118" y="1133855"/>
                </a:lnTo>
                <a:close/>
              </a:path>
              <a:path w="1132839" h="1134110">
                <a:moveTo>
                  <a:pt x="563118" y="1133855"/>
                </a:moveTo>
                <a:lnTo>
                  <a:pt x="559308" y="1132331"/>
                </a:lnTo>
                <a:lnTo>
                  <a:pt x="556260" y="1130045"/>
                </a:lnTo>
                <a:lnTo>
                  <a:pt x="553974" y="1126997"/>
                </a:lnTo>
                <a:lnTo>
                  <a:pt x="552450" y="1123949"/>
                </a:lnTo>
                <a:lnTo>
                  <a:pt x="552450" y="1133855"/>
                </a:lnTo>
                <a:lnTo>
                  <a:pt x="563118" y="1133855"/>
                </a:lnTo>
                <a:close/>
              </a:path>
              <a:path w="1132839" h="1134110">
                <a:moveTo>
                  <a:pt x="566166" y="761"/>
                </a:moveTo>
                <a:lnTo>
                  <a:pt x="560832" y="0"/>
                </a:lnTo>
                <a:lnTo>
                  <a:pt x="559689" y="761"/>
                </a:lnTo>
                <a:lnTo>
                  <a:pt x="566166" y="761"/>
                </a:lnTo>
                <a:close/>
              </a:path>
              <a:path w="1132839" h="1134110">
                <a:moveTo>
                  <a:pt x="581406" y="16763"/>
                </a:moveTo>
                <a:lnTo>
                  <a:pt x="581406" y="11429"/>
                </a:lnTo>
                <a:lnTo>
                  <a:pt x="578358" y="6857"/>
                </a:lnTo>
                <a:lnTo>
                  <a:pt x="566166" y="28955"/>
                </a:lnTo>
                <a:lnTo>
                  <a:pt x="571500" y="28955"/>
                </a:lnTo>
                <a:lnTo>
                  <a:pt x="576834" y="25907"/>
                </a:lnTo>
                <a:lnTo>
                  <a:pt x="581406" y="16763"/>
                </a:lnTo>
                <a:close/>
              </a:path>
              <a:path w="1132839" h="1134110">
                <a:moveTo>
                  <a:pt x="580644" y="1120139"/>
                </a:moveTo>
                <a:lnTo>
                  <a:pt x="580644" y="1113281"/>
                </a:lnTo>
                <a:lnTo>
                  <a:pt x="576072" y="1107185"/>
                </a:lnTo>
                <a:lnTo>
                  <a:pt x="569976" y="1105661"/>
                </a:lnTo>
                <a:lnTo>
                  <a:pt x="566166" y="1105661"/>
                </a:lnTo>
                <a:lnTo>
                  <a:pt x="580644" y="1120139"/>
                </a:lnTo>
                <a:close/>
              </a:path>
              <a:path w="1132839" h="1134110">
                <a:moveTo>
                  <a:pt x="1114806" y="705778"/>
                </a:moveTo>
                <a:lnTo>
                  <a:pt x="1114806" y="553211"/>
                </a:lnTo>
                <a:lnTo>
                  <a:pt x="1103376" y="567689"/>
                </a:lnTo>
                <a:lnTo>
                  <a:pt x="1103376" y="581405"/>
                </a:lnTo>
                <a:lnTo>
                  <a:pt x="1100161" y="628550"/>
                </a:lnTo>
                <a:lnTo>
                  <a:pt x="1092993" y="674479"/>
                </a:lnTo>
                <a:lnTo>
                  <a:pt x="1082045" y="719021"/>
                </a:lnTo>
                <a:lnTo>
                  <a:pt x="1067486" y="762007"/>
                </a:lnTo>
                <a:lnTo>
                  <a:pt x="1049489" y="803269"/>
                </a:lnTo>
                <a:lnTo>
                  <a:pt x="1028225" y="842636"/>
                </a:lnTo>
                <a:lnTo>
                  <a:pt x="1003806" y="880018"/>
                </a:lnTo>
                <a:lnTo>
                  <a:pt x="976582" y="915011"/>
                </a:lnTo>
                <a:lnTo>
                  <a:pt x="946546" y="947680"/>
                </a:lnTo>
                <a:lnTo>
                  <a:pt x="913929" y="977777"/>
                </a:lnTo>
                <a:lnTo>
                  <a:pt x="878902" y="1005134"/>
                </a:lnTo>
                <a:lnTo>
                  <a:pt x="841637" y="1029580"/>
                </a:lnTo>
                <a:lnTo>
                  <a:pt x="802305" y="1050947"/>
                </a:lnTo>
                <a:lnTo>
                  <a:pt x="761078" y="1069065"/>
                </a:lnTo>
                <a:lnTo>
                  <a:pt x="718126" y="1083765"/>
                </a:lnTo>
                <a:lnTo>
                  <a:pt x="673623" y="1094877"/>
                </a:lnTo>
                <a:lnTo>
                  <a:pt x="627754" y="1102230"/>
                </a:lnTo>
                <a:lnTo>
                  <a:pt x="581406" y="1105606"/>
                </a:lnTo>
                <a:lnTo>
                  <a:pt x="569976" y="1105661"/>
                </a:lnTo>
                <a:lnTo>
                  <a:pt x="576072" y="1107185"/>
                </a:lnTo>
                <a:lnTo>
                  <a:pt x="580644" y="1113281"/>
                </a:lnTo>
                <a:lnTo>
                  <a:pt x="580644" y="1133855"/>
                </a:lnTo>
                <a:lnTo>
                  <a:pt x="627754" y="1130744"/>
                </a:lnTo>
                <a:lnTo>
                  <a:pt x="673709" y="1123870"/>
                </a:lnTo>
                <a:lnTo>
                  <a:pt x="718360" y="1113390"/>
                </a:lnTo>
                <a:lnTo>
                  <a:pt x="761555" y="1099460"/>
                </a:lnTo>
                <a:lnTo>
                  <a:pt x="803143" y="1082234"/>
                </a:lnTo>
                <a:lnTo>
                  <a:pt x="842975" y="1061869"/>
                </a:lnTo>
                <a:lnTo>
                  <a:pt x="880899" y="1038520"/>
                </a:lnTo>
                <a:lnTo>
                  <a:pt x="916764" y="1012342"/>
                </a:lnTo>
                <a:lnTo>
                  <a:pt x="950420" y="983490"/>
                </a:lnTo>
                <a:lnTo>
                  <a:pt x="981716" y="952122"/>
                </a:lnTo>
                <a:lnTo>
                  <a:pt x="1010502" y="918391"/>
                </a:lnTo>
                <a:lnTo>
                  <a:pt x="1036627" y="882453"/>
                </a:lnTo>
                <a:lnTo>
                  <a:pt x="1059940" y="844464"/>
                </a:lnTo>
                <a:lnTo>
                  <a:pt x="1080291" y="804580"/>
                </a:lnTo>
                <a:lnTo>
                  <a:pt x="1097528" y="762956"/>
                </a:lnTo>
                <a:lnTo>
                  <a:pt x="1111501" y="719747"/>
                </a:lnTo>
                <a:lnTo>
                  <a:pt x="1114806" y="705778"/>
                </a:lnTo>
                <a:close/>
              </a:path>
              <a:path w="1132839" h="1134110">
                <a:moveTo>
                  <a:pt x="581406" y="29060"/>
                </a:moveTo>
                <a:lnTo>
                  <a:pt x="581406" y="16763"/>
                </a:lnTo>
                <a:lnTo>
                  <a:pt x="576834" y="25907"/>
                </a:lnTo>
                <a:lnTo>
                  <a:pt x="571500" y="28955"/>
                </a:lnTo>
                <a:lnTo>
                  <a:pt x="581406" y="29060"/>
                </a:lnTo>
                <a:close/>
              </a:path>
              <a:path w="1132839" h="1134110">
                <a:moveTo>
                  <a:pt x="1114806" y="553211"/>
                </a:moveTo>
                <a:lnTo>
                  <a:pt x="1114044" y="553211"/>
                </a:lnTo>
                <a:lnTo>
                  <a:pt x="1107948" y="554735"/>
                </a:lnTo>
                <a:lnTo>
                  <a:pt x="1103376" y="560831"/>
                </a:lnTo>
                <a:lnTo>
                  <a:pt x="1103376" y="567689"/>
                </a:lnTo>
                <a:lnTo>
                  <a:pt x="1114806" y="553211"/>
                </a:lnTo>
                <a:close/>
              </a:path>
              <a:path w="1132839" h="1134110">
                <a:moveTo>
                  <a:pt x="1132332" y="573785"/>
                </a:moveTo>
                <a:lnTo>
                  <a:pt x="1132332" y="567689"/>
                </a:lnTo>
                <a:lnTo>
                  <a:pt x="1121664" y="581405"/>
                </a:lnTo>
                <a:lnTo>
                  <a:pt x="1127760" y="579881"/>
                </a:lnTo>
                <a:lnTo>
                  <a:pt x="1132332" y="573785"/>
                </a:lnTo>
                <a:close/>
              </a:path>
              <a:path w="1132839" h="1134110">
                <a:moveTo>
                  <a:pt x="1132332" y="582167"/>
                </a:moveTo>
                <a:lnTo>
                  <a:pt x="1132332" y="573785"/>
                </a:lnTo>
                <a:lnTo>
                  <a:pt x="1127760" y="579881"/>
                </a:lnTo>
                <a:lnTo>
                  <a:pt x="1121664" y="581405"/>
                </a:lnTo>
                <a:lnTo>
                  <a:pt x="1121664" y="676785"/>
                </a:lnTo>
                <a:lnTo>
                  <a:pt x="1122060" y="675109"/>
                </a:lnTo>
                <a:lnTo>
                  <a:pt x="1129054" y="629197"/>
                </a:lnTo>
                <a:lnTo>
                  <a:pt x="1132332" y="582167"/>
                </a:lnTo>
                <a:close/>
              </a:path>
            </a:pathLst>
          </a:custGeom>
          <a:solidFill>
            <a:srgbClr val="D9D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9173" y="-43942"/>
            <a:ext cx="7545652" cy="176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9A009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19504"/>
            <a:ext cx="8201025" cy="2756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Coenzyme_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Ketoacidosis" TargetMode="External"/><Relationship Id="rId2" Type="http://schemas.openxmlformats.org/officeDocument/2006/relationships/hyperlink" Target="http://en.wikipedia.org/wiki/Ketosi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33" Type="http://schemas.openxmlformats.org/officeDocument/2006/relationships/image" Target="../media/image42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32" Type="http://schemas.openxmlformats.org/officeDocument/2006/relationships/image" Target="../media/image41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31" Type="http://schemas.openxmlformats.org/officeDocument/2006/relationships/image" Target="../media/image40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image" Target="../media/image36.png"/><Relationship Id="rId30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60020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503" y="713833"/>
                </a:lnTo>
                <a:lnTo>
                  <a:pt x="1518071" y="666459"/>
                </a:lnTo>
                <a:lnTo>
                  <a:pt x="1510794" y="619967"/>
                </a:lnTo>
                <a:lnTo>
                  <a:pt x="1500760" y="574447"/>
                </a:lnTo>
                <a:lnTo>
                  <a:pt x="1488057" y="529988"/>
                </a:lnTo>
                <a:lnTo>
                  <a:pt x="1472775" y="486681"/>
                </a:lnTo>
                <a:lnTo>
                  <a:pt x="1455002" y="444613"/>
                </a:lnTo>
                <a:lnTo>
                  <a:pt x="1434826" y="403875"/>
                </a:lnTo>
                <a:lnTo>
                  <a:pt x="1412337" y="364557"/>
                </a:lnTo>
                <a:lnTo>
                  <a:pt x="1387623" y="326747"/>
                </a:lnTo>
                <a:lnTo>
                  <a:pt x="1360773" y="290536"/>
                </a:lnTo>
                <a:lnTo>
                  <a:pt x="1331876" y="256012"/>
                </a:lnTo>
                <a:lnTo>
                  <a:pt x="1301019" y="223265"/>
                </a:lnTo>
                <a:lnTo>
                  <a:pt x="1268293" y="192386"/>
                </a:lnTo>
                <a:lnTo>
                  <a:pt x="1233785" y="163462"/>
                </a:lnTo>
                <a:lnTo>
                  <a:pt x="1197585" y="136584"/>
                </a:lnTo>
                <a:lnTo>
                  <a:pt x="1159780" y="111841"/>
                </a:lnTo>
                <a:lnTo>
                  <a:pt x="1120461" y="89322"/>
                </a:lnTo>
                <a:lnTo>
                  <a:pt x="1079715" y="69118"/>
                </a:lnTo>
                <a:lnTo>
                  <a:pt x="1037631" y="51317"/>
                </a:lnTo>
                <a:lnTo>
                  <a:pt x="994297" y="36010"/>
                </a:lnTo>
                <a:lnTo>
                  <a:pt x="949804" y="23285"/>
                </a:lnTo>
                <a:lnTo>
                  <a:pt x="904239" y="13232"/>
                </a:lnTo>
                <a:lnTo>
                  <a:pt x="857690" y="5940"/>
                </a:lnTo>
                <a:lnTo>
                  <a:pt x="810248" y="1500"/>
                </a:lnTo>
                <a:lnTo>
                  <a:pt x="761999" y="0"/>
                </a:lnTo>
                <a:lnTo>
                  <a:pt x="713833" y="1500"/>
                </a:lnTo>
                <a:lnTo>
                  <a:pt x="666459" y="5940"/>
                </a:lnTo>
                <a:lnTo>
                  <a:pt x="619967" y="13232"/>
                </a:lnTo>
                <a:lnTo>
                  <a:pt x="574447" y="23285"/>
                </a:lnTo>
                <a:lnTo>
                  <a:pt x="529988" y="36010"/>
                </a:lnTo>
                <a:lnTo>
                  <a:pt x="486681" y="51317"/>
                </a:lnTo>
                <a:lnTo>
                  <a:pt x="444613" y="69118"/>
                </a:lnTo>
                <a:lnTo>
                  <a:pt x="403875" y="89322"/>
                </a:lnTo>
                <a:lnTo>
                  <a:pt x="364557" y="111841"/>
                </a:lnTo>
                <a:lnTo>
                  <a:pt x="326747" y="136584"/>
                </a:lnTo>
                <a:lnTo>
                  <a:pt x="290536" y="163462"/>
                </a:lnTo>
                <a:lnTo>
                  <a:pt x="256012" y="192386"/>
                </a:lnTo>
                <a:lnTo>
                  <a:pt x="223265" y="223266"/>
                </a:lnTo>
                <a:lnTo>
                  <a:pt x="192386" y="256012"/>
                </a:lnTo>
                <a:lnTo>
                  <a:pt x="163462" y="290536"/>
                </a:lnTo>
                <a:lnTo>
                  <a:pt x="136584" y="326747"/>
                </a:lnTo>
                <a:lnTo>
                  <a:pt x="111841" y="364557"/>
                </a:lnTo>
                <a:lnTo>
                  <a:pt x="89322" y="403875"/>
                </a:lnTo>
                <a:lnTo>
                  <a:pt x="69118" y="444613"/>
                </a:lnTo>
                <a:lnTo>
                  <a:pt x="51317" y="486681"/>
                </a:lnTo>
                <a:lnTo>
                  <a:pt x="36010" y="529988"/>
                </a:lnTo>
                <a:lnTo>
                  <a:pt x="23285" y="574447"/>
                </a:lnTo>
                <a:lnTo>
                  <a:pt x="13232" y="619967"/>
                </a:lnTo>
                <a:lnTo>
                  <a:pt x="5940" y="666459"/>
                </a:lnTo>
                <a:lnTo>
                  <a:pt x="1500" y="713833"/>
                </a:lnTo>
                <a:lnTo>
                  <a:pt x="0" y="762000"/>
                </a:lnTo>
                <a:lnTo>
                  <a:pt x="1500" y="810248"/>
                </a:lnTo>
                <a:lnTo>
                  <a:pt x="5940" y="857690"/>
                </a:lnTo>
                <a:lnTo>
                  <a:pt x="13232" y="904239"/>
                </a:lnTo>
                <a:lnTo>
                  <a:pt x="23285" y="949804"/>
                </a:lnTo>
                <a:lnTo>
                  <a:pt x="36010" y="994297"/>
                </a:lnTo>
                <a:lnTo>
                  <a:pt x="51317" y="1037631"/>
                </a:lnTo>
                <a:lnTo>
                  <a:pt x="69118" y="1079715"/>
                </a:lnTo>
                <a:lnTo>
                  <a:pt x="89322" y="1120461"/>
                </a:lnTo>
                <a:lnTo>
                  <a:pt x="111841" y="1159780"/>
                </a:lnTo>
                <a:lnTo>
                  <a:pt x="136584" y="1197585"/>
                </a:lnTo>
                <a:lnTo>
                  <a:pt x="163462" y="1233785"/>
                </a:lnTo>
                <a:lnTo>
                  <a:pt x="192386" y="1268293"/>
                </a:lnTo>
                <a:lnTo>
                  <a:pt x="223265" y="1301019"/>
                </a:lnTo>
                <a:lnTo>
                  <a:pt x="256012" y="1331876"/>
                </a:lnTo>
                <a:lnTo>
                  <a:pt x="290536" y="1360773"/>
                </a:lnTo>
                <a:lnTo>
                  <a:pt x="326747" y="1387623"/>
                </a:lnTo>
                <a:lnTo>
                  <a:pt x="364557" y="1412337"/>
                </a:lnTo>
                <a:lnTo>
                  <a:pt x="403875" y="1434826"/>
                </a:lnTo>
                <a:lnTo>
                  <a:pt x="444613" y="1455002"/>
                </a:lnTo>
                <a:lnTo>
                  <a:pt x="486681" y="1472775"/>
                </a:lnTo>
                <a:lnTo>
                  <a:pt x="529988" y="1488057"/>
                </a:lnTo>
                <a:lnTo>
                  <a:pt x="574447" y="1500760"/>
                </a:lnTo>
                <a:lnTo>
                  <a:pt x="619967" y="1510794"/>
                </a:lnTo>
                <a:lnTo>
                  <a:pt x="666459" y="1518071"/>
                </a:lnTo>
                <a:lnTo>
                  <a:pt x="713833" y="1522503"/>
                </a:lnTo>
                <a:lnTo>
                  <a:pt x="762000" y="1524000"/>
                </a:lnTo>
                <a:lnTo>
                  <a:pt x="810248" y="1522503"/>
                </a:lnTo>
                <a:lnTo>
                  <a:pt x="857690" y="1518071"/>
                </a:lnTo>
                <a:lnTo>
                  <a:pt x="904239" y="1510794"/>
                </a:lnTo>
                <a:lnTo>
                  <a:pt x="949804" y="1500760"/>
                </a:lnTo>
                <a:lnTo>
                  <a:pt x="994297" y="1488057"/>
                </a:lnTo>
                <a:lnTo>
                  <a:pt x="1037631" y="1472775"/>
                </a:lnTo>
                <a:lnTo>
                  <a:pt x="1079715" y="1455002"/>
                </a:lnTo>
                <a:lnTo>
                  <a:pt x="1120461" y="1434826"/>
                </a:lnTo>
                <a:lnTo>
                  <a:pt x="1159780" y="1412337"/>
                </a:lnTo>
                <a:lnTo>
                  <a:pt x="1197585" y="1387623"/>
                </a:lnTo>
                <a:lnTo>
                  <a:pt x="1233785" y="1360773"/>
                </a:lnTo>
                <a:lnTo>
                  <a:pt x="1268293" y="1331876"/>
                </a:lnTo>
                <a:lnTo>
                  <a:pt x="1301019" y="1301019"/>
                </a:lnTo>
                <a:lnTo>
                  <a:pt x="1331876" y="1268293"/>
                </a:lnTo>
                <a:lnTo>
                  <a:pt x="1360773" y="1233785"/>
                </a:lnTo>
                <a:lnTo>
                  <a:pt x="1387623" y="1197585"/>
                </a:lnTo>
                <a:lnTo>
                  <a:pt x="1412337" y="1159780"/>
                </a:lnTo>
                <a:lnTo>
                  <a:pt x="1434826" y="1120461"/>
                </a:lnTo>
                <a:lnTo>
                  <a:pt x="1455002" y="1079715"/>
                </a:lnTo>
                <a:lnTo>
                  <a:pt x="1472775" y="1037631"/>
                </a:lnTo>
                <a:lnTo>
                  <a:pt x="1488057" y="994297"/>
                </a:lnTo>
                <a:lnTo>
                  <a:pt x="1500760" y="949804"/>
                </a:lnTo>
                <a:lnTo>
                  <a:pt x="1510794" y="904239"/>
                </a:lnTo>
                <a:lnTo>
                  <a:pt x="1518071" y="857690"/>
                </a:lnTo>
                <a:lnTo>
                  <a:pt x="1522503" y="810248"/>
                </a:lnTo>
                <a:lnTo>
                  <a:pt x="1524000" y="762000"/>
                </a:lnTo>
                <a:close/>
              </a:path>
            </a:pathLst>
          </a:custGeom>
          <a:solidFill>
            <a:srgbClr val="D9D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1600" y="160020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503" y="713833"/>
                </a:lnTo>
                <a:lnTo>
                  <a:pt x="1518071" y="666459"/>
                </a:lnTo>
                <a:lnTo>
                  <a:pt x="1510794" y="619967"/>
                </a:lnTo>
                <a:lnTo>
                  <a:pt x="1500760" y="574447"/>
                </a:lnTo>
                <a:lnTo>
                  <a:pt x="1488057" y="529988"/>
                </a:lnTo>
                <a:lnTo>
                  <a:pt x="1472775" y="486681"/>
                </a:lnTo>
                <a:lnTo>
                  <a:pt x="1455002" y="444613"/>
                </a:lnTo>
                <a:lnTo>
                  <a:pt x="1434826" y="403875"/>
                </a:lnTo>
                <a:lnTo>
                  <a:pt x="1412337" y="364557"/>
                </a:lnTo>
                <a:lnTo>
                  <a:pt x="1387623" y="326747"/>
                </a:lnTo>
                <a:lnTo>
                  <a:pt x="1360773" y="290536"/>
                </a:lnTo>
                <a:lnTo>
                  <a:pt x="1331876" y="256012"/>
                </a:lnTo>
                <a:lnTo>
                  <a:pt x="1301019" y="223265"/>
                </a:lnTo>
                <a:lnTo>
                  <a:pt x="1268293" y="192386"/>
                </a:lnTo>
                <a:lnTo>
                  <a:pt x="1233785" y="163462"/>
                </a:lnTo>
                <a:lnTo>
                  <a:pt x="1197585" y="136584"/>
                </a:lnTo>
                <a:lnTo>
                  <a:pt x="1159780" y="111841"/>
                </a:lnTo>
                <a:lnTo>
                  <a:pt x="1120461" y="89322"/>
                </a:lnTo>
                <a:lnTo>
                  <a:pt x="1079715" y="69118"/>
                </a:lnTo>
                <a:lnTo>
                  <a:pt x="1037631" y="51317"/>
                </a:lnTo>
                <a:lnTo>
                  <a:pt x="994297" y="36010"/>
                </a:lnTo>
                <a:lnTo>
                  <a:pt x="949804" y="23285"/>
                </a:lnTo>
                <a:lnTo>
                  <a:pt x="904239" y="13232"/>
                </a:lnTo>
                <a:lnTo>
                  <a:pt x="857690" y="5940"/>
                </a:lnTo>
                <a:lnTo>
                  <a:pt x="810248" y="1500"/>
                </a:lnTo>
                <a:lnTo>
                  <a:pt x="761999" y="0"/>
                </a:lnTo>
                <a:lnTo>
                  <a:pt x="713833" y="1500"/>
                </a:lnTo>
                <a:lnTo>
                  <a:pt x="666459" y="5940"/>
                </a:lnTo>
                <a:lnTo>
                  <a:pt x="619967" y="13232"/>
                </a:lnTo>
                <a:lnTo>
                  <a:pt x="574447" y="23285"/>
                </a:lnTo>
                <a:lnTo>
                  <a:pt x="529988" y="36010"/>
                </a:lnTo>
                <a:lnTo>
                  <a:pt x="486681" y="51317"/>
                </a:lnTo>
                <a:lnTo>
                  <a:pt x="444613" y="69118"/>
                </a:lnTo>
                <a:lnTo>
                  <a:pt x="403875" y="89322"/>
                </a:lnTo>
                <a:lnTo>
                  <a:pt x="364557" y="111841"/>
                </a:lnTo>
                <a:lnTo>
                  <a:pt x="326747" y="136584"/>
                </a:lnTo>
                <a:lnTo>
                  <a:pt x="290536" y="163462"/>
                </a:lnTo>
                <a:lnTo>
                  <a:pt x="256012" y="192386"/>
                </a:lnTo>
                <a:lnTo>
                  <a:pt x="223265" y="223266"/>
                </a:lnTo>
                <a:lnTo>
                  <a:pt x="192386" y="256012"/>
                </a:lnTo>
                <a:lnTo>
                  <a:pt x="163462" y="290536"/>
                </a:lnTo>
                <a:lnTo>
                  <a:pt x="136584" y="326747"/>
                </a:lnTo>
                <a:lnTo>
                  <a:pt x="111841" y="364557"/>
                </a:lnTo>
                <a:lnTo>
                  <a:pt x="89322" y="403875"/>
                </a:lnTo>
                <a:lnTo>
                  <a:pt x="69118" y="444613"/>
                </a:lnTo>
                <a:lnTo>
                  <a:pt x="51317" y="486681"/>
                </a:lnTo>
                <a:lnTo>
                  <a:pt x="36010" y="529988"/>
                </a:lnTo>
                <a:lnTo>
                  <a:pt x="23285" y="574447"/>
                </a:lnTo>
                <a:lnTo>
                  <a:pt x="13232" y="619967"/>
                </a:lnTo>
                <a:lnTo>
                  <a:pt x="5940" y="666459"/>
                </a:lnTo>
                <a:lnTo>
                  <a:pt x="1500" y="713833"/>
                </a:lnTo>
                <a:lnTo>
                  <a:pt x="0" y="762000"/>
                </a:lnTo>
                <a:lnTo>
                  <a:pt x="1500" y="810248"/>
                </a:lnTo>
                <a:lnTo>
                  <a:pt x="5940" y="857690"/>
                </a:lnTo>
                <a:lnTo>
                  <a:pt x="13232" y="904239"/>
                </a:lnTo>
                <a:lnTo>
                  <a:pt x="23285" y="949804"/>
                </a:lnTo>
                <a:lnTo>
                  <a:pt x="36010" y="994297"/>
                </a:lnTo>
                <a:lnTo>
                  <a:pt x="51317" y="1037631"/>
                </a:lnTo>
                <a:lnTo>
                  <a:pt x="69118" y="1079715"/>
                </a:lnTo>
                <a:lnTo>
                  <a:pt x="89322" y="1120461"/>
                </a:lnTo>
                <a:lnTo>
                  <a:pt x="111841" y="1159780"/>
                </a:lnTo>
                <a:lnTo>
                  <a:pt x="136584" y="1197585"/>
                </a:lnTo>
                <a:lnTo>
                  <a:pt x="163462" y="1233785"/>
                </a:lnTo>
                <a:lnTo>
                  <a:pt x="192386" y="1268293"/>
                </a:lnTo>
                <a:lnTo>
                  <a:pt x="223265" y="1301019"/>
                </a:lnTo>
                <a:lnTo>
                  <a:pt x="256012" y="1331876"/>
                </a:lnTo>
                <a:lnTo>
                  <a:pt x="290536" y="1360773"/>
                </a:lnTo>
                <a:lnTo>
                  <a:pt x="326747" y="1387623"/>
                </a:lnTo>
                <a:lnTo>
                  <a:pt x="364557" y="1412337"/>
                </a:lnTo>
                <a:lnTo>
                  <a:pt x="403875" y="1434826"/>
                </a:lnTo>
                <a:lnTo>
                  <a:pt x="444613" y="1455002"/>
                </a:lnTo>
                <a:lnTo>
                  <a:pt x="486681" y="1472775"/>
                </a:lnTo>
                <a:lnTo>
                  <a:pt x="529988" y="1488057"/>
                </a:lnTo>
                <a:lnTo>
                  <a:pt x="574447" y="1500760"/>
                </a:lnTo>
                <a:lnTo>
                  <a:pt x="619967" y="1510794"/>
                </a:lnTo>
                <a:lnTo>
                  <a:pt x="666459" y="1518071"/>
                </a:lnTo>
                <a:lnTo>
                  <a:pt x="713833" y="1522503"/>
                </a:lnTo>
                <a:lnTo>
                  <a:pt x="762000" y="1524000"/>
                </a:lnTo>
                <a:lnTo>
                  <a:pt x="810248" y="1522503"/>
                </a:lnTo>
                <a:lnTo>
                  <a:pt x="857690" y="1518071"/>
                </a:lnTo>
                <a:lnTo>
                  <a:pt x="904239" y="1510794"/>
                </a:lnTo>
                <a:lnTo>
                  <a:pt x="949804" y="1500760"/>
                </a:lnTo>
                <a:lnTo>
                  <a:pt x="994297" y="1488057"/>
                </a:lnTo>
                <a:lnTo>
                  <a:pt x="1037631" y="1472775"/>
                </a:lnTo>
                <a:lnTo>
                  <a:pt x="1079715" y="1455002"/>
                </a:lnTo>
                <a:lnTo>
                  <a:pt x="1120461" y="1434826"/>
                </a:lnTo>
                <a:lnTo>
                  <a:pt x="1159780" y="1412337"/>
                </a:lnTo>
                <a:lnTo>
                  <a:pt x="1197585" y="1387623"/>
                </a:lnTo>
                <a:lnTo>
                  <a:pt x="1233785" y="1360773"/>
                </a:lnTo>
                <a:lnTo>
                  <a:pt x="1268293" y="1331876"/>
                </a:lnTo>
                <a:lnTo>
                  <a:pt x="1301019" y="1301019"/>
                </a:lnTo>
                <a:lnTo>
                  <a:pt x="1331876" y="1268293"/>
                </a:lnTo>
                <a:lnTo>
                  <a:pt x="1360773" y="1233785"/>
                </a:lnTo>
                <a:lnTo>
                  <a:pt x="1387623" y="1197585"/>
                </a:lnTo>
                <a:lnTo>
                  <a:pt x="1412337" y="1159780"/>
                </a:lnTo>
                <a:lnTo>
                  <a:pt x="1434826" y="1120461"/>
                </a:lnTo>
                <a:lnTo>
                  <a:pt x="1455002" y="1079715"/>
                </a:lnTo>
                <a:lnTo>
                  <a:pt x="1472775" y="1037631"/>
                </a:lnTo>
                <a:lnTo>
                  <a:pt x="1488057" y="994297"/>
                </a:lnTo>
                <a:lnTo>
                  <a:pt x="1500760" y="949804"/>
                </a:lnTo>
                <a:lnTo>
                  <a:pt x="1510794" y="904239"/>
                </a:lnTo>
                <a:lnTo>
                  <a:pt x="1518071" y="857690"/>
                </a:lnTo>
                <a:lnTo>
                  <a:pt x="1522503" y="810248"/>
                </a:lnTo>
                <a:lnTo>
                  <a:pt x="1524000" y="762000"/>
                </a:lnTo>
                <a:close/>
              </a:path>
            </a:pathLst>
          </a:custGeom>
          <a:solidFill>
            <a:srgbClr val="D9D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76421" y="1585722"/>
            <a:ext cx="1549400" cy="1553210"/>
          </a:xfrm>
          <a:custGeom>
            <a:avLst/>
            <a:gdLst/>
            <a:ahLst/>
            <a:cxnLst/>
            <a:rect l="l" t="t" r="r" b="b"/>
            <a:pathLst>
              <a:path w="1549400" h="1553210">
                <a:moveTo>
                  <a:pt x="774699" y="761"/>
                </a:moveTo>
                <a:lnTo>
                  <a:pt x="749299" y="761"/>
                </a:lnTo>
                <a:lnTo>
                  <a:pt x="698500" y="3371"/>
                </a:lnTo>
                <a:lnTo>
                  <a:pt x="660400" y="8766"/>
                </a:lnTo>
                <a:lnTo>
                  <a:pt x="609600" y="16861"/>
                </a:lnTo>
                <a:lnTo>
                  <a:pt x="571500" y="27573"/>
                </a:lnTo>
                <a:lnTo>
                  <a:pt x="520700" y="40820"/>
                </a:lnTo>
                <a:lnTo>
                  <a:pt x="482600" y="56518"/>
                </a:lnTo>
                <a:lnTo>
                  <a:pt x="444500" y="74583"/>
                </a:lnTo>
                <a:lnTo>
                  <a:pt x="393700" y="94931"/>
                </a:lnTo>
                <a:lnTo>
                  <a:pt x="355600" y="117480"/>
                </a:lnTo>
                <a:lnTo>
                  <a:pt x="317500" y="142147"/>
                </a:lnTo>
                <a:lnTo>
                  <a:pt x="292100" y="168847"/>
                </a:lnTo>
                <a:lnTo>
                  <a:pt x="254000" y="197497"/>
                </a:lnTo>
                <a:lnTo>
                  <a:pt x="215900" y="228014"/>
                </a:lnTo>
                <a:lnTo>
                  <a:pt x="190500" y="260314"/>
                </a:lnTo>
                <a:lnTo>
                  <a:pt x="165100" y="294315"/>
                </a:lnTo>
                <a:lnTo>
                  <a:pt x="139700" y="329932"/>
                </a:lnTo>
                <a:lnTo>
                  <a:pt x="114300" y="367082"/>
                </a:lnTo>
                <a:lnTo>
                  <a:pt x="88900" y="405682"/>
                </a:lnTo>
                <a:lnTo>
                  <a:pt x="63500" y="445648"/>
                </a:lnTo>
                <a:lnTo>
                  <a:pt x="38100" y="529347"/>
                </a:lnTo>
                <a:lnTo>
                  <a:pt x="0" y="663057"/>
                </a:lnTo>
                <a:lnTo>
                  <a:pt x="0" y="872738"/>
                </a:lnTo>
                <a:lnTo>
                  <a:pt x="12700" y="919265"/>
                </a:lnTo>
                <a:lnTo>
                  <a:pt x="12700" y="762761"/>
                </a:lnTo>
                <a:lnTo>
                  <a:pt x="15009" y="765394"/>
                </a:lnTo>
                <a:lnTo>
                  <a:pt x="25400" y="770382"/>
                </a:lnTo>
                <a:lnTo>
                  <a:pt x="25400" y="663757"/>
                </a:lnTo>
                <a:lnTo>
                  <a:pt x="50800" y="573685"/>
                </a:lnTo>
                <a:lnTo>
                  <a:pt x="76200" y="487944"/>
                </a:lnTo>
                <a:lnTo>
                  <a:pt x="101600" y="446928"/>
                </a:lnTo>
                <a:lnTo>
                  <a:pt x="114300" y="407270"/>
                </a:lnTo>
                <a:lnTo>
                  <a:pt x="139700" y="369062"/>
                </a:lnTo>
                <a:lnTo>
                  <a:pt x="165100" y="332395"/>
                </a:lnTo>
                <a:lnTo>
                  <a:pt x="190500" y="297361"/>
                </a:lnTo>
                <a:lnTo>
                  <a:pt x="228600" y="264052"/>
                </a:lnTo>
                <a:lnTo>
                  <a:pt x="254000" y="232560"/>
                </a:lnTo>
                <a:lnTo>
                  <a:pt x="292100" y="202976"/>
                </a:lnTo>
                <a:lnTo>
                  <a:pt x="330200" y="175392"/>
                </a:lnTo>
                <a:lnTo>
                  <a:pt x="368300" y="149899"/>
                </a:lnTo>
                <a:lnTo>
                  <a:pt x="406400" y="126590"/>
                </a:lnTo>
                <a:lnTo>
                  <a:pt x="444500" y="105556"/>
                </a:lnTo>
                <a:lnTo>
                  <a:pt x="482600" y="86888"/>
                </a:lnTo>
                <a:lnTo>
                  <a:pt x="520700" y="70679"/>
                </a:lnTo>
                <a:lnTo>
                  <a:pt x="571500" y="57020"/>
                </a:lnTo>
                <a:lnTo>
                  <a:pt x="609600" y="46002"/>
                </a:lnTo>
                <a:lnTo>
                  <a:pt x="660400" y="37718"/>
                </a:lnTo>
                <a:lnTo>
                  <a:pt x="698500" y="32260"/>
                </a:lnTo>
                <a:lnTo>
                  <a:pt x="749299" y="29717"/>
                </a:lnTo>
                <a:lnTo>
                  <a:pt x="761999" y="29336"/>
                </a:lnTo>
                <a:lnTo>
                  <a:pt x="761999" y="18287"/>
                </a:lnTo>
                <a:lnTo>
                  <a:pt x="774699" y="761"/>
                </a:lnTo>
                <a:close/>
              </a:path>
              <a:path w="1549400" h="1553210">
                <a:moveTo>
                  <a:pt x="1524000" y="981079"/>
                </a:moveTo>
                <a:lnTo>
                  <a:pt x="1524000" y="795527"/>
                </a:lnTo>
                <a:lnTo>
                  <a:pt x="1511300" y="842776"/>
                </a:lnTo>
                <a:lnTo>
                  <a:pt x="1511300" y="889224"/>
                </a:lnTo>
                <a:lnTo>
                  <a:pt x="1473200" y="1022834"/>
                </a:lnTo>
                <a:lnTo>
                  <a:pt x="1447800" y="1106208"/>
                </a:lnTo>
                <a:lnTo>
                  <a:pt x="1422400" y="1145908"/>
                </a:lnTo>
                <a:lnTo>
                  <a:pt x="1397000" y="1184160"/>
                </a:lnTo>
                <a:lnTo>
                  <a:pt x="1371600" y="1220872"/>
                </a:lnTo>
                <a:lnTo>
                  <a:pt x="1346200" y="1255952"/>
                </a:lnTo>
                <a:lnTo>
                  <a:pt x="1320800" y="1289308"/>
                </a:lnTo>
                <a:lnTo>
                  <a:pt x="1282700" y="1320847"/>
                </a:lnTo>
                <a:lnTo>
                  <a:pt x="1244600" y="1350476"/>
                </a:lnTo>
                <a:lnTo>
                  <a:pt x="1219200" y="1378105"/>
                </a:lnTo>
                <a:lnTo>
                  <a:pt x="1181100" y="1403639"/>
                </a:lnTo>
                <a:lnTo>
                  <a:pt x="1143000" y="1426987"/>
                </a:lnTo>
                <a:lnTo>
                  <a:pt x="1104900" y="1448057"/>
                </a:lnTo>
                <a:lnTo>
                  <a:pt x="1054100" y="1466757"/>
                </a:lnTo>
                <a:lnTo>
                  <a:pt x="1016000" y="1482993"/>
                </a:lnTo>
                <a:lnTo>
                  <a:pt x="977900" y="1496674"/>
                </a:lnTo>
                <a:lnTo>
                  <a:pt x="889000" y="1516001"/>
                </a:lnTo>
                <a:lnTo>
                  <a:pt x="838200" y="1521463"/>
                </a:lnTo>
                <a:lnTo>
                  <a:pt x="787400" y="1524000"/>
                </a:lnTo>
                <a:lnTo>
                  <a:pt x="774700" y="1524762"/>
                </a:lnTo>
                <a:lnTo>
                  <a:pt x="698500" y="1521338"/>
                </a:lnTo>
                <a:lnTo>
                  <a:pt x="660400" y="1515672"/>
                </a:lnTo>
                <a:lnTo>
                  <a:pt x="609600" y="1507096"/>
                </a:lnTo>
                <a:lnTo>
                  <a:pt x="558800" y="1495707"/>
                </a:lnTo>
                <a:lnTo>
                  <a:pt x="520700" y="1481602"/>
                </a:lnTo>
                <a:lnTo>
                  <a:pt x="482600" y="1464876"/>
                </a:lnTo>
                <a:lnTo>
                  <a:pt x="431800" y="1445626"/>
                </a:lnTo>
                <a:lnTo>
                  <a:pt x="393700" y="1423948"/>
                </a:lnTo>
                <a:lnTo>
                  <a:pt x="355600" y="1399938"/>
                </a:lnTo>
                <a:lnTo>
                  <a:pt x="317500" y="1373693"/>
                </a:lnTo>
                <a:lnTo>
                  <a:pt x="279400" y="1345309"/>
                </a:lnTo>
                <a:lnTo>
                  <a:pt x="254000" y="1314883"/>
                </a:lnTo>
                <a:lnTo>
                  <a:pt x="215900" y="1282509"/>
                </a:lnTo>
                <a:lnTo>
                  <a:pt x="190500" y="1248286"/>
                </a:lnTo>
                <a:lnTo>
                  <a:pt x="165100" y="1212308"/>
                </a:lnTo>
                <a:lnTo>
                  <a:pt x="139700" y="1174673"/>
                </a:lnTo>
                <a:lnTo>
                  <a:pt x="114300" y="1135476"/>
                </a:lnTo>
                <a:lnTo>
                  <a:pt x="88900" y="1094814"/>
                </a:lnTo>
                <a:lnTo>
                  <a:pt x="63500" y="1009479"/>
                </a:lnTo>
                <a:lnTo>
                  <a:pt x="25400" y="872894"/>
                </a:lnTo>
                <a:lnTo>
                  <a:pt x="25400" y="777240"/>
                </a:lnTo>
                <a:lnTo>
                  <a:pt x="15009" y="765394"/>
                </a:lnTo>
                <a:lnTo>
                  <a:pt x="12700" y="764285"/>
                </a:lnTo>
                <a:lnTo>
                  <a:pt x="12700" y="964858"/>
                </a:lnTo>
                <a:lnTo>
                  <a:pt x="25400" y="1009430"/>
                </a:lnTo>
                <a:lnTo>
                  <a:pt x="50800" y="1052892"/>
                </a:lnTo>
                <a:lnTo>
                  <a:pt x="76200" y="1136133"/>
                </a:lnTo>
                <a:lnTo>
                  <a:pt x="101600" y="1175735"/>
                </a:lnTo>
                <a:lnTo>
                  <a:pt x="127000" y="1213874"/>
                </a:lnTo>
                <a:lnTo>
                  <a:pt x="152400" y="1250461"/>
                </a:lnTo>
                <a:lnTo>
                  <a:pt x="177800" y="1285408"/>
                </a:lnTo>
                <a:lnTo>
                  <a:pt x="215900" y="1318626"/>
                </a:lnTo>
                <a:lnTo>
                  <a:pt x="241300" y="1350028"/>
                </a:lnTo>
                <a:lnTo>
                  <a:pt x="279400" y="1379524"/>
                </a:lnTo>
                <a:lnTo>
                  <a:pt x="317500" y="1407026"/>
                </a:lnTo>
                <a:lnTo>
                  <a:pt x="355600" y="1432446"/>
                </a:lnTo>
                <a:lnTo>
                  <a:pt x="393700" y="1455696"/>
                </a:lnTo>
                <a:lnTo>
                  <a:pt x="431800" y="1476688"/>
                </a:lnTo>
                <a:lnTo>
                  <a:pt x="469900" y="1495332"/>
                </a:lnTo>
                <a:lnTo>
                  <a:pt x="520700" y="1511540"/>
                </a:lnTo>
                <a:lnTo>
                  <a:pt x="558800" y="1525224"/>
                </a:lnTo>
                <a:lnTo>
                  <a:pt x="609600" y="1536297"/>
                </a:lnTo>
                <a:lnTo>
                  <a:pt x="660400" y="1544668"/>
                </a:lnTo>
                <a:lnTo>
                  <a:pt x="698500" y="1550251"/>
                </a:lnTo>
                <a:lnTo>
                  <a:pt x="749300" y="1552956"/>
                </a:lnTo>
                <a:lnTo>
                  <a:pt x="762000" y="1552956"/>
                </a:lnTo>
                <a:lnTo>
                  <a:pt x="762000" y="1549145"/>
                </a:lnTo>
                <a:lnTo>
                  <a:pt x="774700" y="1552956"/>
                </a:lnTo>
                <a:lnTo>
                  <a:pt x="787400" y="1552956"/>
                </a:lnTo>
                <a:lnTo>
                  <a:pt x="838200" y="1550291"/>
                </a:lnTo>
                <a:lnTo>
                  <a:pt x="889000" y="1544859"/>
                </a:lnTo>
                <a:lnTo>
                  <a:pt x="927100" y="1536741"/>
                </a:lnTo>
                <a:lnTo>
                  <a:pt x="977900" y="1526019"/>
                </a:lnTo>
                <a:lnTo>
                  <a:pt x="1016000" y="1512774"/>
                </a:lnTo>
                <a:lnTo>
                  <a:pt x="1066800" y="1497089"/>
                </a:lnTo>
                <a:lnTo>
                  <a:pt x="1104900" y="1479046"/>
                </a:lnTo>
                <a:lnTo>
                  <a:pt x="1143000" y="1458726"/>
                </a:lnTo>
                <a:lnTo>
                  <a:pt x="1181100" y="1436212"/>
                </a:lnTo>
                <a:lnTo>
                  <a:pt x="1219200" y="1411585"/>
                </a:lnTo>
                <a:lnTo>
                  <a:pt x="1257300" y="1384927"/>
                </a:lnTo>
                <a:lnTo>
                  <a:pt x="1282700" y="1356320"/>
                </a:lnTo>
                <a:lnTo>
                  <a:pt x="1320800" y="1325846"/>
                </a:lnTo>
                <a:lnTo>
                  <a:pt x="1346200" y="1293587"/>
                </a:lnTo>
                <a:lnTo>
                  <a:pt x="1384300" y="1259625"/>
                </a:lnTo>
                <a:lnTo>
                  <a:pt x="1409700" y="1224041"/>
                </a:lnTo>
                <a:lnTo>
                  <a:pt x="1435100" y="1186918"/>
                </a:lnTo>
                <a:lnTo>
                  <a:pt x="1447800" y="1148338"/>
                </a:lnTo>
                <a:lnTo>
                  <a:pt x="1473200" y="1108382"/>
                </a:lnTo>
                <a:lnTo>
                  <a:pt x="1485900" y="1067132"/>
                </a:lnTo>
                <a:lnTo>
                  <a:pt x="1511300" y="1024670"/>
                </a:lnTo>
                <a:lnTo>
                  <a:pt x="1524000" y="981079"/>
                </a:lnTo>
                <a:close/>
              </a:path>
              <a:path w="1549400" h="1553210">
                <a:moveTo>
                  <a:pt x="25400" y="777240"/>
                </a:moveTo>
                <a:lnTo>
                  <a:pt x="25400" y="770382"/>
                </a:lnTo>
                <a:lnTo>
                  <a:pt x="15009" y="765394"/>
                </a:lnTo>
                <a:lnTo>
                  <a:pt x="25400" y="777240"/>
                </a:lnTo>
                <a:close/>
              </a:path>
              <a:path w="1549400" h="1553210">
                <a:moveTo>
                  <a:pt x="1536700" y="761237"/>
                </a:moveTo>
                <a:lnTo>
                  <a:pt x="1536700" y="617503"/>
                </a:lnTo>
                <a:lnTo>
                  <a:pt x="1511300" y="529325"/>
                </a:lnTo>
                <a:lnTo>
                  <a:pt x="1485900" y="486867"/>
                </a:lnTo>
                <a:lnTo>
                  <a:pt x="1473200" y="445607"/>
                </a:lnTo>
                <a:lnTo>
                  <a:pt x="1447800" y="405630"/>
                </a:lnTo>
                <a:lnTo>
                  <a:pt x="1435100" y="367019"/>
                </a:lnTo>
                <a:lnTo>
                  <a:pt x="1409700" y="329857"/>
                </a:lnTo>
                <a:lnTo>
                  <a:pt x="1384300" y="294229"/>
                </a:lnTo>
                <a:lnTo>
                  <a:pt x="1346200" y="260219"/>
                </a:lnTo>
                <a:lnTo>
                  <a:pt x="1320800" y="227909"/>
                </a:lnTo>
                <a:lnTo>
                  <a:pt x="1282700" y="197384"/>
                </a:lnTo>
                <a:lnTo>
                  <a:pt x="1257300" y="168727"/>
                </a:lnTo>
                <a:lnTo>
                  <a:pt x="1219200" y="142022"/>
                </a:lnTo>
                <a:lnTo>
                  <a:pt x="1181100" y="117354"/>
                </a:lnTo>
                <a:lnTo>
                  <a:pt x="1143000" y="94805"/>
                </a:lnTo>
                <a:lnTo>
                  <a:pt x="1104900" y="74459"/>
                </a:lnTo>
                <a:lnTo>
                  <a:pt x="1066800" y="56400"/>
                </a:lnTo>
                <a:lnTo>
                  <a:pt x="1016000" y="40711"/>
                </a:lnTo>
                <a:lnTo>
                  <a:pt x="977900" y="27478"/>
                </a:lnTo>
                <a:lnTo>
                  <a:pt x="927100" y="16782"/>
                </a:lnTo>
                <a:lnTo>
                  <a:pt x="889000" y="8708"/>
                </a:lnTo>
                <a:lnTo>
                  <a:pt x="838200" y="3340"/>
                </a:lnTo>
                <a:lnTo>
                  <a:pt x="787399" y="761"/>
                </a:lnTo>
                <a:lnTo>
                  <a:pt x="776705" y="120"/>
                </a:lnTo>
                <a:lnTo>
                  <a:pt x="761999" y="0"/>
                </a:lnTo>
                <a:lnTo>
                  <a:pt x="761999" y="761"/>
                </a:lnTo>
                <a:lnTo>
                  <a:pt x="774699" y="761"/>
                </a:lnTo>
                <a:lnTo>
                  <a:pt x="774699" y="26669"/>
                </a:lnTo>
                <a:lnTo>
                  <a:pt x="776705" y="26188"/>
                </a:lnTo>
                <a:lnTo>
                  <a:pt x="787399" y="11429"/>
                </a:lnTo>
                <a:lnTo>
                  <a:pt x="787399" y="28955"/>
                </a:lnTo>
                <a:lnTo>
                  <a:pt x="838200" y="31654"/>
                </a:lnTo>
                <a:lnTo>
                  <a:pt x="889000" y="37245"/>
                </a:lnTo>
                <a:lnTo>
                  <a:pt x="927100" y="45639"/>
                </a:lnTo>
                <a:lnTo>
                  <a:pt x="977900" y="56745"/>
                </a:lnTo>
                <a:lnTo>
                  <a:pt x="1016000" y="70474"/>
                </a:lnTo>
                <a:lnTo>
                  <a:pt x="1054100" y="86736"/>
                </a:lnTo>
                <a:lnTo>
                  <a:pt x="1104900" y="105442"/>
                </a:lnTo>
                <a:lnTo>
                  <a:pt x="1143000" y="126500"/>
                </a:lnTo>
                <a:lnTo>
                  <a:pt x="1181100" y="149822"/>
                </a:lnTo>
                <a:lnTo>
                  <a:pt x="1219200" y="175317"/>
                </a:lnTo>
                <a:lnTo>
                  <a:pt x="1244600" y="202895"/>
                </a:lnTo>
                <a:lnTo>
                  <a:pt x="1282700" y="232468"/>
                </a:lnTo>
                <a:lnTo>
                  <a:pt x="1320800" y="263944"/>
                </a:lnTo>
                <a:lnTo>
                  <a:pt x="1346200" y="297234"/>
                </a:lnTo>
                <a:lnTo>
                  <a:pt x="1371600" y="332247"/>
                </a:lnTo>
                <a:lnTo>
                  <a:pt x="1397000" y="368895"/>
                </a:lnTo>
                <a:lnTo>
                  <a:pt x="1422400" y="407087"/>
                </a:lnTo>
                <a:lnTo>
                  <a:pt x="1447800" y="446734"/>
                </a:lnTo>
                <a:lnTo>
                  <a:pt x="1473200" y="530030"/>
                </a:lnTo>
                <a:lnTo>
                  <a:pt x="1511300" y="663634"/>
                </a:lnTo>
                <a:lnTo>
                  <a:pt x="1511300" y="710118"/>
                </a:lnTo>
                <a:lnTo>
                  <a:pt x="1524000" y="757427"/>
                </a:lnTo>
                <a:lnTo>
                  <a:pt x="1524000" y="765809"/>
                </a:lnTo>
                <a:lnTo>
                  <a:pt x="1536700" y="761237"/>
                </a:lnTo>
                <a:close/>
              </a:path>
              <a:path w="1549400" h="1553210">
                <a:moveTo>
                  <a:pt x="774699" y="28955"/>
                </a:moveTo>
                <a:lnTo>
                  <a:pt x="774699" y="761"/>
                </a:lnTo>
                <a:lnTo>
                  <a:pt x="761999" y="18287"/>
                </a:lnTo>
                <a:lnTo>
                  <a:pt x="761999" y="29336"/>
                </a:lnTo>
                <a:lnTo>
                  <a:pt x="774699" y="28955"/>
                </a:lnTo>
                <a:close/>
              </a:path>
              <a:path w="1549400" h="1553210">
                <a:moveTo>
                  <a:pt x="774700" y="1552956"/>
                </a:moveTo>
                <a:lnTo>
                  <a:pt x="762000" y="1549145"/>
                </a:lnTo>
                <a:lnTo>
                  <a:pt x="762000" y="1552956"/>
                </a:lnTo>
                <a:lnTo>
                  <a:pt x="774700" y="1552956"/>
                </a:lnTo>
                <a:close/>
              </a:path>
              <a:path w="1549400" h="1553210">
                <a:moveTo>
                  <a:pt x="787399" y="28955"/>
                </a:moveTo>
                <a:lnTo>
                  <a:pt x="787399" y="23621"/>
                </a:lnTo>
                <a:lnTo>
                  <a:pt x="776705" y="26188"/>
                </a:lnTo>
                <a:lnTo>
                  <a:pt x="774699" y="28955"/>
                </a:lnTo>
                <a:lnTo>
                  <a:pt x="787399" y="28955"/>
                </a:lnTo>
                <a:close/>
              </a:path>
              <a:path w="1549400" h="1553210">
                <a:moveTo>
                  <a:pt x="787399" y="23621"/>
                </a:moveTo>
                <a:lnTo>
                  <a:pt x="787399" y="11429"/>
                </a:lnTo>
                <a:lnTo>
                  <a:pt x="776705" y="26188"/>
                </a:lnTo>
                <a:lnTo>
                  <a:pt x="787399" y="23621"/>
                </a:lnTo>
                <a:close/>
              </a:path>
              <a:path w="1549400" h="1553210">
                <a:moveTo>
                  <a:pt x="1536700" y="766571"/>
                </a:moveTo>
                <a:lnTo>
                  <a:pt x="1536700" y="761237"/>
                </a:lnTo>
                <a:lnTo>
                  <a:pt x="1524000" y="765809"/>
                </a:lnTo>
                <a:lnTo>
                  <a:pt x="1524000" y="777239"/>
                </a:lnTo>
                <a:lnTo>
                  <a:pt x="1536700" y="766571"/>
                </a:lnTo>
                <a:close/>
              </a:path>
              <a:path w="1549400" h="1553210">
                <a:moveTo>
                  <a:pt x="1549400" y="777239"/>
                </a:moveTo>
                <a:lnTo>
                  <a:pt x="1549400" y="709470"/>
                </a:lnTo>
                <a:lnTo>
                  <a:pt x="1536700" y="663055"/>
                </a:lnTo>
                <a:lnTo>
                  <a:pt x="1536700" y="766571"/>
                </a:lnTo>
                <a:lnTo>
                  <a:pt x="1524000" y="777239"/>
                </a:lnTo>
                <a:lnTo>
                  <a:pt x="1524000" y="787145"/>
                </a:lnTo>
                <a:lnTo>
                  <a:pt x="1549400" y="777239"/>
                </a:lnTo>
                <a:close/>
              </a:path>
              <a:path w="1549400" h="1553210">
                <a:moveTo>
                  <a:pt x="1549400" y="787907"/>
                </a:moveTo>
                <a:lnTo>
                  <a:pt x="1549400" y="777239"/>
                </a:lnTo>
                <a:lnTo>
                  <a:pt x="1524000" y="787145"/>
                </a:lnTo>
                <a:lnTo>
                  <a:pt x="1524000" y="790955"/>
                </a:lnTo>
                <a:lnTo>
                  <a:pt x="1536700" y="792479"/>
                </a:lnTo>
                <a:lnTo>
                  <a:pt x="1549400" y="787907"/>
                </a:lnTo>
                <a:close/>
              </a:path>
              <a:path w="1549400" h="1553210">
                <a:moveTo>
                  <a:pt x="1549400" y="844344"/>
                </a:moveTo>
                <a:lnTo>
                  <a:pt x="1549400" y="787907"/>
                </a:lnTo>
                <a:lnTo>
                  <a:pt x="1536700" y="792479"/>
                </a:lnTo>
                <a:lnTo>
                  <a:pt x="1524000" y="790955"/>
                </a:lnTo>
                <a:lnTo>
                  <a:pt x="1524000" y="936439"/>
                </a:lnTo>
                <a:lnTo>
                  <a:pt x="1549400" y="844344"/>
                </a:lnTo>
                <a:close/>
              </a:path>
            </a:pathLst>
          </a:custGeom>
          <a:solidFill>
            <a:srgbClr val="D9D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90900" y="327660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503" y="713833"/>
                </a:lnTo>
                <a:lnTo>
                  <a:pt x="1518071" y="666459"/>
                </a:lnTo>
                <a:lnTo>
                  <a:pt x="1510794" y="619967"/>
                </a:lnTo>
                <a:lnTo>
                  <a:pt x="1500760" y="574447"/>
                </a:lnTo>
                <a:lnTo>
                  <a:pt x="1488057" y="529988"/>
                </a:lnTo>
                <a:lnTo>
                  <a:pt x="1472775" y="486681"/>
                </a:lnTo>
                <a:lnTo>
                  <a:pt x="1455002" y="444613"/>
                </a:lnTo>
                <a:lnTo>
                  <a:pt x="1434826" y="403875"/>
                </a:lnTo>
                <a:lnTo>
                  <a:pt x="1412337" y="364557"/>
                </a:lnTo>
                <a:lnTo>
                  <a:pt x="1387623" y="326747"/>
                </a:lnTo>
                <a:lnTo>
                  <a:pt x="1360773" y="290536"/>
                </a:lnTo>
                <a:lnTo>
                  <a:pt x="1331876" y="256012"/>
                </a:lnTo>
                <a:lnTo>
                  <a:pt x="1301019" y="223265"/>
                </a:lnTo>
                <a:lnTo>
                  <a:pt x="1268293" y="192386"/>
                </a:lnTo>
                <a:lnTo>
                  <a:pt x="1233785" y="163462"/>
                </a:lnTo>
                <a:lnTo>
                  <a:pt x="1197585" y="136584"/>
                </a:lnTo>
                <a:lnTo>
                  <a:pt x="1159780" y="111841"/>
                </a:lnTo>
                <a:lnTo>
                  <a:pt x="1120461" y="89322"/>
                </a:lnTo>
                <a:lnTo>
                  <a:pt x="1079715" y="69118"/>
                </a:lnTo>
                <a:lnTo>
                  <a:pt x="1037631" y="51317"/>
                </a:lnTo>
                <a:lnTo>
                  <a:pt x="994297" y="36010"/>
                </a:lnTo>
                <a:lnTo>
                  <a:pt x="949804" y="23285"/>
                </a:lnTo>
                <a:lnTo>
                  <a:pt x="904239" y="13232"/>
                </a:lnTo>
                <a:lnTo>
                  <a:pt x="857690" y="5940"/>
                </a:lnTo>
                <a:lnTo>
                  <a:pt x="810248" y="1500"/>
                </a:lnTo>
                <a:lnTo>
                  <a:pt x="761999" y="0"/>
                </a:lnTo>
                <a:lnTo>
                  <a:pt x="713833" y="1500"/>
                </a:lnTo>
                <a:lnTo>
                  <a:pt x="666459" y="5940"/>
                </a:lnTo>
                <a:lnTo>
                  <a:pt x="619967" y="13232"/>
                </a:lnTo>
                <a:lnTo>
                  <a:pt x="574447" y="23285"/>
                </a:lnTo>
                <a:lnTo>
                  <a:pt x="529988" y="36010"/>
                </a:lnTo>
                <a:lnTo>
                  <a:pt x="486681" y="51317"/>
                </a:lnTo>
                <a:lnTo>
                  <a:pt x="444613" y="69118"/>
                </a:lnTo>
                <a:lnTo>
                  <a:pt x="403875" y="89322"/>
                </a:lnTo>
                <a:lnTo>
                  <a:pt x="364557" y="111841"/>
                </a:lnTo>
                <a:lnTo>
                  <a:pt x="326747" y="136584"/>
                </a:lnTo>
                <a:lnTo>
                  <a:pt x="290536" y="163462"/>
                </a:lnTo>
                <a:lnTo>
                  <a:pt x="256012" y="192386"/>
                </a:lnTo>
                <a:lnTo>
                  <a:pt x="223265" y="223266"/>
                </a:lnTo>
                <a:lnTo>
                  <a:pt x="192386" y="256012"/>
                </a:lnTo>
                <a:lnTo>
                  <a:pt x="163462" y="290536"/>
                </a:lnTo>
                <a:lnTo>
                  <a:pt x="136584" y="326747"/>
                </a:lnTo>
                <a:lnTo>
                  <a:pt x="111841" y="364557"/>
                </a:lnTo>
                <a:lnTo>
                  <a:pt x="89322" y="403875"/>
                </a:lnTo>
                <a:lnTo>
                  <a:pt x="69118" y="444613"/>
                </a:lnTo>
                <a:lnTo>
                  <a:pt x="51317" y="486681"/>
                </a:lnTo>
                <a:lnTo>
                  <a:pt x="36010" y="529988"/>
                </a:lnTo>
                <a:lnTo>
                  <a:pt x="23285" y="574447"/>
                </a:lnTo>
                <a:lnTo>
                  <a:pt x="13232" y="619967"/>
                </a:lnTo>
                <a:lnTo>
                  <a:pt x="5940" y="666459"/>
                </a:lnTo>
                <a:lnTo>
                  <a:pt x="1500" y="713833"/>
                </a:lnTo>
                <a:lnTo>
                  <a:pt x="0" y="762000"/>
                </a:lnTo>
                <a:lnTo>
                  <a:pt x="1500" y="810248"/>
                </a:lnTo>
                <a:lnTo>
                  <a:pt x="5940" y="857690"/>
                </a:lnTo>
                <a:lnTo>
                  <a:pt x="13232" y="904239"/>
                </a:lnTo>
                <a:lnTo>
                  <a:pt x="23285" y="949804"/>
                </a:lnTo>
                <a:lnTo>
                  <a:pt x="36010" y="994297"/>
                </a:lnTo>
                <a:lnTo>
                  <a:pt x="51317" y="1037631"/>
                </a:lnTo>
                <a:lnTo>
                  <a:pt x="69118" y="1079715"/>
                </a:lnTo>
                <a:lnTo>
                  <a:pt x="89322" y="1120461"/>
                </a:lnTo>
                <a:lnTo>
                  <a:pt x="111841" y="1159780"/>
                </a:lnTo>
                <a:lnTo>
                  <a:pt x="136584" y="1197585"/>
                </a:lnTo>
                <a:lnTo>
                  <a:pt x="163462" y="1233785"/>
                </a:lnTo>
                <a:lnTo>
                  <a:pt x="192386" y="1268293"/>
                </a:lnTo>
                <a:lnTo>
                  <a:pt x="223265" y="1301019"/>
                </a:lnTo>
                <a:lnTo>
                  <a:pt x="256012" y="1331876"/>
                </a:lnTo>
                <a:lnTo>
                  <a:pt x="290536" y="1360773"/>
                </a:lnTo>
                <a:lnTo>
                  <a:pt x="326747" y="1387623"/>
                </a:lnTo>
                <a:lnTo>
                  <a:pt x="364557" y="1412337"/>
                </a:lnTo>
                <a:lnTo>
                  <a:pt x="403875" y="1434826"/>
                </a:lnTo>
                <a:lnTo>
                  <a:pt x="444613" y="1455002"/>
                </a:lnTo>
                <a:lnTo>
                  <a:pt x="486681" y="1472775"/>
                </a:lnTo>
                <a:lnTo>
                  <a:pt x="529988" y="1488057"/>
                </a:lnTo>
                <a:lnTo>
                  <a:pt x="574447" y="1500760"/>
                </a:lnTo>
                <a:lnTo>
                  <a:pt x="619967" y="1510794"/>
                </a:lnTo>
                <a:lnTo>
                  <a:pt x="666459" y="1518071"/>
                </a:lnTo>
                <a:lnTo>
                  <a:pt x="713833" y="1522503"/>
                </a:lnTo>
                <a:lnTo>
                  <a:pt x="762000" y="1524000"/>
                </a:lnTo>
                <a:lnTo>
                  <a:pt x="810248" y="1522503"/>
                </a:lnTo>
                <a:lnTo>
                  <a:pt x="857690" y="1518071"/>
                </a:lnTo>
                <a:lnTo>
                  <a:pt x="904239" y="1510794"/>
                </a:lnTo>
                <a:lnTo>
                  <a:pt x="949804" y="1500760"/>
                </a:lnTo>
                <a:lnTo>
                  <a:pt x="994297" y="1488057"/>
                </a:lnTo>
                <a:lnTo>
                  <a:pt x="1037631" y="1472775"/>
                </a:lnTo>
                <a:lnTo>
                  <a:pt x="1079715" y="1455002"/>
                </a:lnTo>
                <a:lnTo>
                  <a:pt x="1120461" y="1434826"/>
                </a:lnTo>
                <a:lnTo>
                  <a:pt x="1159780" y="1412337"/>
                </a:lnTo>
                <a:lnTo>
                  <a:pt x="1197585" y="1387623"/>
                </a:lnTo>
                <a:lnTo>
                  <a:pt x="1233785" y="1360773"/>
                </a:lnTo>
                <a:lnTo>
                  <a:pt x="1268293" y="1331876"/>
                </a:lnTo>
                <a:lnTo>
                  <a:pt x="1301019" y="1301019"/>
                </a:lnTo>
                <a:lnTo>
                  <a:pt x="1331876" y="1268293"/>
                </a:lnTo>
                <a:lnTo>
                  <a:pt x="1360773" y="1233785"/>
                </a:lnTo>
                <a:lnTo>
                  <a:pt x="1387623" y="1197585"/>
                </a:lnTo>
                <a:lnTo>
                  <a:pt x="1412337" y="1159780"/>
                </a:lnTo>
                <a:lnTo>
                  <a:pt x="1434826" y="1120461"/>
                </a:lnTo>
                <a:lnTo>
                  <a:pt x="1455002" y="1079715"/>
                </a:lnTo>
                <a:lnTo>
                  <a:pt x="1472775" y="1037631"/>
                </a:lnTo>
                <a:lnTo>
                  <a:pt x="1488057" y="994297"/>
                </a:lnTo>
                <a:lnTo>
                  <a:pt x="1500760" y="949804"/>
                </a:lnTo>
                <a:lnTo>
                  <a:pt x="1510794" y="904239"/>
                </a:lnTo>
                <a:lnTo>
                  <a:pt x="1518071" y="857690"/>
                </a:lnTo>
                <a:lnTo>
                  <a:pt x="1522503" y="810248"/>
                </a:lnTo>
                <a:lnTo>
                  <a:pt x="1524000" y="762000"/>
                </a:lnTo>
                <a:close/>
              </a:path>
            </a:pathLst>
          </a:custGeom>
          <a:solidFill>
            <a:srgbClr val="D9D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635" y="327660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499" y="713833"/>
                </a:lnTo>
                <a:lnTo>
                  <a:pt x="1518059" y="666459"/>
                </a:lnTo>
                <a:lnTo>
                  <a:pt x="1510767" y="619967"/>
                </a:lnTo>
                <a:lnTo>
                  <a:pt x="1500714" y="574447"/>
                </a:lnTo>
                <a:lnTo>
                  <a:pt x="1487989" y="529988"/>
                </a:lnTo>
                <a:lnTo>
                  <a:pt x="1472682" y="486681"/>
                </a:lnTo>
                <a:lnTo>
                  <a:pt x="1454881" y="444613"/>
                </a:lnTo>
                <a:lnTo>
                  <a:pt x="1434677" y="403875"/>
                </a:lnTo>
                <a:lnTo>
                  <a:pt x="1412158" y="364557"/>
                </a:lnTo>
                <a:lnTo>
                  <a:pt x="1387415" y="326747"/>
                </a:lnTo>
                <a:lnTo>
                  <a:pt x="1360537" y="290536"/>
                </a:lnTo>
                <a:lnTo>
                  <a:pt x="1331613" y="256012"/>
                </a:lnTo>
                <a:lnTo>
                  <a:pt x="1300734" y="223265"/>
                </a:lnTo>
                <a:lnTo>
                  <a:pt x="1267987" y="192386"/>
                </a:lnTo>
                <a:lnTo>
                  <a:pt x="1233463" y="163462"/>
                </a:lnTo>
                <a:lnTo>
                  <a:pt x="1197252" y="136584"/>
                </a:lnTo>
                <a:lnTo>
                  <a:pt x="1159442" y="111841"/>
                </a:lnTo>
                <a:lnTo>
                  <a:pt x="1120124" y="89322"/>
                </a:lnTo>
                <a:lnTo>
                  <a:pt x="1079386" y="69118"/>
                </a:lnTo>
                <a:lnTo>
                  <a:pt x="1037318" y="51317"/>
                </a:lnTo>
                <a:lnTo>
                  <a:pt x="994011" y="36010"/>
                </a:lnTo>
                <a:lnTo>
                  <a:pt x="949552" y="23285"/>
                </a:lnTo>
                <a:lnTo>
                  <a:pt x="904032" y="13232"/>
                </a:lnTo>
                <a:lnTo>
                  <a:pt x="857540" y="5940"/>
                </a:lnTo>
                <a:lnTo>
                  <a:pt x="810166" y="1500"/>
                </a:lnTo>
                <a:lnTo>
                  <a:pt x="761999" y="0"/>
                </a:lnTo>
                <a:lnTo>
                  <a:pt x="713751" y="1500"/>
                </a:lnTo>
                <a:lnTo>
                  <a:pt x="666309" y="5940"/>
                </a:lnTo>
                <a:lnTo>
                  <a:pt x="619760" y="13232"/>
                </a:lnTo>
                <a:lnTo>
                  <a:pt x="574195" y="23285"/>
                </a:lnTo>
                <a:lnTo>
                  <a:pt x="529702" y="36010"/>
                </a:lnTo>
                <a:lnTo>
                  <a:pt x="486368" y="51317"/>
                </a:lnTo>
                <a:lnTo>
                  <a:pt x="444284" y="69118"/>
                </a:lnTo>
                <a:lnTo>
                  <a:pt x="403538" y="89322"/>
                </a:lnTo>
                <a:lnTo>
                  <a:pt x="364219" y="111841"/>
                </a:lnTo>
                <a:lnTo>
                  <a:pt x="326414" y="136584"/>
                </a:lnTo>
                <a:lnTo>
                  <a:pt x="290214" y="163462"/>
                </a:lnTo>
                <a:lnTo>
                  <a:pt x="255706" y="192386"/>
                </a:lnTo>
                <a:lnTo>
                  <a:pt x="222980" y="223266"/>
                </a:lnTo>
                <a:lnTo>
                  <a:pt x="192123" y="256012"/>
                </a:lnTo>
                <a:lnTo>
                  <a:pt x="163226" y="290536"/>
                </a:lnTo>
                <a:lnTo>
                  <a:pt x="136376" y="326747"/>
                </a:lnTo>
                <a:lnTo>
                  <a:pt x="111662" y="364557"/>
                </a:lnTo>
                <a:lnTo>
                  <a:pt x="89173" y="403875"/>
                </a:lnTo>
                <a:lnTo>
                  <a:pt x="68997" y="444613"/>
                </a:lnTo>
                <a:lnTo>
                  <a:pt x="51224" y="486681"/>
                </a:lnTo>
                <a:lnTo>
                  <a:pt x="35942" y="529988"/>
                </a:lnTo>
                <a:lnTo>
                  <a:pt x="23239" y="574447"/>
                </a:lnTo>
                <a:lnTo>
                  <a:pt x="13205" y="619967"/>
                </a:lnTo>
                <a:lnTo>
                  <a:pt x="5928" y="666459"/>
                </a:lnTo>
                <a:lnTo>
                  <a:pt x="1496" y="713833"/>
                </a:lnTo>
                <a:lnTo>
                  <a:pt x="0" y="762000"/>
                </a:lnTo>
                <a:lnTo>
                  <a:pt x="1496" y="810248"/>
                </a:lnTo>
                <a:lnTo>
                  <a:pt x="5928" y="857690"/>
                </a:lnTo>
                <a:lnTo>
                  <a:pt x="13205" y="904239"/>
                </a:lnTo>
                <a:lnTo>
                  <a:pt x="23239" y="949804"/>
                </a:lnTo>
                <a:lnTo>
                  <a:pt x="35942" y="994297"/>
                </a:lnTo>
                <a:lnTo>
                  <a:pt x="51224" y="1037631"/>
                </a:lnTo>
                <a:lnTo>
                  <a:pt x="68997" y="1079715"/>
                </a:lnTo>
                <a:lnTo>
                  <a:pt x="89173" y="1120461"/>
                </a:lnTo>
                <a:lnTo>
                  <a:pt x="111662" y="1159780"/>
                </a:lnTo>
                <a:lnTo>
                  <a:pt x="136376" y="1197585"/>
                </a:lnTo>
                <a:lnTo>
                  <a:pt x="163226" y="1233785"/>
                </a:lnTo>
                <a:lnTo>
                  <a:pt x="192123" y="1268293"/>
                </a:lnTo>
                <a:lnTo>
                  <a:pt x="222980" y="1301019"/>
                </a:lnTo>
                <a:lnTo>
                  <a:pt x="255706" y="1331876"/>
                </a:lnTo>
                <a:lnTo>
                  <a:pt x="290214" y="1360773"/>
                </a:lnTo>
                <a:lnTo>
                  <a:pt x="326414" y="1387623"/>
                </a:lnTo>
                <a:lnTo>
                  <a:pt x="364219" y="1412337"/>
                </a:lnTo>
                <a:lnTo>
                  <a:pt x="403538" y="1434826"/>
                </a:lnTo>
                <a:lnTo>
                  <a:pt x="444284" y="1455002"/>
                </a:lnTo>
                <a:lnTo>
                  <a:pt x="486368" y="1472775"/>
                </a:lnTo>
                <a:lnTo>
                  <a:pt x="529702" y="1488057"/>
                </a:lnTo>
                <a:lnTo>
                  <a:pt x="574195" y="1500760"/>
                </a:lnTo>
                <a:lnTo>
                  <a:pt x="619760" y="1510794"/>
                </a:lnTo>
                <a:lnTo>
                  <a:pt x="666309" y="1518071"/>
                </a:lnTo>
                <a:lnTo>
                  <a:pt x="713751" y="1522503"/>
                </a:lnTo>
                <a:lnTo>
                  <a:pt x="762000" y="1524000"/>
                </a:lnTo>
                <a:lnTo>
                  <a:pt x="810166" y="1522503"/>
                </a:lnTo>
                <a:lnTo>
                  <a:pt x="857540" y="1518071"/>
                </a:lnTo>
                <a:lnTo>
                  <a:pt x="904032" y="1510794"/>
                </a:lnTo>
                <a:lnTo>
                  <a:pt x="949552" y="1500760"/>
                </a:lnTo>
                <a:lnTo>
                  <a:pt x="994011" y="1488057"/>
                </a:lnTo>
                <a:lnTo>
                  <a:pt x="1037318" y="1472775"/>
                </a:lnTo>
                <a:lnTo>
                  <a:pt x="1079386" y="1455002"/>
                </a:lnTo>
                <a:lnTo>
                  <a:pt x="1120124" y="1434826"/>
                </a:lnTo>
                <a:lnTo>
                  <a:pt x="1159442" y="1412337"/>
                </a:lnTo>
                <a:lnTo>
                  <a:pt x="1197252" y="1387623"/>
                </a:lnTo>
                <a:lnTo>
                  <a:pt x="1233463" y="1360773"/>
                </a:lnTo>
                <a:lnTo>
                  <a:pt x="1267987" y="1331876"/>
                </a:lnTo>
                <a:lnTo>
                  <a:pt x="1300734" y="1301019"/>
                </a:lnTo>
                <a:lnTo>
                  <a:pt x="1331613" y="1268293"/>
                </a:lnTo>
                <a:lnTo>
                  <a:pt x="1360537" y="1233785"/>
                </a:lnTo>
                <a:lnTo>
                  <a:pt x="1387415" y="1197585"/>
                </a:lnTo>
                <a:lnTo>
                  <a:pt x="1412158" y="1159780"/>
                </a:lnTo>
                <a:lnTo>
                  <a:pt x="1434677" y="1120461"/>
                </a:lnTo>
                <a:lnTo>
                  <a:pt x="1454881" y="1079715"/>
                </a:lnTo>
                <a:lnTo>
                  <a:pt x="1472682" y="1037631"/>
                </a:lnTo>
                <a:lnTo>
                  <a:pt x="1487989" y="994297"/>
                </a:lnTo>
                <a:lnTo>
                  <a:pt x="1500714" y="949804"/>
                </a:lnTo>
                <a:lnTo>
                  <a:pt x="1510767" y="904239"/>
                </a:lnTo>
                <a:lnTo>
                  <a:pt x="1518059" y="857690"/>
                </a:lnTo>
                <a:lnTo>
                  <a:pt x="1522499" y="810248"/>
                </a:lnTo>
                <a:lnTo>
                  <a:pt x="1524000" y="762000"/>
                </a:lnTo>
                <a:close/>
              </a:path>
            </a:pathLst>
          </a:custGeom>
          <a:solidFill>
            <a:srgbClr val="D9D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57821" y="3262121"/>
            <a:ext cx="1549400" cy="1553210"/>
          </a:xfrm>
          <a:custGeom>
            <a:avLst/>
            <a:gdLst/>
            <a:ahLst/>
            <a:cxnLst/>
            <a:rect l="l" t="t" r="r" b="b"/>
            <a:pathLst>
              <a:path w="1549400" h="1553210">
                <a:moveTo>
                  <a:pt x="774699" y="761"/>
                </a:moveTo>
                <a:lnTo>
                  <a:pt x="749299" y="761"/>
                </a:lnTo>
                <a:lnTo>
                  <a:pt x="698499" y="3371"/>
                </a:lnTo>
                <a:lnTo>
                  <a:pt x="660399" y="8766"/>
                </a:lnTo>
                <a:lnTo>
                  <a:pt x="609599" y="16861"/>
                </a:lnTo>
                <a:lnTo>
                  <a:pt x="571499" y="27573"/>
                </a:lnTo>
                <a:lnTo>
                  <a:pt x="520699" y="40820"/>
                </a:lnTo>
                <a:lnTo>
                  <a:pt x="482599" y="56518"/>
                </a:lnTo>
                <a:lnTo>
                  <a:pt x="444499" y="74583"/>
                </a:lnTo>
                <a:lnTo>
                  <a:pt x="393699" y="94931"/>
                </a:lnTo>
                <a:lnTo>
                  <a:pt x="355599" y="117480"/>
                </a:lnTo>
                <a:lnTo>
                  <a:pt x="317499" y="142147"/>
                </a:lnTo>
                <a:lnTo>
                  <a:pt x="292099" y="168847"/>
                </a:lnTo>
                <a:lnTo>
                  <a:pt x="253999" y="197497"/>
                </a:lnTo>
                <a:lnTo>
                  <a:pt x="215899" y="228014"/>
                </a:lnTo>
                <a:lnTo>
                  <a:pt x="190499" y="260314"/>
                </a:lnTo>
                <a:lnTo>
                  <a:pt x="165099" y="294315"/>
                </a:lnTo>
                <a:lnTo>
                  <a:pt x="139699" y="329932"/>
                </a:lnTo>
                <a:lnTo>
                  <a:pt x="114299" y="367082"/>
                </a:lnTo>
                <a:lnTo>
                  <a:pt x="88899" y="405682"/>
                </a:lnTo>
                <a:lnTo>
                  <a:pt x="63499" y="445648"/>
                </a:lnTo>
                <a:lnTo>
                  <a:pt x="38099" y="529347"/>
                </a:lnTo>
                <a:lnTo>
                  <a:pt x="0" y="663057"/>
                </a:lnTo>
                <a:lnTo>
                  <a:pt x="0" y="872738"/>
                </a:lnTo>
                <a:lnTo>
                  <a:pt x="12699" y="919265"/>
                </a:lnTo>
                <a:lnTo>
                  <a:pt x="12699" y="762761"/>
                </a:lnTo>
                <a:lnTo>
                  <a:pt x="15009" y="765394"/>
                </a:lnTo>
                <a:lnTo>
                  <a:pt x="25399" y="770382"/>
                </a:lnTo>
                <a:lnTo>
                  <a:pt x="25399" y="663757"/>
                </a:lnTo>
                <a:lnTo>
                  <a:pt x="50799" y="573685"/>
                </a:lnTo>
                <a:lnTo>
                  <a:pt x="76199" y="487944"/>
                </a:lnTo>
                <a:lnTo>
                  <a:pt x="101599" y="446928"/>
                </a:lnTo>
                <a:lnTo>
                  <a:pt x="114299" y="407270"/>
                </a:lnTo>
                <a:lnTo>
                  <a:pt x="139699" y="369062"/>
                </a:lnTo>
                <a:lnTo>
                  <a:pt x="165099" y="332395"/>
                </a:lnTo>
                <a:lnTo>
                  <a:pt x="190499" y="297361"/>
                </a:lnTo>
                <a:lnTo>
                  <a:pt x="228599" y="264052"/>
                </a:lnTo>
                <a:lnTo>
                  <a:pt x="253999" y="232560"/>
                </a:lnTo>
                <a:lnTo>
                  <a:pt x="292099" y="202976"/>
                </a:lnTo>
                <a:lnTo>
                  <a:pt x="330199" y="175392"/>
                </a:lnTo>
                <a:lnTo>
                  <a:pt x="368299" y="149899"/>
                </a:lnTo>
                <a:lnTo>
                  <a:pt x="406399" y="126590"/>
                </a:lnTo>
                <a:lnTo>
                  <a:pt x="444499" y="105556"/>
                </a:lnTo>
                <a:lnTo>
                  <a:pt x="482599" y="86888"/>
                </a:lnTo>
                <a:lnTo>
                  <a:pt x="520699" y="70679"/>
                </a:lnTo>
                <a:lnTo>
                  <a:pt x="571499" y="57020"/>
                </a:lnTo>
                <a:lnTo>
                  <a:pt x="609599" y="46002"/>
                </a:lnTo>
                <a:lnTo>
                  <a:pt x="660399" y="37718"/>
                </a:lnTo>
                <a:lnTo>
                  <a:pt x="698499" y="32260"/>
                </a:lnTo>
                <a:lnTo>
                  <a:pt x="749299" y="29717"/>
                </a:lnTo>
                <a:lnTo>
                  <a:pt x="761999" y="29336"/>
                </a:lnTo>
                <a:lnTo>
                  <a:pt x="761999" y="18287"/>
                </a:lnTo>
                <a:lnTo>
                  <a:pt x="774699" y="761"/>
                </a:lnTo>
                <a:close/>
              </a:path>
              <a:path w="1549400" h="1553210">
                <a:moveTo>
                  <a:pt x="1523999" y="981083"/>
                </a:moveTo>
                <a:lnTo>
                  <a:pt x="1523999" y="795527"/>
                </a:lnTo>
                <a:lnTo>
                  <a:pt x="1511299" y="842776"/>
                </a:lnTo>
                <a:lnTo>
                  <a:pt x="1511299" y="889224"/>
                </a:lnTo>
                <a:lnTo>
                  <a:pt x="1473199" y="1022834"/>
                </a:lnTo>
                <a:lnTo>
                  <a:pt x="1447799" y="1106208"/>
                </a:lnTo>
                <a:lnTo>
                  <a:pt x="1422399" y="1145908"/>
                </a:lnTo>
                <a:lnTo>
                  <a:pt x="1396999" y="1184160"/>
                </a:lnTo>
                <a:lnTo>
                  <a:pt x="1371599" y="1220872"/>
                </a:lnTo>
                <a:lnTo>
                  <a:pt x="1346199" y="1255952"/>
                </a:lnTo>
                <a:lnTo>
                  <a:pt x="1320799" y="1289308"/>
                </a:lnTo>
                <a:lnTo>
                  <a:pt x="1282699" y="1320847"/>
                </a:lnTo>
                <a:lnTo>
                  <a:pt x="1244599" y="1350476"/>
                </a:lnTo>
                <a:lnTo>
                  <a:pt x="1219199" y="1378105"/>
                </a:lnTo>
                <a:lnTo>
                  <a:pt x="1181099" y="1403639"/>
                </a:lnTo>
                <a:lnTo>
                  <a:pt x="1142999" y="1426987"/>
                </a:lnTo>
                <a:lnTo>
                  <a:pt x="1104899" y="1448057"/>
                </a:lnTo>
                <a:lnTo>
                  <a:pt x="1054099" y="1466757"/>
                </a:lnTo>
                <a:lnTo>
                  <a:pt x="1015999" y="1482993"/>
                </a:lnTo>
                <a:lnTo>
                  <a:pt x="977899" y="1496674"/>
                </a:lnTo>
                <a:lnTo>
                  <a:pt x="888999" y="1516001"/>
                </a:lnTo>
                <a:lnTo>
                  <a:pt x="838199" y="1521463"/>
                </a:lnTo>
                <a:lnTo>
                  <a:pt x="787399" y="1524000"/>
                </a:lnTo>
                <a:lnTo>
                  <a:pt x="774699" y="1524762"/>
                </a:lnTo>
                <a:lnTo>
                  <a:pt x="698499" y="1521338"/>
                </a:lnTo>
                <a:lnTo>
                  <a:pt x="660399" y="1515672"/>
                </a:lnTo>
                <a:lnTo>
                  <a:pt x="609599" y="1507096"/>
                </a:lnTo>
                <a:lnTo>
                  <a:pt x="558799" y="1495707"/>
                </a:lnTo>
                <a:lnTo>
                  <a:pt x="520699" y="1481602"/>
                </a:lnTo>
                <a:lnTo>
                  <a:pt x="482599" y="1464876"/>
                </a:lnTo>
                <a:lnTo>
                  <a:pt x="431799" y="1445626"/>
                </a:lnTo>
                <a:lnTo>
                  <a:pt x="393699" y="1423948"/>
                </a:lnTo>
                <a:lnTo>
                  <a:pt x="355599" y="1399938"/>
                </a:lnTo>
                <a:lnTo>
                  <a:pt x="317499" y="1373693"/>
                </a:lnTo>
                <a:lnTo>
                  <a:pt x="279399" y="1345309"/>
                </a:lnTo>
                <a:lnTo>
                  <a:pt x="253999" y="1314883"/>
                </a:lnTo>
                <a:lnTo>
                  <a:pt x="215899" y="1282509"/>
                </a:lnTo>
                <a:lnTo>
                  <a:pt x="190499" y="1248286"/>
                </a:lnTo>
                <a:lnTo>
                  <a:pt x="165099" y="1212308"/>
                </a:lnTo>
                <a:lnTo>
                  <a:pt x="139699" y="1174673"/>
                </a:lnTo>
                <a:lnTo>
                  <a:pt x="114299" y="1135476"/>
                </a:lnTo>
                <a:lnTo>
                  <a:pt x="88899" y="1094814"/>
                </a:lnTo>
                <a:lnTo>
                  <a:pt x="63499" y="1009479"/>
                </a:lnTo>
                <a:lnTo>
                  <a:pt x="25399" y="872894"/>
                </a:lnTo>
                <a:lnTo>
                  <a:pt x="25399" y="777240"/>
                </a:lnTo>
                <a:lnTo>
                  <a:pt x="15009" y="765394"/>
                </a:lnTo>
                <a:lnTo>
                  <a:pt x="12699" y="764285"/>
                </a:lnTo>
                <a:lnTo>
                  <a:pt x="12699" y="964858"/>
                </a:lnTo>
                <a:lnTo>
                  <a:pt x="25399" y="1009430"/>
                </a:lnTo>
                <a:lnTo>
                  <a:pt x="50799" y="1052892"/>
                </a:lnTo>
                <a:lnTo>
                  <a:pt x="76199" y="1136133"/>
                </a:lnTo>
                <a:lnTo>
                  <a:pt x="101599" y="1175735"/>
                </a:lnTo>
                <a:lnTo>
                  <a:pt x="126999" y="1213874"/>
                </a:lnTo>
                <a:lnTo>
                  <a:pt x="152399" y="1250461"/>
                </a:lnTo>
                <a:lnTo>
                  <a:pt x="177799" y="1285408"/>
                </a:lnTo>
                <a:lnTo>
                  <a:pt x="215899" y="1318626"/>
                </a:lnTo>
                <a:lnTo>
                  <a:pt x="241299" y="1350028"/>
                </a:lnTo>
                <a:lnTo>
                  <a:pt x="279399" y="1379524"/>
                </a:lnTo>
                <a:lnTo>
                  <a:pt x="317499" y="1407026"/>
                </a:lnTo>
                <a:lnTo>
                  <a:pt x="355599" y="1432446"/>
                </a:lnTo>
                <a:lnTo>
                  <a:pt x="393699" y="1455696"/>
                </a:lnTo>
                <a:lnTo>
                  <a:pt x="431799" y="1476688"/>
                </a:lnTo>
                <a:lnTo>
                  <a:pt x="469899" y="1495332"/>
                </a:lnTo>
                <a:lnTo>
                  <a:pt x="520699" y="1511540"/>
                </a:lnTo>
                <a:lnTo>
                  <a:pt x="558799" y="1525224"/>
                </a:lnTo>
                <a:lnTo>
                  <a:pt x="609599" y="1536297"/>
                </a:lnTo>
                <a:lnTo>
                  <a:pt x="660399" y="1544668"/>
                </a:lnTo>
                <a:lnTo>
                  <a:pt x="698499" y="1550251"/>
                </a:lnTo>
                <a:lnTo>
                  <a:pt x="749299" y="1552956"/>
                </a:lnTo>
                <a:lnTo>
                  <a:pt x="761999" y="1552956"/>
                </a:lnTo>
                <a:lnTo>
                  <a:pt x="761999" y="1549145"/>
                </a:lnTo>
                <a:lnTo>
                  <a:pt x="774699" y="1552956"/>
                </a:lnTo>
                <a:lnTo>
                  <a:pt x="787399" y="1552956"/>
                </a:lnTo>
                <a:lnTo>
                  <a:pt x="838199" y="1550291"/>
                </a:lnTo>
                <a:lnTo>
                  <a:pt x="888999" y="1544859"/>
                </a:lnTo>
                <a:lnTo>
                  <a:pt x="927099" y="1536742"/>
                </a:lnTo>
                <a:lnTo>
                  <a:pt x="977899" y="1526020"/>
                </a:lnTo>
                <a:lnTo>
                  <a:pt x="1015999" y="1512775"/>
                </a:lnTo>
                <a:lnTo>
                  <a:pt x="1066799" y="1497091"/>
                </a:lnTo>
                <a:lnTo>
                  <a:pt x="1104899" y="1479048"/>
                </a:lnTo>
                <a:lnTo>
                  <a:pt x="1142999" y="1458729"/>
                </a:lnTo>
                <a:lnTo>
                  <a:pt x="1181099" y="1436215"/>
                </a:lnTo>
                <a:lnTo>
                  <a:pt x="1219199" y="1411588"/>
                </a:lnTo>
                <a:lnTo>
                  <a:pt x="1257299" y="1384931"/>
                </a:lnTo>
                <a:lnTo>
                  <a:pt x="1282699" y="1356324"/>
                </a:lnTo>
                <a:lnTo>
                  <a:pt x="1320799" y="1325851"/>
                </a:lnTo>
                <a:lnTo>
                  <a:pt x="1346199" y="1293592"/>
                </a:lnTo>
                <a:lnTo>
                  <a:pt x="1384299" y="1259630"/>
                </a:lnTo>
                <a:lnTo>
                  <a:pt x="1409699" y="1224047"/>
                </a:lnTo>
                <a:lnTo>
                  <a:pt x="1435099" y="1186924"/>
                </a:lnTo>
                <a:lnTo>
                  <a:pt x="1447799" y="1148343"/>
                </a:lnTo>
                <a:lnTo>
                  <a:pt x="1473199" y="1108387"/>
                </a:lnTo>
                <a:lnTo>
                  <a:pt x="1485899" y="1067137"/>
                </a:lnTo>
                <a:lnTo>
                  <a:pt x="1511299" y="1024675"/>
                </a:lnTo>
                <a:lnTo>
                  <a:pt x="1523999" y="981083"/>
                </a:lnTo>
                <a:close/>
              </a:path>
              <a:path w="1549400" h="1553210">
                <a:moveTo>
                  <a:pt x="25399" y="777240"/>
                </a:moveTo>
                <a:lnTo>
                  <a:pt x="25399" y="770382"/>
                </a:lnTo>
                <a:lnTo>
                  <a:pt x="15009" y="765394"/>
                </a:lnTo>
                <a:lnTo>
                  <a:pt x="25399" y="777240"/>
                </a:lnTo>
                <a:close/>
              </a:path>
              <a:path w="1549400" h="1553210">
                <a:moveTo>
                  <a:pt x="1536699" y="761237"/>
                </a:moveTo>
                <a:lnTo>
                  <a:pt x="1536699" y="617503"/>
                </a:lnTo>
                <a:lnTo>
                  <a:pt x="1511299" y="529325"/>
                </a:lnTo>
                <a:lnTo>
                  <a:pt x="1485899" y="486867"/>
                </a:lnTo>
                <a:lnTo>
                  <a:pt x="1473199" y="445607"/>
                </a:lnTo>
                <a:lnTo>
                  <a:pt x="1447799" y="405630"/>
                </a:lnTo>
                <a:lnTo>
                  <a:pt x="1435099" y="367019"/>
                </a:lnTo>
                <a:lnTo>
                  <a:pt x="1409699" y="329857"/>
                </a:lnTo>
                <a:lnTo>
                  <a:pt x="1384299" y="294229"/>
                </a:lnTo>
                <a:lnTo>
                  <a:pt x="1346199" y="260219"/>
                </a:lnTo>
                <a:lnTo>
                  <a:pt x="1320799" y="227909"/>
                </a:lnTo>
                <a:lnTo>
                  <a:pt x="1282699" y="197384"/>
                </a:lnTo>
                <a:lnTo>
                  <a:pt x="1257299" y="168727"/>
                </a:lnTo>
                <a:lnTo>
                  <a:pt x="1219199" y="142022"/>
                </a:lnTo>
                <a:lnTo>
                  <a:pt x="1181099" y="117354"/>
                </a:lnTo>
                <a:lnTo>
                  <a:pt x="1142999" y="94805"/>
                </a:lnTo>
                <a:lnTo>
                  <a:pt x="1104899" y="74459"/>
                </a:lnTo>
                <a:lnTo>
                  <a:pt x="1066799" y="56400"/>
                </a:lnTo>
                <a:lnTo>
                  <a:pt x="1015999" y="40711"/>
                </a:lnTo>
                <a:lnTo>
                  <a:pt x="977899" y="27478"/>
                </a:lnTo>
                <a:lnTo>
                  <a:pt x="927099" y="16782"/>
                </a:lnTo>
                <a:lnTo>
                  <a:pt x="888999" y="8708"/>
                </a:lnTo>
                <a:lnTo>
                  <a:pt x="838199" y="3340"/>
                </a:lnTo>
                <a:lnTo>
                  <a:pt x="787399" y="761"/>
                </a:lnTo>
                <a:lnTo>
                  <a:pt x="776705" y="120"/>
                </a:lnTo>
                <a:lnTo>
                  <a:pt x="761999" y="0"/>
                </a:lnTo>
                <a:lnTo>
                  <a:pt x="761999" y="761"/>
                </a:lnTo>
                <a:lnTo>
                  <a:pt x="774699" y="761"/>
                </a:lnTo>
                <a:lnTo>
                  <a:pt x="774699" y="26669"/>
                </a:lnTo>
                <a:lnTo>
                  <a:pt x="776705" y="26188"/>
                </a:lnTo>
                <a:lnTo>
                  <a:pt x="787399" y="11429"/>
                </a:lnTo>
                <a:lnTo>
                  <a:pt x="787399" y="28955"/>
                </a:lnTo>
                <a:lnTo>
                  <a:pt x="838199" y="31656"/>
                </a:lnTo>
                <a:lnTo>
                  <a:pt x="888999" y="37249"/>
                </a:lnTo>
                <a:lnTo>
                  <a:pt x="927099" y="45643"/>
                </a:lnTo>
                <a:lnTo>
                  <a:pt x="977899" y="56749"/>
                </a:lnTo>
                <a:lnTo>
                  <a:pt x="1015999" y="70477"/>
                </a:lnTo>
                <a:lnTo>
                  <a:pt x="1054099" y="86737"/>
                </a:lnTo>
                <a:lnTo>
                  <a:pt x="1104899" y="105440"/>
                </a:lnTo>
                <a:lnTo>
                  <a:pt x="1142999" y="126495"/>
                </a:lnTo>
                <a:lnTo>
                  <a:pt x="1181099" y="149814"/>
                </a:lnTo>
                <a:lnTo>
                  <a:pt x="1219199" y="175306"/>
                </a:lnTo>
                <a:lnTo>
                  <a:pt x="1244599" y="202881"/>
                </a:lnTo>
                <a:lnTo>
                  <a:pt x="1282699" y="232450"/>
                </a:lnTo>
                <a:lnTo>
                  <a:pt x="1320799" y="263923"/>
                </a:lnTo>
                <a:lnTo>
                  <a:pt x="1346199" y="297210"/>
                </a:lnTo>
                <a:lnTo>
                  <a:pt x="1371599" y="332222"/>
                </a:lnTo>
                <a:lnTo>
                  <a:pt x="1396999" y="368868"/>
                </a:lnTo>
                <a:lnTo>
                  <a:pt x="1422399" y="407059"/>
                </a:lnTo>
                <a:lnTo>
                  <a:pt x="1447799" y="446705"/>
                </a:lnTo>
                <a:lnTo>
                  <a:pt x="1473199" y="530003"/>
                </a:lnTo>
                <a:lnTo>
                  <a:pt x="1511299" y="663619"/>
                </a:lnTo>
                <a:lnTo>
                  <a:pt x="1511299" y="710110"/>
                </a:lnTo>
                <a:lnTo>
                  <a:pt x="1523999" y="757427"/>
                </a:lnTo>
                <a:lnTo>
                  <a:pt x="1523999" y="765809"/>
                </a:lnTo>
                <a:lnTo>
                  <a:pt x="1536699" y="761237"/>
                </a:lnTo>
                <a:close/>
              </a:path>
              <a:path w="1549400" h="1553210">
                <a:moveTo>
                  <a:pt x="774699" y="28955"/>
                </a:moveTo>
                <a:lnTo>
                  <a:pt x="774699" y="761"/>
                </a:lnTo>
                <a:lnTo>
                  <a:pt x="761999" y="18287"/>
                </a:lnTo>
                <a:lnTo>
                  <a:pt x="761999" y="29336"/>
                </a:lnTo>
                <a:lnTo>
                  <a:pt x="774699" y="28955"/>
                </a:lnTo>
                <a:close/>
              </a:path>
              <a:path w="1549400" h="1553210">
                <a:moveTo>
                  <a:pt x="774699" y="1552956"/>
                </a:moveTo>
                <a:lnTo>
                  <a:pt x="761999" y="1549145"/>
                </a:lnTo>
                <a:lnTo>
                  <a:pt x="761999" y="1552956"/>
                </a:lnTo>
                <a:lnTo>
                  <a:pt x="774699" y="1552956"/>
                </a:lnTo>
                <a:close/>
              </a:path>
              <a:path w="1549400" h="1553210">
                <a:moveTo>
                  <a:pt x="787399" y="28955"/>
                </a:moveTo>
                <a:lnTo>
                  <a:pt x="787399" y="23621"/>
                </a:lnTo>
                <a:lnTo>
                  <a:pt x="776705" y="26188"/>
                </a:lnTo>
                <a:lnTo>
                  <a:pt x="774699" y="28955"/>
                </a:lnTo>
                <a:lnTo>
                  <a:pt x="787399" y="28955"/>
                </a:lnTo>
                <a:close/>
              </a:path>
              <a:path w="1549400" h="1553210">
                <a:moveTo>
                  <a:pt x="787399" y="23621"/>
                </a:moveTo>
                <a:lnTo>
                  <a:pt x="787399" y="11429"/>
                </a:lnTo>
                <a:lnTo>
                  <a:pt x="776705" y="26188"/>
                </a:lnTo>
                <a:lnTo>
                  <a:pt x="787399" y="23621"/>
                </a:lnTo>
                <a:close/>
              </a:path>
              <a:path w="1549400" h="1553210">
                <a:moveTo>
                  <a:pt x="1536699" y="766571"/>
                </a:moveTo>
                <a:lnTo>
                  <a:pt x="1536699" y="761237"/>
                </a:lnTo>
                <a:lnTo>
                  <a:pt x="1523999" y="765809"/>
                </a:lnTo>
                <a:lnTo>
                  <a:pt x="1523999" y="777239"/>
                </a:lnTo>
                <a:lnTo>
                  <a:pt x="1536699" y="766571"/>
                </a:lnTo>
                <a:close/>
              </a:path>
              <a:path w="1549400" h="1553210">
                <a:moveTo>
                  <a:pt x="1549399" y="777239"/>
                </a:moveTo>
                <a:lnTo>
                  <a:pt x="1549399" y="709470"/>
                </a:lnTo>
                <a:lnTo>
                  <a:pt x="1536699" y="663055"/>
                </a:lnTo>
                <a:lnTo>
                  <a:pt x="1536699" y="766571"/>
                </a:lnTo>
                <a:lnTo>
                  <a:pt x="1523999" y="777239"/>
                </a:lnTo>
                <a:lnTo>
                  <a:pt x="1523999" y="787145"/>
                </a:lnTo>
                <a:lnTo>
                  <a:pt x="1549399" y="777239"/>
                </a:lnTo>
                <a:close/>
              </a:path>
              <a:path w="1549400" h="1553210">
                <a:moveTo>
                  <a:pt x="1549399" y="787907"/>
                </a:moveTo>
                <a:lnTo>
                  <a:pt x="1549399" y="777239"/>
                </a:lnTo>
                <a:lnTo>
                  <a:pt x="1523999" y="787145"/>
                </a:lnTo>
                <a:lnTo>
                  <a:pt x="1523999" y="790955"/>
                </a:lnTo>
                <a:lnTo>
                  <a:pt x="1536699" y="792479"/>
                </a:lnTo>
                <a:lnTo>
                  <a:pt x="1549399" y="787907"/>
                </a:lnTo>
                <a:close/>
              </a:path>
              <a:path w="1549400" h="1553210">
                <a:moveTo>
                  <a:pt x="1549399" y="844345"/>
                </a:moveTo>
                <a:lnTo>
                  <a:pt x="1549399" y="787907"/>
                </a:lnTo>
                <a:lnTo>
                  <a:pt x="1536699" y="792479"/>
                </a:lnTo>
                <a:lnTo>
                  <a:pt x="1523999" y="790955"/>
                </a:lnTo>
                <a:lnTo>
                  <a:pt x="1523999" y="936443"/>
                </a:lnTo>
                <a:lnTo>
                  <a:pt x="1549399" y="844345"/>
                </a:lnTo>
                <a:close/>
              </a:path>
            </a:pathLst>
          </a:custGeom>
          <a:solidFill>
            <a:srgbClr val="D9D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4400" y="762000"/>
            <a:ext cx="73679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5" dirty="0">
                <a:solidFill>
                  <a:srgbClr val="CC3300"/>
                </a:solidFill>
              </a:rPr>
              <a:t>Ketone </a:t>
            </a:r>
            <a:r>
              <a:rPr sz="4800" spc="-65" dirty="0">
                <a:solidFill>
                  <a:srgbClr val="CC3300"/>
                </a:solidFill>
              </a:rPr>
              <a:t>Body</a:t>
            </a:r>
            <a:r>
              <a:rPr sz="4800" spc="370" dirty="0">
                <a:solidFill>
                  <a:srgbClr val="CC3300"/>
                </a:solidFill>
              </a:rPr>
              <a:t> </a:t>
            </a:r>
            <a:r>
              <a:rPr sz="4800" spc="20" dirty="0">
                <a:solidFill>
                  <a:srgbClr val="CC3300"/>
                </a:solidFill>
              </a:rPr>
              <a:t>Metabolism</a:t>
            </a:r>
            <a:endParaRPr sz="4800" dirty="0"/>
          </a:p>
        </p:txBody>
      </p:sp>
      <p:sp>
        <p:nvSpPr>
          <p:cNvPr id="9" name="object 9"/>
          <p:cNvSpPr txBox="1"/>
          <p:nvPr/>
        </p:nvSpPr>
        <p:spPr>
          <a:xfrm>
            <a:off x="2593339" y="3429670"/>
            <a:ext cx="6409055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risten ITC" pitchFamily="66" charset="0"/>
              </a:rPr>
              <a:t>Presented By-</a:t>
            </a:r>
          </a:p>
          <a:p>
            <a:pPr algn="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risten ITC" pitchFamily="66" charset="0"/>
              </a:rPr>
              <a:t>Mohammad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risten ITC" pitchFamily="66" charset="0"/>
              </a:rPr>
              <a:t>Shahrukh</a:t>
            </a:r>
            <a:endParaRPr lang="en-US" sz="3200" dirty="0" smtClean="0">
              <a:solidFill>
                <a:schemeClr val="accent6">
                  <a:lumMod val="50000"/>
                </a:schemeClr>
              </a:solidFill>
              <a:latin typeface="Kristen ITC" pitchFamily="66" charset="0"/>
            </a:endParaRPr>
          </a:p>
          <a:p>
            <a:pPr algn="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risten ITC" pitchFamily="66" charset="0"/>
              </a:rPr>
              <a:t>M.Sc. Medical Biochemistry</a:t>
            </a:r>
          </a:p>
          <a:p>
            <a:pPr algn="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risten ITC" pitchFamily="66" charset="0"/>
              </a:rPr>
              <a:t>(Ph.D. Scholar)</a:t>
            </a:r>
          </a:p>
          <a:p>
            <a:pPr algn="r"/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0933" y="535177"/>
            <a:ext cx="272986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10" dirty="0"/>
              <a:t>O</a:t>
            </a:r>
            <a:r>
              <a:rPr spc="-459" dirty="0"/>
              <a:t>BJ</a:t>
            </a:r>
            <a:r>
              <a:rPr spc="-375" dirty="0"/>
              <a:t>E</a:t>
            </a:r>
            <a:r>
              <a:rPr spc="100" dirty="0"/>
              <a:t>C</a:t>
            </a:r>
            <a:r>
              <a:rPr spc="-500" dirty="0"/>
              <a:t>T</a:t>
            </a:r>
            <a:r>
              <a:rPr spc="-170" dirty="0"/>
              <a:t>I</a:t>
            </a:r>
            <a:r>
              <a:rPr spc="55" dirty="0"/>
              <a:t>V</a:t>
            </a:r>
            <a:r>
              <a:rPr spc="-560" dirty="0"/>
              <a:t>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2117089"/>
            <a:ext cx="8133080" cy="3146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Ketone bodies and their biological</a:t>
            </a:r>
            <a:r>
              <a:rPr sz="3200" spc="9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significance.</a:t>
            </a:r>
            <a:endParaRPr sz="32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307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Ketogenesis and its</a:t>
            </a:r>
            <a:r>
              <a:rPr sz="3200" spc="2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regulation.</a:t>
            </a:r>
            <a:endParaRPr sz="32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307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Utilization of ketone bodies.</a:t>
            </a:r>
            <a:endParaRPr sz="32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307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Disorders associated with ketone</a:t>
            </a:r>
            <a:r>
              <a:rPr sz="3200" spc="4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bodies.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35177"/>
            <a:ext cx="283400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9504"/>
            <a:ext cx="7899400" cy="41748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265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b="1" spc="-5" dirty="0">
                <a:latin typeface="Times New Roman"/>
                <a:cs typeface="Times New Roman"/>
              </a:rPr>
              <a:t>Ketone bodies </a:t>
            </a:r>
            <a:r>
              <a:rPr sz="3200" spc="-5" dirty="0">
                <a:latin typeface="Times New Roman"/>
                <a:cs typeface="Times New Roman"/>
              </a:rPr>
              <a:t>are </a:t>
            </a:r>
            <a:r>
              <a:rPr sz="3200" spc="-5">
                <a:latin typeface="Times New Roman"/>
                <a:cs typeface="Times New Roman"/>
              </a:rPr>
              <a:t>three </a:t>
            </a:r>
            <a:r>
              <a:rPr sz="3200" spc="-5" smtClean="0">
                <a:latin typeface="Times New Roman"/>
                <a:cs typeface="Times New Roman"/>
              </a:rPr>
              <a:t>chemicals</a:t>
            </a:r>
            <a:r>
              <a:rPr lang="en-US" sz="3200" spc="-5" dirty="0" smtClean="0">
                <a:latin typeface="Times New Roman"/>
                <a:cs typeface="Times New Roman"/>
              </a:rPr>
              <a:t> (Acetone, </a:t>
            </a:r>
            <a:r>
              <a:rPr lang="en-US" sz="3200" spc="-5" dirty="0" err="1" smtClean="0">
                <a:latin typeface="Times New Roman"/>
                <a:cs typeface="Times New Roman"/>
              </a:rPr>
              <a:t>Acetoacetate</a:t>
            </a:r>
            <a:r>
              <a:rPr lang="en-US" sz="3200" spc="-5" dirty="0" smtClean="0">
                <a:latin typeface="Times New Roman"/>
                <a:cs typeface="Times New Roman"/>
              </a:rPr>
              <a:t> and </a:t>
            </a:r>
            <a:r>
              <a:rPr lang="el-GR" sz="3200" spc="-5" dirty="0" smtClean="0">
                <a:latin typeface="Times New Roman"/>
                <a:cs typeface="Times New Roman"/>
              </a:rPr>
              <a:t>β</a:t>
            </a:r>
            <a:r>
              <a:rPr lang="en-US" sz="3200" spc="-5" dirty="0" smtClean="0">
                <a:latin typeface="Times New Roman"/>
                <a:cs typeface="Times New Roman"/>
              </a:rPr>
              <a:t>-</a:t>
            </a:r>
            <a:r>
              <a:rPr lang="en-US" sz="3200" spc="-5" dirty="0" err="1" smtClean="0">
                <a:latin typeface="Times New Roman"/>
                <a:cs typeface="Times New Roman"/>
              </a:rPr>
              <a:t>Hydroxybutyrate</a:t>
            </a:r>
            <a:r>
              <a:rPr lang="en-US" sz="3200" spc="-5" dirty="0" smtClean="0">
                <a:latin typeface="Times New Roman"/>
                <a:cs typeface="Times New Roman"/>
              </a:rPr>
              <a:t>)</a:t>
            </a:r>
            <a:r>
              <a:rPr sz="3200" spc="-5" smtClean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that are  produced when fatty acids are broken down in  excess.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CCCCFF"/>
              </a:buClr>
              <a:buFont typeface="Wingdings"/>
              <a:buChar char=""/>
            </a:pPr>
            <a:endParaRPr sz="4650">
              <a:latin typeface="Times New Roman"/>
              <a:cs typeface="Times New Roman"/>
            </a:endParaRPr>
          </a:p>
          <a:p>
            <a:pPr marL="354965" marR="336550" indent="-342265">
              <a:lnSpc>
                <a:spcPct val="100000"/>
              </a:lnSpc>
              <a:spcBef>
                <a:spcPts val="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Production of these compounds is called  “</a:t>
            </a:r>
            <a:r>
              <a:rPr sz="3200" spc="-5" dirty="0">
                <a:solidFill>
                  <a:srgbClr val="006500"/>
                </a:solidFill>
                <a:latin typeface="Times New Roman"/>
                <a:cs typeface="Times New Roman"/>
              </a:rPr>
              <a:t>ketogenesis</a:t>
            </a:r>
            <a:r>
              <a:rPr sz="3200" spc="-5" dirty="0">
                <a:latin typeface="Times New Roman"/>
                <a:cs typeface="Times New Roman"/>
              </a:rPr>
              <a:t>”, and this is necessary in small  amounts.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0200" y="654557"/>
            <a:ext cx="5334000" cy="6408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55061" y="678434"/>
            <a:ext cx="32238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u="heavy" dirty="0">
                <a:uFill>
                  <a:solidFill>
                    <a:srgbClr val="990099"/>
                  </a:solidFill>
                </a:uFill>
              </a:rPr>
              <a:t>Ketone</a:t>
            </a:r>
            <a:r>
              <a:rPr sz="3600" u="heavy" spc="180" dirty="0">
                <a:uFill>
                  <a:solidFill>
                    <a:srgbClr val="990099"/>
                  </a:solidFill>
                </a:uFill>
              </a:rPr>
              <a:t> </a:t>
            </a:r>
            <a:r>
              <a:rPr sz="3600" u="heavy" spc="15" dirty="0">
                <a:uFill>
                  <a:solidFill>
                    <a:srgbClr val="990099"/>
                  </a:solidFill>
                </a:uFill>
              </a:rPr>
              <a:t>bodies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4498135" y="1427226"/>
            <a:ext cx="3883864" cy="23827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3794" y="1752600"/>
            <a:ext cx="3123805" cy="20894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86000" y="3806952"/>
            <a:ext cx="4648200" cy="27957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6800" y="3156204"/>
            <a:ext cx="1600200" cy="5803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7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sz="3200" spc="-5" dirty="0">
                <a:latin typeface="Times New Roman"/>
                <a:cs typeface="Times New Roman"/>
              </a:rPr>
              <a:t>Acetone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80659" y="3056382"/>
            <a:ext cx="2895600" cy="5791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114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244"/>
              </a:spcBef>
            </a:pPr>
            <a:r>
              <a:rPr sz="3200" spc="-5" dirty="0">
                <a:latin typeface="Times New Roman"/>
                <a:cs typeface="Times New Roman"/>
              </a:rPr>
              <a:t>Acetoacetate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67000" y="6006084"/>
            <a:ext cx="4800600" cy="579120"/>
          </a:xfrm>
          <a:custGeom>
            <a:avLst/>
            <a:gdLst/>
            <a:ahLst/>
            <a:cxnLst/>
            <a:rect l="l" t="t" r="r" b="b"/>
            <a:pathLst>
              <a:path w="4800600" h="579120">
                <a:moveTo>
                  <a:pt x="0" y="0"/>
                </a:moveTo>
                <a:lnTo>
                  <a:pt x="0" y="579120"/>
                </a:lnTo>
                <a:lnTo>
                  <a:pt x="4800600" y="579120"/>
                </a:lnTo>
                <a:lnTo>
                  <a:pt x="480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45739" y="6026150"/>
            <a:ext cx="33864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Symbol"/>
                <a:cs typeface="Symbol"/>
              </a:rPr>
              <a:t>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Arial"/>
                <a:cs typeface="Arial"/>
              </a:rPr>
              <a:t>-</a:t>
            </a:r>
            <a:r>
              <a:rPr sz="3200" spc="55" dirty="0">
                <a:latin typeface="Arial"/>
                <a:cs typeface="Arial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Hydroxybutyrate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35177"/>
            <a:ext cx="283400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748598"/>
            <a:ext cx="8627110" cy="2798202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CCCCFF"/>
              </a:buClr>
            </a:pPr>
            <a:endParaRPr sz="4650">
              <a:latin typeface="Times New Roman"/>
              <a:cs typeface="Times New Roman"/>
            </a:endParaRPr>
          </a:p>
          <a:p>
            <a:pPr marL="354965" marR="5080" indent="-342265">
              <a:lnSpc>
                <a:spcPct val="100000"/>
              </a:lnSpc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Ketone bodies are produced from</a:t>
            </a:r>
            <a:r>
              <a:rPr sz="3200" spc="-5" dirty="0">
                <a:solidFill>
                  <a:srgbClr val="6767FF"/>
                </a:solidFill>
                <a:latin typeface="Times New Roman"/>
                <a:cs typeface="Times New Roman"/>
              </a:rPr>
              <a:t> </a:t>
            </a:r>
            <a:r>
              <a:rPr sz="3200" u="heavy" spc="-5" dirty="0">
                <a:solidFill>
                  <a:srgbClr val="6767FF"/>
                </a:solidFill>
                <a:uFill>
                  <a:solidFill>
                    <a:srgbClr val="6767FF"/>
                  </a:solidFill>
                </a:uFill>
                <a:latin typeface="Times New Roman"/>
                <a:cs typeface="Times New Roman"/>
                <a:hlinkClick r:id="rId2"/>
              </a:rPr>
              <a:t>acetyl-CoA</a:t>
            </a:r>
            <a:r>
              <a:rPr sz="3200" spc="-5" dirty="0">
                <a:latin typeface="Times New Roman"/>
                <a:cs typeface="Times New Roman"/>
              </a:rPr>
              <a:t>,  mainly in the mitochondrial matrix of liver cells  when carbohydrates are so scarce that energy must  be obtained from breaking down of fatty</a:t>
            </a:r>
            <a:r>
              <a:rPr sz="3200" spc="2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acids.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76097"/>
            <a:ext cx="48450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u="heavy" dirty="0">
                <a:uFill>
                  <a:solidFill>
                    <a:srgbClr val="990099"/>
                  </a:solidFill>
                </a:uFill>
              </a:rPr>
              <a:t>Ketone </a:t>
            </a:r>
            <a:r>
              <a:rPr sz="3600" u="heavy" spc="-85" dirty="0">
                <a:uFill>
                  <a:solidFill>
                    <a:srgbClr val="990099"/>
                  </a:solidFill>
                </a:uFill>
              </a:rPr>
              <a:t>Bodies </a:t>
            </a:r>
            <a:r>
              <a:rPr sz="3600" u="heavy" spc="-120" dirty="0">
                <a:uFill>
                  <a:solidFill>
                    <a:srgbClr val="990099"/>
                  </a:solidFill>
                </a:uFill>
              </a:rPr>
              <a:t>as</a:t>
            </a:r>
            <a:r>
              <a:rPr sz="3600" u="heavy" spc="400" dirty="0">
                <a:uFill>
                  <a:solidFill>
                    <a:srgbClr val="990099"/>
                  </a:solidFill>
                </a:uFill>
              </a:rPr>
              <a:t> </a:t>
            </a:r>
            <a:r>
              <a:rPr sz="3600" u="heavy" spc="-90" dirty="0">
                <a:uFill>
                  <a:solidFill>
                    <a:srgbClr val="990099"/>
                  </a:solidFill>
                </a:uFill>
              </a:rPr>
              <a:t>Fuel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459740" y="1592550"/>
            <a:ext cx="7486650" cy="4512310"/>
          </a:xfrm>
          <a:prstGeom prst="rect">
            <a:avLst/>
          </a:prstGeom>
        </p:spPr>
        <p:txBody>
          <a:bodyPr vert="horz" wrap="square" lIns="0" tIns="20764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63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water soluble</a:t>
            </a:r>
            <a:endParaRPr sz="3200">
              <a:latin typeface="Times New Roman"/>
              <a:cs typeface="Times New Roman"/>
            </a:endParaRPr>
          </a:p>
          <a:p>
            <a:pPr marL="354965" marR="5080" indent="-342265">
              <a:lnSpc>
                <a:spcPct val="120000"/>
              </a:lnSpc>
              <a:spcBef>
                <a:spcPts val="77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transported across the inner mitochondrial  membrane as well as across the blood-brain  barrier and cell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membranes.</a:t>
            </a:r>
            <a:endParaRPr sz="32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153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Source of fuel for brain, heart and</a:t>
            </a:r>
            <a:r>
              <a:rPr sz="3200" spc="5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muscle</a:t>
            </a:r>
            <a:endParaRPr sz="3200">
              <a:latin typeface="Times New Roman"/>
              <a:cs typeface="Times New Roman"/>
            </a:endParaRPr>
          </a:p>
          <a:p>
            <a:pPr marL="354965" marR="69850" indent="-342265">
              <a:lnSpc>
                <a:spcPct val="120000"/>
              </a:lnSpc>
              <a:spcBef>
                <a:spcPts val="76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Major energy source(75%) for brain during  starvation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35177"/>
            <a:ext cx="283400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803" y="1619504"/>
            <a:ext cx="7983855" cy="4122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7785" indent="-342900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Font typeface="Wingdings"/>
              <a:buChar char=""/>
              <a:tabLst>
                <a:tab pos="356235" algn="l"/>
              </a:tabLst>
            </a:pPr>
            <a:r>
              <a:rPr sz="3200" spc="-5" dirty="0">
                <a:latin typeface="Times New Roman"/>
                <a:cs typeface="Times New Roman"/>
              </a:rPr>
              <a:t>when excess ketone bodies accumulate, this  abnormal (but not necessarily harmful) state is  called</a:t>
            </a:r>
            <a:r>
              <a:rPr sz="3200" spc="-10" dirty="0">
                <a:solidFill>
                  <a:srgbClr val="6767FF"/>
                </a:solidFill>
                <a:latin typeface="Times New Roman"/>
                <a:cs typeface="Times New Roman"/>
              </a:rPr>
              <a:t> </a:t>
            </a:r>
            <a:r>
              <a:rPr sz="3200" u="heavy" spc="-5" dirty="0">
                <a:solidFill>
                  <a:srgbClr val="6767FF"/>
                </a:solidFill>
                <a:uFill>
                  <a:solidFill>
                    <a:srgbClr val="6767FF"/>
                  </a:solidFill>
                </a:uFill>
                <a:latin typeface="Times New Roman"/>
                <a:cs typeface="Times New Roman"/>
                <a:hlinkClick r:id="rId2"/>
              </a:rPr>
              <a:t>ketosis</a:t>
            </a:r>
            <a:r>
              <a:rPr sz="3200" spc="-5" dirty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CCCCFF"/>
              </a:buClr>
              <a:buFont typeface="Wingdings"/>
              <a:buChar char=""/>
            </a:pPr>
            <a:endParaRPr sz="4650">
              <a:latin typeface="Times New Roman"/>
              <a:cs typeface="Times New Roman"/>
            </a:endParaRPr>
          </a:p>
          <a:p>
            <a:pPr marL="354965" marR="5080" indent="-342265">
              <a:lnSpc>
                <a:spcPct val="100000"/>
              </a:lnSpc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When even larger amounts of ketone bodies  accumulate such that the body's pH is lowered  to dangerously acidic levels, this state is called </a:t>
            </a:r>
            <a:r>
              <a:rPr sz="3200" u="heavy" spc="-5" dirty="0">
                <a:solidFill>
                  <a:srgbClr val="6767FF"/>
                </a:solidFill>
                <a:uFill>
                  <a:solidFill>
                    <a:srgbClr val="6767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u="heavy" spc="-5" dirty="0">
                <a:solidFill>
                  <a:srgbClr val="6767FF"/>
                </a:solidFill>
                <a:uFill>
                  <a:solidFill>
                    <a:srgbClr val="6767FF"/>
                  </a:solidFill>
                </a:uFill>
                <a:latin typeface="Times New Roman"/>
                <a:cs typeface="Times New Roman"/>
                <a:hlinkClick r:id="rId3"/>
              </a:rPr>
              <a:t>ketoacidosis</a:t>
            </a:r>
            <a:r>
              <a:rPr sz="3200" spc="-5" dirty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35177"/>
            <a:ext cx="283400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390904"/>
            <a:ext cx="8972550" cy="4317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Ketone bodies are used for</a:t>
            </a:r>
            <a:r>
              <a:rPr sz="3200" spc="2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energy.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CCCCFF"/>
              </a:buClr>
              <a:buFont typeface="Wingdings"/>
              <a:buChar char=""/>
            </a:pPr>
            <a:endParaRPr sz="4650">
              <a:latin typeface="Times New Roman"/>
              <a:cs typeface="Times New Roman"/>
            </a:endParaRPr>
          </a:p>
          <a:p>
            <a:pPr marL="354965" marR="5080" indent="-342265">
              <a:lnSpc>
                <a:spcPct val="100000"/>
              </a:lnSpc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Ketone bodies are transported from the liver to other  tissues, where acetoacetate and </a:t>
            </a:r>
            <a:r>
              <a:rPr sz="3200" spc="-5" dirty="0">
                <a:latin typeface="Symbol"/>
                <a:cs typeface="Symbol"/>
              </a:rPr>
              <a:t></a:t>
            </a:r>
            <a:r>
              <a:rPr sz="3200" spc="-5" dirty="0">
                <a:latin typeface="Times New Roman"/>
                <a:cs typeface="Times New Roman"/>
              </a:rPr>
              <a:t>-hydroxybutyrate  can be reconverted to acetyl-CoA to produce</a:t>
            </a:r>
            <a:r>
              <a:rPr sz="3200" spc="10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energy.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CCCCFF"/>
              </a:buClr>
              <a:buFont typeface="Wingdings"/>
              <a:buChar char=""/>
            </a:pPr>
            <a:endParaRPr sz="4650">
              <a:latin typeface="Times New Roman"/>
              <a:cs typeface="Times New Roman"/>
            </a:endParaRPr>
          </a:p>
          <a:p>
            <a:pPr marL="354965" marR="996315" indent="-342265">
              <a:lnSpc>
                <a:spcPct val="100000"/>
              </a:lnSpc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The heart gets much of its energy from ketone  bodies, although it also uses a lot of fatty</a:t>
            </a:r>
            <a:r>
              <a:rPr sz="3200" spc="12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acids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35177"/>
            <a:ext cx="283400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2305304"/>
            <a:ext cx="8924925" cy="295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318135" indent="-342265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The brain gets its energy from ketone bodies when  insufficient glucose is available (e.g.</a:t>
            </a:r>
            <a:r>
              <a:rPr sz="3200" spc="7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fasting).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CCCCFF"/>
              </a:buClr>
              <a:buFont typeface="Wingdings"/>
              <a:buChar char=""/>
            </a:pPr>
            <a:endParaRPr sz="3300">
              <a:latin typeface="Times New Roman"/>
              <a:cs typeface="Times New Roman"/>
            </a:endParaRPr>
          </a:p>
          <a:p>
            <a:pPr marL="354965" marR="5080" indent="-342265">
              <a:lnSpc>
                <a:spcPct val="100000"/>
              </a:lnSpc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In the event of low blood glucose, most other tissues  have additional energy sources besides ketone  bodies (such as fatty acids) but the brain does</a:t>
            </a:r>
            <a:r>
              <a:rPr sz="3200" spc="10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not.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5969" y="414019"/>
            <a:ext cx="525081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Ketone </a:t>
            </a:r>
            <a:r>
              <a:rPr spc="105" dirty="0"/>
              <a:t>body</a:t>
            </a:r>
            <a:r>
              <a:rPr spc="300" dirty="0"/>
              <a:t> </a:t>
            </a:r>
            <a:r>
              <a:rPr spc="-145" dirty="0"/>
              <a:t>synthesis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338857"/>
            <a:ext cx="8521065" cy="3852978"/>
          </a:xfrm>
          <a:prstGeom prst="rect">
            <a:avLst/>
          </a:prstGeom>
        </p:spPr>
        <p:txBody>
          <a:bodyPr vert="horz" wrap="square" lIns="0" tIns="2927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30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  <a:tab pos="1742439" algn="l"/>
              </a:tabLst>
            </a:pPr>
            <a:r>
              <a:rPr sz="3200" spc="-5" dirty="0">
                <a:latin typeface="Times New Roman"/>
                <a:cs typeface="Times New Roman"/>
              </a:rPr>
              <a:t>Liver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–	Mitochondria</a:t>
            </a:r>
            <a:endParaRPr sz="3200">
              <a:latin typeface="Times New Roman"/>
              <a:cs typeface="Times New Roman"/>
            </a:endParaRPr>
          </a:p>
          <a:p>
            <a:pPr marL="354965" marR="356235" indent="-342265">
              <a:lnSpc>
                <a:spcPct val="100200"/>
              </a:lnSpc>
              <a:spcBef>
                <a:spcPts val="220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Some of the Acetyl-CoA produced by fatty acid  oxidation in liver mitochondria is converted to </a:t>
            </a: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Acetone</a:t>
            </a:r>
            <a:r>
              <a:rPr sz="3200" spc="-5" dirty="0">
                <a:latin typeface="Times New Roman"/>
                <a:cs typeface="Times New Roman"/>
              </a:rPr>
              <a:t>, </a:t>
            </a: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Acetoacetate</a:t>
            </a:r>
            <a:r>
              <a:rPr sz="3200" spc="-5" dirty="0">
                <a:latin typeface="Times New Roman"/>
                <a:cs typeface="Times New Roman"/>
              </a:rPr>
              <a:t> and</a:t>
            </a:r>
            <a:r>
              <a:rPr sz="3200" spc="70" dirty="0">
                <a:latin typeface="Times New Roman"/>
                <a:cs typeface="Times New Roman"/>
              </a:rPr>
              <a:t> </a:t>
            </a: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</a:t>
            </a: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-</a:t>
            </a:r>
            <a:r>
              <a:rPr sz="3200" u="heavy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hydroxybutyrate</a:t>
            </a:r>
            <a:r>
              <a:rPr sz="3200" u="heavy" spc="-5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  <a:p>
            <a:pPr marL="354965" marR="5080" indent="-342265">
              <a:lnSpc>
                <a:spcPct val="100000"/>
              </a:lnSpc>
              <a:spcBef>
                <a:spcPts val="250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Transport of fatty acids through the mitochondrial  membrane is an important regulatory</a:t>
            </a:r>
            <a:r>
              <a:rPr sz="3200" spc="2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point.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667524"/>
            <a:ext cx="7391400" cy="5946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96000" y="3746753"/>
            <a:ext cx="2819400" cy="2283460"/>
          </a:xfrm>
          <a:custGeom>
            <a:avLst/>
            <a:gdLst/>
            <a:ahLst/>
            <a:cxnLst/>
            <a:rect l="l" t="t" r="r" b="b"/>
            <a:pathLst>
              <a:path w="2819400" h="2283460">
                <a:moveTo>
                  <a:pt x="0" y="0"/>
                </a:moveTo>
                <a:lnTo>
                  <a:pt x="0" y="2282952"/>
                </a:lnTo>
                <a:lnTo>
                  <a:pt x="2819400" y="2282952"/>
                </a:lnTo>
                <a:lnTo>
                  <a:pt x="2819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74740" y="3769105"/>
            <a:ext cx="249809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A </a:t>
            </a:r>
            <a:r>
              <a:rPr sz="2400" dirty="0">
                <a:latin typeface="Times New Roman"/>
                <a:cs typeface="Times New Roman"/>
              </a:rPr>
              <a:t>person on  starvation </a:t>
            </a:r>
            <a:r>
              <a:rPr sz="2400" spc="-5" dirty="0">
                <a:latin typeface="Times New Roman"/>
                <a:cs typeface="Times New Roman"/>
              </a:rPr>
              <a:t>will </a:t>
            </a:r>
            <a:r>
              <a:rPr sz="2400" dirty="0">
                <a:latin typeface="Times New Roman"/>
                <a:cs typeface="Times New Roman"/>
              </a:rPr>
              <a:t>not  have oxaloacetate  available </a:t>
            </a:r>
            <a:r>
              <a:rPr sz="2400" spc="-5" dirty="0">
                <a:latin typeface="Times New Roman"/>
                <a:cs typeface="Times New Roman"/>
              </a:rPr>
              <a:t>for </a:t>
            </a:r>
            <a:r>
              <a:rPr sz="2400" dirty="0">
                <a:latin typeface="Times New Roman"/>
                <a:cs typeface="Times New Roman"/>
              </a:rPr>
              <a:t>the  conversion of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acetyl  CoA to citric</a:t>
            </a:r>
            <a:r>
              <a:rPr sz="2400" spc="-20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acid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667524"/>
            <a:ext cx="7391400" cy="5946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96000" y="3886200"/>
            <a:ext cx="2590800" cy="1605915"/>
          </a:xfrm>
          <a:custGeom>
            <a:avLst/>
            <a:gdLst/>
            <a:ahLst/>
            <a:cxnLst/>
            <a:rect l="l" t="t" r="r" b="b"/>
            <a:pathLst>
              <a:path w="2590800" h="1605914">
                <a:moveTo>
                  <a:pt x="0" y="0"/>
                </a:moveTo>
                <a:lnTo>
                  <a:pt x="0" y="1605534"/>
                </a:lnTo>
                <a:lnTo>
                  <a:pt x="2590800" y="1605534"/>
                </a:lnTo>
                <a:lnTo>
                  <a:pt x="2590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48605" y="3780282"/>
            <a:ext cx="3380994" cy="7917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35177"/>
            <a:ext cx="285496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Ketogenesis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619504"/>
            <a:ext cx="8117205" cy="4341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2300" indent="-609600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AutoNum type="arabicPeriod"/>
              <a:tabLst>
                <a:tab pos="621665" algn="l"/>
                <a:tab pos="622935" algn="l"/>
              </a:tabLst>
            </a:pPr>
            <a:r>
              <a:rPr sz="3200" spc="-5" dirty="0">
                <a:latin typeface="Times New Roman"/>
                <a:cs typeface="Times New Roman"/>
              </a:rPr>
              <a:t>First step – Reverse of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Thiolase.</a:t>
            </a:r>
            <a:endParaRPr sz="3200">
              <a:latin typeface="Times New Roman"/>
              <a:cs typeface="Times New Roman"/>
            </a:endParaRPr>
          </a:p>
          <a:p>
            <a:pPr marL="622300" indent="-609600">
              <a:lnSpc>
                <a:spcPct val="100000"/>
              </a:lnSpc>
              <a:spcBef>
                <a:spcPts val="2785"/>
              </a:spcBef>
              <a:buClr>
                <a:srgbClr val="CCCCFF"/>
              </a:buClr>
              <a:buAutoNum type="arabicPeriod"/>
              <a:tabLst>
                <a:tab pos="621665" algn="l"/>
                <a:tab pos="622935" algn="l"/>
              </a:tabLst>
            </a:pPr>
            <a:r>
              <a:rPr sz="3200" spc="-5" dirty="0">
                <a:latin typeface="Times New Roman"/>
                <a:cs typeface="Times New Roman"/>
              </a:rPr>
              <a:t>Second step – Synthesis of HMG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CoA.</a:t>
            </a:r>
            <a:endParaRPr sz="3200">
              <a:latin typeface="Times New Roman"/>
              <a:cs typeface="Times New Roman"/>
            </a:endParaRPr>
          </a:p>
          <a:p>
            <a:pPr marL="622300" marR="5080">
              <a:lnSpc>
                <a:spcPct val="100000"/>
              </a:lnSpc>
              <a:spcBef>
                <a:spcPts val="2785"/>
              </a:spcBef>
            </a:pPr>
            <a:r>
              <a:rPr sz="3200" spc="-5" dirty="0">
                <a:solidFill>
                  <a:srgbClr val="0033CC"/>
                </a:solidFill>
                <a:latin typeface="Times New Roman"/>
                <a:cs typeface="Times New Roman"/>
              </a:rPr>
              <a:t>These reactions are mitochondrial analogues  of the (cytosolic) first two steps of cholesterol  synthesis.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Times New Roman"/>
              <a:cs typeface="Times New Roman"/>
            </a:endParaRPr>
          </a:p>
          <a:p>
            <a:pPr marL="622300" indent="-609600">
              <a:lnSpc>
                <a:spcPct val="100000"/>
              </a:lnSpc>
              <a:buClr>
                <a:srgbClr val="CCCCFF"/>
              </a:buClr>
              <a:buAutoNum type="arabicPeriod" startAt="3"/>
              <a:tabLst>
                <a:tab pos="621665" algn="l"/>
                <a:tab pos="622935" algn="l"/>
              </a:tabLst>
            </a:pPr>
            <a:r>
              <a:rPr sz="3200" spc="-5" dirty="0">
                <a:latin typeface="Times New Roman"/>
                <a:cs typeface="Times New Roman"/>
              </a:rPr>
              <a:t>Third step – HMG CoA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Lyase.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165" rIns="0" bIns="0" rtlCol="0">
            <a:spAutoFit/>
          </a:bodyPr>
          <a:lstStyle/>
          <a:p>
            <a:pPr marL="104139" marR="96520" algn="ctr">
              <a:lnSpc>
                <a:spcPts val="4555"/>
              </a:lnSpc>
              <a:spcBef>
                <a:spcPts val="95"/>
              </a:spcBef>
            </a:pPr>
            <a:r>
              <a:rPr spc="-35" dirty="0"/>
              <a:t>Ketogenesis</a:t>
            </a:r>
          </a:p>
          <a:p>
            <a:pPr marL="104139" algn="ctr">
              <a:lnSpc>
                <a:spcPts val="4555"/>
              </a:lnSpc>
            </a:pPr>
            <a:r>
              <a:rPr b="0" u="heavy" spc="10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Reverse </a:t>
            </a:r>
            <a:r>
              <a:rPr b="0" u="heavy" spc="125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of </a:t>
            </a:r>
            <a:r>
              <a:rPr b="0" u="heavy" spc="-10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Thiolase</a:t>
            </a:r>
            <a:r>
              <a:rPr b="0" u="heavy" spc="-635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 </a:t>
            </a:r>
            <a:r>
              <a:rPr b="0" u="heavy" spc="95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step</a:t>
            </a:r>
          </a:p>
        </p:txBody>
      </p:sp>
      <p:sp>
        <p:nvSpPr>
          <p:cNvPr id="3" name="object 3"/>
          <p:cNvSpPr/>
          <p:nvPr/>
        </p:nvSpPr>
        <p:spPr>
          <a:xfrm>
            <a:off x="1951007" y="2288573"/>
            <a:ext cx="5575539" cy="3543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43600" y="2452877"/>
            <a:ext cx="2286000" cy="489584"/>
          </a:xfrm>
          <a:custGeom>
            <a:avLst/>
            <a:gdLst/>
            <a:ahLst/>
            <a:cxnLst/>
            <a:rect l="l" t="t" r="r" b="b"/>
            <a:pathLst>
              <a:path w="2286000" h="489585">
                <a:moveTo>
                  <a:pt x="0" y="0"/>
                </a:moveTo>
                <a:lnTo>
                  <a:pt x="0" y="489203"/>
                </a:lnTo>
                <a:lnTo>
                  <a:pt x="2286000" y="489203"/>
                </a:lnTo>
                <a:lnTo>
                  <a:pt x="2286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022340" y="2474468"/>
            <a:ext cx="187642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Times New Roman"/>
                <a:cs typeface="Times New Roman"/>
              </a:rPr>
              <a:t>2 Acetyl</a:t>
            </a:r>
            <a:r>
              <a:rPr sz="2600" b="1" spc="-215" dirty="0">
                <a:latin typeface="Times New Roman"/>
                <a:cs typeface="Times New Roman"/>
              </a:rPr>
              <a:t> </a:t>
            </a:r>
            <a:r>
              <a:rPr sz="2600" b="1" spc="-5" dirty="0">
                <a:latin typeface="Times New Roman"/>
                <a:cs typeface="Times New Roman"/>
              </a:rPr>
              <a:t>CoA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33059" y="3733800"/>
            <a:ext cx="1729739" cy="4572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4925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275"/>
              </a:spcBef>
            </a:pPr>
            <a:r>
              <a:rPr sz="2400" b="1" i="1" spc="-5" dirty="0">
                <a:solidFill>
                  <a:srgbClr val="006500"/>
                </a:solidFill>
                <a:latin typeface="Times New Roman"/>
                <a:cs typeface="Times New Roman"/>
              </a:rPr>
              <a:t>Thiolase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34000" y="5105400"/>
            <a:ext cx="2971800" cy="489584"/>
          </a:xfrm>
          <a:custGeom>
            <a:avLst/>
            <a:gdLst/>
            <a:ahLst/>
            <a:cxnLst/>
            <a:rect l="l" t="t" r="r" b="b"/>
            <a:pathLst>
              <a:path w="2971800" h="489585">
                <a:moveTo>
                  <a:pt x="0" y="0"/>
                </a:moveTo>
                <a:lnTo>
                  <a:pt x="0" y="489204"/>
                </a:lnTo>
                <a:lnTo>
                  <a:pt x="2971800" y="489203"/>
                </a:lnTo>
                <a:lnTo>
                  <a:pt x="2971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412740" y="5129276"/>
            <a:ext cx="265049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Arial"/>
                <a:cs typeface="Arial"/>
              </a:rPr>
              <a:t>Acetoacetyl</a:t>
            </a:r>
            <a:r>
              <a:rPr sz="2600" b="1" spc="-2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CoA</a:t>
            </a:r>
            <a:endParaRPr sz="2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13859" y="4083558"/>
            <a:ext cx="1219200" cy="4267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746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295"/>
              </a:spcBef>
            </a:pPr>
            <a:r>
              <a:rPr sz="2200" dirty="0">
                <a:latin typeface="Arial"/>
                <a:cs typeface="Arial"/>
              </a:rPr>
              <a:t>CoA-SH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165" rIns="0" bIns="0" rtlCol="0">
            <a:spAutoFit/>
          </a:bodyPr>
          <a:lstStyle/>
          <a:p>
            <a:pPr marL="41275" marR="34290" algn="ctr">
              <a:lnSpc>
                <a:spcPts val="4555"/>
              </a:lnSpc>
              <a:spcBef>
                <a:spcPts val="95"/>
              </a:spcBef>
            </a:pPr>
            <a:r>
              <a:rPr spc="-35" dirty="0"/>
              <a:t>Ketogenesis</a:t>
            </a:r>
          </a:p>
          <a:p>
            <a:pPr marL="41275" algn="ctr">
              <a:lnSpc>
                <a:spcPts val="4555"/>
              </a:lnSpc>
            </a:pPr>
            <a:r>
              <a:rPr b="0" u="heavy" spc="-80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Synthesis </a:t>
            </a:r>
            <a:r>
              <a:rPr b="0" u="heavy" spc="125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of </a:t>
            </a:r>
            <a:r>
              <a:rPr b="0" u="heavy" spc="55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HMG</a:t>
            </a:r>
            <a:r>
              <a:rPr b="0" u="heavy" spc="455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 </a:t>
            </a:r>
            <a:r>
              <a:rPr b="0" u="heavy" spc="165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CoA</a:t>
            </a:r>
          </a:p>
        </p:txBody>
      </p:sp>
      <p:sp>
        <p:nvSpPr>
          <p:cNvPr id="3" name="object 3"/>
          <p:cNvSpPr/>
          <p:nvPr/>
        </p:nvSpPr>
        <p:spPr>
          <a:xfrm>
            <a:off x="914400" y="1981200"/>
            <a:ext cx="6871093" cy="43219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9694" y="2243327"/>
            <a:ext cx="3239770" cy="426720"/>
          </a:xfrm>
          <a:custGeom>
            <a:avLst/>
            <a:gdLst/>
            <a:ahLst/>
            <a:cxnLst/>
            <a:rect l="l" t="t" r="r" b="b"/>
            <a:pathLst>
              <a:path w="3239770" h="426719">
                <a:moveTo>
                  <a:pt x="0" y="0"/>
                </a:moveTo>
                <a:lnTo>
                  <a:pt x="0" y="426719"/>
                </a:lnTo>
                <a:lnTo>
                  <a:pt x="3239261" y="426719"/>
                </a:lnTo>
                <a:lnTo>
                  <a:pt x="323926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88434" y="2268727"/>
            <a:ext cx="224917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latin typeface="Arial"/>
                <a:cs typeface="Arial"/>
              </a:rPr>
              <a:t>Acetoacetyl</a:t>
            </a:r>
            <a:r>
              <a:rPr sz="2200" b="1" spc="-5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CoA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63823" y="3422141"/>
            <a:ext cx="1910714" cy="397510"/>
          </a:xfrm>
          <a:custGeom>
            <a:avLst/>
            <a:gdLst/>
            <a:ahLst/>
            <a:cxnLst/>
            <a:rect l="l" t="t" r="r" b="b"/>
            <a:pathLst>
              <a:path w="1910714" h="397510">
                <a:moveTo>
                  <a:pt x="0" y="0"/>
                </a:moveTo>
                <a:lnTo>
                  <a:pt x="0" y="397001"/>
                </a:lnTo>
                <a:lnTo>
                  <a:pt x="1910333" y="397001"/>
                </a:lnTo>
                <a:lnTo>
                  <a:pt x="1910333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46882" y="4058411"/>
            <a:ext cx="1412240" cy="397510"/>
          </a:xfrm>
          <a:custGeom>
            <a:avLst/>
            <a:gdLst/>
            <a:ahLst/>
            <a:cxnLst/>
            <a:rect l="l" t="t" r="r" b="b"/>
            <a:pathLst>
              <a:path w="1412239" h="397510">
                <a:moveTo>
                  <a:pt x="0" y="0"/>
                </a:moveTo>
                <a:lnTo>
                  <a:pt x="0" y="397001"/>
                </a:lnTo>
                <a:lnTo>
                  <a:pt x="1411986" y="397001"/>
                </a:lnTo>
                <a:lnTo>
                  <a:pt x="141198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92752" y="3728465"/>
            <a:ext cx="3655060" cy="457200"/>
          </a:xfrm>
          <a:custGeom>
            <a:avLst/>
            <a:gdLst/>
            <a:ahLst/>
            <a:cxnLst/>
            <a:rect l="l" t="t" r="r" b="b"/>
            <a:pathLst>
              <a:path w="3655059" h="457200">
                <a:moveTo>
                  <a:pt x="0" y="0"/>
                </a:moveTo>
                <a:lnTo>
                  <a:pt x="0" y="457200"/>
                </a:lnTo>
                <a:lnTo>
                  <a:pt x="3654552" y="457200"/>
                </a:lnTo>
                <a:lnTo>
                  <a:pt x="365455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940685" y="3500885"/>
            <a:ext cx="5822315" cy="1299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805">
              <a:lnSpc>
                <a:spcPts val="239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Acetyl CoA</a:t>
            </a:r>
            <a:endParaRPr sz="2000">
              <a:latin typeface="Arial"/>
              <a:cs typeface="Arial"/>
            </a:endParaRPr>
          </a:p>
          <a:p>
            <a:pPr marL="1419860">
              <a:lnSpc>
                <a:spcPts val="2740"/>
              </a:lnSpc>
            </a:pPr>
            <a:r>
              <a:rPr sz="2400" b="1" i="1" spc="-5" dirty="0">
                <a:solidFill>
                  <a:srgbClr val="006500"/>
                </a:solidFill>
                <a:latin typeface="Times New Roman"/>
                <a:cs typeface="Times New Roman"/>
              </a:rPr>
              <a:t>HMG </a:t>
            </a:r>
            <a:r>
              <a:rPr sz="2400" b="1" i="1" dirty="0">
                <a:solidFill>
                  <a:srgbClr val="006500"/>
                </a:solidFill>
                <a:latin typeface="Times New Roman"/>
                <a:cs typeface="Times New Roman"/>
              </a:rPr>
              <a:t>CoA</a:t>
            </a:r>
            <a:r>
              <a:rPr sz="2400" b="1" i="1" spc="-140" dirty="0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006500"/>
                </a:solidFill>
                <a:latin typeface="Times New Roman"/>
                <a:cs typeface="Times New Roman"/>
              </a:rPr>
              <a:t>synthase</a:t>
            </a:r>
            <a:endParaRPr sz="2400">
              <a:latin typeface="Times New Roman"/>
              <a:cs typeface="Times New Roman"/>
            </a:endParaRPr>
          </a:p>
          <a:p>
            <a:pPr marL="173990">
              <a:lnSpc>
                <a:spcPts val="2275"/>
              </a:lnSpc>
            </a:pPr>
            <a:r>
              <a:rPr sz="2000" b="1" spc="-5" smtClean="0">
                <a:latin typeface="Arial"/>
                <a:cs typeface="Arial"/>
              </a:rPr>
              <a:t>CoA-SH</a:t>
            </a:r>
            <a:endParaRPr sz="200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165" rIns="0" bIns="0" rtlCol="0">
            <a:spAutoFit/>
          </a:bodyPr>
          <a:lstStyle/>
          <a:p>
            <a:pPr marL="70485" marR="62865" algn="ctr">
              <a:lnSpc>
                <a:spcPts val="4555"/>
              </a:lnSpc>
              <a:spcBef>
                <a:spcPts val="95"/>
              </a:spcBef>
            </a:pPr>
            <a:r>
              <a:rPr spc="-35" dirty="0"/>
              <a:t>Ketogenesis</a:t>
            </a:r>
          </a:p>
          <a:p>
            <a:pPr marL="70485" algn="ctr">
              <a:lnSpc>
                <a:spcPts val="4555"/>
              </a:lnSpc>
            </a:pPr>
            <a:r>
              <a:rPr b="0" u="heavy" spc="-235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Lysis </a:t>
            </a:r>
            <a:r>
              <a:rPr b="0" u="heavy" spc="125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of </a:t>
            </a:r>
            <a:r>
              <a:rPr b="0" u="heavy" spc="55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HMG</a:t>
            </a:r>
            <a:r>
              <a:rPr b="0" u="heavy" spc="-215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 </a:t>
            </a:r>
            <a:r>
              <a:rPr b="0" u="heavy" spc="165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CoA</a:t>
            </a:r>
          </a:p>
        </p:txBody>
      </p:sp>
      <p:sp>
        <p:nvSpPr>
          <p:cNvPr id="3" name="object 3"/>
          <p:cNvSpPr/>
          <p:nvPr/>
        </p:nvSpPr>
        <p:spPr>
          <a:xfrm>
            <a:off x="1546708" y="2191668"/>
            <a:ext cx="5235091" cy="36243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91000" y="2326385"/>
            <a:ext cx="4419600" cy="1264920"/>
          </a:xfrm>
          <a:custGeom>
            <a:avLst/>
            <a:gdLst/>
            <a:ahLst/>
            <a:cxnLst/>
            <a:rect l="l" t="t" r="r" b="b"/>
            <a:pathLst>
              <a:path w="4419600" h="1264920">
                <a:moveTo>
                  <a:pt x="0" y="0"/>
                </a:moveTo>
                <a:lnTo>
                  <a:pt x="0" y="1264920"/>
                </a:lnTo>
                <a:lnTo>
                  <a:pt x="4419600" y="1264919"/>
                </a:lnTo>
                <a:lnTo>
                  <a:pt x="4419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93361" y="2350261"/>
            <a:ext cx="42284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6995" marR="5080" indent="-1344930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latin typeface="Symbol"/>
                <a:cs typeface="Symbol"/>
              </a:rPr>
              <a:t></a:t>
            </a:r>
            <a:r>
              <a:rPr sz="2200" b="1" spc="-5" dirty="0">
                <a:latin typeface="Times New Roman"/>
                <a:cs typeface="Times New Roman"/>
              </a:rPr>
              <a:t>-Hydroxy-</a:t>
            </a:r>
            <a:r>
              <a:rPr sz="2200" b="1" spc="-5" dirty="0">
                <a:latin typeface="Symbol"/>
                <a:cs typeface="Symbol"/>
              </a:rPr>
              <a:t></a:t>
            </a:r>
            <a:r>
              <a:rPr sz="2200" b="1" spc="-5" dirty="0">
                <a:latin typeface="Times New Roman"/>
                <a:cs typeface="Times New Roman"/>
              </a:rPr>
              <a:t>-Methyl </a:t>
            </a:r>
            <a:r>
              <a:rPr sz="2200" b="1" dirty="0">
                <a:latin typeface="Times New Roman"/>
                <a:cs typeface="Times New Roman"/>
              </a:rPr>
              <a:t>Glutaryl CoA  </a:t>
            </a:r>
            <a:r>
              <a:rPr sz="2200" b="1" spc="-5" dirty="0">
                <a:latin typeface="Times New Roman"/>
                <a:cs typeface="Times New Roman"/>
              </a:rPr>
              <a:t>(HMG CoA)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9600" y="3769614"/>
            <a:ext cx="2360930" cy="4572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429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70"/>
              </a:spcBef>
            </a:pPr>
            <a:r>
              <a:rPr sz="2400" b="1" i="1" spc="-5" dirty="0">
                <a:solidFill>
                  <a:srgbClr val="006500"/>
                </a:solidFill>
                <a:latin typeface="Times New Roman"/>
                <a:cs typeface="Times New Roman"/>
              </a:rPr>
              <a:t>HMG </a:t>
            </a:r>
            <a:r>
              <a:rPr sz="2400" b="1" i="1" dirty="0">
                <a:solidFill>
                  <a:srgbClr val="006500"/>
                </a:solidFill>
                <a:latin typeface="Times New Roman"/>
                <a:cs typeface="Times New Roman"/>
              </a:rPr>
              <a:t>CoA</a:t>
            </a:r>
            <a:r>
              <a:rPr sz="2400" b="1" i="1" spc="-180" dirty="0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sz="2400" b="1" i="1" spc="-20" dirty="0">
                <a:solidFill>
                  <a:srgbClr val="006500"/>
                </a:solidFill>
                <a:latin typeface="Times New Roman"/>
                <a:cs typeface="Times New Roman"/>
              </a:rPr>
              <a:t>Lyase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24200" y="3942588"/>
            <a:ext cx="1143000" cy="3689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spc="-5" dirty="0">
                <a:latin typeface="Arial"/>
                <a:cs typeface="Arial"/>
              </a:rPr>
              <a:t>CoA-SH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19600" y="5116829"/>
            <a:ext cx="1985010" cy="42608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2200" b="1" spc="-5" dirty="0">
                <a:latin typeface="Arial"/>
                <a:cs typeface="Arial"/>
              </a:rPr>
              <a:t>Acetoacetate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2705" y="177799"/>
            <a:ext cx="6478905" cy="157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3575">
              <a:lnSpc>
                <a:spcPts val="4075"/>
              </a:lnSpc>
              <a:spcBef>
                <a:spcPts val="100"/>
              </a:spcBef>
            </a:pPr>
            <a:r>
              <a:rPr sz="3400" spc="-30" dirty="0"/>
              <a:t>Ketogenesis</a:t>
            </a:r>
            <a:endParaRPr sz="3400"/>
          </a:p>
          <a:p>
            <a:pPr marL="12065" marR="5080" algn="ctr">
              <a:lnSpc>
                <a:spcPts val="4070"/>
              </a:lnSpc>
              <a:spcBef>
                <a:spcPts val="140"/>
              </a:spcBef>
            </a:pPr>
            <a:r>
              <a:rPr sz="3400" b="0" u="heavy" spc="90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Parent </a:t>
            </a:r>
            <a:r>
              <a:rPr sz="3400" b="0" u="heavy" spc="200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ketone </a:t>
            </a:r>
            <a:r>
              <a:rPr sz="3400" b="0" u="heavy" spc="260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body </a:t>
            </a:r>
            <a:r>
              <a:rPr sz="3400" b="0" u="heavy" spc="204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producing </a:t>
            </a:r>
            <a:r>
              <a:rPr sz="3400" b="0" spc="204" dirty="0">
                <a:latin typeface="Arial"/>
                <a:cs typeface="Arial"/>
              </a:rPr>
              <a:t> </a:t>
            </a:r>
            <a:r>
              <a:rPr sz="3400" b="0" u="heavy" spc="135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other </a:t>
            </a:r>
            <a:r>
              <a:rPr sz="3400" b="0" u="heavy" spc="200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ketone</a:t>
            </a:r>
            <a:r>
              <a:rPr sz="3400" b="0" u="heavy" spc="210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 </a:t>
            </a:r>
            <a:r>
              <a:rPr sz="3400" b="0" u="heavy" spc="135" dirty="0">
                <a:uFill>
                  <a:solidFill>
                    <a:srgbClr val="990099"/>
                  </a:solidFill>
                </a:uFill>
                <a:latin typeface="Arial"/>
                <a:cs typeface="Arial"/>
              </a:rPr>
              <a:t>bodies</a:t>
            </a:r>
            <a:endParaRPr sz="3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82027" y="2263901"/>
            <a:ext cx="7700962" cy="3619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562600" y="2438400"/>
            <a:ext cx="2057400" cy="4572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49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75"/>
              </a:spcBef>
            </a:pPr>
            <a:r>
              <a:rPr sz="2400" b="1" dirty="0">
                <a:latin typeface="Times New Roman"/>
                <a:cs typeface="Times New Roman"/>
              </a:rPr>
              <a:t>Acetoacetate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3400" y="3200400"/>
            <a:ext cx="2286000" cy="822960"/>
          </a:xfrm>
          <a:custGeom>
            <a:avLst/>
            <a:gdLst/>
            <a:ahLst/>
            <a:cxnLst/>
            <a:rect l="l" t="t" r="r" b="b"/>
            <a:pathLst>
              <a:path w="2286000" h="822960">
                <a:moveTo>
                  <a:pt x="0" y="0"/>
                </a:moveTo>
                <a:lnTo>
                  <a:pt x="0" y="822960"/>
                </a:lnTo>
                <a:lnTo>
                  <a:pt x="2286000" y="822960"/>
                </a:lnTo>
                <a:lnTo>
                  <a:pt x="2286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2140" y="3222752"/>
            <a:ext cx="204088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006500"/>
                </a:solidFill>
                <a:latin typeface="Times New Roman"/>
                <a:cs typeface="Times New Roman"/>
              </a:rPr>
              <a:t>Non-enzymatic  decarboxylation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72200" y="3352800"/>
            <a:ext cx="2895600" cy="822960"/>
          </a:xfrm>
          <a:custGeom>
            <a:avLst/>
            <a:gdLst/>
            <a:ahLst/>
            <a:cxnLst/>
            <a:rect l="l" t="t" r="r" b="b"/>
            <a:pathLst>
              <a:path w="2895600" h="822960">
                <a:moveTo>
                  <a:pt x="0" y="0"/>
                </a:moveTo>
                <a:lnTo>
                  <a:pt x="0" y="822960"/>
                </a:lnTo>
                <a:lnTo>
                  <a:pt x="2895600" y="822960"/>
                </a:lnTo>
                <a:lnTo>
                  <a:pt x="2895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50940" y="3359342"/>
            <a:ext cx="2485390" cy="77279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-635">
              <a:lnSpc>
                <a:spcPts val="2870"/>
              </a:lnSpc>
              <a:spcBef>
                <a:spcPts val="340"/>
              </a:spcBef>
            </a:pPr>
            <a:r>
              <a:rPr sz="2500" b="1" i="1" spc="-10" dirty="0">
                <a:solidFill>
                  <a:srgbClr val="006500"/>
                </a:solidFill>
                <a:latin typeface="Symbol"/>
                <a:cs typeface="Symbol"/>
              </a:rPr>
              <a:t></a:t>
            </a:r>
            <a:r>
              <a:rPr sz="2400" b="1" i="1" spc="-10" dirty="0">
                <a:solidFill>
                  <a:srgbClr val="006500"/>
                </a:solidFill>
                <a:latin typeface="Times New Roman"/>
                <a:cs typeface="Times New Roman"/>
              </a:rPr>
              <a:t>-Hydroxy</a:t>
            </a:r>
            <a:r>
              <a:rPr sz="2400" b="1" i="1" spc="-85" dirty="0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006500"/>
                </a:solidFill>
                <a:latin typeface="Times New Roman"/>
                <a:cs typeface="Times New Roman"/>
              </a:rPr>
              <a:t>butyrate  dehydrogenase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00600" y="3276600"/>
            <a:ext cx="1371600" cy="39751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73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5"/>
              </a:spcBef>
            </a:pPr>
            <a:r>
              <a:rPr sz="2000" dirty="0">
                <a:latin typeface="Arial"/>
                <a:cs typeface="Arial"/>
              </a:rPr>
              <a:t>NADH+H</a:t>
            </a:r>
            <a:r>
              <a:rPr sz="1950" baseline="25641" dirty="0">
                <a:latin typeface="Arial"/>
                <a:cs typeface="Arial"/>
              </a:rPr>
              <a:t>+</a:t>
            </a:r>
            <a:endParaRPr sz="1950" baseline="2564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10200" y="3733800"/>
            <a:ext cx="838200" cy="36766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spc="-5" dirty="0">
                <a:latin typeface="Arial"/>
                <a:cs typeface="Arial"/>
              </a:rPr>
              <a:t>NAD</a:t>
            </a:r>
            <a:r>
              <a:rPr sz="1800" spc="-7" baseline="25462" dirty="0">
                <a:latin typeface="Arial"/>
                <a:cs typeface="Arial"/>
              </a:rPr>
              <a:t>+</a:t>
            </a:r>
            <a:endParaRPr sz="1800" baseline="25462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00600" y="5462778"/>
            <a:ext cx="3048000" cy="457200"/>
          </a:xfrm>
          <a:custGeom>
            <a:avLst/>
            <a:gdLst/>
            <a:ahLst/>
            <a:cxnLst/>
            <a:rect l="l" t="t" r="r" b="b"/>
            <a:pathLst>
              <a:path w="3048000" h="457200">
                <a:moveTo>
                  <a:pt x="0" y="0"/>
                </a:moveTo>
                <a:lnTo>
                  <a:pt x="0" y="457200"/>
                </a:lnTo>
                <a:lnTo>
                  <a:pt x="3047999" y="457200"/>
                </a:lnTo>
                <a:lnTo>
                  <a:pt x="3047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879340" y="5486653"/>
            <a:ext cx="2630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Symbol"/>
                <a:cs typeface="Symbol"/>
              </a:rPr>
              <a:t></a:t>
            </a:r>
            <a:r>
              <a:rPr sz="2400" b="1" spc="-10" dirty="0">
                <a:latin typeface="Times New Roman"/>
                <a:cs typeface="Times New Roman"/>
              </a:rPr>
              <a:t>-Hydroxy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butyrate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828800" y="5486400"/>
            <a:ext cx="1371600" cy="457200"/>
          </a:xfrm>
          <a:custGeom>
            <a:avLst/>
            <a:gdLst/>
            <a:ahLst/>
            <a:cxnLst/>
            <a:rect l="l" t="t" r="r" b="b"/>
            <a:pathLst>
              <a:path w="1371600" h="457200">
                <a:moveTo>
                  <a:pt x="0" y="0"/>
                </a:moveTo>
                <a:lnTo>
                  <a:pt x="0" y="457200"/>
                </a:lnTo>
                <a:lnTo>
                  <a:pt x="1371600" y="457200"/>
                </a:lnTo>
                <a:lnTo>
                  <a:pt x="137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907539" y="5508750"/>
            <a:ext cx="1075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Acetone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71800" y="4267200"/>
            <a:ext cx="762000" cy="36766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spc="-5" dirty="0">
                <a:latin typeface="Arial"/>
                <a:cs typeface="Arial"/>
              </a:rPr>
              <a:t>CO</a:t>
            </a:r>
            <a:r>
              <a:rPr sz="1800" spc="-7" baseline="-20833" dirty="0">
                <a:latin typeface="Arial"/>
                <a:cs typeface="Arial"/>
              </a:rPr>
              <a:t>2</a:t>
            </a:r>
            <a:endParaRPr sz="1800" baseline="-20833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3281" y="152400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12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53400" y="152400"/>
            <a:ext cx="120396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21802" y="152400"/>
            <a:ext cx="120396" cy="12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90204" y="152400"/>
            <a:ext cx="119633" cy="1203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53400" y="320802"/>
            <a:ext cx="120396" cy="1196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21802" y="320802"/>
            <a:ext cx="120396" cy="11963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490204" y="320802"/>
            <a:ext cx="119633" cy="1196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57843" y="320802"/>
            <a:ext cx="120396" cy="1196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53400" y="488441"/>
            <a:ext cx="120396" cy="1203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321802" y="488441"/>
            <a:ext cx="120396" cy="1203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490204" y="488441"/>
            <a:ext cx="119633" cy="12039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57843" y="488441"/>
            <a:ext cx="120396" cy="1203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26245" y="488441"/>
            <a:ext cx="119633" cy="12039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153400" y="656843"/>
            <a:ext cx="120396" cy="11963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21802" y="656843"/>
            <a:ext cx="120396" cy="11963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90204" y="656843"/>
            <a:ext cx="119633" cy="11963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57843" y="656843"/>
            <a:ext cx="120396" cy="11963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153400" y="824484"/>
            <a:ext cx="120396" cy="11963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321802" y="824484"/>
            <a:ext cx="120396" cy="11963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90204" y="824484"/>
            <a:ext cx="119633" cy="11963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57843" y="824484"/>
            <a:ext cx="120396" cy="11963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826245" y="824484"/>
            <a:ext cx="119633" cy="11963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153400" y="992124"/>
            <a:ext cx="120396" cy="12039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321802" y="992124"/>
            <a:ext cx="120396" cy="12039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90204" y="992124"/>
            <a:ext cx="119633" cy="12039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57843" y="992124"/>
            <a:ext cx="120396" cy="12039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153400" y="1160525"/>
            <a:ext cx="120396" cy="11963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321802" y="1160525"/>
            <a:ext cx="120396" cy="11963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490204" y="1160525"/>
            <a:ext cx="119633" cy="11963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657843" y="1160525"/>
            <a:ext cx="120396" cy="11963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321802" y="1328166"/>
            <a:ext cx="120396" cy="11963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657843" y="1328166"/>
            <a:ext cx="120396" cy="11963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831085" y="0"/>
            <a:ext cx="5143500" cy="68580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35177"/>
            <a:ext cx="200660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80" dirty="0"/>
              <a:t>Acetone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4939" y="1771904"/>
            <a:ext cx="8305165" cy="4204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935480" indent="-342900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Acetone is formed from </a:t>
            </a: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spontaneous  decarboxylation</a:t>
            </a:r>
            <a:r>
              <a:rPr sz="3200" spc="-5" dirty="0">
                <a:latin typeface="Times New Roman"/>
                <a:cs typeface="Times New Roman"/>
              </a:rPr>
              <a:t> of acetoacetate.</a:t>
            </a:r>
            <a:endParaRPr sz="3200" dirty="0">
              <a:latin typeface="Times New Roman"/>
              <a:cs typeface="Times New Roman"/>
            </a:endParaRPr>
          </a:p>
          <a:p>
            <a:pPr marL="354965" marR="5080" indent="-342265" algn="just">
              <a:lnSpc>
                <a:spcPct val="100000"/>
              </a:lnSpc>
              <a:spcBef>
                <a:spcPts val="278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In a corresponding manner, the levels of acetone  are much lower than those of the other two types  of ketone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bodies.</a:t>
            </a:r>
            <a:endParaRPr sz="3200" dirty="0">
              <a:latin typeface="Times New Roman"/>
              <a:cs typeface="Times New Roman"/>
            </a:endParaRPr>
          </a:p>
          <a:p>
            <a:pPr marL="354965" marR="262255" indent="-342265">
              <a:lnSpc>
                <a:spcPct val="110000"/>
              </a:lnSpc>
              <a:spcBef>
                <a:spcPts val="248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Acetone is produced in small quantities; highly  volatile. Hence it is not used by the</a:t>
            </a:r>
            <a:r>
              <a:rPr sz="3200" spc="5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body.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35177"/>
            <a:ext cx="393827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80" dirty="0"/>
              <a:t>Acetone</a:t>
            </a:r>
            <a:r>
              <a:rPr spc="240" dirty="0"/>
              <a:t> </a:t>
            </a:r>
            <a:r>
              <a:rPr spc="45" dirty="0"/>
              <a:t>(Contd)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695704"/>
            <a:ext cx="8928735" cy="4122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265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Acetone cannot be converted back to acetyl-CoA, so  it is excreted in the urine and exhaled (it can be  exhaled because it has a high vapor pressure and  thus evaporates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easily).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CCCCFF"/>
              </a:buClr>
              <a:buFont typeface="Wingdings"/>
              <a:buChar char=""/>
            </a:pPr>
            <a:endParaRPr sz="4650">
              <a:latin typeface="Times New Roman"/>
              <a:cs typeface="Times New Roman"/>
            </a:endParaRPr>
          </a:p>
          <a:p>
            <a:pPr marL="354965" marR="71120" indent="-342265">
              <a:lnSpc>
                <a:spcPct val="100000"/>
              </a:lnSpc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The exhalation of acetone is responsible for the  characteristic "fruity" odour of the breath of persons  in ketotic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states.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200" y="1752600"/>
            <a:ext cx="5743955" cy="41308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139" y="3004057"/>
            <a:ext cx="632587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0" dirty="0"/>
              <a:t>Utilization </a:t>
            </a:r>
            <a:r>
              <a:rPr spc="-75" dirty="0"/>
              <a:t>of </a:t>
            </a:r>
            <a:r>
              <a:rPr dirty="0"/>
              <a:t>Ketone</a:t>
            </a:r>
            <a:r>
              <a:rPr spc="495" dirty="0"/>
              <a:t> </a:t>
            </a:r>
            <a:r>
              <a:rPr spc="20" dirty="0"/>
              <a:t>bodies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35177"/>
            <a:ext cx="7320915" cy="11817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pc="-150" dirty="0"/>
              <a:t>Liver </a:t>
            </a:r>
            <a:r>
              <a:rPr spc="70"/>
              <a:t>cannot </a:t>
            </a:r>
            <a:r>
              <a:rPr lang="en-US" spc="-114" dirty="0" smtClean="0"/>
              <a:t>utilizes</a:t>
            </a:r>
            <a:r>
              <a:rPr spc="-114" smtClean="0"/>
              <a:t> </a:t>
            </a:r>
            <a:r>
              <a:rPr spc="70" dirty="0"/>
              <a:t>ketone</a:t>
            </a:r>
            <a:r>
              <a:rPr spc="844" dirty="0"/>
              <a:t> </a:t>
            </a:r>
            <a:r>
              <a:rPr spc="15" dirty="0"/>
              <a:t>bodies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885066"/>
            <a:ext cx="8100695" cy="3439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265">
              <a:lnSpc>
                <a:spcPct val="110000"/>
              </a:lnSpc>
              <a:spcBef>
                <a:spcPts val="10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Symbol"/>
                <a:cs typeface="Symbol"/>
              </a:rPr>
              <a:t></a:t>
            </a:r>
            <a:r>
              <a:rPr sz="3200" spc="-5" dirty="0">
                <a:latin typeface="Times New Roman"/>
                <a:cs typeface="Times New Roman"/>
              </a:rPr>
              <a:t>-hydroxy butyrate is converted to acetoacetate  for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energy.</a:t>
            </a:r>
            <a:endParaRPr sz="3200">
              <a:latin typeface="Times New Roman"/>
              <a:cs typeface="Times New Roman"/>
            </a:endParaRPr>
          </a:p>
          <a:p>
            <a:pPr marL="354965" marR="669925" indent="-342265">
              <a:lnSpc>
                <a:spcPct val="110000"/>
              </a:lnSpc>
              <a:spcBef>
                <a:spcPts val="77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  <a:tab pos="2445385" algn="l"/>
              </a:tabLst>
            </a:pPr>
            <a:r>
              <a:rPr sz="3200" spc="-5" dirty="0">
                <a:latin typeface="Times New Roman"/>
                <a:cs typeface="Times New Roman"/>
              </a:rPr>
              <a:t>For oxidation of Acetoacetate, it has to be  activated</a:t>
            </a:r>
            <a:r>
              <a:rPr sz="3200" spc="4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to	Acetoacetyl CoA by </a:t>
            </a:r>
            <a:r>
              <a:rPr sz="3200" spc="-10" dirty="0">
                <a:latin typeface="Times New Roman"/>
                <a:cs typeface="Times New Roman"/>
              </a:rPr>
              <a:t>“</a:t>
            </a:r>
            <a:r>
              <a:rPr sz="3200" b="1" i="1" spc="-10" dirty="0">
                <a:solidFill>
                  <a:srgbClr val="006500"/>
                </a:solidFill>
                <a:latin typeface="Times New Roman"/>
                <a:cs typeface="Times New Roman"/>
              </a:rPr>
              <a:t>succinyl  </a:t>
            </a:r>
            <a:r>
              <a:rPr sz="3200" b="1" i="1" spc="-5" dirty="0">
                <a:solidFill>
                  <a:srgbClr val="006500"/>
                </a:solidFill>
                <a:latin typeface="Times New Roman"/>
                <a:cs typeface="Times New Roman"/>
              </a:rPr>
              <a:t>CoA-acetoacetate CoA</a:t>
            </a:r>
            <a:r>
              <a:rPr sz="3200" b="1" i="1" spc="5" dirty="0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sz="3200" b="1" i="1" spc="-5" dirty="0">
                <a:solidFill>
                  <a:srgbClr val="006500"/>
                </a:solidFill>
                <a:latin typeface="Times New Roman"/>
                <a:cs typeface="Times New Roman"/>
              </a:rPr>
              <a:t>transferase</a:t>
            </a:r>
            <a:r>
              <a:rPr sz="3200" spc="-5" dirty="0">
                <a:latin typeface="Times New Roman"/>
                <a:cs typeface="Times New Roman"/>
              </a:rPr>
              <a:t>”.</a:t>
            </a:r>
            <a:endParaRPr sz="3200">
              <a:latin typeface="Times New Roman"/>
              <a:cs typeface="Times New Roman"/>
            </a:endParaRPr>
          </a:p>
          <a:p>
            <a:pPr marL="455930" indent="-443230">
              <a:lnSpc>
                <a:spcPct val="100000"/>
              </a:lnSpc>
              <a:spcBef>
                <a:spcPts val="1150"/>
              </a:spcBef>
              <a:buClr>
                <a:srgbClr val="CCCCFF"/>
              </a:buClr>
              <a:buFont typeface="Wingdings"/>
              <a:buChar char=""/>
              <a:tabLst>
                <a:tab pos="456565" algn="l"/>
              </a:tabLst>
            </a:pPr>
            <a:r>
              <a:rPr sz="3200" spc="-5" dirty="0">
                <a:latin typeface="Times New Roman"/>
                <a:cs typeface="Times New Roman"/>
              </a:rPr>
              <a:t>This transferase is absent in</a:t>
            </a:r>
            <a:r>
              <a:rPr sz="3200" spc="9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liver.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0" y="609600"/>
            <a:ext cx="7543800" cy="76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0739" y="693673"/>
            <a:ext cx="73742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Ketone </a:t>
            </a:r>
            <a:r>
              <a:rPr sz="3600" spc="-85" dirty="0"/>
              <a:t>Bodies </a:t>
            </a:r>
            <a:r>
              <a:rPr sz="3600" spc="-180" dirty="0"/>
              <a:t>As </a:t>
            </a:r>
            <a:r>
              <a:rPr sz="3600" spc="60" dirty="0"/>
              <a:t>energy</a:t>
            </a:r>
            <a:r>
              <a:rPr sz="3600" spc="-150" dirty="0"/>
              <a:t> </a:t>
            </a:r>
            <a:r>
              <a:rPr sz="3600" spc="-85" dirty="0"/>
              <a:t>sources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76148" y="1951736"/>
            <a:ext cx="22650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Symbol"/>
                <a:cs typeface="Symbol"/>
              </a:rPr>
              <a:t></a:t>
            </a:r>
            <a:r>
              <a:rPr sz="2000" b="1" spc="-10" dirty="0">
                <a:latin typeface="Arial"/>
                <a:cs typeface="Arial"/>
              </a:rPr>
              <a:t>-Hydroxybutyrate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8563" y="1951736"/>
            <a:ext cx="16040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Acetoacetate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16188" y="1951736"/>
            <a:ext cx="16605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Succinyl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CoA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95244" y="2126742"/>
            <a:ext cx="698500" cy="76200"/>
          </a:xfrm>
          <a:custGeom>
            <a:avLst/>
            <a:gdLst/>
            <a:ahLst/>
            <a:cxnLst/>
            <a:rect l="l" t="t" r="r" b="b"/>
            <a:pathLst>
              <a:path w="698500" h="76200">
                <a:moveTo>
                  <a:pt x="76200" y="32003"/>
                </a:moveTo>
                <a:lnTo>
                  <a:pt x="76200" y="0"/>
                </a:lnTo>
                <a:lnTo>
                  <a:pt x="0" y="38100"/>
                </a:lnTo>
                <a:lnTo>
                  <a:pt x="64007" y="70103"/>
                </a:lnTo>
                <a:lnTo>
                  <a:pt x="64007" y="32003"/>
                </a:lnTo>
                <a:lnTo>
                  <a:pt x="76200" y="32003"/>
                </a:lnTo>
                <a:close/>
              </a:path>
              <a:path w="698500" h="76200">
                <a:moveTo>
                  <a:pt x="634745" y="44957"/>
                </a:moveTo>
                <a:lnTo>
                  <a:pt x="634745" y="32003"/>
                </a:lnTo>
                <a:lnTo>
                  <a:pt x="64007" y="32003"/>
                </a:lnTo>
                <a:lnTo>
                  <a:pt x="64007" y="44957"/>
                </a:lnTo>
                <a:lnTo>
                  <a:pt x="634745" y="44957"/>
                </a:lnTo>
                <a:close/>
              </a:path>
              <a:path w="698500" h="76200">
                <a:moveTo>
                  <a:pt x="76200" y="76200"/>
                </a:moveTo>
                <a:lnTo>
                  <a:pt x="76200" y="44957"/>
                </a:lnTo>
                <a:lnTo>
                  <a:pt x="64007" y="44957"/>
                </a:lnTo>
                <a:lnTo>
                  <a:pt x="64007" y="70103"/>
                </a:lnTo>
                <a:lnTo>
                  <a:pt x="76200" y="76200"/>
                </a:lnTo>
                <a:close/>
              </a:path>
              <a:path w="698500" h="76200">
                <a:moveTo>
                  <a:pt x="697991" y="38100"/>
                </a:moveTo>
                <a:lnTo>
                  <a:pt x="621791" y="0"/>
                </a:lnTo>
                <a:lnTo>
                  <a:pt x="621791" y="32003"/>
                </a:lnTo>
                <a:lnTo>
                  <a:pt x="634745" y="32003"/>
                </a:lnTo>
                <a:lnTo>
                  <a:pt x="634745" y="69723"/>
                </a:lnTo>
                <a:lnTo>
                  <a:pt x="697991" y="38100"/>
                </a:lnTo>
                <a:close/>
              </a:path>
              <a:path w="698500" h="76200">
                <a:moveTo>
                  <a:pt x="634745" y="69723"/>
                </a:moveTo>
                <a:lnTo>
                  <a:pt x="634745" y="44957"/>
                </a:lnTo>
                <a:lnTo>
                  <a:pt x="621791" y="44957"/>
                </a:lnTo>
                <a:lnTo>
                  <a:pt x="621791" y="76200"/>
                </a:lnTo>
                <a:lnTo>
                  <a:pt x="634745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54801" y="2261616"/>
            <a:ext cx="943355" cy="19499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647180" y="3961129"/>
            <a:ext cx="164718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Succinic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acid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06336" y="4028118"/>
            <a:ext cx="20421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Acetoacetyl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76085" y="2776219"/>
            <a:ext cx="26327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solidFill>
                  <a:srgbClr val="006500"/>
                </a:solidFill>
                <a:latin typeface="Arial"/>
                <a:cs typeface="Arial"/>
              </a:rPr>
              <a:t>Succinyl CoA-acetoacetate  CoA</a:t>
            </a:r>
            <a:r>
              <a:rPr sz="1600" b="1" i="1" spc="-85" dirty="0">
                <a:solidFill>
                  <a:srgbClr val="0065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6500"/>
                </a:solidFill>
                <a:latin typeface="Arial"/>
                <a:cs typeface="Arial"/>
              </a:rPr>
              <a:t>transferase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242566" y="4254246"/>
            <a:ext cx="1008380" cy="76200"/>
          </a:xfrm>
          <a:custGeom>
            <a:avLst/>
            <a:gdLst/>
            <a:ahLst/>
            <a:cxnLst/>
            <a:rect l="l" t="t" r="r" b="b"/>
            <a:pathLst>
              <a:path w="1008380" h="76200">
                <a:moveTo>
                  <a:pt x="76200" y="31241"/>
                </a:moveTo>
                <a:lnTo>
                  <a:pt x="76200" y="0"/>
                </a:lnTo>
                <a:lnTo>
                  <a:pt x="0" y="38100"/>
                </a:lnTo>
                <a:lnTo>
                  <a:pt x="63245" y="69723"/>
                </a:lnTo>
                <a:lnTo>
                  <a:pt x="63245" y="31241"/>
                </a:lnTo>
                <a:lnTo>
                  <a:pt x="76200" y="31241"/>
                </a:lnTo>
                <a:close/>
              </a:path>
              <a:path w="1008380" h="76200">
                <a:moveTo>
                  <a:pt x="944879" y="44195"/>
                </a:moveTo>
                <a:lnTo>
                  <a:pt x="944879" y="31241"/>
                </a:lnTo>
                <a:lnTo>
                  <a:pt x="63245" y="31241"/>
                </a:lnTo>
                <a:lnTo>
                  <a:pt x="63245" y="44195"/>
                </a:lnTo>
                <a:lnTo>
                  <a:pt x="944879" y="44195"/>
                </a:lnTo>
                <a:close/>
              </a:path>
              <a:path w="1008380" h="76200">
                <a:moveTo>
                  <a:pt x="76200" y="76200"/>
                </a:moveTo>
                <a:lnTo>
                  <a:pt x="76200" y="44195"/>
                </a:lnTo>
                <a:lnTo>
                  <a:pt x="63245" y="44195"/>
                </a:lnTo>
                <a:lnTo>
                  <a:pt x="63245" y="69723"/>
                </a:lnTo>
                <a:lnTo>
                  <a:pt x="76200" y="76200"/>
                </a:lnTo>
                <a:close/>
              </a:path>
              <a:path w="1008380" h="76200">
                <a:moveTo>
                  <a:pt x="1008125" y="38100"/>
                </a:moveTo>
                <a:lnTo>
                  <a:pt x="931925" y="0"/>
                </a:lnTo>
                <a:lnTo>
                  <a:pt x="931925" y="31241"/>
                </a:lnTo>
                <a:lnTo>
                  <a:pt x="944879" y="31241"/>
                </a:lnTo>
                <a:lnTo>
                  <a:pt x="944879" y="69723"/>
                </a:lnTo>
                <a:lnTo>
                  <a:pt x="1008125" y="38100"/>
                </a:lnTo>
                <a:close/>
              </a:path>
              <a:path w="1008380" h="76200">
                <a:moveTo>
                  <a:pt x="944879" y="69723"/>
                </a:moveTo>
                <a:lnTo>
                  <a:pt x="944879" y="44195"/>
                </a:lnTo>
                <a:lnTo>
                  <a:pt x="931925" y="44195"/>
                </a:lnTo>
                <a:lnTo>
                  <a:pt x="931925" y="76200"/>
                </a:lnTo>
                <a:lnTo>
                  <a:pt x="944879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59740" y="4124197"/>
            <a:ext cx="15792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2 </a:t>
            </a:r>
            <a:r>
              <a:rPr sz="2000" b="1" spc="-10" dirty="0">
                <a:latin typeface="Arial"/>
                <a:cs typeface="Arial"/>
              </a:rPr>
              <a:t>Acetyl</a:t>
            </a:r>
            <a:r>
              <a:rPr sz="2000" b="1" spc="-1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21305" y="3835400"/>
            <a:ext cx="84963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solidFill>
                  <a:srgbClr val="006500"/>
                </a:solidFill>
                <a:latin typeface="Arial"/>
                <a:cs typeface="Arial"/>
              </a:rPr>
              <a:t>Thiolase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51025" y="4775453"/>
            <a:ext cx="76200" cy="870585"/>
          </a:xfrm>
          <a:custGeom>
            <a:avLst/>
            <a:gdLst/>
            <a:ahLst/>
            <a:cxnLst/>
            <a:rect l="l" t="t" r="r" b="b"/>
            <a:pathLst>
              <a:path w="76200" h="870585">
                <a:moveTo>
                  <a:pt x="76200" y="794004"/>
                </a:moveTo>
                <a:lnTo>
                  <a:pt x="0" y="794004"/>
                </a:lnTo>
                <a:lnTo>
                  <a:pt x="32003" y="858012"/>
                </a:lnTo>
                <a:lnTo>
                  <a:pt x="32003" y="806958"/>
                </a:lnTo>
                <a:lnTo>
                  <a:pt x="44957" y="806958"/>
                </a:lnTo>
                <a:lnTo>
                  <a:pt x="44957" y="856488"/>
                </a:lnTo>
                <a:lnTo>
                  <a:pt x="76200" y="794004"/>
                </a:lnTo>
                <a:close/>
              </a:path>
              <a:path w="76200" h="870585">
                <a:moveTo>
                  <a:pt x="44957" y="794004"/>
                </a:moveTo>
                <a:lnTo>
                  <a:pt x="44957" y="0"/>
                </a:lnTo>
                <a:lnTo>
                  <a:pt x="32003" y="0"/>
                </a:lnTo>
                <a:lnTo>
                  <a:pt x="32003" y="794004"/>
                </a:lnTo>
                <a:lnTo>
                  <a:pt x="44957" y="794004"/>
                </a:lnTo>
                <a:close/>
              </a:path>
              <a:path w="76200" h="870585">
                <a:moveTo>
                  <a:pt x="44957" y="856488"/>
                </a:moveTo>
                <a:lnTo>
                  <a:pt x="44957" y="806958"/>
                </a:lnTo>
                <a:lnTo>
                  <a:pt x="32003" y="806958"/>
                </a:lnTo>
                <a:lnTo>
                  <a:pt x="32003" y="858012"/>
                </a:lnTo>
                <a:lnTo>
                  <a:pt x="38100" y="870204"/>
                </a:lnTo>
                <a:lnTo>
                  <a:pt x="44957" y="8564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41730" y="5701538"/>
            <a:ext cx="12858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TCA</a:t>
            </a:r>
            <a:r>
              <a:rPr sz="2000" b="1" spc="-1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Cycle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831" y="290321"/>
            <a:ext cx="7410622" cy="64922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84185" y="304800"/>
            <a:ext cx="1102995" cy="1104900"/>
          </a:xfrm>
          <a:custGeom>
            <a:avLst/>
            <a:gdLst/>
            <a:ahLst/>
            <a:cxnLst/>
            <a:rect l="l" t="t" r="r" b="b"/>
            <a:pathLst>
              <a:path w="1102995" h="1104900">
                <a:moveTo>
                  <a:pt x="1102613" y="552449"/>
                </a:moveTo>
                <a:lnTo>
                  <a:pt x="1100589" y="504826"/>
                </a:lnTo>
                <a:lnTo>
                  <a:pt x="1094628" y="458319"/>
                </a:lnTo>
                <a:lnTo>
                  <a:pt x="1084895" y="413095"/>
                </a:lnTo>
                <a:lnTo>
                  <a:pt x="1071557" y="369321"/>
                </a:lnTo>
                <a:lnTo>
                  <a:pt x="1054779" y="327163"/>
                </a:lnTo>
                <a:lnTo>
                  <a:pt x="1034727" y="286788"/>
                </a:lnTo>
                <a:lnTo>
                  <a:pt x="1011568" y="248363"/>
                </a:lnTo>
                <a:lnTo>
                  <a:pt x="985468" y="212055"/>
                </a:lnTo>
                <a:lnTo>
                  <a:pt x="956592" y="178029"/>
                </a:lnTo>
                <a:lnTo>
                  <a:pt x="925106" y="146453"/>
                </a:lnTo>
                <a:lnTo>
                  <a:pt x="891177" y="117493"/>
                </a:lnTo>
                <a:lnTo>
                  <a:pt x="854970" y="91317"/>
                </a:lnTo>
                <a:lnTo>
                  <a:pt x="816651" y="68090"/>
                </a:lnTo>
                <a:lnTo>
                  <a:pt x="776386" y="47979"/>
                </a:lnTo>
                <a:lnTo>
                  <a:pt x="734342" y="31151"/>
                </a:lnTo>
                <a:lnTo>
                  <a:pt x="690684" y="17772"/>
                </a:lnTo>
                <a:lnTo>
                  <a:pt x="645578" y="8009"/>
                </a:lnTo>
                <a:lnTo>
                  <a:pt x="599191" y="2030"/>
                </a:lnTo>
                <a:lnTo>
                  <a:pt x="551687" y="0"/>
                </a:lnTo>
                <a:lnTo>
                  <a:pt x="504070" y="2030"/>
                </a:lnTo>
                <a:lnTo>
                  <a:pt x="457580" y="8009"/>
                </a:lnTo>
                <a:lnTo>
                  <a:pt x="412384" y="17772"/>
                </a:lnTo>
                <a:lnTo>
                  <a:pt x="368646" y="31151"/>
                </a:lnTo>
                <a:lnTo>
                  <a:pt x="326531" y="47979"/>
                </a:lnTo>
                <a:lnTo>
                  <a:pt x="286206" y="68090"/>
                </a:lnTo>
                <a:lnTo>
                  <a:pt x="247835" y="91317"/>
                </a:lnTo>
                <a:lnTo>
                  <a:pt x="211584" y="117493"/>
                </a:lnTo>
                <a:lnTo>
                  <a:pt x="177618" y="146453"/>
                </a:lnTo>
                <a:lnTo>
                  <a:pt x="146102" y="178029"/>
                </a:lnTo>
                <a:lnTo>
                  <a:pt x="117202" y="212055"/>
                </a:lnTo>
                <a:lnTo>
                  <a:pt x="91083" y="248363"/>
                </a:lnTo>
                <a:lnTo>
                  <a:pt x="67910" y="286788"/>
                </a:lnTo>
                <a:lnTo>
                  <a:pt x="47848" y="327163"/>
                </a:lnTo>
                <a:lnTo>
                  <a:pt x="31063" y="369321"/>
                </a:lnTo>
                <a:lnTo>
                  <a:pt x="17721" y="413095"/>
                </a:lnTo>
                <a:lnTo>
                  <a:pt x="7986" y="458319"/>
                </a:lnTo>
                <a:lnTo>
                  <a:pt x="2024" y="504826"/>
                </a:lnTo>
                <a:lnTo>
                  <a:pt x="0" y="552449"/>
                </a:lnTo>
                <a:lnTo>
                  <a:pt x="2024" y="600181"/>
                </a:lnTo>
                <a:lnTo>
                  <a:pt x="7986" y="646773"/>
                </a:lnTo>
                <a:lnTo>
                  <a:pt x="17721" y="692060"/>
                </a:lnTo>
                <a:lnTo>
                  <a:pt x="31063" y="735878"/>
                </a:lnTo>
                <a:lnTo>
                  <a:pt x="47848" y="778063"/>
                </a:lnTo>
                <a:lnTo>
                  <a:pt x="67910" y="818449"/>
                </a:lnTo>
                <a:lnTo>
                  <a:pt x="91083" y="856872"/>
                </a:lnTo>
                <a:lnTo>
                  <a:pt x="117202" y="893167"/>
                </a:lnTo>
                <a:lnTo>
                  <a:pt x="146102" y="927170"/>
                </a:lnTo>
                <a:lnTo>
                  <a:pt x="177618" y="958716"/>
                </a:lnTo>
                <a:lnTo>
                  <a:pt x="211584" y="987640"/>
                </a:lnTo>
                <a:lnTo>
                  <a:pt x="247835" y="1013778"/>
                </a:lnTo>
                <a:lnTo>
                  <a:pt x="286206" y="1036965"/>
                </a:lnTo>
                <a:lnTo>
                  <a:pt x="326531" y="1057037"/>
                </a:lnTo>
                <a:lnTo>
                  <a:pt x="368646" y="1073828"/>
                </a:lnTo>
                <a:lnTo>
                  <a:pt x="412384" y="1087175"/>
                </a:lnTo>
                <a:lnTo>
                  <a:pt x="457580" y="1096912"/>
                </a:lnTo>
                <a:lnTo>
                  <a:pt x="504070" y="1102875"/>
                </a:lnTo>
                <a:lnTo>
                  <a:pt x="551687" y="1104899"/>
                </a:lnTo>
                <a:lnTo>
                  <a:pt x="599191" y="1102875"/>
                </a:lnTo>
                <a:lnTo>
                  <a:pt x="645578" y="1096912"/>
                </a:lnTo>
                <a:lnTo>
                  <a:pt x="690684" y="1087175"/>
                </a:lnTo>
                <a:lnTo>
                  <a:pt x="734342" y="1073828"/>
                </a:lnTo>
                <a:lnTo>
                  <a:pt x="776386" y="1057037"/>
                </a:lnTo>
                <a:lnTo>
                  <a:pt x="816651" y="1036965"/>
                </a:lnTo>
                <a:lnTo>
                  <a:pt x="854970" y="1013778"/>
                </a:lnTo>
                <a:lnTo>
                  <a:pt x="891177" y="987640"/>
                </a:lnTo>
                <a:lnTo>
                  <a:pt x="925106" y="958716"/>
                </a:lnTo>
                <a:lnTo>
                  <a:pt x="956592" y="927170"/>
                </a:lnTo>
                <a:lnTo>
                  <a:pt x="985468" y="893167"/>
                </a:lnTo>
                <a:lnTo>
                  <a:pt x="1011568" y="856872"/>
                </a:lnTo>
                <a:lnTo>
                  <a:pt x="1034727" y="818449"/>
                </a:lnTo>
                <a:lnTo>
                  <a:pt x="1054779" y="778063"/>
                </a:lnTo>
                <a:lnTo>
                  <a:pt x="1071557" y="735878"/>
                </a:lnTo>
                <a:lnTo>
                  <a:pt x="1084895" y="692060"/>
                </a:lnTo>
                <a:lnTo>
                  <a:pt x="1094628" y="646773"/>
                </a:lnTo>
                <a:lnTo>
                  <a:pt x="1100589" y="600181"/>
                </a:lnTo>
                <a:lnTo>
                  <a:pt x="1102613" y="552449"/>
                </a:lnTo>
                <a:close/>
              </a:path>
            </a:pathLst>
          </a:custGeom>
          <a:solidFill>
            <a:srgbClr val="D9D8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267386" y="304037"/>
            <a:ext cx="477520" cy="6478905"/>
          </a:xfrm>
          <a:custGeom>
            <a:avLst/>
            <a:gdLst/>
            <a:ahLst/>
            <a:cxnLst/>
            <a:rect l="l" t="t" r="r" b="b"/>
            <a:pathLst>
              <a:path w="477520" h="6478905">
                <a:moveTo>
                  <a:pt x="464005" y="3136706"/>
                </a:moveTo>
                <a:lnTo>
                  <a:pt x="464005" y="2872956"/>
                </a:lnTo>
                <a:lnTo>
                  <a:pt x="463561" y="2923866"/>
                </a:lnTo>
                <a:lnTo>
                  <a:pt x="462152" y="2974958"/>
                </a:lnTo>
                <a:lnTo>
                  <a:pt x="459740" y="3026241"/>
                </a:lnTo>
                <a:lnTo>
                  <a:pt x="456284" y="3077726"/>
                </a:lnTo>
                <a:lnTo>
                  <a:pt x="451744" y="3129425"/>
                </a:lnTo>
                <a:lnTo>
                  <a:pt x="437701" y="3253739"/>
                </a:lnTo>
                <a:lnTo>
                  <a:pt x="427795" y="3328415"/>
                </a:lnTo>
                <a:lnTo>
                  <a:pt x="404173" y="3480815"/>
                </a:lnTo>
                <a:lnTo>
                  <a:pt x="381118" y="3609407"/>
                </a:lnTo>
                <a:lnTo>
                  <a:pt x="351454" y="3761730"/>
                </a:lnTo>
                <a:lnTo>
                  <a:pt x="308706" y="3964265"/>
                </a:lnTo>
                <a:lnTo>
                  <a:pt x="236506" y="4282297"/>
                </a:lnTo>
                <a:lnTo>
                  <a:pt x="201501" y="4431892"/>
                </a:lnTo>
                <a:lnTo>
                  <a:pt x="129091" y="4744973"/>
                </a:lnTo>
                <a:lnTo>
                  <a:pt x="80449" y="4973122"/>
                </a:lnTo>
                <a:lnTo>
                  <a:pt x="60358" y="5076370"/>
                </a:lnTo>
                <a:lnTo>
                  <a:pt x="51043" y="5128069"/>
                </a:lnTo>
                <a:lnTo>
                  <a:pt x="42318" y="5179864"/>
                </a:lnTo>
                <a:lnTo>
                  <a:pt x="34258" y="5231787"/>
                </a:lnTo>
                <a:lnTo>
                  <a:pt x="26942" y="5283873"/>
                </a:lnTo>
                <a:lnTo>
                  <a:pt x="20446" y="5336155"/>
                </a:lnTo>
                <a:lnTo>
                  <a:pt x="14846" y="5388667"/>
                </a:lnTo>
                <a:lnTo>
                  <a:pt x="10219" y="5441441"/>
                </a:lnTo>
                <a:lnTo>
                  <a:pt x="4123" y="5544311"/>
                </a:lnTo>
                <a:lnTo>
                  <a:pt x="1837" y="5593841"/>
                </a:lnTo>
                <a:lnTo>
                  <a:pt x="398" y="5647790"/>
                </a:lnTo>
                <a:lnTo>
                  <a:pt x="0" y="5701057"/>
                </a:lnTo>
                <a:lnTo>
                  <a:pt x="584" y="5753728"/>
                </a:lnTo>
                <a:lnTo>
                  <a:pt x="2093" y="5805889"/>
                </a:lnTo>
                <a:lnTo>
                  <a:pt x="4469" y="5857629"/>
                </a:lnTo>
                <a:lnTo>
                  <a:pt x="7653" y="5909033"/>
                </a:lnTo>
                <a:lnTo>
                  <a:pt x="11588" y="5960187"/>
                </a:lnTo>
                <a:lnTo>
                  <a:pt x="12536" y="5970635"/>
                </a:lnTo>
                <a:lnTo>
                  <a:pt x="12536" y="5700728"/>
                </a:lnTo>
                <a:lnTo>
                  <a:pt x="12950" y="5648879"/>
                </a:lnTo>
                <a:lnTo>
                  <a:pt x="14442" y="5596994"/>
                </a:lnTo>
                <a:lnTo>
                  <a:pt x="19363" y="5494782"/>
                </a:lnTo>
                <a:lnTo>
                  <a:pt x="23173" y="5442965"/>
                </a:lnTo>
                <a:lnTo>
                  <a:pt x="27745" y="5389625"/>
                </a:lnTo>
                <a:lnTo>
                  <a:pt x="32745" y="5339985"/>
                </a:lnTo>
                <a:lnTo>
                  <a:pt x="38689" y="5290339"/>
                </a:lnTo>
                <a:lnTo>
                  <a:pt x="45490" y="5240702"/>
                </a:lnTo>
                <a:lnTo>
                  <a:pt x="53060" y="5191088"/>
                </a:lnTo>
                <a:lnTo>
                  <a:pt x="61310" y="5141512"/>
                </a:lnTo>
                <a:lnTo>
                  <a:pt x="70153" y="5091989"/>
                </a:lnTo>
                <a:lnTo>
                  <a:pt x="89267" y="4993159"/>
                </a:lnTo>
                <a:lnTo>
                  <a:pt x="141283" y="4748021"/>
                </a:lnTo>
                <a:lnTo>
                  <a:pt x="201515" y="4488023"/>
                </a:lnTo>
                <a:lnTo>
                  <a:pt x="236533" y="4337261"/>
                </a:lnTo>
                <a:lnTo>
                  <a:pt x="323000" y="3957021"/>
                </a:lnTo>
                <a:lnTo>
                  <a:pt x="364880" y="3759361"/>
                </a:lnTo>
                <a:lnTo>
                  <a:pt x="394149" y="3610559"/>
                </a:lnTo>
                <a:lnTo>
                  <a:pt x="403411" y="3560825"/>
                </a:lnTo>
                <a:lnTo>
                  <a:pt x="429319" y="3406139"/>
                </a:lnTo>
                <a:lnTo>
                  <a:pt x="440749" y="3329939"/>
                </a:lnTo>
                <a:lnTo>
                  <a:pt x="450655" y="3255263"/>
                </a:lnTo>
                <a:lnTo>
                  <a:pt x="462156" y="3153603"/>
                </a:lnTo>
                <a:lnTo>
                  <a:pt x="464005" y="3136706"/>
                </a:lnTo>
                <a:close/>
              </a:path>
              <a:path w="477520" h="6478905">
                <a:moveTo>
                  <a:pt x="88705" y="6477761"/>
                </a:moveTo>
                <a:lnTo>
                  <a:pt x="85657" y="6441947"/>
                </a:lnTo>
                <a:lnTo>
                  <a:pt x="83371" y="6422135"/>
                </a:lnTo>
                <a:lnTo>
                  <a:pt x="67880" y="6319655"/>
                </a:lnTo>
                <a:lnTo>
                  <a:pt x="46536" y="6165545"/>
                </a:lnTo>
                <a:lnTo>
                  <a:pt x="34327" y="6062560"/>
                </a:lnTo>
                <a:lnTo>
                  <a:pt x="29024" y="6010998"/>
                </a:lnTo>
                <a:lnTo>
                  <a:pt x="24343" y="5959391"/>
                </a:lnTo>
                <a:lnTo>
                  <a:pt x="20348" y="5907740"/>
                </a:lnTo>
                <a:lnTo>
                  <a:pt x="17105" y="5856048"/>
                </a:lnTo>
                <a:lnTo>
                  <a:pt x="14678" y="5804314"/>
                </a:lnTo>
                <a:lnTo>
                  <a:pt x="13133" y="5752540"/>
                </a:lnTo>
                <a:lnTo>
                  <a:pt x="12536" y="5700728"/>
                </a:lnTo>
                <a:lnTo>
                  <a:pt x="12536" y="5970635"/>
                </a:lnTo>
                <a:lnTo>
                  <a:pt x="16215" y="6011179"/>
                </a:lnTo>
                <a:lnTo>
                  <a:pt x="21476" y="6062096"/>
                </a:lnTo>
                <a:lnTo>
                  <a:pt x="33668" y="6164047"/>
                </a:lnTo>
                <a:lnTo>
                  <a:pt x="55260" y="6318570"/>
                </a:lnTo>
                <a:lnTo>
                  <a:pt x="71179" y="6423659"/>
                </a:lnTo>
                <a:lnTo>
                  <a:pt x="72703" y="6443471"/>
                </a:lnTo>
                <a:lnTo>
                  <a:pt x="74989" y="6461759"/>
                </a:lnTo>
                <a:lnTo>
                  <a:pt x="75751" y="6478523"/>
                </a:lnTo>
                <a:lnTo>
                  <a:pt x="88705" y="6477761"/>
                </a:lnTo>
                <a:close/>
              </a:path>
              <a:path w="477520" h="6478905">
                <a:moveTo>
                  <a:pt x="308923" y="2285"/>
                </a:moveTo>
                <a:lnTo>
                  <a:pt x="270823" y="107441"/>
                </a:lnTo>
                <a:lnTo>
                  <a:pt x="246439" y="217169"/>
                </a:lnTo>
                <a:lnTo>
                  <a:pt x="236506" y="266448"/>
                </a:lnTo>
                <a:lnTo>
                  <a:pt x="227343" y="315902"/>
                </a:lnTo>
                <a:lnTo>
                  <a:pt x="218956" y="365517"/>
                </a:lnTo>
                <a:lnTo>
                  <a:pt x="211351" y="415276"/>
                </a:lnTo>
                <a:lnTo>
                  <a:pt x="204536" y="465165"/>
                </a:lnTo>
                <a:lnTo>
                  <a:pt x="198517" y="515169"/>
                </a:lnTo>
                <a:lnTo>
                  <a:pt x="193300" y="565271"/>
                </a:lnTo>
                <a:lnTo>
                  <a:pt x="188892" y="615457"/>
                </a:lnTo>
                <a:lnTo>
                  <a:pt x="185300" y="665710"/>
                </a:lnTo>
                <a:lnTo>
                  <a:pt x="182529" y="716017"/>
                </a:lnTo>
                <a:lnTo>
                  <a:pt x="180588" y="766360"/>
                </a:lnTo>
                <a:lnTo>
                  <a:pt x="179482" y="816726"/>
                </a:lnTo>
                <a:lnTo>
                  <a:pt x="179218" y="867098"/>
                </a:lnTo>
                <a:lnTo>
                  <a:pt x="179803" y="917461"/>
                </a:lnTo>
                <a:lnTo>
                  <a:pt x="181243" y="967800"/>
                </a:lnTo>
                <a:lnTo>
                  <a:pt x="183545" y="1018099"/>
                </a:lnTo>
                <a:lnTo>
                  <a:pt x="186715" y="1068343"/>
                </a:lnTo>
                <a:lnTo>
                  <a:pt x="190760" y="1118517"/>
                </a:lnTo>
                <a:lnTo>
                  <a:pt x="192020" y="1131328"/>
                </a:lnTo>
                <a:lnTo>
                  <a:pt x="192020" y="865238"/>
                </a:lnTo>
                <a:lnTo>
                  <a:pt x="192265" y="815246"/>
                </a:lnTo>
                <a:lnTo>
                  <a:pt x="193342" y="765262"/>
                </a:lnTo>
                <a:lnTo>
                  <a:pt x="195246" y="715299"/>
                </a:lnTo>
                <a:lnTo>
                  <a:pt x="197972" y="665373"/>
                </a:lnTo>
                <a:lnTo>
                  <a:pt x="201515" y="615499"/>
                </a:lnTo>
                <a:lnTo>
                  <a:pt x="205870" y="565692"/>
                </a:lnTo>
                <a:lnTo>
                  <a:pt x="211030" y="515969"/>
                </a:lnTo>
                <a:lnTo>
                  <a:pt x="216992" y="466343"/>
                </a:lnTo>
                <a:lnTo>
                  <a:pt x="223749" y="416830"/>
                </a:lnTo>
                <a:lnTo>
                  <a:pt x="231297" y="367446"/>
                </a:lnTo>
                <a:lnTo>
                  <a:pt x="239630" y="318206"/>
                </a:lnTo>
                <a:lnTo>
                  <a:pt x="248743" y="269124"/>
                </a:lnTo>
                <a:lnTo>
                  <a:pt x="258631" y="220217"/>
                </a:lnTo>
                <a:lnTo>
                  <a:pt x="283015" y="110489"/>
                </a:lnTo>
                <a:lnTo>
                  <a:pt x="308923" y="2285"/>
                </a:lnTo>
                <a:close/>
              </a:path>
              <a:path w="477520" h="6478905">
                <a:moveTo>
                  <a:pt x="476972" y="2880590"/>
                </a:moveTo>
                <a:lnTo>
                  <a:pt x="476631" y="2830971"/>
                </a:lnTo>
                <a:lnTo>
                  <a:pt x="475437" y="2781507"/>
                </a:lnTo>
                <a:lnTo>
                  <a:pt x="473428" y="2732188"/>
                </a:lnTo>
                <a:lnTo>
                  <a:pt x="470640" y="2683004"/>
                </a:lnTo>
                <a:lnTo>
                  <a:pt x="467111" y="2633944"/>
                </a:lnTo>
                <a:lnTo>
                  <a:pt x="462878" y="2585000"/>
                </a:lnTo>
                <a:lnTo>
                  <a:pt x="457977" y="2536160"/>
                </a:lnTo>
                <a:lnTo>
                  <a:pt x="452447" y="2487415"/>
                </a:lnTo>
                <a:lnTo>
                  <a:pt x="446323" y="2438756"/>
                </a:lnTo>
                <a:lnTo>
                  <a:pt x="439644" y="2390171"/>
                </a:lnTo>
                <a:lnTo>
                  <a:pt x="432446" y="2341651"/>
                </a:lnTo>
                <a:lnTo>
                  <a:pt x="416641" y="2244766"/>
                </a:lnTo>
                <a:lnTo>
                  <a:pt x="399207" y="2148022"/>
                </a:lnTo>
                <a:lnTo>
                  <a:pt x="370648" y="2002993"/>
                </a:lnTo>
                <a:lnTo>
                  <a:pt x="246439" y="1418843"/>
                </a:lnTo>
                <a:lnTo>
                  <a:pt x="236533" y="1365503"/>
                </a:lnTo>
                <a:lnTo>
                  <a:pt x="220666" y="1263564"/>
                </a:lnTo>
                <a:lnTo>
                  <a:pt x="214061" y="1214071"/>
                </a:lnTo>
                <a:lnTo>
                  <a:pt x="208330" y="1164463"/>
                </a:lnTo>
                <a:lnTo>
                  <a:pt x="203469" y="1114754"/>
                </a:lnTo>
                <a:lnTo>
                  <a:pt x="199472" y="1064960"/>
                </a:lnTo>
                <a:lnTo>
                  <a:pt x="196334" y="1015096"/>
                </a:lnTo>
                <a:lnTo>
                  <a:pt x="194050" y="965178"/>
                </a:lnTo>
                <a:lnTo>
                  <a:pt x="192613" y="915220"/>
                </a:lnTo>
                <a:lnTo>
                  <a:pt x="192020" y="865238"/>
                </a:lnTo>
                <a:lnTo>
                  <a:pt x="192020" y="1131328"/>
                </a:lnTo>
                <a:lnTo>
                  <a:pt x="201515" y="1218693"/>
                </a:lnTo>
                <a:lnTo>
                  <a:pt x="208211" y="1268461"/>
                </a:lnTo>
                <a:lnTo>
                  <a:pt x="215822" y="1318199"/>
                </a:lnTo>
                <a:lnTo>
                  <a:pt x="224341" y="1367789"/>
                </a:lnTo>
                <a:lnTo>
                  <a:pt x="244915" y="1475993"/>
                </a:lnTo>
                <a:lnTo>
                  <a:pt x="362174" y="2024418"/>
                </a:lnTo>
                <a:lnTo>
                  <a:pt x="391015" y="2172993"/>
                </a:lnTo>
                <a:lnTo>
                  <a:pt x="408442" y="2272100"/>
                </a:lnTo>
                <a:lnTo>
                  <a:pt x="416498" y="2321704"/>
                </a:lnTo>
                <a:lnTo>
                  <a:pt x="424062" y="2371356"/>
                </a:lnTo>
                <a:lnTo>
                  <a:pt x="431096" y="2421067"/>
                </a:lnTo>
                <a:lnTo>
                  <a:pt x="437559" y="2470849"/>
                </a:lnTo>
                <a:lnTo>
                  <a:pt x="443413" y="2520712"/>
                </a:lnTo>
                <a:lnTo>
                  <a:pt x="448618" y="2570667"/>
                </a:lnTo>
                <a:lnTo>
                  <a:pt x="453134" y="2620726"/>
                </a:lnTo>
                <a:lnTo>
                  <a:pt x="456922" y="2670899"/>
                </a:lnTo>
                <a:lnTo>
                  <a:pt x="459942" y="2721197"/>
                </a:lnTo>
                <a:lnTo>
                  <a:pt x="462156" y="2771632"/>
                </a:lnTo>
                <a:lnTo>
                  <a:pt x="463523" y="2822215"/>
                </a:lnTo>
                <a:lnTo>
                  <a:pt x="464005" y="3136706"/>
                </a:lnTo>
                <a:lnTo>
                  <a:pt x="464590" y="3131354"/>
                </a:lnTo>
                <a:lnTo>
                  <a:pt x="469068" y="3080812"/>
                </a:lnTo>
                <a:lnTo>
                  <a:pt x="472509" y="3030474"/>
                </a:lnTo>
                <a:lnTo>
                  <a:pt x="474948" y="2980331"/>
                </a:lnTo>
                <a:lnTo>
                  <a:pt x="476423" y="2930373"/>
                </a:lnTo>
                <a:lnTo>
                  <a:pt x="476972" y="2880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4800" y="895350"/>
            <a:ext cx="2514600" cy="457200"/>
          </a:xfrm>
          <a:custGeom>
            <a:avLst/>
            <a:gdLst/>
            <a:ahLst/>
            <a:cxnLst/>
            <a:rect l="l" t="t" r="r" b="b"/>
            <a:pathLst>
              <a:path w="2514600" h="457200">
                <a:moveTo>
                  <a:pt x="0" y="0"/>
                </a:moveTo>
                <a:lnTo>
                  <a:pt x="0" y="457200"/>
                </a:lnTo>
                <a:lnTo>
                  <a:pt x="2514600" y="457199"/>
                </a:lnTo>
                <a:lnTo>
                  <a:pt x="2514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14600" y="857250"/>
            <a:ext cx="838200" cy="457200"/>
          </a:xfrm>
          <a:custGeom>
            <a:avLst/>
            <a:gdLst/>
            <a:ahLst/>
            <a:cxnLst/>
            <a:rect l="l" t="t" r="r" b="b"/>
            <a:pathLst>
              <a:path w="838200" h="457200">
                <a:moveTo>
                  <a:pt x="0" y="0"/>
                </a:moveTo>
                <a:lnTo>
                  <a:pt x="0" y="457199"/>
                </a:lnTo>
                <a:lnTo>
                  <a:pt x="838200" y="457199"/>
                </a:lnTo>
                <a:lnTo>
                  <a:pt x="838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90900" y="876300"/>
            <a:ext cx="990600" cy="457200"/>
          </a:xfrm>
          <a:custGeom>
            <a:avLst/>
            <a:gdLst/>
            <a:ahLst/>
            <a:cxnLst/>
            <a:rect l="l" t="t" r="r" b="b"/>
            <a:pathLst>
              <a:path w="990600" h="457200">
                <a:moveTo>
                  <a:pt x="0" y="0"/>
                </a:moveTo>
                <a:lnTo>
                  <a:pt x="0" y="457199"/>
                </a:lnTo>
                <a:lnTo>
                  <a:pt x="990600" y="457199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3350" y="9144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0" y="457200"/>
                </a:lnTo>
                <a:lnTo>
                  <a:pt x="457200" y="457200"/>
                </a:lnTo>
                <a:lnTo>
                  <a:pt x="4571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050" y="933450"/>
            <a:ext cx="533400" cy="457200"/>
          </a:xfrm>
          <a:custGeom>
            <a:avLst/>
            <a:gdLst/>
            <a:ahLst/>
            <a:cxnLst/>
            <a:rect l="l" t="t" r="r" b="b"/>
            <a:pathLst>
              <a:path w="533400" h="457200">
                <a:moveTo>
                  <a:pt x="0" y="0"/>
                </a:moveTo>
                <a:lnTo>
                  <a:pt x="0" y="457200"/>
                </a:lnTo>
                <a:lnTo>
                  <a:pt x="533400" y="457200"/>
                </a:lnTo>
                <a:lnTo>
                  <a:pt x="533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64540" y="631952"/>
            <a:ext cx="594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F</a:t>
            </a:r>
            <a:r>
              <a:rPr sz="2400" b="1" spc="-185" dirty="0">
                <a:latin typeface="Times New Roman"/>
                <a:cs typeface="Times New Roman"/>
              </a:rPr>
              <a:t>F</a:t>
            </a:r>
            <a:r>
              <a:rPr sz="2400" b="1" spc="-5" dirty="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52500" y="990600"/>
            <a:ext cx="76200" cy="609600"/>
          </a:xfrm>
          <a:custGeom>
            <a:avLst/>
            <a:gdLst/>
            <a:ahLst/>
            <a:cxnLst/>
            <a:rect l="l" t="t" r="r" b="b"/>
            <a:pathLst>
              <a:path w="76200" h="609600">
                <a:moveTo>
                  <a:pt x="38100" y="559307"/>
                </a:moveTo>
                <a:lnTo>
                  <a:pt x="0" y="533400"/>
                </a:lnTo>
                <a:lnTo>
                  <a:pt x="28956" y="591312"/>
                </a:lnTo>
                <a:lnTo>
                  <a:pt x="28956" y="559307"/>
                </a:lnTo>
                <a:lnTo>
                  <a:pt x="38100" y="559307"/>
                </a:lnTo>
                <a:close/>
              </a:path>
              <a:path w="76200" h="609600">
                <a:moveTo>
                  <a:pt x="48006" y="552571"/>
                </a:moveTo>
                <a:lnTo>
                  <a:pt x="48005" y="0"/>
                </a:lnTo>
                <a:lnTo>
                  <a:pt x="28955" y="0"/>
                </a:lnTo>
                <a:lnTo>
                  <a:pt x="28956" y="553090"/>
                </a:lnTo>
                <a:lnTo>
                  <a:pt x="38100" y="559307"/>
                </a:lnTo>
                <a:lnTo>
                  <a:pt x="48006" y="552571"/>
                </a:lnTo>
                <a:close/>
              </a:path>
              <a:path w="76200" h="609600">
                <a:moveTo>
                  <a:pt x="48006" y="589788"/>
                </a:moveTo>
                <a:lnTo>
                  <a:pt x="48006" y="559307"/>
                </a:lnTo>
                <a:lnTo>
                  <a:pt x="28956" y="559307"/>
                </a:lnTo>
                <a:lnTo>
                  <a:pt x="28956" y="591312"/>
                </a:lnTo>
                <a:lnTo>
                  <a:pt x="38100" y="609600"/>
                </a:lnTo>
                <a:lnTo>
                  <a:pt x="48006" y="589788"/>
                </a:lnTo>
                <a:close/>
              </a:path>
              <a:path w="76200" h="609600">
                <a:moveTo>
                  <a:pt x="76200" y="533400"/>
                </a:moveTo>
                <a:lnTo>
                  <a:pt x="38100" y="559307"/>
                </a:lnTo>
                <a:lnTo>
                  <a:pt x="48006" y="559307"/>
                </a:lnTo>
                <a:lnTo>
                  <a:pt x="48006" y="589788"/>
                </a:lnTo>
                <a:lnTo>
                  <a:pt x="76200" y="533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2500" y="1905000"/>
            <a:ext cx="76200" cy="533400"/>
          </a:xfrm>
          <a:custGeom>
            <a:avLst/>
            <a:gdLst/>
            <a:ahLst/>
            <a:cxnLst/>
            <a:rect l="l" t="t" r="r" b="b"/>
            <a:pathLst>
              <a:path w="76200" h="533400">
                <a:moveTo>
                  <a:pt x="38100" y="483107"/>
                </a:moveTo>
                <a:lnTo>
                  <a:pt x="0" y="457200"/>
                </a:lnTo>
                <a:lnTo>
                  <a:pt x="28956" y="515112"/>
                </a:lnTo>
                <a:lnTo>
                  <a:pt x="28956" y="483107"/>
                </a:lnTo>
                <a:lnTo>
                  <a:pt x="38100" y="483107"/>
                </a:lnTo>
                <a:close/>
              </a:path>
              <a:path w="76200" h="533400">
                <a:moveTo>
                  <a:pt x="48006" y="476371"/>
                </a:moveTo>
                <a:lnTo>
                  <a:pt x="48006" y="0"/>
                </a:lnTo>
                <a:lnTo>
                  <a:pt x="28956" y="0"/>
                </a:lnTo>
                <a:lnTo>
                  <a:pt x="28956" y="476890"/>
                </a:lnTo>
                <a:lnTo>
                  <a:pt x="38100" y="483107"/>
                </a:lnTo>
                <a:lnTo>
                  <a:pt x="48006" y="476371"/>
                </a:lnTo>
                <a:close/>
              </a:path>
              <a:path w="76200" h="533400">
                <a:moveTo>
                  <a:pt x="48006" y="513588"/>
                </a:moveTo>
                <a:lnTo>
                  <a:pt x="48006" y="483107"/>
                </a:lnTo>
                <a:lnTo>
                  <a:pt x="28956" y="483107"/>
                </a:lnTo>
                <a:lnTo>
                  <a:pt x="28956" y="515112"/>
                </a:lnTo>
                <a:lnTo>
                  <a:pt x="38100" y="533400"/>
                </a:lnTo>
                <a:lnTo>
                  <a:pt x="48006" y="513588"/>
                </a:lnTo>
                <a:close/>
              </a:path>
              <a:path w="76200" h="533400">
                <a:moveTo>
                  <a:pt x="76200" y="457200"/>
                </a:moveTo>
                <a:lnTo>
                  <a:pt x="38100" y="483107"/>
                </a:lnTo>
                <a:lnTo>
                  <a:pt x="48006" y="483107"/>
                </a:lnTo>
                <a:lnTo>
                  <a:pt x="48006" y="513588"/>
                </a:lnTo>
                <a:lnTo>
                  <a:pt x="76200" y="457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35635" y="1377188"/>
            <a:ext cx="2276475" cy="139890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830"/>
              </a:spcBef>
            </a:pPr>
            <a:r>
              <a:rPr sz="2400" spc="-5" dirty="0">
                <a:solidFill>
                  <a:srgbClr val="000000"/>
                </a:solidFill>
                <a:latin typeface="Times New Roman"/>
                <a:cs typeface="Times New Roman"/>
              </a:rPr>
              <a:t>Acyl</a:t>
            </a:r>
            <a:r>
              <a:rPr sz="24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Times New Roman"/>
                <a:cs typeface="Times New Roman"/>
              </a:rPr>
              <a:t>CoA</a:t>
            </a:r>
            <a:endParaRPr sz="2400">
              <a:latin typeface="Times New Roman"/>
              <a:cs typeface="Times New Roman"/>
            </a:endParaRPr>
          </a:p>
          <a:p>
            <a:pPr marL="12700" marR="5080" indent="762000">
              <a:lnSpc>
                <a:spcPct val="124600"/>
              </a:lnSpc>
              <a:spcBef>
                <a:spcPts val="25"/>
              </a:spcBef>
            </a:pPr>
            <a:r>
              <a:rPr sz="2400" dirty="0">
                <a:solidFill>
                  <a:srgbClr val="3333CC"/>
                </a:solidFill>
                <a:latin typeface="Symbol"/>
                <a:cs typeface="Symbol"/>
              </a:rPr>
              <a:t></a:t>
            </a:r>
            <a:r>
              <a:rPr sz="2400" spc="-10" dirty="0">
                <a:solidFill>
                  <a:srgbClr val="3333CC"/>
                </a:solidFill>
                <a:latin typeface="Times New Roman"/>
                <a:cs typeface="Times New Roman"/>
              </a:rPr>
              <a:t>-oxidation  </a:t>
            </a:r>
            <a:r>
              <a:rPr sz="2400" spc="-5" dirty="0">
                <a:solidFill>
                  <a:srgbClr val="000000"/>
                </a:solidFill>
                <a:latin typeface="Times New Roman"/>
                <a:cs typeface="Times New Roman"/>
              </a:rPr>
              <a:t>Acetyl</a:t>
            </a:r>
            <a:r>
              <a:rPr sz="24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Times New Roman"/>
                <a:cs typeface="Times New Roman"/>
              </a:rPr>
              <a:t>CoA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52500" y="2743200"/>
            <a:ext cx="76200" cy="762000"/>
          </a:xfrm>
          <a:custGeom>
            <a:avLst/>
            <a:gdLst/>
            <a:ahLst/>
            <a:cxnLst/>
            <a:rect l="l" t="t" r="r" b="b"/>
            <a:pathLst>
              <a:path w="76200" h="762000">
                <a:moveTo>
                  <a:pt x="38100" y="711708"/>
                </a:moveTo>
                <a:lnTo>
                  <a:pt x="0" y="685800"/>
                </a:lnTo>
                <a:lnTo>
                  <a:pt x="28956" y="743712"/>
                </a:lnTo>
                <a:lnTo>
                  <a:pt x="28956" y="711708"/>
                </a:lnTo>
                <a:lnTo>
                  <a:pt x="38100" y="711708"/>
                </a:lnTo>
                <a:close/>
              </a:path>
              <a:path w="76200" h="762000">
                <a:moveTo>
                  <a:pt x="48006" y="704971"/>
                </a:moveTo>
                <a:lnTo>
                  <a:pt x="48006" y="0"/>
                </a:lnTo>
                <a:lnTo>
                  <a:pt x="28956" y="0"/>
                </a:lnTo>
                <a:lnTo>
                  <a:pt x="28956" y="705490"/>
                </a:lnTo>
                <a:lnTo>
                  <a:pt x="38100" y="711708"/>
                </a:lnTo>
                <a:lnTo>
                  <a:pt x="48006" y="704971"/>
                </a:lnTo>
                <a:close/>
              </a:path>
              <a:path w="76200" h="762000">
                <a:moveTo>
                  <a:pt x="48006" y="742188"/>
                </a:moveTo>
                <a:lnTo>
                  <a:pt x="48006" y="711708"/>
                </a:lnTo>
                <a:lnTo>
                  <a:pt x="28956" y="711708"/>
                </a:lnTo>
                <a:lnTo>
                  <a:pt x="28956" y="743712"/>
                </a:lnTo>
                <a:lnTo>
                  <a:pt x="38100" y="762000"/>
                </a:lnTo>
                <a:lnTo>
                  <a:pt x="48006" y="742188"/>
                </a:lnTo>
                <a:close/>
              </a:path>
              <a:path w="76200" h="762000">
                <a:moveTo>
                  <a:pt x="76200" y="685800"/>
                </a:moveTo>
                <a:lnTo>
                  <a:pt x="38100" y="711708"/>
                </a:lnTo>
                <a:lnTo>
                  <a:pt x="48006" y="711708"/>
                </a:lnTo>
                <a:lnTo>
                  <a:pt x="48006" y="742188"/>
                </a:lnTo>
                <a:lnTo>
                  <a:pt x="76200" y="685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2500" y="3810000"/>
            <a:ext cx="76200" cy="609600"/>
          </a:xfrm>
          <a:custGeom>
            <a:avLst/>
            <a:gdLst/>
            <a:ahLst/>
            <a:cxnLst/>
            <a:rect l="l" t="t" r="r" b="b"/>
            <a:pathLst>
              <a:path w="76200" h="609600">
                <a:moveTo>
                  <a:pt x="38100" y="559308"/>
                </a:moveTo>
                <a:lnTo>
                  <a:pt x="0" y="533400"/>
                </a:lnTo>
                <a:lnTo>
                  <a:pt x="28956" y="591312"/>
                </a:lnTo>
                <a:lnTo>
                  <a:pt x="28956" y="559308"/>
                </a:lnTo>
                <a:lnTo>
                  <a:pt x="38100" y="559308"/>
                </a:lnTo>
                <a:close/>
              </a:path>
              <a:path w="76200" h="609600">
                <a:moveTo>
                  <a:pt x="48006" y="552571"/>
                </a:moveTo>
                <a:lnTo>
                  <a:pt x="48005" y="0"/>
                </a:lnTo>
                <a:lnTo>
                  <a:pt x="28955" y="0"/>
                </a:lnTo>
                <a:lnTo>
                  <a:pt x="28956" y="553090"/>
                </a:lnTo>
                <a:lnTo>
                  <a:pt x="38100" y="559308"/>
                </a:lnTo>
                <a:lnTo>
                  <a:pt x="48006" y="552571"/>
                </a:lnTo>
                <a:close/>
              </a:path>
              <a:path w="76200" h="609600">
                <a:moveTo>
                  <a:pt x="48006" y="589788"/>
                </a:moveTo>
                <a:lnTo>
                  <a:pt x="48006" y="559308"/>
                </a:lnTo>
                <a:lnTo>
                  <a:pt x="28956" y="559308"/>
                </a:lnTo>
                <a:lnTo>
                  <a:pt x="28956" y="591312"/>
                </a:lnTo>
                <a:lnTo>
                  <a:pt x="38100" y="609600"/>
                </a:lnTo>
                <a:lnTo>
                  <a:pt x="48006" y="589788"/>
                </a:lnTo>
                <a:close/>
              </a:path>
              <a:path w="76200" h="609600">
                <a:moveTo>
                  <a:pt x="76200" y="533400"/>
                </a:moveTo>
                <a:lnTo>
                  <a:pt x="38100" y="559308"/>
                </a:lnTo>
                <a:lnTo>
                  <a:pt x="48006" y="559308"/>
                </a:lnTo>
                <a:lnTo>
                  <a:pt x="48006" y="589788"/>
                </a:lnTo>
                <a:lnTo>
                  <a:pt x="76200" y="533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33500" y="48006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76200" y="304800"/>
                </a:moveTo>
                <a:lnTo>
                  <a:pt x="0" y="304800"/>
                </a:lnTo>
                <a:lnTo>
                  <a:pt x="32003" y="368807"/>
                </a:lnTo>
                <a:lnTo>
                  <a:pt x="32003" y="317753"/>
                </a:lnTo>
                <a:lnTo>
                  <a:pt x="44957" y="317753"/>
                </a:lnTo>
                <a:lnTo>
                  <a:pt x="44957" y="367284"/>
                </a:lnTo>
                <a:lnTo>
                  <a:pt x="76200" y="304800"/>
                </a:lnTo>
                <a:close/>
              </a:path>
              <a:path w="76200" h="381000">
                <a:moveTo>
                  <a:pt x="44957" y="304800"/>
                </a:moveTo>
                <a:lnTo>
                  <a:pt x="44957" y="0"/>
                </a:lnTo>
                <a:lnTo>
                  <a:pt x="32003" y="0"/>
                </a:lnTo>
                <a:lnTo>
                  <a:pt x="32003" y="304800"/>
                </a:lnTo>
                <a:lnTo>
                  <a:pt x="44957" y="304800"/>
                </a:lnTo>
                <a:close/>
              </a:path>
              <a:path w="76200" h="381000">
                <a:moveTo>
                  <a:pt x="44957" y="367284"/>
                </a:moveTo>
                <a:lnTo>
                  <a:pt x="44957" y="317753"/>
                </a:lnTo>
                <a:lnTo>
                  <a:pt x="32003" y="317753"/>
                </a:lnTo>
                <a:lnTo>
                  <a:pt x="32003" y="368807"/>
                </a:lnTo>
                <a:lnTo>
                  <a:pt x="38100" y="381000"/>
                </a:lnTo>
                <a:lnTo>
                  <a:pt x="44957" y="3672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66104" y="4794503"/>
            <a:ext cx="621030" cy="424180"/>
          </a:xfrm>
          <a:custGeom>
            <a:avLst/>
            <a:gdLst/>
            <a:ahLst/>
            <a:cxnLst/>
            <a:rect l="l" t="t" r="r" b="b"/>
            <a:pathLst>
              <a:path w="621030" h="424179">
                <a:moveTo>
                  <a:pt x="575471" y="12953"/>
                </a:moveTo>
                <a:lnTo>
                  <a:pt x="575471" y="0"/>
                </a:lnTo>
                <a:lnTo>
                  <a:pt x="545753" y="33"/>
                </a:lnTo>
                <a:lnTo>
                  <a:pt x="487613" y="2614"/>
                </a:lnTo>
                <a:lnTo>
                  <a:pt x="432062" y="6648"/>
                </a:lnTo>
                <a:lnTo>
                  <a:pt x="379864" y="12017"/>
                </a:lnTo>
                <a:lnTo>
                  <a:pt x="331019" y="18638"/>
                </a:lnTo>
                <a:lnTo>
                  <a:pt x="285530" y="26427"/>
                </a:lnTo>
                <a:lnTo>
                  <a:pt x="243396" y="35301"/>
                </a:lnTo>
                <a:lnTo>
                  <a:pt x="204620" y="45176"/>
                </a:lnTo>
                <a:lnTo>
                  <a:pt x="137145" y="67597"/>
                </a:lnTo>
                <a:lnTo>
                  <a:pt x="83113" y="93020"/>
                </a:lnTo>
                <a:lnTo>
                  <a:pt x="42533" y="120777"/>
                </a:lnTo>
                <a:lnTo>
                  <a:pt x="15416" y="150201"/>
                </a:lnTo>
                <a:lnTo>
                  <a:pt x="0" y="196000"/>
                </a:lnTo>
                <a:lnTo>
                  <a:pt x="1602" y="211376"/>
                </a:lnTo>
                <a:lnTo>
                  <a:pt x="6576" y="226667"/>
                </a:lnTo>
                <a:lnTo>
                  <a:pt x="13144" y="238565"/>
                </a:lnTo>
                <a:lnTo>
                  <a:pt x="13144" y="196210"/>
                </a:lnTo>
                <a:lnTo>
                  <a:pt x="14976" y="181191"/>
                </a:lnTo>
                <a:lnTo>
                  <a:pt x="42620" y="137018"/>
                </a:lnTo>
                <a:lnTo>
                  <a:pt x="79511" y="109188"/>
                </a:lnTo>
                <a:lnTo>
                  <a:pt x="131348" y="83412"/>
                </a:lnTo>
                <a:lnTo>
                  <a:pt x="197793" y="60546"/>
                </a:lnTo>
                <a:lnTo>
                  <a:pt x="236548" y="50394"/>
                </a:lnTo>
                <a:lnTo>
                  <a:pt x="278991" y="41213"/>
                </a:lnTo>
                <a:lnTo>
                  <a:pt x="325122" y="33091"/>
                </a:lnTo>
                <a:lnTo>
                  <a:pt x="374940" y="26116"/>
                </a:lnTo>
                <a:lnTo>
                  <a:pt x="428445" y="20376"/>
                </a:lnTo>
                <a:lnTo>
                  <a:pt x="485586" y="15962"/>
                </a:lnTo>
                <a:lnTo>
                  <a:pt x="545753" y="12991"/>
                </a:lnTo>
                <a:lnTo>
                  <a:pt x="575471" y="12953"/>
                </a:lnTo>
                <a:close/>
              </a:path>
              <a:path w="621030" h="424179">
                <a:moveTo>
                  <a:pt x="569375" y="385571"/>
                </a:moveTo>
                <a:lnTo>
                  <a:pt x="565230" y="379475"/>
                </a:lnTo>
                <a:lnTo>
                  <a:pt x="545753" y="379438"/>
                </a:lnTo>
                <a:lnTo>
                  <a:pt x="485586" y="376462"/>
                </a:lnTo>
                <a:lnTo>
                  <a:pt x="428352" y="372034"/>
                </a:lnTo>
                <a:lnTo>
                  <a:pt x="374814" y="366279"/>
                </a:lnTo>
                <a:lnTo>
                  <a:pt x="324971" y="359287"/>
                </a:lnTo>
                <a:lnTo>
                  <a:pt x="278823" y="351145"/>
                </a:lnTo>
                <a:lnTo>
                  <a:pt x="236369" y="341944"/>
                </a:lnTo>
                <a:lnTo>
                  <a:pt x="197610" y="331771"/>
                </a:lnTo>
                <a:lnTo>
                  <a:pt x="131174" y="308864"/>
                </a:lnTo>
                <a:lnTo>
                  <a:pt x="79658" y="283232"/>
                </a:lnTo>
                <a:lnTo>
                  <a:pt x="42726" y="255402"/>
                </a:lnTo>
                <a:lnTo>
                  <a:pt x="15004" y="211229"/>
                </a:lnTo>
                <a:lnTo>
                  <a:pt x="13144" y="196210"/>
                </a:lnTo>
                <a:lnTo>
                  <a:pt x="13144" y="238565"/>
                </a:lnTo>
                <a:lnTo>
                  <a:pt x="41746" y="271197"/>
                </a:lnTo>
                <a:lnTo>
                  <a:pt x="82075" y="298930"/>
                </a:lnTo>
                <a:lnTo>
                  <a:pt x="135921" y="324320"/>
                </a:lnTo>
                <a:lnTo>
                  <a:pt x="203294" y="346700"/>
                </a:lnTo>
                <a:lnTo>
                  <a:pt x="242056" y="356551"/>
                </a:lnTo>
                <a:lnTo>
                  <a:pt x="284203" y="365399"/>
                </a:lnTo>
                <a:lnTo>
                  <a:pt x="329736" y="373161"/>
                </a:lnTo>
                <a:lnTo>
                  <a:pt x="378656" y="379752"/>
                </a:lnTo>
                <a:lnTo>
                  <a:pt x="430965" y="385089"/>
                </a:lnTo>
                <a:lnTo>
                  <a:pt x="485586" y="389011"/>
                </a:lnTo>
                <a:lnTo>
                  <a:pt x="543467" y="391568"/>
                </a:lnTo>
                <a:lnTo>
                  <a:pt x="565352" y="391667"/>
                </a:lnTo>
                <a:lnTo>
                  <a:pt x="569375" y="385571"/>
                </a:lnTo>
                <a:close/>
              </a:path>
              <a:path w="621030" h="424179">
                <a:moveTo>
                  <a:pt x="620429" y="385571"/>
                </a:moveTo>
                <a:lnTo>
                  <a:pt x="543467" y="347471"/>
                </a:lnTo>
                <a:lnTo>
                  <a:pt x="565230" y="379475"/>
                </a:lnTo>
                <a:lnTo>
                  <a:pt x="569375" y="379475"/>
                </a:lnTo>
                <a:lnTo>
                  <a:pt x="569375" y="411098"/>
                </a:lnTo>
                <a:lnTo>
                  <a:pt x="620429" y="385571"/>
                </a:lnTo>
                <a:close/>
              </a:path>
              <a:path w="621030" h="424179">
                <a:moveTo>
                  <a:pt x="569375" y="411098"/>
                </a:moveTo>
                <a:lnTo>
                  <a:pt x="569375" y="391667"/>
                </a:lnTo>
                <a:lnTo>
                  <a:pt x="565352" y="391667"/>
                </a:lnTo>
                <a:lnTo>
                  <a:pt x="544229" y="423671"/>
                </a:lnTo>
                <a:lnTo>
                  <a:pt x="569375" y="411098"/>
                </a:lnTo>
                <a:close/>
              </a:path>
              <a:path w="621030" h="424179">
                <a:moveTo>
                  <a:pt x="569375" y="385571"/>
                </a:moveTo>
                <a:lnTo>
                  <a:pt x="569375" y="379475"/>
                </a:lnTo>
                <a:lnTo>
                  <a:pt x="565230" y="379475"/>
                </a:lnTo>
                <a:lnTo>
                  <a:pt x="569375" y="385571"/>
                </a:lnTo>
                <a:close/>
              </a:path>
              <a:path w="621030" h="424179">
                <a:moveTo>
                  <a:pt x="569375" y="391667"/>
                </a:moveTo>
                <a:lnTo>
                  <a:pt x="569375" y="385571"/>
                </a:lnTo>
                <a:lnTo>
                  <a:pt x="565352" y="391667"/>
                </a:lnTo>
                <a:lnTo>
                  <a:pt x="569375" y="391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35940" y="3451352"/>
            <a:ext cx="2541905" cy="2509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HMG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CoA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50">
              <a:latin typeface="Times New Roman"/>
              <a:cs typeface="Times New Roman"/>
            </a:endParaRPr>
          </a:p>
          <a:p>
            <a:pPr marL="88900">
              <a:lnSpc>
                <a:spcPts val="2590"/>
              </a:lnSpc>
            </a:pPr>
            <a:r>
              <a:rPr sz="2400" b="1" dirty="0">
                <a:latin typeface="Times New Roman"/>
                <a:cs typeface="Times New Roman"/>
              </a:rPr>
              <a:t>Acetoacetate</a:t>
            </a:r>
            <a:endParaRPr sz="2400">
              <a:latin typeface="Times New Roman"/>
              <a:cs typeface="Times New Roman"/>
            </a:endParaRPr>
          </a:p>
          <a:p>
            <a:pPr marL="1460500">
              <a:lnSpc>
                <a:spcPts val="1870"/>
              </a:lnSpc>
            </a:pPr>
            <a:r>
              <a:rPr sz="1800" b="1" spc="-5" dirty="0">
                <a:solidFill>
                  <a:srgbClr val="CCCCFF"/>
                </a:solidFill>
                <a:latin typeface="Times New Roman"/>
                <a:cs typeface="Times New Roman"/>
              </a:rPr>
              <a:t>NADH+H</a:t>
            </a:r>
            <a:r>
              <a:rPr sz="1800" b="1" spc="-7" baseline="25462" dirty="0">
                <a:solidFill>
                  <a:srgbClr val="CCCCFF"/>
                </a:solidFill>
                <a:latin typeface="Times New Roman"/>
                <a:cs typeface="Times New Roman"/>
              </a:rPr>
              <a:t>+</a:t>
            </a:r>
            <a:endParaRPr sz="1800" baseline="25462">
              <a:latin typeface="Times New Roman"/>
              <a:cs typeface="Times New Roman"/>
            </a:endParaRPr>
          </a:p>
          <a:p>
            <a:pPr marL="1460500">
              <a:lnSpc>
                <a:spcPts val="1914"/>
              </a:lnSpc>
              <a:spcBef>
                <a:spcPts val="480"/>
              </a:spcBef>
            </a:pPr>
            <a:r>
              <a:rPr sz="1800" b="1" spc="-5" dirty="0">
                <a:solidFill>
                  <a:srgbClr val="CCCCFF"/>
                </a:solidFill>
                <a:latin typeface="Times New Roman"/>
                <a:cs typeface="Times New Roman"/>
              </a:rPr>
              <a:t>NAD</a:t>
            </a:r>
            <a:r>
              <a:rPr sz="1800" b="1" spc="-7" baseline="25462" dirty="0">
                <a:solidFill>
                  <a:srgbClr val="CCCCFF"/>
                </a:solidFill>
                <a:latin typeface="Times New Roman"/>
                <a:cs typeface="Times New Roman"/>
              </a:rPr>
              <a:t>+</a:t>
            </a:r>
            <a:endParaRPr sz="1800" baseline="25462">
              <a:latin typeface="Times New Roman"/>
              <a:cs typeface="Times New Roman"/>
            </a:endParaRPr>
          </a:p>
          <a:p>
            <a:pPr marL="469900">
              <a:lnSpc>
                <a:spcPts val="2630"/>
              </a:lnSpc>
            </a:pPr>
            <a:r>
              <a:rPr sz="2400" b="1" spc="-5" dirty="0">
                <a:latin typeface="Symbol"/>
                <a:cs typeface="Symbol"/>
              </a:rPr>
              <a:t></a:t>
            </a:r>
            <a:r>
              <a:rPr sz="2400" b="1" spc="-5" dirty="0">
                <a:latin typeface="Times New Roman"/>
                <a:cs typeface="Times New Roman"/>
              </a:rPr>
              <a:t>-OH</a:t>
            </a:r>
            <a:endParaRPr sz="2400">
              <a:latin typeface="Times New Roman"/>
              <a:cs typeface="Times New Roman"/>
            </a:endParaRPr>
          </a:p>
          <a:p>
            <a:pPr marL="469900">
              <a:lnSpc>
                <a:spcPts val="2875"/>
              </a:lnSpc>
            </a:pPr>
            <a:r>
              <a:rPr sz="2400" b="1" spc="-10" dirty="0">
                <a:latin typeface="Times New Roman"/>
                <a:cs typeface="Times New Roman"/>
              </a:rPr>
              <a:t>butyrate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828800" y="5524500"/>
            <a:ext cx="4953000" cy="76200"/>
          </a:xfrm>
          <a:custGeom>
            <a:avLst/>
            <a:gdLst/>
            <a:ahLst/>
            <a:cxnLst/>
            <a:rect l="l" t="t" r="r" b="b"/>
            <a:pathLst>
              <a:path w="4953000" h="76200">
                <a:moveTo>
                  <a:pt x="4902708" y="38100"/>
                </a:moveTo>
                <a:lnTo>
                  <a:pt x="4896490" y="28955"/>
                </a:lnTo>
                <a:lnTo>
                  <a:pt x="0" y="28956"/>
                </a:lnTo>
                <a:lnTo>
                  <a:pt x="0" y="48006"/>
                </a:lnTo>
                <a:lnTo>
                  <a:pt x="4895971" y="48005"/>
                </a:lnTo>
                <a:lnTo>
                  <a:pt x="4902708" y="38100"/>
                </a:lnTo>
                <a:close/>
              </a:path>
              <a:path w="4953000" h="76200">
                <a:moveTo>
                  <a:pt x="4953000" y="38100"/>
                </a:moveTo>
                <a:lnTo>
                  <a:pt x="4876800" y="0"/>
                </a:lnTo>
                <a:lnTo>
                  <a:pt x="4896490" y="28955"/>
                </a:lnTo>
                <a:lnTo>
                  <a:pt x="4902708" y="28955"/>
                </a:lnTo>
                <a:lnTo>
                  <a:pt x="4902708" y="63246"/>
                </a:lnTo>
                <a:lnTo>
                  <a:pt x="4953000" y="38100"/>
                </a:lnTo>
                <a:close/>
              </a:path>
              <a:path w="4953000" h="76200">
                <a:moveTo>
                  <a:pt x="4902708" y="63246"/>
                </a:moveTo>
                <a:lnTo>
                  <a:pt x="4902708" y="48005"/>
                </a:lnTo>
                <a:lnTo>
                  <a:pt x="4895971" y="48005"/>
                </a:lnTo>
                <a:lnTo>
                  <a:pt x="4876800" y="76200"/>
                </a:lnTo>
                <a:lnTo>
                  <a:pt x="4902708" y="63246"/>
                </a:lnTo>
                <a:close/>
              </a:path>
              <a:path w="4953000" h="76200">
                <a:moveTo>
                  <a:pt x="4902708" y="48005"/>
                </a:moveTo>
                <a:lnTo>
                  <a:pt x="4902708" y="38100"/>
                </a:lnTo>
                <a:lnTo>
                  <a:pt x="4895971" y="48005"/>
                </a:lnTo>
                <a:lnTo>
                  <a:pt x="4902708" y="48005"/>
                </a:lnTo>
                <a:close/>
              </a:path>
              <a:path w="4953000" h="76200">
                <a:moveTo>
                  <a:pt x="4902708" y="38100"/>
                </a:moveTo>
                <a:lnTo>
                  <a:pt x="4902708" y="28955"/>
                </a:lnTo>
                <a:lnTo>
                  <a:pt x="4896490" y="28955"/>
                </a:lnTo>
                <a:lnTo>
                  <a:pt x="4902708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860540" y="5205476"/>
            <a:ext cx="7689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Symbol"/>
                <a:cs typeface="Symbol"/>
              </a:rPr>
              <a:t></a:t>
            </a:r>
            <a:r>
              <a:rPr sz="2400" b="1" spc="-5" dirty="0">
                <a:latin typeface="Times New Roman"/>
                <a:cs typeface="Times New Roman"/>
              </a:rPr>
              <a:t>-OH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60540" y="5569711"/>
            <a:ext cx="1141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butyrate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362200" y="4610100"/>
            <a:ext cx="4267200" cy="76200"/>
          </a:xfrm>
          <a:custGeom>
            <a:avLst/>
            <a:gdLst/>
            <a:ahLst/>
            <a:cxnLst/>
            <a:rect l="l" t="t" r="r" b="b"/>
            <a:pathLst>
              <a:path w="4267200" h="76200">
                <a:moveTo>
                  <a:pt x="4191442" y="31947"/>
                </a:moveTo>
                <a:lnTo>
                  <a:pt x="762" y="12953"/>
                </a:lnTo>
                <a:lnTo>
                  <a:pt x="0" y="25907"/>
                </a:lnTo>
                <a:lnTo>
                  <a:pt x="4191320" y="44141"/>
                </a:lnTo>
                <a:lnTo>
                  <a:pt x="4191442" y="31947"/>
                </a:lnTo>
                <a:close/>
              </a:path>
              <a:path w="4267200" h="76200">
                <a:moveTo>
                  <a:pt x="4203954" y="69722"/>
                </a:moveTo>
                <a:lnTo>
                  <a:pt x="4203954" y="44195"/>
                </a:lnTo>
                <a:lnTo>
                  <a:pt x="4191320" y="44141"/>
                </a:lnTo>
                <a:lnTo>
                  <a:pt x="4191000" y="76199"/>
                </a:lnTo>
                <a:lnTo>
                  <a:pt x="4203954" y="69722"/>
                </a:lnTo>
                <a:close/>
              </a:path>
              <a:path w="4267200" h="76200">
                <a:moveTo>
                  <a:pt x="4203954" y="44195"/>
                </a:moveTo>
                <a:lnTo>
                  <a:pt x="4203954" y="32003"/>
                </a:lnTo>
                <a:lnTo>
                  <a:pt x="4191442" y="31947"/>
                </a:lnTo>
                <a:lnTo>
                  <a:pt x="4191320" y="44141"/>
                </a:lnTo>
                <a:lnTo>
                  <a:pt x="4203954" y="44195"/>
                </a:lnTo>
                <a:close/>
              </a:path>
              <a:path w="4267200" h="76200">
                <a:moveTo>
                  <a:pt x="4267200" y="38099"/>
                </a:moveTo>
                <a:lnTo>
                  <a:pt x="4191762" y="0"/>
                </a:lnTo>
                <a:lnTo>
                  <a:pt x="4191442" y="31947"/>
                </a:lnTo>
                <a:lnTo>
                  <a:pt x="4203954" y="32003"/>
                </a:lnTo>
                <a:lnTo>
                  <a:pt x="4203954" y="69722"/>
                </a:lnTo>
                <a:lnTo>
                  <a:pt x="4267200" y="380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708140" y="4422902"/>
            <a:ext cx="16852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Acetoacetate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277100" y="4800600"/>
            <a:ext cx="76200" cy="457200"/>
          </a:xfrm>
          <a:custGeom>
            <a:avLst/>
            <a:gdLst/>
            <a:ahLst/>
            <a:cxnLst/>
            <a:rect l="l" t="t" r="r" b="b"/>
            <a:pathLst>
              <a:path w="76200" h="45720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2003" y="55077"/>
                </a:lnTo>
                <a:lnTo>
                  <a:pt x="32003" y="51053"/>
                </a:lnTo>
                <a:lnTo>
                  <a:pt x="44957" y="51053"/>
                </a:lnTo>
                <a:lnTo>
                  <a:pt x="44957" y="55580"/>
                </a:lnTo>
                <a:lnTo>
                  <a:pt x="76200" y="76200"/>
                </a:lnTo>
                <a:close/>
              </a:path>
              <a:path w="76200" h="457200">
                <a:moveTo>
                  <a:pt x="38100" y="51053"/>
                </a:moveTo>
                <a:lnTo>
                  <a:pt x="32003" y="51053"/>
                </a:lnTo>
                <a:lnTo>
                  <a:pt x="32003" y="55077"/>
                </a:lnTo>
                <a:lnTo>
                  <a:pt x="38100" y="51053"/>
                </a:lnTo>
                <a:close/>
              </a:path>
              <a:path w="76200" h="457200">
                <a:moveTo>
                  <a:pt x="44957" y="457200"/>
                </a:moveTo>
                <a:lnTo>
                  <a:pt x="44957" y="55580"/>
                </a:lnTo>
                <a:lnTo>
                  <a:pt x="38100" y="51053"/>
                </a:lnTo>
                <a:lnTo>
                  <a:pt x="32003" y="55077"/>
                </a:lnTo>
                <a:lnTo>
                  <a:pt x="32003" y="457200"/>
                </a:lnTo>
                <a:lnTo>
                  <a:pt x="44957" y="457200"/>
                </a:lnTo>
                <a:close/>
              </a:path>
              <a:path w="76200" h="457200">
                <a:moveTo>
                  <a:pt x="44957" y="55580"/>
                </a:moveTo>
                <a:lnTo>
                  <a:pt x="44957" y="51053"/>
                </a:lnTo>
                <a:lnTo>
                  <a:pt x="38100" y="51053"/>
                </a:lnTo>
                <a:lnTo>
                  <a:pt x="44957" y="55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05099" y="4914900"/>
            <a:ext cx="619760" cy="426084"/>
          </a:xfrm>
          <a:custGeom>
            <a:avLst/>
            <a:gdLst/>
            <a:ahLst/>
            <a:cxnLst/>
            <a:rect l="l" t="t" r="r" b="b"/>
            <a:pathLst>
              <a:path w="619759" h="426085">
                <a:moveTo>
                  <a:pt x="569409" y="38100"/>
                </a:moveTo>
                <a:lnTo>
                  <a:pt x="565385" y="32004"/>
                </a:lnTo>
                <a:lnTo>
                  <a:pt x="543501" y="32105"/>
                </a:lnTo>
                <a:lnTo>
                  <a:pt x="486836" y="34612"/>
                </a:lnTo>
                <a:lnTo>
                  <a:pt x="431225" y="38653"/>
                </a:lnTo>
                <a:lnTo>
                  <a:pt x="379000" y="44039"/>
                </a:lnTo>
                <a:lnTo>
                  <a:pt x="330145" y="50688"/>
                </a:lnTo>
                <a:lnTo>
                  <a:pt x="284660" y="58514"/>
                </a:lnTo>
                <a:lnTo>
                  <a:pt x="242545" y="67434"/>
                </a:lnTo>
                <a:lnTo>
                  <a:pt x="203800" y="77363"/>
                </a:lnTo>
                <a:lnTo>
                  <a:pt x="136420" y="99910"/>
                </a:lnTo>
                <a:lnTo>
                  <a:pt x="82518" y="125482"/>
                </a:lnTo>
                <a:lnTo>
                  <a:pt x="42094" y="153404"/>
                </a:lnTo>
                <a:lnTo>
                  <a:pt x="15149" y="183001"/>
                </a:lnTo>
                <a:lnTo>
                  <a:pt x="0" y="229061"/>
                </a:lnTo>
                <a:lnTo>
                  <a:pt x="1688" y="244522"/>
                </a:lnTo>
                <a:lnTo>
                  <a:pt x="6745" y="259895"/>
                </a:lnTo>
                <a:lnTo>
                  <a:pt x="12968" y="271120"/>
                </a:lnTo>
                <a:lnTo>
                  <a:pt x="12968" y="228733"/>
                </a:lnTo>
                <a:lnTo>
                  <a:pt x="14891" y="213649"/>
                </a:lnTo>
                <a:lnTo>
                  <a:pt x="42789" y="169296"/>
                </a:lnTo>
                <a:lnTo>
                  <a:pt x="79816" y="141362"/>
                </a:lnTo>
                <a:lnTo>
                  <a:pt x="131575" y="115566"/>
                </a:lnTo>
                <a:lnTo>
                  <a:pt x="198057" y="92615"/>
                </a:lnTo>
                <a:lnTo>
                  <a:pt x="236815" y="82430"/>
                </a:lnTo>
                <a:lnTo>
                  <a:pt x="279252" y="73222"/>
                </a:lnTo>
                <a:lnTo>
                  <a:pt x="325364" y="65081"/>
                </a:lnTo>
                <a:lnTo>
                  <a:pt x="375151" y="58095"/>
                </a:lnTo>
                <a:lnTo>
                  <a:pt x="428611" y="52353"/>
                </a:lnTo>
                <a:lnTo>
                  <a:pt x="484822" y="48016"/>
                </a:lnTo>
                <a:lnTo>
                  <a:pt x="545787" y="44995"/>
                </a:lnTo>
                <a:lnTo>
                  <a:pt x="564745" y="44958"/>
                </a:lnTo>
                <a:lnTo>
                  <a:pt x="569409" y="38100"/>
                </a:lnTo>
                <a:close/>
              </a:path>
              <a:path w="619759" h="426085">
                <a:moveTo>
                  <a:pt x="575505" y="425958"/>
                </a:moveTo>
                <a:lnTo>
                  <a:pt x="575505" y="413004"/>
                </a:lnTo>
                <a:lnTo>
                  <a:pt x="543501" y="412889"/>
                </a:lnTo>
                <a:lnTo>
                  <a:pt x="484822" y="409960"/>
                </a:lnTo>
                <a:lnTo>
                  <a:pt x="427567" y="405498"/>
                </a:lnTo>
                <a:lnTo>
                  <a:pt x="374018" y="399707"/>
                </a:lnTo>
                <a:lnTo>
                  <a:pt x="324176" y="392674"/>
                </a:lnTo>
                <a:lnTo>
                  <a:pt x="278039" y="384490"/>
                </a:lnTo>
                <a:lnTo>
                  <a:pt x="235606" y="375243"/>
                </a:lnTo>
                <a:lnTo>
                  <a:pt x="196876" y="365022"/>
                </a:lnTo>
                <a:lnTo>
                  <a:pt x="130518" y="342010"/>
                </a:lnTo>
                <a:lnTo>
                  <a:pt x="78958" y="316165"/>
                </a:lnTo>
                <a:lnTo>
                  <a:pt x="42186" y="288197"/>
                </a:lnTo>
                <a:lnTo>
                  <a:pt x="14735" y="243818"/>
                </a:lnTo>
                <a:lnTo>
                  <a:pt x="12968" y="228733"/>
                </a:lnTo>
                <a:lnTo>
                  <a:pt x="12968" y="271120"/>
                </a:lnTo>
                <a:lnTo>
                  <a:pt x="42186" y="304690"/>
                </a:lnTo>
                <a:lnTo>
                  <a:pt x="82565" y="332501"/>
                </a:lnTo>
                <a:lnTo>
                  <a:pt x="136473" y="357982"/>
                </a:lnTo>
                <a:lnTo>
                  <a:pt x="203855" y="380415"/>
                </a:lnTo>
                <a:lnTo>
                  <a:pt x="242598" y="390278"/>
                </a:lnTo>
                <a:lnTo>
                  <a:pt x="284710" y="399127"/>
                </a:lnTo>
                <a:lnTo>
                  <a:pt x="330189" y="406876"/>
                </a:lnTo>
                <a:lnTo>
                  <a:pt x="379037" y="413442"/>
                </a:lnTo>
                <a:lnTo>
                  <a:pt x="431252" y="418740"/>
                </a:lnTo>
                <a:lnTo>
                  <a:pt x="486836" y="422686"/>
                </a:lnTo>
                <a:lnTo>
                  <a:pt x="546549" y="425215"/>
                </a:lnTo>
                <a:lnTo>
                  <a:pt x="575505" y="425958"/>
                </a:lnTo>
                <a:close/>
              </a:path>
              <a:path w="619759" h="426085">
                <a:moveTo>
                  <a:pt x="569409" y="63505"/>
                </a:moveTo>
                <a:lnTo>
                  <a:pt x="569409" y="44958"/>
                </a:lnTo>
                <a:lnTo>
                  <a:pt x="564745" y="44958"/>
                </a:lnTo>
                <a:lnTo>
                  <a:pt x="543501" y="76200"/>
                </a:lnTo>
                <a:lnTo>
                  <a:pt x="569409" y="63505"/>
                </a:lnTo>
                <a:close/>
              </a:path>
              <a:path w="619759" h="426085">
                <a:moveTo>
                  <a:pt x="619701" y="38862"/>
                </a:moveTo>
                <a:lnTo>
                  <a:pt x="544263" y="0"/>
                </a:lnTo>
                <a:lnTo>
                  <a:pt x="565385" y="32004"/>
                </a:lnTo>
                <a:lnTo>
                  <a:pt x="569409" y="32004"/>
                </a:lnTo>
                <a:lnTo>
                  <a:pt x="569409" y="63505"/>
                </a:lnTo>
                <a:lnTo>
                  <a:pt x="619701" y="38862"/>
                </a:lnTo>
                <a:close/>
              </a:path>
              <a:path w="619759" h="426085">
                <a:moveTo>
                  <a:pt x="569409" y="44958"/>
                </a:moveTo>
                <a:lnTo>
                  <a:pt x="569409" y="38100"/>
                </a:lnTo>
                <a:lnTo>
                  <a:pt x="564745" y="44958"/>
                </a:lnTo>
                <a:lnTo>
                  <a:pt x="569409" y="44958"/>
                </a:lnTo>
                <a:close/>
              </a:path>
              <a:path w="619759" h="426085">
                <a:moveTo>
                  <a:pt x="569409" y="38100"/>
                </a:moveTo>
                <a:lnTo>
                  <a:pt x="569409" y="32004"/>
                </a:lnTo>
                <a:lnTo>
                  <a:pt x="565385" y="32004"/>
                </a:lnTo>
                <a:lnTo>
                  <a:pt x="569409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927340" y="4710938"/>
            <a:ext cx="1094105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1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CCCCFF"/>
                </a:solidFill>
                <a:latin typeface="Times New Roman"/>
                <a:cs typeface="Times New Roman"/>
              </a:rPr>
              <a:t>NADH+</a:t>
            </a:r>
            <a:r>
              <a:rPr sz="1800" b="1" spc="-10" dirty="0">
                <a:solidFill>
                  <a:srgbClr val="CCCCFF"/>
                </a:solidFill>
                <a:latin typeface="Times New Roman"/>
                <a:cs typeface="Times New Roman"/>
              </a:rPr>
              <a:t>H</a:t>
            </a:r>
            <a:r>
              <a:rPr sz="1800" b="1" baseline="25462" dirty="0">
                <a:solidFill>
                  <a:srgbClr val="CCCCFF"/>
                </a:solidFill>
                <a:latin typeface="Times New Roman"/>
                <a:cs typeface="Times New Roman"/>
              </a:rPr>
              <a:t>+  </a:t>
            </a:r>
            <a:r>
              <a:rPr sz="1800" b="1" spc="-5" dirty="0">
                <a:solidFill>
                  <a:srgbClr val="CCCCFF"/>
                </a:solidFill>
                <a:latin typeface="Times New Roman"/>
                <a:cs typeface="Times New Roman"/>
              </a:rPr>
              <a:t>NAD</a:t>
            </a:r>
            <a:r>
              <a:rPr sz="1800" b="1" spc="-7" baseline="25462" dirty="0">
                <a:solidFill>
                  <a:srgbClr val="CCCCFF"/>
                </a:solidFill>
                <a:latin typeface="Times New Roman"/>
                <a:cs typeface="Times New Roman"/>
              </a:rPr>
              <a:t>+</a:t>
            </a:r>
            <a:endParaRPr sz="1800" baseline="25462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324600" y="3429000"/>
            <a:ext cx="542290" cy="995680"/>
          </a:xfrm>
          <a:custGeom>
            <a:avLst/>
            <a:gdLst/>
            <a:ahLst/>
            <a:cxnLst/>
            <a:rect l="l" t="t" r="r" b="b"/>
            <a:pathLst>
              <a:path w="542290" h="995679">
                <a:moveTo>
                  <a:pt x="70104" y="49530"/>
                </a:moveTo>
                <a:lnTo>
                  <a:pt x="0" y="0"/>
                </a:lnTo>
                <a:lnTo>
                  <a:pt x="3048" y="85344"/>
                </a:lnTo>
                <a:lnTo>
                  <a:pt x="16002" y="60823"/>
                </a:lnTo>
                <a:lnTo>
                  <a:pt x="16002" y="49530"/>
                </a:lnTo>
                <a:lnTo>
                  <a:pt x="32766" y="40386"/>
                </a:lnTo>
                <a:lnTo>
                  <a:pt x="35841" y="46103"/>
                </a:lnTo>
                <a:lnTo>
                  <a:pt x="70104" y="49530"/>
                </a:lnTo>
                <a:close/>
              </a:path>
              <a:path w="542290" h="995679">
                <a:moveTo>
                  <a:pt x="24384" y="44958"/>
                </a:moveTo>
                <a:lnTo>
                  <a:pt x="16002" y="49530"/>
                </a:lnTo>
                <a:lnTo>
                  <a:pt x="19013" y="55124"/>
                </a:lnTo>
                <a:lnTo>
                  <a:pt x="24384" y="44958"/>
                </a:lnTo>
                <a:close/>
              </a:path>
              <a:path w="542290" h="995679">
                <a:moveTo>
                  <a:pt x="19013" y="55124"/>
                </a:moveTo>
                <a:lnTo>
                  <a:pt x="16002" y="49530"/>
                </a:lnTo>
                <a:lnTo>
                  <a:pt x="16002" y="60823"/>
                </a:lnTo>
                <a:lnTo>
                  <a:pt x="19013" y="55124"/>
                </a:lnTo>
                <a:close/>
              </a:path>
              <a:path w="542290" h="995679">
                <a:moveTo>
                  <a:pt x="541782" y="986790"/>
                </a:moveTo>
                <a:lnTo>
                  <a:pt x="35841" y="46103"/>
                </a:lnTo>
                <a:lnTo>
                  <a:pt x="24384" y="44958"/>
                </a:lnTo>
                <a:lnTo>
                  <a:pt x="19013" y="55124"/>
                </a:lnTo>
                <a:lnTo>
                  <a:pt x="525018" y="995172"/>
                </a:lnTo>
                <a:lnTo>
                  <a:pt x="541782" y="986790"/>
                </a:lnTo>
                <a:close/>
              </a:path>
              <a:path w="542290" h="995679">
                <a:moveTo>
                  <a:pt x="35841" y="46103"/>
                </a:moveTo>
                <a:lnTo>
                  <a:pt x="32766" y="40386"/>
                </a:lnTo>
                <a:lnTo>
                  <a:pt x="24384" y="44958"/>
                </a:lnTo>
                <a:lnTo>
                  <a:pt x="35841" y="461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717540" y="3194507"/>
            <a:ext cx="5461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CoA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624002" y="3577590"/>
            <a:ext cx="278765" cy="634365"/>
          </a:xfrm>
          <a:custGeom>
            <a:avLst/>
            <a:gdLst/>
            <a:ahLst/>
            <a:cxnLst/>
            <a:rect l="l" t="t" r="r" b="b"/>
            <a:pathLst>
              <a:path w="278765" h="634364">
                <a:moveTo>
                  <a:pt x="231658" y="24666"/>
                </a:moveTo>
                <a:lnTo>
                  <a:pt x="231405" y="24192"/>
                </a:lnTo>
                <a:lnTo>
                  <a:pt x="225628" y="20567"/>
                </a:lnTo>
                <a:lnTo>
                  <a:pt x="214947" y="25907"/>
                </a:lnTo>
                <a:lnTo>
                  <a:pt x="171779" y="51136"/>
                </a:lnTo>
                <a:lnTo>
                  <a:pt x="133446" y="78527"/>
                </a:lnTo>
                <a:lnTo>
                  <a:pt x="99943" y="107825"/>
                </a:lnTo>
                <a:lnTo>
                  <a:pt x="71263" y="138775"/>
                </a:lnTo>
                <a:lnTo>
                  <a:pt x="47401" y="171121"/>
                </a:lnTo>
                <a:lnTo>
                  <a:pt x="28349" y="204605"/>
                </a:lnTo>
                <a:lnTo>
                  <a:pt x="4655" y="273969"/>
                </a:lnTo>
                <a:lnTo>
                  <a:pt x="0" y="309336"/>
                </a:lnTo>
                <a:lnTo>
                  <a:pt x="131" y="344818"/>
                </a:lnTo>
                <a:lnTo>
                  <a:pt x="5043" y="380160"/>
                </a:lnTo>
                <a:lnTo>
                  <a:pt x="12121" y="405695"/>
                </a:lnTo>
                <a:lnTo>
                  <a:pt x="12121" y="327278"/>
                </a:lnTo>
                <a:lnTo>
                  <a:pt x="14502" y="291345"/>
                </a:lnTo>
                <a:lnTo>
                  <a:pt x="34816" y="220517"/>
                </a:lnTo>
                <a:lnTo>
                  <a:pt x="52772" y="186184"/>
                </a:lnTo>
                <a:lnTo>
                  <a:pt x="75946" y="152947"/>
                </a:lnTo>
                <a:lnTo>
                  <a:pt x="104347" y="121087"/>
                </a:lnTo>
                <a:lnTo>
                  <a:pt x="137989" y="90884"/>
                </a:lnTo>
                <a:lnTo>
                  <a:pt x="176884" y="62620"/>
                </a:lnTo>
                <a:lnTo>
                  <a:pt x="221043" y="36575"/>
                </a:lnTo>
                <a:lnTo>
                  <a:pt x="230196" y="32507"/>
                </a:lnTo>
                <a:lnTo>
                  <a:pt x="231658" y="24666"/>
                </a:lnTo>
                <a:close/>
              </a:path>
              <a:path w="278765" h="634364">
                <a:moveTo>
                  <a:pt x="234759" y="622553"/>
                </a:moveTo>
                <a:lnTo>
                  <a:pt x="178108" y="590131"/>
                </a:lnTo>
                <a:lnTo>
                  <a:pt x="139483" y="562290"/>
                </a:lnTo>
                <a:lnTo>
                  <a:pt x="105942" y="532454"/>
                </a:lnTo>
                <a:lnTo>
                  <a:pt x="77496" y="500904"/>
                </a:lnTo>
                <a:lnTo>
                  <a:pt x="54157" y="467921"/>
                </a:lnTo>
                <a:lnTo>
                  <a:pt x="35939" y="433786"/>
                </a:lnTo>
                <a:lnTo>
                  <a:pt x="14909" y="363184"/>
                </a:lnTo>
                <a:lnTo>
                  <a:pt x="12121" y="327278"/>
                </a:lnTo>
                <a:lnTo>
                  <a:pt x="12121" y="405695"/>
                </a:lnTo>
                <a:lnTo>
                  <a:pt x="29185" y="449399"/>
                </a:lnTo>
                <a:lnTo>
                  <a:pt x="48402" y="482784"/>
                </a:lnTo>
                <a:lnTo>
                  <a:pt x="72375" y="515005"/>
                </a:lnTo>
                <a:lnTo>
                  <a:pt x="101099" y="545805"/>
                </a:lnTo>
                <a:lnTo>
                  <a:pt x="134566" y="574930"/>
                </a:lnTo>
                <a:lnTo>
                  <a:pt x="172772" y="602122"/>
                </a:lnTo>
                <a:lnTo>
                  <a:pt x="215709" y="627125"/>
                </a:lnTo>
                <a:lnTo>
                  <a:pt x="229425" y="633983"/>
                </a:lnTo>
                <a:lnTo>
                  <a:pt x="234759" y="622553"/>
                </a:lnTo>
                <a:close/>
              </a:path>
              <a:path w="278765" h="634364">
                <a:moveTo>
                  <a:pt x="278193" y="3809"/>
                </a:moveTo>
                <a:lnTo>
                  <a:pt x="192849" y="0"/>
                </a:lnTo>
                <a:lnTo>
                  <a:pt x="225628" y="20567"/>
                </a:lnTo>
                <a:lnTo>
                  <a:pt x="228663" y="19049"/>
                </a:lnTo>
                <a:lnTo>
                  <a:pt x="231405" y="24192"/>
                </a:lnTo>
                <a:lnTo>
                  <a:pt x="231711" y="24383"/>
                </a:lnTo>
                <a:lnTo>
                  <a:pt x="231711" y="24764"/>
                </a:lnTo>
                <a:lnTo>
                  <a:pt x="234759" y="30479"/>
                </a:lnTo>
                <a:lnTo>
                  <a:pt x="234759" y="55689"/>
                </a:lnTo>
                <a:lnTo>
                  <a:pt x="278193" y="3809"/>
                </a:lnTo>
                <a:close/>
              </a:path>
              <a:path w="278765" h="634364">
                <a:moveTo>
                  <a:pt x="234759" y="55689"/>
                </a:moveTo>
                <a:lnTo>
                  <a:pt x="234759" y="30479"/>
                </a:lnTo>
                <a:lnTo>
                  <a:pt x="230196" y="32507"/>
                </a:lnTo>
                <a:lnTo>
                  <a:pt x="223329" y="69341"/>
                </a:lnTo>
                <a:lnTo>
                  <a:pt x="234759" y="55689"/>
                </a:lnTo>
                <a:close/>
              </a:path>
              <a:path w="278765" h="634364">
                <a:moveTo>
                  <a:pt x="231405" y="24192"/>
                </a:moveTo>
                <a:lnTo>
                  <a:pt x="228663" y="19049"/>
                </a:lnTo>
                <a:lnTo>
                  <a:pt x="225628" y="20567"/>
                </a:lnTo>
                <a:lnTo>
                  <a:pt x="231405" y="24192"/>
                </a:lnTo>
                <a:close/>
              </a:path>
              <a:path w="278765" h="634364">
                <a:moveTo>
                  <a:pt x="234759" y="30479"/>
                </a:moveTo>
                <a:lnTo>
                  <a:pt x="231658" y="24666"/>
                </a:lnTo>
                <a:lnTo>
                  <a:pt x="230196" y="32507"/>
                </a:lnTo>
                <a:lnTo>
                  <a:pt x="234759" y="30479"/>
                </a:lnTo>
                <a:close/>
              </a:path>
              <a:path w="278765" h="634364">
                <a:moveTo>
                  <a:pt x="231711" y="24764"/>
                </a:moveTo>
                <a:lnTo>
                  <a:pt x="231711" y="24383"/>
                </a:lnTo>
                <a:lnTo>
                  <a:pt x="231658" y="246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936740" y="3913123"/>
            <a:ext cx="965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Succinyl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936740" y="4187444"/>
            <a:ext cx="4959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CoA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479540" y="3303447"/>
            <a:ext cx="1105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Succinate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575804" y="3467100"/>
            <a:ext cx="304800" cy="76200"/>
          </a:xfrm>
          <a:custGeom>
            <a:avLst/>
            <a:gdLst/>
            <a:ahLst/>
            <a:cxnLst/>
            <a:rect l="l" t="t" r="r" b="b"/>
            <a:pathLst>
              <a:path w="304800" h="76200">
                <a:moveTo>
                  <a:pt x="253746" y="38100"/>
                </a:moveTo>
                <a:lnTo>
                  <a:pt x="247710" y="28955"/>
                </a:lnTo>
                <a:lnTo>
                  <a:pt x="0" y="28955"/>
                </a:lnTo>
                <a:lnTo>
                  <a:pt x="0" y="48005"/>
                </a:lnTo>
                <a:lnTo>
                  <a:pt x="247208" y="48005"/>
                </a:lnTo>
                <a:lnTo>
                  <a:pt x="253746" y="38100"/>
                </a:lnTo>
                <a:close/>
              </a:path>
              <a:path w="304800" h="76200">
                <a:moveTo>
                  <a:pt x="304800" y="38100"/>
                </a:moveTo>
                <a:lnTo>
                  <a:pt x="228600" y="0"/>
                </a:lnTo>
                <a:lnTo>
                  <a:pt x="247710" y="28955"/>
                </a:lnTo>
                <a:lnTo>
                  <a:pt x="253746" y="28955"/>
                </a:lnTo>
                <a:lnTo>
                  <a:pt x="253746" y="63626"/>
                </a:lnTo>
                <a:lnTo>
                  <a:pt x="304800" y="38100"/>
                </a:lnTo>
                <a:close/>
              </a:path>
              <a:path w="304800" h="76200">
                <a:moveTo>
                  <a:pt x="253746" y="63626"/>
                </a:moveTo>
                <a:lnTo>
                  <a:pt x="253746" y="48005"/>
                </a:lnTo>
                <a:lnTo>
                  <a:pt x="247208" y="48005"/>
                </a:lnTo>
                <a:lnTo>
                  <a:pt x="228600" y="76200"/>
                </a:lnTo>
                <a:lnTo>
                  <a:pt x="253746" y="63626"/>
                </a:lnTo>
                <a:close/>
              </a:path>
              <a:path w="304800" h="76200">
                <a:moveTo>
                  <a:pt x="253746" y="48005"/>
                </a:moveTo>
                <a:lnTo>
                  <a:pt x="253746" y="38100"/>
                </a:lnTo>
                <a:lnTo>
                  <a:pt x="247208" y="48005"/>
                </a:lnTo>
                <a:lnTo>
                  <a:pt x="253746" y="48005"/>
                </a:lnTo>
                <a:close/>
              </a:path>
              <a:path w="304800" h="76200">
                <a:moveTo>
                  <a:pt x="253746" y="38100"/>
                </a:moveTo>
                <a:lnTo>
                  <a:pt x="253746" y="28955"/>
                </a:lnTo>
                <a:lnTo>
                  <a:pt x="247710" y="28955"/>
                </a:lnTo>
                <a:lnTo>
                  <a:pt x="25374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851140" y="3347720"/>
            <a:ext cx="533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OAA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359902" y="3496055"/>
            <a:ext cx="238125" cy="741680"/>
          </a:xfrm>
          <a:custGeom>
            <a:avLst/>
            <a:gdLst/>
            <a:ahLst/>
            <a:cxnLst/>
            <a:rect l="l" t="t" r="r" b="b"/>
            <a:pathLst>
              <a:path w="238125" h="741679">
                <a:moveTo>
                  <a:pt x="237913" y="412635"/>
                </a:moveTo>
                <a:lnTo>
                  <a:pt x="237708" y="362298"/>
                </a:lnTo>
                <a:lnTo>
                  <a:pt x="233933" y="313182"/>
                </a:lnTo>
                <a:lnTo>
                  <a:pt x="218914" y="234490"/>
                </a:lnTo>
                <a:lnTo>
                  <a:pt x="205384" y="191273"/>
                </a:lnTo>
                <a:lnTo>
                  <a:pt x="187206" y="148149"/>
                </a:lnTo>
                <a:lnTo>
                  <a:pt x="164339" y="107070"/>
                </a:lnTo>
                <a:lnTo>
                  <a:pt x="136741" y="69990"/>
                </a:lnTo>
                <a:lnTo>
                  <a:pt x="104370" y="38864"/>
                </a:lnTo>
                <a:lnTo>
                  <a:pt x="67186" y="15644"/>
                </a:lnTo>
                <a:lnTo>
                  <a:pt x="25145" y="2285"/>
                </a:lnTo>
                <a:lnTo>
                  <a:pt x="761" y="0"/>
                </a:lnTo>
                <a:lnTo>
                  <a:pt x="0" y="19050"/>
                </a:lnTo>
                <a:lnTo>
                  <a:pt x="12191" y="19866"/>
                </a:lnTo>
                <a:lnTo>
                  <a:pt x="22097" y="20574"/>
                </a:lnTo>
                <a:lnTo>
                  <a:pt x="63181" y="35006"/>
                </a:lnTo>
                <a:lnTo>
                  <a:pt x="98933" y="59159"/>
                </a:lnTo>
                <a:lnTo>
                  <a:pt x="129553" y="91050"/>
                </a:lnTo>
                <a:lnTo>
                  <a:pt x="155238" y="128697"/>
                </a:lnTo>
                <a:lnTo>
                  <a:pt x="176187" y="170116"/>
                </a:lnTo>
                <a:lnTo>
                  <a:pt x="192597" y="213324"/>
                </a:lnTo>
                <a:lnTo>
                  <a:pt x="204668" y="256340"/>
                </a:lnTo>
                <a:lnTo>
                  <a:pt x="212597" y="297180"/>
                </a:lnTo>
                <a:lnTo>
                  <a:pt x="219312" y="384916"/>
                </a:lnTo>
                <a:lnTo>
                  <a:pt x="219312" y="543052"/>
                </a:lnTo>
                <a:lnTo>
                  <a:pt x="226499" y="513897"/>
                </a:lnTo>
                <a:lnTo>
                  <a:pt x="234269" y="463425"/>
                </a:lnTo>
                <a:lnTo>
                  <a:pt x="237913" y="412635"/>
                </a:lnTo>
                <a:close/>
              </a:path>
              <a:path w="238125" h="741679">
                <a:moveTo>
                  <a:pt x="172211" y="718566"/>
                </a:moveTo>
                <a:lnTo>
                  <a:pt x="138370" y="709813"/>
                </a:lnTo>
                <a:lnTo>
                  <a:pt x="135635" y="713232"/>
                </a:lnTo>
                <a:lnTo>
                  <a:pt x="128565" y="707278"/>
                </a:lnTo>
                <a:lnTo>
                  <a:pt x="128015" y="707136"/>
                </a:lnTo>
                <a:lnTo>
                  <a:pt x="127959" y="706767"/>
                </a:lnTo>
                <a:lnTo>
                  <a:pt x="121157" y="701040"/>
                </a:lnTo>
                <a:lnTo>
                  <a:pt x="121157" y="662178"/>
                </a:lnTo>
                <a:lnTo>
                  <a:pt x="90677" y="741426"/>
                </a:lnTo>
                <a:lnTo>
                  <a:pt x="121157" y="732880"/>
                </a:lnTo>
                <a:lnTo>
                  <a:pt x="121157" y="701040"/>
                </a:lnTo>
                <a:lnTo>
                  <a:pt x="126136" y="694816"/>
                </a:lnTo>
                <a:lnTo>
                  <a:pt x="126136" y="731484"/>
                </a:lnTo>
                <a:lnTo>
                  <a:pt x="172211" y="718566"/>
                </a:lnTo>
                <a:close/>
              </a:path>
              <a:path w="238125" h="741679">
                <a:moveTo>
                  <a:pt x="127959" y="706767"/>
                </a:moveTo>
                <a:lnTo>
                  <a:pt x="126136" y="694816"/>
                </a:lnTo>
                <a:lnTo>
                  <a:pt x="121157" y="701040"/>
                </a:lnTo>
                <a:lnTo>
                  <a:pt x="127959" y="706767"/>
                </a:lnTo>
                <a:close/>
              </a:path>
              <a:path w="238125" h="741679">
                <a:moveTo>
                  <a:pt x="219312" y="543052"/>
                </a:moveTo>
                <a:lnTo>
                  <a:pt x="219312" y="384916"/>
                </a:lnTo>
                <a:lnTo>
                  <a:pt x="217657" y="437872"/>
                </a:lnTo>
                <a:lnTo>
                  <a:pt x="211225" y="491372"/>
                </a:lnTo>
                <a:lnTo>
                  <a:pt x="199797" y="544166"/>
                </a:lnTo>
                <a:lnTo>
                  <a:pt x="183154" y="595003"/>
                </a:lnTo>
                <a:lnTo>
                  <a:pt x="161078" y="642631"/>
                </a:lnTo>
                <a:lnTo>
                  <a:pt x="133349" y="685800"/>
                </a:lnTo>
                <a:lnTo>
                  <a:pt x="126136" y="694816"/>
                </a:lnTo>
                <a:lnTo>
                  <a:pt x="127959" y="706767"/>
                </a:lnTo>
                <a:lnTo>
                  <a:pt x="128565" y="707278"/>
                </a:lnTo>
                <a:lnTo>
                  <a:pt x="138370" y="709813"/>
                </a:lnTo>
                <a:lnTo>
                  <a:pt x="141731" y="705612"/>
                </a:lnTo>
                <a:lnTo>
                  <a:pt x="148589" y="697230"/>
                </a:lnTo>
                <a:lnTo>
                  <a:pt x="175648" y="655719"/>
                </a:lnTo>
                <a:lnTo>
                  <a:pt x="197466" y="610813"/>
                </a:lnTo>
                <a:lnTo>
                  <a:pt x="214324" y="563283"/>
                </a:lnTo>
                <a:lnTo>
                  <a:pt x="219312" y="543052"/>
                </a:lnTo>
                <a:close/>
              </a:path>
              <a:path w="238125" h="741679">
                <a:moveTo>
                  <a:pt x="138370" y="709813"/>
                </a:moveTo>
                <a:lnTo>
                  <a:pt x="128565" y="707278"/>
                </a:lnTo>
                <a:lnTo>
                  <a:pt x="135635" y="713232"/>
                </a:lnTo>
                <a:lnTo>
                  <a:pt x="138370" y="709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079740" y="4217923"/>
            <a:ext cx="749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Citrate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467600" y="4305300"/>
            <a:ext cx="533400" cy="76200"/>
          </a:xfrm>
          <a:custGeom>
            <a:avLst/>
            <a:gdLst/>
            <a:ahLst/>
            <a:cxnLst/>
            <a:rect l="l" t="t" r="r" b="b"/>
            <a:pathLst>
              <a:path w="533400" h="76200">
                <a:moveTo>
                  <a:pt x="76200" y="0"/>
                </a:moveTo>
                <a:lnTo>
                  <a:pt x="0" y="38100"/>
                </a:lnTo>
                <a:lnTo>
                  <a:pt x="51053" y="63626"/>
                </a:lnTo>
                <a:lnTo>
                  <a:pt x="51053" y="28955"/>
                </a:lnTo>
                <a:lnTo>
                  <a:pt x="57089" y="28955"/>
                </a:lnTo>
                <a:lnTo>
                  <a:pt x="76200" y="0"/>
                </a:lnTo>
                <a:close/>
              </a:path>
              <a:path w="533400" h="76200">
                <a:moveTo>
                  <a:pt x="57089" y="28955"/>
                </a:moveTo>
                <a:lnTo>
                  <a:pt x="51053" y="28955"/>
                </a:lnTo>
                <a:lnTo>
                  <a:pt x="51053" y="38100"/>
                </a:lnTo>
                <a:lnTo>
                  <a:pt x="57089" y="28955"/>
                </a:lnTo>
                <a:close/>
              </a:path>
              <a:path w="533400" h="76200">
                <a:moveTo>
                  <a:pt x="533400" y="48005"/>
                </a:moveTo>
                <a:lnTo>
                  <a:pt x="533400" y="28955"/>
                </a:lnTo>
                <a:lnTo>
                  <a:pt x="57089" y="28955"/>
                </a:lnTo>
                <a:lnTo>
                  <a:pt x="51053" y="38100"/>
                </a:lnTo>
                <a:lnTo>
                  <a:pt x="57591" y="48005"/>
                </a:lnTo>
                <a:lnTo>
                  <a:pt x="533400" y="48005"/>
                </a:lnTo>
                <a:close/>
              </a:path>
              <a:path w="533400" h="76200">
                <a:moveTo>
                  <a:pt x="57591" y="48005"/>
                </a:moveTo>
                <a:lnTo>
                  <a:pt x="51053" y="38100"/>
                </a:lnTo>
                <a:lnTo>
                  <a:pt x="51053" y="48005"/>
                </a:lnTo>
                <a:lnTo>
                  <a:pt x="57591" y="48005"/>
                </a:lnTo>
                <a:close/>
              </a:path>
              <a:path w="533400" h="76200">
                <a:moveTo>
                  <a:pt x="76200" y="76200"/>
                </a:moveTo>
                <a:lnTo>
                  <a:pt x="57591" y="48005"/>
                </a:lnTo>
                <a:lnTo>
                  <a:pt x="51053" y="48005"/>
                </a:lnTo>
                <a:lnTo>
                  <a:pt x="51053" y="63626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488940" y="3728720"/>
            <a:ext cx="12592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006500"/>
                </a:solidFill>
                <a:latin typeface="Arial"/>
                <a:cs typeface="Arial"/>
              </a:rPr>
              <a:t>CoA  transferase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240017" y="2209800"/>
            <a:ext cx="249554" cy="688975"/>
          </a:xfrm>
          <a:custGeom>
            <a:avLst/>
            <a:gdLst/>
            <a:ahLst/>
            <a:cxnLst/>
            <a:rect l="l" t="t" r="r" b="b"/>
            <a:pathLst>
              <a:path w="249554" h="688975">
                <a:moveTo>
                  <a:pt x="228116" y="57832"/>
                </a:moveTo>
                <a:lnTo>
                  <a:pt x="220979" y="48767"/>
                </a:lnTo>
                <a:lnTo>
                  <a:pt x="210630" y="51623"/>
                </a:lnTo>
                <a:lnTo>
                  <a:pt x="0" y="683513"/>
                </a:lnTo>
                <a:lnTo>
                  <a:pt x="17526" y="688847"/>
                </a:lnTo>
                <a:lnTo>
                  <a:pt x="228116" y="57832"/>
                </a:lnTo>
                <a:close/>
              </a:path>
              <a:path w="249554" h="688975">
                <a:moveTo>
                  <a:pt x="249173" y="84581"/>
                </a:moveTo>
                <a:lnTo>
                  <a:pt x="236981" y="0"/>
                </a:lnTo>
                <a:lnTo>
                  <a:pt x="176783" y="60959"/>
                </a:lnTo>
                <a:lnTo>
                  <a:pt x="210630" y="51623"/>
                </a:lnTo>
                <a:lnTo>
                  <a:pt x="212597" y="45719"/>
                </a:lnTo>
                <a:lnTo>
                  <a:pt x="230123" y="51815"/>
                </a:lnTo>
                <a:lnTo>
                  <a:pt x="230123" y="60383"/>
                </a:lnTo>
                <a:lnTo>
                  <a:pt x="249173" y="84581"/>
                </a:lnTo>
                <a:close/>
              </a:path>
              <a:path w="249554" h="688975">
                <a:moveTo>
                  <a:pt x="230123" y="51815"/>
                </a:moveTo>
                <a:lnTo>
                  <a:pt x="212597" y="45719"/>
                </a:lnTo>
                <a:lnTo>
                  <a:pt x="210630" y="51623"/>
                </a:lnTo>
                <a:lnTo>
                  <a:pt x="220979" y="48767"/>
                </a:lnTo>
                <a:lnTo>
                  <a:pt x="228116" y="57832"/>
                </a:lnTo>
                <a:lnTo>
                  <a:pt x="230123" y="51815"/>
                </a:lnTo>
                <a:close/>
              </a:path>
              <a:path w="249554" h="688975">
                <a:moveTo>
                  <a:pt x="230123" y="60383"/>
                </a:moveTo>
                <a:lnTo>
                  <a:pt x="230123" y="51815"/>
                </a:lnTo>
                <a:lnTo>
                  <a:pt x="228116" y="57832"/>
                </a:lnTo>
                <a:lnTo>
                  <a:pt x="230123" y="60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6250940" y="1626362"/>
            <a:ext cx="7867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Acetyl  CoA</a:t>
            </a:r>
            <a:endParaRPr sz="20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734556" y="1362455"/>
            <a:ext cx="1663700" cy="2133600"/>
          </a:xfrm>
          <a:custGeom>
            <a:avLst/>
            <a:gdLst/>
            <a:ahLst/>
            <a:cxnLst/>
            <a:rect l="l" t="t" r="r" b="b"/>
            <a:pathLst>
              <a:path w="1663700" h="2133600">
                <a:moveTo>
                  <a:pt x="1635252" y="2076008"/>
                </a:moveTo>
                <a:lnTo>
                  <a:pt x="1635252" y="0"/>
                </a:lnTo>
                <a:lnTo>
                  <a:pt x="0" y="0"/>
                </a:lnTo>
                <a:lnTo>
                  <a:pt x="0" y="237744"/>
                </a:lnTo>
                <a:lnTo>
                  <a:pt x="9144" y="237744"/>
                </a:lnTo>
                <a:lnTo>
                  <a:pt x="9143" y="19050"/>
                </a:lnTo>
                <a:lnTo>
                  <a:pt x="19049" y="9144"/>
                </a:lnTo>
                <a:lnTo>
                  <a:pt x="19049" y="19050"/>
                </a:lnTo>
                <a:lnTo>
                  <a:pt x="1616202" y="19050"/>
                </a:lnTo>
                <a:lnTo>
                  <a:pt x="1616202" y="9144"/>
                </a:lnTo>
                <a:lnTo>
                  <a:pt x="1625346" y="19050"/>
                </a:lnTo>
                <a:lnTo>
                  <a:pt x="1625346" y="2082546"/>
                </a:lnTo>
                <a:lnTo>
                  <a:pt x="1635252" y="2076008"/>
                </a:lnTo>
                <a:close/>
              </a:path>
              <a:path w="1663700" h="2133600">
                <a:moveTo>
                  <a:pt x="19049" y="19050"/>
                </a:moveTo>
                <a:lnTo>
                  <a:pt x="19049" y="9144"/>
                </a:lnTo>
                <a:lnTo>
                  <a:pt x="9143" y="19050"/>
                </a:lnTo>
                <a:lnTo>
                  <a:pt x="19049" y="19050"/>
                </a:lnTo>
                <a:close/>
              </a:path>
              <a:path w="1663700" h="2133600">
                <a:moveTo>
                  <a:pt x="19050" y="237744"/>
                </a:moveTo>
                <a:lnTo>
                  <a:pt x="19049" y="19050"/>
                </a:lnTo>
                <a:lnTo>
                  <a:pt x="9143" y="19050"/>
                </a:lnTo>
                <a:lnTo>
                  <a:pt x="9144" y="237744"/>
                </a:lnTo>
                <a:lnTo>
                  <a:pt x="19050" y="237744"/>
                </a:lnTo>
                <a:close/>
              </a:path>
              <a:path w="1663700" h="2133600">
                <a:moveTo>
                  <a:pt x="1625346" y="2082546"/>
                </a:moveTo>
                <a:lnTo>
                  <a:pt x="1587246" y="2057400"/>
                </a:lnTo>
                <a:lnTo>
                  <a:pt x="1616202" y="2115312"/>
                </a:lnTo>
                <a:lnTo>
                  <a:pt x="1616202" y="2082546"/>
                </a:lnTo>
                <a:lnTo>
                  <a:pt x="1625346" y="2082546"/>
                </a:lnTo>
                <a:close/>
              </a:path>
              <a:path w="1663700" h="2133600">
                <a:moveTo>
                  <a:pt x="1625346" y="19050"/>
                </a:moveTo>
                <a:lnTo>
                  <a:pt x="1616202" y="9144"/>
                </a:lnTo>
                <a:lnTo>
                  <a:pt x="1616202" y="19050"/>
                </a:lnTo>
                <a:lnTo>
                  <a:pt x="1625346" y="19050"/>
                </a:lnTo>
                <a:close/>
              </a:path>
              <a:path w="1663700" h="2133600">
                <a:moveTo>
                  <a:pt x="1625346" y="2082546"/>
                </a:moveTo>
                <a:lnTo>
                  <a:pt x="1625346" y="19050"/>
                </a:lnTo>
                <a:lnTo>
                  <a:pt x="1616202" y="19050"/>
                </a:lnTo>
                <a:lnTo>
                  <a:pt x="1616202" y="2076510"/>
                </a:lnTo>
                <a:lnTo>
                  <a:pt x="1625346" y="2082546"/>
                </a:lnTo>
                <a:close/>
              </a:path>
              <a:path w="1663700" h="2133600">
                <a:moveTo>
                  <a:pt x="1635252" y="2113788"/>
                </a:moveTo>
                <a:lnTo>
                  <a:pt x="1635252" y="2082546"/>
                </a:lnTo>
                <a:lnTo>
                  <a:pt x="1616202" y="2082546"/>
                </a:lnTo>
                <a:lnTo>
                  <a:pt x="1616202" y="2115312"/>
                </a:lnTo>
                <a:lnTo>
                  <a:pt x="1625346" y="2133600"/>
                </a:lnTo>
                <a:lnTo>
                  <a:pt x="1635252" y="2113788"/>
                </a:lnTo>
                <a:close/>
              </a:path>
              <a:path w="1663700" h="2133600">
                <a:moveTo>
                  <a:pt x="1663445" y="2057400"/>
                </a:moveTo>
                <a:lnTo>
                  <a:pt x="1625346" y="2082546"/>
                </a:lnTo>
                <a:lnTo>
                  <a:pt x="1635252" y="2082546"/>
                </a:lnTo>
                <a:lnTo>
                  <a:pt x="1635252" y="2113788"/>
                </a:lnTo>
                <a:lnTo>
                  <a:pt x="1663445" y="2057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5717540" y="2330086"/>
            <a:ext cx="1562100" cy="889635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L="622300">
              <a:lnSpc>
                <a:spcPct val="100000"/>
              </a:lnSpc>
              <a:spcBef>
                <a:spcPts val="1165"/>
              </a:spcBef>
            </a:pPr>
            <a:r>
              <a:rPr sz="1800" b="1" i="1" spc="-5" dirty="0">
                <a:solidFill>
                  <a:srgbClr val="006500"/>
                </a:solidFill>
                <a:latin typeface="Arial"/>
                <a:cs typeface="Arial"/>
              </a:rPr>
              <a:t>Thiolase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2000" b="1" spc="-10" dirty="0">
                <a:latin typeface="Arial"/>
                <a:cs typeface="Arial"/>
              </a:rPr>
              <a:t>Acetoacetyl</a:t>
            </a:r>
            <a:endParaRPr sz="2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012940" y="3644853"/>
            <a:ext cx="110871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i="1" spc="-65" dirty="0">
                <a:solidFill>
                  <a:srgbClr val="CC3300"/>
                </a:solidFill>
                <a:latin typeface="Lucida Sans Unicode"/>
                <a:cs typeface="Lucida Sans Unicode"/>
              </a:rPr>
              <a:t>TCA</a:t>
            </a:r>
            <a:r>
              <a:rPr sz="1900" b="1" i="1" spc="-130" dirty="0">
                <a:solidFill>
                  <a:srgbClr val="CC3300"/>
                </a:solidFill>
                <a:latin typeface="Lucida Sans Unicode"/>
                <a:cs typeface="Lucida Sans Unicode"/>
              </a:rPr>
              <a:t> </a:t>
            </a:r>
            <a:r>
              <a:rPr sz="1900" b="1" i="1" spc="-45" dirty="0">
                <a:solidFill>
                  <a:srgbClr val="CC3300"/>
                </a:solidFill>
                <a:latin typeface="Lucida Sans Unicode"/>
                <a:cs typeface="Lucida Sans Unicode"/>
              </a:rPr>
              <a:t>cycle</a:t>
            </a:r>
            <a:endParaRPr sz="1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0082" y="22351"/>
            <a:ext cx="9048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0" spc="-10" dirty="0">
                <a:latin typeface="Arial"/>
                <a:cs typeface="Arial"/>
              </a:rPr>
              <a:t>Liver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53192" y="22351"/>
            <a:ext cx="10636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9A009A"/>
                </a:solidFill>
                <a:latin typeface="Arial"/>
                <a:cs typeface="Arial"/>
              </a:rPr>
              <a:t>Blood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81681" y="22351"/>
            <a:ext cx="228092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8140" marR="5080" indent="-346075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9A009A"/>
                </a:solidFill>
                <a:latin typeface="Arial"/>
                <a:cs typeface="Arial"/>
              </a:rPr>
              <a:t>Extrahepatic  </a:t>
            </a:r>
            <a:r>
              <a:rPr sz="3200" spc="-25" dirty="0">
                <a:solidFill>
                  <a:srgbClr val="9A009A"/>
                </a:solidFill>
                <a:latin typeface="Arial"/>
                <a:cs typeface="Arial"/>
              </a:rPr>
              <a:t>Tissues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8600" y="1067180"/>
            <a:ext cx="8763000" cy="0"/>
          </a:xfrm>
          <a:custGeom>
            <a:avLst/>
            <a:gdLst/>
            <a:ahLst/>
            <a:cxnLst/>
            <a:rect l="l" t="t" r="r" b="b"/>
            <a:pathLst>
              <a:path w="8763000">
                <a:moveTo>
                  <a:pt x="0" y="0"/>
                </a:moveTo>
                <a:lnTo>
                  <a:pt x="8763000" y="0"/>
                </a:lnTo>
              </a:path>
            </a:pathLst>
          </a:custGeom>
          <a:ln w="12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72180" y="0"/>
            <a:ext cx="0" cy="6553200"/>
          </a:xfrm>
          <a:custGeom>
            <a:avLst/>
            <a:gdLst/>
            <a:ahLst/>
            <a:cxnLst/>
            <a:rect l="l" t="t" r="r" b="b"/>
            <a:pathLst>
              <a:path h="6553200">
                <a:moveTo>
                  <a:pt x="0" y="0"/>
                </a:moveTo>
                <a:lnTo>
                  <a:pt x="0" y="6553200"/>
                </a:lnTo>
              </a:path>
            </a:pathLst>
          </a:custGeom>
          <a:ln w="129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15380" y="0"/>
            <a:ext cx="0" cy="6553200"/>
          </a:xfrm>
          <a:custGeom>
            <a:avLst/>
            <a:gdLst/>
            <a:ahLst/>
            <a:cxnLst/>
            <a:rect l="l" t="t" r="r" b="b"/>
            <a:pathLst>
              <a:path h="6553200">
                <a:moveTo>
                  <a:pt x="0" y="0"/>
                </a:moveTo>
                <a:lnTo>
                  <a:pt x="0" y="6553200"/>
                </a:lnTo>
              </a:path>
            </a:pathLst>
          </a:custGeom>
          <a:ln w="129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64940" y="1320038"/>
            <a:ext cx="6007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F</a:t>
            </a:r>
            <a:r>
              <a:rPr sz="2400" b="1" spc="-135" dirty="0">
                <a:latin typeface="Arial"/>
                <a:cs typeface="Arial"/>
              </a:rPr>
              <a:t>F</a:t>
            </a:r>
            <a:r>
              <a:rPr sz="2400" b="1" spc="-5" dirty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57400" y="1481327"/>
            <a:ext cx="1828800" cy="86360"/>
          </a:xfrm>
          <a:custGeom>
            <a:avLst/>
            <a:gdLst/>
            <a:ahLst/>
            <a:cxnLst/>
            <a:rect l="l" t="t" r="r" b="b"/>
            <a:pathLst>
              <a:path w="1828800" h="86359">
                <a:moveTo>
                  <a:pt x="86106" y="28956"/>
                </a:moveTo>
                <a:lnTo>
                  <a:pt x="86106" y="0"/>
                </a:lnTo>
                <a:lnTo>
                  <a:pt x="0" y="42672"/>
                </a:lnTo>
                <a:lnTo>
                  <a:pt x="71627" y="78802"/>
                </a:lnTo>
                <a:lnTo>
                  <a:pt x="71627" y="28956"/>
                </a:lnTo>
                <a:lnTo>
                  <a:pt x="86106" y="28956"/>
                </a:lnTo>
                <a:close/>
              </a:path>
              <a:path w="1828800" h="86359">
                <a:moveTo>
                  <a:pt x="1828800" y="57149"/>
                </a:moveTo>
                <a:lnTo>
                  <a:pt x="1828800" y="28955"/>
                </a:lnTo>
                <a:lnTo>
                  <a:pt x="71627" y="28956"/>
                </a:lnTo>
                <a:lnTo>
                  <a:pt x="71627" y="57150"/>
                </a:lnTo>
                <a:lnTo>
                  <a:pt x="1828800" y="57149"/>
                </a:lnTo>
                <a:close/>
              </a:path>
              <a:path w="1828800" h="86359">
                <a:moveTo>
                  <a:pt x="86106" y="86106"/>
                </a:moveTo>
                <a:lnTo>
                  <a:pt x="86106" y="57150"/>
                </a:lnTo>
                <a:lnTo>
                  <a:pt x="71627" y="57150"/>
                </a:lnTo>
                <a:lnTo>
                  <a:pt x="71627" y="78802"/>
                </a:lnTo>
                <a:lnTo>
                  <a:pt x="86106" y="86106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12140" y="1320038"/>
            <a:ext cx="1379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Acyl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76527" y="1828800"/>
            <a:ext cx="86360" cy="1295400"/>
          </a:xfrm>
          <a:custGeom>
            <a:avLst/>
            <a:gdLst/>
            <a:ahLst/>
            <a:cxnLst/>
            <a:rect l="l" t="t" r="r" b="b"/>
            <a:pathLst>
              <a:path w="86359" h="1295400">
                <a:moveTo>
                  <a:pt x="86106" y="1210055"/>
                </a:moveTo>
                <a:lnTo>
                  <a:pt x="0" y="1210055"/>
                </a:lnTo>
                <a:lnTo>
                  <a:pt x="28956" y="1267967"/>
                </a:lnTo>
                <a:lnTo>
                  <a:pt x="28956" y="1224534"/>
                </a:lnTo>
                <a:lnTo>
                  <a:pt x="57150" y="1224534"/>
                </a:lnTo>
                <a:lnTo>
                  <a:pt x="57150" y="1266952"/>
                </a:lnTo>
                <a:lnTo>
                  <a:pt x="86106" y="1210055"/>
                </a:lnTo>
                <a:close/>
              </a:path>
              <a:path w="86359" h="1295400">
                <a:moveTo>
                  <a:pt x="57150" y="1210055"/>
                </a:moveTo>
                <a:lnTo>
                  <a:pt x="57149" y="0"/>
                </a:lnTo>
                <a:lnTo>
                  <a:pt x="28955" y="0"/>
                </a:lnTo>
                <a:lnTo>
                  <a:pt x="28956" y="1210055"/>
                </a:lnTo>
                <a:lnTo>
                  <a:pt x="57150" y="1210055"/>
                </a:lnTo>
                <a:close/>
              </a:path>
              <a:path w="86359" h="1295400">
                <a:moveTo>
                  <a:pt x="57150" y="1266952"/>
                </a:moveTo>
                <a:lnTo>
                  <a:pt x="57150" y="1224534"/>
                </a:lnTo>
                <a:lnTo>
                  <a:pt x="28956" y="1224534"/>
                </a:lnTo>
                <a:lnTo>
                  <a:pt x="28956" y="1267967"/>
                </a:lnTo>
                <a:lnTo>
                  <a:pt x="42672" y="1295400"/>
                </a:lnTo>
                <a:lnTo>
                  <a:pt x="57150" y="1266952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64540" y="3148838"/>
            <a:ext cx="1651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Acetyl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3343655"/>
            <a:ext cx="779145" cy="1159510"/>
          </a:xfrm>
          <a:custGeom>
            <a:avLst/>
            <a:gdLst/>
            <a:ahLst/>
            <a:cxnLst/>
            <a:rect l="l" t="t" r="r" b="b"/>
            <a:pathLst>
              <a:path w="779145" h="1159510">
                <a:moveTo>
                  <a:pt x="778764" y="19050"/>
                </a:moveTo>
                <a:lnTo>
                  <a:pt x="778002" y="0"/>
                </a:lnTo>
                <a:lnTo>
                  <a:pt x="757428" y="1524"/>
                </a:lnTo>
                <a:lnTo>
                  <a:pt x="736854" y="2286"/>
                </a:lnTo>
                <a:lnTo>
                  <a:pt x="716280" y="4572"/>
                </a:lnTo>
                <a:lnTo>
                  <a:pt x="701802" y="6096"/>
                </a:lnTo>
                <a:lnTo>
                  <a:pt x="703326" y="25146"/>
                </a:lnTo>
                <a:lnTo>
                  <a:pt x="718566" y="23622"/>
                </a:lnTo>
                <a:lnTo>
                  <a:pt x="738378" y="21336"/>
                </a:lnTo>
                <a:lnTo>
                  <a:pt x="758190" y="20574"/>
                </a:lnTo>
                <a:lnTo>
                  <a:pt x="778764" y="19050"/>
                </a:lnTo>
                <a:close/>
              </a:path>
              <a:path w="779145" h="1159510">
                <a:moveTo>
                  <a:pt x="647700" y="32766"/>
                </a:moveTo>
                <a:lnTo>
                  <a:pt x="644652" y="13716"/>
                </a:lnTo>
                <a:lnTo>
                  <a:pt x="637032" y="15240"/>
                </a:lnTo>
                <a:lnTo>
                  <a:pt x="617220" y="18288"/>
                </a:lnTo>
                <a:lnTo>
                  <a:pt x="598170" y="22098"/>
                </a:lnTo>
                <a:lnTo>
                  <a:pt x="579120" y="26670"/>
                </a:lnTo>
                <a:lnTo>
                  <a:pt x="569214" y="28956"/>
                </a:lnTo>
                <a:lnTo>
                  <a:pt x="573024" y="47244"/>
                </a:lnTo>
                <a:lnTo>
                  <a:pt x="582930" y="44958"/>
                </a:lnTo>
                <a:lnTo>
                  <a:pt x="621030" y="37338"/>
                </a:lnTo>
                <a:lnTo>
                  <a:pt x="640080" y="34290"/>
                </a:lnTo>
                <a:lnTo>
                  <a:pt x="647700" y="32766"/>
                </a:lnTo>
                <a:close/>
              </a:path>
              <a:path w="779145" h="1159510">
                <a:moveTo>
                  <a:pt x="518160" y="61722"/>
                </a:moveTo>
                <a:lnTo>
                  <a:pt x="513588" y="42672"/>
                </a:lnTo>
                <a:lnTo>
                  <a:pt x="505206" y="44958"/>
                </a:lnTo>
                <a:lnTo>
                  <a:pt x="469392" y="56388"/>
                </a:lnTo>
                <a:lnTo>
                  <a:pt x="440436" y="67056"/>
                </a:lnTo>
                <a:lnTo>
                  <a:pt x="446532" y="84582"/>
                </a:lnTo>
                <a:lnTo>
                  <a:pt x="474726" y="74676"/>
                </a:lnTo>
                <a:lnTo>
                  <a:pt x="509778" y="64008"/>
                </a:lnTo>
                <a:lnTo>
                  <a:pt x="518160" y="61722"/>
                </a:lnTo>
                <a:close/>
              </a:path>
              <a:path w="779145" h="1159510">
                <a:moveTo>
                  <a:pt x="393954" y="105918"/>
                </a:moveTo>
                <a:lnTo>
                  <a:pt x="386334" y="88392"/>
                </a:lnTo>
                <a:lnTo>
                  <a:pt x="367284" y="96774"/>
                </a:lnTo>
                <a:lnTo>
                  <a:pt x="335280" y="112014"/>
                </a:lnTo>
                <a:lnTo>
                  <a:pt x="320040" y="120396"/>
                </a:lnTo>
                <a:lnTo>
                  <a:pt x="316992" y="121920"/>
                </a:lnTo>
                <a:lnTo>
                  <a:pt x="326136" y="138684"/>
                </a:lnTo>
                <a:lnTo>
                  <a:pt x="328422" y="137160"/>
                </a:lnTo>
                <a:lnTo>
                  <a:pt x="343662" y="128778"/>
                </a:lnTo>
                <a:lnTo>
                  <a:pt x="374904" y="114300"/>
                </a:lnTo>
                <a:lnTo>
                  <a:pt x="393954" y="105918"/>
                </a:lnTo>
                <a:close/>
              </a:path>
              <a:path w="779145" h="1159510">
                <a:moveTo>
                  <a:pt x="277368" y="166878"/>
                </a:moveTo>
                <a:lnTo>
                  <a:pt x="267462" y="150876"/>
                </a:lnTo>
                <a:lnTo>
                  <a:pt x="260604" y="154686"/>
                </a:lnTo>
                <a:lnTo>
                  <a:pt x="233172" y="172974"/>
                </a:lnTo>
                <a:lnTo>
                  <a:pt x="219456" y="182880"/>
                </a:lnTo>
                <a:lnTo>
                  <a:pt x="206502" y="192786"/>
                </a:lnTo>
                <a:lnTo>
                  <a:pt x="204216" y="195072"/>
                </a:lnTo>
                <a:lnTo>
                  <a:pt x="215646" y="209550"/>
                </a:lnTo>
                <a:lnTo>
                  <a:pt x="217932" y="208026"/>
                </a:lnTo>
                <a:lnTo>
                  <a:pt x="230886" y="198120"/>
                </a:lnTo>
                <a:lnTo>
                  <a:pt x="256794" y="179832"/>
                </a:lnTo>
                <a:lnTo>
                  <a:pt x="270510" y="170688"/>
                </a:lnTo>
                <a:lnTo>
                  <a:pt x="277368" y="166878"/>
                </a:lnTo>
                <a:close/>
              </a:path>
              <a:path w="779145" h="1159510">
                <a:moveTo>
                  <a:pt x="172212" y="246126"/>
                </a:moveTo>
                <a:lnTo>
                  <a:pt x="160020" y="231648"/>
                </a:lnTo>
                <a:lnTo>
                  <a:pt x="156972" y="233934"/>
                </a:lnTo>
                <a:lnTo>
                  <a:pt x="145542" y="244602"/>
                </a:lnTo>
                <a:lnTo>
                  <a:pt x="113538" y="278892"/>
                </a:lnTo>
                <a:lnTo>
                  <a:pt x="105918" y="287274"/>
                </a:lnTo>
                <a:lnTo>
                  <a:pt x="120396" y="300228"/>
                </a:lnTo>
                <a:lnTo>
                  <a:pt x="128016" y="291084"/>
                </a:lnTo>
                <a:lnTo>
                  <a:pt x="147828" y="269748"/>
                </a:lnTo>
                <a:lnTo>
                  <a:pt x="159258" y="259080"/>
                </a:lnTo>
                <a:lnTo>
                  <a:pt x="172212" y="246126"/>
                </a:lnTo>
                <a:close/>
              </a:path>
              <a:path w="779145" h="1159510">
                <a:moveTo>
                  <a:pt x="86106" y="344424"/>
                </a:moveTo>
                <a:lnTo>
                  <a:pt x="70866" y="333756"/>
                </a:lnTo>
                <a:lnTo>
                  <a:pt x="67818" y="338328"/>
                </a:lnTo>
                <a:lnTo>
                  <a:pt x="59436" y="350520"/>
                </a:lnTo>
                <a:lnTo>
                  <a:pt x="51816" y="362712"/>
                </a:lnTo>
                <a:lnTo>
                  <a:pt x="38100" y="388620"/>
                </a:lnTo>
                <a:lnTo>
                  <a:pt x="32004" y="400812"/>
                </a:lnTo>
                <a:lnTo>
                  <a:pt x="48768" y="409194"/>
                </a:lnTo>
                <a:lnTo>
                  <a:pt x="54864" y="397002"/>
                </a:lnTo>
                <a:lnTo>
                  <a:pt x="75438" y="360426"/>
                </a:lnTo>
                <a:lnTo>
                  <a:pt x="86106" y="344424"/>
                </a:lnTo>
                <a:close/>
              </a:path>
              <a:path w="779145" h="1159510">
                <a:moveTo>
                  <a:pt x="28956" y="461010"/>
                </a:moveTo>
                <a:lnTo>
                  <a:pt x="10668" y="455676"/>
                </a:lnTo>
                <a:lnTo>
                  <a:pt x="6858" y="467868"/>
                </a:lnTo>
                <a:lnTo>
                  <a:pt x="3048" y="481584"/>
                </a:lnTo>
                <a:lnTo>
                  <a:pt x="0" y="496062"/>
                </a:lnTo>
                <a:lnTo>
                  <a:pt x="0" y="532089"/>
                </a:lnTo>
                <a:lnTo>
                  <a:pt x="12954" y="534162"/>
                </a:lnTo>
                <a:lnTo>
                  <a:pt x="13716" y="526542"/>
                </a:lnTo>
                <a:lnTo>
                  <a:pt x="18288" y="499872"/>
                </a:lnTo>
                <a:lnTo>
                  <a:pt x="21336" y="486918"/>
                </a:lnTo>
                <a:lnTo>
                  <a:pt x="28956" y="461010"/>
                </a:lnTo>
                <a:close/>
              </a:path>
              <a:path w="779145" h="1159510">
                <a:moveTo>
                  <a:pt x="19050" y="662940"/>
                </a:moveTo>
                <a:lnTo>
                  <a:pt x="10997" y="610919"/>
                </a:lnTo>
                <a:lnTo>
                  <a:pt x="9906" y="594360"/>
                </a:lnTo>
                <a:lnTo>
                  <a:pt x="9906" y="589788"/>
                </a:lnTo>
                <a:lnTo>
                  <a:pt x="0" y="589788"/>
                </a:lnTo>
                <a:lnTo>
                  <a:pt x="0" y="667512"/>
                </a:lnTo>
                <a:lnTo>
                  <a:pt x="19050" y="662940"/>
                </a:lnTo>
                <a:close/>
              </a:path>
              <a:path w="779145" h="1159510">
                <a:moveTo>
                  <a:pt x="65532" y="784098"/>
                </a:moveTo>
                <a:lnTo>
                  <a:pt x="53340" y="761238"/>
                </a:lnTo>
                <a:lnTo>
                  <a:pt x="47244" y="749046"/>
                </a:lnTo>
                <a:lnTo>
                  <a:pt x="41910" y="736092"/>
                </a:lnTo>
                <a:lnTo>
                  <a:pt x="36576" y="723900"/>
                </a:lnTo>
                <a:lnTo>
                  <a:pt x="34290" y="717042"/>
                </a:lnTo>
                <a:lnTo>
                  <a:pt x="16002" y="723138"/>
                </a:lnTo>
                <a:lnTo>
                  <a:pt x="19050" y="730758"/>
                </a:lnTo>
                <a:lnTo>
                  <a:pt x="29718" y="756666"/>
                </a:lnTo>
                <a:lnTo>
                  <a:pt x="35814" y="768858"/>
                </a:lnTo>
                <a:lnTo>
                  <a:pt x="42672" y="781812"/>
                </a:lnTo>
                <a:lnTo>
                  <a:pt x="48768" y="794004"/>
                </a:lnTo>
                <a:lnTo>
                  <a:pt x="65532" y="784098"/>
                </a:lnTo>
                <a:close/>
              </a:path>
              <a:path w="779145" h="1159510">
                <a:moveTo>
                  <a:pt x="144018" y="888491"/>
                </a:moveTo>
                <a:lnTo>
                  <a:pt x="142494" y="886968"/>
                </a:lnTo>
                <a:lnTo>
                  <a:pt x="132588" y="876300"/>
                </a:lnTo>
                <a:lnTo>
                  <a:pt x="113538" y="854202"/>
                </a:lnTo>
                <a:lnTo>
                  <a:pt x="105156" y="842772"/>
                </a:lnTo>
                <a:lnTo>
                  <a:pt x="96012" y="831342"/>
                </a:lnTo>
                <a:lnTo>
                  <a:pt x="108204" y="877062"/>
                </a:lnTo>
                <a:lnTo>
                  <a:pt x="131064" y="902208"/>
                </a:lnTo>
                <a:lnTo>
                  <a:pt x="144018" y="888491"/>
                </a:lnTo>
                <a:close/>
              </a:path>
              <a:path w="779145" h="1159510">
                <a:moveTo>
                  <a:pt x="244602" y="973836"/>
                </a:moveTo>
                <a:lnTo>
                  <a:pt x="234696" y="966216"/>
                </a:lnTo>
                <a:lnTo>
                  <a:pt x="221742" y="957072"/>
                </a:lnTo>
                <a:lnTo>
                  <a:pt x="209550" y="947166"/>
                </a:lnTo>
                <a:lnTo>
                  <a:pt x="197358" y="938022"/>
                </a:lnTo>
                <a:lnTo>
                  <a:pt x="185928" y="928116"/>
                </a:lnTo>
                <a:lnTo>
                  <a:pt x="185166" y="927354"/>
                </a:lnTo>
                <a:lnTo>
                  <a:pt x="172974" y="941832"/>
                </a:lnTo>
                <a:lnTo>
                  <a:pt x="185166" y="952500"/>
                </a:lnTo>
                <a:lnTo>
                  <a:pt x="197358" y="962406"/>
                </a:lnTo>
                <a:lnTo>
                  <a:pt x="210312" y="972312"/>
                </a:lnTo>
                <a:lnTo>
                  <a:pt x="223266" y="981456"/>
                </a:lnTo>
                <a:lnTo>
                  <a:pt x="233172" y="989076"/>
                </a:lnTo>
                <a:lnTo>
                  <a:pt x="244602" y="973836"/>
                </a:lnTo>
                <a:close/>
              </a:path>
              <a:path w="779145" h="1159510">
                <a:moveTo>
                  <a:pt x="358140" y="1040130"/>
                </a:moveTo>
                <a:lnTo>
                  <a:pt x="330708" y="1026413"/>
                </a:lnTo>
                <a:lnTo>
                  <a:pt x="301752" y="1010412"/>
                </a:lnTo>
                <a:lnTo>
                  <a:pt x="291846" y="1004316"/>
                </a:lnTo>
                <a:lnTo>
                  <a:pt x="281940" y="1020318"/>
                </a:lnTo>
                <a:lnTo>
                  <a:pt x="291846" y="1026413"/>
                </a:lnTo>
                <a:lnTo>
                  <a:pt x="321564" y="1043178"/>
                </a:lnTo>
                <a:lnTo>
                  <a:pt x="349758" y="1056894"/>
                </a:lnTo>
                <a:lnTo>
                  <a:pt x="358140" y="1040130"/>
                </a:lnTo>
                <a:close/>
              </a:path>
              <a:path w="779145" h="1159510">
                <a:moveTo>
                  <a:pt x="480822" y="1088898"/>
                </a:moveTo>
                <a:lnTo>
                  <a:pt x="457200" y="1081278"/>
                </a:lnTo>
                <a:lnTo>
                  <a:pt x="424434" y="1069086"/>
                </a:lnTo>
                <a:lnTo>
                  <a:pt x="409956" y="1062990"/>
                </a:lnTo>
                <a:lnTo>
                  <a:pt x="402336" y="1080516"/>
                </a:lnTo>
                <a:lnTo>
                  <a:pt x="416814" y="1086612"/>
                </a:lnTo>
                <a:lnTo>
                  <a:pt x="474726" y="1107186"/>
                </a:lnTo>
                <a:lnTo>
                  <a:pt x="480822" y="1088898"/>
                </a:lnTo>
                <a:close/>
              </a:path>
              <a:path w="779145" h="1159510">
                <a:moveTo>
                  <a:pt x="608838" y="1122426"/>
                </a:moveTo>
                <a:lnTo>
                  <a:pt x="598932" y="1120140"/>
                </a:lnTo>
                <a:lnTo>
                  <a:pt x="562356" y="1112520"/>
                </a:lnTo>
                <a:lnTo>
                  <a:pt x="534924" y="1104900"/>
                </a:lnTo>
                <a:lnTo>
                  <a:pt x="530352" y="1123950"/>
                </a:lnTo>
                <a:lnTo>
                  <a:pt x="557784" y="1130808"/>
                </a:lnTo>
                <a:lnTo>
                  <a:pt x="594360" y="1139190"/>
                </a:lnTo>
                <a:lnTo>
                  <a:pt x="605028" y="1140714"/>
                </a:lnTo>
                <a:lnTo>
                  <a:pt x="608838" y="1122426"/>
                </a:lnTo>
                <a:close/>
              </a:path>
              <a:path w="779145" h="1159510">
                <a:moveTo>
                  <a:pt x="739902" y="1139952"/>
                </a:moveTo>
                <a:lnTo>
                  <a:pt x="732282" y="1139952"/>
                </a:lnTo>
                <a:lnTo>
                  <a:pt x="713232" y="1137666"/>
                </a:lnTo>
                <a:lnTo>
                  <a:pt x="693420" y="1135380"/>
                </a:lnTo>
                <a:lnTo>
                  <a:pt x="674370" y="1133094"/>
                </a:lnTo>
                <a:lnTo>
                  <a:pt x="664464" y="1131570"/>
                </a:lnTo>
                <a:lnTo>
                  <a:pt x="661416" y="1150620"/>
                </a:lnTo>
                <a:lnTo>
                  <a:pt x="671322" y="1152144"/>
                </a:lnTo>
                <a:lnTo>
                  <a:pt x="730758" y="1159002"/>
                </a:lnTo>
                <a:lnTo>
                  <a:pt x="738378" y="1159002"/>
                </a:lnTo>
                <a:lnTo>
                  <a:pt x="739902" y="1139952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64540" y="6273036"/>
            <a:ext cx="765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2C</a:t>
            </a:r>
            <a:r>
              <a:rPr sz="2400" b="1" spc="-5" dirty="0">
                <a:latin typeface="Arial"/>
                <a:cs typeface="Arial"/>
              </a:rPr>
              <a:t>O</a:t>
            </a:r>
            <a:r>
              <a:rPr sz="2400" b="1" baseline="-20833" dirty="0">
                <a:latin typeface="Arial"/>
                <a:cs typeface="Arial"/>
              </a:rPr>
              <a:t>2</a:t>
            </a:r>
            <a:endParaRPr sz="2400" baseline="-20833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26539" y="2005838"/>
            <a:ext cx="1226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Glucose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600200" y="2428494"/>
            <a:ext cx="696595" cy="695960"/>
          </a:xfrm>
          <a:custGeom>
            <a:avLst/>
            <a:gdLst/>
            <a:ahLst/>
            <a:cxnLst/>
            <a:rect l="l" t="t" r="r" b="b"/>
            <a:pathLst>
              <a:path w="696594" h="695960">
                <a:moveTo>
                  <a:pt x="696468" y="20574"/>
                </a:moveTo>
                <a:lnTo>
                  <a:pt x="675894" y="0"/>
                </a:lnTo>
                <a:lnTo>
                  <a:pt x="595122" y="80772"/>
                </a:lnTo>
                <a:lnTo>
                  <a:pt x="615696" y="101346"/>
                </a:lnTo>
                <a:lnTo>
                  <a:pt x="696468" y="20574"/>
                </a:lnTo>
                <a:close/>
              </a:path>
              <a:path w="696594" h="695960">
                <a:moveTo>
                  <a:pt x="554736" y="161544"/>
                </a:moveTo>
                <a:lnTo>
                  <a:pt x="534924" y="141732"/>
                </a:lnTo>
                <a:lnTo>
                  <a:pt x="454152" y="222504"/>
                </a:lnTo>
                <a:lnTo>
                  <a:pt x="473964" y="242316"/>
                </a:lnTo>
                <a:lnTo>
                  <a:pt x="554736" y="161544"/>
                </a:lnTo>
                <a:close/>
              </a:path>
              <a:path w="696594" h="695960">
                <a:moveTo>
                  <a:pt x="413004" y="303276"/>
                </a:moveTo>
                <a:lnTo>
                  <a:pt x="393192" y="282702"/>
                </a:lnTo>
                <a:lnTo>
                  <a:pt x="312420" y="364236"/>
                </a:lnTo>
                <a:lnTo>
                  <a:pt x="332232" y="384048"/>
                </a:lnTo>
                <a:lnTo>
                  <a:pt x="413004" y="303276"/>
                </a:lnTo>
                <a:close/>
              </a:path>
              <a:path w="696594" h="695960">
                <a:moveTo>
                  <a:pt x="272034" y="445008"/>
                </a:moveTo>
                <a:lnTo>
                  <a:pt x="251460" y="424434"/>
                </a:lnTo>
                <a:lnTo>
                  <a:pt x="170688" y="505206"/>
                </a:lnTo>
                <a:lnTo>
                  <a:pt x="191262" y="525780"/>
                </a:lnTo>
                <a:lnTo>
                  <a:pt x="272034" y="445008"/>
                </a:lnTo>
                <a:close/>
              </a:path>
              <a:path w="696594" h="695960">
                <a:moveTo>
                  <a:pt x="50729" y="625277"/>
                </a:moveTo>
                <a:lnTo>
                  <a:pt x="30480" y="605028"/>
                </a:lnTo>
                <a:lnTo>
                  <a:pt x="0" y="695706"/>
                </a:lnTo>
                <a:lnTo>
                  <a:pt x="40386" y="682580"/>
                </a:lnTo>
                <a:lnTo>
                  <a:pt x="40386" y="635508"/>
                </a:lnTo>
                <a:lnTo>
                  <a:pt x="50729" y="625277"/>
                </a:lnTo>
                <a:close/>
              </a:path>
              <a:path w="696594" h="695960">
                <a:moveTo>
                  <a:pt x="70865" y="645414"/>
                </a:moveTo>
                <a:lnTo>
                  <a:pt x="50729" y="625277"/>
                </a:lnTo>
                <a:lnTo>
                  <a:pt x="40386" y="635508"/>
                </a:lnTo>
                <a:lnTo>
                  <a:pt x="60960" y="655320"/>
                </a:lnTo>
                <a:lnTo>
                  <a:pt x="70865" y="645414"/>
                </a:lnTo>
                <a:close/>
              </a:path>
              <a:path w="696594" h="695960">
                <a:moveTo>
                  <a:pt x="91440" y="665988"/>
                </a:moveTo>
                <a:lnTo>
                  <a:pt x="70865" y="645414"/>
                </a:lnTo>
                <a:lnTo>
                  <a:pt x="60960" y="655320"/>
                </a:lnTo>
                <a:lnTo>
                  <a:pt x="40386" y="635508"/>
                </a:lnTo>
                <a:lnTo>
                  <a:pt x="40386" y="682580"/>
                </a:lnTo>
                <a:lnTo>
                  <a:pt x="91440" y="665988"/>
                </a:lnTo>
                <a:close/>
              </a:path>
              <a:path w="696594" h="695960">
                <a:moveTo>
                  <a:pt x="130302" y="585978"/>
                </a:moveTo>
                <a:lnTo>
                  <a:pt x="110490" y="566166"/>
                </a:lnTo>
                <a:lnTo>
                  <a:pt x="50729" y="625277"/>
                </a:lnTo>
                <a:lnTo>
                  <a:pt x="70865" y="645414"/>
                </a:lnTo>
                <a:lnTo>
                  <a:pt x="130302" y="585978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907539" y="3910838"/>
            <a:ext cx="10572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Ketone  </a:t>
            </a:r>
            <a:r>
              <a:rPr sz="2400" b="1" spc="-5" dirty="0">
                <a:latin typeface="Arial"/>
                <a:cs typeface="Arial"/>
              </a:rPr>
              <a:t>bodies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85493" y="3571494"/>
            <a:ext cx="619760" cy="619760"/>
          </a:xfrm>
          <a:custGeom>
            <a:avLst/>
            <a:gdLst/>
            <a:ahLst/>
            <a:cxnLst/>
            <a:rect l="l" t="t" r="r" b="b"/>
            <a:pathLst>
              <a:path w="619760" h="619760">
                <a:moveTo>
                  <a:pt x="569220" y="549395"/>
                </a:moveTo>
                <a:lnTo>
                  <a:pt x="20574" y="0"/>
                </a:lnTo>
                <a:lnTo>
                  <a:pt x="0" y="20574"/>
                </a:lnTo>
                <a:lnTo>
                  <a:pt x="549395" y="569220"/>
                </a:lnTo>
                <a:lnTo>
                  <a:pt x="569220" y="549395"/>
                </a:lnTo>
                <a:close/>
              </a:path>
              <a:path w="619760" h="619760">
                <a:moveTo>
                  <a:pt x="579120" y="606270"/>
                </a:moveTo>
                <a:lnTo>
                  <a:pt x="579120" y="559308"/>
                </a:lnTo>
                <a:lnTo>
                  <a:pt x="559308" y="579120"/>
                </a:lnTo>
                <a:lnTo>
                  <a:pt x="549395" y="569220"/>
                </a:lnTo>
                <a:lnTo>
                  <a:pt x="528828" y="589788"/>
                </a:lnTo>
                <a:lnTo>
                  <a:pt x="579120" y="606270"/>
                </a:lnTo>
                <a:close/>
              </a:path>
              <a:path w="619760" h="619760">
                <a:moveTo>
                  <a:pt x="579120" y="559308"/>
                </a:moveTo>
                <a:lnTo>
                  <a:pt x="569220" y="549395"/>
                </a:lnTo>
                <a:lnTo>
                  <a:pt x="549395" y="569220"/>
                </a:lnTo>
                <a:lnTo>
                  <a:pt x="559308" y="579120"/>
                </a:lnTo>
                <a:lnTo>
                  <a:pt x="579120" y="559308"/>
                </a:lnTo>
                <a:close/>
              </a:path>
              <a:path w="619760" h="619760">
                <a:moveTo>
                  <a:pt x="619506" y="619506"/>
                </a:moveTo>
                <a:lnTo>
                  <a:pt x="589788" y="528828"/>
                </a:lnTo>
                <a:lnTo>
                  <a:pt x="569220" y="549395"/>
                </a:lnTo>
                <a:lnTo>
                  <a:pt x="579120" y="559308"/>
                </a:lnTo>
                <a:lnTo>
                  <a:pt x="579120" y="606270"/>
                </a:lnTo>
                <a:lnTo>
                  <a:pt x="619506" y="619506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9455" y="4486655"/>
            <a:ext cx="1237615" cy="1314450"/>
          </a:xfrm>
          <a:custGeom>
            <a:avLst/>
            <a:gdLst/>
            <a:ahLst/>
            <a:cxnLst/>
            <a:rect l="l" t="t" r="r" b="b"/>
            <a:pathLst>
              <a:path w="1237615" h="1314450">
                <a:moveTo>
                  <a:pt x="22859" y="582168"/>
                </a:moveTo>
                <a:lnTo>
                  <a:pt x="4571" y="580644"/>
                </a:lnTo>
                <a:lnTo>
                  <a:pt x="3047" y="589788"/>
                </a:lnTo>
                <a:lnTo>
                  <a:pt x="1523" y="606552"/>
                </a:lnTo>
                <a:lnTo>
                  <a:pt x="0" y="640080"/>
                </a:lnTo>
                <a:lnTo>
                  <a:pt x="0" y="656844"/>
                </a:lnTo>
                <a:lnTo>
                  <a:pt x="15239" y="649224"/>
                </a:lnTo>
                <a:lnTo>
                  <a:pt x="15239" y="665226"/>
                </a:lnTo>
                <a:lnTo>
                  <a:pt x="16763" y="664464"/>
                </a:lnTo>
                <a:lnTo>
                  <a:pt x="19049" y="660654"/>
                </a:lnTo>
                <a:lnTo>
                  <a:pt x="19049" y="640842"/>
                </a:lnTo>
                <a:lnTo>
                  <a:pt x="20573" y="608076"/>
                </a:lnTo>
                <a:lnTo>
                  <a:pt x="22097" y="592074"/>
                </a:lnTo>
                <a:lnTo>
                  <a:pt x="22859" y="582168"/>
                </a:lnTo>
                <a:close/>
              </a:path>
              <a:path w="1237615" h="1314450">
                <a:moveTo>
                  <a:pt x="23622" y="740664"/>
                </a:moveTo>
                <a:lnTo>
                  <a:pt x="23622" y="738378"/>
                </a:lnTo>
                <a:lnTo>
                  <a:pt x="20573" y="706374"/>
                </a:lnTo>
                <a:lnTo>
                  <a:pt x="19049" y="673608"/>
                </a:lnTo>
                <a:lnTo>
                  <a:pt x="19049" y="665226"/>
                </a:lnTo>
                <a:lnTo>
                  <a:pt x="14908" y="665391"/>
                </a:lnTo>
                <a:lnTo>
                  <a:pt x="10667" y="667512"/>
                </a:lnTo>
                <a:lnTo>
                  <a:pt x="6857" y="666750"/>
                </a:lnTo>
                <a:lnTo>
                  <a:pt x="5546" y="665766"/>
                </a:lnTo>
                <a:lnTo>
                  <a:pt x="0" y="665988"/>
                </a:lnTo>
                <a:lnTo>
                  <a:pt x="0" y="674370"/>
                </a:lnTo>
                <a:lnTo>
                  <a:pt x="1523" y="707898"/>
                </a:lnTo>
                <a:lnTo>
                  <a:pt x="4571" y="740664"/>
                </a:lnTo>
                <a:lnTo>
                  <a:pt x="5333" y="742950"/>
                </a:lnTo>
                <a:lnTo>
                  <a:pt x="23622" y="740664"/>
                </a:lnTo>
                <a:close/>
              </a:path>
              <a:path w="1237615" h="1314450">
                <a:moveTo>
                  <a:pt x="15239" y="665226"/>
                </a:moveTo>
                <a:lnTo>
                  <a:pt x="15239" y="649224"/>
                </a:lnTo>
                <a:lnTo>
                  <a:pt x="3809" y="664464"/>
                </a:lnTo>
                <a:lnTo>
                  <a:pt x="5546" y="665766"/>
                </a:lnTo>
                <a:lnTo>
                  <a:pt x="14908" y="665391"/>
                </a:lnTo>
                <a:lnTo>
                  <a:pt x="15239" y="665226"/>
                </a:lnTo>
                <a:close/>
              </a:path>
              <a:path w="1237615" h="1314450">
                <a:moveTo>
                  <a:pt x="14908" y="665391"/>
                </a:moveTo>
                <a:lnTo>
                  <a:pt x="5546" y="665766"/>
                </a:lnTo>
                <a:lnTo>
                  <a:pt x="6857" y="666750"/>
                </a:lnTo>
                <a:lnTo>
                  <a:pt x="10667" y="667512"/>
                </a:lnTo>
                <a:lnTo>
                  <a:pt x="14908" y="665391"/>
                </a:lnTo>
                <a:close/>
              </a:path>
              <a:path w="1237615" h="1314450">
                <a:moveTo>
                  <a:pt x="50291" y="454152"/>
                </a:moveTo>
                <a:lnTo>
                  <a:pt x="32003" y="448056"/>
                </a:lnTo>
                <a:lnTo>
                  <a:pt x="27431" y="461772"/>
                </a:lnTo>
                <a:lnTo>
                  <a:pt x="23621" y="477774"/>
                </a:lnTo>
                <a:lnTo>
                  <a:pt x="19049" y="493014"/>
                </a:lnTo>
                <a:lnTo>
                  <a:pt x="16001" y="509016"/>
                </a:lnTo>
                <a:lnTo>
                  <a:pt x="12953" y="522732"/>
                </a:lnTo>
                <a:lnTo>
                  <a:pt x="31241" y="526542"/>
                </a:lnTo>
                <a:lnTo>
                  <a:pt x="34289" y="512826"/>
                </a:lnTo>
                <a:lnTo>
                  <a:pt x="45719" y="467106"/>
                </a:lnTo>
                <a:lnTo>
                  <a:pt x="50291" y="454152"/>
                </a:lnTo>
                <a:close/>
              </a:path>
              <a:path w="1237615" h="1314450">
                <a:moveTo>
                  <a:pt x="102107" y="333756"/>
                </a:moveTo>
                <a:lnTo>
                  <a:pt x="85343" y="323850"/>
                </a:lnTo>
                <a:lnTo>
                  <a:pt x="81533" y="330708"/>
                </a:lnTo>
                <a:lnTo>
                  <a:pt x="67817" y="358140"/>
                </a:lnTo>
                <a:lnTo>
                  <a:pt x="60959" y="372618"/>
                </a:lnTo>
                <a:lnTo>
                  <a:pt x="54863" y="387096"/>
                </a:lnTo>
                <a:lnTo>
                  <a:pt x="51815" y="393954"/>
                </a:lnTo>
                <a:lnTo>
                  <a:pt x="69341" y="400812"/>
                </a:lnTo>
                <a:lnTo>
                  <a:pt x="84581" y="366522"/>
                </a:lnTo>
                <a:lnTo>
                  <a:pt x="91439" y="352806"/>
                </a:lnTo>
                <a:lnTo>
                  <a:pt x="99059" y="339090"/>
                </a:lnTo>
                <a:lnTo>
                  <a:pt x="102107" y="333756"/>
                </a:lnTo>
                <a:close/>
              </a:path>
              <a:path w="1237615" h="1314450">
                <a:moveTo>
                  <a:pt x="176783" y="226314"/>
                </a:moveTo>
                <a:lnTo>
                  <a:pt x="162305" y="213360"/>
                </a:lnTo>
                <a:lnTo>
                  <a:pt x="160781" y="215646"/>
                </a:lnTo>
                <a:lnTo>
                  <a:pt x="140969" y="239268"/>
                </a:lnTo>
                <a:lnTo>
                  <a:pt x="122681" y="264414"/>
                </a:lnTo>
                <a:lnTo>
                  <a:pt x="115823" y="275082"/>
                </a:lnTo>
                <a:lnTo>
                  <a:pt x="131825" y="285750"/>
                </a:lnTo>
                <a:lnTo>
                  <a:pt x="138683" y="275082"/>
                </a:lnTo>
                <a:lnTo>
                  <a:pt x="156209" y="250698"/>
                </a:lnTo>
                <a:lnTo>
                  <a:pt x="175259" y="227838"/>
                </a:lnTo>
                <a:lnTo>
                  <a:pt x="176783" y="226314"/>
                </a:lnTo>
                <a:close/>
              </a:path>
              <a:path w="1237615" h="1314450">
                <a:moveTo>
                  <a:pt x="272795" y="136398"/>
                </a:moveTo>
                <a:lnTo>
                  <a:pt x="261365" y="121158"/>
                </a:lnTo>
                <a:lnTo>
                  <a:pt x="260603" y="121158"/>
                </a:lnTo>
                <a:lnTo>
                  <a:pt x="248411" y="131064"/>
                </a:lnTo>
                <a:lnTo>
                  <a:pt x="236219" y="140208"/>
                </a:lnTo>
                <a:lnTo>
                  <a:pt x="224789" y="150114"/>
                </a:lnTo>
                <a:lnTo>
                  <a:pt x="202691" y="170688"/>
                </a:lnTo>
                <a:lnTo>
                  <a:pt x="201929" y="171450"/>
                </a:lnTo>
                <a:lnTo>
                  <a:pt x="215645" y="184404"/>
                </a:lnTo>
                <a:lnTo>
                  <a:pt x="237743" y="164592"/>
                </a:lnTo>
                <a:lnTo>
                  <a:pt x="249173" y="154686"/>
                </a:lnTo>
                <a:lnTo>
                  <a:pt x="272033" y="136398"/>
                </a:lnTo>
                <a:lnTo>
                  <a:pt x="272795" y="136398"/>
                </a:lnTo>
                <a:close/>
              </a:path>
              <a:path w="1237615" h="1314450">
                <a:moveTo>
                  <a:pt x="385571" y="69342"/>
                </a:moveTo>
                <a:lnTo>
                  <a:pt x="377189" y="51816"/>
                </a:lnTo>
                <a:lnTo>
                  <a:pt x="364235" y="57912"/>
                </a:lnTo>
                <a:lnTo>
                  <a:pt x="350519" y="64770"/>
                </a:lnTo>
                <a:lnTo>
                  <a:pt x="336803" y="72390"/>
                </a:lnTo>
                <a:lnTo>
                  <a:pt x="323849" y="79248"/>
                </a:lnTo>
                <a:lnTo>
                  <a:pt x="310895" y="87630"/>
                </a:lnTo>
                <a:lnTo>
                  <a:pt x="308609" y="88392"/>
                </a:lnTo>
                <a:lnTo>
                  <a:pt x="319277" y="104394"/>
                </a:lnTo>
                <a:lnTo>
                  <a:pt x="320801" y="103632"/>
                </a:lnTo>
                <a:lnTo>
                  <a:pt x="332993" y="96012"/>
                </a:lnTo>
                <a:lnTo>
                  <a:pt x="345947" y="88392"/>
                </a:lnTo>
                <a:lnTo>
                  <a:pt x="358901" y="81534"/>
                </a:lnTo>
                <a:lnTo>
                  <a:pt x="372617" y="75438"/>
                </a:lnTo>
                <a:lnTo>
                  <a:pt x="385571" y="69342"/>
                </a:lnTo>
                <a:close/>
              </a:path>
              <a:path w="1237615" h="1314450">
                <a:moveTo>
                  <a:pt x="509778" y="29718"/>
                </a:moveTo>
                <a:lnTo>
                  <a:pt x="505968" y="10668"/>
                </a:lnTo>
                <a:lnTo>
                  <a:pt x="493775" y="13716"/>
                </a:lnTo>
                <a:lnTo>
                  <a:pt x="479297" y="16764"/>
                </a:lnTo>
                <a:lnTo>
                  <a:pt x="464058" y="20574"/>
                </a:lnTo>
                <a:lnTo>
                  <a:pt x="449580" y="25146"/>
                </a:lnTo>
                <a:lnTo>
                  <a:pt x="434340" y="29718"/>
                </a:lnTo>
                <a:lnTo>
                  <a:pt x="431291" y="30480"/>
                </a:lnTo>
                <a:lnTo>
                  <a:pt x="437388" y="48768"/>
                </a:lnTo>
                <a:lnTo>
                  <a:pt x="441197" y="47244"/>
                </a:lnTo>
                <a:lnTo>
                  <a:pt x="454913" y="43434"/>
                </a:lnTo>
                <a:lnTo>
                  <a:pt x="469391" y="38862"/>
                </a:lnTo>
                <a:lnTo>
                  <a:pt x="483869" y="35052"/>
                </a:lnTo>
                <a:lnTo>
                  <a:pt x="498347" y="32004"/>
                </a:lnTo>
                <a:lnTo>
                  <a:pt x="509778" y="29718"/>
                </a:lnTo>
                <a:close/>
              </a:path>
              <a:path w="1237615" h="1314450">
                <a:moveTo>
                  <a:pt x="618744" y="19050"/>
                </a:moveTo>
                <a:lnTo>
                  <a:pt x="618744" y="0"/>
                </a:lnTo>
                <a:lnTo>
                  <a:pt x="602741" y="0"/>
                </a:lnTo>
                <a:lnTo>
                  <a:pt x="586740" y="762"/>
                </a:lnTo>
                <a:lnTo>
                  <a:pt x="571500" y="1524"/>
                </a:lnTo>
                <a:lnTo>
                  <a:pt x="563880" y="2286"/>
                </a:lnTo>
                <a:lnTo>
                  <a:pt x="565404" y="21336"/>
                </a:lnTo>
                <a:lnTo>
                  <a:pt x="573024" y="20574"/>
                </a:lnTo>
                <a:lnTo>
                  <a:pt x="602741" y="19088"/>
                </a:lnTo>
                <a:lnTo>
                  <a:pt x="618744" y="19050"/>
                </a:lnTo>
                <a:close/>
              </a:path>
              <a:path w="1237615" h="1314450">
                <a:moveTo>
                  <a:pt x="640841" y="762"/>
                </a:moveTo>
                <a:lnTo>
                  <a:pt x="634746" y="0"/>
                </a:lnTo>
                <a:lnTo>
                  <a:pt x="619506" y="0"/>
                </a:lnTo>
                <a:lnTo>
                  <a:pt x="618744" y="19050"/>
                </a:lnTo>
                <a:lnTo>
                  <a:pt x="634746" y="19050"/>
                </a:lnTo>
                <a:lnTo>
                  <a:pt x="640080" y="19812"/>
                </a:lnTo>
                <a:lnTo>
                  <a:pt x="640841" y="762"/>
                </a:lnTo>
                <a:close/>
              </a:path>
              <a:path w="1237615" h="1314450">
                <a:moveTo>
                  <a:pt x="774954" y="20573"/>
                </a:moveTo>
                <a:lnTo>
                  <a:pt x="774191" y="20573"/>
                </a:lnTo>
                <a:lnTo>
                  <a:pt x="743712" y="12954"/>
                </a:lnTo>
                <a:lnTo>
                  <a:pt x="728472" y="9906"/>
                </a:lnTo>
                <a:lnTo>
                  <a:pt x="713232" y="7620"/>
                </a:lnTo>
                <a:lnTo>
                  <a:pt x="698754" y="5334"/>
                </a:lnTo>
                <a:lnTo>
                  <a:pt x="696468" y="24384"/>
                </a:lnTo>
                <a:lnTo>
                  <a:pt x="710184" y="26670"/>
                </a:lnTo>
                <a:lnTo>
                  <a:pt x="725424" y="28956"/>
                </a:lnTo>
                <a:lnTo>
                  <a:pt x="754380" y="35051"/>
                </a:lnTo>
                <a:lnTo>
                  <a:pt x="768858" y="38861"/>
                </a:lnTo>
                <a:lnTo>
                  <a:pt x="769619" y="39623"/>
                </a:lnTo>
                <a:lnTo>
                  <a:pt x="774954" y="20573"/>
                </a:lnTo>
                <a:close/>
              </a:path>
              <a:path w="1237615" h="1314450">
                <a:moveTo>
                  <a:pt x="899922" y="71628"/>
                </a:moveTo>
                <a:lnTo>
                  <a:pt x="846582" y="45719"/>
                </a:lnTo>
                <a:lnTo>
                  <a:pt x="829818" y="38861"/>
                </a:lnTo>
                <a:lnTo>
                  <a:pt x="822960" y="57150"/>
                </a:lnTo>
                <a:lnTo>
                  <a:pt x="825246" y="57911"/>
                </a:lnTo>
                <a:lnTo>
                  <a:pt x="838962" y="63245"/>
                </a:lnTo>
                <a:lnTo>
                  <a:pt x="852678" y="69342"/>
                </a:lnTo>
                <a:lnTo>
                  <a:pt x="865632" y="75437"/>
                </a:lnTo>
                <a:lnTo>
                  <a:pt x="879348" y="81533"/>
                </a:lnTo>
                <a:lnTo>
                  <a:pt x="890778" y="88392"/>
                </a:lnTo>
                <a:lnTo>
                  <a:pt x="899922" y="71628"/>
                </a:lnTo>
                <a:close/>
              </a:path>
              <a:path w="1237615" h="1314450">
                <a:moveTo>
                  <a:pt x="1011174" y="148589"/>
                </a:moveTo>
                <a:lnTo>
                  <a:pt x="1001268" y="140208"/>
                </a:lnTo>
                <a:lnTo>
                  <a:pt x="989838" y="130301"/>
                </a:lnTo>
                <a:lnTo>
                  <a:pt x="965454" y="112014"/>
                </a:lnTo>
                <a:lnTo>
                  <a:pt x="953262" y="103631"/>
                </a:lnTo>
                <a:lnTo>
                  <a:pt x="949452" y="101345"/>
                </a:lnTo>
                <a:lnTo>
                  <a:pt x="939546" y="117347"/>
                </a:lnTo>
                <a:lnTo>
                  <a:pt x="942594" y="119633"/>
                </a:lnTo>
                <a:lnTo>
                  <a:pt x="954786" y="128015"/>
                </a:lnTo>
                <a:lnTo>
                  <a:pt x="966216" y="136397"/>
                </a:lnTo>
                <a:lnTo>
                  <a:pt x="977646" y="145542"/>
                </a:lnTo>
                <a:lnTo>
                  <a:pt x="989838" y="154686"/>
                </a:lnTo>
                <a:lnTo>
                  <a:pt x="998982" y="163067"/>
                </a:lnTo>
                <a:lnTo>
                  <a:pt x="1011174" y="148589"/>
                </a:lnTo>
                <a:close/>
              </a:path>
              <a:path w="1237615" h="1314450">
                <a:moveTo>
                  <a:pt x="1103376" y="247650"/>
                </a:moveTo>
                <a:lnTo>
                  <a:pt x="1096518" y="239267"/>
                </a:lnTo>
                <a:lnTo>
                  <a:pt x="1077468" y="215645"/>
                </a:lnTo>
                <a:lnTo>
                  <a:pt x="1056894" y="192786"/>
                </a:lnTo>
                <a:lnTo>
                  <a:pt x="1053084" y="188214"/>
                </a:lnTo>
                <a:lnTo>
                  <a:pt x="1039368" y="201929"/>
                </a:lnTo>
                <a:lnTo>
                  <a:pt x="1043178" y="205739"/>
                </a:lnTo>
                <a:lnTo>
                  <a:pt x="1062990" y="227837"/>
                </a:lnTo>
                <a:lnTo>
                  <a:pt x="1088136" y="259080"/>
                </a:lnTo>
                <a:lnTo>
                  <a:pt x="1103376" y="247650"/>
                </a:lnTo>
                <a:close/>
              </a:path>
              <a:path w="1237615" h="1314450">
                <a:moveTo>
                  <a:pt x="1172718" y="363473"/>
                </a:moveTo>
                <a:lnTo>
                  <a:pt x="1148334" y="316230"/>
                </a:lnTo>
                <a:lnTo>
                  <a:pt x="1136142" y="295655"/>
                </a:lnTo>
                <a:lnTo>
                  <a:pt x="1119378" y="305562"/>
                </a:lnTo>
                <a:lnTo>
                  <a:pt x="1124712" y="313181"/>
                </a:lnTo>
                <a:lnTo>
                  <a:pt x="1132332" y="326135"/>
                </a:lnTo>
                <a:lnTo>
                  <a:pt x="1139190" y="339089"/>
                </a:lnTo>
                <a:lnTo>
                  <a:pt x="1146810" y="352805"/>
                </a:lnTo>
                <a:lnTo>
                  <a:pt x="1155954" y="371094"/>
                </a:lnTo>
                <a:lnTo>
                  <a:pt x="1172718" y="363473"/>
                </a:lnTo>
                <a:close/>
              </a:path>
              <a:path w="1237615" h="1314450">
                <a:moveTo>
                  <a:pt x="1217676" y="490728"/>
                </a:moveTo>
                <a:lnTo>
                  <a:pt x="1214628" y="477012"/>
                </a:lnTo>
                <a:lnTo>
                  <a:pt x="1200912" y="431291"/>
                </a:lnTo>
                <a:lnTo>
                  <a:pt x="1195578" y="416813"/>
                </a:lnTo>
                <a:lnTo>
                  <a:pt x="1177290" y="422909"/>
                </a:lnTo>
                <a:lnTo>
                  <a:pt x="1182624" y="437388"/>
                </a:lnTo>
                <a:lnTo>
                  <a:pt x="1187196" y="452628"/>
                </a:lnTo>
                <a:lnTo>
                  <a:pt x="1191768" y="467106"/>
                </a:lnTo>
                <a:lnTo>
                  <a:pt x="1196340" y="482345"/>
                </a:lnTo>
                <a:lnTo>
                  <a:pt x="1199388" y="495300"/>
                </a:lnTo>
                <a:lnTo>
                  <a:pt x="1217676" y="490728"/>
                </a:lnTo>
                <a:close/>
              </a:path>
              <a:path w="1237615" h="1314450">
                <a:moveTo>
                  <a:pt x="1237488" y="624078"/>
                </a:moveTo>
                <a:lnTo>
                  <a:pt x="1237488" y="623316"/>
                </a:lnTo>
                <a:lnTo>
                  <a:pt x="1235964" y="606552"/>
                </a:lnTo>
                <a:lnTo>
                  <a:pt x="1235202" y="589788"/>
                </a:lnTo>
                <a:lnTo>
                  <a:pt x="1230630" y="557022"/>
                </a:lnTo>
                <a:lnTo>
                  <a:pt x="1229106" y="547116"/>
                </a:lnTo>
                <a:lnTo>
                  <a:pt x="1210818" y="550164"/>
                </a:lnTo>
                <a:lnTo>
                  <a:pt x="1212342" y="560070"/>
                </a:lnTo>
                <a:lnTo>
                  <a:pt x="1213866" y="576072"/>
                </a:lnTo>
                <a:lnTo>
                  <a:pt x="1216152" y="592074"/>
                </a:lnTo>
                <a:lnTo>
                  <a:pt x="1216914" y="608076"/>
                </a:lnTo>
                <a:lnTo>
                  <a:pt x="1218438" y="624078"/>
                </a:lnTo>
                <a:lnTo>
                  <a:pt x="1218438" y="624840"/>
                </a:lnTo>
                <a:lnTo>
                  <a:pt x="1237488" y="624078"/>
                </a:lnTo>
                <a:close/>
              </a:path>
              <a:path w="1237615" h="1314450">
                <a:moveTo>
                  <a:pt x="1237488" y="691134"/>
                </a:moveTo>
                <a:lnTo>
                  <a:pt x="1237488" y="681990"/>
                </a:lnTo>
                <a:lnTo>
                  <a:pt x="1218438" y="681228"/>
                </a:lnTo>
                <a:lnTo>
                  <a:pt x="1218438" y="690372"/>
                </a:lnTo>
                <a:lnTo>
                  <a:pt x="1217676" y="706374"/>
                </a:lnTo>
                <a:lnTo>
                  <a:pt x="1214628" y="738378"/>
                </a:lnTo>
                <a:lnTo>
                  <a:pt x="1212342" y="754380"/>
                </a:lnTo>
                <a:lnTo>
                  <a:pt x="1212342" y="755904"/>
                </a:lnTo>
                <a:lnTo>
                  <a:pt x="1230630" y="758952"/>
                </a:lnTo>
                <a:lnTo>
                  <a:pt x="1231392" y="757428"/>
                </a:lnTo>
                <a:lnTo>
                  <a:pt x="1232916" y="740664"/>
                </a:lnTo>
                <a:lnTo>
                  <a:pt x="1235202" y="723900"/>
                </a:lnTo>
                <a:lnTo>
                  <a:pt x="1236726" y="707897"/>
                </a:lnTo>
                <a:lnTo>
                  <a:pt x="1237488" y="691134"/>
                </a:lnTo>
                <a:close/>
              </a:path>
              <a:path w="1237615" h="1314450">
                <a:moveTo>
                  <a:pt x="1219962" y="815340"/>
                </a:moveTo>
                <a:lnTo>
                  <a:pt x="1201674" y="811530"/>
                </a:lnTo>
                <a:lnTo>
                  <a:pt x="1200150" y="816863"/>
                </a:lnTo>
                <a:lnTo>
                  <a:pt x="1196340" y="832104"/>
                </a:lnTo>
                <a:lnTo>
                  <a:pt x="1191768" y="847344"/>
                </a:lnTo>
                <a:lnTo>
                  <a:pt x="1187958" y="861822"/>
                </a:lnTo>
                <a:lnTo>
                  <a:pt x="1182624" y="877062"/>
                </a:lnTo>
                <a:lnTo>
                  <a:pt x="1180338" y="883157"/>
                </a:lnTo>
                <a:lnTo>
                  <a:pt x="1198626" y="890016"/>
                </a:lnTo>
                <a:lnTo>
                  <a:pt x="1200912" y="883157"/>
                </a:lnTo>
                <a:lnTo>
                  <a:pt x="1205484" y="867918"/>
                </a:lnTo>
                <a:lnTo>
                  <a:pt x="1210818" y="852678"/>
                </a:lnTo>
                <a:lnTo>
                  <a:pt x="1214628" y="836676"/>
                </a:lnTo>
                <a:lnTo>
                  <a:pt x="1219962" y="815340"/>
                </a:lnTo>
                <a:close/>
              </a:path>
              <a:path w="1237615" h="1314450">
                <a:moveTo>
                  <a:pt x="1176528" y="943356"/>
                </a:moveTo>
                <a:lnTo>
                  <a:pt x="1159002" y="935735"/>
                </a:lnTo>
                <a:lnTo>
                  <a:pt x="1153668" y="947928"/>
                </a:lnTo>
                <a:lnTo>
                  <a:pt x="1146810" y="961644"/>
                </a:lnTo>
                <a:lnTo>
                  <a:pt x="1139190" y="975360"/>
                </a:lnTo>
                <a:lnTo>
                  <a:pt x="1132332" y="988313"/>
                </a:lnTo>
                <a:lnTo>
                  <a:pt x="1124712" y="1001268"/>
                </a:lnTo>
                <a:lnTo>
                  <a:pt x="1123950" y="1002030"/>
                </a:lnTo>
                <a:lnTo>
                  <a:pt x="1140714" y="1011935"/>
                </a:lnTo>
                <a:lnTo>
                  <a:pt x="1140714" y="1011174"/>
                </a:lnTo>
                <a:lnTo>
                  <a:pt x="1149096" y="997457"/>
                </a:lnTo>
                <a:lnTo>
                  <a:pt x="1156716" y="983741"/>
                </a:lnTo>
                <a:lnTo>
                  <a:pt x="1170432" y="956310"/>
                </a:lnTo>
                <a:lnTo>
                  <a:pt x="1176528" y="943356"/>
                </a:lnTo>
                <a:close/>
              </a:path>
              <a:path w="1237615" h="1314450">
                <a:moveTo>
                  <a:pt x="1107948" y="1059942"/>
                </a:moveTo>
                <a:lnTo>
                  <a:pt x="1092708" y="1048512"/>
                </a:lnTo>
                <a:lnTo>
                  <a:pt x="1082040" y="1063752"/>
                </a:lnTo>
                <a:lnTo>
                  <a:pt x="1062990" y="1086612"/>
                </a:lnTo>
                <a:lnTo>
                  <a:pt x="1044702" y="1106424"/>
                </a:lnTo>
                <a:lnTo>
                  <a:pt x="1059180" y="1119378"/>
                </a:lnTo>
                <a:lnTo>
                  <a:pt x="1077468" y="1098804"/>
                </a:lnTo>
                <a:lnTo>
                  <a:pt x="1097280" y="1075182"/>
                </a:lnTo>
                <a:lnTo>
                  <a:pt x="1107948" y="1059942"/>
                </a:lnTo>
                <a:close/>
              </a:path>
              <a:path w="1237615" h="1314450">
                <a:moveTo>
                  <a:pt x="1017270" y="1159764"/>
                </a:moveTo>
                <a:lnTo>
                  <a:pt x="1005078" y="1146048"/>
                </a:lnTo>
                <a:lnTo>
                  <a:pt x="1000506" y="1149858"/>
                </a:lnTo>
                <a:lnTo>
                  <a:pt x="989076" y="1159764"/>
                </a:lnTo>
                <a:lnTo>
                  <a:pt x="966216" y="1178052"/>
                </a:lnTo>
                <a:lnTo>
                  <a:pt x="954024" y="1186433"/>
                </a:lnTo>
                <a:lnTo>
                  <a:pt x="945642" y="1192530"/>
                </a:lnTo>
                <a:lnTo>
                  <a:pt x="957072" y="1207770"/>
                </a:lnTo>
                <a:lnTo>
                  <a:pt x="965454" y="1201674"/>
                </a:lnTo>
                <a:lnTo>
                  <a:pt x="977646" y="1193292"/>
                </a:lnTo>
                <a:lnTo>
                  <a:pt x="989838" y="1183386"/>
                </a:lnTo>
                <a:lnTo>
                  <a:pt x="1002030" y="1174242"/>
                </a:lnTo>
                <a:lnTo>
                  <a:pt x="1013460" y="1164336"/>
                </a:lnTo>
                <a:lnTo>
                  <a:pt x="1017270" y="1159764"/>
                </a:lnTo>
                <a:close/>
              </a:path>
              <a:path w="1237615" h="1314450">
                <a:moveTo>
                  <a:pt x="907542" y="1239012"/>
                </a:moveTo>
                <a:lnTo>
                  <a:pt x="898398" y="1222248"/>
                </a:lnTo>
                <a:lnTo>
                  <a:pt x="892302" y="1225295"/>
                </a:lnTo>
                <a:lnTo>
                  <a:pt x="878586" y="1232916"/>
                </a:lnTo>
                <a:lnTo>
                  <a:pt x="852678" y="1245108"/>
                </a:lnTo>
                <a:lnTo>
                  <a:pt x="838962" y="1251204"/>
                </a:lnTo>
                <a:lnTo>
                  <a:pt x="830580" y="1254252"/>
                </a:lnTo>
                <a:lnTo>
                  <a:pt x="838200" y="1271778"/>
                </a:lnTo>
                <a:lnTo>
                  <a:pt x="846582" y="1268730"/>
                </a:lnTo>
                <a:lnTo>
                  <a:pt x="874014" y="1256538"/>
                </a:lnTo>
                <a:lnTo>
                  <a:pt x="887730" y="1249680"/>
                </a:lnTo>
                <a:lnTo>
                  <a:pt x="901446" y="1242060"/>
                </a:lnTo>
                <a:lnTo>
                  <a:pt x="907542" y="1239012"/>
                </a:lnTo>
                <a:close/>
              </a:path>
              <a:path w="1237615" h="1314450">
                <a:moveTo>
                  <a:pt x="782574" y="1290828"/>
                </a:moveTo>
                <a:lnTo>
                  <a:pt x="778002" y="1272539"/>
                </a:lnTo>
                <a:lnTo>
                  <a:pt x="768858" y="1275588"/>
                </a:lnTo>
                <a:lnTo>
                  <a:pt x="754380" y="1278636"/>
                </a:lnTo>
                <a:lnTo>
                  <a:pt x="739902" y="1282446"/>
                </a:lnTo>
                <a:lnTo>
                  <a:pt x="725424" y="1285494"/>
                </a:lnTo>
                <a:lnTo>
                  <a:pt x="710184" y="1287780"/>
                </a:lnTo>
                <a:lnTo>
                  <a:pt x="704850" y="1288542"/>
                </a:lnTo>
                <a:lnTo>
                  <a:pt x="707135" y="1307592"/>
                </a:lnTo>
                <a:lnTo>
                  <a:pt x="713232" y="1306830"/>
                </a:lnTo>
                <a:lnTo>
                  <a:pt x="729234" y="1303782"/>
                </a:lnTo>
                <a:lnTo>
                  <a:pt x="743712" y="1300734"/>
                </a:lnTo>
                <a:lnTo>
                  <a:pt x="758952" y="1297686"/>
                </a:lnTo>
                <a:lnTo>
                  <a:pt x="774191" y="1293876"/>
                </a:lnTo>
                <a:lnTo>
                  <a:pt x="782574" y="1290828"/>
                </a:lnTo>
                <a:close/>
              </a:path>
              <a:path w="1237615" h="1314450">
                <a:moveTo>
                  <a:pt x="615696" y="1295400"/>
                </a:moveTo>
                <a:lnTo>
                  <a:pt x="603504" y="1295400"/>
                </a:lnTo>
                <a:lnTo>
                  <a:pt x="587502" y="1294597"/>
                </a:lnTo>
                <a:lnTo>
                  <a:pt x="573785" y="1293876"/>
                </a:lnTo>
                <a:lnTo>
                  <a:pt x="572262" y="1312926"/>
                </a:lnTo>
                <a:lnTo>
                  <a:pt x="588263" y="1313724"/>
                </a:lnTo>
                <a:lnTo>
                  <a:pt x="603504" y="1314450"/>
                </a:lnTo>
                <a:lnTo>
                  <a:pt x="608838" y="1314450"/>
                </a:lnTo>
                <a:lnTo>
                  <a:pt x="608838" y="1304544"/>
                </a:lnTo>
                <a:lnTo>
                  <a:pt x="609600" y="1301496"/>
                </a:lnTo>
                <a:lnTo>
                  <a:pt x="611124" y="1299210"/>
                </a:lnTo>
                <a:lnTo>
                  <a:pt x="613410" y="1296924"/>
                </a:lnTo>
                <a:lnTo>
                  <a:pt x="615696" y="1295400"/>
                </a:lnTo>
                <a:close/>
              </a:path>
              <a:path w="1237615" h="1314450">
                <a:moveTo>
                  <a:pt x="619506" y="1295400"/>
                </a:moveTo>
                <a:lnTo>
                  <a:pt x="615696" y="1295400"/>
                </a:lnTo>
                <a:lnTo>
                  <a:pt x="613410" y="1296924"/>
                </a:lnTo>
                <a:lnTo>
                  <a:pt x="611124" y="1299210"/>
                </a:lnTo>
                <a:lnTo>
                  <a:pt x="609600" y="1301496"/>
                </a:lnTo>
                <a:lnTo>
                  <a:pt x="608838" y="1304544"/>
                </a:lnTo>
                <a:lnTo>
                  <a:pt x="610362" y="1307592"/>
                </a:lnTo>
                <a:lnTo>
                  <a:pt x="619125" y="1304925"/>
                </a:lnTo>
                <a:lnTo>
                  <a:pt x="619506" y="1295400"/>
                </a:lnTo>
                <a:close/>
              </a:path>
              <a:path w="1237615" h="1314450">
                <a:moveTo>
                  <a:pt x="619125" y="1304925"/>
                </a:moveTo>
                <a:lnTo>
                  <a:pt x="610362" y="1307592"/>
                </a:lnTo>
                <a:lnTo>
                  <a:pt x="608838" y="1304544"/>
                </a:lnTo>
                <a:lnTo>
                  <a:pt x="608838" y="1314450"/>
                </a:lnTo>
                <a:lnTo>
                  <a:pt x="618744" y="1314450"/>
                </a:lnTo>
                <a:lnTo>
                  <a:pt x="619125" y="1304925"/>
                </a:lnTo>
                <a:close/>
              </a:path>
              <a:path w="1237615" h="1314450">
                <a:moveTo>
                  <a:pt x="649224" y="1313688"/>
                </a:moveTo>
                <a:lnTo>
                  <a:pt x="648462" y="1294638"/>
                </a:lnTo>
                <a:lnTo>
                  <a:pt x="635508" y="1295357"/>
                </a:lnTo>
                <a:lnTo>
                  <a:pt x="619506" y="1295400"/>
                </a:lnTo>
                <a:lnTo>
                  <a:pt x="619125" y="1304925"/>
                </a:lnTo>
                <a:lnTo>
                  <a:pt x="627274" y="1302444"/>
                </a:lnTo>
                <a:lnTo>
                  <a:pt x="627888" y="1301496"/>
                </a:lnTo>
                <a:lnTo>
                  <a:pt x="627888" y="1314450"/>
                </a:lnTo>
                <a:lnTo>
                  <a:pt x="635508" y="1314450"/>
                </a:lnTo>
                <a:lnTo>
                  <a:pt x="649224" y="1313688"/>
                </a:lnTo>
                <a:close/>
              </a:path>
              <a:path w="1237615" h="1314450">
                <a:moveTo>
                  <a:pt x="627888" y="1314450"/>
                </a:moveTo>
                <a:lnTo>
                  <a:pt x="627888" y="1302258"/>
                </a:lnTo>
                <a:lnTo>
                  <a:pt x="627274" y="1302444"/>
                </a:lnTo>
                <a:lnTo>
                  <a:pt x="619506" y="1314450"/>
                </a:lnTo>
                <a:lnTo>
                  <a:pt x="627888" y="1314450"/>
                </a:lnTo>
                <a:close/>
              </a:path>
              <a:path w="1237615" h="1314450">
                <a:moveTo>
                  <a:pt x="627888" y="1302258"/>
                </a:moveTo>
                <a:lnTo>
                  <a:pt x="627888" y="1301496"/>
                </a:lnTo>
                <a:lnTo>
                  <a:pt x="627274" y="1302444"/>
                </a:lnTo>
                <a:lnTo>
                  <a:pt x="627888" y="1302258"/>
                </a:lnTo>
                <a:close/>
              </a:path>
              <a:path w="1237615" h="1314450">
                <a:moveTo>
                  <a:pt x="518159" y="1286256"/>
                </a:moveTo>
                <a:lnTo>
                  <a:pt x="469391" y="1275588"/>
                </a:lnTo>
                <a:lnTo>
                  <a:pt x="445769" y="1267968"/>
                </a:lnTo>
                <a:lnTo>
                  <a:pt x="439674" y="1286256"/>
                </a:lnTo>
                <a:lnTo>
                  <a:pt x="449580" y="1289304"/>
                </a:lnTo>
                <a:lnTo>
                  <a:pt x="464058" y="1293876"/>
                </a:lnTo>
                <a:lnTo>
                  <a:pt x="479297" y="1297686"/>
                </a:lnTo>
                <a:lnTo>
                  <a:pt x="494538" y="1300734"/>
                </a:lnTo>
                <a:lnTo>
                  <a:pt x="509778" y="1304544"/>
                </a:lnTo>
                <a:lnTo>
                  <a:pt x="515112" y="1305306"/>
                </a:lnTo>
                <a:lnTo>
                  <a:pt x="518159" y="1286256"/>
                </a:lnTo>
                <a:close/>
              </a:path>
              <a:path w="1237615" h="1314450">
                <a:moveTo>
                  <a:pt x="393192" y="1248156"/>
                </a:moveTo>
                <a:lnTo>
                  <a:pt x="385572" y="1245108"/>
                </a:lnTo>
                <a:lnTo>
                  <a:pt x="371856" y="1239012"/>
                </a:lnTo>
                <a:lnTo>
                  <a:pt x="332994" y="1218438"/>
                </a:lnTo>
                <a:lnTo>
                  <a:pt x="326136" y="1214628"/>
                </a:lnTo>
                <a:lnTo>
                  <a:pt x="316230" y="1230630"/>
                </a:lnTo>
                <a:lnTo>
                  <a:pt x="364236" y="1256538"/>
                </a:lnTo>
                <a:lnTo>
                  <a:pt x="385572" y="1265682"/>
                </a:lnTo>
                <a:lnTo>
                  <a:pt x="393192" y="1248156"/>
                </a:lnTo>
                <a:close/>
              </a:path>
              <a:path w="1237615" h="1314450">
                <a:moveTo>
                  <a:pt x="279654" y="1183386"/>
                </a:moveTo>
                <a:lnTo>
                  <a:pt x="272034" y="1178052"/>
                </a:lnTo>
                <a:lnTo>
                  <a:pt x="259842" y="1168908"/>
                </a:lnTo>
                <a:lnTo>
                  <a:pt x="248412" y="1159002"/>
                </a:lnTo>
                <a:lnTo>
                  <a:pt x="237744" y="1149858"/>
                </a:lnTo>
                <a:lnTo>
                  <a:pt x="221742" y="1135380"/>
                </a:lnTo>
                <a:lnTo>
                  <a:pt x="208788" y="1149096"/>
                </a:lnTo>
                <a:lnTo>
                  <a:pt x="224790" y="1164336"/>
                </a:lnTo>
                <a:lnTo>
                  <a:pt x="236982" y="1174242"/>
                </a:lnTo>
                <a:lnTo>
                  <a:pt x="248412" y="1183386"/>
                </a:lnTo>
                <a:lnTo>
                  <a:pt x="260604" y="1193292"/>
                </a:lnTo>
                <a:lnTo>
                  <a:pt x="268224" y="1198626"/>
                </a:lnTo>
                <a:lnTo>
                  <a:pt x="279654" y="1183386"/>
                </a:lnTo>
                <a:close/>
              </a:path>
              <a:path w="1237615" h="1314450">
                <a:moveTo>
                  <a:pt x="182880" y="1094994"/>
                </a:moveTo>
                <a:lnTo>
                  <a:pt x="175260" y="1086612"/>
                </a:lnTo>
                <a:lnTo>
                  <a:pt x="156210" y="1062990"/>
                </a:lnTo>
                <a:lnTo>
                  <a:pt x="137922" y="1039368"/>
                </a:lnTo>
                <a:lnTo>
                  <a:pt x="136398" y="1036320"/>
                </a:lnTo>
                <a:lnTo>
                  <a:pt x="120396" y="1046988"/>
                </a:lnTo>
                <a:lnTo>
                  <a:pt x="122682" y="1050036"/>
                </a:lnTo>
                <a:lnTo>
                  <a:pt x="140970" y="1075182"/>
                </a:lnTo>
                <a:lnTo>
                  <a:pt x="160782" y="1098804"/>
                </a:lnTo>
                <a:lnTo>
                  <a:pt x="168402" y="1107186"/>
                </a:lnTo>
                <a:lnTo>
                  <a:pt x="182880" y="1094994"/>
                </a:lnTo>
                <a:close/>
              </a:path>
              <a:path w="1237615" h="1314450">
                <a:moveTo>
                  <a:pt x="105918" y="988314"/>
                </a:moveTo>
                <a:lnTo>
                  <a:pt x="98298" y="974598"/>
                </a:lnTo>
                <a:lnTo>
                  <a:pt x="91440" y="961644"/>
                </a:lnTo>
                <a:lnTo>
                  <a:pt x="84582" y="947928"/>
                </a:lnTo>
                <a:lnTo>
                  <a:pt x="78486" y="934212"/>
                </a:lnTo>
                <a:lnTo>
                  <a:pt x="72390" y="921258"/>
                </a:lnTo>
                <a:lnTo>
                  <a:pt x="54864" y="928878"/>
                </a:lnTo>
                <a:lnTo>
                  <a:pt x="67818" y="956310"/>
                </a:lnTo>
                <a:lnTo>
                  <a:pt x="74676" y="970026"/>
                </a:lnTo>
                <a:lnTo>
                  <a:pt x="81534" y="984504"/>
                </a:lnTo>
                <a:lnTo>
                  <a:pt x="89154" y="998220"/>
                </a:lnTo>
                <a:lnTo>
                  <a:pt x="89916" y="998220"/>
                </a:lnTo>
                <a:lnTo>
                  <a:pt x="105918" y="988314"/>
                </a:lnTo>
                <a:close/>
              </a:path>
              <a:path w="1237615" h="1314450">
                <a:moveTo>
                  <a:pt x="52578" y="868680"/>
                </a:moveTo>
                <a:lnTo>
                  <a:pt x="50292" y="861822"/>
                </a:lnTo>
                <a:lnTo>
                  <a:pt x="45720" y="847344"/>
                </a:lnTo>
                <a:lnTo>
                  <a:pt x="34290" y="801624"/>
                </a:lnTo>
                <a:lnTo>
                  <a:pt x="33527" y="796290"/>
                </a:lnTo>
                <a:lnTo>
                  <a:pt x="14478" y="800100"/>
                </a:lnTo>
                <a:lnTo>
                  <a:pt x="16002" y="805434"/>
                </a:lnTo>
                <a:lnTo>
                  <a:pt x="19050" y="821436"/>
                </a:lnTo>
                <a:lnTo>
                  <a:pt x="23622" y="836676"/>
                </a:lnTo>
                <a:lnTo>
                  <a:pt x="27432" y="852678"/>
                </a:lnTo>
                <a:lnTo>
                  <a:pt x="32766" y="867918"/>
                </a:lnTo>
                <a:lnTo>
                  <a:pt x="34290" y="874776"/>
                </a:lnTo>
                <a:lnTo>
                  <a:pt x="52578" y="868680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1855" y="5780532"/>
            <a:ext cx="401955" cy="717550"/>
          </a:xfrm>
          <a:custGeom>
            <a:avLst/>
            <a:gdLst/>
            <a:ahLst/>
            <a:cxnLst/>
            <a:rect l="l" t="t" r="r" b="b"/>
            <a:pathLst>
              <a:path w="401955" h="717550">
                <a:moveTo>
                  <a:pt x="400050" y="19050"/>
                </a:moveTo>
                <a:lnTo>
                  <a:pt x="395478" y="0"/>
                </a:lnTo>
                <a:lnTo>
                  <a:pt x="373380" y="5334"/>
                </a:lnTo>
                <a:lnTo>
                  <a:pt x="352044" y="11430"/>
                </a:lnTo>
                <a:lnTo>
                  <a:pt x="331470" y="18288"/>
                </a:lnTo>
                <a:lnTo>
                  <a:pt x="321564" y="21336"/>
                </a:lnTo>
                <a:lnTo>
                  <a:pt x="327660" y="39624"/>
                </a:lnTo>
                <a:lnTo>
                  <a:pt x="357378" y="29718"/>
                </a:lnTo>
                <a:lnTo>
                  <a:pt x="377952" y="24384"/>
                </a:lnTo>
                <a:lnTo>
                  <a:pt x="400050" y="19050"/>
                </a:lnTo>
                <a:close/>
              </a:path>
              <a:path w="401955" h="717550">
                <a:moveTo>
                  <a:pt x="274320" y="59436"/>
                </a:moveTo>
                <a:lnTo>
                  <a:pt x="267462" y="41910"/>
                </a:lnTo>
                <a:lnTo>
                  <a:pt x="252222" y="48006"/>
                </a:lnTo>
                <a:lnTo>
                  <a:pt x="233934" y="56388"/>
                </a:lnTo>
                <a:lnTo>
                  <a:pt x="216408" y="65532"/>
                </a:lnTo>
                <a:lnTo>
                  <a:pt x="199644" y="74676"/>
                </a:lnTo>
                <a:lnTo>
                  <a:pt x="197358" y="76200"/>
                </a:lnTo>
                <a:lnTo>
                  <a:pt x="207264" y="92202"/>
                </a:lnTo>
                <a:lnTo>
                  <a:pt x="208787" y="91440"/>
                </a:lnTo>
                <a:lnTo>
                  <a:pt x="224790" y="82296"/>
                </a:lnTo>
                <a:lnTo>
                  <a:pt x="259842" y="65532"/>
                </a:lnTo>
                <a:lnTo>
                  <a:pt x="274320" y="59436"/>
                </a:lnTo>
                <a:close/>
              </a:path>
              <a:path w="401955" h="717550">
                <a:moveTo>
                  <a:pt x="160020" y="122682"/>
                </a:moveTo>
                <a:lnTo>
                  <a:pt x="109728" y="137922"/>
                </a:lnTo>
                <a:lnTo>
                  <a:pt x="89915" y="156972"/>
                </a:lnTo>
                <a:lnTo>
                  <a:pt x="102870" y="170688"/>
                </a:lnTo>
                <a:lnTo>
                  <a:pt x="109728" y="163830"/>
                </a:lnTo>
                <a:lnTo>
                  <a:pt x="121920" y="152400"/>
                </a:lnTo>
                <a:lnTo>
                  <a:pt x="147828" y="131064"/>
                </a:lnTo>
                <a:lnTo>
                  <a:pt x="160020" y="122682"/>
                </a:lnTo>
                <a:close/>
              </a:path>
              <a:path w="401955" h="717550">
                <a:moveTo>
                  <a:pt x="67056" y="213360"/>
                </a:moveTo>
                <a:lnTo>
                  <a:pt x="51815" y="201930"/>
                </a:lnTo>
                <a:lnTo>
                  <a:pt x="44196" y="212598"/>
                </a:lnTo>
                <a:lnTo>
                  <a:pt x="36575" y="225552"/>
                </a:lnTo>
                <a:lnTo>
                  <a:pt x="28956" y="239268"/>
                </a:lnTo>
                <a:lnTo>
                  <a:pt x="22097" y="252984"/>
                </a:lnTo>
                <a:lnTo>
                  <a:pt x="16764" y="266700"/>
                </a:lnTo>
                <a:lnTo>
                  <a:pt x="14478" y="271272"/>
                </a:lnTo>
                <a:lnTo>
                  <a:pt x="32765" y="278130"/>
                </a:lnTo>
                <a:lnTo>
                  <a:pt x="34289" y="274320"/>
                </a:lnTo>
                <a:lnTo>
                  <a:pt x="39624" y="261365"/>
                </a:lnTo>
                <a:lnTo>
                  <a:pt x="45720" y="248411"/>
                </a:lnTo>
                <a:lnTo>
                  <a:pt x="52578" y="235458"/>
                </a:lnTo>
                <a:lnTo>
                  <a:pt x="60197" y="223265"/>
                </a:lnTo>
                <a:lnTo>
                  <a:pt x="67056" y="213360"/>
                </a:lnTo>
                <a:close/>
              </a:path>
              <a:path w="401955" h="717550">
                <a:moveTo>
                  <a:pt x="25146" y="403860"/>
                </a:moveTo>
                <a:lnTo>
                  <a:pt x="22860" y="395478"/>
                </a:lnTo>
                <a:lnTo>
                  <a:pt x="20574" y="381762"/>
                </a:lnTo>
                <a:lnTo>
                  <a:pt x="19050" y="354330"/>
                </a:lnTo>
                <a:lnTo>
                  <a:pt x="19050" y="330586"/>
                </a:lnTo>
                <a:lnTo>
                  <a:pt x="1524" y="329184"/>
                </a:lnTo>
                <a:lnTo>
                  <a:pt x="761" y="339090"/>
                </a:lnTo>
                <a:lnTo>
                  <a:pt x="0" y="354330"/>
                </a:lnTo>
                <a:lnTo>
                  <a:pt x="1524" y="384048"/>
                </a:lnTo>
                <a:lnTo>
                  <a:pt x="3810" y="398526"/>
                </a:lnTo>
                <a:lnTo>
                  <a:pt x="6096" y="407670"/>
                </a:lnTo>
                <a:lnTo>
                  <a:pt x="19050" y="405079"/>
                </a:lnTo>
                <a:lnTo>
                  <a:pt x="19050" y="340614"/>
                </a:lnTo>
                <a:lnTo>
                  <a:pt x="20574" y="330708"/>
                </a:lnTo>
                <a:lnTo>
                  <a:pt x="20574" y="404774"/>
                </a:lnTo>
                <a:lnTo>
                  <a:pt x="25146" y="403860"/>
                </a:lnTo>
                <a:close/>
              </a:path>
              <a:path w="401955" h="717550">
                <a:moveTo>
                  <a:pt x="83820" y="516636"/>
                </a:moveTo>
                <a:lnTo>
                  <a:pt x="79248" y="510540"/>
                </a:lnTo>
                <a:lnTo>
                  <a:pt x="69342" y="498348"/>
                </a:lnTo>
                <a:lnTo>
                  <a:pt x="60960" y="486156"/>
                </a:lnTo>
                <a:lnTo>
                  <a:pt x="53340" y="473964"/>
                </a:lnTo>
                <a:lnTo>
                  <a:pt x="46482" y="461009"/>
                </a:lnTo>
                <a:lnTo>
                  <a:pt x="43434" y="455676"/>
                </a:lnTo>
                <a:lnTo>
                  <a:pt x="25908" y="463295"/>
                </a:lnTo>
                <a:lnTo>
                  <a:pt x="28956" y="469392"/>
                </a:lnTo>
                <a:lnTo>
                  <a:pt x="36576" y="483108"/>
                </a:lnTo>
                <a:lnTo>
                  <a:pt x="44958" y="496823"/>
                </a:lnTo>
                <a:lnTo>
                  <a:pt x="54102" y="509778"/>
                </a:lnTo>
                <a:lnTo>
                  <a:pt x="64008" y="522731"/>
                </a:lnTo>
                <a:lnTo>
                  <a:pt x="69342" y="528828"/>
                </a:lnTo>
                <a:lnTo>
                  <a:pt x="83820" y="516636"/>
                </a:lnTo>
                <a:close/>
              </a:path>
              <a:path w="401955" h="717550">
                <a:moveTo>
                  <a:pt x="182880" y="601218"/>
                </a:moveTo>
                <a:lnTo>
                  <a:pt x="179070" y="598932"/>
                </a:lnTo>
                <a:lnTo>
                  <a:pt x="150114" y="579120"/>
                </a:lnTo>
                <a:lnTo>
                  <a:pt x="136398" y="567690"/>
                </a:lnTo>
                <a:lnTo>
                  <a:pt x="123444" y="557022"/>
                </a:lnTo>
                <a:lnTo>
                  <a:pt x="122682" y="557022"/>
                </a:lnTo>
                <a:lnTo>
                  <a:pt x="110490" y="570738"/>
                </a:lnTo>
                <a:lnTo>
                  <a:pt x="110490" y="571500"/>
                </a:lnTo>
                <a:lnTo>
                  <a:pt x="124206" y="582930"/>
                </a:lnTo>
                <a:lnTo>
                  <a:pt x="137922" y="593598"/>
                </a:lnTo>
                <a:lnTo>
                  <a:pt x="168402" y="614934"/>
                </a:lnTo>
                <a:lnTo>
                  <a:pt x="172212" y="617220"/>
                </a:lnTo>
                <a:lnTo>
                  <a:pt x="182880" y="601218"/>
                </a:lnTo>
                <a:close/>
              </a:path>
              <a:path w="401955" h="717550">
                <a:moveTo>
                  <a:pt x="300228" y="659892"/>
                </a:moveTo>
                <a:lnTo>
                  <a:pt x="281940" y="652272"/>
                </a:lnTo>
                <a:lnTo>
                  <a:pt x="262890" y="643890"/>
                </a:lnTo>
                <a:lnTo>
                  <a:pt x="245364" y="636270"/>
                </a:lnTo>
                <a:lnTo>
                  <a:pt x="231648" y="629412"/>
                </a:lnTo>
                <a:lnTo>
                  <a:pt x="223266" y="646176"/>
                </a:lnTo>
                <a:lnTo>
                  <a:pt x="236982" y="653034"/>
                </a:lnTo>
                <a:lnTo>
                  <a:pt x="255270" y="661416"/>
                </a:lnTo>
                <a:lnTo>
                  <a:pt x="274320" y="669798"/>
                </a:lnTo>
                <a:lnTo>
                  <a:pt x="293370" y="677418"/>
                </a:lnTo>
                <a:lnTo>
                  <a:pt x="300228" y="659892"/>
                </a:lnTo>
                <a:close/>
              </a:path>
              <a:path w="401955" h="717550">
                <a:moveTo>
                  <a:pt x="349959" y="689791"/>
                </a:moveTo>
                <a:lnTo>
                  <a:pt x="318516" y="717042"/>
                </a:lnTo>
                <a:lnTo>
                  <a:pt x="348234" y="711043"/>
                </a:lnTo>
                <a:lnTo>
                  <a:pt x="348234" y="695706"/>
                </a:lnTo>
                <a:lnTo>
                  <a:pt x="349959" y="689791"/>
                </a:lnTo>
                <a:close/>
              </a:path>
              <a:path w="401955" h="717550">
                <a:moveTo>
                  <a:pt x="401574" y="700278"/>
                </a:moveTo>
                <a:lnTo>
                  <a:pt x="337566" y="643890"/>
                </a:lnTo>
                <a:lnTo>
                  <a:pt x="351644" y="684013"/>
                </a:lnTo>
                <a:lnTo>
                  <a:pt x="353568" y="677418"/>
                </a:lnTo>
                <a:lnTo>
                  <a:pt x="355092" y="678180"/>
                </a:lnTo>
                <a:lnTo>
                  <a:pt x="355092" y="709659"/>
                </a:lnTo>
                <a:lnTo>
                  <a:pt x="401574" y="700278"/>
                </a:lnTo>
                <a:close/>
              </a:path>
              <a:path w="401955" h="717550">
                <a:moveTo>
                  <a:pt x="352296" y="687765"/>
                </a:moveTo>
                <a:lnTo>
                  <a:pt x="349959" y="689791"/>
                </a:lnTo>
                <a:lnTo>
                  <a:pt x="348234" y="695706"/>
                </a:lnTo>
                <a:lnTo>
                  <a:pt x="349758" y="696468"/>
                </a:lnTo>
                <a:lnTo>
                  <a:pt x="352296" y="687765"/>
                </a:lnTo>
                <a:close/>
              </a:path>
              <a:path w="401955" h="717550">
                <a:moveTo>
                  <a:pt x="352806" y="710121"/>
                </a:moveTo>
                <a:lnTo>
                  <a:pt x="352806" y="687324"/>
                </a:lnTo>
                <a:lnTo>
                  <a:pt x="352296" y="687765"/>
                </a:lnTo>
                <a:lnTo>
                  <a:pt x="349758" y="696468"/>
                </a:lnTo>
                <a:lnTo>
                  <a:pt x="348234" y="695706"/>
                </a:lnTo>
                <a:lnTo>
                  <a:pt x="348234" y="711043"/>
                </a:lnTo>
                <a:lnTo>
                  <a:pt x="352806" y="710121"/>
                </a:lnTo>
                <a:close/>
              </a:path>
              <a:path w="401955" h="717550">
                <a:moveTo>
                  <a:pt x="352597" y="686731"/>
                </a:moveTo>
                <a:lnTo>
                  <a:pt x="351644" y="684013"/>
                </a:lnTo>
                <a:lnTo>
                  <a:pt x="349959" y="689791"/>
                </a:lnTo>
                <a:lnTo>
                  <a:pt x="352296" y="687765"/>
                </a:lnTo>
                <a:lnTo>
                  <a:pt x="352597" y="686731"/>
                </a:lnTo>
                <a:close/>
              </a:path>
              <a:path w="401955" h="717550">
                <a:moveTo>
                  <a:pt x="355092" y="678180"/>
                </a:moveTo>
                <a:lnTo>
                  <a:pt x="353568" y="677418"/>
                </a:lnTo>
                <a:lnTo>
                  <a:pt x="351644" y="684013"/>
                </a:lnTo>
                <a:lnTo>
                  <a:pt x="352597" y="686731"/>
                </a:lnTo>
                <a:lnTo>
                  <a:pt x="355092" y="678180"/>
                </a:lnTo>
                <a:close/>
              </a:path>
              <a:path w="401955" h="717550">
                <a:moveTo>
                  <a:pt x="355092" y="709659"/>
                </a:moveTo>
                <a:lnTo>
                  <a:pt x="355092" y="678180"/>
                </a:lnTo>
                <a:lnTo>
                  <a:pt x="352597" y="686731"/>
                </a:lnTo>
                <a:lnTo>
                  <a:pt x="352806" y="687324"/>
                </a:lnTo>
                <a:lnTo>
                  <a:pt x="352806" y="710121"/>
                </a:lnTo>
                <a:lnTo>
                  <a:pt x="355092" y="709659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59740" y="4826761"/>
            <a:ext cx="7023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TCA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Arial"/>
                <a:cs typeface="Arial"/>
              </a:rPr>
              <a:t>Cycle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819400" y="2584704"/>
            <a:ext cx="3429761" cy="35181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660140" y="3987038"/>
            <a:ext cx="10572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Ketone  </a:t>
            </a:r>
            <a:r>
              <a:rPr sz="2400" b="1" spc="-5" dirty="0">
                <a:latin typeface="Arial"/>
                <a:cs typeface="Arial"/>
              </a:rPr>
              <a:t>bodies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74740" y="4035044"/>
            <a:ext cx="10572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Ketone  </a:t>
            </a:r>
            <a:r>
              <a:rPr sz="2400" b="1" spc="-5" dirty="0">
                <a:latin typeface="Arial"/>
                <a:cs typeface="Arial"/>
              </a:rPr>
              <a:t>bodies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724400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924805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24450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24855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24500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24905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924550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24955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24600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25006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24650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925056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124700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25106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524750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725156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924800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125206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324850" y="1524380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525256" y="1510283"/>
            <a:ext cx="9525" cy="28575"/>
          </a:xfrm>
          <a:custGeom>
            <a:avLst/>
            <a:gdLst/>
            <a:ahLst/>
            <a:cxnLst/>
            <a:rect l="l" t="t" r="r" b="b"/>
            <a:pathLst>
              <a:path w="9525" h="28575">
                <a:moveTo>
                  <a:pt x="9144" y="28193"/>
                </a:moveTo>
                <a:lnTo>
                  <a:pt x="9144" y="0"/>
                </a:lnTo>
                <a:lnTo>
                  <a:pt x="0" y="0"/>
                </a:lnTo>
                <a:lnTo>
                  <a:pt x="0" y="28193"/>
                </a:lnTo>
                <a:lnTo>
                  <a:pt x="9144" y="28193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468106" y="1524000"/>
            <a:ext cx="133350" cy="458470"/>
          </a:xfrm>
          <a:custGeom>
            <a:avLst/>
            <a:gdLst/>
            <a:ahLst/>
            <a:cxnLst/>
            <a:rect l="l" t="t" r="r" b="b"/>
            <a:pathLst>
              <a:path w="133350" h="458469">
                <a:moveTo>
                  <a:pt x="80772" y="114300"/>
                </a:moveTo>
                <a:lnTo>
                  <a:pt x="80772" y="0"/>
                </a:lnTo>
                <a:lnTo>
                  <a:pt x="52577" y="0"/>
                </a:lnTo>
                <a:lnTo>
                  <a:pt x="52577" y="114300"/>
                </a:lnTo>
                <a:lnTo>
                  <a:pt x="80772" y="114300"/>
                </a:lnTo>
                <a:close/>
              </a:path>
              <a:path w="133350" h="458469">
                <a:moveTo>
                  <a:pt x="80772" y="314706"/>
                </a:moveTo>
                <a:lnTo>
                  <a:pt x="80772" y="200406"/>
                </a:lnTo>
                <a:lnTo>
                  <a:pt x="52577" y="200406"/>
                </a:lnTo>
                <a:lnTo>
                  <a:pt x="52577" y="314706"/>
                </a:lnTo>
                <a:lnTo>
                  <a:pt x="80772" y="314706"/>
                </a:lnTo>
                <a:close/>
              </a:path>
              <a:path w="133350" h="458469">
                <a:moveTo>
                  <a:pt x="66341" y="400050"/>
                </a:moveTo>
                <a:lnTo>
                  <a:pt x="28955" y="336042"/>
                </a:lnTo>
                <a:lnTo>
                  <a:pt x="25146" y="329183"/>
                </a:lnTo>
                <a:lnTo>
                  <a:pt x="16001" y="326898"/>
                </a:lnTo>
                <a:lnTo>
                  <a:pt x="9144" y="331469"/>
                </a:lnTo>
                <a:lnTo>
                  <a:pt x="2286" y="335280"/>
                </a:lnTo>
                <a:lnTo>
                  <a:pt x="0" y="343662"/>
                </a:lnTo>
                <a:lnTo>
                  <a:pt x="4572" y="350519"/>
                </a:lnTo>
                <a:lnTo>
                  <a:pt x="52577" y="434085"/>
                </a:lnTo>
                <a:lnTo>
                  <a:pt x="52577" y="400050"/>
                </a:lnTo>
                <a:lnTo>
                  <a:pt x="66341" y="400050"/>
                </a:lnTo>
                <a:close/>
              </a:path>
              <a:path w="133350" h="458469">
                <a:moveTo>
                  <a:pt x="66675" y="400621"/>
                </a:moveTo>
                <a:lnTo>
                  <a:pt x="66341" y="400050"/>
                </a:lnTo>
                <a:lnTo>
                  <a:pt x="52577" y="400050"/>
                </a:lnTo>
                <a:lnTo>
                  <a:pt x="52577" y="429006"/>
                </a:lnTo>
                <a:lnTo>
                  <a:pt x="54101" y="429006"/>
                </a:lnTo>
                <a:lnTo>
                  <a:pt x="54101" y="422148"/>
                </a:lnTo>
                <a:lnTo>
                  <a:pt x="66675" y="400621"/>
                </a:lnTo>
                <a:close/>
              </a:path>
              <a:path w="133350" h="458469">
                <a:moveTo>
                  <a:pt x="80772" y="433066"/>
                </a:moveTo>
                <a:lnTo>
                  <a:pt x="80772" y="429006"/>
                </a:lnTo>
                <a:lnTo>
                  <a:pt x="52577" y="429006"/>
                </a:lnTo>
                <a:lnTo>
                  <a:pt x="52577" y="434085"/>
                </a:lnTo>
                <a:lnTo>
                  <a:pt x="66294" y="457962"/>
                </a:lnTo>
                <a:lnTo>
                  <a:pt x="80772" y="433066"/>
                </a:lnTo>
                <a:close/>
              </a:path>
              <a:path w="133350" h="458469">
                <a:moveTo>
                  <a:pt x="79248" y="422148"/>
                </a:moveTo>
                <a:lnTo>
                  <a:pt x="66675" y="400621"/>
                </a:lnTo>
                <a:lnTo>
                  <a:pt x="54101" y="422148"/>
                </a:lnTo>
                <a:lnTo>
                  <a:pt x="79248" y="422148"/>
                </a:lnTo>
                <a:close/>
              </a:path>
              <a:path w="133350" h="458469">
                <a:moveTo>
                  <a:pt x="79248" y="429006"/>
                </a:moveTo>
                <a:lnTo>
                  <a:pt x="79248" y="422148"/>
                </a:lnTo>
                <a:lnTo>
                  <a:pt x="54101" y="422148"/>
                </a:lnTo>
                <a:lnTo>
                  <a:pt x="54101" y="429006"/>
                </a:lnTo>
                <a:lnTo>
                  <a:pt x="79248" y="429006"/>
                </a:lnTo>
                <a:close/>
              </a:path>
              <a:path w="133350" h="458469">
                <a:moveTo>
                  <a:pt x="67008" y="400050"/>
                </a:moveTo>
                <a:lnTo>
                  <a:pt x="66341" y="400050"/>
                </a:lnTo>
                <a:lnTo>
                  <a:pt x="66675" y="400621"/>
                </a:lnTo>
                <a:lnTo>
                  <a:pt x="67008" y="400050"/>
                </a:lnTo>
                <a:close/>
              </a:path>
              <a:path w="133350" h="458469">
                <a:moveTo>
                  <a:pt x="80772" y="429006"/>
                </a:moveTo>
                <a:lnTo>
                  <a:pt x="80772" y="400050"/>
                </a:lnTo>
                <a:lnTo>
                  <a:pt x="67008" y="400050"/>
                </a:lnTo>
                <a:lnTo>
                  <a:pt x="66675" y="400621"/>
                </a:lnTo>
                <a:lnTo>
                  <a:pt x="79248" y="422148"/>
                </a:lnTo>
                <a:lnTo>
                  <a:pt x="79248" y="429006"/>
                </a:lnTo>
                <a:lnTo>
                  <a:pt x="80772" y="429006"/>
                </a:lnTo>
                <a:close/>
              </a:path>
              <a:path w="133350" h="458469">
                <a:moveTo>
                  <a:pt x="133350" y="343662"/>
                </a:moveTo>
                <a:lnTo>
                  <a:pt x="130301" y="335280"/>
                </a:lnTo>
                <a:lnTo>
                  <a:pt x="124205" y="331469"/>
                </a:lnTo>
                <a:lnTo>
                  <a:pt x="117348" y="326898"/>
                </a:lnTo>
                <a:lnTo>
                  <a:pt x="108203" y="329183"/>
                </a:lnTo>
                <a:lnTo>
                  <a:pt x="104394" y="336042"/>
                </a:lnTo>
                <a:lnTo>
                  <a:pt x="67008" y="400050"/>
                </a:lnTo>
                <a:lnTo>
                  <a:pt x="80772" y="400050"/>
                </a:lnTo>
                <a:lnTo>
                  <a:pt x="80772" y="433066"/>
                </a:lnTo>
                <a:lnTo>
                  <a:pt x="128777" y="350519"/>
                </a:lnTo>
                <a:lnTo>
                  <a:pt x="133350" y="343662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7622540" y="2005838"/>
            <a:ext cx="1379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Acyl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CoA</a:t>
            </a:r>
            <a:endParaRPr sz="24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869940" y="2005838"/>
            <a:ext cx="1226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Glucose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545580" y="2426970"/>
            <a:ext cx="923290" cy="622300"/>
          </a:xfrm>
          <a:custGeom>
            <a:avLst/>
            <a:gdLst/>
            <a:ahLst/>
            <a:cxnLst/>
            <a:rect l="l" t="t" r="r" b="b"/>
            <a:pathLst>
              <a:path w="923290" h="622300">
                <a:moveTo>
                  <a:pt x="111251" y="63245"/>
                </a:moveTo>
                <a:lnTo>
                  <a:pt x="16001" y="0"/>
                </a:lnTo>
                <a:lnTo>
                  <a:pt x="0" y="23622"/>
                </a:lnTo>
                <a:lnTo>
                  <a:pt x="95249" y="86868"/>
                </a:lnTo>
                <a:lnTo>
                  <a:pt x="111251" y="63245"/>
                </a:lnTo>
                <a:close/>
              </a:path>
              <a:path w="923290" h="622300">
                <a:moveTo>
                  <a:pt x="277367" y="174497"/>
                </a:moveTo>
                <a:lnTo>
                  <a:pt x="182117" y="110489"/>
                </a:lnTo>
                <a:lnTo>
                  <a:pt x="166115" y="134874"/>
                </a:lnTo>
                <a:lnTo>
                  <a:pt x="261365" y="198119"/>
                </a:lnTo>
                <a:lnTo>
                  <a:pt x="277367" y="174497"/>
                </a:lnTo>
                <a:close/>
              </a:path>
              <a:path w="923290" h="622300">
                <a:moveTo>
                  <a:pt x="443483" y="284988"/>
                </a:moveTo>
                <a:lnTo>
                  <a:pt x="348995" y="221742"/>
                </a:lnTo>
                <a:lnTo>
                  <a:pt x="332993" y="245364"/>
                </a:lnTo>
                <a:lnTo>
                  <a:pt x="428243" y="308609"/>
                </a:lnTo>
                <a:lnTo>
                  <a:pt x="443483" y="284988"/>
                </a:lnTo>
                <a:close/>
              </a:path>
              <a:path w="923290" h="622300">
                <a:moveTo>
                  <a:pt x="610361" y="396239"/>
                </a:moveTo>
                <a:lnTo>
                  <a:pt x="515111" y="332993"/>
                </a:lnTo>
                <a:lnTo>
                  <a:pt x="499109" y="356615"/>
                </a:lnTo>
                <a:lnTo>
                  <a:pt x="594359" y="419862"/>
                </a:lnTo>
                <a:lnTo>
                  <a:pt x="610361" y="396239"/>
                </a:lnTo>
                <a:close/>
              </a:path>
              <a:path w="923290" h="622300">
                <a:moveTo>
                  <a:pt x="776477" y="507491"/>
                </a:moveTo>
                <a:lnTo>
                  <a:pt x="681989" y="443484"/>
                </a:lnTo>
                <a:lnTo>
                  <a:pt x="665987" y="467868"/>
                </a:lnTo>
                <a:lnTo>
                  <a:pt x="761237" y="531113"/>
                </a:lnTo>
                <a:lnTo>
                  <a:pt x="776477" y="507491"/>
                </a:lnTo>
                <a:close/>
              </a:path>
              <a:path w="923290" h="622300">
                <a:moveTo>
                  <a:pt x="906779" y="620810"/>
                </a:moveTo>
                <a:lnTo>
                  <a:pt x="906779" y="593597"/>
                </a:lnTo>
                <a:lnTo>
                  <a:pt x="890777" y="617219"/>
                </a:lnTo>
                <a:lnTo>
                  <a:pt x="846718" y="588037"/>
                </a:lnTo>
                <a:lnTo>
                  <a:pt x="800861" y="585215"/>
                </a:lnTo>
                <a:lnTo>
                  <a:pt x="792479" y="585215"/>
                </a:lnTo>
                <a:lnTo>
                  <a:pt x="785621" y="591311"/>
                </a:lnTo>
                <a:lnTo>
                  <a:pt x="785621" y="598931"/>
                </a:lnTo>
                <a:lnTo>
                  <a:pt x="784859" y="606551"/>
                </a:lnTo>
                <a:lnTo>
                  <a:pt x="790955" y="613409"/>
                </a:lnTo>
                <a:lnTo>
                  <a:pt x="798575" y="614171"/>
                </a:lnTo>
                <a:lnTo>
                  <a:pt x="906779" y="620810"/>
                </a:lnTo>
                <a:close/>
              </a:path>
              <a:path w="923290" h="622300">
                <a:moveTo>
                  <a:pt x="875449" y="589805"/>
                </a:moveTo>
                <a:lnTo>
                  <a:pt x="863250" y="564766"/>
                </a:lnTo>
                <a:lnTo>
                  <a:pt x="848105" y="554735"/>
                </a:lnTo>
                <a:lnTo>
                  <a:pt x="832104" y="578357"/>
                </a:lnTo>
                <a:lnTo>
                  <a:pt x="846718" y="588037"/>
                </a:lnTo>
                <a:lnTo>
                  <a:pt x="875449" y="589805"/>
                </a:lnTo>
                <a:close/>
              </a:path>
              <a:path w="923290" h="622300">
                <a:moveTo>
                  <a:pt x="922782" y="621791"/>
                </a:moveTo>
                <a:lnTo>
                  <a:pt x="867917" y="510539"/>
                </a:lnTo>
                <a:lnTo>
                  <a:pt x="864869" y="502919"/>
                </a:lnTo>
                <a:lnTo>
                  <a:pt x="855726" y="499871"/>
                </a:lnTo>
                <a:lnTo>
                  <a:pt x="842010" y="507491"/>
                </a:lnTo>
                <a:lnTo>
                  <a:pt x="838961" y="515873"/>
                </a:lnTo>
                <a:lnTo>
                  <a:pt x="842771" y="522731"/>
                </a:lnTo>
                <a:lnTo>
                  <a:pt x="863250" y="564766"/>
                </a:lnTo>
                <a:lnTo>
                  <a:pt x="906779" y="593597"/>
                </a:lnTo>
                <a:lnTo>
                  <a:pt x="906779" y="620810"/>
                </a:lnTo>
                <a:lnTo>
                  <a:pt x="922782" y="621791"/>
                </a:lnTo>
                <a:close/>
              </a:path>
              <a:path w="923290" h="622300">
                <a:moveTo>
                  <a:pt x="899921" y="603721"/>
                </a:moveTo>
                <a:lnTo>
                  <a:pt x="899921" y="591311"/>
                </a:lnTo>
                <a:lnTo>
                  <a:pt x="886205" y="611885"/>
                </a:lnTo>
                <a:lnTo>
                  <a:pt x="875449" y="589805"/>
                </a:lnTo>
                <a:lnTo>
                  <a:pt x="846718" y="588037"/>
                </a:lnTo>
                <a:lnTo>
                  <a:pt x="890777" y="617219"/>
                </a:lnTo>
                <a:lnTo>
                  <a:pt x="899921" y="603721"/>
                </a:lnTo>
                <a:close/>
              </a:path>
              <a:path w="923290" h="622300">
                <a:moveTo>
                  <a:pt x="906779" y="593597"/>
                </a:moveTo>
                <a:lnTo>
                  <a:pt x="863250" y="564766"/>
                </a:lnTo>
                <a:lnTo>
                  <a:pt x="875449" y="589805"/>
                </a:lnTo>
                <a:lnTo>
                  <a:pt x="899921" y="591311"/>
                </a:lnTo>
                <a:lnTo>
                  <a:pt x="899921" y="603721"/>
                </a:lnTo>
                <a:lnTo>
                  <a:pt x="906779" y="593597"/>
                </a:lnTo>
                <a:close/>
              </a:path>
              <a:path w="923290" h="622300">
                <a:moveTo>
                  <a:pt x="899921" y="591311"/>
                </a:moveTo>
                <a:lnTo>
                  <a:pt x="875449" y="589805"/>
                </a:lnTo>
                <a:lnTo>
                  <a:pt x="886205" y="611885"/>
                </a:lnTo>
                <a:lnTo>
                  <a:pt x="899921" y="591311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848600" y="2503931"/>
            <a:ext cx="695325" cy="544830"/>
          </a:xfrm>
          <a:custGeom>
            <a:avLst/>
            <a:gdLst/>
            <a:ahLst/>
            <a:cxnLst/>
            <a:rect l="l" t="t" r="r" b="b"/>
            <a:pathLst>
              <a:path w="695325" h="544830">
                <a:moveTo>
                  <a:pt x="694944" y="22098"/>
                </a:moveTo>
                <a:lnTo>
                  <a:pt x="677418" y="0"/>
                </a:lnTo>
                <a:lnTo>
                  <a:pt x="587502" y="70104"/>
                </a:lnTo>
                <a:lnTo>
                  <a:pt x="605028" y="92202"/>
                </a:lnTo>
                <a:lnTo>
                  <a:pt x="694944" y="22098"/>
                </a:lnTo>
                <a:close/>
              </a:path>
              <a:path w="695325" h="544830">
                <a:moveTo>
                  <a:pt x="537210" y="144780"/>
                </a:moveTo>
                <a:lnTo>
                  <a:pt x="519684" y="122682"/>
                </a:lnTo>
                <a:lnTo>
                  <a:pt x="429006" y="192786"/>
                </a:lnTo>
                <a:lnTo>
                  <a:pt x="446532" y="215646"/>
                </a:lnTo>
                <a:lnTo>
                  <a:pt x="537210" y="144780"/>
                </a:lnTo>
                <a:close/>
              </a:path>
              <a:path w="695325" h="544830">
                <a:moveTo>
                  <a:pt x="379476" y="268224"/>
                </a:moveTo>
                <a:lnTo>
                  <a:pt x="361950" y="245364"/>
                </a:lnTo>
                <a:lnTo>
                  <a:pt x="271272" y="315468"/>
                </a:lnTo>
                <a:lnTo>
                  <a:pt x="288798" y="338328"/>
                </a:lnTo>
                <a:lnTo>
                  <a:pt x="379476" y="268224"/>
                </a:lnTo>
                <a:close/>
              </a:path>
              <a:path w="695325" h="544830">
                <a:moveTo>
                  <a:pt x="76200" y="432816"/>
                </a:moveTo>
                <a:lnTo>
                  <a:pt x="72390" y="424434"/>
                </a:lnTo>
                <a:lnTo>
                  <a:pt x="64770" y="421386"/>
                </a:lnTo>
                <a:lnTo>
                  <a:pt x="57912" y="419100"/>
                </a:lnTo>
                <a:lnTo>
                  <a:pt x="49530" y="422148"/>
                </a:lnTo>
                <a:lnTo>
                  <a:pt x="0" y="544830"/>
                </a:lnTo>
                <a:lnTo>
                  <a:pt x="13716" y="542955"/>
                </a:lnTo>
                <a:lnTo>
                  <a:pt x="13716" y="515874"/>
                </a:lnTo>
                <a:lnTo>
                  <a:pt x="45720" y="490728"/>
                </a:lnTo>
                <a:lnTo>
                  <a:pt x="50343" y="496758"/>
                </a:lnTo>
                <a:lnTo>
                  <a:pt x="76200" y="432816"/>
                </a:lnTo>
                <a:close/>
              </a:path>
              <a:path w="695325" h="544830">
                <a:moveTo>
                  <a:pt x="50343" y="496758"/>
                </a:moveTo>
                <a:lnTo>
                  <a:pt x="45720" y="490728"/>
                </a:lnTo>
                <a:lnTo>
                  <a:pt x="13716" y="515874"/>
                </a:lnTo>
                <a:lnTo>
                  <a:pt x="20574" y="524521"/>
                </a:lnTo>
                <a:lnTo>
                  <a:pt x="20574" y="512826"/>
                </a:lnTo>
                <a:lnTo>
                  <a:pt x="45148" y="509587"/>
                </a:lnTo>
                <a:lnTo>
                  <a:pt x="50343" y="496758"/>
                </a:lnTo>
                <a:close/>
              </a:path>
              <a:path w="695325" h="544830">
                <a:moveTo>
                  <a:pt x="63246" y="536187"/>
                </a:moveTo>
                <a:lnTo>
                  <a:pt x="63246" y="513588"/>
                </a:lnTo>
                <a:lnTo>
                  <a:pt x="31242" y="537972"/>
                </a:lnTo>
                <a:lnTo>
                  <a:pt x="13716" y="515874"/>
                </a:lnTo>
                <a:lnTo>
                  <a:pt x="13716" y="542955"/>
                </a:lnTo>
                <a:lnTo>
                  <a:pt x="63246" y="536187"/>
                </a:lnTo>
                <a:close/>
              </a:path>
              <a:path w="695325" h="544830">
                <a:moveTo>
                  <a:pt x="45148" y="509587"/>
                </a:moveTo>
                <a:lnTo>
                  <a:pt x="20574" y="512826"/>
                </a:lnTo>
                <a:lnTo>
                  <a:pt x="35814" y="532638"/>
                </a:lnTo>
                <a:lnTo>
                  <a:pt x="45148" y="509587"/>
                </a:lnTo>
                <a:close/>
              </a:path>
              <a:path w="695325" h="544830">
                <a:moveTo>
                  <a:pt x="63246" y="513588"/>
                </a:moveTo>
                <a:lnTo>
                  <a:pt x="58799" y="507788"/>
                </a:lnTo>
                <a:lnTo>
                  <a:pt x="45148" y="509587"/>
                </a:lnTo>
                <a:lnTo>
                  <a:pt x="35814" y="532638"/>
                </a:lnTo>
                <a:lnTo>
                  <a:pt x="20574" y="512826"/>
                </a:lnTo>
                <a:lnTo>
                  <a:pt x="20574" y="524521"/>
                </a:lnTo>
                <a:lnTo>
                  <a:pt x="31242" y="537972"/>
                </a:lnTo>
                <a:lnTo>
                  <a:pt x="63246" y="513588"/>
                </a:lnTo>
                <a:close/>
              </a:path>
              <a:path w="695325" h="544830">
                <a:moveTo>
                  <a:pt x="58799" y="507788"/>
                </a:moveTo>
                <a:lnTo>
                  <a:pt x="50343" y="496758"/>
                </a:lnTo>
                <a:lnTo>
                  <a:pt x="45148" y="509587"/>
                </a:lnTo>
                <a:lnTo>
                  <a:pt x="58799" y="507788"/>
                </a:lnTo>
                <a:close/>
              </a:path>
              <a:path w="695325" h="544830">
                <a:moveTo>
                  <a:pt x="136398" y="519684"/>
                </a:moveTo>
                <a:lnTo>
                  <a:pt x="134874" y="512064"/>
                </a:lnTo>
                <a:lnTo>
                  <a:pt x="134112" y="504444"/>
                </a:lnTo>
                <a:lnTo>
                  <a:pt x="127254" y="498348"/>
                </a:lnTo>
                <a:lnTo>
                  <a:pt x="118872" y="499872"/>
                </a:lnTo>
                <a:lnTo>
                  <a:pt x="58799" y="507788"/>
                </a:lnTo>
                <a:lnTo>
                  <a:pt x="63246" y="513588"/>
                </a:lnTo>
                <a:lnTo>
                  <a:pt x="63246" y="536187"/>
                </a:lnTo>
                <a:lnTo>
                  <a:pt x="122682" y="528066"/>
                </a:lnTo>
                <a:lnTo>
                  <a:pt x="131064" y="527304"/>
                </a:lnTo>
                <a:lnTo>
                  <a:pt x="136398" y="519684"/>
                </a:lnTo>
                <a:close/>
              </a:path>
              <a:path w="695325" h="544830">
                <a:moveTo>
                  <a:pt x="220980" y="390906"/>
                </a:moveTo>
                <a:lnTo>
                  <a:pt x="203454" y="368046"/>
                </a:lnTo>
                <a:lnTo>
                  <a:pt x="113538" y="438150"/>
                </a:lnTo>
                <a:lnTo>
                  <a:pt x="131064" y="461010"/>
                </a:lnTo>
                <a:lnTo>
                  <a:pt x="220980" y="390906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6860540" y="3072638"/>
            <a:ext cx="1651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Acetyl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CoA</a:t>
            </a:r>
            <a:endParaRPr sz="24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545580" y="3505200"/>
            <a:ext cx="847090" cy="546100"/>
          </a:xfrm>
          <a:custGeom>
            <a:avLst/>
            <a:gdLst/>
            <a:ahLst/>
            <a:cxnLst/>
            <a:rect l="l" t="t" r="r" b="b"/>
            <a:pathLst>
              <a:path w="847090" h="546100">
                <a:moveTo>
                  <a:pt x="798297" y="30666"/>
                </a:moveTo>
                <a:lnTo>
                  <a:pt x="770688" y="31728"/>
                </a:lnTo>
                <a:lnTo>
                  <a:pt x="0" y="521970"/>
                </a:lnTo>
                <a:lnTo>
                  <a:pt x="16002" y="545592"/>
                </a:lnTo>
                <a:lnTo>
                  <a:pt x="785633" y="55564"/>
                </a:lnTo>
                <a:lnTo>
                  <a:pt x="798297" y="30666"/>
                </a:lnTo>
                <a:close/>
              </a:path>
              <a:path w="847090" h="546100">
                <a:moveTo>
                  <a:pt x="846582" y="0"/>
                </a:moveTo>
                <a:lnTo>
                  <a:pt x="723900" y="5268"/>
                </a:lnTo>
                <a:lnTo>
                  <a:pt x="714756" y="5334"/>
                </a:lnTo>
                <a:lnTo>
                  <a:pt x="708660" y="12192"/>
                </a:lnTo>
                <a:lnTo>
                  <a:pt x="708660" y="19812"/>
                </a:lnTo>
                <a:lnTo>
                  <a:pt x="709422" y="28194"/>
                </a:lnTo>
                <a:lnTo>
                  <a:pt x="715518" y="34290"/>
                </a:lnTo>
                <a:lnTo>
                  <a:pt x="723900" y="33528"/>
                </a:lnTo>
                <a:lnTo>
                  <a:pt x="770688" y="31728"/>
                </a:lnTo>
                <a:lnTo>
                  <a:pt x="814578" y="3810"/>
                </a:lnTo>
                <a:lnTo>
                  <a:pt x="829818" y="27432"/>
                </a:lnTo>
                <a:lnTo>
                  <a:pt x="829818" y="32410"/>
                </a:lnTo>
                <a:lnTo>
                  <a:pt x="846582" y="0"/>
                </a:lnTo>
                <a:close/>
              </a:path>
              <a:path w="847090" h="546100">
                <a:moveTo>
                  <a:pt x="829818" y="32410"/>
                </a:moveTo>
                <a:lnTo>
                  <a:pt x="829818" y="27432"/>
                </a:lnTo>
                <a:lnTo>
                  <a:pt x="785633" y="55564"/>
                </a:lnTo>
                <a:lnTo>
                  <a:pt x="764286" y="97536"/>
                </a:lnTo>
                <a:lnTo>
                  <a:pt x="760476" y="104394"/>
                </a:lnTo>
                <a:lnTo>
                  <a:pt x="763524" y="112776"/>
                </a:lnTo>
                <a:lnTo>
                  <a:pt x="777240" y="120396"/>
                </a:lnTo>
                <a:lnTo>
                  <a:pt x="785622" y="117348"/>
                </a:lnTo>
                <a:lnTo>
                  <a:pt x="789432" y="110490"/>
                </a:lnTo>
                <a:lnTo>
                  <a:pt x="829818" y="32410"/>
                </a:lnTo>
                <a:close/>
              </a:path>
              <a:path w="847090" h="546100">
                <a:moveTo>
                  <a:pt x="829818" y="27432"/>
                </a:moveTo>
                <a:lnTo>
                  <a:pt x="814578" y="3810"/>
                </a:lnTo>
                <a:lnTo>
                  <a:pt x="770688" y="31728"/>
                </a:lnTo>
                <a:lnTo>
                  <a:pt x="798297" y="30666"/>
                </a:lnTo>
                <a:lnTo>
                  <a:pt x="809244" y="9144"/>
                </a:lnTo>
                <a:lnTo>
                  <a:pt x="822960" y="29718"/>
                </a:lnTo>
                <a:lnTo>
                  <a:pt x="822960" y="31798"/>
                </a:lnTo>
                <a:lnTo>
                  <a:pt x="829818" y="27432"/>
                </a:lnTo>
                <a:close/>
              </a:path>
              <a:path w="847090" h="546100">
                <a:moveTo>
                  <a:pt x="822960" y="31798"/>
                </a:moveTo>
                <a:lnTo>
                  <a:pt x="822960" y="29718"/>
                </a:lnTo>
                <a:lnTo>
                  <a:pt x="798297" y="30666"/>
                </a:lnTo>
                <a:lnTo>
                  <a:pt x="785633" y="55564"/>
                </a:lnTo>
                <a:lnTo>
                  <a:pt x="822960" y="31798"/>
                </a:lnTo>
                <a:close/>
              </a:path>
              <a:path w="847090" h="546100">
                <a:moveTo>
                  <a:pt x="822960" y="29718"/>
                </a:moveTo>
                <a:lnTo>
                  <a:pt x="809244" y="9144"/>
                </a:lnTo>
                <a:lnTo>
                  <a:pt x="798297" y="30666"/>
                </a:lnTo>
                <a:lnTo>
                  <a:pt x="822960" y="29718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121" y="4558284"/>
            <a:ext cx="1248410" cy="1323975"/>
          </a:xfrm>
          <a:custGeom>
            <a:avLst/>
            <a:gdLst/>
            <a:ahLst/>
            <a:cxnLst/>
            <a:rect l="l" t="t" r="r" b="b"/>
            <a:pathLst>
              <a:path w="1248409" h="1323975">
                <a:moveTo>
                  <a:pt x="23622" y="649986"/>
                </a:moveTo>
                <a:lnTo>
                  <a:pt x="22860" y="649986"/>
                </a:lnTo>
                <a:lnTo>
                  <a:pt x="19050" y="646938"/>
                </a:lnTo>
                <a:lnTo>
                  <a:pt x="12954" y="646176"/>
                </a:lnTo>
                <a:lnTo>
                  <a:pt x="8382" y="649224"/>
                </a:lnTo>
                <a:lnTo>
                  <a:pt x="3048" y="651510"/>
                </a:lnTo>
                <a:lnTo>
                  <a:pt x="0" y="656082"/>
                </a:lnTo>
                <a:lnTo>
                  <a:pt x="0" y="662178"/>
                </a:lnTo>
                <a:lnTo>
                  <a:pt x="762" y="678942"/>
                </a:lnTo>
                <a:lnTo>
                  <a:pt x="762" y="661416"/>
                </a:lnTo>
                <a:lnTo>
                  <a:pt x="23622" y="649986"/>
                </a:lnTo>
                <a:close/>
              </a:path>
              <a:path w="1248409" h="1323975">
                <a:moveTo>
                  <a:pt x="1248156" y="658368"/>
                </a:moveTo>
                <a:lnTo>
                  <a:pt x="1248156" y="644652"/>
                </a:lnTo>
                <a:lnTo>
                  <a:pt x="1247394" y="627126"/>
                </a:lnTo>
                <a:lnTo>
                  <a:pt x="1243584" y="580048"/>
                </a:lnTo>
                <a:lnTo>
                  <a:pt x="1236663" y="533903"/>
                </a:lnTo>
                <a:lnTo>
                  <a:pt x="1226693" y="488594"/>
                </a:lnTo>
                <a:lnTo>
                  <a:pt x="1213785" y="444350"/>
                </a:lnTo>
                <a:lnTo>
                  <a:pt x="1198036" y="401323"/>
                </a:lnTo>
                <a:lnTo>
                  <a:pt x="1179546" y="359660"/>
                </a:lnTo>
                <a:lnTo>
                  <a:pt x="1158412" y="319512"/>
                </a:lnTo>
                <a:lnTo>
                  <a:pt x="1134733" y="281027"/>
                </a:lnTo>
                <a:lnTo>
                  <a:pt x="1108607" y="244354"/>
                </a:lnTo>
                <a:lnTo>
                  <a:pt x="1080134" y="209644"/>
                </a:lnTo>
                <a:lnTo>
                  <a:pt x="1049410" y="177045"/>
                </a:lnTo>
                <a:lnTo>
                  <a:pt x="1016535" y="146706"/>
                </a:lnTo>
                <a:lnTo>
                  <a:pt x="981607" y="118777"/>
                </a:lnTo>
                <a:lnTo>
                  <a:pt x="944724" y="93407"/>
                </a:lnTo>
                <a:lnTo>
                  <a:pt x="905985" y="70744"/>
                </a:lnTo>
                <a:lnTo>
                  <a:pt x="865488" y="50940"/>
                </a:lnTo>
                <a:lnTo>
                  <a:pt x="823332" y="34141"/>
                </a:lnTo>
                <a:lnTo>
                  <a:pt x="779615" y="20499"/>
                </a:lnTo>
                <a:lnTo>
                  <a:pt x="734434" y="10162"/>
                </a:lnTo>
                <a:lnTo>
                  <a:pt x="687890" y="3279"/>
                </a:lnTo>
                <a:lnTo>
                  <a:pt x="640842" y="52"/>
                </a:lnTo>
                <a:lnTo>
                  <a:pt x="608076" y="0"/>
                </a:lnTo>
                <a:lnTo>
                  <a:pt x="560425" y="3262"/>
                </a:lnTo>
                <a:lnTo>
                  <a:pt x="513999" y="10154"/>
                </a:lnTo>
                <a:lnTo>
                  <a:pt x="468899" y="20522"/>
                </a:lnTo>
                <a:lnTo>
                  <a:pt x="425228" y="34215"/>
                </a:lnTo>
                <a:lnTo>
                  <a:pt x="383090" y="51079"/>
                </a:lnTo>
                <a:lnTo>
                  <a:pt x="342588" y="70963"/>
                </a:lnTo>
                <a:lnTo>
                  <a:pt x="303826" y="93714"/>
                </a:lnTo>
                <a:lnTo>
                  <a:pt x="266905" y="119180"/>
                </a:lnTo>
                <a:lnTo>
                  <a:pt x="231931" y="147207"/>
                </a:lnTo>
                <a:lnTo>
                  <a:pt x="199004" y="177644"/>
                </a:lnTo>
                <a:lnTo>
                  <a:pt x="168227" y="210342"/>
                </a:lnTo>
                <a:lnTo>
                  <a:pt x="139710" y="245138"/>
                </a:lnTo>
                <a:lnTo>
                  <a:pt x="113548" y="281889"/>
                </a:lnTo>
                <a:lnTo>
                  <a:pt x="89848" y="320440"/>
                </a:lnTo>
                <a:lnTo>
                  <a:pt x="68712" y="360639"/>
                </a:lnTo>
                <a:lnTo>
                  <a:pt x="50243" y="402332"/>
                </a:lnTo>
                <a:lnTo>
                  <a:pt x="34545" y="445368"/>
                </a:lnTo>
                <a:lnTo>
                  <a:pt x="21721" y="489594"/>
                </a:lnTo>
                <a:lnTo>
                  <a:pt x="11874" y="534858"/>
                </a:lnTo>
                <a:lnTo>
                  <a:pt x="5107" y="581006"/>
                </a:lnTo>
                <a:lnTo>
                  <a:pt x="1524" y="627888"/>
                </a:lnTo>
                <a:lnTo>
                  <a:pt x="762" y="644652"/>
                </a:lnTo>
                <a:lnTo>
                  <a:pt x="762" y="654939"/>
                </a:lnTo>
                <a:lnTo>
                  <a:pt x="3048" y="651510"/>
                </a:lnTo>
                <a:lnTo>
                  <a:pt x="8382" y="649224"/>
                </a:lnTo>
                <a:lnTo>
                  <a:pt x="12954" y="646176"/>
                </a:lnTo>
                <a:lnTo>
                  <a:pt x="19050" y="646938"/>
                </a:lnTo>
                <a:lnTo>
                  <a:pt x="22860" y="649986"/>
                </a:lnTo>
                <a:lnTo>
                  <a:pt x="23622" y="649986"/>
                </a:lnTo>
                <a:lnTo>
                  <a:pt x="23622" y="664083"/>
                </a:lnTo>
                <a:lnTo>
                  <a:pt x="28956" y="661416"/>
                </a:lnTo>
                <a:lnTo>
                  <a:pt x="28956" y="645414"/>
                </a:lnTo>
                <a:lnTo>
                  <a:pt x="31820" y="597316"/>
                </a:lnTo>
                <a:lnTo>
                  <a:pt x="38093" y="549991"/>
                </a:lnTo>
                <a:lnTo>
                  <a:pt x="47665" y="503611"/>
                </a:lnTo>
                <a:lnTo>
                  <a:pt x="60425" y="458350"/>
                </a:lnTo>
                <a:lnTo>
                  <a:pt x="76266" y="414383"/>
                </a:lnTo>
                <a:lnTo>
                  <a:pt x="95075" y="371882"/>
                </a:lnTo>
                <a:lnTo>
                  <a:pt x="116745" y="331022"/>
                </a:lnTo>
                <a:lnTo>
                  <a:pt x="141166" y="291976"/>
                </a:lnTo>
                <a:lnTo>
                  <a:pt x="168230" y="254914"/>
                </a:lnTo>
                <a:lnTo>
                  <a:pt x="197900" y="219940"/>
                </a:lnTo>
                <a:lnTo>
                  <a:pt x="229833" y="187462"/>
                </a:lnTo>
                <a:lnTo>
                  <a:pt x="264159" y="157411"/>
                </a:lnTo>
                <a:lnTo>
                  <a:pt x="300687" y="130043"/>
                </a:lnTo>
                <a:lnTo>
                  <a:pt x="339308" y="105532"/>
                </a:lnTo>
                <a:lnTo>
                  <a:pt x="379912" y="84052"/>
                </a:lnTo>
                <a:lnTo>
                  <a:pt x="422389" y="65777"/>
                </a:lnTo>
                <a:lnTo>
                  <a:pt x="466630" y="50879"/>
                </a:lnTo>
                <a:lnTo>
                  <a:pt x="512524" y="39534"/>
                </a:lnTo>
                <a:lnTo>
                  <a:pt x="559964" y="31914"/>
                </a:lnTo>
                <a:lnTo>
                  <a:pt x="608076" y="28252"/>
                </a:lnTo>
                <a:lnTo>
                  <a:pt x="640842" y="28251"/>
                </a:lnTo>
                <a:lnTo>
                  <a:pt x="688912" y="31892"/>
                </a:lnTo>
                <a:lnTo>
                  <a:pt x="736326" y="39500"/>
                </a:lnTo>
                <a:lnTo>
                  <a:pt x="782207" y="50842"/>
                </a:lnTo>
                <a:lnTo>
                  <a:pt x="826445" y="65742"/>
                </a:lnTo>
                <a:lnTo>
                  <a:pt x="868927" y="84027"/>
                </a:lnTo>
                <a:lnTo>
                  <a:pt x="909541" y="105521"/>
                </a:lnTo>
                <a:lnTo>
                  <a:pt x="948175" y="130049"/>
                </a:lnTo>
                <a:lnTo>
                  <a:pt x="984716" y="157437"/>
                </a:lnTo>
                <a:lnTo>
                  <a:pt x="1019053" y="187508"/>
                </a:lnTo>
                <a:lnTo>
                  <a:pt x="1051074" y="220089"/>
                </a:lnTo>
                <a:lnTo>
                  <a:pt x="1080665" y="255004"/>
                </a:lnTo>
                <a:lnTo>
                  <a:pt x="1107768" y="292161"/>
                </a:lnTo>
                <a:lnTo>
                  <a:pt x="1132114" y="331137"/>
                </a:lnTo>
                <a:lnTo>
                  <a:pt x="1153747" y="372005"/>
                </a:lnTo>
                <a:lnTo>
                  <a:pt x="1172503" y="414508"/>
                </a:lnTo>
                <a:lnTo>
                  <a:pt x="1188270" y="458470"/>
                </a:lnTo>
                <a:lnTo>
                  <a:pt x="1200935" y="503716"/>
                </a:lnTo>
                <a:lnTo>
                  <a:pt x="1210386" y="550073"/>
                </a:lnTo>
                <a:lnTo>
                  <a:pt x="1216512" y="597363"/>
                </a:lnTo>
                <a:lnTo>
                  <a:pt x="1219200" y="645414"/>
                </a:lnTo>
                <a:lnTo>
                  <a:pt x="1219200" y="665226"/>
                </a:lnTo>
                <a:lnTo>
                  <a:pt x="1219728" y="666547"/>
                </a:lnTo>
                <a:lnTo>
                  <a:pt x="1219962" y="661416"/>
                </a:lnTo>
                <a:lnTo>
                  <a:pt x="1223400" y="671043"/>
                </a:lnTo>
                <a:lnTo>
                  <a:pt x="1223772" y="671322"/>
                </a:lnTo>
                <a:lnTo>
                  <a:pt x="1223772" y="845103"/>
                </a:lnTo>
                <a:lnTo>
                  <a:pt x="1230425" y="820386"/>
                </a:lnTo>
                <a:lnTo>
                  <a:pt x="1239543" y="774067"/>
                </a:lnTo>
                <a:lnTo>
                  <a:pt x="1243584" y="741982"/>
                </a:lnTo>
                <a:lnTo>
                  <a:pt x="1243584" y="651510"/>
                </a:lnTo>
                <a:lnTo>
                  <a:pt x="1244346" y="651510"/>
                </a:lnTo>
                <a:lnTo>
                  <a:pt x="1246632" y="654558"/>
                </a:lnTo>
                <a:lnTo>
                  <a:pt x="1248156" y="658368"/>
                </a:lnTo>
                <a:close/>
              </a:path>
              <a:path w="1248409" h="1323975">
                <a:moveTo>
                  <a:pt x="23622" y="664083"/>
                </a:moveTo>
                <a:lnTo>
                  <a:pt x="23622" y="649986"/>
                </a:lnTo>
                <a:lnTo>
                  <a:pt x="762" y="661416"/>
                </a:lnTo>
                <a:lnTo>
                  <a:pt x="762" y="678942"/>
                </a:lnTo>
                <a:lnTo>
                  <a:pt x="3319" y="726809"/>
                </a:lnTo>
                <a:lnTo>
                  <a:pt x="6096" y="749115"/>
                </a:lnTo>
                <a:lnTo>
                  <a:pt x="6096" y="672846"/>
                </a:lnTo>
                <a:lnTo>
                  <a:pt x="23622" y="664083"/>
                </a:lnTo>
                <a:close/>
              </a:path>
              <a:path w="1248409" h="1323975">
                <a:moveTo>
                  <a:pt x="28956" y="667512"/>
                </a:moveTo>
                <a:lnTo>
                  <a:pt x="28956" y="661416"/>
                </a:lnTo>
                <a:lnTo>
                  <a:pt x="6096" y="672846"/>
                </a:lnTo>
                <a:lnTo>
                  <a:pt x="10668" y="676656"/>
                </a:lnTo>
                <a:lnTo>
                  <a:pt x="16002" y="676656"/>
                </a:lnTo>
                <a:lnTo>
                  <a:pt x="21336" y="674370"/>
                </a:lnTo>
                <a:lnTo>
                  <a:pt x="25908" y="672084"/>
                </a:lnTo>
                <a:lnTo>
                  <a:pt x="28956" y="667512"/>
                </a:lnTo>
                <a:close/>
              </a:path>
              <a:path w="1248409" h="1323975">
                <a:moveTo>
                  <a:pt x="624449" y="1295381"/>
                </a:moveTo>
                <a:lnTo>
                  <a:pt x="559964" y="1291254"/>
                </a:lnTo>
                <a:lnTo>
                  <a:pt x="512891" y="1283946"/>
                </a:lnTo>
                <a:lnTo>
                  <a:pt x="466964" y="1272777"/>
                </a:lnTo>
                <a:lnTo>
                  <a:pt x="422739" y="1257996"/>
                </a:lnTo>
                <a:lnTo>
                  <a:pt x="380264" y="1239778"/>
                </a:lnTo>
                <a:lnTo>
                  <a:pt x="339637" y="1218304"/>
                </a:lnTo>
                <a:lnTo>
                  <a:pt x="300973" y="1193756"/>
                </a:lnTo>
                <a:lnTo>
                  <a:pt x="264386" y="1166317"/>
                </a:lnTo>
                <a:lnTo>
                  <a:pt x="229990" y="1136171"/>
                </a:lnTo>
                <a:lnTo>
                  <a:pt x="197819" y="1103404"/>
                </a:lnTo>
                <a:lnTo>
                  <a:pt x="168227" y="1068482"/>
                </a:lnTo>
                <a:lnTo>
                  <a:pt x="141094" y="1031314"/>
                </a:lnTo>
                <a:lnTo>
                  <a:pt x="116607" y="992166"/>
                </a:lnTo>
                <a:lnTo>
                  <a:pt x="94883" y="951226"/>
                </a:lnTo>
                <a:lnTo>
                  <a:pt x="76035" y="908675"/>
                </a:lnTo>
                <a:lnTo>
                  <a:pt x="60179" y="864698"/>
                </a:lnTo>
                <a:lnTo>
                  <a:pt x="47429" y="819476"/>
                </a:lnTo>
                <a:lnTo>
                  <a:pt x="37899" y="773194"/>
                </a:lnTo>
                <a:lnTo>
                  <a:pt x="31703" y="726034"/>
                </a:lnTo>
                <a:lnTo>
                  <a:pt x="28956" y="678180"/>
                </a:lnTo>
                <a:lnTo>
                  <a:pt x="28956" y="667512"/>
                </a:lnTo>
                <a:lnTo>
                  <a:pt x="25908" y="672084"/>
                </a:lnTo>
                <a:lnTo>
                  <a:pt x="21336" y="674370"/>
                </a:lnTo>
                <a:lnTo>
                  <a:pt x="16002" y="676656"/>
                </a:lnTo>
                <a:lnTo>
                  <a:pt x="10668" y="676656"/>
                </a:lnTo>
                <a:lnTo>
                  <a:pt x="6096" y="672846"/>
                </a:lnTo>
                <a:lnTo>
                  <a:pt x="6096" y="749115"/>
                </a:lnTo>
                <a:lnTo>
                  <a:pt x="18268" y="820282"/>
                </a:lnTo>
                <a:lnTo>
                  <a:pt x="30446" y="865566"/>
                </a:lnTo>
                <a:lnTo>
                  <a:pt x="45619" y="909669"/>
                </a:lnTo>
                <a:lnTo>
                  <a:pt x="63680" y="952430"/>
                </a:lnTo>
                <a:lnTo>
                  <a:pt x="84522" y="993687"/>
                </a:lnTo>
                <a:lnTo>
                  <a:pt x="108040" y="1033281"/>
                </a:lnTo>
                <a:lnTo>
                  <a:pt x="134127" y="1071051"/>
                </a:lnTo>
                <a:lnTo>
                  <a:pt x="162676" y="1106837"/>
                </a:lnTo>
                <a:lnTo>
                  <a:pt x="193581" y="1140477"/>
                </a:lnTo>
                <a:lnTo>
                  <a:pt x="226737" y="1171812"/>
                </a:lnTo>
                <a:lnTo>
                  <a:pt x="262036" y="1200681"/>
                </a:lnTo>
                <a:lnTo>
                  <a:pt x="299372" y="1226924"/>
                </a:lnTo>
                <a:lnTo>
                  <a:pt x="338640" y="1250379"/>
                </a:lnTo>
                <a:lnTo>
                  <a:pt x="379731" y="1270887"/>
                </a:lnTo>
                <a:lnTo>
                  <a:pt x="422389" y="1288225"/>
                </a:lnTo>
                <a:lnTo>
                  <a:pt x="466964" y="1302418"/>
                </a:lnTo>
                <a:lnTo>
                  <a:pt x="512891" y="1313119"/>
                </a:lnTo>
                <a:lnTo>
                  <a:pt x="559964" y="1320193"/>
                </a:lnTo>
                <a:lnTo>
                  <a:pt x="608076" y="1323541"/>
                </a:lnTo>
                <a:lnTo>
                  <a:pt x="609600" y="1323594"/>
                </a:lnTo>
                <a:lnTo>
                  <a:pt x="609600" y="1309878"/>
                </a:lnTo>
                <a:lnTo>
                  <a:pt x="610362" y="1304544"/>
                </a:lnTo>
                <a:lnTo>
                  <a:pt x="612648" y="1300734"/>
                </a:lnTo>
                <a:lnTo>
                  <a:pt x="615696" y="1297686"/>
                </a:lnTo>
                <a:lnTo>
                  <a:pt x="619506" y="1295400"/>
                </a:lnTo>
                <a:lnTo>
                  <a:pt x="624449" y="1295381"/>
                </a:lnTo>
                <a:close/>
              </a:path>
              <a:path w="1248409" h="1323975">
                <a:moveTo>
                  <a:pt x="624840" y="1295400"/>
                </a:moveTo>
                <a:lnTo>
                  <a:pt x="619506" y="1295400"/>
                </a:lnTo>
                <a:lnTo>
                  <a:pt x="615696" y="1297686"/>
                </a:lnTo>
                <a:lnTo>
                  <a:pt x="612648" y="1300734"/>
                </a:lnTo>
                <a:lnTo>
                  <a:pt x="610362" y="1304544"/>
                </a:lnTo>
                <a:lnTo>
                  <a:pt x="609600" y="1309878"/>
                </a:lnTo>
                <a:lnTo>
                  <a:pt x="611124" y="1313688"/>
                </a:lnTo>
                <a:lnTo>
                  <a:pt x="624840" y="1295400"/>
                </a:lnTo>
                <a:close/>
              </a:path>
              <a:path w="1248409" h="1323975">
                <a:moveTo>
                  <a:pt x="624840" y="1323594"/>
                </a:moveTo>
                <a:lnTo>
                  <a:pt x="624840" y="1295400"/>
                </a:lnTo>
                <a:lnTo>
                  <a:pt x="611124" y="1313688"/>
                </a:lnTo>
                <a:lnTo>
                  <a:pt x="609600" y="1309878"/>
                </a:lnTo>
                <a:lnTo>
                  <a:pt x="609600" y="1323594"/>
                </a:lnTo>
                <a:lnTo>
                  <a:pt x="624840" y="1323594"/>
                </a:lnTo>
                <a:close/>
              </a:path>
              <a:path w="1248409" h="1323975">
                <a:moveTo>
                  <a:pt x="1223772" y="845103"/>
                </a:moveTo>
                <a:lnTo>
                  <a:pt x="1223772" y="672084"/>
                </a:lnTo>
                <a:lnTo>
                  <a:pt x="1223400" y="671043"/>
                </a:lnTo>
                <a:lnTo>
                  <a:pt x="1220724" y="669036"/>
                </a:lnTo>
                <a:lnTo>
                  <a:pt x="1219728" y="666547"/>
                </a:lnTo>
                <a:lnTo>
                  <a:pt x="1216756" y="725938"/>
                </a:lnTo>
                <a:lnTo>
                  <a:pt x="1210788" y="773037"/>
                </a:lnTo>
                <a:lnTo>
                  <a:pt x="1201417" y="819287"/>
                </a:lnTo>
                <a:lnTo>
                  <a:pt x="1188763" y="864503"/>
                </a:lnTo>
                <a:lnTo>
                  <a:pt x="1172950" y="908496"/>
                </a:lnTo>
                <a:lnTo>
                  <a:pt x="1154099" y="951081"/>
                </a:lnTo>
                <a:lnTo>
                  <a:pt x="1132331" y="992071"/>
                </a:lnTo>
                <a:lnTo>
                  <a:pt x="1107716" y="1031348"/>
                </a:lnTo>
                <a:lnTo>
                  <a:pt x="1080532" y="1068514"/>
                </a:lnTo>
                <a:lnTo>
                  <a:pt x="1050745" y="1103595"/>
                </a:lnTo>
                <a:lnTo>
                  <a:pt x="1018528" y="1136331"/>
                </a:lnTo>
                <a:lnTo>
                  <a:pt x="984003" y="1166537"/>
                </a:lnTo>
                <a:lnTo>
                  <a:pt x="947292" y="1194025"/>
                </a:lnTo>
                <a:lnTo>
                  <a:pt x="908516" y="1218608"/>
                </a:lnTo>
                <a:lnTo>
                  <a:pt x="867797" y="1240100"/>
                </a:lnTo>
                <a:lnTo>
                  <a:pt x="825256" y="1258313"/>
                </a:lnTo>
                <a:lnTo>
                  <a:pt x="781017" y="1273060"/>
                </a:lnTo>
                <a:lnTo>
                  <a:pt x="735199" y="1284154"/>
                </a:lnTo>
                <a:lnTo>
                  <a:pt x="687890" y="1291412"/>
                </a:lnTo>
                <a:lnTo>
                  <a:pt x="638556" y="1294676"/>
                </a:lnTo>
                <a:lnTo>
                  <a:pt x="624449" y="1295381"/>
                </a:lnTo>
                <a:lnTo>
                  <a:pt x="624840" y="1295400"/>
                </a:lnTo>
                <a:lnTo>
                  <a:pt x="624840" y="1323594"/>
                </a:lnTo>
                <a:lnTo>
                  <a:pt x="637794" y="1304544"/>
                </a:lnTo>
                <a:lnTo>
                  <a:pt x="637794" y="1305306"/>
                </a:lnTo>
                <a:lnTo>
                  <a:pt x="639318" y="1309116"/>
                </a:lnTo>
                <a:lnTo>
                  <a:pt x="639318" y="1323594"/>
                </a:lnTo>
                <a:lnTo>
                  <a:pt x="640842" y="1323594"/>
                </a:lnTo>
                <a:lnTo>
                  <a:pt x="689503" y="1320106"/>
                </a:lnTo>
                <a:lnTo>
                  <a:pt x="736841" y="1312900"/>
                </a:lnTo>
                <a:lnTo>
                  <a:pt x="782753" y="1302132"/>
                </a:lnTo>
                <a:lnTo>
                  <a:pt x="827137" y="1287959"/>
                </a:lnTo>
                <a:lnTo>
                  <a:pt x="869889" y="1270540"/>
                </a:lnTo>
                <a:lnTo>
                  <a:pt x="910906" y="1250033"/>
                </a:lnTo>
                <a:lnTo>
                  <a:pt x="950086" y="1226594"/>
                </a:lnTo>
                <a:lnTo>
                  <a:pt x="987327" y="1200381"/>
                </a:lnTo>
                <a:lnTo>
                  <a:pt x="1022525" y="1171553"/>
                </a:lnTo>
                <a:lnTo>
                  <a:pt x="1055577" y="1140266"/>
                </a:lnTo>
                <a:lnTo>
                  <a:pt x="1086381" y="1106678"/>
                </a:lnTo>
                <a:lnTo>
                  <a:pt x="1114834" y="1070947"/>
                </a:lnTo>
                <a:lnTo>
                  <a:pt x="1140834" y="1033231"/>
                </a:lnTo>
                <a:lnTo>
                  <a:pt x="1164276" y="993687"/>
                </a:lnTo>
                <a:lnTo>
                  <a:pt x="1185059" y="952473"/>
                </a:lnTo>
                <a:lnTo>
                  <a:pt x="1203080" y="909746"/>
                </a:lnTo>
                <a:lnTo>
                  <a:pt x="1218237" y="865664"/>
                </a:lnTo>
                <a:lnTo>
                  <a:pt x="1223772" y="845103"/>
                </a:lnTo>
                <a:close/>
              </a:path>
              <a:path w="1248409" h="1323975">
                <a:moveTo>
                  <a:pt x="639318" y="1309116"/>
                </a:moveTo>
                <a:lnTo>
                  <a:pt x="637794" y="1305306"/>
                </a:lnTo>
                <a:lnTo>
                  <a:pt x="637794" y="1304544"/>
                </a:lnTo>
                <a:lnTo>
                  <a:pt x="624840" y="1323594"/>
                </a:lnTo>
                <a:lnTo>
                  <a:pt x="628650" y="1323594"/>
                </a:lnTo>
                <a:lnTo>
                  <a:pt x="633222" y="1321308"/>
                </a:lnTo>
                <a:lnTo>
                  <a:pt x="636270" y="1318260"/>
                </a:lnTo>
                <a:lnTo>
                  <a:pt x="638556" y="1314450"/>
                </a:lnTo>
                <a:lnTo>
                  <a:pt x="639318" y="1309116"/>
                </a:lnTo>
                <a:close/>
              </a:path>
              <a:path w="1248409" h="1323975">
                <a:moveTo>
                  <a:pt x="639318" y="1323594"/>
                </a:moveTo>
                <a:lnTo>
                  <a:pt x="639318" y="1309116"/>
                </a:lnTo>
                <a:lnTo>
                  <a:pt x="638556" y="1314450"/>
                </a:lnTo>
                <a:lnTo>
                  <a:pt x="636270" y="1318260"/>
                </a:lnTo>
                <a:lnTo>
                  <a:pt x="633222" y="1321308"/>
                </a:lnTo>
                <a:lnTo>
                  <a:pt x="628650" y="1323594"/>
                </a:lnTo>
                <a:lnTo>
                  <a:pt x="639318" y="1323594"/>
                </a:lnTo>
                <a:close/>
              </a:path>
              <a:path w="1248409" h="1323975">
                <a:moveTo>
                  <a:pt x="1223400" y="671043"/>
                </a:moveTo>
                <a:lnTo>
                  <a:pt x="1219962" y="661416"/>
                </a:lnTo>
                <a:lnTo>
                  <a:pt x="1219728" y="666547"/>
                </a:lnTo>
                <a:lnTo>
                  <a:pt x="1220724" y="669036"/>
                </a:lnTo>
                <a:lnTo>
                  <a:pt x="1223400" y="671043"/>
                </a:lnTo>
                <a:close/>
              </a:path>
              <a:path w="1248409" h="1323975">
                <a:moveTo>
                  <a:pt x="1248156" y="661416"/>
                </a:moveTo>
                <a:lnTo>
                  <a:pt x="1248156" y="658368"/>
                </a:lnTo>
                <a:lnTo>
                  <a:pt x="1246632" y="654558"/>
                </a:lnTo>
                <a:lnTo>
                  <a:pt x="1244346" y="651510"/>
                </a:lnTo>
                <a:lnTo>
                  <a:pt x="1243584" y="651510"/>
                </a:lnTo>
                <a:lnTo>
                  <a:pt x="1248156" y="661416"/>
                </a:lnTo>
                <a:close/>
              </a:path>
              <a:path w="1248409" h="1323975">
                <a:moveTo>
                  <a:pt x="1248156" y="678942"/>
                </a:moveTo>
                <a:lnTo>
                  <a:pt x="1248156" y="661416"/>
                </a:lnTo>
                <a:lnTo>
                  <a:pt x="1243584" y="651510"/>
                </a:lnTo>
                <a:lnTo>
                  <a:pt x="1243584" y="741982"/>
                </a:lnTo>
                <a:lnTo>
                  <a:pt x="1245487" y="726866"/>
                </a:lnTo>
                <a:lnTo>
                  <a:pt x="1248156" y="678942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611017" y="5856732"/>
            <a:ext cx="401955" cy="717550"/>
          </a:xfrm>
          <a:custGeom>
            <a:avLst/>
            <a:gdLst/>
            <a:ahLst/>
            <a:cxnLst/>
            <a:rect l="l" t="t" r="r" b="b"/>
            <a:pathLst>
              <a:path w="401954" h="717550">
                <a:moveTo>
                  <a:pt x="399888" y="19050"/>
                </a:moveTo>
                <a:lnTo>
                  <a:pt x="395316" y="0"/>
                </a:lnTo>
                <a:lnTo>
                  <a:pt x="373218" y="5334"/>
                </a:lnTo>
                <a:lnTo>
                  <a:pt x="323333" y="20282"/>
                </a:lnTo>
                <a:lnTo>
                  <a:pt x="276880" y="37362"/>
                </a:lnTo>
                <a:lnTo>
                  <a:pt x="233895" y="56416"/>
                </a:lnTo>
                <a:lnTo>
                  <a:pt x="194411" y="77285"/>
                </a:lnTo>
                <a:lnTo>
                  <a:pt x="158466" y="99808"/>
                </a:lnTo>
                <a:lnTo>
                  <a:pt x="126094" y="123827"/>
                </a:lnTo>
                <a:lnTo>
                  <a:pt x="97330" y="149182"/>
                </a:lnTo>
                <a:lnTo>
                  <a:pt x="50771" y="203267"/>
                </a:lnTo>
                <a:lnTo>
                  <a:pt x="19070" y="260789"/>
                </a:lnTo>
                <a:lnTo>
                  <a:pt x="2512" y="320474"/>
                </a:lnTo>
                <a:lnTo>
                  <a:pt x="0" y="350730"/>
                </a:lnTo>
                <a:lnTo>
                  <a:pt x="1379" y="381050"/>
                </a:lnTo>
                <a:lnTo>
                  <a:pt x="6685" y="411273"/>
                </a:lnTo>
                <a:lnTo>
                  <a:pt x="15954" y="441242"/>
                </a:lnTo>
                <a:lnTo>
                  <a:pt x="19404" y="448929"/>
                </a:lnTo>
                <a:lnTo>
                  <a:pt x="19404" y="365945"/>
                </a:lnTo>
                <a:lnTo>
                  <a:pt x="19917" y="336265"/>
                </a:lnTo>
                <a:lnTo>
                  <a:pt x="32946" y="277524"/>
                </a:lnTo>
                <a:lnTo>
                  <a:pt x="61723" y="220708"/>
                </a:lnTo>
                <a:lnTo>
                  <a:pt x="105938" y="167144"/>
                </a:lnTo>
                <a:lnTo>
                  <a:pt x="165280" y="118154"/>
                </a:lnTo>
                <a:lnTo>
                  <a:pt x="200528" y="95789"/>
                </a:lnTo>
                <a:lnTo>
                  <a:pt x="239441" y="75063"/>
                </a:lnTo>
                <a:lnTo>
                  <a:pt x="281982" y="56144"/>
                </a:lnTo>
                <a:lnTo>
                  <a:pt x="328111" y="39195"/>
                </a:lnTo>
                <a:lnTo>
                  <a:pt x="377790" y="24384"/>
                </a:lnTo>
                <a:lnTo>
                  <a:pt x="399888" y="19050"/>
                </a:lnTo>
                <a:close/>
              </a:path>
              <a:path w="401954" h="717550">
                <a:moveTo>
                  <a:pt x="352436" y="686731"/>
                </a:moveTo>
                <a:lnTo>
                  <a:pt x="348751" y="676228"/>
                </a:lnTo>
                <a:lnTo>
                  <a:pt x="340452" y="673608"/>
                </a:lnTo>
                <a:lnTo>
                  <a:pt x="289775" y="655029"/>
                </a:lnTo>
                <a:lnTo>
                  <a:pt x="243576" y="634616"/>
                </a:lnTo>
                <a:lnTo>
                  <a:pt x="201817" y="612533"/>
                </a:lnTo>
                <a:lnTo>
                  <a:pt x="164460" y="588945"/>
                </a:lnTo>
                <a:lnTo>
                  <a:pt x="131465" y="564018"/>
                </a:lnTo>
                <a:lnTo>
                  <a:pt x="102794" y="537918"/>
                </a:lnTo>
                <a:lnTo>
                  <a:pt x="58270" y="482860"/>
                </a:lnTo>
                <a:lnTo>
                  <a:pt x="30576" y="425094"/>
                </a:lnTo>
                <a:lnTo>
                  <a:pt x="19404" y="365945"/>
                </a:lnTo>
                <a:lnTo>
                  <a:pt x="19404" y="448929"/>
                </a:lnTo>
                <a:lnTo>
                  <a:pt x="46520" y="499778"/>
                </a:lnTo>
                <a:lnTo>
                  <a:pt x="93360" y="555385"/>
                </a:lnTo>
                <a:lnTo>
                  <a:pt x="122971" y="581692"/>
                </a:lnTo>
                <a:lnTo>
                  <a:pt x="156758" y="606789"/>
                </a:lnTo>
                <a:lnTo>
                  <a:pt x="194754" y="630517"/>
                </a:lnTo>
                <a:lnTo>
                  <a:pt x="236995" y="652717"/>
                </a:lnTo>
                <a:lnTo>
                  <a:pt x="283518" y="673230"/>
                </a:lnTo>
                <a:lnTo>
                  <a:pt x="334356" y="691896"/>
                </a:lnTo>
                <a:lnTo>
                  <a:pt x="344023" y="694795"/>
                </a:lnTo>
                <a:lnTo>
                  <a:pt x="352134" y="687765"/>
                </a:lnTo>
                <a:lnTo>
                  <a:pt x="352436" y="686731"/>
                </a:lnTo>
                <a:close/>
              </a:path>
              <a:path w="401954" h="717550">
                <a:moveTo>
                  <a:pt x="352644" y="710121"/>
                </a:moveTo>
                <a:lnTo>
                  <a:pt x="352644" y="687324"/>
                </a:lnTo>
                <a:lnTo>
                  <a:pt x="352134" y="687765"/>
                </a:lnTo>
                <a:lnTo>
                  <a:pt x="349596" y="696468"/>
                </a:lnTo>
                <a:lnTo>
                  <a:pt x="344023" y="694795"/>
                </a:lnTo>
                <a:lnTo>
                  <a:pt x="318354" y="717042"/>
                </a:lnTo>
                <a:lnTo>
                  <a:pt x="352644" y="710121"/>
                </a:lnTo>
                <a:close/>
              </a:path>
              <a:path w="401954" h="717550">
                <a:moveTo>
                  <a:pt x="401412" y="700278"/>
                </a:moveTo>
                <a:lnTo>
                  <a:pt x="337404" y="643890"/>
                </a:lnTo>
                <a:lnTo>
                  <a:pt x="348751" y="676228"/>
                </a:lnTo>
                <a:lnTo>
                  <a:pt x="354930" y="678180"/>
                </a:lnTo>
                <a:lnTo>
                  <a:pt x="354930" y="709659"/>
                </a:lnTo>
                <a:lnTo>
                  <a:pt x="401412" y="700278"/>
                </a:lnTo>
                <a:close/>
              </a:path>
              <a:path w="401954" h="717550">
                <a:moveTo>
                  <a:pt x="352134" y="687765"/>
                </a:moveTo>
                <a:lnTo>
                  <a:pt x="344023" y="694795"/>
                </a:lnTo>
                <a:lnTo>
                  <a:pt x="349596" y="696468"/>
                </a:lnTo>
                <a:lnTo>
                  <a:pt x="352134" y="687765"/>
                </a:lnTo>
                <a:close/>
              </a:path>
              <a:path w="401954" h="717550">
                <a:moveTo>
                  <a:pt x="354930" y="678180"/>
                </a:moveTo>
                <a:lnTo>
                  <a:pt x="348751" y="676228"/>
                </a:lnTo>
                <a:lnTo>
                  <a:pt x="352436" y="686731"/>
                </a:lnTo>
                <a:lnTo>
                  <a:pt x="354930" y="678180"/>
                </a:lnTo>
                <a:close/>
              </a:path>
              <a:path w="401954" h="717550">
                <a:moveTo>
                  <a:pt x="354930" y="709659"/>
                </a:moveTo>
                <a:lnTo>
                  <a:pt x="354930" y="678180"/>
                </a:lnTo>
                <a:lnTo>
                  <a:pt x="352436" y="686731"/>
                </a:lnTo>
                <a:lnTo>
                  <a:pt x="352644" y="687324"/>
                </a:lnTo>
                <a:lnTo>
                  <a:pt x="352644" y="710121"/>
                </a:lnTo>
                <a:lnTo>
                  <a:pt x="354930" y="709659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613904" y="4870703"/>
            <a:ext cx="927735" cy="723900"/>
          </a:xfrm>
          <a:custGeom>
            <a:avLst/>
            <a:gdLst/>
            <a:ahLst/>
            <a:cxnLst/>
            <a:rect l="l" t="t" r="r" b="b"/>
            <a:pathLst>
              <a:path w="927734" h="723900">
                <a:moveTo>
                  <a:pt x="927353" y="723900"/>
                </a:moveTo>
                <a:lnTo>
                  <a:pt x="927353" y="0"/>
                </a:lnTo>
                <a:lnTo>
                  <a:pt x="0" y="0"/>
                </a:lnTo>
                <a:lnTo>
                  <a:pt x="0" y="723900"/>
                </a:lnTo>
                <a:lnTo>
                  <a:pt x="6096" y="723900"/>
                </a:lnTo>
                <a:lnTo>
                  <a:pt x="6096" y="12954"/>
                </a:lnTo>
                <a:lnTo>
                  <a:pt x="12953" y="6096"/>
                </a:lnTo>
                <a:lnTo>
                  <a:pt x="12953" y="12954"/>
                </a:lnTo>
                <a:lnTo>
                  <a:pt x="914400" y="12954"/>
                </a:lnTo>
                <a:lnTo>
                  <a:pt x="914400" y="6096"/>
                </a:lnTo>
                <a:lnTo>
                  <a:pt x="920496" y="12954"/>
                </a:lnTo>
                <a:lnTo>
                  <a:pt x="920496" y="723900"/>
                </a:lnTo>
                <a:lnTo>
                  <a:pt x="927353" y="723900"/>
                </a:lnTo>
                <a:close/>
              </a:path>
              <a:path w="927734" h="723900">
                <a:moveTo>
                  <a:pt x="12953" y="12954"/>
                </a:moveTo>
                <a:lnTo>
                  <a:pt x="12953" y="6096"/>
                </a:lnTo>
                <a:lnTo>
                  <a:pt x="6096" y="12954"/>
                </a:lnTo>
                <a:lnTo>
                  <a:pt x="12953" y="12954"/>
                </a:lnTo>
                <a:close/>
              </a:path>
              <a:path w="927734" h="723900">
                <a:moveTo>
                  <a:pt x="12953" y="710946"/>
                </a:moveTo>
                <a:lnTo>
                  <a:pt x="12953" y="12954"/>
                </a:lnTo>
                <a:lnTo>
                  <a:pt x="6096" y="12954"/>
                </a:lnTo>
                <a:lnTo>
                  <a:pt x="6096" y="710946"/>
                </a:lnTo>
                <a:lnTo>
                  <a:pt x="12953" y="710946"/>
                </a:lnTo>
                <a:close/>
              </a:path>
              <a:path w="927734" h="723900">
                <a:moveTo>
                  <a:pt x="920496" y="710946"/>
                </a:moveTo>
                <a:lnTo>
                  <a:pt x="6096" y="710946"/>
                </a:lnTo>
                <a:lnTo>
                  <a:pt x="12953" y="717804"/>
                </a:lnTo>
                <a:lnTo>
                  <a:pt x="12953" y="723900"/>
                </a:lnTo>
                <a:lnTo>
                  <a:pt x="914400" y="723900"/>
                </a:lnTo>
                <a:lnTo>
                  <a:pt x="914400" y="717804"/>
                </a:lnTo>
                <a:lnTo>
                  <a:pt x="920496" y="710946"/>
                </a:lnTo>
                <a:close/>
              </a:path>
              <a:path w="927734" h="723900">
                <a:moveTo>
                  <a:pt x="12953" y="723900"/>
                </a:moveTo>
                <a:lnTo>
                  <a:pt x="12953" y="717804"/>
                </a:lnTo>
                <a:lnTo>
                  <a:pt x="6096" y="710946"/>
                </a:lnTo>
                <a:lnTo>
                  <a:pt x="6096" y="723900"/>
                </a:lnTo>
                <a:lnTo>
                  <a:pt x="12953" y="723900"/>
                </a:lnTo>
                <a:close/>
              </a:path>
              <a:path w="927734" h="723900">
                <a:moveTo>
                  <a:pt x="920496" y="12954"/>
                </a:moveTo>
                <a:lnTo>
                  <a:pt x="914400" y="6096"/>
                </a:lnTo>
                <a:lnTo>
                  <a:pt x="914400" y="12954"/>
                </a:lnTo>
                <a:lnTo>
                  <a:pt x="920496" y="12954"/>
                </a:lnTo>
                <a:close/>
              </a:path>
              <a:path w="927734" h="723900">
                <a:moveTo>
                  <a:pt x="920496" y="710946"/>
                </a:moveTo>
                <a:lnTo>
                  <a:pt x="920496" y="12954"/>
                </a:lnTo>
                <a:lnTo>
                  <a:pt x="914400" y="12954"/>
                </a:lnTo>
                <a:lnTo>
                  <a:pt x="914400" y="710946"/>
                </a:lnTo>
                <a:lnTo>
                  <a:pt x="920496" y="710946"/>
                </a:lnTo>
                <a:close/>
              </a:path>
              <a:path w="927734" h="723900">
                <a:moveTo>
                  <a:pt x="920496" y="723900"/>
                </a:moveTo>
                <a:lnTo>
                  <a:pt x="920496" y="710946"/>
                </a:lnTo>
                <a:lnTo>
                  <a:pt x="914400" y="717804"/>
                </a:lnTo>
                <a:lnTo>
                  <a:pt x="914400" y="723900"/>
                </a:lnTo>
                <a:lnTo>
                  <a:pt x="920496" y="723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7698740" y="4902961"/>
            <a:ext cx="7023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TCA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Arial"/>
                <a:cs typeface="Arial"/>
              </a:rPr>
              <a:t>Cycle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003540" y="6349236"/>
            <a:ext cx="765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2C</a:t>
            </a:r>
            <a:r>
              <a:rPr sz="2400" b="1" spc="-5" dirty="0">
                <a:latin typeface="Arial"/>
                <a:cs typeface="Arial"/>
              </a:rPr>
              <a:t>O</a:t>
            </a:r>
            <a:r>
              <a:rPr sz="2400" b="1" baseline="-20833" dirty="0">
                <a:latin typeface="Arial"/>
                <a:cs typeface="Arial"/>
              </a:rPr>
              <a:t>2</a:t>
            </a:r>
            <a:endParaRPr sz="2400" baseline="-20833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7523226" y="3998976"/>
            <a:ext cx="568960" cy="586105"/>
          </a:xfrm>
          <a:custGeom>
            <a:avLst/>
            <a:gdLst/>
            <a:ahLst/>
            <a:cxnLst/>
            <a:rect l="l" t="t" r="r" b="b"/>
            <a:pathLst>
              <a:path w="568959" h="586104">
                <a:moveTo>
                  <a:pt x="568451" y="557784"/>
                </a:moveTo>
                <a:lnTo>
                  <a:pt x="506805" y="548908"/>
                </a:lnTo>
                <a:lnTo>
                  <a:pt x="460713" y="538100"/>
                </a:lnTo>
                <a:lnTo>
                  <a:pt x="415893" y="523968"/>
                </a:lnTo>
                <a:lnTo>
                  <a:pt x="372540" y="506642"/>
                </a:lnTo>
                <a:lnTo>
                  <a:pt x="330849" y="486254"/>
                </a:lnTo>
                <a:lnTo>
                  <a:pt x="291016" y="462934"/>
                </a:lnTo>
                <a:lnTo>
                  <a:pt x="253235" y="436815"/>
                </a:lnTo>
                <a:lnTo>
                  <a:pt x="217703" y="408028"/>
                </a:lnTo>
                <a:lnTo>
                  <a:pt x="184613" y="376704"/>
                </a:lnTo>
                <a:lnTo>
                  <a:pt x="154162" y="342974"/>
                </a:lnTo>
                <a:lnTo>
                  <a:pt x="126544" y="306969"/>
                </a:lnTo>
                <a:lnTo>
                  <a:pt x="101955" y="268822"/>
                </a:lnTo>
                <a:lnTo>
                  <a:pt x="80590" y="228663"/>
                </a:lnTo>
                <a:lnTo>
                  <a:pt x="62644" y="186623"/>
                </a:lnTo>
                <a:lnTo>
                  <a:pt x="48312" y="142834"/>
                </a:lnTo>
                <a:lnTo>
                  <a:pt x="37790" y="97427"/>
                </a:lnTo>
                <a:lnTo>
                  <a:pt x="31273" y="50534"/>
                </a:lnTo>
                <a:lnTo>
                  <a:pt x="28955" y="2286"/>
                </a:lnTo>
                <a:lnTo>
                  <a:pt x="28955" y="762"/>
                </a:lnTo>
                <a:lnTo>
                  <a:pt x="0" y="0"/>
                </a:lnTo>
                <a:lnTo>
                  <a:pt x="0" y="1524"/>
                </a:lnTo>
                <a:lnTo>
                  <a:pt x="2404" y="49828"/>
                </a:lnTo>
                <a:lnTo>
                  <a:pt x="8672" y="96801"/>
                </a:lnTo>
                <a:lnTo>
                  <a:pt x="18642" y="142334"/>
                </a:lnTo>
                <a:lnTo>
                  <a:pt x="32153" y="186315"/>
                </a:lnTo>
                <a:lnTo>
                  <a:pt x="49044" y="228632"/>
                </a:lnTo>
                <a:lnTo>
                  <a:pt x="69153" y="269177"/>
                </a:lnTo>
                <a:lnTo>
                  <a:pt x="92320" y="307837"/>
                </a:lnTo>
                <a:lnTo>
                  <a:pt x="118384" y="344501"/>
                </a:lnTo>
                <a:lnTo>
                  <a:pt x="147183" y="379060"/>
                </a:lnTo>
                <a:lnTo>
                  <a:pt x="178556" y="411403"/>
                </a:lnTo>
                <a:lnTo>
                  <a:pt x="212342" y="441418"/>
                </a:lnTo>
                <a:lnTo>
                  <a:pt x="248380" y="468994"/>
                </a:lnTo>
                <a:lnTo>
                  <a:pt x="286509" y="494022"/>
                </a:lnTo>
                <a:lnTo>
                  <a:pt x="326568" y="516389"/>
                </a:lnTo>
                <a:lnTo>
                  <a:pt x="368394" y="535987"/>
                </a:lnTo>
                <a:lnTo>
                  <a:pt x="411829" y="552702"/>
                </a:lnTo>
                <a:lnTo>
                  <a:pt x="456709" y="566426"/>
                </a:lnTo>
                <a:lnTo>
                  <a:pt x="502874" y="577047"/>
                </a:lnTo>
                <a:lnTo>
                  <a:pt x="550163" y="584454"/>
                </a:lnTo>
                <a:lnTo>
                  <a:pt x="565403" y="585978"/>
                </a:lnTo>
                <a:lnTo>
                  <a:pt x="568451" y="557784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544181" y="3505200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3812540" y="2845562"/>
            <a:ext cx="674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Urine</a:t>
            </a:r>
            <a:endParaRPr sz="20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583940" y="4918659"/>
            <a:ext cx="1025525" cy="908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marR="5080" indent="-152400">
              <a:lnSpc>
                <a:spcPct val="1447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006500"/>
                </a:solidFill>
                <a:latin typeface="Arial"/>
                <a:cs typeface="Arial"/>
              </a:rPr>
              <a:t>Acetone  </a:t>
            </a:r>
            <a:r>
              <a:rPr sz="2000" b="1" spc="-10" dirty="0">
                <a:latin typeface="Arial"/>
                <a:cs typeface="Arial"/>
              </a:rPr>
              <a:t>Lungs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6341" y="3461258"/>
            <a:ext cx="606107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Regulation </a:t>
            </a:r>
            <a:r>
              <a:rPr spc="-75" dirty="0"/>
              <a:t>of</a:t>
            </a:r>
            <a:r>
              <a:rPr spc="35" dirty="0"/>
              <a:t> </a:t>
            </a:r>
            <a:r>
              <a:rPr spc="-35" dirty="0"/>
              <a:t>Ketogenesis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4128" y="266954"/>
            <a:ext cx="25177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Triacylglycerol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38878" y="736854"/>
            <a:ext cx="132715" cy="626745"/>
          </a:xfrm>
          <a:custGeom>
            <a:avLst/>
            <a:gdLst/>
            <a:ahLst/>
            <a:cxnLst/>
            <a:rect l="l" t="t" r="r" b="b"/>
            <a:pathLst>
              <a:path w="132714" h="626744">
                <a:moveTo>
                  <a:pt x="66387" y="569702"/>
                </a:moveTo>
                <a:lnTo>
                  <a:pt x="28956" y="505206"/>
                </a:lnTo>
                <a:lnTo>
                  <a:pt x="24384" y="498347"/>
                </a:lnTo>
                <a:lnTo>
                  <a:pt x="16001" y="496062"/>
                </a:lnTo>
                <a:lnTo>
                  <a:pt x="2286" y="503681"/>
                </a:lnTo>
                <a:lnTo>
                  <a:pt x="0" y="512825"/>
                </a:lnTo>
                <a:lnTo>
                  <a:pt x="3810" y="519683"/>
                </a:lnTo>
                <a:lnTo>
                  <a:pt x="51816" y="601645"/>
                </a:lnTo>
                <a:lnTo>
                  <a:pt x="51816" y="598169"/>
                </a:lnTo>
                <a:lnTo>
                  <a:pt x="54101" y="598169"/>
                </a:lnTo>
                <a:lnTo>
                  <a:pt x="54101" y="590550"/>
                </a:lnTo>
                <a:lnTo>
                  <a:pt x="66387" y="569702"/>
                </a:lnTo>
                <a:close/>
              </a:path>
              <a:path w="132714" h="626744">
                <a:moveTo>
                  <a:pt x="80772" y="545291"/>
                </a:moveTo>
                <a:lnTo>
                  <a:pt x="80772" y="0"/>
                </a:lnTo>
                <a:lnTo>
                  <a:pt x="51816" y="0"/>
                </a:lnTo>
                <a:lnTo>
                  <a:pt x="51816" y="544595"/>
                </a:lnTo>
                <a:lnTo>
                  <a:pt x="66387" y="569702"/>
                </a:lnTo>
                <a:lnTo>
                  <a:pt x="80772" y="545291"/>
                </a:lnTo>
                <a:close/>
              </a:path>
              <a:path w="132714" h="626744">
                <a:moveTo>
                  <a:pt x="80772" y="601645"/>
                </a:moveTo>
                <a:lnTo>
                  <a:pt x="80772" y="598169"/>
                </a:lnTo>
                <a:lnTo>
                  <a:pt x="51816" y="598169"/>
                </a:lnTo>
                <a:lnTo>
                  <a:pt x="51816" y="601645"/>
                </a:lnTo>
                <a:lnTo>
                  <a:pt x="66294" y="626363"/>
                </a:lnTo>
                <a:lnTo>
                  <a:pt x="80772" y="601645"/>
                </a:lnTo>
                <a:close/>
              </a:path>
              <a:path w="132714" h="626744">
                <a:moveTo>
                  <a:pt x="78486" y="590550"/>
                </a:moveTo>
                <a:lnTo>
                  <a:pt x="66387" y="569702"/>
                </a:lnTo>
                <a:lnTo>
                  <a:pt x="54101" y="590550"/>
                </a:lnTo>
                <a:lnTo>
                  <a:pt x="78486" y="590550"/>
                </a:lnTo>
                <a:close/>
              </a:path>
              <a:path w="132714" h="626744">
                <a:moveTo>
                  <a:pt x="78486" y="598169"/>
                </a:moveTo>
                <a:lnTo>
                  <a:pt x="78486" y="590550"/>
                </a:lnTo>
                <a:lnTo>
                  <a:pt x="54101" y="590550"/>
                </a:lnTo>
                <a:lnTo>
                  <a:pt x="54101" y="598169"/>
                </a:lnTo>
                <a:lnTo>
                  <a:pt x="78486" y="598169"/>
                </a:lnTo>
                <a:close/>
              </a:path>
              <a:path w="132714" h="626744">
                <a:moveTo>
                  <a:pt x="132587" y="512825"/>
                </a:moveTo>
                <a:lnTo>
                  <a:pt x="130301" y="503681"/>
                </a:lnTo>
                <a:lnTo>
                  <a:pt x="116586" y="496062"/>
                </a:lnTo>
                <a:lnTo>
                  <a:pt x="108204" y="498347"/>
                </a:lnTo>
                <a:lnTo>
                  <a:pt x="104394" y="505206"/>
                </a:lnTo>
                <a:lnTo>
                  <a:pt x="66387" y="569702"/>
                </a:lnTo>
                <a:lnTo>
                  <a:pt x="78486" y="590550"/>
                </a:lnTo>
                <a:lnTo>
                  <a:pt x="78486" y="598169"/>
                </a:lnTo>
                <a:lnTo>
                  <a:pt x="80772" y="598169"/>
                </a:lnTo>
                <a:lnTo>
                  <a:pt x="80772" y="601645"/>
                </a:lnTo>
                <a:lnTo>
                  <a:pt x="128777" y="519683"/>
                </a:lnTo>
                <a:lnTo>
                  <a:pt x="132587" y="5128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495291" y="1271269"/>
            <a:ext cx="7397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latin typeface="Times New Roman"/>
                <a:cs typeface="Times New Roman"/>
              </a:rPr>
              <a:t>F</a:t>
            </a:r>
            <a:r>
              <a:rPr sz="3200" spc="-250" dirty="0">
                <a:latin typeface="Times New Roman"/>
                <a:cs typeface="Times New Roman"/>
              </a:rPr>
              <a:t>F</a:t>
            </a:r>
            <a:r>
              <a:rPr sz="3200" spc="-5" dirty="0"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0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760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725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5765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5730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5770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5735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5775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5740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5780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5745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5785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5750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5790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5755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45795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5760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85800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05765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25805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5770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5810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5775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5815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5780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45820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65785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85825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05790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258305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45795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58356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5800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058406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5805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458456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65810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858506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058150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258556" y="20604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6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35940" y="1107440"/>
            <a:ext cx="1880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CCCCFF"/>
                </a:solidFill>
                <a:latin typeface="Times New Roman"/>
                <a:cs typeface="Times New Roman"/>
              </a:rPr>
              <a:t>Adipose</a:t>
            </a:r>
            <a:r>
              <a:rPr sz="2400" b="1" spc="-35" dirty="0">
                <a:solidFill>
                  <a:srgbClr val="CCCCF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CCCCFF"/>
                </a:solidFill>
                <a:latin typeface="Times New Roman"/>
                <a:cs typeface="Times New Roman"/>
              </a:rPr>
              <a:t>tissue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738878" y="1712214"/>
            <a:ext cx="132715" cy="768350"/>
          </a:xfrm>
          <a:custGeom>
            <a:avLst/>
            <a:gdLst/>
            <a:ahLst/>
            <a:cxnLst/>
            <a:rect l="l" t="t" r="r" b="b"/>
            <a:pathLst>
              <a:path w="132714" h="768350">
                <a:moveTo>
                  <a:pt x="66387" y="711434"/>
                </a:moveTo>
                <a:lnTo>
                  <a:pt x="28956" y="646938"/>
                </a:lnTo>
                <a:lnTo>
                  <a:pt x="24384" y="640080"/>
                </a:lnTo>
                <a:lnTo>
                  <a:pt x="16001" y="637794"/>
                </a:lnTo>
                <a:lnTo>
                  <a:pt x="2286" y="645414"/>
                </a:lnTo>
                <a:lnTo>
                  <a:pt x="0" y="654558"/>
                </a:lnTo>
                <a:lnTo>
                  <a:pt x="3810" y="660654"/>
                </a:lnTo>
                <a:lnTo>
                  <a:pt x="51816" y="743200"/>
                </a:lnTo>
                <a:lnTo>
                  <a:pt x="51816" y="739902"/>
                </a:lnTo>
                <a:lnTo>
                  <a:pt x="54101" y="739902"/>
                </a:lnTo>
                <a:lnTo>
                  <a:pt x="54101" y="732282"/>
                </a:lnTo>
                <a:lnTo>
                  <a:pt x="66387" y="711434"/>
                </a:lnTo>
                <a:close/>
              </a:path>
              <a:path w="132714" h="768350">
                <a:moveTo>
                  <a:pt x="80772" y="687023"/>
                </a:moveTo>
                <a:lnTo>
                  <a:pt x="80772" y="0"/>
                </a:lnTo>
                <a:lnTo>
                  <a:pt x="51816" y="0"/>
                </a:lnTo>
                <a:lnTo>
                  <a:pt x="51816" y="686327"/>
                </a:lnTo>
                <a:lnTo>
                  <a:pt x="66387" y="711434"/>
                </a:lnTo>
                <a:lnTo>
                  <a:pt x="80772" y="687023"/>
                </a:lnTo>
                <a:close/>
              </a:path>
              <a:path w="132714" h="768350">
                <a:moveTo>
                  <a:pt x="80772" y="743200"/>
                </a:moveTo>
                <a:lnTo>
                  <a:pt x="80772" y="739902"/>
                </a:lnTo>
                <a:lnTo>
                  <a:pt x="51816" y="739902"/>
                </a:lnTo>
                <a:lnTo>
                  <a:pt x="51816" y="743200"/>
                </a:lnTo>
                <a:lnTo>
                  <a:pt x="66294" y="768096"/>
                </a:lnTo>
                <a:lnTo>
                  <a:pt x="80772" y="743200"/>
                </a:lnTo>
                <a:close/>
              </a:path>
              <a:path w="132714" h="768350">
                <a:moveTo>
                  <a:pt x="78486" y="732282"/>
                </a:moveTo>
                <a:lnTo>
                  <a:pt x="66387" y="711434"/>
                </a:lnTo>
                <a:lnTo>
                  <a:pt x="54101" y="732282"/>
                </a:lnTo>
                <a:lnTo>
                  <a:pt x="78486" y="732282"/>
                </a:lnTo>
                <a:close/>
              </a:path>
              <a:path w="132714" h="768350">
                <a:moveTo>
                  <a:pt x="78486" y="739902"/>
                </a:moveTo>
                <a:lnTo>
                  <a:pt x="78486" y="732282"/>
                </a:lnTo>
                <a:lnTo>
                  <a:pt x="54101" y="732282"/>
                </a:lnTo>
                <a:lnTo>
                  <a:pt x="54101" y="739902"/>
                </a:lnTo>
                <a:lnTo>
                  <a:pt x="78486" y="739902"/>
                </a:lnTo>
                <a:close/>
              </a:path>
              <a:path w="132714" h="768350">
                <a:moveTo>
                  <a:pt x="132587" y="654558"/>
                </a:moveTo>
                <a:lnTo>
                  <a:pt x="130301" y="645414"/>
                </a:lnTo>
                <a:lnTo>
                  <a:pt x="116586" y="637794"/>
                </a:lnTo>
                <a:lnTo>
                  <a:pt x="108204" y="640080"/>
                </a:lnTo>
                <a:lnTo>
                  <a:pt x="104394" y="646938"/>
                </a:lnTo>
                <a:lnTo>
                  <a:pt x="66387" y="711434"/>
                </a:lnTo>
                <a:lnTo>
                  <a:pt x="78486" y="732282"/>
                </a:lnTo>
                <a:lnTo>
                  <a:pt x="78486" y="739902"/>
                </a:lnTo>
                <a:lnTo>
                  <a:pt x="80772" y="739902"/>
                </a:lnTo>
                <a:lnTo>
                  <a:pt x="80772" y="743200"/>
                </a:lnTo>
                <a:lnTo>
                  <a:pt x="128777" y="660654"/>
                </a:lnTo>
                <a:lnTo>
                  <a:pt x="132587" y="6545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4495291" y="2391410"/>
            <a:ext cx="7397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latin typeface="Times New Roman"/>
                <a:cs typeface="Times New Roman"/>
              </a:rPr>
              <a:t>F</a:t>
            </a:r>
            <a:r>
              <a:rPr sz="3200" spc="-250" dirty="0">
                <a:latin typeface="Times New Roman"/>
                <a:cs typeface="Times New Roman"/>
              </a:rPr>
              <a:t>F</a:t>
            </a:r>
            <a:r>
              <a:rPr sz="3200" spc="-5" dirty="0"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5720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760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5725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5765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25730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45770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5735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5775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5740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5780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5745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65785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85750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05790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25755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45795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65760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85800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05765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25805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5770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65810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85775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5815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25780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45820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65785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85825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5790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258305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45795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658356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85800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58406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25805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458456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65810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858506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058150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258556" y="317753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955">
            <a:solidFill>
              <a:srgbClr val="33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613663" y="2293111"/>
            <a:ext cx="788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CCCCFF"/>
                </a:solidFill>
                <a:latin typeface="Times New Roman"/>
                <a:cs typeface="Times New Roman"/>
              </a:rPr>
              <a:t>Blood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4738878" y="2828544"/>
            <a:ext cx="132715" cy="698500"/>
          </a:xfrm>
          <a:custGeom>
            <a:avLst/>
            <a:gdLst/>
            <a:ahLst/>
            <a:cxnLst/>
            <a:rect l="l" t="t" r="r" b="b"/>
            <a:pathLst>
              <a:path w="132714" h="698500">
                <a:moveTo>
                  <a:pt x="66387" y="641144"/>
                </a:moveTo>
                <a:lnTo>
                  <a:pt x="28956" y="576071"/>
                </a:lnTo>
                <a:lnTo>
                  <a:pt x="24384" y="569213"/>
                </a:lnTo>
                <a:lnTo>
                  <a:pt x="16001" y="566927"/>
                </a:lnTo>
                <a:lnTo>
                  <a:pt x="9144" y="571500"/>
                </a:lnTo>
                <a:lnTo>
                  <a:pt x="2286" y="575309"/>
                </a:lnTo>
                <a:lnTo>
                  <a:pt x="0" y="583691"/>
                </a:lnTo>
                <a:lnTo>
                  <a:pt x="3810" y="590550"/>
                </a:lnTo>
                <a:lnTo>
                  <a:pt x="51816" y="673096"/>
                </a:lnTo>
                <a:lnTo>
                  <a:pt x="51816" y="669036"/>
                </a:lnTo>
                <a:lnTo>
                  <a:pt x="54101" y="669036"/>
                </a:lnTo>
                <a:lnTo>
                  <a:pt x="54101" y="662177"/>
                </a:lnTo>
                <a:lnTo>
                  <a:pt x="66387" y="641144"/>
                </a:lnTo>
                <a:close/>
              </a:path>
              <a:path w="132714" h="698500">
                <a:moveTo>
                  <a:pt x="80772" y="616515"/>
                </a:moveTo>
                <a:lnTo>
                  <a:pt x="80772" y="0"/>
                </a:lnTo>
                <a:lnTo>
                  <a:pt x="51816" y="0"/>
                </a:lnTo>
                <a:lnTo>
                  <a:pt x="51816" y="615813"/>
                </a:lnTo>
                <a:lnTo>
                  <a:pt x="66387" y="641144"/>
                </a:lnTo>
                <a:lnTo>
                  <a:pt x="80772" y="616515"/>
                </a:lnTo>
                <a:close/>
              </a:path>
              <a:path w="132714" h="698500">
                <a:moveTo>
                  <a:pt x="80772" y="673096"/>
                </a:moveTo>
                <a:lnTo>
                  <a:pt x="80772" y="669036"/>
                </a:lnTo>
                <a:lnTo>
                  <a:pt x="51816" y="669036"/>
                </a:lnTo>
                <a:lnTo>
                  <a:pt x="51816" y="673096"/>
                </a:lnTo>
                <a:lnTo>
                  <a:pt x="66294" y="697991"/>
                </a:lnTo>
                <a:lnTo>
                  <a:pt x="80772" y="673096"/>
                </a:lnTo>
                <a:close/>
              </a:path>
              <a:path w="132714" h="698500">
                <a:moveTo>
                  <a:pt x="78486" y="662177"/>
                </a:moveTo>
                <a:lnTo>
                  <a:pt x="66387" y="641144"/>
                </a:lnTo>
                <a:lnTo>
                  <a:pt x="54101" y="662177"/>
                </a:lnTo>
                <a:lnTo>
                  <a:pt x="78486" y="662177"/>
                </a:lnTo>
                <a:close/>
              </a:path>
              <a:path w="132714" h="698500">
                <a:moveTo>
                  <a:pt x="78486" y="669036"/>
                </a:moveTo>
                <a:lnTo>
                  <a:pt x="78486" y="662177"/>
                </a:lnTo>
                <a:lnTo>
                  <a:pt x="54101" y="662177"/>
                </a:lnTo>
                <a:lnTo>
                  <a:pt x="54101" y="669036"/>
                </a:lnTo>
                <a:lnTo>
                  <a:pt x="78486" y="669036"/>
                </a:lnTo>
                <a:close/>
              </a:path>
              <a:path w="132714" h="698500">
                <a:moveTo>
                  <a:pt x="132587" y="583691"/>
                </a:moveTo>
                <a:lnTo>
                  <a:pt x="130301" y="575309"/>
                </a:lnTo>
                <a:lnTo>
                  <a:pt x="123444" y="571500"/>
                </a:lnTo>
                <a:lnTo>
                  <a:pt x="116586" y="566927"/>
                </a:lnTo>
                <a:lnTo>
                  <a:pt x="108204" y="569213"/>
                </a:lnTo>
                <a:lnTo>
                  <a:pt x="104394" y="576071"/>
                </a:lnTo>
                <a:lnTo>
                  <a:pt x="66387" y="641144"/>
                </a:lnTo>
                <a:lnTo>
                  <a:pt x="78486" y="662177"/>
                </a:lnTo>
                <a:lnTo>
                  <a:pt x="78486" y="669036"/>
                </a:lnTo>
                <a:lnTo>
                  <a:pt x="80772" y="669036"/>
                </a:lnTo>
                <a:lnTo>
                  <a:pt x="80772" y="673096"/>
                </a:lnTo>
                <a:lnTo>
                  <a:pt x="128777" y="590550"/>
                </a:lnTo>
                <a:lnTo>
                  <a:pt x="132587" y="5836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738878" y="3944111"/>
            <a:ext cx="132715" cy="1046480"/>
          </a:xfrm>
          <a:custGeom>
            <a:avLst/>
            <a:gdLst/>
            <a:ahLst/>
            <a:cxnLst/>
            <a:rect l="l" t="t" r="r" b="b"/>
            <a:pathLst>
              <a:path w="132714" h="1046479">
                <a:moveTo>
                  <a:pt x="66387" y="989564"/>
                </a:moveTo>
                <a:lnTo>
                  <a:pt x="28956" y="925067"/>
                </a:lnTo>
                <a:lnTo>
                  <a:pt x="24384" y="918210"/>
                </a:lnTo>
                <a:lnTo>
                  <a:pt x="16001" y="915924"/>
                </a:lnTo>
                <a:lnTo>
                  <a:pt x="2286" y="923543"/>
                </a:lnTo>
                <a:lnTo>
                  <a:pt x="0" y="932688"/>
                </a:lnTo>
                <a:lnTo>
                  <a:pt x="3810" y="938784"/>
                </a:lnTo>
                <a:lnTo>
                  <a:pt x="51816" y="1021330"/>
                </a:lnTo>
                <a:lnTo>
                  <a:pt x="51816" y="1018032"/>
                </a:lnTo>
                <a:lnTo>
                  <a:pt x="54101" y="1018032"/>
                </a:lnTo>
                <a:lnTo>
                  <a:pt x="54101" y="1010412"/>
                </a:lnTo>
                <a:lnTo>
                  <a:pt x="66387" y="989564"/>
                </a:lnTo>
                <a:close/>
              </a:path>
              <a:path w="132714" h="1046479">
                <a:moveTo>
                  <a:pt x="80772" y="965153"/>
                </a:moveTo>
                <a:lnTo>
                  <a:pt x="80772" y="0"/>
                </a:lnTo>
                <a:lnTo>
                  <a:pt x="51816" y="0"/>
                </a:lnTo>
                <a:lnTo>
                  <a:pt x="51816" y="964457"/>
                </a:lnTo>
                <a:lnTo>
                  <a:pt x="66387" y="989564"/>
                </a:lnTo>
                <a:lnTo>
                  <a:pt x="80772" y="965153"/>
                </a:lnTo>
                <a:close/>
              </a:path>
              <a:path w="132714" h="1046479">
                <a:moveTo>
                  <a:pt x="80772" y="1021330"/>
                </a:moveTo>
                <a:lnTo>
                  <a:pt x="80772" y="1018032"/>
                </a:lnTo>
                <a:lnTo>
                  <a:pt x="51816" y="1018032"/>
                </a:lnTo>
                <a:lnTo>
                  <a:pt x="51816" y="1021330"/>
                </a:lnTo>
                <a:lnTo>
                  <a:pt x="66294" y="1046226"/>
                </a:lnTo>
                <a:lnTo>
                  <a:pt x="80772" y="1021330"/>
                </a:lnTo>
                <a:close/>
              </a:path>
              <a:path w="132714" h="1046479">
                <a:moveTo>
                  <a:pt x="78486" y="1010412"/>
                </a:moveTo>
                <a:lnTo>
                  <a:pt x="66387" y="989564"/>
                </a:lnTo>
                <a:lnTo>
                  <a:pt x="54101" y="1010412"/>
                </a:lnTo>
                <a:lnTo>
                  <a:pt x="78486" y="1010412"/>
                </a:lnTo>
                <a:close/>
              </a:path>
              <a:path w="132714" h="1046479">
                <a:moveTo>
                  <a:pt x="78486" y="1018032"/>
                </a:moveTo>
                <a:lnTo>
                  <a:pt x="78486" y="1010412"/>
                </a:lnTo>
                <a:lnTo>
                  <a:pt x="54101" y="1010412"/>
                </a:lnTo>
                <a:lnTo>
                  <a:pt x="54101" y="1018032"/>
                </a:lnTo>
                <a:lnTo>
                  <a:pt x="78486" y="1018032"/>
                </a:lnTo>
                <a:close/>
              </a:path>
              <a:path w="132714" h="1046479">
                <a:moveTo>
                  <a:pt x="132587" y="932688"/>
                </a:moveTo>
                <a:lnTo>
                  <a:pt x="130301" y="923543"/>
                </a:lnTo>
                <a:lnTo>
                  <a:pt x="116586" y="915924"/>
                </a:lnTo>
                <a:lnTo>
                  <a:pt x="108204" y="918210"/>
                </a:lnTo>
                <a:lnTo>
                  <a:pt x="104394" y="925067"/>
                </a:lnTo>
                <a:lnTo>
                  <a:pt x="66387" y="989564"/>
                </a:lnTo>
                <a:lnTo>
                  <a:pt x="78486" y="1010412"/>
                </a:lnTo>
                <a:lnTo>
                  <a:pt x="78486" y="1018032"/>
                </a:lnTo>
                <a:lnTo>
                  <a:pt x="80772" y="1018032"/>
                </a:lnTo>
                <a:lnTo>
                  <a:pt x="80772" y="1021330"/>
                </a:lnTo>
                <a:lnTo>
                  <a:pt x="128777" y="938784"/>
                </a:lnTo>
                <a:lnTo>
                  <a:pt x="132587" y="9326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1622552" y="3897121"/>
            <a:ext cx="10922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3333CC"/>
                </a:solidFill>
                <a:latin typeface="Times New Roman"/>
                <a:cs typeface="Times New Roman"/>
              </a:rPr>
              <a:t>CPT</a:t>
            </a:r>
            <a:r>
              <a:rPr sz="2400" b="1" spc="-70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3333CC"/>
                </a:solidFill>
                <a:latin typeface="Times New Roman"/>
                <a:cs typeface="Times New Roman"/>
              </a:rPr>
              <a:t>I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3333CC"/>
                </a:solidFill>
                <a:latin typeface="Times New Roman"/>
                <a:cs typeface="Times New Roman"/>
              </a:rPr>
              <a:t>gateway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2864357" y="4083557"/>
            <a:ext cx="1708150" cy="208915"/>
          </a:xfrm>
          <a:custGeom>
            <a:avLst/>
            <a:gdLst/>
            <a:ahLst/>
            <a:cxnLst/>
            <a:rect l="l" t="t" r="r" b="b"/>
            <a:pathLst>
              <a:path w="1708150" h="208914">
                <a:moveTo>
                  <a:pt x="1283970" y="156972"/>
                </a:moveTo>
                <a:lnTo>
                  <a:pt x="1283970" y="52578"/>
                </a:lnTo>
                <a:lnTo>
                  <a:pt x="0" y="52578"/>
                </a:lnTo>
                <a:lnTo>
                  <a:pt x="0" y="156972"/>
                </a:lnTo>
                <a:lnTo>
                  <a:pt x="1283970" y="156972"/>
                </a:lnTo>
                <a:close/>
              </a:path>
              <a:path w="1708150" h="208914">
                <a:moveTo>
                  <a:pt x="1707642" y="104394"/>
                </a:moveTo>
                <a:lnTo>
                  <a:pt x="1283970" y="0"/>
                </a:lnTo>
                <a:lnTo>
                  <a:pt x="1283970" y="208788"/>
                </a:lnTo>
                <a:lnTo>
                  <a:pt x="1707642" y="104394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858261" y="4075938"/>
            <a:ext cx="1740535" cy="224790"/>
          </a:xfrm>
          <a:custGeom>
            <a:avLst/>
            <a:gdLst/>
            <a:ahLst/>
            <a:cxnLst/>
            <a:rect l="l" t="t" r="r" b="b"/>
            <a:pathLst>
              <a:path w="1740535" h="224789">
                <a:moveTo>
                  <a:pt x="1290066" y="53339"/>
                </a:moveTo>
                <a:lnTo>
                  <a:pt x="0" y="53339"/>
                </a:lnTo>
                <a:lnTo>
                  <a:pt x="0" y="170687"/>
                </a:lnTo>
                <a:lnTo>
                  <a:pt x="6096" y="170687"/>
                </a:lnTo>
                <a:lnTo>
                  <a:pt x="6096" y="66293"/>
                </a:lnTo>
                <a:lnTo>
                  <a:pt x="12191" y="60197"/>
                </a:lnTo>
                <a:lnTo>
                  <a:pt x="12191" y="66293"/>
                </a:lnTo>
                <a:lnTo>
                  <a:pt x="1283208" y="66293"/>
                </a:lnTo>
                <a:lnTo>
                  <a:pt x="1283208" y="60197"/>
                </a:lnTo>
                <a:lnTo>
                  <a:pt x="1290066" y="53339"/>
                </a:lnTo>
                <a:close/>
              </a:path>
              <a:path w="1740535" h="224789">
                <a:moveTo>
                  <a:pt x="12191" y="66293"/>
                </a:moveTo>
                <a:lnTo>
                  <a:pt x="12191" y="60197"/>
                </a:lnTo>
                <a:lnTo>
                  <a:pt x="6096" y="66293"/>
                </a:lnTo>
                <a:lnTo>
                  <a:pt x="12191" y="66293"/>
                </a:lnTo>
                <a:close/>
              </a:path>
              <a:path w="1740535" h="224789">
                <a:moveTo>
                  <a:pt x="12191" y="158495"/>
                </a:moveTo>
                <a:lnTo>
                  <a:pt x="12191" y="66293"/>
                </a:lnTo>
                <a:lnTo>
                  <a:pt x="6096" y="66293"/>
                </a:lnTo>
                <a:lnTo>
                  <a:pt x="6096" y="158495"/>
                </a:lnTo>
                <a:lnTo>
                  <a:pt x="12191" y="158495"/>
                </a:lnTo>
                <a:close/>
              </a:path>
              <a:path w="1740535" h="224789">
                <a:moveTo>
                  <a:pt x="1296162" y="208434"/>
                </a:moveTo>
                <a:lnTo>
                  <a:pt x="1296162" y="158495"/>
                </a:lnTo>
                <a:lnTo>
                  <a:pt x="6096" y="158495"/>
                </a:lnTo>
                <a:lnTo>
                  <a:pt x="12191" y="164591"/>
                </a:lnTo>
                <a:lnTo>
                  <a:pt x="12191" y="170687"/>
                </a:lnTo>
                <a:lnTo>
                  <a:pt x="1283208" y="170687"/>
                </a:lnTo>
                <a:lnTo>
                  <a:pt x="1283208" y="164591"/>
                </a:lnTo>
                <a:lnTo>
                  <a:pt x="1290066" y="170687"/>
                </a:lnTo>
                <a:lnTo>
                  <a:pt x="1290066" y="209936"/>
                </a:lnTo>
                <a:lnTo>
                  <a:pt x="1296162" y="208434"/>
                </a:lnTo>
                <a:close/>
              </a:path>
              <a:path w="1740535" h="224789">
                <a:moveTo>
                  <a:pt x="12191" y="170687"/>
                </a:moveTo>
                <a:lnTo>
                  <a:pt x="12191" y="164591"/>
                </a:lnTo>
                <a:lnTo>
                  <a:pt x="6096" y="158495"/>
                </a:lnTo>
                <a:lnTo>
                  <a:pt x="6096" y="170687"/>
                </a:lnTo>
                <a:lnTo>
                  <a:pt x="12191" y="170687"/>
                </a:lnTo>
                <a:close/>
              </a:path>
              <a:path w="1740535" h="224789">
                <a:moveTo>
                  <a:pt x="1740408" y="112013"/>
                </a:moveTo>
                <a:lnTo>
                  <a:pt x="1283208" y="0"/>
                </a:lnTo>
                <a:lnTo>
                  <a:pt x="1283208" y="53339"/>
                </a:lnTo>
                <a:lnTo>
                  <a:pt x="1288542" y="53339"/>
                </a:lnTo>
                <a:lnTo>
                  <a:pt x="1288542" y="13715"/>
                </a:lnTo>
                <a:lnTo>
                  <a:pt x="1296162" y="7619"/>
                </a:lnTo>
                <a:lnTo>
                  <a:pt x="1296162" y="15593"/>
                </a:lnTo>
                <a:lnTo>
                  <a:pt x="1687474" y="112013"/>
                </a:lnTo>
                <a:lnTo>
                  <a:pt x="1712214" y="105917"/>
                </a:lnTo>
                <a:lnTo>
                  <a:pt x="1712214" y="118968"/>
                </a:lnTo>
                <a:lnTo>
                  <a:pt x="1740408" y="112013"/>
                </a:lnTo>
                <a:close/>
              </a:path>
              <a:path w="1740535" h="224789">
                <a:moveTo>
                  <a:pt x="1290066" y="66293"/>
                </a:moveTo>
                <a:lnTo>
                  <a:pt x="1290066" y="53339"/>
                </a:lnTo>
                <a:lnTo>
                  <a:pt x="1283208" y="60197"/>
                </a:lnTo>
                <a:lnTo>
                  <a:pt x="1283208" y="66293"/>
                </a:lnTo>
                <a:lnTo>
                  <a:pt x="1290066" y="66293"/>
                </a:lnTo>
                <a:close/>
              </a:path>
              <a:path w="1740535" h="224789">
                <a:moveTo>
                  <a:pt x="1290066" y="170687"/>
                </a:moveTo>
                <a:lnTo>
                  <a:pt x="1283208" y="164591"/>
                </a:lnTo>
                <a:lnTo>
                  <a:pt x="1283208" y="170687"/>
                </a:lnTo>
                <a:lnTo>
                  <a:pt x="1290066" y="170687"/>
                </a:lnTo>
                <a:close/>
              </a:path>
              <a:path w="1740535" h="224789">
                <a:moveTo>
                  <a:pt x="1290066" y="209936"/>
                </a:moveTo>
                <a:lnTo>
                  <a:pt x="1290066" y="170687"/>
                </a:lnTo>
                <a:lnTo>
                  <a:pt x="1283208" y="170687"/>
                </a:lnTo>
                <a:lnTo>
                  <a:pt x="1283208" y="224789"/>
                </a:lnTo>
                <a:lnTo>
                  <a:pt x="1288542" y="223474"/>
                </a:lnTo>
                <a:lnTo>
                  <a:pt x="1288542" y="210311"/>
                </a:lnTo>
                <a:lnTo>
                  <a:pt x="1290066" y="209936"/>
                </a:lnTo>
                <a:close/>
              </a:path>
              <a:path w="1740535" h="224789">
                <a:moveTo>
                  <a:pt x="1296162" y="15593"/>
                </a:moveTo>
                <a:lnTo>
                  <a:pt x="1296162" y="7619"/>
                </a:lnTo>
                <a:lnTo>
                  <a:pt x="1288542" y="13715"/>
                </a:lnTo>
                <a:lnTo>
                  <a:pt x="1296162" y="15593"/>
                </a:lnTo>
                <a:close/>
              </a:path>
              <a:path w="1740535" h="224789">
                <a:moveTo>
                  <a:pt x="1296162" y="66293"/>
                </a:moveTo>
                <a:lnTo>
                  <a:pt x="1296162" y="15593"/>
                </a:lnTo>
                <a:lnTo>
                  <a:pt x="1288542" y="13715"/>
                </a:lnTo>
                <a:lnTo>
                  <a:pt x="1288542" y="53339"/>
                </a:lnTo>
                <a:lnTo>
                  <a:pt x="1290066" y="53339"/>
                </a:lnTo>
                <a:lnTo>
                  <a:pt x="1290066" y="66293"/>
                </a:lnTo>
                <a:lnTo>
                  <a:pt x="1296162" y="66293"/>
                </a:lnTo>
                <a:close/>
              </a:path>
              <a:path w="1740535" h="224789">
                <a:moveTo>
                  <a:pt x="1712214" y="118968"/>
                </a:moveTo>
                <a:lnTo>
                  <a:pt x="1712214" y="118109"/>
                </a:lnTo>
                <a:lnTo>
                  <a:pt x="1687474" y="112013"/>
                </a:lnTo>
                <a:lnTo>
                  <a:pt x="1288542" y="210311"/>
                </a:lnTo>
                <a:lnTo>
                  <a:pt x="1296162" y="216407"/>
                </a:lnTo>
                <a:lnTo>
                  <a:pt x="1296162" y="221594"/>
                </a:lnTo>
                <a:lnTo>
                  <a:pt x="1712214" y="118968"/>
                </a:lnTo>
                <a:close/>
              </a:path>
              <a:path w="1740535" h="224789">
                <a:moveTo>
                  <a:pt x="1296162" y="221594"/>
                </a:moveTo>
                <a:lnTo>
                  <a:pt x="1296162" y="216407"/>
                </a:lnTo>
                <a:lnTo>
                  <a:pt x="1288542" y="210311"/>
                </a:lnTo>
                <a:lnTo>
                  <a:pt x="1288542" y="223474"/>
                </a:lnTo>
                <a:lnTo>
                  <a:pt x="1296162" y="221594"/>
                </a:lnTo>
                <a:close/>
              </a:path>
              <a:path w="1740535" h="224789">
                <a:moveTo>
                  <a:pt x="1712214" y="118109"/>
                </a:moveTo>
                <a:lnTo>
                  <a:pt x="1712214" y="105917"/>
                </a:lnTo>
                <a:lnTo>
                  <a:pt x="1687474" y="112013"/>
                </a:lnTo>
                <a:lnTo>
                  <a:pt x="1712214" y="1181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691387" y="3408679"/>
            <a:ext cx="737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CCCFF"/>
                </a:solidFill>
                <a:latin typeface="Times New Roman"/>
                <a:cs typeface="Times New Roman"/>
              </a:rPr>
              <a:t>Liver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5033009" y="4001261"/>
            <a:ext cx="1946275" cy="734695"/>
          </a:xfrm>
          <a:custGeom>
            <a:avLst/>
            <a:gdLst/>
            <a:ahLst/>
            <a:cxnLst/>
            <a:rect l="l" t="t" r="r" b="b"/>
            <a:pathLst>
              <a:path w="1946275" h="734695">
                <a:moveTo>
                  <a:pt x="1893226" y="691817"/>
                </a:moveTo>
                <a:lnTo>
                  <a:pt x="1875143" y="670505"/>
                </a:lnTo>
                <a:lnTo>
                  <a:pt x="9905" y="0"/>
                </a:lnTo>
                <a:lnTo>
                  <a:pt x="0" y="26670"/>
                </a:lnTo>
                <a:lnTo>
                  <a:pt x="1865524" y="697011"/>
                </a:lnTo>
                <a:lnTo>
                  <a:pt x="1893226" y="691817"/>
                </a:lnTo>
                <a:close/>
              </a:path>
              <a:path w="1946275" h="734695">
                <a:moveTo>
                  <a:pt x="1924049" y="714951"/>
                </a:moveTo>
                <a:lnTo>
                  <a:pt x="1924049" y="688085"/>
                </a:lnTo>
                <a:lnTo>
                  <a:pt x="1914905" y="714755"/>
                </a:lnTo>
                <a:lnTo>
                  <a:pt x="1865524" y="697011"/>
                </a:lnTo>
                <a:lnTo>
                  <a:pt x="1819655" y="705611"/>
                </a:lnTo>
                <a:lnTo>
                  <a:pt x="1811273" y="706373"/>
                </a:lnTo>
                <a:lnTo>
                  <a:pt x="1806701" y="713993"/>
                </a:lnTo>
                <a:lnTo>
                  <a:pt x="1808225" y="721613"/>
                </a:lnTo>
                <a:lnTo>
                  <a:pt x="1808987" y="729995"/>
                </a:lnTo>
                <a:lnTo>
                  <a:pt x="1816607" y="734568"/>
                </a:lnTo>
                <a:lnTo>
                  <a:pt x="1824227" y="733043"/>
                </a:lnTo>
                <a:lnTo>
                  <a:pt x="1924049" y="714951"/>
                </a:lnTo>
                <a:close/>
              </a:path>
              <a:path w="1946275" h="734695">
                <a:moveTo>
                  <a:pt x="1946147" y="710945"/>
                </a:moveTo>
                <a:lnTo>
                  <a:pt x="1866899" y="615695"/>
                </a:lnTo>
                <a:lnTo>
                  <a:pt x="1861565" y="609599"/>
                </a:lnTo>
                <a:lnTo>
                  <a:pt x="1852421" y="608837"/>
                </a:lnTo>
                <a:lnTo>
                  <a:pt x="1840229" y="619505"/>
                </a:lnTo>
                <a:lnTo>
                  <a:pt x="1839467" y="628649"/>
                </a:lnTo>
                <a:lnTo>
                  <a:pt x="1844801" y="634745"/>
                </a:lnTo>
                <a:lnTo>
                  <a:pt x="1875143" y="670505"/>
                </a:lnTo>
                <a:lnTo>
                  <a:pt x="1924049" y="688085"/>
                </a:lnTo>
                <a:lnTo>
                  <a:pt x="1924049" y="714951"/>
                </a:lnTo>
                <a:lnTo>
                  <a:pt x="1946147" y="710945"/>
                </a:lnTo>
                <a:close/>
              </a:path>
              <a:path w="1946275" h="734695">
                <a:moveTo>
                  <a:pt x="1917191" y="708088"/>
                </a:moveTo>
                <a:lnTo>
                  <a:pt x="1917191" y="687323"/>
                </a:lnTo>
                <a:lnTo>
                  <a:pt x="1908809" y="710183"/>
                </a:lnTo>
                <a:lnTo>
                  <a:pt x="1893226" y="691817"/>
                </a:lnTo>
                <a:lnTo>
                  <a:pt x="1865524" y="697011"/>
                </a:lnTo>
                <a:lnTo>
                  <a:pt x="1914905" y="714755"/>
                </a:lnTo>
                <a:lnTo>
                  <a:pt x="1917191" y="708088"/>
                </a:lnTo>
                <a:close/>
              </a:path>
              <a:path w="1946275" h="734695">
                <a:moveTo>
                  <a:pt x="1924049" y="688085"/>
                </a:moveTo>
                <a:lnTo>
                  <a:pt x="1875143" y="670505"/>
                </a:lnTo>
                <a:lnTo>
                  <a:pt x="1893226" y="691817"/>
                </a:lnTo>
                <a:lnTo>
                  <a:pt x="1917191" y="687323"/>
                </a:lnTo>
                <a:lnTo>
                  <a:pt x="1917191" y="708088"/>
                </a:lnTo>
                <a:lnTo>
                  <a:pt x="1924049" y="688085"/>
                </a:lnTo>
                <a:close/>
              </a:path>
              <a:path w="1946275" h="734695">
                <a:moveTo>
                  <a:pt x="1917191" y="687323"/>
                </a:moveTo>
                <a:lnTo>
                  <a:pt x="1893226" y="691817"/>
                </a:lnTo>
                <a:lnTo>
                  <a:pt x="1908809" y="710183"/>
                </a:lnTo>
                <a:lnTo>
                  <a:pt x="1917191" y="6873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 txBox="1"/>
          <p:nvPr/>
        </p:nvSpPr>
        <p:spPr>
          <a:xfrm>
            <a:off x="4107434" y="3259284"/>
            <a:ext cx="2950845" cy="1181735"/>
          </a:xfrm>
          <a:prstGeom prst="rect">
            <a:avLst/>
          </a:prstGeom>
        </p:spPr>
        <p:txBody>
          <a:bodyPr vert="horz" wrap="square" lIns="0" tIns="1854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sz="3200" spc="-5" dirty="0">
                <a:latin typeface="Times New Roman"/>
                <a:cs typeface="Times New Roman"/>
              </a:rPr>
              <a:t>Acyl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CoA</a:t>
            </a:r>
            <a:endParaRPr sz="3200">
              <a:latin typeface="Times New Roman"/>
              <a:cs typeface="Times New Roman"/>
            </a:endParaRPr>
          </a:p>
          <a:p>
            <a:pPr marL="1176655">
              <a:lnSpc>
                <a:spcPct val="100000"/>
              </a:lnSpc>
              <a:spcBef>
                <a:spcPts val="1019"/>
              </a:spcBef>
            </a:pPr>
            <a:r>
              <a:rPr sz="2400" b="1" spc="-5" dirty="0">
                <a:solidFill>
                  <a:srgbClr val="CC3300"/>
                </a:solidFill>
                <a:latin typeface="Times New Roman"/>
                <a:cs typeface="Times New Roman"/>
              </a:rPr>
              <a:t>Esterification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4738878" y="5338571"/>
            <a:ext cx="132715" cy="628650"/>
          </a:xfrm>
          <a:custGeom>
            <a:avLst/>
            <a:gdLst/>
            <a:ahLst/>
            <a:cxnLst/>
            <a:rect l="l" t="t" r="r" b="b"/>
            <a:pathLst>
              <a:path w="132714" h="628650">
                <a:moveTo>
                  <a:pt x="66387" y="571988"/>
                </a:moveTo>
                <a:lnTo>
                  <a:pt x="28956" y="507491"/>
                </a:lnTo>
                <a:lnTo>
                  <a:pt x="24384" y="500633"/>
                </a:lnTo>
                <a:lnTo>
                  <a:pt x="16001" y="498348"/>
                </a:lnTo>
                <a:lnTo>
                  <a:pt x="2286" y="505967"/>
                </a:lnTo>
                <a:lnTo>
                  <a:pt x="0" y="515112"/>
                </a:lnTo>
                <a:lnTo>
                  <a:pt x="3810" y="521969"/>
                </a:lnTo>
                <a:lnTo>
                  <a:pt x="51816" y="603931"/>
                </a:lnTo>
                <a:lnTo>
                  <a:pt x="51816" y="600455"/>
                </a:lnTo>
                <a:lnTo>
                  <a:pt x="54101" y="600455"/>
                </a:lnTo>
                <a:lnTo>
                  <a:pt x="54101" y="592836"/>
                </a:lnTo>
                <a:lnTo>
                  <a:pt x="66387" y="571988"/>
                </a:lnTo>
                <a:close/>
              </a:path>
              <a:path w="132714" h="628650">
                <a:moveTo>
                  <a:pt x="80772" y="547577"/>
                </a:moveTo>
                <a:lnTo>
                  <a:pt x="80771" y="0"/>
                </a:lnTo>
                <a:lnTo>
                  <a:pt x="51815" y="0"/>
                </a:lnTo>
                <a:lnTo>
                  <a:pt x="51816" y="546881"/>
                </a:lnTo>
                <a:lnTo>
                  <a:pt x="66387" y="571988"/>
                </a:lnTo>
                <a:lnTo>
                  <a:pt x="80772" y="547577"/>
                </a:lnTo>
                <a:close/>
              </a:path>
              <a:path w="132714" h="628650">
                <a:moveTo>
                  <a:pt x="80772" y="603931"/>
                </a:moveTo>
                <a:lnTo>
                  <a:pt x="80772" y="600455"/>
                </a:lnTo>
                <a:lnTo>
                  <a:pt x="51816" y="600455"/>
                </a:lnTo>
                <a:lnTo>
                  <a:pt x="51816" y="603931"/>
                </a:lnTo>
                <a:lnTo>
                  <a:pt x="66294" y="628650"/>
                </a:lnTo>
                <a:lnTo>
                  <a:pt x="80772" y="603931"/>
                </a:lnTo>
                <a:close/>
              </a:path>
              <a:path w="132714" h="628650">
                <a:moveTo>
                  <a:pt x="78486" y="592836"/>
                </a:moveTo>
                <a:lnTo>
                  <a:pt x="66387" y="571988"/>
                </a:lnTo>
                <a:lnTo>
                  <a:pt x="54101" y="592836"/>
                </a:lnTo>
                <a:lnTo>
                  <a:pt x="78486" y="592836"/>
                </a:lnTo>
                <a:close/>
              </a:path>
              <a:path w="132714" h="628650">
                <a:moveTo>
                  <a:pt x="78486" y="600455"/>
                </a:moveTo>
                <a:lnTo>
                  <a:pt x="78486" y="592836"/>
                </a:lnTo>
                <a:lnTo>
                  <a:pt x="54101" y="592836"/>
                </a:lnTo>
                <a:lnTo>
                  <a:pt x="54101" y="600455"/>
                </a:lnTo>
                <a:lnTo>
                  <a:pt x="78486" y="600455"/>
                </a:lnTo>
                <a:close/>
              </a:path>
              <a:path w="132714" h="628650">
                <a:moveTo>
                  <a:pt x="132587" y="515112"/>
                </a:moveTo>
                <a:lnTo>
                  <a:pt x="130301" y="505967"/>
                </a:lnTo>
                <a:lnTo>
                  <a:pt x="116586" y="498348"/>
                </a:lnTo>
                <a:lnTo>
                  <a:pt x="108204" y="500633"/>
                </a:lnTo>
                <a:lnTo>
                  <a:pt x="104394" y="507491"/>
                </a:lnTo>
                <a:lnTo>
                  <a:pt x="66387" y="571988"/>
                </a:lnTo>
                <a:lnTo>
                  <a:pt x="78486" y="592836"/>
                </a:lnTo>
                <a:lnTo>
                  <a:pt x="78486" y="600455"/>
                </a:lnTo>
                <a:lnTo>
                  <a:pt x="80772" y="600455"/>
                </a:lnTo>
                <a:lnTo>
                  <a:pt x="80772" y="603931"/>
                </a:lnTo>
                <a:lnTo>
                  <a:pt x="128777" y="521969"/>
                </a:lnTo>
                <a:lnTo>
                  <a:pt x="132587" y="5151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>
            <a:off x="3564128" y="5985762"/>
            <a:ext cx="23628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Times New Roman"/>
                <a:cs typeface="Times New Roman"/>
              </a:rPr>
              <a:t>Ketone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bodies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5033772" y="5395721"/>
            <a:ext cx="2101215" cy="671830"/>
          </a:xfrm>
          <a:custGeom>
            <a:avLst/>
            <a:gdLst/>
            <a:ahLst/>
            <a:cxnLst/>
            <a:rect l="l" t="t" r="r" b="b"/>
            <a:pathLst>
              <a:path w="2101215" h="671829">
                <a:moveTo>
                  <a:pt x="2045994" y="624498"/>
                </a:moveTo>
                <a:lnTo>
                  <a:pt x="2026064" y="603224"/>
                </a:lnTo>
                <a:lnTo>
                  <a:pt x="8382" y="0"/>
                </a:lnTo>
                <a:lnTo>
                  <a:pt x="0" y="27432"/>
                </a:lnTo>
                <a:lnTo>
                  <a:pt x="2018671" y="630952"/>
                </a:lnTo>
                <a:lnTo>
                  <a:pt x="2045994" y="624498"/>
                </a:lnTo>
                <a:close/>
              </a:path>
              <a:path w="2101215" h="671829">
                <a:moveTo>
                  <a:pt x="2077974" y="646339"/>
                </a:moveTo>
                <a:lnTo>
                  <a:pt x="2077974" y="618743"/>
                </a:lnTo>
                <a:lnTo>
                  <a:pt x="2069592" y="646176"/>
                </a:lnTo>
                <a:lnTo>
                  <a:pt x="2018671" y="630952"/>
                </a:lnTo>
                <a:lnTo>
                  <a:pt x="1973580" y="641604"/>
                </a:lnTo>
                <a:lnTo>
                  <a:pt x="1965960" y="643890"/>
                </a:lnTo>
                <a:lnTo>
                  <a:pt x="1961388" y="651509"/>
                </a:lnTo>
                <a:lnTo>
                  <a:pt x="1962912" y="659129"/>
                </a:lnTo>
                <a:lnTo>
                  <a:pt x="1965198" y="666749"/>
                </a:lnTo>
                <a:lnTo>
                  <a:pt x="1972818" y="671321"/>
                </a:lnTo>
                <a:lnTo>
                  <a:pt x="1980438" y="669797"/>
                </a:lnTo>
                <a:lnTo>
                  <a:pt x="2077974" y="646339"/>
                </a:lnTo>
                <a:close/>
              </a:path>
              <a:path w="2101215" h="671829">
                <a:moveTo>
                  <a:pt x="2100834" y="640841"/>
                </a:moveTo>
                <a:lnTo>
                  <a:pt x="2016252" y="550163"/>
                </a:lnTo>
                <a:lnTo>
                  <a:pt x="2010918" y="544068"/>
                </a:lnTo>
                <a:lnTo>
                  <a:pt x="2001774" y="544068"/>
                </a:lnTo>
                <a:lnTo>
                  <a:pt x="1995678" y="549401"/>
                </a:lnTo>
                <a:lnTo>
                  <a:pt x="1990344" y="554735"/>
                </a:lnTo>
                <a:lnTo>
                  <a:pt x="1989582" y="563879"/>
                </a:lnTo>
                <a:lnTo>
                  <a:pt x="1994916" y="569976"/>
                </a:lnTo>
                <a:lnTo>
                  <a:pt x="2026064" y="603224"/>
                </a:lnTo>
                <a:lnTo>
                  <a:pt x="2077974" y="618743"/>
                </a:lnTo>
                <a:lnTo>
                  <a:pt x="2077974" y="646339"/>
                </a:lnTo>
                <a:lnTo>
                  <a:pt x="2100834" y="640841"/>
                </a:lnTo>
                <a:close/>
              </a:path>
              <a:path w="2101215" h="671829">
                <a:moveTo>
                  <a:pt x="2070354" y="643682"/>
                </a:moveTo>
                <a:lnTo>
                  <a:pt x="2070354" y="618743"/>
                </a:lnTo>
                <a:lnTo>
                  <a:pt x="2062734" y="642365"/>
                </a:lnTo>
                <a:lnTo>
                  <a:pt x="2045994" y="624498"/>
                </a:lnTo>
                <a:lnTo>
                  <a:pt x="2018671" y="630952"/>
                </a:lnTo>
                <a:lnTo>
                  <a:pt x="2069592" y="646176"/>
                </a:lnTo>
                <a:lnTo>
                  <a:pt x="2070354" y="643682"/>
                </a:lnTo>
                <a:close/>
              </a:path>
              <a:path w="2101215" h="671829">
                <a:moveTo>
                  <a:pt x="2077974" y="618743"/>
                </a:moveTo>
                <a:lnTo>
                  <a:pt x="2026064" y="603224"/>
                </a:lnTo>
                <a:lnTo>
                  <a:pt x="2045994" y="624498"/>
                </a:lnTo>
                <a:lnTo>
                  <a:pt x="2070354" y="618743"/>
                </a:lnTo>
                <a:lnTo>
                  <a:pt x="2070354" y="643682"/>
                </a:lnTo>
                <a:lnTo>
                  <a:pt x="2077974" y="618743"/>
                </a:lnTo>
                <a:close/>
              </a:path>
              <a:path w="2101215" h="671829">
                <a:moveTo>
                  <a:pt x="2070354" y="618743"/>
                </a:moveTo>
                <a:lnTo>
                  <a:pt x="2045994" y="624498"/>
                </a:lnTo>
                <a:lnTo>
                  <a:pt x="2062734" y="642365"/>
                </a:lnTo>
                <a:lnTo>
                  <a:pt x="2070354" y="6187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 txBox="1"/>
          <p:nvPr/>
        </p:nvSpPr>
        <p:spPr>
          <a:xfrm>
            <a:off x="7134859" y="5987286"/>
            <a:ext cx="7258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Times New Roman"/>
                <a:cs typeface="Times New Roman"/>
              </a:rPr>
              <a:t>CO</a:t>
            </a:r>
            <a:r>
              <a:rPr sz="3150" spc="22" baseline="-21164" dirty="0">
                <a:latin typeface="Times New Roman"/>
                <a:cs typeface="Times New Roman"/>
              </a:rPr>
              <a:t>2</a:t>
            </a:r>
            <a:endParaRPr sz="3150" baseline="-21164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709926" y="4525009"/>
            <a:ext cx="3143250" cy="1297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25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CC3300"/>
                </a:solidFill>
                <a:latin typeface="Symbol"/>
                <a:cs typeface="Symbol"/>
              </a:rPr>
              <a:t></a:t>
            </a:r>
            <a:r>
              <a:rPr sz="2400" b="1" spc="-5" dirty="0">
                <a:solidFill>
                  <a:srgbClr val="CC3300"/>
                </a:solidFill>
                <a:latin typeface="Times New Roman"/>
                <a:cs typeface="Times New Roman"/>
              </a:rPr>
              <a:t>-oxidation</a:t>
            </a:r>
            <a:endParaRPr sz="2400">
              <a:latin typeface="Times New Roman"/>
              <a:cs typeface="Times New Roman"/>
            </a:endParaRPr>
          </a:p>
          <a:p>
            <a:pPr marL="1176655">
              <a:lnSpc>
                <a:spcPct val="100000"/>
              </a:lnSpc>
              <a:spcBef>
                <a:spcPts val="55"/>
              </a:spcBef>
            </a:pPr>
            <a:r>
              <a:rPr sz="3200" spc="-5" dirty="0">
                <a:latin typeface="Times New Roman"/>
                <a:cs typeface="Times New Roman"/>
              </a:rPr>
              <a:t>Acetyl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CoA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2400" b="1" spc="-5" dirty="0">
                <a:solidFill>
                  <a:srgbClr val="CC3300"/>
                </a:solidFill>
                <a:latin typeface="Times New Roman"/>
                <a:cs typeface="Times New Roman"/>
              </a:rPr>
              <a:t>Ketogenesis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892952" y="4458385"/>
            <a:ext cx="2616835" cy="1233170"/>
          </a:xfrm>
          <a:prstGeom prst="rect">
            <a:avLst/>
          </a:prstGeom>
        </p:spPr>
        <p:txBody>
          <a:bodyPr vert="horz" wrap="square" lIns="0" tIns="214629" rIns="0" bIns="0" rtlCol="0">
            <a:spAutoFit/>
          </a:bodyPr>
          <a:lstStyle/>
          <a:p>
            <a:pPr marL="323215">
              <a:lnSpc>
                <a:spcPct val="100000"/>
              </a:lnSpc>
              <a:spcBef>
                <a:spcPts val="1689"/>
              </a:spcBef>
            </a:pPr>
            <a:r>
              <a:rPr sz="3200" spc="-5" dirty="0">
                <a:latin typeface="Times New Roman"/>
                <a:cs typeface="Times New Roman"/>
              </a:rPr>
              <a:t>Acylglycerols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2400" b="1" spc="-5" dirty="0">
                <a:solidFill>
                  <a:srgbClr val="CC3300"/>
                </a:solidFill>
                <a:latin typeface="Times New Roman"/>
                <a:cs typeface="Times New Roman"/>
              </a:rPr>
              <a:t>Citric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892952" y="5665571"/>
            <a:ext cx="1285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CC3300"/>
                </a:solidFill>
                <a:latin typeface="Times New Roman"/>
                <a:cs typeface="Times New Roman"/>
              </a:rPr>
              <a:t>acid</a:t>
            </a:r>
            <a:r>
              <a:rPr sz="2400" b="1" spc="-65" dirty="0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CC3300"/>
                </a:solidFill>
                <a:latin typeface="Times New Roman"/>
                <a:cs typeface="Times New Roman"/>
              </a:rPr>
              <a:t>cycle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7367016" y="845819"/>
            <a:ext cx="544195" cy="540385"/>
          </a:xfrm>
          <a:custGeom>
            <a:avLst/>
            <a:gdLst/>
            <a:ahLst/>
            <a:cxnLst/>
            <a:rect l="l" t="t" r="r" b="b"/>
            <a:pathLst>
              <a:path w="544195" h="540385">
                <a:moveTo>
                  <a:pt x="544068" y="269748"/>
                </a:moveTo>
                <a:lnTo>
                  <a:pt x="539681" y="221362"/>
                </a:lnTo>
                <a:lnTo>
                  <a:pt x="527034" y="175780"/>
                </a:lnTo>
                <a:lnTo>
                  <a:pt x="506899" y="133773"/>
                </a:lnTo>
                <a:lnTo>
                  <a:pt x="480047" y="96112"/>
                </a:lnTo>
                <a:lnTo>
                  <a:pt x="447250" y="63568"/>
                </a:lnTo>
                <a:lnTo>
                  <a:pt x="409278" y="36914"/>
                </a:lnTo>
                <a:lnTo>
                  <a:pt x="366904" y="16920"/>
                </a:lnTo>
                <a:lnTo>
                  <a:pt x="320899" y="4358"/>
                </a:lnTo>
                <a:lnTo>
                  <a:pt x="272034" y="0"/>
                </a:lnTo>
                <a:lnTo>
                  <a:pt x="223168" y="4358"/>
                </a:lnTo>
                <a:lnTo>
                  <a:pt x="177163" y="16920"/>
                </a:lnTo>
                <a:lnTo>
                  <a:pt x="134789" y="36914"/>
                </a:lnTo>
                <a:lnTo>
                  <a:pt x="96817" y="63568"/>
                </a:lnTo>
                <a:lnTo>
                  <a:pt x="64020" y="96112"/>
                </a:lnTo>
                <a:lnTo>
                  <a:pt x="37168" y="133773"/>
                </a:lnTo>
                <a:lnTo>
                  <a:pt x="17033" y="175780"/>
                </a:lnTo>
                <a:lnTo>
                  <a:pt x="4386" y="221362"/>
                </a:lnTo>
                <a:lnTo>
                  <a:pt x="0" y="269748"/>
                </a:lnTo>
                <a:lnTo>
                  <a:pt x="4386" y="318360"/>
                </a:lnTo>
                <a:lnTo>
                  <a:pt x="17033" y="364118"/>
                </a:lnTo>
                <a:lnTo>
                  <a:pt x="37168" y="406258"/>
                </a:lnTo>
                <a:lnTo>
                  <a:pt x="64020" y="444014"/>
                </a:lnTo>
                <a:lnTo>
                  <a:pt x="96817" y="476622"/>
                </a:lnTo>
                <a:lnTo>
                  <a:pt x="134789" y="503315"/>
                </a:lnTo>
                <a:lnTo>
                  <a:pt x="177163" y="523328"/>
                </a:lnTo>
                <a:lnTo>
                  <a:pt x="223168" y="535898"/>
                </a:lnTo>
                <a:lnTo>
                  <a:pt x="272034" y="540258"/>
                </a:lnTo>
                <a:lnTo>
                  <a:pt x="320899" y="535898"/>
                </a:lnTo>
                <a:lnTo>
                  <a:pt x="366904" y="523328"/>
                </a:lnTo>
                <a:lnTo>
                  <a:pt x="409278" y="503315"/>
                </a:lnTo>
                <a:lnTo>
                  <a:pt x="447250" y="476622"/>
                </a:lnTo>
                <a:lnTo>
                  <a:pt x="480047" y="444014"/>
                </a:lnTo>
                <a:lnTo>
                  <a:pt x="506899" y="406258"/>
                </a:lnTo>
                <a:lnTo>
                  <a:pt x="527034" y="364118"/>
                </a:lnTo>
                <a:lnTo>
                  <a:pt x="539681" y="318360"/>
                </a:lnTo>
                <a:lnTo>
                  <a:pt x="544068" y="269748"/>
                </a:lnTo>
                <a:close/>
              </a:path>
            </a:pathLst>
          </a:custGeom>
          <a:solidFill>
            <a:srgbClr val="676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360919" y="840171"/>
            <a:ext cx="556260" cy="551180"/>
          </a:xfrm>
          <a:custGeom>
            <a:avLst/>
            <a:gdLst/>
            <a:ahLst/>
            <a:cxnLst/>
            <a:rect l="l" t="t" r="r" b="b"/>
            <a:pathLst>
              <a:path w="556259" h="551180">
                <a:moveTo>
                  <a:pt x="556260" y="275396"/>
                </a:moveTo>
                <a:lnTo>
                  <a:pt x="545991" y="204288"/>
                </a:lnTo>
                <a:lnTo>
                  <a:pt x="532564" y="165464"/>
                </a:lnTo>
                <a:lnTo>
                  <a:pt x="514922" y="130728"/>
                </a:lnTo>
                <a:lnTo>
                  <a:pt x="468867" y="73522"/>
                </a:lnTo>
                <a:lnTo>
                  <a:pt x="411569" y="32666"/>
                </a:lnTo>
                <a:lnTo>
                  <a:pt x="346775" y="8160"/>
                </a:lnTo>
                <a:lnTo>
                  <a:pt x="278230" y="0"/>
                </a:lnTo>
                <a:lnTo>
                  <a:pt x="243720" y="2049"/>
                </a:lnTo>
                <a:lnTo>
                  <a:pt x="176569" y="18403"/>
                </a:lnTo>
                <a:lnTo>
                  <a:pt x="115029" y="51098"/>
                </a:lnTo>
                <a:lnTo>
                  <a:pt x="62844" y="100131"/>
                </a:lnTo>
                <a:lnTo>
                  <a:pt x="23761" y="165500"/>
                </a:lnTo>
                <a:lnTo>
                  <a:pt x="10302" y="204309"/>
                </a:lnTo>
                <a:lnTo>
                  <a:pt x="1523" y="247202"/>
                </a:lnTo>
                <a:lnTo>
                  <a:pt x="0" y="275396"/>
                </a:lnTo>
                <a:lnTo>
                  <a:pt x="1524" y="304352"/>
                </a:lnTo>
                <a:lnTo>
                  <a:pt x="3048" y="318068"/>
                </a:lnTo>
                <a:lnTo>
                  <a:pt x="12954" y="355890"/>
                </a:lnTo>
                <a:lnTo>
                  <a:pt x="12954" y="261680"/>
                </a:lnTo>
                <a:lnTo>
                  <a:pt x="14477" y="248726"/>
                </a:lnTo>
                <a:lnTo>
                  <a:pt x="22895" y="206800"/>
                </a:lnTo>
                <a:lnTo>
                  <a:pt x="35972" y="169010"/>
                </a:lnTo>
                <a:lnTo>
                  <a:pt x="74198" y="105782"/>
                </a:lnTo>
                <a:lnTo>
                  <a:pt x="125351" y="58945"/>
                </a:lnTo>
                <a:lnTo>
                  <a:pt x="185625" y="28399"/>
                </a:lnTo>
                <a:lnTo>
                  <a:pt x="251216" y="14046"/>
                </a:lnTo>
                <a:lnTo>
                  <a:pt x="284816" y="12911"/>
                </a:lnTo>
                <a:lnTo>
                  <a:pt x="318318" y="15787"/>
                </a:lnTo>
                <a:lnTo>
                  <a:pt x="383125" y="33522"/>
                </a:lnTo>
                <a:lnTo>
                  <a:pt x="441833" y="67155"/>
                </a:lnTo>
                <a:lnTo>
                  <a:pt x="490636" y="116584"/>
                </a:lnTo>
                <a:lnTo>
                  <a:pt x="525729" y="181713"/>
                </a:lnTo>
                <a:lnTo>
                  <a:pt x="536944" y="220134"/>
                </a:lnTo>
                <a:lnTo>
                  <a:pt x="543306" y="262442"/>
                </a:lnTo>
                <a:lnTo>
                  <a:pt x="543306" y="356330"/>
                </a:lnTo>
                <a:lnTo>
                  <a:pt x="552062" y="318145"/>
                </a:lnTo>
                <a:lnTo>
                  <a:pt x="556260" y="275396"/>
                </a:lnTo>
                <a:close/>
              </a:path>
              <a:path w="556259" h="551180">
                <a:moveTo>
                  <a:pt x="543306" y="356330"/>
                </a:moveTo>
                <a:lnTo>
                  <a:pt x="543306" y="289112"/>
                </a:lnTo>
                <a:lnTo>
                  <a:pt x="536651" y="332301"/>
                </a:lnTo>
                <a:lnTo>
                  <a:pt x="524891" y="371464"/>
                </a:lnTo>
                <a:lnTo>
                  <a:pt x="508539" y="406573"/>
                </a:lnTo>
                <a:lnTo>
                  <a:pt x="464122" y="464530"/>
                </a:lnTo>
                <a:lnTo>
                  <a:pt x="407517" y="505963"/>
                </a:lnTo>
                <a:lnTo>
                  <a:pt x="342844" y="530663"/>
                </a:lnTo>
                <a:lnTo>
                  <a:pt x="274221" y="538421"/>
                </a:lnTo>
                <a:lnTo>
                  <a:pt x="239715" y="535882"/>
                </a:lnTo>
                <a:lnTo>
                  <a:pt x="172889" y="517836"/>
                </a:lnTo>
                <a:lnTo>
                  <a:pt x="112409" y="482327"/>
                </a:lnTo>
                <a:lnTo>
                  <a:pt x="62394" y="429146"/>
                </a:lnTo>
                <a:lnTo>
                  <a:pt x="42597" y="395863"/>
                </a:lnTo>
                <a:lnTo>
                  <a:pt x="26962" y="358083"/>
                </a:lnTo>
                <a:lnTo>
                  <a:pt x="16002" y="315782"/>
                </a:lnTo>
                <a:lnTo>
                  <a:pt x="12954" y="289112"/>
                </a:lnTo>
                <a:lnTo>
                  <a:pt x="12954" y="355890"/>
                </a:lnTo>
                <a:lnTo>
                  <a:pt x="29032" y="397073"/>
                </a:lnTo>
                <a:lnTo>
                  <a:pt x="47893" y="430335"/>
                </a:lnTo>
                <a:lnTo>
                  <a:pt x="95204" y="484546"/>
                </a:lnTo>
                <a:lnTo>
                  <a:pt x="152446" y="522559"/>
                </a:lnTo>
                <a:lnTo>
                  <a:pt x="216187" y="544639"/>
                </a:lnTo>
                <a:lnTo>
                  <a:pt x="282999" y="551053"/>
                </a:lnTo>
                <a:lnTo>
                  <a:pt x="316484" y="548468"/>
                </a:lnTo>
                <a:lnTo>
                  <a:pt x="381470" y="531879"/>
                </a:lnTo>
                <a:lnTo>
                  <a:pt x="440951" y="500287"/>
                </a:lnTo>
                <a:lnTo>
                  <a:pt x="491496" y="453957"/>
                </a:lnTo>
                <a:lnTo>
                  <a:pt x="529677" y="393154"/>
                </a:lnTo>
                <a:lnTo>
                  <a:pt x="543058" y="357409"/>
                </a:lnTo>
                <a:lnTo>
                  <a:pt x="543306" y="3563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 txBox="1"/>
          <p:nvPr/>
        </p:nvSpPr>
        <p:spPr>
          <a:xfrm>
            <a:off x="7523480" y="945134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7444740" y="4085082"/>
            <a:ext cx="543560" cy="540385"/>
          </a:xfrm>
          <a:custGeom>
            <a:avLst/>
            <a:gdLst/>
            <a:ahLst/>
            <a:cxnLst/>
            <a:rect l="l" t="t" r="r" b="b"/>
            <a:pathLst>
              <a:path w="543559" h="540385">
                <a:moveTo>
                  <a:pt x="543306" y="270510"/>
                </a:moveTo>
                <a:lnTo>
                  <a:pt x="538945" y="221897"/>
                </a:lnTo>
                <a:lnTo>
                  <a:pt x="526368" y="176139"/>
                </a:lnTo>
                <a:lnTo>
                  <a:pt x="506334" y="133999"/>
                </a:lnTo>
                <a:lnTo>
                  <a:pt x="479603" y="96243"/>
                </a:lnTo>
                <a:lnTo>
                  <a:pt x="446932" y="63635"/>
                </a:lnTo>
                <a:lnTo>
                  <a:pt x="409081" y="36942"/>
                </a:lnTo>
                <a:lnTo>
                  <a:pt x="366808" y="16929"/>
                </a:lnTo>
                <a:lnTo>
                  <a:pt x="320873" y="4359"/>
                </a:lnTo>
                <a:lnTo>
                  <a:pt x="272034" y="0"/>
                </a:lnTo>
                <a:lnTo>
                  <a:pt x="223168" y="4359"/>
                </a:lnTo>
                <a:lnTo>
                  <a:pt x="177163" y="16929"/>
                </a:lnTo>
                <a:lnTo>
                  <a:pt x="134789" y="36942"/>
                </a:lnTo>
                <a:lnTo>
                  <a:pt x="96817" y="63635"/>
                </a:lnTo>
                <a:lnTo>
                  <a:pt x="64020" y="96243"/>
                </a:lnTo>
                <a:lnTo>
                  <a:pt x="37168" y="133999"/>
                </a:lnTo>
                <a:lnTo>
                  <a:pt x="17033" y="176139"/>
                </a:lnTo>
                <a:lnTo>
                  <a:pt x="4386" y="221897"/>
                </a:lnTo>
                <a:lnTo>
                  <a:pt x="0" y="270510"/>
                </a:lnTo>
                <a:lnTo>
                  <a:pt x="4386" y="318895"/>
                </a:lnTo>
                <a:lnTo>
                  <a:pt x="17033" y="364477"/>
                </a:lnTo>
                <a:lnTo>
                  <a:pt x="37168" y="406484"/>
                </a:lnTo>
                <a:lnTo>
                  <a:pt x="64020" y="444145"/>
                </a:lnTo>
                <a:lnTo>
                  <a:pt x="96817" y="476689"/>
                </a:lnTo>
                <a:lnTo>
                  <a:pt x="134789" y="503343"/>
                </a:lnTo>
                <a:lnTo>
                  <a:pt x="177163" y="523337"/>
                </a:lnTo>
                <a:lnTo>
                  <a:pt x="223168" y="535899"/>
                </a:lnTo>
                <a:lnTo>
                  <a:pt x="272034" y="540258"/>
                </a:lnTo>
                <a:lnTo>
                  <a:pt x="320873" y="535899"/>
                </a:lnTo>
                <a:lnTo>
                  <a:pt x="366808" y="523337"/>
                </a:lnTo>
                <a:lnTo>
                  <a:pt x="409081" y="503343"/>
                </a:lnTo>
                <a:lnTo>
                  <a:pt x="446932" y="476689"/>
                </a:lnTo>
                <a:lnTo>
                  <a:pt x="479603" y="444145"/>
                </a:lnTo>
                <a:lnTo>
                  <a:pt x="506334" y="406484"/>
                </a:lnTo>
                <a:lnTo>
                  <a:pt x="526368" y="364477"/>
                </a:lnTo>
                <a:lnTo>
                  <a:pt x="538945" y="318895"/>
                </a:lnTo>
                <a:lnTo>
                  <a:pt x="543306" y="270510"/>
                </a:lnTo>
                <a:close/>
              </a:path>
            </a:pathLst>
          </a:custGeom>
          <a:solidFill>
            <a:srgbClr val="676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438643" y="4079909"/>
            <a:ext cx="556260" cy="551180"/>
          </a:xfrm>
          <a:custGeom>
            <a:avLst/>
            <a:gdLst/>
            <a:ahLst/>
            <a:cxnLst/>
            <a:rect l="l" t="t" r="r" b="b"/>
            <a:pathLst>
              <a:path w="556259" h="551179">
                <a:moveTo>
                  <a:pt x="556260" y="274920"/>
                </a:moveTo>
                <a:lnTo>
                  <a:pt x="546017" y="203841"/>
                </a:lnTo>
                <a:lnTo>
                  <a:pt x="532587" y="165050"/>
                </a:lnTo>
                <a:lnTo>
                  <a:pt x="514917" y="130352"/>
                </a:lnTo>
                <a:lnTo>
                  <a:pt x="468746" y="73231"/>
                </a:lnTo>
                <a:lnTo>
                  <a:pt x="411281" y="32470"/>
                </a:lnTo>
                <a:lnTo>
                  <a:pt x="346299" y="8062"/>
                </a:lnTo>
                <a:lnTo>
                  <a:pt x="277577" y="0"/>
                </a:lnTo>
                <a:lnTo>
                  <a:pt x="242994" y="2095"/>
                </a:lnTo>
                <a:lnTo>
                  <a:pt x="175743" y="18536"/>
                </a:lnTo>
                <a:lnTo>
                  <a:pt x="114193" y="51303"/>
                </a:lnTo>
                <a:lnTo>
                  <a:pt x="62122" y="100389"/>
                </a:lnTo>
                <a:lnTo>
                  <a:pt x="23307" y="165787"/>
                </a:lnTo>
                <a:lnTo>
                  <a:pt x="10050" y="204600"/>
                </a:lnTo>
                <a:lnTo>
                  <a:pt x="1523" y="247488"/>
                </a:lnTo>
                <a:lnTo>
                  <a:pt x="0" y="261204"/>
                </a:lnTo>
                <a:lnTo>
                  <a:pt x="0" y="289398"/>
                </a:lnTo>
                <a:lnTo>
                  <a:pt x="3048" y="317592"/>
                </a:lnTo>
                <a:lnTo>
                  <a:pt x="12954" y="355882"/>
                </a:lnTo>
                <a:lnTo>
                  <a:pt x="12954" y="261966"/>
                </a:lnTo>
                <a:lnTo>
                  <a:pt x="13715" y="248250"/>
                </a:lnTo>
                <a:lnTo>
                  <a:pt x="22644" y="206365"/>
                </a:lnTo>
                <a:lnTo>
                  <a:pt x="36116" y="168609"/>
                </a:lnTo>
                <a:lnTo>
                  <a:pt x="74830" y="105436"/>
                </a:lnTo>
                <a:lnTo>
                  <a:pt x="126138" y="58635"/>
                </a:lnTo>
                <a:lnTo>
                  <a:pt x="186315" y="28108"/>
                </a:lnTo>
                <a:lnTo>
                  <a:pt x="251642" y="13759"/>
                </a:lnTo>
                <a:lnTo>
                  <a:pt x="285073" y="12620"/>
                </a:lnTo>
                <a:lnTo>
                  <a:pt x="318396" y="15490"/>
                </a:lnTo>
                <a:lnTo>
                  <a:pt x="382855" y="33205"/>
                </a:lnTo>
                <a:lnTo>
                  <a:pt x="441297" y="66807"/>
                </a:lnTo>
                <a:lnTo>
                  <a:pt x="490001" y="116199"/>
                </a:lnTo>
                <a:lnTo>
                  <a:pt x="525244" y="181284"/>
                </a:lnTo>
                <a:lnTo>
                  <a:pt x="536655" y="219681"/>
                </a:lnTo>
                <a:lnTo>
                  <a:pt x="543306" y="261966"/>
                </a:lnTo>
                <a:lnTo>
                  <a:pt x="543306" y="355752"/>
                </a:lnTo>
                <a:lnTo>
                  <a:pt x="552035" y="317757"/>
                </a:lnTo>
                <a:lnTo>
                  <a:pt x="556260" y="274920"/>
                </a:lnTo>
                <a:close/>
              </a:path>
              <a:path w="556259" h="551179">
                <a:moveTo>
                  <a:pt x="543306" y="355752"/>
                </a:moveTo>
                <a:lnTo>
                  <a:pt x="543306" y="289398"/>
                </a:lnTo>
                <a:lnTo>
                  <a:pt x="536638" y="332583"/>
                </a:lnTo>
                <a:lnTo>
                  <a:pt x="524851" y="371731"/>
                </a:lnTo>
                <a:lnTo>
                  <a:pt x="508462" y="406817"/>
                </a:lnTo>
                <a:lnTo>
                  <a:pt x="463945" y="464702"/>
                </a:lnTo>
                <a:lnTo>
                  <a:pt x="407224" y="506040"/>
                </a:lnTo>
                <a:lnTo>
                  <a:pt x="342436" y="530630"/>
                </a:lnTo>
                <a:lnTo>
                  <a:pt x="273719" y="538273"/>
                </a:lnTo>
                <a:lnTo>
                  <a:pt x="239180" y="535677"/>
                </a:lnTo>
                <a:lnTo>
                  <a:pt x="172327" y="517526"/>
                </a:lnTo>
                <a:lnTo>
                  <a:pt x="111888" y="481930"/>
                </a:lnTo>
                <a:lnTo>
                  <a:pt x="62000" y="428688"/>
                </a:lnTo>
                <a:lnTo>
                  <a:pt x="42305" y="395388"/>
                </a:lnTo>
                <a:lnTo>
                  <a:pt x="26800" y="357602"/>
                </a:lnTo>
                <a:lnTo>
                  <a:pt x="16002" y="315306"/>
                </a:lnTo>
                <a:lnTo>
                  <a:pt x="12954" y="288636"/>
                </a:lnTo>
                <a:lnTo>
                  <a:pt x="12954" y="355882"/>
                </a:lnTo>
                <a:lnTo>
                  <a:pt x="28794" y="396628"/>
                </a:lnTo>
                <a:lnTo>
                  <a:pt x="47565" y="429914"/>
                </a:lnTo>
                <a:lnTo>
                  <a:pt x="94753" y="484182"/>
                </a:lnTo>
                <a:lnTo>
                  <a:pt x="151934" y="522259"/>
                </a:lnTo>
                <a:lnTo>
                  <a:pt x="215668" y="544402"/>
                </a:lnTo>
                <a:lnTo>
                  <a:pt x="282514" y="550870"/>
                </a:lnTo>
                <a:lnTo>
                  <a:pt x="316029" y="548307"/>
                </a:lnTo>
                <a:lnTo>
                  <a:pt x="381091" y="531744"/>
                </a:lnTo>
                <a:lnTo>
                  <a:pt x="440663" y="500151"/>
                </a:lnTo>
                <a:lnTo>
                  <a:pt x="491305" y="453783"/>
                </a:lnTo>
                <a:lnTo>
                  <a:pt x="529576" y="392899"/>
                </a:lnTo>
                <a:lnTo>
                  <a:pt x="542997" y="357095"/>
                </a:lnTo>
                <a:lnTo>
                  <a:pt x="543306" y="3557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444740" y="5396484"/>
            <a:ext cx="543560" cy="540385"/>
          </a:xfrm>
          <a:custGeom>
            <a:avLst/>
            <a:gdLst/>
            <a:ahLst/>
            <a:cxnLst/>
            <a:rect l="l" t="t" r="r" b="b"/>
            <a:pathLst>
              <a:path w="543559" h="540385">
                <a:moveTo>
                  <a:pt x="543306" y="269748"/>
                </a:moveTo>
                <a:lnTo>
                  <a:pt x="538945" y="221362"/>
                </a:lnTo>
                <a:lnTo>
                  <a:pt x="526368" y="175780"/>
                </a:lnTo>
                <a:lnTo>
                  <a:pt x="506334" y="133773"/>
                </a:lnTo>
                <a:lnTo>
                  <a:pt x="479603" y="96112"/>
                </a:lnTo>
                <a:lnTo>
                  <a:pt x="446932" y="63568"/>
                </a:lnTo>
                <a:lnTo>
                  <a:pt x="409081" y="36914"/>
                </a:lnTo>
                <a:lnTo>
                  <a:pt x="366808" y="16920"/>
                </a:lnTo>
                <a:lnTo>
                  <a:pt x="320873" y="4358"/>
                </a:lnTo>
                <a:lnTo>
                  <a:pt x="272034" y="0"/>
                </a:lnTo>
                <a:lnTo>
                  <a:pt x="223168" y="4358"/>
                </a:lnTo>
                <a:lnTo>
                  <a:pt x="177163" y="16920"/>
                </a:lnTo>
                <a:lnTo>
                  <a:pt x="134789" y="36914"/>
                </a:lnTo>
                <a:lnTo>
                  <a:pt x="96817" y="63568"/>
                </a:lnTo>
                <a:lnTo>
                  <a:pt x="64020" y="96112"/>
                </a:lnTo>
                <a:lnTo>
                  <a:pt x="37168" y="133773"/>
                </a:lnTo>
                <a:lnTo>
                  <a:pt x="17033" y="175780"/>
                </a:lnTo>
                <a:lnTo>
                  <a:pt x="4386" y="221362"/>
                </a:lnTo>
                <a:lnTo>
                  <a:pt x="0" y="269748"/>
                </a:lnTo>
                <a:lnTo>
                  <a:pt x="4386" y="318360"/>
                </a:lnTo>
                <a:lnTo>
                  <a:pt x="17033" y="364118"/>
                </a:lnTo>
                <a:lnTo>
                  <a:pt x="37168" y="406258"/>
                </a:lnTo>
                <a:lnTo>
                  <a:pt x="64020" y="444014"/>
                </a:lnTo>
                <a:lnTo>
                  <a:pt x="96817" y="476622"/>
                </a:lnTo>
                <a:lnTo>
                  <a:pt x="134789" y="503315"/>
                </a:lnTo>
                <a:lnTo>
                  <a:pt x="177163" y="523328"/>
                </a:lnTo>
                <a:lnTo>
                  <a:pt x="223168" y="535898"/>
                </a:lnTo>
                <a:lnTo>
                  <a:pt x="272034" y="540258"/>
                </a:lnTo>
                <a:lnTo>
                  <a:pt x="320873" y="535898"/>
                </a:lnTo>
                <a:lnTo>
                  <a:pt x="366808" y="523328"/>
                </a:lnTo>
                <a:lnTo>
                  <a:pt x="409081" y="503315"/>
                </a:lnTo>
                <a:lnTo>
                  <a:pt x="446932" y="476622"/>
                </a:lnTo>
                <a:lnTo>
                  <a:pt x="479603" y="444014"/>
                </a:lnTo>
                <a:lnTo>
                  <a:pt x="506334" y="406258"/>
                </a:lnTo>
                <a:lnTo>
                  <a:pt x="526368" y="364118"/>
                </a:lnTo>
                <a:lnTo>
                  <a:pt x="538945" y="318360"/>
                </a:lnTo>
                <a:lnTo>
                  <a:pt x="543306" y="269748"/>
                </a:lnTo>
                <a:close/>
              </a:path>
            </a:pathLst>
          </a:custGeom>
          <a:solidFill>
            <a:srgbClr val="676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438643" y="5391068"/>
            <a:ext cx="556260" cy="551180"/>
          </a:xfrm>
          <a:custGeom>
            <a:avLst/>
            <a:gdLst/>
            <a:ahLst/>
            <a:cxnLst/>
            <a:rect l="l" t="t" r="r" b="b"/>
            <a:pathLst>
              <a:path w="556259" h="551179">
                <a:moveTo>
                  <a:pt x="556260" y="275162"/>
                </a:moveTo>
                <a:lnTo>
                  <a:pt x="545960" y="204068"/>
                </a:lnTo>
                <a:lnTo>
                  <a:pt x="532490" y="165258"/>
                </a:lnTo>
                <a:lnTo>
                  <a:pt x="514794" y="130537"/>
                </a:lnTo>
                <a:lnTo>
                  <a:pt x="468610" y="73367"/>
                </a:lnTo>
                <a:lnTo>
                  <a:pt x="411172" y="32555"/>
                </a:lnTo>
                <a:lnTo>
                  <a:pt x="346243" y="8100"/>
                </a:lnTo>
                <a:lnTo>
                  <a:pt x="277587" y="0"/>
                </a:lnTo>
                <a:lnTo>
                  <a:pt x="243037" y="2082"/>
                </a:lnTo>
                <a:lnTo>
                  <a:pt x="175845" y="18512"/>
                </a:lnTo>
                <a:lnTo>
                  <a:pt x="114335" y="51294"/>
                </a:lnTo>
                <a:lnTo>
                  <a:pt x="62269" y="100425"/>
                </a:lnTo>
                <a:lnTo>
                  <a:pt x="23411" y="165904"/>
                </a:lnTo>
                <a:lnTo>
                  <a:pt x="10110" y="204774"/>
                </a:lnTo>
                <a:lnTo>
                  <a:pt x="1523" y="247730"/>
                </a:lnTo>
                <a:lnTo>
                  <a:pt x="0" y="261446"/>
                </a:lnTo>
                <a:lnTo>
                  <a:pt x="0" y="289640"/>
                </a:lnTo>
                <a:lnTo>
                  <a:pt x="3048" y="317834"/>
                </a:lnTo>
                <a:lnTo>
                  <a:pt x="12954" y="355927"/>
                </a:lnTo>
                <a:lnTo>
                  <a:pt x="12954" y="261446"/>
                </a:lnTo>
                <a:lnTo>
                  <a:pt x="13715" y="248492"/>
                </a:lnTo>
                <a:lnTo>
                  <a:pt x="22537" y="206591"/>
                </a:lnTo>
                <a:lnTo>
                  <a:pt x="35928" y="168819"/>
                </a:lnTo>
                <a:lnTo>
                  <a:pt x="74547" y="105616"/>
                </a:lnTo>
                <a:lnTo>
                  <a:pt x="125830" y="58790"/>
                </a:lnTo>
                <a:lnTo>
                  <a:pt x="186041" y="28243"/>
                </a:lnTo>
                <a:lnTo>
                  <a:pt x="251437" y="13881"/>
                </a:lnTo>
                <a:lnTo>
                  <a:pt x="284911" y="12739"/>
                </a:lnTo>
                <a:lnTo>
                  <a:pt x="318280" y="15607"/>
                </a:lnTo>
                <a:lnTo>
                  <a:pt x="382830" y="33326"/>
                </a:lnTo>
                <a:lnTo>
                  <a:pt x="441347" y="66941"/>
                </a:lnTo>
                <a:lnTo>
                  <a:pt x="490092" y="116357"/>
                </a:lnTo>
                <a:lnTo>
                  <a:pt x="525325" y="181478"/>
                </a:lnTo>
                <a:lnTo>
                  <a:pt x="536705" y="219898"/>
                </a:lnTo>
                <a:lnTo>
                  <a:pt x="543306" y="262208"/>
                </a:lnTo>
                <a:lnTo>
                  <a:pt x="543306" y="355788"/>
                </a:lnTo>
                <a:lnTo>
                  <a:pt x="552008" y="317990"/>
                </a:lnTo>
                <a:lnTo>
                  <a:pt x="556260" y="275162"/>
                </a:lnTo>
                <a:close/>
              </a:path>
              <a:path w="556259" h="551179">
                <a:moveTo>
                  <a:pt x="543306" y="355788"/>
                </a:moveTo>
                <a:lnTo>
                  <a:pt x="543306" y="289640"/>
                </a:lnTo>
                <a:lnTo>
                  <a:pt x="536602" y="332793"/>
                </a:lnTo>
                <a:lnTo>
                  <a:pt x="524789" y="371910"/>
                </a:lnTo>
                <a:lnTo>
                  <a:pt x="508384" y="406968"/>
                </a:lnTo>
                <a:lnTo>
                  <a:pt x="463858" y="464807"/>
                </a:lnTo>
                <a:lnTo>
                  <a:pt x="407153" y="506111"/>
                </a:lnTo>
                <a:lnTo>
                  <a:pt x="342397" y="530680"/>
                </a:lnTo>
                <a:lnTo>
                  <a:pt x="273720" y="538316"/>
                </a:lnTo>
                <a:lnTo>
                  <a:pt x="239200" y="535722"/>
                </a:lnTo>
                <a:lnTo>
                  <a:pt x="172381" y="517586"/>
                </a:lnTo>
                <a:lnTo>
                  <a:pt x="111961" y="482020"/>
                </a:lnTo>
                <a:lnTo>
                  <a:pt x="62069" y="428827"/>
                </a:lnTo>
                <a:lnTo>
                  <a:pt x="42361" y="395557"/>
                </a:lnTo>
                <a:lnTo>
                  <a:pt x="26833" y="357806"/>
                </a:lnTo>
                <a:lnTo>
                  <a:pt x="16002" y="315548"/>
                </a:lnTo>
                <a:lnTo>
                  <a:pt x="12954" y="288878"/>
                </a:lnTo>
                <a:lnTo>
                  <a:pt x="12954" y="355927"/>
                </a:lnTo>
                <a:lnTo>
                  <a:pt x="28883" y="396831"/>
                </a:lnTo>
                <a:lnTo>
                  <a:pt x="47682" y="430101"/>
                </a:lnTo>
                <a:lnTo>
                  <a:pt x="94899" y="484345"/>
                </a:lnTo>
                <a:lnTo>
                  <a:pt x="152078" y="522408"/>
                </a:lnTo>
                <a:lnTo>
                  <a:pt x="215788" y="544547"/>
                </a:lnTo>
                <a:lnTo>
                  <a:pt x="282596" y="551017"/>
                </a:lnTo>
                <a:lnTo>
                  <a:pt x="316089" y="548456"/>
                </a:lnTo>
                <a:lnTo>
                  <a:pt x="381107" y="531904"/>
                </a:lnTo>
                <a:lnTo>
                  <a:pt x="440640" y="500326"/>
                </a:lnTo>
                <a:lnTo>
                  <a:pt x="491257" y="453976"/>
                </a:lnTo>
                <a:lnTo>
                  <a:pt x="529524" y="393112"/>
                </a:lnTo>
                <a:lnTo>
                  <a:pt x="542953" y="357317"/>
                </a:lnTo>
                <a:lnTo>
                  <a:pt x="543306" y="355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 txBox="1"/>
          <p:nvPr/>
        </p:nvSpPr>
        <p:spPr>
          <a:xfrm>
            <a:off x="7678928" y="4184395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7678928" y="5495645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3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07340"/>
            <a:ext cx="7691755" cy="1062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400" u="heavy" spc="-5" dirty="0">
                <a:uFill>
                  <a:solidFill>
                    <a:srgbClr val="990099"/>
                  </a:solidFill>
                </a:uFill>
              </a:rPr>
              <a:t>Regulation </a:t>
            </a:r>
            <a:r>
              <a:rPr sz="3400" u="heavy" spc="-70" dirty="0">
                <a:uFill>
                  <a:solidFill>
                    <a:srgbClr val="990099"/>
                  </a:solidFill>
                </a:uFill>
              </a:rPr>
              <a:t>of </a:t>
            </a:r>
            <a:r>
              <a:rPr sz="3400" u="heavy" spc="5" dirty="0">
                <a:uFill>
                  <a:solidFill>
                    <a:srgbClr val="990099"/>
                  </a:solidFill>
                </a:uFill>
              </a:rPr>
              <a:t>ketogenesis </a:t>
            </a:r>
            <a:r>
              <a:rPr sz="3400" u="heavy" spc="-85" dirty="0">
                <a:uFill>
                  <a:solidFill>
                    <a:srgbClr val="990099"/>
                  </a:solidFill>
                </a:uFill>
              </a:rPr>
              <a:t>in </a:t>
            </a:r>
            <a:r>
              <a:rPr sz="3400" u="heavy" spc="30" dirty="0">
                <a:uFill>
                  <a:solidFill>
                    <a:srgbClr val="990099"/>
                  </a:solidFill>
                </a:uFill>
              </a:rPr>
              <a:t>adipose </a:t>
            </a:r>
            <a:r>
              <a:rPr sz="3400" spc="30" dirty="0"/>
              <a:t> </a:t>
            </a:r>
            <a:r>
              <a:rPr sz="3400" u="heavy" spc="-160" dirty="0">
                <a:uFill>
                  <a:solidFill>
                    <a:srgbClr val="990099"/>
                  </a:solidFill>
                </a:uFill>
              </a:rPr>
              <a:t>tissue</a:t>
            </a:r>
            <a:r>
              <a:rPr sz="3400" u="heavy" spc="145" dirty="0">
                <a:uFill>
                  <a:solidFill>
                    <a:srgbClr val="990099"/>
                  </a:solidFill>
                </a:uFill>
              </a:rPr>
              <a:t> </a:t>
            </a:r>
            <a:r>
              <a:rPr sz="3400" u="heavy" spc="-180" dirty="0">
                <a:uFill>
                  <a:solidFill>
                    <a:srgbClr val="990099"/>
                  </a:solidFill>
                </a:uFill>
              </a:rPr>
              <a:t>: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535940" y="1619504"/>
            <a:ext cx="8215630" cy="46673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106680" indent="-342265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The factors regulating mobilization of FFAs  from adipose tissue are important in controlling  ketogenesis.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CCCCFF"/>
              </a:buClr>
              <a:buFont typeface="Times New Roman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4965" marR="5080" indent="-342265">
              <a:lnSpc>
                <a:spcPct val="100000"/>
              </a:lnSpc>
              <a:spcBef>
                <a:spcPts val="5"/>
              </a:spcBef>
              <a:buClr>
                <a:srgbClr val="CCCCFF"/>
              </a:buClr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The liver, both in fed and in fatsing conditions,  extracts about 30% of the FFAs passing </a:t>
            </a:r>
            <a:r>
              <a:rPr sz="3200" spc="-5">
                <a:latin typeface="Times New Roman"/>
                <a:cs typeface="Times New Roman"/>
              </a:rPr>
              <a:t>through  </a:t>
            </a:r>
            <a:r>
              <a:rPr sz="3200" spc="-10" smtClean="0">
                <a:latin typeface="Times New Roman"/>
                <a:cs typeface="Times New Roman"/>
              </a:rPr>
              <a:t>it.</a:t>
            </a:r>
            <a:endParaRPr lang="en-US" sz="3200" spc="-10" dirty="0" smtClean="0">
              <a:latin typeface="Times New Roman"/>
              <a:cs typeface="Times New Roman"/>
            </a:endParaRPr>
          </a:p>
          <a:p>
            <a:pPr marL="354965" marR="5080" indent="-342265">
              <a:lnSpc>
                <a:spcPct val="100000"/>
              </a:lnSpc>
              <a:spcBef>
                <a:spcPts val="5"/>
              </a:spcBef>
              <a:buClr>
                <a:srgbClr val="CCCCFF"/>
              </a:buClr>
              <a:buChar char="•"/>
              <a:tabLst>
                <a:tab pos="354965" algn="l"/>
                <a:tab pos="355600" algn="l"/>
              </a:tabLst>
            </a:pPr>
            <a:r>
              <a:rPr sz="3200" spc="-5" smtClean="0">
                <a:latin typeface="Times New Roman"/>
                <a:cs typeface="Times New Roman"/>
              </a:rPr>
              <a:t>At </a:t>
            </a:r>
            <a:r>
              <a:rPr sz="3200" spc="-5" dirty="0">
                <a:latin typeface="Times New Roman"/>
                <a:cs typeface="Times New Roman"/>
              </a:rPr>
              <a:t>high concentrations of FFA, the flux  passing through the liver is</a:t>
            </a:r>
            <a:r>
              <a:rPr sz="3200" spc="5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substantial.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031" y="245618"/>
            <a:ext cx="7250430" cy="1183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8945" marR="5080" indent="-170688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Carnitine </a:t>
            </a:r>
            <a:r>
              <a:rPr spc="-20" dirty="0"/>
              <a:t>Palmitoyltransferase-I  </a:t>
            </a:r>
            <a:r>
              <a:rPr spc="-80" dirty="0"/>
              <a:t>(CPT-I)</a:t>
            </a:r>
            <a:r>
              <a:rPr spc="195" dirty="0"/>
              <a:t> </a:t>
            </a:r>
            <a:r>
              <a:rPr spc="170" dirty="0"/>
              <a:t>Gateway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2152904"/>
            <a:ext cx="8943340" cy="3049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113030" indent="-342265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200" i="1" spc="-5" dirty="0">
                <a:latin typeface="Times New Roman"/>
                <a:cs typeface="Times New Roman"/>
              </a:rPr>
              <a:t>CPT-I </a:t>
            </a:r>
            <a:r>
              <a:rPr sz="3200" spc="-5" dirty="0">
                <a:latin typeface="Times New Roman"/>
                <a:cs typeface="Times New Roman"/>
              </a:rPr>
              <a:t>activity regulates the entry of long chain acyl  groups into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mitochondria.</a:t>
            </a:r>
            <a:endParaRPr sz="32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3075"/>
              </a:spcBef>
              <a:buClr>
                <a:srgbClr val="CCCCF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The activity of </a:t>
            </a:r>
            <a:r>
              <a:rPr sz="3200" i="1" spc="-10" dirty="0">
                <a:latin typeface="Times New Roman"/>
                <a:cs typeface="Times New Roman"/>
              </a:rPr>
              <a:t>CPT-I </a:t>
            </a:r>
            <a:r>
              <a:rPr sz="3200" spc="-10" dirty="0">
                <a:latin typeface="Times New Roman"/>
                <a:cs typeface="Times New Roman"/>
              </a:rPr>
              <a:t>is</a:t>
            </a:r>
            <a:endParaRPr sz="3200">
              <a:latin typeface="Times New Roman"/>
              <a:cs typeface="Times New Roman"/>
            </a:endParaRPr>
          </a:p>
          <a:p>
            <a:pPr marL="755015" lvl="1" indent="-285750">
              <a:lnSpc>
                <a:spcPct val="100000"/>
              </a:lnSpc>
              <a:spcBef>
                <a:spcPts val="765"/>
              </a:spcBef>
              <a:buClr>
                <a:srgbClr val="CCCCFF"/>
              </a:buClr>
              <a:buFont typeface="Wingdings"/>
              <a:buChar char=""/>
              <a:tabLst>
                <a:tab pos="755650" algn="l"/>
              </a:tabLst>
            </a:pP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Low</a:t>
            </a:r>
            <a:r>
              <a:rPr sz="3200" spc="-5" dirty="0">
                <a:latin typeface="Times New Roman"/>
                <a:cs typeface="Times New Roman"/>
              </a:rPr>
              <a:t> in the </a:t>
            </a: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fed state</a:t>
            </a:r>
            <a:r>
              <a:rPr sz="3200" spc="-5" dirty="0">
                <a:latin typeface="Times New Roman"/>
                <a:cs typeface="Times New Roman"/>
              </a:rPr>
              <a:t> – depression of FA</a:t>
            </a:r>
            <a:r>
              <a:rPr sz="3200" spc="1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oxidation.</a:t>
            </a:r>
            <a:endParaRPr sz="3200">
              <a:latin typeface="Times New Roman"/>
              <a:cs typeface="Times New Roman"/>
            </a:endParaRPr>
          </a:p>
          <a:p>
            <a:pPr marL="755650" lvl="1" indent="-285750">
              <a:lnSpc>
                <a:spcPct val="100000"/>
              </a:lnSpc>
              <a:spcBef>
                <a:spcPts val="770"/>
              </a:spcBef>
              <a:buClr>
                <a:srgbClr val="CCCCFF"/>
              </a:buClr>
              <a:buFont typeface="Wingdings"/>
              <a:buChar char=""/>
              <a:tabLst>
                <a:tab pos="756285" algn="l"/>
              </a:tabLst>
            </a:pP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High</a:t>
            </a:r>
            <a:r>
              <a:rPr sz="3200" spc="-5" dirty="0">
                <a:latin typeface="Times New Roman"/>
                <a:cs typeface="Times New Roman"/>
              </a:rPr>
              <a:t> in </a:t>
            </a: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starvation</a:t>
            </a:r>
            <a:r>
              <a:rPr sz="3200" spc="-5" dirty="0">
                <a:latin typeface="Times New Roman"/>
                <a:cs typeface="Times New Roman"/>
              </a:rPr>
              <a:t> – FA oxidation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Increase.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031" y="245618"/>
            <a:ext cx="7250430" cy="1183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8945" marR="5080" indent="-170688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Carnitine </a:t>
            </a:r>
            <a:r>
              <a:rPr spc="-20" dirty="0"/>
              <a:t>Palmitoyltransferase-I  </a:t>
            </a:r>
            <a:r>
              <a:rPr spc="-80" dirty="0"/>
              <a:t>(CPT-I)</a:t>
            </a:r>
            <a:r>
              <a:rPr spc="195" dirty="0"/>
              <a:t> </a:t>
            </a:r>
            <a:r>
              <a:rPr spc="170" dirty="0"/>
              <a:t>Gateway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594" y="2000504"/>
            <a:ext cx="8760460" cy="4254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Font typeface="Wingdings"/>
              <a:buChar char=""/>
              <a:tabLst>
                <a:tab pos="354965" algn="l"/>
                <a:tab pos="356235" algn="l"/>
              </a:tabLst>
            </a:pP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Malonyl CoA</a:t>
            </a:r>
            <a:r>
              <a:rPr sz="3200" spc="-5" dirty="0">
                <a:latin typeface="Times New Roman"/>
                <a:cs typeface="Times New Roman"/>
              </a:rPr>
              <a:t> is formed by acetyl CoA carboxylase  in the fed state – potent inhibitor of </a:t>
            </a:r>
            <a:r>
              <a:rPr sz="3200" i="1" spc="-5" dirty="0">
                <a:latin typeface="Times New Roman"/>
                <a:cs typeface="Times New Roman"/>
              </a:rPr>
              <a:t>CPT – I</a:t>
            </a:r>
            <a:r>
              <a:rPr sz="3200" i="1" spc="4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  <a:p>
            <a:pPr marL="354965" marR="177800" indent="-342265">
              <a:lnSpc>
                <a:spcPct val="100000"/>
              </a:lnSpc>
              <a:spcBef>
                <a:spcPts val="3075"/>
              </a:spcBef>
              <a:buClr>
                <a:srgbClr val="CCCCF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In fed state, FFAs enter the liver cells in low conc.  And are nearly all esterified to Acylglycerols and  transported out of the liver in</a:t>
            </a:r>
            <a:r>
              <a:rPr sz="3200" spc="3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VLDL.</a:t>
            </a:r>
            <a:endParaRPr sz="32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3085"/>
              </a:spcBef>
              <a:buClr>
                <a:srgbClr val="CCCCF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200" b="1" spc="-5" smtClean="0">
                <a:solidFill>
                  <a:srgbClr val="CC3300"/>
                </a:solidFill>
                <a:latin typeface="Symbol"/>
                <a:cs typeface="Symbol"/>
              </a:rPr>
              <a:t></a:t>
            </a:r>
            <a:r>
              <a:rPr lang="en-US" sz="3200" b="1" spc="-5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sed</a:t>
            </a:r>
            <a:r>
              <a:rPr sz="3200" b="1" spc="-5" smtClean="0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CC3300"/>
                </a:solidFill>
                <a:latin typeface="Times New Roman"/>
                <a:cs typeface="Times New Roman"/>
              </a:rPr>
              <a:t>[ </a:t>
            </a:r>
            <a:r>
              <a:rPr sz="3200" spc="-10" dirty="0">
                <a:solidFill>
                  <a:srgbClr val="CC3300"/>
                </a:solidFill>
                <a:latin typeface="Times New Roman"/>
                <a:cs typeface="Times New Roman"/>
              </a:rPr>
              <a:t>Insulin </a:t>
            </a:r>
            <a:r>
              <a:rPr sz="3200" spc="-5" dirty="0">
                <a:solidFill>
                  <a:srgbClr val="CC3300"/>
                </a:solidFill>
                <a:latin typeface="Times New Roman"/>
                <a:cs typeface="Times New Roman"/>
              </a:rPr>
              <a:t>] / [ </a:t>
            </a:r>
            <a:r>
              <a:rPr sz="3200" spc="-10" dirty="0">
                <a:solidFill>
                  <a:srgbClr val="CC3300"/>
                </a:solidFill>
                <a:latin typeface="Times New Roman"/>
                <a:cs typeface="Times New Roman"/>
              </a:rPr>
              <a:t>Glucagon </a:t>
            </a:r>
            <a:r>
              <a:rPr sz="3200" spc="-5" dirty="0">
                <a:solidFill>
                  <a:srgbClr val="CC3300"/>
                </a:solidFill>
                <a:latin typeface="Times New Roman"/>
                <a:cs typeface="Times New Roman"/>
              </a:rPr>
              <a:t>] ratio </a:t>
            </a:r>
            <a:r>
              <a:rPr sz="3200" spc="-5">
                <a:latin typeface="Times New Roman"/>
                <a:cs typeface="Times New Roman"/>
              </a:rPr>
              <a:t>in</a:t>
            </a:r>
            <a:r>
              <a:rPr sz="3200" spc="90">
                <a:latin typeface="Times New Roman"/>
                <a:cs typeface="Times New Roman"/>
              </a:rPr>
              <a:t> </a:t>
            </a:r>
            <a:r>
              <a:rPr sz="3200" spc="-5" smtClean="0">
                <a:latin typeface="Times New Roman"/>
                <a:cs typeface="Times New Roman"/>
              </a:rPr>
              <a:t>starvation</a:t>
            </a:r>
            <a:r>
              <a:rPr lang="en-US" sz="3200" spc="-5" dirty="0" smtClean="0">
                <a:latin typeface="Times New Roman"/>
                <a:cs typeface="Times New Roman"/>
              </a:rPr>
              <a:t> inhibit </a:t>
            </a:r>
            <a:r>
              <a:rPr lang="en-US" sz="3200" spc="-5" dirty="0" err="1" smtClean="0">
                <a:latin typeface="Times New Roman"/>
                <a:cs typeface="Times New Roman"/>
              </a:rPr>
              <a:t>ketogenesis</a:t>
            </a:r>
            <a:r>
              <a:rPr sz="3200" spc="-5" smtClean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031" y="245618"/>
            <a:ext cx="7250430" cy="1183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8945" marR="5080" indent="-170688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Carnitine </a:t>
            </a:r>
            <a:r>
              <a:rPr spc="-20" dirty="0"/>
              <a:t>Palmitoyltransferase-I  </a:t>
            </a:r>
            <a:r>
              <a:rPr spc="-80" dirty="0"/>
              <a:t>(CPT-I)</a:t>
            </a:r>
            <a:r>
              <a:rPr spc="195" dirty="0"/>
              <a:t> </a:t>
            </a:r>
            <a:r>
              <a:rPr spc="170" dirty="0"/>
              <a:t>Gateway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619504"/>
            <a:ext cx="8686800" cy="3636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13335" indent="-342265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With the onset of starvation, conc of FFA increase,  </a:t>
            </a:r>
            <a:r>
              <a:rPr sz="3200" i="1" spc="-5" dirty="0">
                <a:latin typeface="Times New Roman"/>
                <a:cs typeface="Times New Roman"/>
              </a:rPr>
              <a:t>acetyl CoA carboxylase </a:t>
            </a:r>
            <a:r>
              <a:rPr sz="3200" spc="-5" dirty="0">
                <a:latin typeface="Times New Roman"/>
                <a:cs typeface="Times New Roman"/>
              </a:rPr>
              <a:t>is inhibited by acyl CoA,  and [ malonyl CoA ] decreases.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CCCCFF"/>
              </a:buClr>
              <a:buFont typeface="Wingdings"/>
              <a:buChar char=""/>
            </a:pPr>
            <a:endParaRPr sz="4650">
              <a:latin typeface="Times New Roman"/>
              <a:cs typeface="Times New Roman"/>
            </a:endParaRPr>
          </a:p>
          <a:p>
            <a:pPr marL="354965" marR="5080" indent="-342265">
              <a:lnSpc>
                <a:spcPct val="100000"/>
              </a:lnSpc>
              <a:spcBef>
                <a:spcPts val="5"/>
              </a:spcBef>
              <a:buClr>
                <a:srgbClr val="CCCCF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This decrease of [ malonyl CoA ] releases the  inhibition on </a:t>
            </a:r>
            <a:r>
              <a:rPr sz="3200" i="1" spc="-5" dirty="0">
                <a:latin typeface="Times New Roman"/>
                <a:cs typeface="Times New Roman"/>
              </a:rPr>
              <a:t>CPT-I</a:t>
            </a:r>
            <a:r>
              <a:rPr sz="3200" spc="-5" dirty="0">
                <a:latin typeface="Times New Roman"/>
                <a:cs typeface="Times New Roman"/>
              </a:rPr>
              <a:t>, allowing more acyl CoA to</a:t>
            </a:r>
            <a:r>
              <a:rPr sz="3200" spc="6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be</a:t>
            </a:r>
            <a:endParaRPr sz="32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  <a:spcBef>
                <a:spcPts val="10"/>
              </a:spcBef>
            </a:pPr>
            <a:r>
              <a:rPr sz="3200" spc="-5" dirty="0">
                <a:latin typeface="Symbol"/>
                <a:cs typeface="Symbol"/>
              </a:rPr>
              <a:t></a:t>
            </a:r>
            <a:r>
              <a:rPr sz="3200" spc="-5" dirty="0">
                <a:latin typeface="Times New Roman"/>
                <a:cs typeface="Times New Roman"/>
              </a:rPr>
              <a:t>-oxidized.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marR="5080" indent="-7620" algn="ctr">
              <a:lnSpc>
                <a:spcPct val="100000"/>
              </a:lnSpc>
              <a:spcBef>
                <a:spcPts val="95"/>
              </a:spcBef>
            </a:pPr>
            <a:r>
              <a:rPr spc="-85" dirty="0"/>
              <a:t>Partition </a:t>
            </a:r>
            <a:r>
              <a:rPr spc="-75" dirty="0"/>
              <a:t>of </a:t>
            </a:r>
            <a:r>
              <a:rPr spc="50" dirty="0"/>
              <a:t>Acetyl </a:t>
            </a:r>
            <a:r>
              <a:rPr spc="70" dirty="0"/>
              <a:t>CoA </a:t>
            </a:r>
            <a:r>
              <a:rPr spc="110" dirty="0"/>
              <a:t>between  </a:t>
            </a:r>
            <a:r>
              <a:rPr spc="-5" dirty="0"/>
              <a:t>the </a:t>
            </a:r>
            <a:r>
              <a:rPr spc="114" dirty="0"/>
              <a:t>pathway </a:t>
            </a:r>
            <a:r>
              <a:rPr spc="-75" dirty="0"/>
              <a:t>of </a:t>
            </a:r>
            <a:r>
              <a:rPr spc="5" dirty="0"/>
              <a:t>ketogenesis </a:t>
            </a:r>
            <a:r>
              <a:rPr spc="80" dirty="0"/>
              <a:t>and  </a:t>
            </a:r>
            <a:r>
              <a:rPr spc="30" dirty="0"/>
              <a:t>oxidation </a:t>
            </a:r>
            <a:r>
              <a:rPr spc="-40" dirty="0"/>
              <a:t>to</a:t>
            </a:r>
            <a:r>
              <a:rPr spc="145" dirty="0"/>
              <a:t> </a:t>
            </a:r>
            <a:r>
              <a:rPr spc="114" dirty="0"/>
              <a:t>CO</a:t>
            </a:r>
            <a:r>
              <a:rPr sz="3750" spc="172" baseline="-21111" dirty="0"/>
              <a:t>2</a:t>
            </a:r>
            <a:endParaRPr sz="3750" baseline="-21111"/>
          </a:p>
        </p:txBody>
      </p:sp>
      <p:sp>
        <p:nvSpPr>
          <p:cNvPr id="3" name="object 3"/>
          <p:cNvSpPr txBox="1"/>
          <p:nvPr/>
        </p:nvSpPr>
        <p:spPr>
          <a:xfrm>
            <a:off x="78739" y="2000504"/>
            <a:ext cx="8810625" cy="4122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804545" indent="-342265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This partition is so regulated that the total free  energy captured in ATP which results from the  oxidation of FFAs remains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constant.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CCCCFF"/>
              </a:buClr>
              <a:buFont typeface="Wingdings"/>
              <a:buChar char=""/>
            </a:pPr>
            <a:endParaRPr sz="4650">
              <a:latin typeface="Times New Roman"/>
              <a:cs typeface="Times New Roman"/>
            </a:endParaRPr>
          </a:p>
          <a:p>
            <a:pPr marL="354965" marR="5080" indent="-342265">
              <a:lnSpc>
                <a:spcPct val="100000"/>
              </a:lnSpc>
              <a:spcBef>
                <a:spcPts val="5"/>
              </a:spcBef>
              <a:buClr>
                <a:srgbClr val="CCCCF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Ketogenesis allows liver to oxidize increasing  quantities of FAs within a tightly coupled system of  oxidative phosphorylation, without increaing its  total energy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expenditure.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75081"/>
            <a:ext cx="8229600" cy="1143000"/>
          </a:xfrm>
          <a:custGeom>
            <a:avLst/>
            <a:gdLst/>
            <a:ahLst/>
            <a:cxnLst/>
            <a:rect l="l" t="t" r="r" b="b"/>
            <a:pathLst>
              <a:path w="8229600" h="1143000">
                <a:moveTo>
                  <a:pt x="0" y="0"/>
                </a:moveTo>
                <a:lnTo>
                  <a:pt x="0" y="1143000"/>
                </a:lnTo>
                <a:lnTo>
                  <a:pt x="8229600" y="1142999"/>
                </a:lnTo>
                <a:lnTo>
                  <a:pt x="8229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76097"/>
            <a:ext cx="70548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 marR="5080" indent="-6985">
              <a:lnSpc>
                <a:spcPct val="100000"/>
              </a:lnSpc>
              <a:spcBef>
                <a:spcPts val="100"/>
              </a:spcBef>
            </a:pPr>
            <a:r>
              <a:rPr sz="3600" spc="-85" dirty="0"/>
              <a:t>Partition </a:t>
            </a:r>
            <a:r>
              <a:rPr sz="3600" spc="-75" dirty="0"/>
              <a:t>of </a:t>
            </a:r>
            <a:r>
              <a:rPr sz="3600" spc="50" dirty="0"/>
              <a:t>Acetyl </a:t>
            </a:r>
            <a:r>
              <a:rPr sz="3600" spc="65" dirty="0"/>
              <a:t>CoA </a:t>
            </a:r>
            <a:r>
              <a:rPr sz="3600" spc="105" dirty="0"/>
              <a:t>between  </a:t>
            </a:r>
            <a:r>
              <a:rPr sz="3600" spc="30" dirty="0"/>
              <a:t>oxidation </a:t>
            </a:r>
            <a:r>
              <a:rPr sz="3600" spc="75" dirty="0"/>
              <a:t>and </a:t>
            </a:r>
            <a:r>
              <a:rPr sz="3600" spc="-445" dirty="0"/>
              <a:t>KB</a:t>
            </a:r>
            <a:r>
              <a:rPr sz="3600" spc="-305" dirty="0"/>
              <a:t> </a:t>
            </a:r>
            <a:r>
              <a:rPr sz="3600" spc="15" dirty="0"/>
              <a:t>production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78435" y="1470152"/>
            <a:ext cx="8766810" cy="4634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CCCCFF"/>
              </a:buClr>
              <a:buFont typeface="Wingdings"/>
              <a:buChar char=""/>
              <a:tabLst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Complete oxidation of palmitate: 129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ATP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lr>
                <a:srgbClr val="CCCCFF"/>
              </a:buClr>
              <a:buFont typeface="Wingdings"/>
              <a:buChar char=""/>
              <a:tabLst>
                <a:tab pos="356235" algn="l"/>
              </a:tabLst>
            </a:pPr>
            <a:r>
              <a:rPr sz="2400" spc="-5" dirty="0">
                <a:solidFill>
                  <a:srgbClr val="9A0000"/>
                </a:solidFill>
                <a:latin typeface="Times New Roman"/>
                <a:cs typeface="Times New Roman"/>
              </a:rPr>
              <a:t>If </a:t>
            </a:r>
            <a:r>
              <a:rPr sz="2400" dirty="0">
                <a:solidFill>
                  <a:srgbClr val="9A0000"/>
                </a:solidFill>
                <a:latin typeface="Times New Roman"/>
                <a:cs typeface="Times New Roman"/>
              </a:rPr>
              <a:t>acetoacetate </a:t>
            </a:r>
            <a:r>
              <a:rPr sz="2400" spc="-5" dirty="0">
                <a:solidFill>
                  <a:srgbClr val="9A0000"/>
                </a:solidFill>
                <a:latin typeface="Times New Roman"/>
                <a:cs typeface="Times New Roman"/>
              </a:rPr>
              <a:t>is </a:t>
            </a:r>
            <a:r>
              <a:rPr sz="2400" dirty="0">
                <a:solidFill>
                  <a:srgbClr val="9A0000"/>
                </a:solidFill>
                <a:latin typeface="Times New Roman"/>
                <a:cs typeface="Times New Roman"/>
              </a:rPr>
              <a:t>the end </a:t>
            </a:r>
            <a:r>
              <a:rPr sz="2400" spc="-5" dirty="0">
                <a:solidFill>
                  <a:srgbClr val="9A0000"/>
                </a:solidFill>
                <a:latin typeface="Times New Roman"/>
                <a:cs typeface="Times New Roman"/>
              </a:rPr>
              <a:t>product</a:t>
            </a:r>
            <a:r>
              <a:rPr sz="2400" spc="-50" dirty="0">
                <a:solidFill>
                  <a:srgbClr val="9A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9A0000"/>
                </a:solidFill>
                <a:latin typeface="Times New Roman"/>
                <a:cs typeface="Times New Roman"/>
              </a:rPr>
              <a:t>:</a:t>
            </a:r>
            <a:endParaRPr sz="2400" dirty="0">
              <a:latin typeface="Times New Roman"/>
              <a:cs typeface="Times New Roman"/>
            </a:endParaRPr>
          </a:p>
          <a:p>
            <a:pPr marL="755650" marR="45085" indent="-285750">
              <a:lnSpc>
                <a:spcPct val="100000"/>
              </a:lnSpc>
              <a:spcBef>
                <a:spcPts val="575"/>
              </a:spcBef>
            </a:pPr>
            <a:r>
              <a:rPr sz="2400" spc="105" dirty="0">
                <a:solidFill>
                  <a:srgbClr val="CCCCFF"/>
                </a:solidFill>
                <a:latin typeface="Wingdings"/>
                <a:cs typeface="Wingdings"/>
              </a:rPr>
              <a:t></a:t>
            </a:r>
            <a:r>
              <a:rPr sz="2400" spc="105" dirty="0">
                <a:latin typeface="Times New Roman"/>
                <a:cs typeface="Times New Roman"/>
              </a:rPr>
              <a:t>7 </a:t>
            </a:r>
            <a:r>
              <a:rPr sz="2400" dirty="0">
                <a:latin typeface="Times New Roman"/>
                <a:cs typeface="Times New Roman"/>
              </a:rPr>
              <a:t>cycles of betaoxidation of palmitate forms 8 acetyl CoA,</a:t>
            </a:r>
            <a:r>
              <a:rPr sz="2400" spc="-3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which  </a:t>
            </a:r>
            <a:r>
              <a:rPr sz="2400" spc="-5" dirty="0">
                <a:latin typeface="Times New Roman"/>
                <a:cs typeface="Times New Roman"/>
              </a:rPr>
              <a:t>join to form </a:t>
            </a:r>
            <a:r>
              <a:rPr sz="2400" dirty="0">
                <a:latin typeface="Times New Roman"/>
                <a:cs typeface="Times New Roman"/>
              </a:rPr>
              <a:t>4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acetoacetate.</a:t>
            </a:r>
            <a:endParaRPr sz="2400" dirty="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sz="2400" spc="105" dirty="0">
                <a:solidFill>
                  <a:srgbClr val="CCCCFF"/>
                </a:solidFill>
                <a:latin typeface="Wingdings"/>
                <a:cs typeface="Wingdings"/>
              </a:rPr>
              <a:t></a:t>
            </a:r>
            <a:r>
              <a:rPr sz="2400" spc="105" dirty="0">
                <a:latin typeface="Times New Roman"/>
                <a:cs typeface="Times New Roman"/>
              </a:rPr>
              <a:t>5 </a:t>
            </a:r>
            <a:r>
              <a:rPr sz="2400" spc="-5" dirty="0">
                <a:latin typeface="Times New Roman"/>
                <a:cs typeface="Times New Roman"/>
              </a:rPr>
              <a:t>ATP </a:t>
            </a:r>
            <a:r>
              <a:rPr sz="2400" dirty="0">
                <a:latin typeface="Times New Roman"/>
                <a:cs typeface="Times New Roman"/>
              </a:rPr>
              <a:t>for each cycle of betaoxidation. Total </a:t>
            </a:r>
            <a:r>
              <a:rPr sz="2400" spc="-5" dirty="0">
                <a:latin typeface="Times New Roman"/>
                <a:cs typeface="Times New Roman"/>
              </a:rPr>
              <a:t>ATP </a:t>
            </a:r>
            <a:r>
              <a:rPr sz="2400" dirty="0">
                <a:latin typeface="Times New Roman"/>
                <a:cs typeface="Times New Roman"/>
              </a:rPr>
              <a:t>formed</a:t>
            </a:r>
            <a:r>
              <a:rPr sz="2400" spc="-2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35.</a:t>
            </a: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sz="2400" spc="105" dirty="0">
                <a:solidFill>
                  <a:srgbClr val="CCCCFF"/>
                </a:solidFill>
                <a:latin typeface="Wingdings"/>
                <a:cs typeface="Wingdings"/>
              </a:rPr>
              <a:t></a:t>
            </a:r>
            <a:r>
              <a:rPr sz="2400" spc="105" dirty="0">
                <a:latin typeface="Times New Roman"/>
                <a:cs typeface="Times New Roman"/>
              </a:rPr>
              <a:t>2 </a:t>
            </a:r>
            <a:r>
              <a:rPr sz="2400" dirty="0">
                <a:latin typeface="Times New Roman"/>
                <a:cs typeface="Times New Roman"/>
              </a:rPr>
              <a:t>are used for initial</a:t>
            </a:r>
            <a:r>
              <a:rPr sz="2400" spc="-1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activation.</a:t>
            </a:r>
          </a:p>
          <a:p>
            <a:pPr marL="469900">
              <a:lnSpc>
                <a:spcPct val="100000"/>
              </a:lnSpc>
              <a:spcBef>
                <a:spcPts val="580"/>
              </a:spcBef>
            </a:pPr>
            <a:r>
              <a:rPr sz="2400" spc="40" dirty="0">
                <a:solidFill>
                  <a:srgbClr val="CCCCFF"/>
                </a:solidFill>
                <a:latin typeface="Wingdings"/>
                <a:cs typeface="Wingdings"/>
              </a:rPr>
              <a:t></a:t>
            </a:r>
            <a:r>
              <a:rPr sz="2400" spc="40" dirty="0">
                <a:latin typeface="Times New Roman"/>
                <a:cs typeface="Times New Roman"/>
              </a:rPr>
              <a:t>Thus </a:t>
            </a:r>
            <a:r>
              <a:rPr sz="2400" spc="-5" dirty="0">
                <a:latin typeface="Times New Roman"/>
                <a:cs typeface="Times New Roman"/>
              </a:rPr>
              <a:t>33 ATP are formed if acetoacetate is </a:t>
            </a:r>
            <a:r>
              <a:rPr sz="2400" dirty="0">
                <a:latin typeface="Times New Roman"/>
                <a:cs typeface="Times New Roman"/>
              </a:rPr>
              <a:t>the end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product.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2400" spc="-5" dirty="0">
                <a:solidFill>
                  <a:srgbClr val="9A0000"/>
                </a:solidFill>
                <a:latin typeface="Times New Roman"/>
                <a:cs typeface="Times New Roman"/>
              </a:rPr>
              <a:t>If </a:t>
            </a:r>
            <a:r>
              <a:rPr sz="2400" spc="-5" dirty="0">
                <a:solidFill>
                  <a:srgbClr val="9A0000"/>
                </a:solidFill>
                <a:latin typeface="Symbol"/>
                <a:cs typeface="Symbol"/>
              </a:rPr>
              <a:t></a:t>
            </a:r>
            <a:r>
              <a:rPr sz="2400" spc="-5" dirty="0">
                <a:solidFill>
                  <a:srgbClr val="9A0000"/>
                </a:solidFill>
                <a:latin typeface="Times New Roman"/>
                <a:cs typeface="Times New Roman"/>
              </a:rPr>
              <a:t>-OH </a:t>
            </a:r>
            <a:r>
              <a:rPr sz="2400" dirty="0">
                <a:solidFill>
                  <a:srgbClr val="9A0000"/>
                </a:solidFill>
                <a:latin typeface="Times New Roman"/>
                <a:cs typeface="Times New Roman"/>
              </a:rPr>
              <a:t>butyrate </a:t>
            </a:r>
            <a:r>
              <a:rPr sz="2400" spc="-5" dirty="0">
                <a:solidFill>
                  <a:srgbClr val="9A0000"/>
                </a:solidFill>
                <a:latin typeface="Times New Roman"/>
                <a:cs typeface="Times New Roman"/>
              </a:rPr>
              <a:t>is </a:t>
            </a:r>
            <a:r>
              <a:rPr sz="2400" dirty="0">
                <a:solidFill>
                  <a:srgbClr val="9A0000"/>
                </a:solidFill>
                <a:latin typeface="Times New Roman"/>
                <a:cs typeface="Times New Roman"/>
              </a:rPr>
              <a:t>the end</a:t>
            </a:r>
            <a:r>
              <a:rPr sz="2400" spc="-35" dirty="0">
                <a:solidFill>
                  <a:srgbClr val="9A00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9A0000"/>
                </a:solidFill>
                <a:latin typeface="Times New Roman"/>
                <a:cs typeface="Times New Roman"/>
              </a:rPr>
              <a:t>product</a:t>
            </a:r>
            <a:r>
              <a:rPr sz="2400" spc="-5" dirty="0">
                <a:latin typeface="Times New Roman"/>
                <a:cs typeface="Times New Roman"/>
              </a:rPr>
              <a:t>:</a:t>
            </a:r>
            <a:endParaRPr sz="24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75"/>
              </a:spcBef>
            </a:pPr>
            <a:r>
              <a:rPr sz="2400" spc="105" dirty="0">
                <a:solidFill>
                  <a:srgbClr val="CCCCFF"/>
                </a:solidFill>
                <a:latin typeface="Wingdings"/>
                <a:cs typeface="Wingdings"/>
              </a:rPr>
              <a:t></a:t>
            </a:r>
            <a:r>
              <a:rPr sz="2400" spc="105" dirty="0">
                <a:latin typeface="Times New Roman"/>
                <a:cs typeface="Times New Roman"/>
              </a:rPr>
              <a:t>4 </a:t>
            </a:r>
            <a:r>
              <a:rPr sz="2400" spc="-5" dirty="0">
                <a:latin typeface="Times New Roman"/>
                <a:cs typeface="Times New Roman"/>
              </a:rPr>
              <a:t>acetoacetate form </a:t>
            </a:r>
            <a:r>
              <a:rPr sz="2400" dirty="0">
                <a:latin typeface="Times New Roman"/>
                <a:cs typeface="Times New Roman"/>
              </a:rPr>
              <a:t>4 </a:t>
            </a:r>
            <a:r>
              <a:rPr sz="2400" spc="-5" dirty="0">
                <a:latin typeface="Symbol"/>
                <a:cs typeface="Symbol"/>
              </a:rPr>
              <a:t></a:t>
            </a:r>
            <a:r>
              <a:rPr sz="2400" spc="-5" dirty="0">
                <a:latin typeface="Times New Roman"/>
                <a:cs typeface="Times New Roman"/>
              </a:rPr>
              <a:t>-OH </a:t>
            </a:r>
            <a:r>
              <a:rPr sz="2400" dirty="0">
                <a:latin typeface="Times New Roman"/>
                <a:cs typeface="Times New Roman"/>
              </a:rPr>
              <a:t>butyrate using 4 </a:t>
            </a:r>
            <a:r>
              <a:rPr sz="2400" spc="-5" dirty="0">
                <a:latin typeface="Times New Roman"/>
                <a:cs typeface="Times New Roman"/>
              </a:rPr>
              <a:t>NADH(i.e.,12</a:t>
            </a:r>
            <a:r>
              <a:rPr sz="2400" spc="-15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ATP)</a:t>
            </a:r>
            <a:endParaRPr sz="240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565"/>
              </a:spcBef>
            </a:pPr>
            <a:r>
              <a:rPr sz="2400" spc="35" dirty="0">
                <a:solidFill>
                  <a:srgbClr val="CCCCFF"/>
                </a:solidFill>
                <a:latin typeface="Wingdings"/>
                <a:cs typeface="Wingdings"/>
              </a:rPr>
              <a:t></a:t>
            </a:r>
            <a:r>
              <a:rPr sz="2400" spc="35" dirty="0">
                <a:latin typeface="Times New Roman"/>
                <a:cs typeface="Times New Roman"/>
              </a:rPr>
              <a:t>Thus </a:t>
            </a:r>
            <a:r>
              <a:rPr sz="2400" spc="-5" dirty="0">
                <a:latin typeface="Times New Roman"/>
                <a:cs typeface="Times New Roman"/>
              </a:rPr>
              <a:t>33-12= 21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ATP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9170" y="535177"/>
            <a:ext cx="438023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70"/>
              <a:t>KB </a:t>
            </a:r>
            <a:r>
              <a:rPr lang="en-US" spc="-470" dirty="0" smtClean="0"/>
              <a:t> </a:t>
            </a:r>
            <a:r>
              <a:rPr spc="-95" smtClean="0"/>
              <a:t>in </a:t>
            </a:r>
            <a:r>
              <a:rPr spc="35" dirty="0"/>
              <a:t>blood </a:t>
            </a:r>
            <a:r>
              <a:rPr spc="-165" dirty="0"/>
              <a:t>&amp;</a:t>
            </a:r>
            <a:r>
              <a:rPr spc="120" dirty="0"/>
              <a:t> </a:t>
            </a:r>
            <a:r>
              <a:rPr spc="-70" dirty="0"/>
              <a:t>urine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2551"/>
            <a:ext cx="7621270" cy="4365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  <a:tab pos="4505960" algn="l"/>
              </a:tabLst>
            </a:pPr>
            <a:r>
              <a:rPr sz="3200" spc="-10" dirty="0">
                <a:latin typeface="Arial"/>
                <a:cs typeface="Arial"/>
              </a:rPr>
              <a:t>Normal </a:t>
            </a:r>
            <a:r>
              <a:rPr sz="3200" spc="-5" dirty="0">
                <a:latin typeface="Arial"/>
                <a:cs typeface="Arial"/>
              </a:rPr>
              <a:t>KB</a:t>
            </a:r>
            <a:r>
              <a:rPr sz="3200" spc="3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in</a:t>
            </a:r>
            <a:r>
              <a:rPr sz="3200" spc="1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plasma:	0.2mmol/L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278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  <a:tab pos="4119245" algn="l"/>
                <a:tab pos="4570095" algn="l"/>
              </a:tabLst>
            </a:pPr>
            <a:r>
              <a:rPr sz="3200" spc="-10" dirty="0">
                <a:latin typeface="Arial"/>
                <a:cs typeface="Arial"/>
              </a:rPr>
              <a:t>Starvation	</a:t>
            </a:r>
            <a:r>
              <a:rPr sz="3200" dirty="0">
                <a:latin typeface="Arial"/>
                <a:cs typeface="Arial"/>
              </a:rPr>
              <a:t>:	</a:t>
            </a:r>
            <a:r>
              <a:rPr sz="3200" spc="-5" dirty="0">
                <a:latin typeface="Arial"/>
                <a:cs typeface="Arial"/>
              </a:rPr>
              <a:t>3-5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mmol/L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276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  <a:tab pos="4504690" algn="l"/>
              </a:tabLst>
            </a:pPr>
            <a:r>
              <a:rPr sz="3200" spc="-10" dirty="0">
                <a:latin typeface="Arial"/>
                <a:cs typeface="Arial"/>
              </a:rPr>
              <a:t>Diabetic</a:t>
            </a:r>
            <a:r>
              <a:rPr sz="3200" spc="7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ketoacidosis:	</a:t>
            </a:r>
            <a:r>
              <a:rPr sz="3200" spc="-5" dirty="0">
                <a:latin typeface="Arial"/>
                <a:cs typeface="Arial"/>
              </a:rPr>
              <a:t>&gt;</a:t>
            </a:r>
            <a:r>
              <a:rPr sz="3200" spc="-5" dirty="0">
                <a:latin typeface="Times New Roman"/>
                <a:cs typeface="Times New Roman"/>
              </a:rPr>
              <a:t>12mmol/L</a:t>
            </a:r>
            <a:endParaRPr sz="3200">
              <a:latin typeface="Times New Roman"/>
              <a:cs typeface="Times New Roman"/>
            </a:endParaRPr>
          </a:p>
          <a:p>
            <a:pPr marL="354965" marR="5080" indent="-342265">
              <a:lnSpc>
                <a:spcPct val="100000"/>
              </a:lnSpc>
              <a:spcBef>
                <a:spcPts val="280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KB of </a:t>
            </a:r>
            <a:r>
              <a:rPr sz="3200" spc="-10" dirty="0">
                <a:latin typeface="Arial"/>
                <a:cs typeface="Arial"/>
              </a:rPr>
              <a:t>&gt;12mmol/L, saturates </a:t>
            </a:r>
            <a:r>
              <a:rPr sz="3200" spc="-5" dirty="0">
                <a:latin typeface="Arial"/>
                <a:cs typeface="Arial"/>
              </a:rPr>
              <a:t>all </a:t>
            </a:r>
            <a:r>
              <a:rPr sz="3200" spc="-10" dirty="0">
                <a:latin typeface="Arial"/>
                <a:cs typeface="Arial"/>
              </a:rPr>
              <a:t>oxidative  pathways.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278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Normal </a:t>
            </a:r>
            <a:r>
              <a:rPr sz="3200" spc="-5" dirty="0">
                <a:latin typeface="Arial"/>
                <a:cs typeface="Arial"/>
              </a:rPr>
              <a:t>KB in </a:t>
            </a:r>
            <a:r>
              <a:rPr sz="3200" spc="-10" dirty="0">
                <a:latin typeface="Arial"/>
                <a:cs typeface="Arial"/>
              </a:rPr>
              <a:t>urine: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&lt;1mg/day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3096" y="535177"/>
            <a:ext cx="701548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70" dirty="0"/>
              <a:t>Metabolic </a:t>
            </a:r>
            <a:r>
              <a:rPr spc="-70" dirty="0"/>
              <a:t>Acidosis </a:t>
            </a:r>
            <a:r>
              <a:rPr spc="65" dirty="0"/>
              <a:t>due </a:t>
            </a:r>
            <a:r>
              <a:rPr spc="-40" dirty="0"/>
              <a:t>to</a:t>
            </a:r>
            <a:r>
              <a:rPr spc="480" dirty="0"/>
              <a:t> </a:t>
            </a:r>
            <a:r>
              <a:rPr spc="-459" dirty="0"/>
              <a:t>KBs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2076704"/>
            <a:ext cx="8710930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133985" indent="-342265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Both acetoacetate and beta-hydroxybutyrate are  acidic, and, if levels of these ketone bodies are too  high, the pH of the blood drops, resulting in  </a:t>
            </a:r>
            <a:r>
              <a:rPr sz="3200" b="1" spc="-5" dirty="0">
                <a:latin typeface="Times New Roman"/>
                <a:cs typeface="Times New Roman"/>
              </a:rPr>
              <a:t>ketoacidosis</a:t>
            </a:r>
            <a:r>
              <a:rPr sz="3200" spc="-5" dirty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CCCCFF"/>
              </a:buClr>
              <a:buFont typeface="Wingdings"/>
              <a:buChar char=""/>
            </a:pPr>
            <a:endParaRPr sz="3300">
              <a:latin typeface="Times New Roman"/>
              <a:cs typeface="Times New Roman"/>
            </a:endParaRPr>
          </a:p>
          <a:p>
            <a:pPr marL="354965" marR="5080" indent="-342265">
              <a:lnSpc>
                <a:spcPct val="100000"/>
              </a:lnSpc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This happens in untreated Type I diabetes, and also  during prolonged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starvation.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35177"/>
            <a:ext cx="7093584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65" dirty="0"/>
              <a:t>Excess </a:t>
            </a:r>
            <a:r>
              <a:rPr spc="-75" dirty="0"/>
              <a:t>of </a:t>
            </a:r>
            <a:r>
              <a:rPr spc="-35" dirty="0"/>
              <a:t>Ketogenesis</a:t>
            </a:r>
            <a:r>
              <a:rPr spc="400" dirty="0"/>
              <a:t> </a:t>
            </a:r>
            <a:r>
              <a:rPr spc="65" dirty="0"/>
              <a:t>(Cause)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314704"/>
            <a:ext cx="31057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Times New Roman"/>
                <a:cs typeface="Times New Roman"/>
              </a:rPr>
              <a:t>Extreme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starvation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05785" y="1162399"/>
            <a:ext cx="290512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4984" marR="5080" indent="-50292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Times New Roman"/>
                <a:cs typeface="Times New Roman"/>
              </a:rPr>
              <a:t>Diabetes Mellitus  (Untreated)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45742" y="1969007"/>
            <a:ext cx="1455420" cy="851535"/>
          </a:xfrm>
          <a:custGeom>
            <a:avLst/>
            <a:gdLst/>
            <a:ahLst/>
            <a:cxnLst/>
            <a:rect l="l" t="t" r="r" b="b"/>
            <a:pathLst>
              <a:path w="1455420" h="851535">
                <a:moveTo>
                  <a:pt x="1406103" y="822383"/>
                </a:moveTo>
                <a:lnTo>
                  <a:pt x="1392352" y="798104"/>
                </a:lnTo>
                <a:lnTo>
                  <a:pt x="14477" y="0"/>
                </a:lnTo>
                <a:lnTo>
                  <a:pt x="0" y="25146"/>
                </a:lnTo>
                <a:lnTo>
                  <a:pt x="1378023" y="822599"/>
                </a:lnTo>
                <a:lnTo>
                  <a:pt x="1406103" y="822383"/>
                </a:lnTo>
                <a:close/>
              </a:path>
              <a:path w="1455420" h="851535">
                <a:moveTo>
                  <a:pt x="1437893" y="851154"/>
                </a:moveTo>
                <a:lnTo>
                  <a:pt x="1437893" y="824484"/>
                </a:lnTo>
                <a:lnTo>
                  <a:pt x="1423415" y="848868"/>
                </a:lnTo>
                <a:lnTo>
                  <a:pt x="1378023" y="822599"/>
                </a:lnTo>
                <a:lnTo>
                  <a:pt x="1331214" y="822960"/>
                </a:lnTo>
                <a:lnTo>
                  <a:pt x="1323593" y="822960"/>
                </a:lnTo>
                <a:lnTo>
                  <a:pt x="1316736" y="829056"/>
                </a:lnTo>
                <a:lnTo>
                  <a:pt x="1316736" y="845058"/>
                </a:lnTo>
                <a:lnTo>
                  <a:pt x="1323593" y="851154"/>
                </a:lnTo>
                <a:lnTo>
                  <a:pt x="1437893" y="851154"/>
                </a:lnTo>
                <a:close/>
              </a:path>
              <a:path w="1455420" h="851535">
                <a:moveTo>
                  <a:pt x="1455419" y="851154"/>
                </a:moveTo>
                <a:lnTo>
                  <a:pt x="1393697" y="742949"/>
                </a:lnTo>
                <a:lnTo>
                  <a:pt x="1389887" y="736091"/>
                </a:lnTo>
                <a:lnTo>
                  <a:pt x="1381505" y="733805"/>
                </a:lnTo>
                <a:lnTo>
                  <a:pt x="1374647" y="737615"/>
                </a:lnTo>
                <a:lnTo>
                  <a:pt x="1367789" y="742187"/>
                </a:lnTo>
                <a:lnTo>
                  <a:pt x="1364741" y="750569"/>
                </a:lnTo>
                <a:lnTo>
                  <a:pt x="1369314" y="757427"/>
                </a:lnTo>
                <a:lnTo>
                  <a:pt x="1392352" y="798104"/>
                </a:lnTo>
                <a:lnTo>
                  <a:pt x="1437893" y="824484"/>
                </a:lnTo>
                <a:lnTo>
                  <a:pt x="1437893" y="851154"/>
                </a:lnTo>
                <a:lnTo>
                  <a:pt x="1455419" y="851154"/>
                </a:lnTo>
                <a:close/>
              </a:path>
              <a:path w="1455420" h="851535">
                <a:moveTo>
                  <a:pt x="1430273" y="837317"/>
                </a:moveTo>
                <a:lnTo>
                  <a:pt x="1430273" y="822197"/>
                </a:lnTo>
                <a:lnTo>
                  <a:pt x="1418081" y="843534"/>
                </a:lnTo>
                <a:lnTo>
                  <a:pt x="1406103" y="822383"/>
                </a:lnTo>
                <a:lnTo>
                  <a:pt x="1378023" y="822599"/>
                </a:lnTo>
                <a:lnTo>
                  <a:pt x="1423415" y="848868"/>
                </a:lnTo>
                <a:lnTo>
                  <a:pt x="1430273" y="837317"/>
                </a:lnTo>
                <a:close/>
              </a:path>
              <a:path w="1455420" h="851535">
                <a:moveTo>
                  <a:pt x="1437893" y="824484"/>
                </a:moveTo>
                <a:lnTo>
                  <a:pt x="1392352" y="798104"/>
                </a:lnTo>
                <a:lnTo>
                  <a:pt x="1406103" y="822383"/>
                </a:lnTo>
                <a:lnTo>
                  <a:pt x="1430273" y="822197"/>
                </a:lnTo>
                <a:lnTo>
                  <a:pt x="1430273" y="837317"/>
                </a:lnTo>
                <a:lnTo>
                  <a:pt x="1437893" y="824484"/>
                </a:lnTo>
                <a:close/>
              </a:path>
              <a:path w="1455420" h="851535">
                <a:moveTo>
                  <a:pt x="1430273" y="822197"/>
                </a:moveTo>
                <a:lnTo>
                  <a:pt x="1406103" y="822383"/>
                </a:lnTo>
                <a:lnTo>
                  <a:pt x="1418081" y="843534"/>
                </a:lnTo>
                <a:lnTo>
                  <a:pt x="1430273" y="8221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34000" y="2197608"/>
            <a:ext cx="998219" cy="622935"/>
          </a:xfrm>
          <a:custGeom>
            <a:avLst/>
            <a:gdLst/>
            <a:ahLst/>
            <a:cxnLst/>
            <a:rect l="l" t="t" r="r" b="b"/>
            <a:pathLst>
              <a:path w="998220" h="622935">
                <a:moveTo>
                  <a:pt x="87630" y="519684"/>
                </a:moveTo>
                <a:lnTo>
                  <a:pt x="84582" y="511302"/>
                </a:lnTo>
                <a:lnTo>
                  <a:pt x="70866" y="503682"/>
                </a:lnTo>
                <a:lnTo>
                  <a:pt x="62484" y="505968"/>
                </a:lnTo>
                <a:lnTo>
                  <a:pt x="58674" y="512826"/>
                </a:lnTo>
                <a:lnTo>
                  <a:pt x="0" y="622554"/>
                </a:lnTo>
                <a:lnTo>
                  <a:pt x="16764" y="622142"/>
                </a:lnTo>
                <a:lnTo>
                  <a:pt x="16764" y="595122"/>
                </a:lnTo>
                <a:lnTo>
                  <a:pt x="62312" y="567089"/>
                </a:lnTo>
                <a:lnTo>
                  <a:pt x="83820" y="526542"/>
                </a:lnTo>
                <a:lnTo>
                  <a:pt x="87630" y="519684"/>
                </a:lnTo>
                <a:close/>
              </a:path>
              <a:path w="998220" h="622935">
                <a:moveTo>
                  <a:pt x="62312" y="567089"/>
                </a:moveTo>
                <a:lnTo>
                  <a:pt x="16764" y="595122"/>
                </a:lnTo>
                <a:lnTo>
                  <a:pt x="24384" y="607314"/>
                </a:lnTo>
                <a:lnTo>
                  <a:pt x="24384" y="592836"/>
                </a:lnTo>
                <a:lnTo>
                  <a:pt x="48956" y="592268"/>
                </a:lnTo>
                <a:lnTo>
                  <a:pt x="62312" y="567089"/>
                </a:lnTo>
                <a:close/>
              </a:path>
              <a:path w="998220" h="622935">
                <a:moveTo>
                  <a:pt x="137922" y="612648"/>
                </a:moveTo>
                <a:lnTo>
                  <a:pt x="137922" y="596646"/>
                </a:lnTo>
                <a:lnTo>
                  <a:pt x="131064" y="590550"/>
                </a:lnTo>
                <a:lnTo>
                  <a:pt x="123444" y="590550"/>
                </a:lnTo>
                <a:lnTo>
                  <a:pt x="77286" y="591615"/>
                </a:lnTo>
                <a:lnTo>
                  <a:pt x="32004" y="619506"/>
                </a:lnTo>
                <a:lnTo>
                  <a:pt x="16764" y="595122"/>
                </a:lnTo>
                <a:lnTo>
                  <a:pt x="16764" y="622142"/>
                </a:lnTo>
                <a:lnTo>
                  <a:pt x="124206" y="619506"/>
                </a:lnTo>
                <a:lnTo>
                  <a:pt x="131826" y="618744"/>
                </a:lnTo>
                <a:lnTo>
                  <a:pt x="137922" y="612648"/>
                </a:lnTo>
                <a:close/>
              </a:path>
              <a:path w="998220" h="622935">
                <a:moveTo>
                  <a:pt x="48956" y="592268"/>
                </a:moveTo>
                <a:lnTo>
                  <a:pt x="24384" y="592836"/>
                </a:lnTo>
                <a:lnTo>
                  <a:pt x="37338" y="614172"/>
                </a:lnTo>
                <a:lnTo>
                  <a:pt x="48956" y="592268"/>
                </a:lnTo>
                <a:close/>
              </a:path>
              <a:path w="998220" h="622935">
                <a:moveTo>
                  <a:pt x="77286" y="591615"/>
                </a:moveTo>
                <a:lnTo>
                  <a:pt x="48956" y="592268"/>
                </a:lnTo>
                <a:lnTo>
                  <a:pt x="37338" y="614172"/>
                </a:lnTo>
                <a:lnTo>
                  <a:pt x="24384" y="592836"/>
                </a:lnTo>
                <a:lnTo>
                  <a:pt x="24384" y="607314"/>
                </a:lnTo>
                <a:lnTo>
                  <a:pt x="32004" y="619506"/>
                </a:lnTo>
                <a:lnTo>
                  <a:pt x="77286" y="591615"/>
                </a:lnTo>
                <a:close/>
              </a:path>
              <a:path w="998220" h="622935">
                <a:moveTo>
                  <a:pt x="998220" y="24384"/>
                </a:moveTo>
                <a:lnTo>
                  <a:pt x="983742" y="0"/>
                </a:lnTo>
                <a:lnTo>
                  <a:pt x="62312" y="567089"/>
                </a:lnTo>
                <a:lnTo>
                  <a:pt x="48956" y="592268"/>
                </a:lnTo>
                <a:lnTo>
                  <a:pt x="77286" y="591615"/>
                </a:lnTo>
                <a:lnTo>
                  <a:pt x="998220" y="24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48505" y="3429000"/>
            <a:ext cx="133350" cy="687070"/>
          </a:xfrm>
          <a:custGeom>
            <a:avLst/>
            <a:gdLst/>
            <a:ahLst/>
            <a:cxnLst/>
            <a:rect l="l" t="t" r="r" b="b"/>
            <a:pathLst>
              <a:path w="133350" h="687070">
                <a:moveTo>
                  <a:pt x="66675" y="629221"/>
                </a:moveTo>
                <a:lnTo>
                  <a:pt x="28956" y="564641"/>
                </a:lnTo>
                <a:lnTo>
                  <a:pt x="25146" y="557784"/>
                </a:lnTo>
                <a:lnTo>
                  <a:pt x="16002" y="555498"/>
                </a:lnTo>
                <a:lnTo>
                  <a:pt x="9144" y="560070"/>
                </a:lnTo>
                <a:lnTo>
                  <a:pt x="2286" y="563879"/>
                </a:lnTo>
                <a:lnTo>
                  <a:pt x="0" y="572262"/>
                </a:lnTo>
                <a:lnTo>
                  <a:pt x="4572" y="579120"/>
                </a:lnTo>
                <a:lnTo>
                  <a:pt x="52577" y="662685"/>
                </a:lnTo>
                <a:lnTo>
                  <a:pt x="52577" y="657605"/>
                </a:lnTo>
                <a:lnTo>
                  <a:pt x="54102" y="657605"/>
                </a:lnTo>
                <a:lnTo>
                  <a:pt x="54102" y="650748"/>
                </a:lnTo>
                <a:lnTo>
                  <a:pt x="66675" y="629221"/>
                </a:lnTo>
                <a:close/>
              </a:path>
              <a:path w="133350" h="687070">
                <a:moveTo>
                  <a:pt x="80772" y="605085"/>
                </a:moveTo>
                <a:lnTo>
                  <a:pt x="80772" y="0"/>
                </a:lnTo>
                <a:lnTo>
                  <a:pt x="52577" y="0"/>
                </a:lnTo>
                <a:lnTo>
                  <a:pt x="52577" y="605085"/>
                </a:lnTo>
                <a:lnTo>
                  <a:pt x="66675" y="629221"/>
                </a:lnTo>
                <a:lnTo>
                  <a:pt x="80772" y="605085"/>
                </a:lnTo>
                <a:close/>
              </a:path>
              <a:path w="133350" h="687070">
                <a:moveTo>
                  <a:pt x="80772" y="661666"/>
                </a:moveTo>
                <a:lnTo>
                  <a:pt x="80772" y="657605"/>
                </a:lnTo>
                <a:lnTo>
                  <a:pt x="52577" y="657605"/>
                </a:lnTo>
                <a:lnTo>
                  <a:pt x="52577" y="662685"/>
                </a:lnTo>
                <a:lnTo>
                  <a:pt x="66294" y="686562"/>
                </a:lnTo>
                <a:lnTo>
                  <a:pt x="80772" y="661666"/>
                </a:lnTo>
                <a:close/>
              </a:path>
              <a:path w="133350" h="687070">
                <a:moveTo>
                  <a:pt x="79248" y="650748"/>
                </a:moveTo>
                <a:lnTo>
                  <a:pt x="66675" y="629221"/>
                </a:lnTo>
                <a:lnTo>
                  <a:pt x="54102" y="650748"/>
                </a:lnTo>
                <a:lnTo>
                  <a:pt x="79248" y="650748"/>
                </a:lnTo>
                <a:close/>
              </a:path>
              <a:path w="133350" h="687070">
                <a:moveTo>
                  <a:pt x="79248" y="657605"/>
                </a:moveTo>
                <a:lnTo>
                  <a:pt x="79248" y="650748"/>
                </a:lnTo>
                <a:lnTo>
                  <a:pt x="54102" y="650748"/>
                </a:lnTo>
                <a:lnTo>
                  <a:pt x="54102" y="657605"/>
                </a:lnTo>
                <a:lnTo>
                  <a:pt x="79248" y="657605"/>
                </a:lnTo>
                <a:close/>
              </a:path>
              <a:path w="133350" h="687070">
                <a:moveTo>
                  <a:pt x="133350" y="572262"/>
                </a:moveTo>
                <a:lnTo>
                  <a:pt x="130302" y="563879"/>
                </a:lnTo>
                <a:lnTo>
                  <a:pt x="124206" y="560070"/>
                </a:lnTo>
                <a:lnTo>
                  <a:pt x="117348" y="555498"/>
                </a:lnTo>
                <a:lnTo>
                  <a:pt x="108204" y="557784"/>
                </a:lnTo>
                <a:lnTo>
                  <a:pt x="104394" y="564641"/>
                </a:lnTo>
                <a:lnTo>
                  <a:pt x="66675" y="629221"/>
                </a:lnTo>
                <a:lnTo>
                  <a:pt x="79248" y="650748"/>
                </a:lnTo>
                <a:lnTo>
                  <a:pt x="79248" y="657605"/>
                </a:lnTo>
                <a:lnTo>
                  <a:pt x="80772" y="657605"/>
                </a:lnTo>
                <a:lnTo>
                  <a:pt x="80772" y="661666"/>
                </a:lnTo>
                <a:lnTo>
                  <a:pt x="128778" y="579120"/>
                </a:lnTo>
                <a:lnTo>
                  <a:pt x="133350" y="5722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48505" y="4495800"/>
            <a:ext cx="133350" cy="534670"/>
          </a:xfrm>
          <a:custGeom>
            <a:avLst/>
            <a:gdLst/>
            <a:ahLst/>
            <a:cxnLst/>
            <a:rect l="l" t="t" r="r" b="b"/>
            <a:pathLst>
              <a:path w="133350" h="534670">
                <a:moveTo>
                  <a:pt x="66675" y="476821"/>
                </a:moveTo>
                <a:lnTo>
                  <a:pt x="28956" y="412241"/>
                </a:lnTo>
                <a:lnTo>
                  <a:pt x="25146" y="405384"/>
                </a:lnTo>
                <a:lnTo>
                  <a:pt x="16002" y="403098"/>
                </a:lnTo>
                <a:lnTo>
                  <a:pt x="9144" y="407670"/>
                </a:lnTo>
                <a:lnTo>
                  <a:pt x="2286" y="411479"/>
                </a:lnTo>
                <a:lnTo>
                  <a:pt x="0" y="419862"/>
                </a:lnTo>
                <a:lnTo>
                  <a:pt x="4572" y="426720"/>
                </a:lnTo>
                <a:lnTo>
                  <a:pt x="52577" y="510285"/>
                </a:lnTo>
                <a:lnTo>
                  <a:pt x="52577" y="505205"/>
                </a:lnTo>
                <a:lnTo>
                  <a:pt x="54102" y="505205"/>
                </a:lnTo>
                <a:lnTo>
                  <a:pt x="54102" y="498348"/>
                </a:lnTo>
                <a:lnTo>
                  <a:pt x="66675" y="476821"/>
                </a:lnTo>
                <a:close/>
              </a:path>
              <a:path w="133350" h="534670">
                <a:moveTo>
                  <a:pt x="80772" y="452685"/>
                </a:moveTo>
                <a:lnTo>
                  <a:pt x="80772" y="0"/>
                </a:lnTo>
                <a:lnTo>
                  <a:pt x="52577" y="0"/>
                </a:lnTo>
                <a:lnTo>
                  <a:pt x="52577" y="452685"/>
                </a:lnTo>
                <a:lnTo>
                  <a:pt x="66675" y="476821"/>
                </a:lnTo>
                <a:lnTo>
                  <a:pt x="80772" y="452685"/>
                </a:lnTo>
                <a:close/>
              </a:path>
              <a:path w="133350" h="534670">
                <a:moveTo>
                  <a:pt x="80772" y="509266"/>
                </a:moveTo>
                <a:lnTo>
                  <a:pt x="80772" y="505205"/>
                </a:lnTo>
                <a:lnTo>
                  <a:pt x="52577" y="505205"/>
                </a:lnTo>
                <a:lnTo>
                  <a:pt x="52577" y="510285"/>
                </a:lnTo>
                <a:lnTo>
                  <a:pt x="66294" y="534162"/>
                </a:lnTo>
                <a:lnTo>
                  <a:pt x="80772" y="509266"/>
                </a:lnTo>
                <a:close/>
              </a:path>
              <a:path w="133350" h="534670">
                <a:moveTo>
                  <a:pt x="79248" y="498348"/>
                </a:moveTo>
                <a:lnTo>
                  <a:pt x="66675" y="476821"/>
                </a:lnTo>
                <a:lnTo>
                  <a:pt x="54102" y="498348"/>
                </a:lnTo>
                <a:lnTo>
                  <a:pt x="79248" y="498348"/>
                </a:lnTo>
                <a:close/>
              </a:path>
              <a:path w="133350" h="534670">
                <a:moveTo>
                  <a:pt x="79248" y="505205"/>
                </a:moveTo>
                <a:lnTo>
                  <a:pt x="79248" y="498348"/>
                </a:lnTo>
                <a:lnTo>
                  <a:pt x="54102" y="498348"/>
                </a:lnTo>
                <a:lnTo>
                  <a:pt x="54102" y="505205"/>
                </a:lnTo>
                <a:lnTo>
                  <a:pt x="79248" y="505205"/>
                </a:lnTo>
                <a:close/>
              </a:path>
              <a:path w="133350" h="534670">
                <a:moveTo>
                  <a:pt x="133350" y="419862"/>
                </a:moveTo>
                <a:lnTo>
                  <a:pt x="130302" y="411479"/>
                </a:lnTo>
                <a:lnTo>
                  <a:pt x="124206" y="407670"/>
                </a:lnTo>
                <a:lnTo>
                  <a:pt x="117348" y="403098"/>
                </a:lnTo>
                <a:lnTo>
                  <a:pt x="108204" y="405384"/>
                </a:lnTo>
                <a:lnTo>
                  <a:pt x="104394" y="412241"/>
                </a:lnTo>
                <a:lnTo>
                  <a:pt x="66675" y="476821"/>
                </a:lnTo>
                <a:lnTo>
                  <a:pt x="79248" y="498348"/>
                </a:lnTo>
                <a:lnTo>
                  <a:pt x="79248" y="505205"/>
                </a:lnTo>
                <a:lnTo>
                  <a:pt x="80772" y="505205"/>
                </a:lnTo>
                <a:lnTo>
                  <a:pt x="80772" y="509266"/>
                </a:lnTo>
                <a:lnTo>
                  <a:pt x="128778" y="426720"/>
                </a:lnTo>
                <a:lnTo>
                  <a:pt x="133350" y="4198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48505" y="5486400"/>
            <a:ext cx="133350" cy="458470"/>
          </a:xfrm>
          <a:custGeom>
            <a:avLst/>
            <a:gdLst/>
            <a:ahLst/>
            <a:cxnLst/>
            <a:rect l="l" t="t" r="r" b="b"/>
            <a:pathLst>
              <a:path w="133350" h="458470">
                <a:moveTo>
                  <a:pt x="66675" y="400621"/>
                </a:moveTo>
                <a:lnTo>
                  <a:pt x="28956" y="336041"/>
                </a:lnTo>
                <a:lnTo>
                  <a:pt x="25146" y="329184"/>
                </a:lnTo>
                <a:lnTo>
                  <a:pt x="16002" y="326898"/>
                </a:lnTo>
                <a:lnTo>
                  <a:pt x="9144" y="331470"/>
                </a:lnTo>
                <a:lnTo>
                  <a:pt x="2286" y="335279"/>
                </a:lnTo>
                <a:lnTo>
                  <a:pt x="0" y="343662"/>
                </a:lnTo>
                <a:lnTo>
                  <a:pt x="4572" y="350520"/>
                </a:lnTo>
                <a:lnTo>
                  <a:pt x="52577" y="434085"/>
                </a:lnTo>
                <a:lnTo>
                  <a:pt x="52577" y="429005"/>
                </a:lnTo>
                <a:lnTo>
                  <a:pt x="54102" y="429005"/>
                </a:lnTo>
                <a:lnTo>
                  <a:pt x="54102" y="422148"/>
                </a:lnTo>
                <a:lnTo>
                  <a:pt x="66675" y="400621"/>
                </a:lnTo>
                <a:close/>
              </a:path>
              <a:path w="133350" h="458470">
                <a:moveTo>
                  <a:pt x="80772" y="376485"/>
                </a:moveTo>
                <a:lnTo>
                  <a:pt x="80772" y="0"/>
                </a:lnTo>
                <a:lnTo>
                  <a:pt x="52577" y="0"/>
                </a:lnTo>
                <a:lnTo>
                  <a:pt x="52577" y="376485"/>
                </a:lnTo>
                <a:lnTo>
                  <a:pt x="66675" y="400621"/>
                </a:lnTo>
                <a:lnTo>
                  <a:pt x="80772" y="376485"/>
                </a:lnTo>
                <a:close/>
              </a:path>
              <a:path w="133350" h="458470">
                <a:moveTo>
                  <a:pt x="80772" y="433066"/>
                </a:moveTo>
                <a:lnTo>
                  <a:pt x="80772" y="429005"/>
                </a:lnTo>
                <a:lnTo>
                  <a:pt x="52577" y="429005"/>
                </a:lnTo>
                <a:lnTo>
                  <a:pt x="52577" y="434085"/>
                </a:lnTo>
                <a:lnTo>
                  <a:pt x="66294" y="457962"/>
                </a:lnTo>
                <a:lnTo>
                  <a:pt x="80772" y="433066"/>
                </a:lnTo>
                <a:close/>
              </a:path>
              <a:path w="133350" h="458470">
                <a:moveTo>
                  <a:pt x="79248" y="422148"/>
                </a:moveTo>
                <a:lnTo>
                  <a:pt x="66675" y="400621"/>
                </a:lnTo>
                <a:lnTo>
                  <a:pt x="54102" y="422148"/>
                </a:lnTo>
                <a:lnTo>
                  <a:pt x="79248" y="422148"/>
                </a:lnTo>
                <a:close/>
              </a:path>
              <a:path w="133350" h="458470">
                <a:moveTo>
                  <a:pt x="79248" y="429005"/>
                </a:moveTo>
                <a:lnTo>
                  <a:pt x="79248" y="422148"/>
                </a:lnTo>
                <a:lnTo>
                  <a:pt x="54102" y="422148"/>
                </a:lnTo>
                <a:lnTo>
                  <a:pt x="54102" y="429005"/>
                </a:lnTo>
                <a:lnTo>
                  <a:pt x="79248" y="429005"/>
                </a:lnTo>
                <a:close/>
              </a:path>
              <a:path w="133350" h="458470">
                <a:moveTo>
                  <a:pt x="133350" y="343662"/>
                </a:moveTo>
                <a:lnTo>
                  <a:pt x="130302" y="335279"/>
                </a:lnTo>
                <a:lnTo>
                  <a:pt x="124206" y="331470"/>
                </a:lnTo>
                <a:lnTo>
                  <a:pt x="117348" y="326898"/>
                </a:lnTo>
                <a:lnTo>
                  <a:pt x="108204" y="329184"/>
                </a:lnTo>
                <a:lnTo>
                  <a:pt x="104394" y="336041"/>
                </a:lnTo>
                <a:lnTo>
                  <a:pt x="66675" y="400621"/>
                </a:lnTo>
                <a:lnTo>
                  <a:pt x="79248" y="422148"/>
                </a:lnTo>
                <a:lnTo>
                  <a:pt x="79248" y="429005"/>
                </a:lnTo>
                <a:lnTo>
                  <a:pt x="80772" y="429005"/>
                </a:lnTo>
                <a:lnTo>
                  <a:pt x="80772" y="433066"/>
                </a:lnTo>
                <a:lnTo>
                  <a:pt x="128778" y="350520"/>
                </a:lnTo>
                <a:lnTo>
                  <a:pt x="133350" y="3436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3400" y="2971800"/>
            <a:ext cx="7626984" cy="35610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Times New Roman"/>
                <a:cs typeface="Times New Roman"/>
              </a:rPr>
              <a:t>Gluconeogenesis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(Liver)</a:t>
            </a:r>
            <a:endParaRPr sz="3200">
              <a:latin typeface="Times New Roman"/>
              <a:cs typeface="Times New Roman"/>
            </a:endParaRPr>
          </a:p>
          <a:p>
            <a:pPr marL="12700" marR="5080">
              <a:lnSpc>
                <a:spcPct val="203100"/>
              </a:lnSpc>
              <a:spcBef>
                <a:spcPts val="840"/>
              </a:spcBef>
            </a:pPr>
            <a:r>
              <a:rPr sz="3200" spc="-5" dirty="0">
                <a:solidFill>
                  <a:srgbClr val="006500"/>
                </a:solidFill>
                <a:latin typeface="Times New Roman"/>
                <a:cs typeface="Times New Roman"/>
              </a:rPr>
              <a:t>Oxaloacetate </a:t>
            </a:r>
            <a:r>
              <a:rPr sz="3200" spc="-5" dirty="0">
                <a:latin typeface="Times New Roman"/>
                <a:cs typeface="Times New Roman"/>
              </a:rPr>
              <a:t>(TCA cycle intermediate) is used  Consumption of </a:t>
            </a:r>
            <a:r>
              <a:rPr sz="3200" spc="-5" dirty="0">
                <a:solidFill>
                  <a:srgbClr val="006500"/>
                </a:solidFill>
                <a:latin typeface="Times New Roman"/>
                <a:cs typeface="Times New Roman"/>
              </a:rPr>
              <a:t>Acetyl CoA </a:t>
            </a:r>
            <a:r>
              <a:rPr sz="3200" spc="-5" dirty="0">
                <a:latin typeface="Times New Roman"/>
                <a:cs typeface="Times New Roman"/>
              </a:rPr>
              <a:t>is slowed</a:t>
            </a:r>
            <a:r>
              <a:rPr sz="3200" spc="-3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down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200">
              <a:latin typeface="Times New Roman"/>
              <a:cs typeface="Times New Roman"/>
            </a:endParaRPr>
          </a:p>
          <a:p>
            <a:pPr marL="1078865">
              <a:lnSpc>
                <a:spcPct val="100000"/>
              </a:lnSpc>
              <a:spcBef>
                <a:spcPts val="5"/>
              </a:spcBef>
            </a:pPr>
            <a:r>
              <a:rPr sz="3200" spc="-5" dirty="0">
                <a:solidFill>
                  <a:srgbClr val="006500"/>
                </a:solidFill>
                <a:latin typeface="Times New Roman"/>
                <a:cs typeface="Times New Roman"/>
              </a:rPr>
              <a:t>Excess of Acetyl CoA </a:t>
            </a:r>
            <a:r>
              <a:rPr sz="3200" spc="-5" dirty="0">
                <a:latin typeface="Times New Roman"/>
                <a:cs typeface="Times New Roman"/>
              </a:rPr>
              <a:t>in</a:t>
            </a:r>
            <a:r>
              <a:rPr sz="3200" spc="-34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Liver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57400" y="2819400"/>
            <a:ext cx="152400" cy="609600"/>
          </a:xfrm>
          <a:custGeom>
            <a:avLst/>
            <a:gdLst/>
            <a:ahLst/>
            <a:cxnLst/>
            <a:rect l="l" t="t" r="r" b="b"/>
            <a:pathLst>
              <a:path w="152400" h="609600">
                <a:moveTo>
                  <a:pt x="152400" y="152400"/>
                </a:moveTo>
                <a:lnTo>
                  <a:pt x="76199" y="0"/>
                </a:lnTo>
                <a:lnTo>
                  <a:pt x="0" y="152400"/>
                </a:lnTo>
                <a:lnTo>
                  <a:pt x="38100" y="152400"/>
                </a:lnTo>
                <a:lnTo>
                  <a:pt x="38100" y="609600"/>
                </a:lnTo>
                <a:lnTo>
                  <a:pt x="114300" y="609600"/>
                </a:lnTo>
                <a:lnTo>
                  <a:pt x="114300" y="152400"/>
                </a:lnTo>
                <a:lnTo>
                  <a:pt x="152400" y="152400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47494" y="2805683"/>
            <a:ext cx="173355" cy="630555"/>
          </a:xfrm>
          <a:custGeom>
            <a:avLst/>
            <a:gdLst/>
            <a:ahLst/>
            <a:cxnLst/>
            <a:rect l="l" t="t" r="r" b="b"/>
            <a:pathLst>
              <a:path w="173355" h="630554">
                <a:moveTo>
                  <a:pt x="172974" y="172974"/>
                </a:moveTo>
                <a:lnTo>
                  <a:pt x="86105" y="0"/>
                </a:lnTo>
                <a:lnTo>
                  <a:pt x="0" y="172974"/>
                </a:lnTo>
                <a:lnTo>
                  <a:pt x="9905" y="172974"/>
                </a:lnTo>
                <a:lnTo>
                  <a:pt x="9905" y="160020"/>
                </a:lnTo>
                <a:lnTo>
                  <a:pt x="20573" y="160020"/>
                </a:lnTo>
                <a:lnTo>
                  <a:pt x="80772" y="39624"/>
                </a:lnTo>
                <a:lnTo>
                  <a:pt x="80772" y="16764"/>
                </a:lnTo>
                <a:lnTo>
                  <a:pt x="92201" y="16764"/>
                </a:lnTo>
                <a:lnTo>
                  <a:pt x="92201" y="39624"/>
                </a:lnTo>
                <a:lnTo>
                  <a:pt x="152400" y="160020"/>
                </a:lnTo>
                <a:lnTo>
                  <a:pt x="162306" y="160020"/>
                </a:lnTo>
                <a:lnTo>
                  <a:pt x="162306" y="172974"/>
                </a:lnTo>
                <a:lnTo>
                  <a:pt x="172974" y="172974"/>
                </a:lnTo>
                <a:close/>
              </a:path>
              <a:path w="173355" h="630554">
                <a:moveTo>
                  <a:pt x="20573" y="160020"/>
                </a:moveTo>
                <a:lnTo>
                  <a:pt x="9905" y="160020"/>
                </a:lnTo>
                <a:lnTo>
                  <a:pt x="16002" y="169164"/>
                </a:lnTo>
                <a:lnTo>
                  <a:pt x="20573" y="160020"/>
                </a:lnTo>
                <a:close/>
              </a:path>
              <a:path w="173355" h="630554">
                <a:moveTo>
                  <a:pt x="54864" y="617220"/>
                </a:moveTo>
                <a:lnTo>
                  <a:pt x="54864" y="160020"/>
                </a:lnTo>
                <a:lnTo>
                  <a:pt x="20573" y="160020"/>
                </a:lnTo>
                <a:lnTo>
                  <a:pt x="16002" y="169164"/>
                </a:lnTo>
                <a:lnTo>
                  <a:pt x="9905" y="160020"/>
                </a:lnTo>
                <a:lnTo>
                  <a:pt x="9905" y="172974"/>
                </a:lnTo>
                <a:lnTo>
                  <a:pt x="41910" y="172974"/>
                </a:lnTo>
                <a:lnTo>
                  <a:pt x="41910" y="166116"/>
                </a:lnTo>
                <a:lnTo>
                  <a:pt x="48006" y="172974"/>
                </a:lnTo>
                <a:lnTo>
                  <a:pt x="48006" y="617220"/>
                </a:lnTo>
                <a:lnTo>
                  <a:pt x="54864" y="617220"/>
                </a:lnTo>
                <a:close/>
              </a:path>
              <a:path w="173355" h="630554">
                <a:moveTo>
                  <a:pt x="48006" y="172974"/>
                </a:moveTo>
                <a:lnTo>
                  <a:pt x="41910" y="166116"/>
                </a:lnTo>
                <a:lnTo>
                  <a:pt x="41910" y="172974"/>
                </a:lnTo>
                <a:lnTo>
                  <a:pt x="48006" y="172974"/>
                </a:lnTo>
                <a:close/>
              </a:path>
              <a:path w="173355" h="630554">
                <a:moveTo>
                  <a:pt x="54864" y="630174"/>
                </a:moveTo>
                <a:lnTo>
                  <a:pt x="54864" y="623316"/>
                </a:lnTo>
                <a:lnTo>
                  <a:pt x="48006" y="617220"/>
                </a:lnTo>
                <a:lnTo>
                  <a:pt x="48006" y="172974"/>
                </a:lnTo>
                <a:lnTo>
                  <a:pt x="41910" y="172974"/>
                </a:lnTo>
                <a:lnTo>
                  <a:pt x="41910" y="630174"/>
                </a:lnTo>
                <a:lnTo>
                  <a:pt x="54864" y="630174"/>
                </a:lnTo>
                <a:close/>
              </a:path>
              <a:path w="173355" h="630554">
                <a:moveTo>
                  <a:pt x="124206" y="617220"/>
                </a:moveTo>
                <a:lnTo>
                  <a:pt x="48006" y="617220"/>
                </a:lnTo>
                <a:lnTo>
                  <a:pt x="54864" y="623316"/>
                </a:lnTo>
                <a:lnTo>
                  <a:pt x="54864" y="630174"/>
                </a:lnTo>
                <a:lnTo>
                  <a:pt x="118110" y="630174"/>
                </a:lnTo>
                <a:lnTo>
                  <a:pt x="118110" y="623316"/>
                </a:lnTo>
                <a:lnTo>
                  <a:pt x="124206" y="617220"/>
                </a:lnTo>
                <a:close/>
              </a:path>
              <a:path w="173355" h="630554">
                <a:moveTo>
                  <a:pt x="92201" y="16764"/>
                </a:moveTo>
                <a:lnTo>
                  <a:pt x="80772" y="16764"/>
                </a:lnTo>
                <a:lnTo>
                  <a:pt x="86487" y="28194"/>
                </a:lnTo>
                <a:lnTo>
                  <a:pt x="92201" y="16764"/>
                </a:lnTo>
                <a:close/>
              </a:path>
              <a:path w="173355" h="630554">
                <a:moveTo>
                  <a:pt x="86487" y="28194"/>
                </a:moveTo>
                <a:lnTo>
                  <a:pt x="80772" y="16764"/>
                </a:lnTo>
                <a:lnTo>
                  <a:pt x="80772" y="39624"/>
                </a:lnTo>
                <a:lnTo>
                  <a:pt x="86487" y="28194"/>
                </a:lnTo>
                <a:close/>
              </a:path>
              <a:path w="173355" h="630554">
                <a:moveTo>
                  <a:pt x="92201" y="39624"/>
                </a:moveTo>
                <a:lnTo>
                  <a:pt x="92201" y="16764"/>
                </a:lnTo>
                <a:lnTo>
                  <a:pt x="86487" y="28194"/>
                </a:lnTo>
                <a:lnTo>
                  <a:pt x="92201" y="39624"/>
                </a:lnTo>
                <a:close/>
              </a:path>
              <a:path w="173355" h="630554">
                <a:moveTo>
                  <a:pt x="162306" y="172974"/>
                </a:moveTo>
                <a:lnTo>
                  <a:pt x="162306" y="160020"/>
                </a:lnTo>
                <a:lnTo>
                  <a:pt x="156972" y="169164"/>
                </a:lnTo>
                <a:lnTo>
                  <a:pt x="152400" y="160020"/>
                </a:lnTo>
                <a:lnTo>
                  <a:pt x="118110" y="160020"/>
                </a:lnTo>
                <a:lnTo>
                  <a:pt x="118110" y="617220"/>
                </a:lnTo>
                <a:lnTo>
                  <a:pt x="124206" y="617220"/>
                </a:lnTo>
                <a:lnTo>
                  <a:pt x="124205" y="172974"/>
                </a:lnTo>
                <a:lnTo>
                  <a:pt x="131064" y="166116"/>
                </a:lnTo>
                <a:lnTo>
                  <a:pt x="131064" y="172974"/>
                </a:lnTo>
                <a:lnTo>
                  <a:pt x="162306" y="172974"/>
                </a:lnTo>
                <a:close/>
              </a:path>
              <a:path w="173355" h="630554">
                <a:moveTo>
                  <a:pt x="131064" y="630174"/>
                </a:moveTo>
                <a:lnTo>
                  <a:pt x="131064" y="172974"/>
                </a:lnTo>
                <a:lnTo>
                  <a:pt x="124205" y="172974"/>
                </a:lnTo>
                <a:lnTo>
                  <a:pt x="124206" y="617220"/>
                </a:lnTo>
                <a:lnTo>
                  <a:pt x="118110" y="623316"/>
                </a:lnTo>
                <a:lnTo>
                  <a:pt x="118110" y="630174"/>
                </a:lnTo>
                <a:lnTo>
                  <a:pt x="131064" y="630174"/>
                </a:lnTo>
                <a:close/>
              </a:path>
              <a:path w="173355" h="630554">
                <a:moveTo>
                  <a:pt x="131064" y="172974"/>
                </a:moveTo>
                <a:lnTo>
                  <a:pt x="131064" y="166116"/>
                </a:lnTo>
                <a:lnTo>
                  <a:pt x="124205" y="172974"/>
                </a:lnTo>
                <a:lnTo>
                  <a:pt x="131064" y="172974"/>
                </a:lnTo>
                <a:close/>
              </a:path>
              <a:path w="173355" h="630554">
                <a:moveTo>
                  <a:pt x="162306" y="160020"/>
                </a:moveTo>
                <a:lnTo>
                  <a:pt x="152400" y="160020"/>
                </a:lnTo>
                <a:lnTo>
                  <a:pt x="156972" y="169164"/>
                </a:lnTo>
                <a:lnTo>
                  <a:pt x="162306" y="1600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550417"/>
            <a:ext cx="8510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5" dirty="0"/>
              <a:t>Excess </a:t>
            </a:r>
            <a:r>
              <a:rPr sz="3600" spc="-75" dirty="0"/>
              <a:t>of </a:t>
            </a:r>
            <a:r>
              <a:rPr sz="3600" spc="-30" dirty="0"/>
              <a:t>Ketogenesis </a:t>
            </a:r>
            <a:r>
              <a:rPr sz="3600" spc="40" dirty="0"/>
              <a:t>(Cause)–</a:t>
            </a:r>
            <a:r>
              <a:rPr sz="3600" spc="540" dirty="0"/>
              <a:t> </a:t>
            </a:r>
            <a:r>
              <a:rPr sz="3600" spc="40" dirty="0"/>
              <a:t>contd.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4200905" y="2286000"/>
            <a:ext cx="133350" cy="534670"/>
          </a:xfrm>
          <a:custGeom>
            <a:avLst/>
            <a:gdLst/>
            <a:ahLst/>
            <a:cxnLst/>
            <a:rect l="l" t="t" r="r" b="b"/>
            <a:pathLst>
              <a:path w="133350" h="534669">
                <a:moveTo>
                  <a:pt x="66675" y="476821"/>
                </a:moveTo>
                <a:lnTo>
                  <a:pt x="28956" y="412241"/>
                </a:lnTo>
                <a:lnTo>
                  <a:pt x="25146" y="405383"/>
                </a:lnTo>
                <a:lnTo>
                  <a:pt x="16002" y="403097"/>
                </a:lnTo>
                <a:lnTo>
                  <a:pt x="9144" y="407669"/>
                </a:lnTo>
                <a:lnTo>
                  <a:pt x="2286" y="411479"/>
                </a:lnTo>
                <a:lnTo>
                  <a:pt x="0" y="419861"/>
                </a:lnTo>
                <a:lnTo>
                  <a:pt x="4572" y="426719"/>
                </a:lnTo>
                <a:lnTo>
                  <a:pt x="52577" y="510285"/>
                </a:lnTo>
                <a:lnTo>
                  <a:pt x="52577" y="505205"/>
                </a:lnTo>
                <a:lnTo>
                  <a:pt x="54102" y="505205"/>
                </a:lnTo>
                <a:lnTo>
                  <a:pt x="54102" y="498347"/>
                </a:lnTo>
                <a:lnTo>
                  <a:pt x="66675" y="476821"/>
                </a:lnTo>
                <a:close/>
              </a:path>
              <a:path w="133350" h="534669">
                <a:moveTo>
                  <a:pt x="80772" y="452685"/>
                </a:moveTo>
                <a:lnTo>
                  <a:pt x="80772" y="0"/>
                </a:lnTo>
                <a:lnTo>
                  <a:pt x="52577" y="0"/>
                </a:lnTo>
                <a:lnTo>
                  <a:pt x="52577" y="452685"/>
                </a:lnTo>
                <a:lnTo>
                  <a:pt x="66675" y="476821"/>
                </a:lnTo>
                <a:lnTo>
                  <a:pt x="80772" y="452685"/>
                </a:lnTo>
                <a:close/>
              </a:path>
              <a:path w="133350" h="534669">
                <a:moveTo>
                  <a:pt x="80772" y="509266"/>
                </a:moveTo>
                <a:lnTo>
                  <a:pt x="80772" y="505205"/>
                </a:lnTo>
                <a:lnTo>
                  <a:pt x="52577" y="505205"/>
                </a:lnTo>
                <a:lnTo>
                  <a:pt x="52577" y="510285"/>
                </a:lnTo>
                <a:lnTo>
                  <a:pt x="66294" y="534162"/>
                </a:lnTo>
                <a:lnTo>
                  <a:pt x="80772" y="509266"/>
                </a:lnTo>
                <a:close/>
              </a:path>
              <a:path w="133350" h="534669">
                <a:moveTo>
                  <a:pt x="79248" y="498347"/>
                </a:moveTo>
                <a:lnTo>
                  <a:pt x="66675" y="476821"/>
                </a:lnTo>
                <a:lnTo>
                  <a:pt x="54102" y="498347"/>
                </a:lnTo>
                <a:lnTo>
                  <a:pt x="79248" y="498347"/>
                </a:lnTo>
                <a:close/>
              </a:path>
              <a:path w="133350" h="534669">
                <a:moveTo>
                  <a:pt x="79248" y="505205"/>
                </a:moveTo>
                <a:lnTo>
                  <a:pt x="79248" y="498347"/>
                </a:lnTo>
                <a:lnTo>
                  <a:pt x="54102" y="498347"/>
                </a:lnTo>
                <a:lnTo>
                  <a:pt x="54102" y="505205"/>
                </a:lnTo>
                <a:lnTo>
                  <a:pt x="79248" y="505205"/>
                </a:lnTo>
                <a:close/>
              </a:path>
              <a:path w="133350" h="534669">
                <a:moveTo>
                  <a:pt x="133350" y="419861"/>
                </a:moveTo>
                <a:lnTo>
                  <a:pt x="130302" y="411479"/>
                </a:lnTo>
                <a:lnTo>
                  <a:pt x="124206" y="407669"/>
                </a:lnTo>
                <a:lnTo>
                  <a:pt x="117348" y="403097"/>
                </a:lnTo>
                <a:lnTo>
                  <a:pt x="108204" y="405383"/>
                </a:lnTo>
                <a:lnTo>
                  <a:pt x="104394" y="412241"/>
                </a:lnTo>
                <a:lnTo>
                  <a:pt x="66675" y="476821"/>
                </a:lnTo>
                <a:lnTo>
                  <a:pt x="79248" y="498347"/>
                </a:lnTo>
                <a:lnTo>
                  <a:pt x="79248" y="505205"/>
                </a:lnTo>
                <a:lnTo>
                  <a:pt x="80772" y="505205"/>
                </a:lnTo>
                <a:lnTo>
                  <a:pt x="80772" y="509266"/>
                </a:lnTo>
                <a:lnTo>
                  <a:pt x="128778" y="426719"/>
                </a:lnTo>
                <a:lnTo>
                  <a:pt x="133350" y="4198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00905" y="3886200"/>
            <a:ext cx="133350" cy="534670"/>
          </a:xfrm>
          <a:custGeom>
            <a:avLst/>
            <a:gdLst/>
            <a:ahLst/>
            <a:cxnLst/>
            <a:rect l="l" t="t" r="r" b="b"/>
            <a:pathLst>
              <a:path w="133350" h="534670">
                <a:moveTo>
                  <a:pt x="66675" y="476821"/>
                </a:moveTo>
                <a:lnTo>
                  <a:pt x="28956" y="412241"/>
                </a:lnTo>
                <a:lnTo>
                  <a:pt x="25146" y="405384"/>
                </a:lnTo>
                <a:lnTo>
                  <a:pt x="16002" y="403098"/>
                </a:lnTo>
                <a:lnTo>
                  <a:pt x="9144" y="407670"/>
                </a:lnTo>
                <a:lnTo>
                  <a:pt x="2286" y="411479"/>
                </a:lnTo>
                <a:lnTo>
                  <a:pt x="0" y="419862"/>
                </a:lnTo>
                <a:lnTo>
                  <a:pt x="4572" y="426720"/>
                </a:lnTo>
                <a:lnTo>
                  <a:pt x="52577" y="510285"/>
                </a:lnTo>
                <a:lnTo>
                  <a:pt x="52577" y="505205"/>
                </a:lnTo>
                <a:lnTo>
                  <a:pt x="54102" y="505205"/>
                </a:lnTo>
                <a:lnTo>
                  <a:pt x="54102" y="498348"/>
                </a:lnTo>
                <a:lnTo>
                  <a:pt x="66675" y="476821"/>
                </a:lnTo>
                <a:close/>
              </a:path>
              <a:path w="133350" h="534670">
                <a:moveTo>
                  <a:pt x="80772" y="452685"/>
                </a:moveTo>
                <a:lnTo>
                  <a:pt x="80772" y="0"/>
                </a:lnTo>
                <a:lnTo>
                  <a:pt x="52577" y="0"/>
                </a:lnTo>
                <a:lnTo>
                  <a:pt x="52577" y="452685"/>
                </a:lnTo>
                <a:lnTo>
                  <a:pt x="66675" y="476821"/>
                </a:lnTo>
                <a:lnTo>
                  <a:pt x="80772" y="452685"/>
                </a:lnTo>
                <a:close/>
              </a:path>
              <a:path w="133350" h="534670">
                <a:moveTo>
                  <a:pt x="80772" y="509266"/>
                </a:moveTo>
                <a:lnTo>
                  <a:pt x="80772" y="505205"/>
                </a:lnTo>
                <a:lnTo>
                  <a:pt x="52577" y="505205"/>
                </a:lnTo>
                <a:lnTo>
                  <a:pt x="52577" y="510285"/>
                </a:lnTo>
                <a:lnTo>
                  <a:pt x="66294" y="534162"/>
                </a:lnTo>
                <a:lnTo>
                  <a:pt x="80772" y="509266"/>
                </a:lnTo>
                <a:close/>
              </a:path>
              <a:path w="133350" h="534670">
                <a:moveTo>
                  <a:pt x="79248" y="498348"/>
                </a:moveTo>
                <a:lnTo>
                  <a:pt x="66675" y="476821"/>
                </a:lnTo>
                <a:lnTo>
                  <a:pt x="54102" y="498348"/>
                </a:lnTo>
                <a:lnTo>
                  <a:pt x="79248" y="498348"/>
                </a:lnTo>
                <a:close/>
              </a:path>
              <a:path w="133350" h="534670">
                <a:moveTo>
                  <a:pt x="79248" y="505205"/>
                </a:moveTo>
                <a:lnTo>
                  <a:pt x="79248" y="498348"/>
                </a:lnTo>
                <a:lnTo>
                  <a:pt x="54102" y="498348"/>
                </a:lnTo>
                <a:lnTo>
                  <a:pt x="54102" y="505205"/>
                </a:lnTo>
                <a:lnTo>
                  <a:pt x="79248" y="505205"/>
                </a:lnTo>
                <a:close/>
              </a:path>
              <a:path w="133350" h="534670">
                <a:moveTo>
                  <a:pt x="133350" y="419862"/>
                </a:moveTo>
                <a:lnTo>
                  <a:pt x="130302" y="411479"/>
                </a:lnTo>
                <a:lnTo>
                  <a:pt x="124206" y="407670"/>
                </a:lnTo>
                <a:lnTo>
                  <a:pt x="117348" y="403098"/>
                </a:lnTo>
                <a:lnTo>
                  <a:pt x="108204" y="405384"/>
                </a:lnTo>
                <a:lnTo>
                  <a:pt x="104394" y="412241"/>
                </a:lnTo>
                <a:lnTo>
                  <a:pt x="66675" y="476821"/>
                </a:lnTo>
                <a:lnTo>
                  <a:pt x="79248" y="498348"/>
                </a:lnTo>
                <a:lnTo>
                  <a:pt x="79248" y="505205"/>
                </a:lnTo>
                <a:lnTo>
                  <a:pt x="80772" y="505205"/>
                </a:lnTo>
                <a:lnTo>
                  <a:pt x="80772" y="509266"/>
                </a:lnTo>
                <a:lnTo>
                  <a:pt x="128778" y="426720"/>
                </a:lnTo>
                <a:lnTo>
                  <a:pt x="133350" y="4198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269" y="1238504"/>
            <a:ext cx="7995284" cy="5370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2620" marR="859790" algn="ctr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Times New Roman"/>
                <a:cs typeface="Times New Roman"/>
              </a:rPr>
              <a:t>Liver catabolizes fatty acids to meet the  </a:t>
            </a:r>
            <a:r>
              <a:rPr sz="3200" spc="-15" dirty="0">
                <a:latin typeface="Times New Roman"/>
                <a:cs typeface="Times New Roman"/>
              </a:rPr>
              <a:t>energy </a:t>
            </a:r>
            <a:r>
              <a:rPr sz="3200" spc="-5" dirty="0">
                <a:latin typeface="Times New Roman"/>
                <a:cs typeface="Times New Roman"/>
              </a:rPr>
              <a:t>demand by other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tissues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Times New Roman"/>
              <a:cs typeface="Times New Roman"/>
            </a:endParaRPr>
          </a:p>
          <a:p>
            <a:pPr marL="538480" marR="683260" algn="ctr">
              <a:lnSpc>
                <a:spcPct val="100000"/>
              </a:lnSpc>
            </a:pPr>
            <a:r>
              <a:rPr sz="3200" spc="-5" dirty="0">
                <a:latin typeface="Times New Roman"/>
                <a:cs typeface="Times New Roman"/>
              </a:rPr>
              <a:t>Excess of Acetyl CoA is produced,</a:t>
            </a:r>
            <a:r>
              <a:rPr sz="3200" spc="-28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which  are destined to form ketone</a:t>
            </a:r>
            <a:r>
              <a:rPr sz="3200" spc="3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bodies.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800">
              <a:latin typeface="Times New Roman"/>
              <a:cs typeface="Times New Roman"/>
            </a:endParaRPr>
          </a:p>
          <a:p>
            <a:pPr marL="2538730" marR="540385" indent="-1913889">
              <a:lnSpc>
                <a:spcPct val="100000"/>
              </a:lnSpc>
            </a:pPr>
            <a:r>
              <a:rPr sz="3200" spc="-5" dirty="0">
                <a:latin typeface="Times New Roman"/>
                <a:cs typeface="Times New Roman"/>
              </a:rPr>
              <a:t>Ketone bodies are transported by blood to  Muscle and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Brain.</a:t>
            </a:r>
            <a:endParaRPr sz="3200">
              <a:latin typeface="Times New Roman"/>
              <a:cs typeface="Times New Roman"/>
            </a:endParaRPr>
          </a:p>
          <a:p>
            <a:pPr marL="31115" marR="5080" indent="-19050">
              <a:lnSpc>
                <a:spcPct val="100000"/>
              </a:lnSpc>
              <a:spcBef>
                <a:spcPts val="765"/>
              </a:spcBef>
            </a:pPr>
            <a:r>
              <a:rPr sz="3200" spc="145" dirty="0">
                <a:solidFill>
                  <a:srgbClr val="006500"/>
                </a:solidFill>
                <a:latin typeface="Arial"/>
                <a:cs typeface="Arial"/>
              </a:rPr>
              <a:t>Ketone </a:t>
            </a:r>
            <a:r>
              <a:rPr sz="3200" spc="240" dirty="0">
                <a:solidFill>
                  <a:srgbClr val="006500"/>
                </a:solidFill>
                <a:latin typeface="Arial"/>
                <a:cs typeface="Arial"/>
              </a:rPr>
              <a:t>body </a:t>
            </a:r>
            <a:r>
              <a:rPr sz="3200" spc="165" dirty="0">
                <a:solidFill>
                  <a:srgbClr val="006500"/>
                </a:solidFill>
                <a:latin typeface="Arial"/>
                <a:cs typeface="Arial"/>
              </a:rPr>
              <a:t>formation </a:t>
            </a:r>
            <a:r>
              <a:rPr sz="3200" spc="155" dirty="0">
                <a:solidFill>
                  <a:srgbClr val="006500"/>
                </a:solidFill>
                <a:latin typeface="Arial"/>
                <a:cs typeface="Arial"/>
              </a:rPr>
              <a:t>regenerates</a:t>
            </a:r>
            <a:r>
              <a:rPr sz="3200" spc="45" dirty="0">
                <a:solidFill>
                  <a:srgbClr val="006500"/>
                </a:solidFill>
                <a:latin typeface="Arial"/>
                <a:cs typeface="Arial"/>
              </a:rPr>
              <a:t> </a:t>
            </a:r>
            <a:r>
              <a:rPr sz="3200" spc="95" dirty="0">
                <a:solidFill>
                  <a:srgbClr val="006500"/>
                </a:solidFill>
                <a:latin typeface="Arial"/>
                <a:cs typeface="Arial"/>
              </a:rPr>
              <a:t>free  </a:t>
            </a:r>
            <a:r>
              <a:rPr sz="3200" spc="100" dirty="0">
                <a:solidFill>
                  <a:srgbClr val="006500"/>
                </a:solidFill>
                <a:latin typeface="Arial"/>
                <a:cs typeface="Arial"/>
              </a:rPr>
              <a:t>CoA, </a:t>
            </a:r>
            <a:r>
              <a:rPr sz="3200" spc="160" dirty="0">
                <a:solidFill>
                  <a:srgbClr val="006500"/>
                </a:solidFill>
                <a:latin typeface="Arial"/>
                <a:cs typeface="Arial"/>
              </a:rPr>
              <a:t>which </a:t>
            </a:r>
            <a:r>
              <a:rPr sz="3200" spc="-220">
                <a:solidFill>
                  <a:srgbClr val="006500"/>
                </a:solidFill>
                <a:latin typeface="Arial"/>
                <a:cs typeface="Arial"/>
              </a:rPr>
              <a:t>is </a:t>
            </a:r>
            <a:r>
              <a:rPr sz="3200" spc="100" smtClean="0">
                <a:solidFill>
                  <a:srgbClr val="006500"/>
                </a:solidFill>
                <a:latin typeface="Arial"/>
                <a:cs typeface="Arial"/>
              </a:rPr>
              <a:t>require</a:t>
            </a:r>
            <a:r>
              <a:rPr sz="3200" spc="-5" smtClean="0">
                <a:solidFill>
                  <a:srgbClr val="006500"/>
                </a:solidFill>
                <a:latin typeface="Arial"/>
                <a:cs typeface="Arial"/>
              </a:rPr>
              <a:t>d </a:t>
            </a:r>
            <a:r>
              <a:rPr sz="3200" spc="85" dirty="0">
                <a:solidFill>
                  <a:srgbClr val="006500"/>
                </a:solidFill>
                <a:latin typeface="Arial"/>
                <a:cs typeface="Arial"/>
              </a:rPr>
              <a:t>for</a:t>
            </a:r>
            <a:r>
              <a:rPr sz="3200" spc="-180" dirty="0">
                <a:solidFill>
                  <a:srgbClr val="006500"/>
                </a:solidFill>
                <a:latin typeface="Arial"/>
                <a:cs typeface="Arial"/>
              </a:rPr>
              <a:t> </a:t>
            </a:r>
            <a:r>
              <a:rPr sz="3200" spc="135" dirty="0">
                <a:solidFill>
                  <a:srgbClr val="006500"/>
                </a:solidFill>
                <a:latin typeface="Symbol"/>
                <a:cs typeface="Symbol"/>
              </a:rPr>
              <a:t></a:t>
            </a:r>
            <a:r>
              <a:rPr sz="3200" spc="135" dirty="0">
                <a:solidFill>
                  <a:srgbClr val="006500"/>
                </a:solidFill>
                <a:latin typeface="Arial"/>
                <a:cs typeface="Arial"/>
              </a:rPr>
              <a:t>-oxidation.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95600" y="3810000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6137" y="2003551"/>
            <a:ext cx="8453755" cy="4012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47775">
              <a:lnSpc>
                <a:spcPct val="100000"/>
              </a:lnSpc>
              <a:spcBef>
                <a:spcPts val="95"/>
              </a:spcBef>
              <a:tabLst>
                <a:tab pos="4725670" algn="l"/>
              </a:tabLst>
            </a:pPr>
            <a:r>
              <a:rPr sz="3200" b="1" dirty="0">
                <a:latin typeface="Arial"/>
                <a:cs typeface="Arial"/>
              </a:rPr>
              <a:t>CH</a:t>
            </a:r>
            <a:r>
              <a:rPr sz="3150" b="1" baseline="-21164" dirty="0">
                <a:latin typeface="Arial"/>
                <a:cs typeface="Arial"/>
              </a:rPr>
              <a:t>3</a:t>
            </a:r>
            <a:r>
              <a:rPr sz="3200" b="1" dirty="0">
                <a:latin typeface="Arial"/>
                <a:cs typeface="Arial"/>
              </a:rPr>
              <a:t>COCH</a:t>
            </a:r>
            <a:r>
              <a:rPr sz="3150" b="1" baseline="-21164" dirty="0">
                <a:latin typeface="Arial"/>
                <a:cs typeface="Arial"/>
              </a:rPr>
              <a:t>2</a:t>
            </a:r>
            <a:r>
              <a:rPr sz="3200" b="1" dirty="0">
                <a:latin typeface="Arial"/>
                <a:cs typeface="Arial"/>
              </a:rPr>
              <a:t>CO</a:t>
            </a:r>
            <a:r>
              <a:rPr sz="3150" b="1" baseline="-21164" dirty="0">
                <a:latin typeface="Arial"/>
                <a:cs typeface="Arial"/>
              </a:rPr>
              <a:t>2</a:t>
            </a:r>
            <a:r>
              <a:rPr sz="3200" b="1" dirty="0">
                <a:latin typeface="Arial"/>
                <a:cs typeface="Arial"/>
              </a:rPr>
              <a:t>H	</a:t>
            </a:r>
            <a:r>
              <a:rPr sz="3200" b="1" spc="5" dirty="0">
                <a:latin typeface="Arial"/>
                <a:cs typeface="Arial"/>
              </a:rPr>
              <a:t>pK</a:t>
            </a:r>
            <a:r>
              <a:rPr sz="3150" b="1" spc="7" baseline="-21164" dirty="0">
                <a:latin typeface="Arial"/>
                <a:cs typeface="Arial"/>
              </a:rPr>
              <a:t>a </a:t>
            </a:r>
            <a:r>
              <a:rPr sz="3200" b="1" spc="-5" dirty="0">
                <a:latin typeface="Arial"/>
                <a:cs typeface="Arial"/>
              </a:rPr>
              <a:t>=</a:t>
            </a:r>
            <a:r>
              <a:rPr sz="3200" b="1" spc="-30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3.6</a:t>
            </a:r>
            <a:endParaRPr sz="3200">
              <a:latin typeface="Arial"/>
              <a:cs typeface="Arial"/>
            </a:endParaRPr>
          </a:p>
          <a:p>
            <a:pPr marL="1725930">
              <a:lnSpc>
                <a:spcPct val="100000"/>
              </a:lnSpc>
              <a:spcBef>
                <a:spcPts val="30"/>
              </a:spcBef>
            </a:pPr>
            <a:r>
              <a:rPr sz="2000" b="1" spc="-10" dirty="0">
                <a:latin typeface="Arial"/>
                <a:cs typeface="Arial"/>
              </a:rPr>
              <a:t>Acetoacetic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Acid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2162175">
              <a:lnSpc>
                <a:spcPct val="100000"/>
              </a:lnSpc>
              <a:spcBef>
                <a:spcPts val="1400"/>
              </a:spcBef>
            </a:pPr>
            <a:r>
              <a:rPr sz="3200" b="1" spc="-5" dirty="0">
                <a:latin typeface="Arial"/>
                <a:cs typeface="Arial"/>
              </a:rPr>
              <a:t>OH</a:t>
            </a:r>
            <a:endParaRPr sz="3200">
              <a:latin typeface="Arial"/>
              <a:cs typeface="Arial"/>
            </a:endParaRPr>
          </a:p>
          <a:p>
            <a:pPr marL="1460500">
              <a:lnSpc>
                <a:spcPct val="100000"/>
              </a:lnSpc>
              <a:spcBef>
                <a:spcPts val="2090"/>
              </a:spcBef>
              <a:tabLst>
                <a:tab pos="4803140" algn="l"/>
              </a:tabLst>
            </a:pPr>
            <a:r>
              <a:rPr sz="3200" b="1" dirty="0">
                <a:latin typeface="Arial"/>
                <a:cs typeface="Arial"/>
              </a:rPr>
              <a:t>CH</a:t>
            </a:r>
            <a:r>
              <a:rPr sz="3150" b="1" baseline="-21164" dirty="0">
                <a:latin typeface="Arial"/>
                <a:cs typeface="Arial"/>
              </a:rPr>
              <a:t>3</a:t>
            </a:r>
            <a:r>
              <a:rPr sz="3200" b="1" dirty="0">
                <a:latin typeface="Arial"/>
                <a:cs typeface="Arial"/>
              </a:rPr>
              <a:t>CHCH</a:t>
            </a:r>
            <a:r>
              <a:rPr sz="3150" b="1" baseline="-21164" dirty="0">
                <a:latin typeface="Arial"/>
                <a:cs typeface="Arial"/>
              </a:rPr>
              <a:t>2</a:t>
            </a:r>
            <a:r>
              <a:rPr sz="3200" b="1" dirty="0">
                <a:latin typeface="Arial"/>
                <a:cs typeface="Arial"/>
              </a:rPr>
              <a:t>CO</a:t>
            </a:r>
            <a:r>
              <a:rPr sz="3150" b="1" baseline="-21164" dirty="0">
                <a:latin typeface="Arial"/>
                <a:cs typeface="Arial"/>
              </a:rPr>
              <a:t>2</a:t>
            </a:r>
            <a:r>
              <a:rPr sz="3200" b="1" dirty="0">
                <a:latin typeface="Arial"/>
                <a:cs typeface="Arial"/>
              </a:rPr>
              <a:t>H	</a:t>
            </a:r>
            <a:r>
              <a:rPr sz="3200" b="1" spc="5" dirty="0">
                <a:latin typeface="Arial"/>
                <a:cs typeface="Arial"/>
              </a:rPr>
              <a:t>pK</a:t>
            </a:r>
            <a:r>
              <a:rPr sz="3150" b="1" spc="7" baseline="-21164" dirty="0">
                <a:latin typeface="Arial"/>
                <a:cs typeface="Arial"/>
              </a:rPr>
              <a:t>a </a:t>
            </a:r>
            <a:r>
              <a:rPr sz="3200" b="1" spc="-5" dirty="0">
                <a:latin typeface="Arial"/>
                <a:cs typeface="Arial"/>
              </a:rPr>
              <a:t>=</a:t>
            </a:r>
            <a:r>
              <a:rPr sz="3200" b="1" spc="-30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4.7</a:t>
            </a:r>
            <a:endParaRPr sz="3200">
              <a:latin typeface="Arial"/>
              <a:cs typeface="Arial"/>
            </a:endParaRPr>
          </a:p>
          <a:p>
            <a:pPr marL="1967864">
              <a:lnSpc>
                <a:spcPct val="100000"/>
              </a:lnSpc>
              <a:spcBef>
                <a:spcPts val="35"/>
              </a:spcBef>
            </a:pPr>
            <a:r>
              <a:rPr sz="2000" b="1" spc="-10" dirty="0">
                <a:latin typeface="Symbol"/>
                <a:cs typeface="Symbol"/>
              </a:rPr>
              <a:t></a:t>
            </a:r>
            <a:r>
              <a:rPr sz="2000" b="1" spc="-10" dirty="0">
                <a:latin typeface="Arial"/>
                <a:cs typeface="Arial"/>
              </a:rPr>
              <a:t>-Hydroxybutyrate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 marR="5080" indent="167640">
              <a:lnSpc>
                <a:spcPct val="100000"/>
              </a:lnSpc>
              <a:tabLst>
                <a:tab pos="3275965" algn="l"/>
              </a:tabLst>
            </a:pPr>
            <a:r>
              <a:rPr sz="2400" b="1" spc="-5" dirty="0">
                <a:latin typeface="Arial"/>
                <a:cs typeface="Arial"/>
              </a:rPr>
              <a:t>Concentration of acetoacetic acid can result in metabolic  acidosis (pH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7.1)	affinity of Hb for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O</a:t>
            </a:r>
            <a:r>
              <a:rPr sz="2400" b="1" spc="-15" baseline="-20833" dirty="0">
                <a:latin typeface="Arial"/>
                <a:cs typeface="Arial"/>
              </a:rPr>
              <a:t>2</a:t>
            </a:r>
            <a:r>
              <a:rPr sz="2400" b="1" spc="-1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6927" y="5334000"/>
            <a:ext cx="86106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00400" y="5824728"/>
            <a:ext cx="381000" cy="86360"/>
          </a:xfrm>
          <a:custGeom>
            <a:avLst/>
            <a:gdLst/>
            <a:ahLst/>
            <a:cxnLst/>
            <a:rect l="l" t="t" r="r" b="b"/>
            <a:pathLst>
              <a:path w="381000" h="86360">
                <a:moveTo>
                  <a:pt x="310134" y="57150"/>
                </a:moveTo>
                <a:lnTo>
                  <a:pt x="310134" y="28955"/>
                </a:lnTo>
                <a:lnTo>
                  <a:pt x="0" y="28955"/>
                </a:lnTo>
                <a:lnTo>
                  <a:pt x="0" y="57150"/>
                </a:lnTo>
                <a:lnTo>
                  <a:pt x="310134" y="57150"/>
                </a:lnTo>
                <a:close/>
              </a:path>
              <a:path w="381000" h="86360">
                <a:moveTo>
                  <a:pt x="381000" y="42672"/>
                </a:moveTo>
                <a:lnTo>
                  <a:pt x="295655" y="0"/>
                </a:lnTo>
                <a:lnTo>
                  <a:pt x="295655" y="28955"/>
                </a:lnTo>
                <a:lnTo>
                  <a:pt x="310134" y="28955"/>
                </a:lnTo>
                <a:lnTo>
                  <a:pt x="310134" y="78737"/>
                </a:lnTo>
                <a:lnTo>
                  <a:pt x="381000" y="42672"/>
                </a:lnTo>
                <a:close/>
              </a:path>
              <a:path w="381000" h="86360">
                <a:moveTo>
                  <a:pt x="310134" y="78737"/>
                </a:moveTo>
                <a:lnTo>
                  <a:pt x="310134" y="57150"/>
                </a:lnTo>
                <a:lnTo>
                  <a:pt x="295655" y="57150"/>
                </a:lnTo>
                <a:lnTo>
                  <a:pt x="295655" y="86106"/>
                </a:lnTo>
                <a:lnTo>
                  <a:pt x="310134" y="787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67328" y="5715000"/>
            <a:ext cx="86360" cy="304800"/>
          </a:xfrm>
          <a:custGeom>
            <a:avLst/>
            <a:gdLst/>
            <a:ahLst/>
            <a:cxnLst/>
            <a:rect l="l" t="t" r="r" b="b"/>
            <a:pathLst>
              <a:path w="86360" h="304800">
                <a:moveTo>
                  <a:pt x="86106" y="219455"/>
                </a:moveTo>
                <a:lnTo>
                  <a:pt x="0" y="219455"/>
                </a:lnTo>
                <a:lnTo>
                  <a:pt x="28955" y="277367"/>
                </a:lnTo>
                <a:lnTo>
                  <a:pt x="28955" y="233934"/>
                </a:lnTo>
                <a:lnTo>
                  <a:pt x="57150" y="233934"/>
                </a:lnTo>
                <a:lnTo>
                  <a:pt x="57150" y="276352"/>
                </a:lnTo>
                <a:lnTo>
                  <a:pt x="86106" y="219455"/>
                </a:lnTo>
                <a:close/>
              </a:path>
              <a:path w="86360" h="304800">
                <a:moveTo>
                  <a:pt x="57150" y="219455"/>
                </a:moveTo>
                <a:lnTo>
                  <a:pt x="57150" y="0"/>
                </a:lnTo>
                <a:lnTo>
                  <a:pt x="28955" y="0"/>
                </a:lnTo>
                <a:lnTo>
                  <a:pt x="28955" y="219455"/>
                </a:lnTo>
                <a:lnTo>
                  <a:pt x="57150" y="219455"/>
                </a:lnTo>
                <a:close/>
              </a:path>
              <a:path w="86360" h="304800">
                <a:moveTo>
                  <a:pt x="57150" y="276352"/>
                </a:moveTo>
                <a:lnTo>
                  <a:pt x="57150" y="233934"/>
                </a:lnTo>
                <a:lnTo>
                  <a:pt x="28955" y="233934"/>
                </a:lnTo>
                <a:lnTo>
                  <a:pt x="28955" y="277367"/>
                </a:lnTo>
                <a:lnTo>
                  <a:pt x="42672" y="304800"/>
                </a:lnTo>
                <a:lnTo>
                  <a:pt x="57150" y="2763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4630" y="634238"/>
            <a:ext cx="701548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70" dirty="0"/>
              <a:t>Metabolic </a:t>
            </a:r>
            <a:r>
              <a:rPr spc="-70" dirty="0"/>
              <a:t>Acidosis </a:t>
            </a:r>
            <a:r>
              <a:rPr spc="65" dirty="0"/>
              <a:t>due </a:t>
            </a:r>
            <a:r>
              <a:rPr spc="-40" dirty="0"/>
              <a:t>to</a:t>
            </a:r>
            <a:r>
              <a:rPr spc="480" dirty="0"/>
              <a:t> </a:t>
            </a:r>
            <a:r>
              <a:rPr spc="-459" dirty="0"/>
              <a:t>KBs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2096" y="535177"/>
            <a:ext cx="701548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70" dirty="0"/>
              <a:t>Metabolic </a:t>
            </a:r>
            <a:r>
              <a:rPr spc="-70" dirty="0"/>
              <a:t>Acidosis </a:t>
            </a:r>
            <a:r>
              <a:rPr spc="65" dirty="0"/>
              <a:t>due </a:t>
            </a:r>
            <a:r>
              <a:rPr spc="-40" dirty="0"/>
              <a:t>to</a:t>
            </a:r>
            <a:r>
              <a:rPr spc="480" dirty="0"/>
              <a:t> </a:t>
            </a:r>
            <a:r>
              <a:rPr spc="-459" dirty="0"/>
              <a:t>KBs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pc="-5" dirty="0"/>
              <a:t>Ketone bodies being acidic in nature, release </a:t>
            </a:r>
            <a:r>
              <a:rPr spc="5" dirty="0"/>
              <a:t>H</a:t>
            </a:r>
            <a:r>
              <a:rPr sz="3150" spc="7" baseline="25132" dirty="0"/>
              <a:t>+ </a:t>
            </a:r>
            <a:r>
              <a:rPr sz="2100" spc="5" dirty="0"/>
              <a:t> </a:t>
            </a:r>
            <a:r>
              <a:rPr sz="3200" spc="-5" dirty="0"/>
              <a:t>ions into blood. They are buffered by</a:t>
            </a:r>
            <a:r>
              <a:rPr sz="3200" spc="20" dirty="0"/>
              <a:t> </a:t>
            </a:r>
            <a:r>
              <a:rPr sz="3200" dirty="0"/>
              <a:t>HCO3</a:t>
            </a:r>
            <a:r>
              <a:rPr sz="3150" baseline="25132" dirty="0"/>
              <a:t>–</a:t>
            </a:r>
            <a:r>
              <a:rPr sz="3200" dirty="0"/>
              <a:t>.</a:t>
            </a:r>
            <a:endParaRPr sz="3200"/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/>
          </a:p>
          <a:p>
            <a:pPr marL="12700">
              <a:lnSpc>
                <a:spcPts val="1420"/>
              </a:lnSpc>
              <a:tabLst>
                <a:tab pos="3161030" algn="l"/>
                <a:tab pos="5498465" algn="l"/>
              </a:tabLst>
            </a:pPr>
            <a:r>
              <a:rPr spc="5" dirty="0"/>
              <a:t>H</a:t>
            </a:r>
            <a:r>
              <a:rPr sz="3150" spc="7" baseline="25132" dirty="0"/>
              <a:t>+</a:t>
            </a:r>
            <a:r>
              <a:rPr sz="3150" spc="397" baseline="25132" dirty="0"/>
              <a:t> </a:t>
            </a:r>
            <a:r>
              <a:rPr sz="3200" spc="-5" dirty="0"/>
              <a:t>+ </a:t>
            </a:r>
            <a:r>
              <a:rPr sz="3200" dirty="0"/>
              <a:t>HCO</a:t>
            </a:r>
            <a:r>
              <a:rPr sz="3150" baseline="-21164" dirty="0"/>
              <a:t>3	</a:t>
            </a:r>
            <a:r>
              <a:rPr sz="3200" spc="5" dirty="0"/>
              <a:t>H</a:t>
            </a:r>
            <a:r>
              <a:rPr sz="3150" spc="7" baseline="-21164" dirty="0"/>
              <a:t>2</a:t>
            </a:r>
            <a:r>
              <a:rPr sz="3200" spc="5" dirty="0"/>
              <a:t>CO</a:t>
            </a:r>
            <a:r>
              <a:rPr sz="3150" spc="7" baseline="-21164" dirty="0"/>
              <a:t>3	</a:t>
            </a:r>
            <a:r>
              <a:rPr sz="3200" dirty="0"/>
              <a:t>H</a:t>
            </a:r>
            <a:r>
              <a:rPr sz="3150" baseline="-21164" dirty="0"/>
              <a:t>2</a:t>
            </a:r>
            <a:r>
              <a:rPr sz="3200" dirty="0"/>
              <a:t>O+CO</a:t>
            </a:r>
            <a:r>
              <a:rPr sz="3150" baseline="-21164" dirty="0"/>
              <a:t>2</a:t>
            </a:r>
            <a:endParaRPr sz="3150" baseline="-21164"/>
          </a:p>
          <a:p>
            <a:pPr marL="1883410">
              <a:lnSpc>
                <a:spcPts val="1240"/>
              </a:lnSpc>
            </a:pPr>
            <a:r>
              <a:rPr sz="2100" spc="10" dirty="0"/>
              <a:t>-</a:t>
            </a:r>
            <a:endParaRPr sz="2100"/>
          </a:p>
          <a:p>
            <a:pPr marL="2250440">
              <a:lnSpc>
                <a:spcPct val="100000"/>
              </a:lnSpc>
              <a:spcBef>
                <a:spcPts val="1950"/>
              </a:spcBef>
              <a:tabLst>
                <a:tab pos="4685030" algn="l"/>
              </a:tabLst>
            </a:pPr>
            <a:r>
              <a:rPr i="1" spc="-5" dirty="0">
                <a:solidFill>
                  <a:srgbClr val="006500"/>
                </a:solidFill>
                <a:latin typeface="Times New Roman"/>
                <a:cs typeface="Times New Roman"/>
              </a:rPr>
              <a:t>CA	CA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8856" y="4887132"/>
            <a:ext cx="798322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Times New Roman"/>
                <a:cs typeface="Times New Roman"/>
              </a:rPr>
              <a:t>Continuous production of ketone bodies depletes  alkali reserve resulting in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ketoacidosis.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90800" y="3543300"/>
            <a:ext cx="1066800" cy="76200"/>
          </a:xfrm>
          <a:custGeom>
            <a:avLst/>
            <a:gdLst/>
            <a:ahLst/>
            <a:cxnLst/>
            <a:rect l="l" t="t" r="r" b="b"/>
            <a:pathLst>
              <a:path w="1066800" h="76200">
                <a:moveTo>
                  <a:pt x="1003553" y="44958"/>
                </a:moveTo>
                <a:lnTo>
                  <a:pt x="1003553" y="32004"/>
                </a:lnTo>
                <a:lnTo>
                  <a:pt x="0" y="32004"/>
                </a:lnTo>
                <a:lnTo>
                  <a:pt x="0" y="44958"/>
                </a:lnTo>
                <a:lnTo>
                  <a:pt x="1003553" y="44958"/>
                </a:lnTo>
                <a:close/>
              </a:path>
              <a:path w="1066800" h="76200">
                <a:moveTo>
                  <a:pt x="1066799" y="38100"/>
                </a:moveTo>
                <a:lnTo>
                  <a:pt x="990599" y="0"/>
                </a:lnTo>
                <a:lnTo>
                  <a:pt x="990599" y="32004"/>
                </a:lnTo>
                <a:lnTo>
                  <a:pt x="1003553" y="32004"/>
                </a:lnTo>
                <a:lnTo>
                  <a:pt x="1003553" y="69723"/>
                </a:lnTo>
                <a:lnTo>
                  <a:pt x="1066799" y="38100"/>
                </a:lnTo>
                <a:close/>
              </a:path>
              <a:path w="1066800" h="76200">
                <a:moveTo>
                  <a:pt x="1003553" y="69723"/>
                </a:moveTo>
                <a:lnTo>
                  <a:pt x="1003553" y="44958"/>
                </a:lnTo>
                <a:lnTo>
                  <a:pt x="990599" y="44958"/>
                </a:lnTo>
                <a:lnTo>
                  <a:pt x="990599" y="76200"/>
                </a:lnTo>
                <a:lnTo>
                  <a:pt x="10035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76800" y="3543300"/>
            <a:ext cx="1066800" cy="76200"/>
          </a:xfrm>
          <a:custGeom>
            <a:avLst/>
            <a:gdLst/>
            <a:ahLst/>
            <a:cxnLst/>
            <a:rect l="l" t="t" r="r" b="b"/>
            <a:pathLst>
              <a:path w="1066800" h="76200">
                <a:moveTo>
                  <a:pt x="1003553" y="44958"/>
                </a:moveTo>
                <a:lnTo>
                  <a:pt x="1003553" y="32004"/>
                </a:lnTo>
                <a:lnTo>
                  <a:pt x="0" y="32004"/>
                </a:lnTo>
                <a:lnTo>
                  <a:pt x="0" y="44958"/>
                </a:lnTo>
                <a:lnTo>
                  <a:pt x="1003553" y="44958"/>
                </a:lnTo>
                <a:close/>
              </a:path>
              <a:path w="1066800" h="76200">
                <a:moveTo>
                  <a:pt x="1066800" y="38100"/>
                </a:moveTo>
                <a:lnTo>
                  <a:pt x="990600" y="0"/>
                </a:lnTo>
                <a:lnTo>
                  <a:pt x="990600" y="32004"/>
                </a:lnTo>
                <a:lnTo>
                  <a:pt x="1003553" y="32004"/>
                </a:lnTo>
                <a:lnTo>
                  <a:pt x="1003553" y="69723"/>
                </a:lnTo>
                <a:lnTo>
                  <a:pt x="1066800" y="38100"/>
                </a:lnTo>
                <a:close/>
              </a:path>
              <a:path w="1066800" h="76200">
                <a:moveTo>
                  <a:pt x="1003553" y="69723"/>
                </a:moveTo>
                <a:lnTo>
                  <a:pt x="1003553" y="44958"/>
                </a:lnTo>
                <a:lnTo>
                  <a:pt x="990600" y="44958"/>
                </a:lnTo>
                <a:lnTo>
                  <a:pt x="990600" y="76200"/>
                </a:lnTo>
                <a:lnTo>
                  <a:pt x="10035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44790" y="3806189"/>
            <a:ext cx="232409" cy="2324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698740" y="4217923"/>
            <a:ext cx="901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9A0000"/>
                </a:solidFill>
                <a:latin typeface="Arial"/>
                <a:cs typeface="Arial"/>
              </a:rPr>
              <a:t>Exhaled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35177"/>
            <a:ext cx="639635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Ketone </a:t>
            </a:r>
            <a:r>
              <a:rPr spc="15" dirty="0"/>
              <a:t>bodies </a:t>
            </a:r>
            <a:r>
              <a:rPr spc="-95" dirty="0"/>
              <a:t>in</a:t>
            </a:r>
            <a:r>
              <a:rPr spc="260" dirty="0"/>
              <a:t> </a:t>
            </a:r>
            <a:r>
              <a:rPr spc="-40" dirty="0"/>
              <a:t>Starvation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265936"/>
            <a:ext cx="8934450" cy="550037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4965" marR="226060" indent="-342265">
              <a:lnSpc>
                <a:spcPts val="3460"/>
              </a:lnSpc>
              <a:spcBef>
                <a:spcPts val="53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After the diet has been changed to lower blood  glucose for 3 days, the brain gets 30% of its energy  from ketone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bodies.</a:t>
            </a:r>
            <a:endParaRPr sz="3200">
              <a:latin typeface="Times New Roman"/>
              <a:cs typeface="Times New Roman"/>
            </a:endParaRPr>
          </a:p>
          <a:p>
            <a:pPr marL="354965" marR="5080" indent="-342265">
              <a:lnSpc>
                <a:spcPts val="3460"/>
              </a:lnSpc>
              <a:spcBef>
                <a:spcPts val="234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After 40 days, this goes up to 70% (during the initial  stages the brain does not burn ketones, since they  are an important substrate for lipid synthesis in the  </a:t>
            </a:r>
            <a:r>
              <a:rPr sz="3200" spc="-10" dirty="0">
                <a:latin typeface="Times New Roman"/>
                <a:cs typeface="Times New Roman"/>
              </a:rPr>
              <a:t>brain).</a:t>
            </a:r>
            <a:endParaRPr sz="3200">
              <a:latin typeface="Times New Roman"/>
              <a:cs typeface="Times New Roman"/>
            </a:endParaRPr>
          </a:p>
          <a:p>
            <a:pPr marL="354965" marR="132715" indent="-342265">
              <a:lnSpc>
                <a:spcPts val="3460"/>
              </a:lnSpc>
              <a:spcBef>
                <a:spcPts val="234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The brain retains some need for glucose, because  ketone bodies can be broken down for energy only  in the mitochondria, and brain cells' long thin axons  are too far from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mitochondria.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535177"/>
            <a:ext cx="542925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Starvation</a:t>
            </a:r>
            <a:r>
              <a:rPr spc="20" dirty="0"/>
              <a:t> </a:t>
            </a:r>
            <a:r>
              <a:rPr spc="10" dirty="0"/>
              <a:t>ketoacidosis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9353" y="1595882"/>
            <a:ext cx="7021830" cy="1336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Absence </a:t>
            </a:r>
            <a:r>
              <a:rPr sz="2000" b="1" spc="-5" dirty="0">
                <a:latin typeface="Arial"/>
                <a:cs typeface="Arial"/>
              </a:rPr>
              <a:t>of </a:t>
            </a:r>
            <a:r>
              <a:rPr sz="2000" b="1" spc="-10" dirty="0">
                <a:latin typeface="Arial"/>
                <a:cs typeface="Arial"/>
              </a:rPr>
              <a:t>intake </a:t>
            </a:r>
            <a:r>
              <a:rPr sz="2000" b="1" spc="-5" dirty="0">
                <a:latin typeface="Arial"/>
                <a:cs typeface="Arial"/>
              </a:rPr>
              <a:t>of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food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No </a:t>
            </a:r>
            <a:r>
              <a:rPr sz="2000" b="1" spc="-10" dirty="0">
                <a:latin typeface="Arial"/>
                <a:cs typeface="Arial"/>
              </a:rPr>
              <a:t>stimuli </a:t>
            </a:r>
            <a:r>
              <a:rPr sz="2000" b="1" spc="-5" dirty="0">
                <a:latin typeface="Arial"/>
                <a:cs typeface="Arial"/>
              </a:rPr>
              <a:t>from </a:t>
            </a:r>
            <a:r>
              <a:rPr sz="2000" b="1" spc="-10" dirty="0">
                <a:latin typeface="Arial"/>
                <a:cs typeface="Arial"/>
              </a:rPr>
              <a:t>intestine </a:t>
            </a:r>
            <a:r>
              <a:rPr sz="2000" b="1" spc="-5" dirty="0">
                <a:latin typeface="Arial"/>
                <a:cs typeface="Arial"/>
              </a:rPr>
              <a:t>to </a:t>
            </a:r>
            <a:r>
              <a:rPr sz="2000" b="1" spc="-10" dirty="0">
                <a:latin typeface="Arial"/>
                <a:cs typeface="Arial"/>
              </a:rPr>
              <a:t>release </a:t>
            </a:r>
            <a:r>
              <a:rPr sz="2000" b="1" spc="-5" dirty="0">
                <a:latin typeface="Arial"/>
                <a:cs typeface="Arial"/>
              </a:rPr>
              <a:t>insulin from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pancreas.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55247" y="3607580"/>
            <a:ext cx="10953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Insulin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&amp;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36562" y="3607580"/>
            <a:ext cx="11525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glucagon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76041" y="4613429"/>
            <a:ext cx="13773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Lipolysis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&amp;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39370" y="4613429"/>
            <a:ext cx="28257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Oxidation </a:t>
            </a:r>
            <a:r>
              <a:rPr sz="2000" b="1" spc="-5" dirty="0">
                <a:latin typeface="Arial"/>
                <a:cs typeface="Arial"/>
              </a:rPr>
              <a:t>of fatty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acids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69614" y="5619278"/>
            <a:ext cx="16040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Ketoacidosis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14800" y="1905000"/>
            <a:ext cx="152400" cy="685800"/>
          </a:xfrm>
          <a:custGeom>
            <a:avLst/>
            <a:gdLst/>
            <a:ahLst/>
            <a:cxnLst/>
            <a:rect l="l" t="t" r="r" b="b"/>
            <a:pathLst>
              <a:path w="152400" h="685800">
                <a:moveTo>
                  <a:pt x="152400" y="514350"/>
                </a:moveTo>
                <a:lnTo>
                  <a:pt x="114300" y="514350"/>
                </a:lnTo>
                <a:lnTo>
                  <a:pt x="114299" y="0"/>
                </a:lnTo>
                <a:lnTo>
                  <a:pt x="38099" y="0"/>
                </a:lnTo>
                <a:lnTo>
                  <a:pt x="38100" y="514350"/>
                </a:lnTo>
                <a:lnTo>
                  <a:pt x="0" y="514350"/>
                </a:lnTo>
                <a:lnTo>
                  <a:pt x="76200" y="685800"/>
                </a:lnTo>
                <a:lnTo>
                  <a:pt x="152400" y="51435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05655" y="1898904"/>
            <a:ext cx="171450" cy="708025"/>
          </a:xfrm>
          <a:custGeom>
            <a:avLst/>
            <a:gdLst/>
            <a:ahLst/>
            <a:cxnLst/>
            <a:rect l="l" t="t" r="r" b="b"/>
            <a:pathLst>
              <a:path w="171450" h="708025">
                <a:moveTo>
                  <a:pt x="47244" y="514350"/>
                </a:moveTo>
                <a:lnTo>
                  <a:pt x="0" y="514350"/>
                </a:lnTo>
                <a:lnTo>
                  <a:pt x="9144" y="535087"/>
                </a:lnTo>
                <a:lnTo>
                  <a:pt x="9144" y="527304"/>
                </a:lnTo>
                <a:lnTo>
                  <a:pt x="15240" y="518159"/>
                </a:lnTo>
                <a:lnTo>
                  <a:pt x="19304" y="527304"/>
                </a:lnTo>
                <a:lnTo>
                  <a:pt x="41148" y="527304"/>
                </a:lnTo>
                <a:lnTo>
                  <a:pt x="41148" y="520445"/>
                </a:lnTo>
                <a:lnTo>
                  <a:pt x="47244" y="514350"/>
                </a:lnTo>
                <a:close/>
              </a:path>
              <a:path w="171450" h="708025">
                <a:moveTo>
                  <a:pt x="19304" y="527304"/>
                </a:moveTo>
                <a:lnTo>
                  <a:pt x="15240" y="518159"/>
                </a:lnTo>
                <a:lnTo>
                  <a:pt x="9144" y="527304"/>
                </a:lnTo>
                <a:lnTo>
                  <a:pt x="19304" y="527304"/>
                </a:lnTo>
                <a:close/>
              </a:path>
              <a:path w="171450" h="708025">
                <a:moveTo>
                  <a:pt x="85725" y="676751"/>
                </a:moveTo>
                <a:lnTo>
                  <a:pt x="19304" y="527304"/>
                </a:lnTo>
                <a:lnTo>
                  <a:pt x="9144" y="527304"/>
                </a:lnTo>
                <a:lnTo>
                  <a:pt x="9144" y="535087"/>
                </a:lnTo>
                <a:lnTo>
                  <a:pt x="80010" y="695801"/>
                </a:lnTo>
                <a:lnTo>
                  <a:pt x="80010" y="689610"/>
                </a:lnTo>
                <a:lnTo>
                  <a:pt x="85725" y="676751"/>
                </a:lnTo>
                <a:close/>
              </a:path>
              <a:path w="171450" h="708025">
                <a:moveTo>
                  <a:pt x="130302" y="514350"/>
                </a:moveTo>
                <a:lnTo>
                  <a:pt x="130301" y="0"/>
                </a:lnTo>
                <a:lnTo>
                  <a:pt x="41147" y="0"/>
                </a:lnTo>
                <a:lnTo>
                  <a:pt x="41148" y="514350"/>
                </a:lnTo>
                <a:lnTo>
                  <a:pt x="47244" y="514350"/>
                </a:lnTo>
                <a:lnTo>
                  <a:pt x="47243" y="12954"/>
                </a:lnTo>
                <a:lnTo>
                  <a:pt x="54101" y="6095"/>
                </a:lnTo>
                <a:lnTo>
                  <a:pt x="54101" y="12954"/>
                </a:lnTo>
                <a:lnTo>
                  <a:pt x="117347" y="12954"/>
                </a:lnTo>
                <a:lnTo>
                  <a:pt x="117347" y="6095"/>
                </a:lnTo>
                <a:lnTo>
                  <a:pt x="123443" y="12954"/>
                </a:lnTo>
                <a:lnTo>
                  <a:pt x="123444" y="514350"/>
                </a:lnTo>
                <a:lnTo>
                  <a:pt x="130302" y="514350"/>
                </a:lnTo>
                <a:close/>
              </a:path>
              <a:path w="171450" h="708025">
                <a:moveTo>
                  <a:pt x="54102" y="527304"/>
                </a:moveTo>
                <a:lnTo>
                  <a:pt x="54101" y="12954"/>
                </a:lnTo>
                <a:lnTo>
                  <a:pt x="47243" y="12954"/>
                </a:lnTo>
                <a:lnTo>
                  <a:pt x="47244" y="514350"/>
                </a:lnTo>
                <a:lnTo>
                  <a:pt x="41148" y="520445"/>
                </a:lnTo>
                <a:lnTo>
                  <a:pt x="41148" y="527304"/>
                </a:lnTo>
                <a:lnTo>
                  <a:pt x="54102" y="527304"/>
                </a:lnTo>
                <a:close/>
              </a:path>
              <a:path w="171450" h="708025">
                <a:moveTo>
                  <a:pt x="54101" y="12954"/>
                </a:moveTo>
                <a:lnTo>
                  <a:pt x="54101" y="6095"/>
                </a:lnTo>
                <a:lnTo>
                  <a:pt x="47243" y="12954"/>
                </a:lnTo>
                <a:lnTo>
                  <a:pt x="54101" y="12954"/>
                </a:lnTo>
                <a:close/>
              </a:path>
              <a:path w="171450" h="708025">
                <a:moveTo>
                  <a:pt x="91440" y="689610"/>
                </a:moveTo>
                <a:lnTo>
                  <a:pt x="85725" y="676751"/>
                </a:lnTo>
                <a:lnTo>
                  <a:pt x="80010" y="689610"/>
                </a:lnTo>
                <a:lnTo>
                  <a:pt x="91440" y="689610"/>
                </a:lnTo>
                <a:close/>
              </a:path>
              <a:path w="171450" h="708025">
                <a:moveTo>
                  <a:pt x="91440" y="694195"/>
                </a:moveTo>
                <a:lnTo>
                  <a:pt x="91440" y="689610"/>
                </a:lnTo>
                <a:lnTo>
                  <a:pt x="80010" y="689610"/>
                </a:lnTo>
                <a:lnTo>
                  <a:pt x="80010" y="695801"/>
                </a:lnTo>
                <a:lnTo>
                  <a:pt x="85344" y="707898"/>
                </a:lnTo>
                <a:lnTo>
                  <a:pt x="91440" y="694195"/>
                </a:lnTo>
                <a:close/>
              </a:path>
              <a:path w="171450" h="708025">
                <a:moveTo>
                  <a:pt x="161544" y="536616"/>
                </a:moveTo>
                <a:lnTo>
                  <a:pt x="161544" y="527304"/>
                </a:lnTo>
                <a:lnTo>
                  <a:pt x="152146" y="527304"/>
                </a:lnTo>
                <a:lnTo>
                  <a:pt x="85725" y="676751"/>
                </a:lnTo>
                <a:lnTo>
                  <a:pt x="91440" y="689610"/>
                </a:lnTo>
                <a:lnTo>
                  <a:pt x="91440" y="694195"/>
                </a:lnTo>
                <a:lnTo>
                  <a:pt x="161544" y="536616"/>
                </a:lnTo>
                <a:close/>
              </a:path>
              <a:path w="171450" h="708025">
                <a:moveTo>
                  <a:pt x="123443" y="12954"/>
                </a:moveTo>
                <a:lnTo>
                  <a:pt x="117347" y="6095"/>
                </a:lnTo>
                <a:lnTo>
                  <a:pt x="117347" y="12954"/>
                </a:lnTo>
                <a:lnTo>
                  <a:pt x="123443" y="12954"/>
                </a:lnTo>
                <a:close/>
              </a:path>
              <a:path w="171450" h="708025">
                <a:moveTo>
                  <a:pt x="130302" y="527304"/>
                </a:moveTo>
                <a:lnTo>
                  <a:pt x="130302" y="520445"/>
                </a:lnTo>
                <a:lnTo>
                  <a:pt x="123444" y="514350"/>
                </a:lnTo>
                <a:lnTo>
                  <a:pt x="123443" y="12954"/>
                </a:lnTo>
                <a:lnTo>
                  <a:pt x="117347" y="12954"/>
                </a:lnTo>
                <a:lnTo>
                  <a:pt x="117348" y="527304"/>
                </a:lnTo>
                <a:lnTo>
                  <a:pt x="130302" y="527304"/>
                </a:lnTo>
                <a:close/>
              </a:path>
              <a:path w="171450" h="708025">
                <a:moveTo>
                  <a:pt x="171450" y="514350"/>
                </a:moveTo>
                <a:lnTo>
                  <a:pt x="123444" y="514350"/>
                </a:lnTo>
                <a:lnTo>
                  <a:pt x="130302" y="520445"/>
                </a:lnTo>
                <a:lnTo>
                  <a:pt x="130302" y="527304"/>
                </a:lnTo>
                <a:lnTo>
                  <a:pt x="152146" y="527304"/>
                </a:lnTo>
                <a:lnTo>
                  <a:pt x="156210" y="518159"/>
                </a:lnTo>
                <a:lnTo>
                  <a:pt x="161544" y="527304"/>
                </a:lnTo>
                <a:lnTo>
                  <a:pt x="161544" y="536616"/>
                </a:lnTo>
                <a:lnTo>
                  <a:pt x="171450" y="514350"/>
                </a:lnTo>
                <a:close/>
              </a:path>
              <a:path w="171450" h="708025">
                <a:moveTo>
                  <a:pt x="161544" y="527304"/>
                </a:moveTo>
                <a:lnTo>
                  <a:pt x="156210" y="518159"/>
                </a:lnTo>
                <a:lnTo>
                  <a:pt x="152146" y="527304"/>
                </a:lnTo>
                <a:lnTo>
                  <a:pt x="161544" y="5273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09800" y="4495800"/>
            <a:ext cx="152400" cy="457200"/>
          </a:xfrm>
          <a:custGeom>
            <a:avLst/>
            <a:gdLst/>
            <a:ahLst/>
            <a:cxnLst/>
            <a:rect l="l" t="t" r="r" b="b"/>
            <a:pathLst>
              <a:path w="152400" h="457200">
                <a:moveTo>
                  <a:pt x="152400" y="114300"/>
                </a:moveTo>
                <a:lnTo>
                  <a:pt x="76199" y="0"/>
                </a:lnTo>
                <a:lnTo>
                  <a:pt x="0" y="114300"/>
                </a:lnTo>
                <a:lnTo>
                  <a:pt x="38100" y="114300"/>
                </a:lnTo>
                <a:lnTo>
                  <a:pt x="38100" y="457200"/>
                </a:lnTo>
                <a:lnTo>
                  <a:pt x="114300" y="457200"/>
                </a:lnTo>
                <a:lnTo>
                  <a:pt x="114300" y="114300"/>
                </a:lnTo>
                <a:lnTo>
                  <a:pt x="152400" y="1143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98369" y="4484370"/>
            <a:ext cx="176530" cy="475615"/>
          </a:xfrm>
          <a:custGeom>
            <a:avLst/>
            <a:gdLst/>
            <a:ahLst/>
            <a:cxnLst/>
            <a:rect l="l" t="t" r="r" b="b"/>
            <a:pathLst>
              <a:path w="176530" h="475614">
                <a:moveTo>
                  <a:pt x="176021" y="132587"/>
                </a:moveTo>
                <a:lnTo>
                  <a:pt x="87629" y="0"/>
                </a:lnTo>
                <a:lnTo>
                  <a:pt x="0" y="132587"/>
                </a:lnTo>
                <a:lnTo>
                  <a:pt x="11429" y="132587"/>
                </a:lnTo>
                <a:lnTo>
                  <a:pt x="11429" y="119633"/>
                </a:lnTo>
                <a:lnTo>
                  <a:pt x="23367" y="119633"/>
                </a:lnTo>
                <a:lnTo>
                  <a:pt x="83057" y="30098"/>
                </a:lnTo>
                <a:lnTo>
                  <a:pt x="83057" y="15239"/>
                </a:lnTo>
                <a:lnTo>
                  <a:pt x="92963" y="15239"/>
                </a:lnTo>
                <a:lnTo>
                  <a:pt x="92963" y="30098"/>
                </a:lnTo>
                <a:lnTo>
                  <a:pt x="152653" y="119633"/>
                </a:lnTo>
                <a:lnTo>
                  <a:pt x="163829" y="119633"/>
                </a:lnTo>
                <a:lnTo>
                  <a:pt x="163829" y="132587"/>
                </a:lnTo>
                <a:lnTo>
                  <a:pt x="176021" y="132587"/>
                </a:lnTo>
                <a:close/>
              </a:path>
              <a:path w="176530" h="475614">
                <a:moveTo>
                  <a:pt x="23367" y="119633"/>
                </a:moveTo>
                <a:lnTo>
                  <a:pt x="11429" y="119633"/>
                </a:lnTo>
                <a:lnTo>
                  <a:pt x="16763" y="129539"/>
                </a:lnTo>
                <a:lnTo>
                  <a:pt x="23367" y="119633"/>
                </a:lnTo>
                <a:close/>
              </a:path>
              <a:path w="176530" h="475614">
                <a:moveTo>
                  <a:pt x="56387" y="462533"/>
                </a:moveTo>
                <a:lnTo>
                  <a:pt x="56387" y="119633"/>
                </a:lnTo>
                <a:lnTo>
                  <a:pt x="23367" y="119633"/>
                </a:lnTo>
                <a:lnTo>
                  <a:pt x="16763" y="129539"/>
                </a:lnTo>
                <a:lnTo>
                  <a:pt x="11429" y="119633"/>
                </a:lnTo>
                <a:lnTo>
                  <a:pt x="11429" y="132587"/>
                </a:lnTo>
                <a:lnTo>
                  <a:pt x="43433" y="132587"/>
                </a:lnTo>
                <a:lnTo>
                  <a:pt x="43433" y="125729"/>
                </a:lnTo>
                <a:lnTo>
                  <a:pt x="49529" y="132587"/>
                </a:lnTo>
                <a:lnTo>
                  <a:pt x="49529" y="462533"/>
                </a:lnTo>
                <a:lnTo>
                  <a:pt x="56387" y="462533"/>
                </a:lnTo>
                <a:close/>
              </a:path>
              <a:path w="176530" h="475614">
                <a:moveTo>
                  <a:pt x="49529" y="132587"/>
                </a:moveTo>
                <a:lnTo>
                  <a:pt x="43433" y="125729"/>
                </a:lnTo>
                <a:lnTo>
                  <a:pt x="43433" y="132587"/>
                </a:lnTo>
                <a:lnTo>
                  <a:pt x="49529" y="132587"/>
                </a:lnTo>
                <a:close/>
              </a:path>
              <a:path w="176530" h="475614">
                <a:moveTo>
                  <a:pt x="56387" y="475487"/>
                </a:moveTo>
                <a:lnTo>
                  <a:pt x="56387" y="468629"/>
                </a:lnTo>
                <a:lnTo>
                  <a:pt x="49529" y="462533"/>
                </a:lnTo>
                <a:lnTo>
                  <a:pt x="49529" y="132587"/>
                </a:lnTo>
                <a:lnTo>
                  <a:pt x="43433" y="132587"/>
                </a:lnTo>
                <a:lnTo>
                  <a:pt x="43433" y="475487"/>
                </a:lnTo>
                <a:lnTo>
                  <a:pt x="56387" y="475487"/>
                </a:lnTo>
                <a:close/>
              </a:path>
              <a:path w="176530" h="475614">
                <a:moveTo>
                  <a:pt x="125729" y="462533"/>
                </a:moveTo>
                <a:lnTo>
                  <a:pt x="49529" y="462533"/>
                </a:lnTo>
                <a:lnTo>
                  <a:pt x="56387" y="468629"/>
                </a:lnTo>
                <a:lnTo>
                  <a:pt x="56387" y="475487"/>
                </a:lnTo>
                <a:lnTo>
                  <a:pt x="119633" y="475487"/>
                </a:lnTo>
                <a:lnTo>
                  <a:pt x="119633" y="468629"/>
                </a:lnTo>
                <a:lnTo>
                  <a:pt x="125729" y="462533"/>
                </a:lnTo>
                <a:close/>
              </a:path>
              <a:path w="176530" h="475614">
                <a:moveTo>
                  <a:pt x="92963" y="15239"/>
                </a:moveTo>
                <a:lnTo>
                  <a:pt x="83057" y="15239"/>
                </a:lnTo>
                <a:lnTo>
                  <a:pt x="88010" y="22669"/>
                </a:lnTo>
                <a:lnTo>
                  <a:pt x="92963" y="15239"/>
                </a:lnTo>
                <a:close/>
              </a:path>
              <a:path w="176530" h="475614">
                <a:moveTo>
                  <a:pt x="88010" y="22669"/>
                </a:moveTo>
                <a:lnTo>
                  <a:pt x="83057" y="15239"/>
                </a:lnTo>
                <a:lnTo>
                  <a:pt x="83057" y="30098"/>
                </a:lnTo>
                <a:lnTo>
                  <a:pt x="88010" y="22669"/>
                </a:lnTo>
                <a:close/>
              </a:path>
              <a:path w="176530" h="475614">
                <a:moveTo>
                  <a:pt x="92963" y="30098"/>
                </a:moveTo>
                <a:lnTo>
                  <a:pt x="92963" y="15239"/>
                </a:lnTo>
                <a:lnTo>
                  <a:pt x="88010" y="22669"/>
                </a:lnTo>
                <a:lnTo>
                  <a:pt x="92963" y="30098"/>
                </a:lnTo>
                <a:close/>
              </a:path>
              <a:path w="176530" h="475614">
                <a:moveTo>
                  <a:pt x="163829" y="132587"/>
                </a:moveTo>
                <a:lnTo>
                  <a:pt x="163829" y="119633"/>
                </a:lnTo>
                <a:lnTo>
                  <a:pt x="159257" y="129539"/>
                </a:lnTo>
                <a:lnTo>
                  <a:pt x="152653" y="119633"/>
                </a:lnTo>
                <a:lnTo>
                  <a:pt x="119633" y="119633"/>
                </a:lnTo>
                <a:lnTo>
                  <a:pt x="119633" y="462533"/>
                </a:lnTo>
                <a:lnTo>
                  <a:pt x="125729" y="462533"/>
                </a:lnTo>
                <a:lnTo>
                  <a:pt x="125729" y="132587"/>
                </a:lnTo>
                <a:lnTo>
                  <a:pt x="132587" y="125729"/>
                </a:lnTo>
                <a:lnTo>
                  <a:pt x="132587" y="132587"/>
                </a:lnTo>
                <a:lnTo>
                  <a:pt x="163829" y="132587"/>
                </a:lnTo>
                <a:close/>
              </a:path>
              <a:path w="176530" h="475614">
                <a:moveTo>
                  <a:pt x="132587" y="475487"/>
                </a:moveTo>
                <a:lnTo>
                  <a:pt x="132587" y="132587"/>
                </a:lnTo>
                <a:lnTo>
                  <a:pt x="125729" y="132587"/>
                </a:lnTo>
                <a:lnTo>
                  <a:pt x="125729" y="462533"/>
                </a:lnTo>
                <a:lnTo>
                  <a:pt x="119633" y="468629"/>
                </a:lnTo>
                <a:lnTo>
                  <a:pt x="119633" y="475487"/>
                </a:lnTo>
                <a:lnTo>
                  <a:pt x="132587" y="475487"/>
                </a:lnTo>
                <a:close/>
              </a:path>
              <a:path w="176530" h="475614">
                <a:moveTo>
                  <a:pt x="132587" y="132587"/>
                </a:moveTo>
                <a:lnTo>
                  <a:pt x="132587" y="125729"/>
                </a:lnTo>
                <a:lnTo>
                  <a:pt x="125729" y="132587"/>
                </a:lnTo>
                <a:lnTo>
                  <a:pt x="132587" y="132587"/>
                </a:lnTo>
                <a:close/>
              </a:path>
              <a:path w="176530" h="475614">
                <a:moveTo>
                  <a:pt x="163829" y="119633"/>
                </a:moveTo>
                <a:lnTo>
                  <a:pt x="152653" y="119633"/>
                </a:lnTo>
                <a:lnTo>
                  <a:pt x="159257" y="129539"/>
                </a:lnTo>
                <a:lnTo>
                  <a:pt x="163829" y="1196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14800" y="3048000"/>
            <a:ext cx="152400" cy="609600"/>
          </a:xfrm>
          <a:custGeom>
            <a:avLst/>
            <a:gdLst/>
            <a:ahLst/>
            <a:cxnLst/>
            <a:rect l="l" t="t" r="r" b="b"/>
            <a:pathLst>
              <a:path w="152400" h="609600">
                <a:moveTo>
                  <a:pt x="152400" y="457200"/>
                </a:moveTo>
                <a:lnTo>
                  <a:pt x="114300" y="457200"/>
                </a:lnTo>
                <a:lnTo>
                  <a:pt x="114299" y="0"/>
                </a:lnTo>
                <a:lnTo>
                  <a:pt x="38099" y="0"/>
                </a:lnTo>
                <a:lnTo>
                  <a:pt x="38100" y="457200"/>
                </a:lnTo>
                <a:lnTo>
                  <a:pt x="0" y="457200"/>
                </a:lnTo>
                <a:lnTo>
                  <a:pt x="76200" y="609600"/>
                </a:lnTo>
                <a:lnTo>
                  <a:pt x="152400" y="45720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04894" y="3041904"/>
            <a:ext cx="173355" cy="630555"/>
          </a:xfrm>
          <a:custGeom>
            <a:avLst/>
            <a:gdLst/>
            <a:ahLst/>
            <a:cxnLst/>
            <a:rect l="l" t="t" r="r" b="b"/>
            <a:pathLst>
              <a:path w="173354" h="630554">
                <a:moveTo>
                  <a:pt x="48006" y="457200"/>
                </a:moveTo>
                <a:lnTo>
                  <a:pt x="0" y="457200"/>
                </a:lnTo>
                <a:lnTo>
                  <a:pt x="9906" y="477099"/>
                </a:lnTo>
                <a:lnTo>
                  <a:pt x="9906" y="470154"/>
                </a:lnTo>
                <a:lnTo>
                  <a:pt x="16002" y="461009"/>
                </a:lnTo>
                <a:lnTo>
                  <a:pt x="20574" y="470154"/>
                </a:lnTo>
                <a:lnTo>
                  <a:pt x="41910" y="470154"/>
                </a:lnTo>
                <a:lnTo>
                  <a:pt x="41910" y="463295"/>
                </a:lnTo>
                <a:lnTo>
                  <a:pt x="48006" y="457200"/>
                </a:lnTo>
                <a:close/>
              </a:path>
              <a:path w="173354" h="630554">
                <a:moveTo>
                  <a:pt x="20574" y="470154"/>
                </a:moveTo>
                <a:lnTo>
                  <a:pt x="16002" y="461009"/>
                </a:lnTo>
                <a:lnTo>
                  <a:pt x="9906" y="470154"/>
                </a:lnTo>
                <a:lnTo>
                  <a:pt x="20574" y="470154"/>
                </a:lnTo>
                <a:close/>
              </a:path>
              <a:path w="173354" h="630554">
                <a:moveTo>
                  <a:pt x="86487" y="601980"/>
                </a:moveTo>
                <a:lnTo>
                  <a:pt x="20574" y="470154"/>
                </a:lnTo>
                <a:lnTo>
                  <a:pt x="9906" y="470154"/>
                </a:lnTo>
                <a:lnTo>
                  <a:pt x="9906" y="477099"/>
                </a:lnTo>
                <a:lnTo>
                  <a:pt x="80772" y="619458"/>
                </a:lnTo>
                <a:lnTo>
                  <a:pt x="80772" y="613410"/>
                </a:lnTo>
                <a:lnTo>
                  <a:pt x="86487" y="601980"/>
                </a:lnTo>
                <a:close/>
              </a:path>
              <a:path w="173354" h="630554">
                <a:moveTo>
                  <a:pt x="131064" y="457200"/>
                </a:moveTo>
                <a:lnTo>
                  <a:pt x="131063" y="0"/>
                </a:lnTo>
                <a:lnTo>
                  <a:pt x="41909" y="0"/>
                </a:lnTo>
                <a:lnTo>
                  <a:pt x="41910" y="457200"/>
                </a:lnTo>
                <a:lnTo>
                  <a:pt x="48006" y="457200"/>
                </a:lnTo>
                <a:lnTo>
                  <a:pt x="48005" y="12954"/>
                </a:lnTo>
                <a:lnTo>
                  <a:pt x="54863" y="6095"/>
                </a:lnTo>
                <a:lnTo>
                  <a:pt x="54863" y="12954"/>
                </a:lnTo>
                <a:lnTo>
                  <a:pt x="118109" y="12954"/>
                </a:lnTo>
                <a:lnTo>
                  <a:pt x="118109" y="6095"/>
                </a:lnTo>
                <a:lnTo>
                  <a:pt x="124205" y="12954"/>
                </a:lnTo>
                <a:lnTo>
                  <a:pt x="124205" y="457200"/>
                </a:lnTo>
                <a:lnTo>
                  <a:pt x="131064" y="457200"/>
                </a:lnTo>
                <a:close/>
              </a:path>
              <a:path w="173354" h="630554">
                <a:moveTo>
                  <a:pt x="54864" y="470154"/>
                </a:moveTo>
                <a:lnTo>
                  <a:pt x="54863" y="12954"/>
                </a:lnTo>
                <a:lnTo>
                  <a:pt x="48005" y="12954"/>
                </a:lnTo>
                <a:lnTo>
                  <a:pt x="48006" y="457200"/>
                </a:lnTo>
                <a:lnTo>
                  <a:pt x="41910" y="463295"/>
                </a:lnTo>
                <a:lnTo>
                  <a:pt x="41910" y="470154"/>
                </a:lnTo>
                <a:lnTo>
                  <a:pt x="54864" y="470154"/>
                </a:lnTo>
                <a:close/>
              </a:path>
              <a:path w="173354" h="630554">
                <a:moveTo>
                  <a:pt x="54863" y="12954"/>
                </a:moveTo>
                <a:lnTo>
                  <a:pt x="54863" y="6095"/>
                </a:lnTo>
                <a:lnTo>
                  <a:pt x="48005" y="12954"/>
                </a:lnTo>
                <a:lnTo>
                  <a:pt x="54863" y="12954"/>
                </a:lnTo>
                <a:close/>
              </a:path>
              <a:path w="173354" h="630554">
                <a:moveTo>
                  <a:pt x="92202" y="613410"/>
                </a:moveTo>
                <a:lnTo>
                  <a:pt x="86487" y="601980"/>
                </a:lnTo>
                <a:lnTo>
                  <a:pt x="80772" y="613410"/>
                </a:lnTo>
                <a:lnTo>
                  <a:pt x="92202" y="613410"/>
                </a:lnTo>
                <a:close/>
              </a:path>
              <a:path w="173354" h="630554">
                <a:moveTo>
                  <a:pt x="92202" y="618035"/>
                </a:moveTo>
                <a:lnTo>
                  <a:pt x="92202" y="613410"/>
                </a:lnTo>
                <a:lnTo>
                  <a:pt x="80772" y="613410"/>
                </a:lnTo>
                <a:lnTo>
                  <a:pt x="80772" y="619458"/>
                </a:lnTo>
                <a:lnTo>
                  <a:pt x="86106" y="630174"/>
                </a:lnTo>
                <a:lnTo>
                  <a:pt x="92202" y="618035"/>
                </a:lnTo>
                <a:close/>
              </a:path>
              <a:path w="173354" h="630554">
                <a:moveTo>
                  <a:pt x="162306" y="478442"/>
                </a:moveTo>
                <a:lnTo>
                  <a:pt x="162306" y="470153"/>
                </a:lnTo>
                <a:lnTo>
                  <a:pt x="152400" y="470153"/>
                </a:lnTo>
                <a:lnTo>
                  <a:pt x="86487" y="601980"/>
                </a:lnTo>
                <a:lnTo>
                  <a:pt x="92202" y="613410"/>
                </a:lnTo>
                <a:lnTo>
                  <a:pt x="92202" y="618035"/>
                </a:lnTo>
                <a:lnTo>
                  <a:pt x="162306" y="478442"/>
                </a:lnTo>
                <a:close/>
              </a:path>
              <a:path w="173354" h="630554">
                <a:moveTo>
                  <a:pt x="124205" y="12954"/>
                </a:moveTo>
                <a:lnTo>
                  <a:pt x="118109" y="6095"/>
                </a:lnTo>
                <a:lnTo>
                  <a:pt x="118109" y="12954"/>
                </a:lnTo>
                <a:lnTo>
                  <a:pt x="124205" y="12954"/>
                </a:lnTo>
                <a:close/>
              </a:path>
              <a:path w="173354" h="630554">
                <a:moveTo>
                  <a:pt x="131064" y="470153"/>
                </a:moveTo>
                <a:lnTo>
                  <a:pt x="131064" y="463295"/>
                </a:lnTo>
                <a:lnTo>
                  <a:pt x="124205" y="457200"/>
                </a:lnTo>
                <a:lnTo>
                  <a:pt x="124205" y="12954"/>
                </a:lnTo>
                <a:lnTo>
                  <a:pt x="118109" y="12954"/>
                </a:lnTo>
                <a:lnTo>
                  <a:pt x="118110" y="470153"/>
                </a:lnTo>
                <a:lnTo>
                  <a:pt x="131064" y="470153"/>
                </a:lnTo>
                <a:close/>
              </a:path>
              <a:path w="173354" h="630554">
                <a:moveTo>
                  <a:pt x="172974" y="457200"/>
                </a:moveTo>
                <a:lnTo>
                  <a:pt x="124205" y="457200"/>
                </a:lnTo>
                <a:lnTo>
                  <a:pt x="131064" y="463295"/>
                </a:lnTo>
                <a:lnTo>
                  <a:pt x="131064" y="470153"/>
                </a:lnTo>
                <a:lnTo>
                  <a:pt x="152400" y="470153"/>
                </a:lnTo>
                <a:lnTo>
                  <a:pt x="156972" y="461009"/>
                </a:lnTo>
                <a:lnTo>
                  <a:pt x="162306" y="470153"/>
                </a:lnTo>
                <a:lnTo>
                  <a:pt x="162306" y="478442"/>
                </a:lnTo>
                <a:lnTo>
                  <a:pt x="172974" y="457200"/>
                </a:lnTo>
                <a:close/>
              </a:path>
              <a:path w="173354" h="630554">
                <a:moveTo>
                  <a:pt x="162306" y="470153"/>
                </a:moveTo>
                <a:lnTo>
                  <a:pt x="156972" y="461009"/>
                </a:lnTo>
                <a:lnTo>
                  <a:pt x="152400" y="470153"/>
                </a:lnTo>
                <a:lnTo>
                  <a:pt x="162306" y="470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14800" y="3962400"/>
            <a:ext cx="152400" cy="685800"/>
          </a:xfrm>
          <a:custGeom>
            <a:avLst/>
            <a:gdLst/>
            <a:ahLst/>
            <a:cxnLst/>
            <a:rect l="l" t="t" r="r" b="b"/>
            <a:pathLst>
              <a:path w="152400" h="685800">
                <a:moveTo>
                  <a:pt x="152400" y="514350"/>
                </a:moveTo>
                <a:lnTo>
                  <a:pt x="114300" y="514350"/>
                </a:lnTo>
                <a:lnTo>
                  <a:pt x="114299" y="0"/>
                </a:lnTo>
                <a:lnTo>
                  <a:pt x="38099" y="0"/>
                </a:lnTo>
                <a:lnTo>
                  <a:pt x="38100" y="514350"/>
                </a:lnTo>
                <a:lnTo>
                  <a:pt x="0" y="514350"/>
                </a:lnTo>
                <a:lnTo>
                  <a:pt x="76200" y="685800"/>
                </a:lnTo>
                <a:lnTo>
                  <a:pt x="152400" y="51435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05655" y="3956304"/>
            <a:ext cx="171450" cy="708025"/>
          </a:xfrm>
          <a:custGeom>
            <a:avLst/>
            <a:gdLst/>
            <a:ahLst/>
            <a:cxnLst/>
            <a:rect l="l" t="t" r="r" b="b"/>
            <a:pathLst>
              <a:path w="171450" h="708025">
                <a:moveTo>
                  <a:pt x="47244" y="514350"/>
                </a:moveTo>
                <a:lnTo>
                  <a:pt x="0" y="514350"/>
                </a:lnTo>
                <a:lnTo>
                  <a:pt x="9144" y="535087"/>
                </a:lnTo>
                <a:lnTo>
                  <a:pt x="9144" y="527304"/>
                </a:lnTo>
                <a:lnTo>
                  <a:pt x="15240" y="518159"/>
                </a:lnTo>
                <a:lnTo>
                  <a:pt x="19304" y="527304"/>
                </a:lnTo>
                <a:lnTo>
                  <a:pt x="41148" y="527304"/>
                </a:lnTo>
                <a:lnTo>
                  <a:pt x="41148" y="520445"/>
                </a:lnTo>
                <a:lnTo>
                  <a:pt x="47244" y="514350"/>
                </a:lnTo>
                <a:close/>
              </a:path>
              <a:path w="171450" h="708025">
                <a:moveTo>
                  <a:pt x="19304" y="527304"/>
                </a:moveTo>
                <a:lnTo>
                  <a:pt x="15240" y="518159"/>
                </a:lnTo>
                <a:lnTo>
                  <a:pt x="9144" y="527304"/>
                </a:lnTo>
                <a:lnTo>
                  <a:pt x="19304" y="527304"/>
                </a:lnTo>
                <a:close/>
              </a:path>
              <a:path w="171450" h="708025">
                <a:moveTo>
                  <a:pt x="85725" y="676751"/>
                </a:moveTo>
                <a:lnTo>
                  <a:pt x="19304" y="527304"/>
                </a:lnTo>
                <a:lnTo>
                  <a:pt x="9144" y="527304"/>
                </a:lnTo>
                <a:lnTo>
                  <a:pt x="9144" y="535087"/>
                </a:lnTo>
                <a:lnTo>
                  <a:pt x="80010" y="695801"/>
                </a:lnTo>
                <a:lnTo>
                  <a:pt x="80010" y="689610"/>
                </a:lnTo>
                <a:lnTo>
                  <a:pt x="85725" y="676751"/>
                </a:lnTo>
                <a:close/>
              </a:path>
              <a:path w="171450" h="708025">
                <a:moveTo>
                  <a:pt x="130302" y="514350"/>
                </a:moveTo>
                <a:lnTo>
                  <a:pt x="130301" y="0"/>
                </a:lnTo>
                <a:lnTo>
                  <a:pt x="41147" y="0"/>
                </a:lnTo>
                <a:lnTo>
                  <a:pt x="41148" y="514350"/>
                </a:lnTo>
                <a:lnTo>
                  <a:pt x="47244" y="514350"/>
                </a:lnTo>
                <a:lnTo>
                  <a:pt x="47243" y="12954"/>
                </a:lnTo>
                <a:lnTo>
                  <a:pt x="54101" y="6095"/>
                </a:lnTo>
                <a:lnTo>
                  <a:pt x="54101" y="12954"/>
                </a:lnTo>
                <a:lnTo>
                  <a:pt x="117347" y="12954"/>
                </a:lnTo>
                <a:lnTo>
                  <a:pt x="117347" y="6095"/>
                </a:lnTo>
                <a:lnTo>
                  <a:pt x="123443" y="12954"/>
                </a:lnTo>
                <a:lnTo>
                  <a:pt x="123444" y="514350"/>
                </a:lnTo>
                <a:lnTo>
                  <a:pt x="130302" y="514350"/>
                </a:lnTo>
                <a:close/>
              </a:path>
              <a:path w="171450" h="708025">
                <a:moveTo>
                  <a:pt x="54102" y="527304"/>
                </a:moveTo>
                <a:lnTo>
                  <a:pt x="54101" y="12954"/>
                </a:lnTo>
                <a:lnTo>
                  <a:pt x="47243" y="12954"/>
                </a:lnTo>
                <a:lnTo>
                  <a:pt x="47244" y="514350"/>
                </a:lnTo>
                <a:lnTo>
                  <a:pt x="41148" y="520445"/>
                </a:lnTo>
                <a:lnTo>
                  <a:pt x="41148" y="527304"/>
                </a:lnTo>
                <a:lnTo>
                  <a:pt x="54102" y="527304"/>
                </a:lnTo>
                <a:close/>
              </a:path>
              <a:path w="171450" h="708025">
                <a:moveTo>
                  <a:pt x="54101" y="12954"/>
                </a:moveTo>
                <a:lnTo>
                  <a:pt x="54101" y="6095"/>
                </a:lnTo>
                <a:lnTo>
                  <a:pt x="47243" y="12954"/>
                </a:lnTo>
                <a:lnTo>
                  <a:pt x="54101" y="12954"/>
                </a:lnTo>
                <a:close/>
              </a:path>
              <a:path w="171450" h="708025">
                <a:moveTo>
                  <a:pt x="91440" y="689610"/>
                </a:moveTo>
                <a:lnTo>
                  <a:pt x="85725" y="676751"/>
                </a:lnTo>
                <a:lnTo>
                  <a:pt x="80010" y="689610"/>
                </a:lnTo>
                <a:lnTo>
                  <a:pt x="91440" y="689610"/>
                </a:lnTo>
                <a:close/>
              </a:path>
              <a:path w="171450" h="708025">
                <a:moveTo>
                  <a:pt x="91440" y="694195"/>
                </a:moveTo>
                <a:lnTo>
                  <a:pt x="91440" y="689610"/>
                </a:lnTo>
                <a:lnTo>
                  <a:pt x="80010" y="689610"/>
                </a:lnTo>
                <a:lnTo>
                  <a:pt x="80010" y="695801"/>
                </a:lnTo>
                <a:lnTo>
                  <a:pt x="85344" y="707898"/>
                </a:lnTo>
                <a:lnTo>
                  <a:pt x="91440" y="694195"/>
                </a:lnTo>
                <a:close/>
              </a:path>
              <a:path w="171450" h="708025">
                <a:moveTo>
                  <a:pt x="161544" y="536616"/>
                </a:moveTo>
                <a:lnTo>
                  <a:pt x="161544" y="527304"/>
                </a:lnTo>
                <a:lnTo>
                  <a:pt x="152146" y="527304"/>
                </a:lnTo>
                <a:lnTo>
                  <a:pt x="85725" y="676751"/>
                </a:lnTo>
                <a:lnTo>
                  <a:pt x="91440" y="689610"/>
                </a:lnTo>
                <a:lnTo>
                  <a:pt x="91440" y="694195"/>
                </a:lnTo>
                <a:lnTo>
                  <a:pt x="161544" y="536616"/>
                </a:lnTo>
                <a:close/>
              </a:path>
              <a:path w="171450" h="708025">
                <a:moveTo>
                  <a:pt x="123443" y="12954"/>
                </a:moveTo>
                <a:lnTo>
                  <a:pt x="117347" y="6095"/>
                </a:lnTo>
                <a:lnTo>
                  <a:pt x="117347" y="12954"/>
                </a:lnTo>
                <a:lnTo>
                  <a:pt x="123443" y="12954"/>
                </a:lnTo>
                <a:close/>
              </a:path>
              <a:path w="171450" h="708025">
                <a:moveTo>
                  <a:pt x="130302" y="527304"/>
                </a:moveTo>
                <a:lnTo>
                  <a:pt x="130302" y="520445"/>
                </a:lnTo>
                <a:lnTo>
                  <a:pt x="123444" y="514350"/>
                </a:lnTo>
                <a:lnTo>
                  <a:pt x="123443" y="12954"/>
                </a:lnTo>
                <a:lnTo>
                  <a:pt x="117347" y="12954"/>
                </a:lnTo>
                <a:lnTo>
                  <a:pt x="117348" y="527304"/>
                </a:lnTo>
                <a:lnTo>
                  <a:pt x="130302" y="527304"/>
                </a:lnTo>
                <a:close/>
              </a:path>
              <a:path w="171450" h="708025">
                <a:moveTo>
                  <a:pt x="171450" y="514350"/>
                </a:moveTo>
                <a:lnTo>
                  <a:pt x="123444" y="514350"/>
                </a:lnTo>
                <a:lnTo>
                  <a:pt x="130302" y="520445"/>
                </a:lnTo>
                <a:lnTo>
                  <a:pt x="130302" y="527304"/>
                </a:lnTo>
                <a:lnTo>
                  <a:pt x="152146" y="527304"/>
                </a:lnTo>
                <a:lnTo>
                  <a:pt x="156210" y="518159"/>
                </a:lnTo>
                <a:lnTo>
                  <a:pt x="161544" y="527304"/>
                </a:lnTo>
                <a:lnTo>
                  <a:pt x="161544" y="536616"/>
                </a:lnTo>
                <a:lnTo>
                  <a:pt x="171450" y="514350"/>
                </a:lnTo>
                <a:close/>
              </a:path>
              <a:path w="171450" h="708025">
                <a:moveTo>
                  <a:pt x="161544" y="527304"/>
                </a:moveTo>
                <a:lnTo>
                  <a:pt x="156210" y="518159"/>
                </a:lnTo>
                <a:lnTo>
                  <a:pt x="152146" y="527304"/>
                </a:lnTo>
                <a:lnTo>
                  <a:pt x="161544" y="5273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14800" y="4953000"/>
            <a:ext cx="152400" cy="685800"/>
          </a:xfrm>
          <a:custGeom>
            <a:avLst/>
            <a:gdLst/>
            <a:ahLst/>
            <a:cxnLst/>
            <a:rect l="l" t="t" r="r" b="b"/>
            <a:pathLst>
              <a:path w="152400" h="685800">
                <a:moveTo>
                  <a:pt x="152400" y="514350"/>
                </a:moveTo>
                <a:lnTo>
                  <a:pt x="114300" y="514350"/>
                </a:lnTo>
                <a:lnTo>
                  <a:pt x="114299" y="0"/>
                </a:lnTo>
                <a:lnTo>
                  <a:pt x="38099" y="0"/>
                </a:lnTo>
                <a:lnTo>
                  <a:pt x="38100" y="514350"/>
                </a:lnTo>
                <a:lnTo>
                  <a:pt x="0" y="514350"/>
                </a:lnTo>
                <a:lnTo>
                  <a:pt x="76200" y="685800"/>
                </a:lnTo>
                <a:lnTo>
                  <a:pt x="152400" y="51435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05655" y="4946904"/>
            <a:ext cx="171450" cy="708025"/>
          </a:xfrm>
          <a:custGeom>
            <a:avLst/>
            <a:gdLst/>
            <a:ahLst/>
            <a:cxnLst/>
            <a:rect l="l" t="t" r="r" b="b"/>
            <a:pathLst>
              <a:path w="171450" h="708025">
                <a:moveTo>
                  <a:pt x="47244" y="514350"/>
                </a:moveTo>
                <a:lnTo>
                  <a:pt x="0" y="514350"/>
                </a:lnTo>
                <a:lnTo>
                  <a:pt x="9144" y="535087"/>
                </a:lnTo>
                <a:lnTo>
                  <a:pt x="9144" y="527304"/>
                </a:lnTo>
                <a:lnTo>
                  <a:pt x="15240" y="518159"/>
                </a:lnTo>
                <a:lnTo>
                  <a:pt x="19304" y="527304"/>
                </a:lnTo>
                <a:lnTo>
                  <a:pt x="41148" y="527304"/>
                </a:lnTo>
                <a:lnTo>
                  <a:pt x="41148" y="520445"/>
                </a:lnTo>
                <a:lnTo>
                  <a:pt x="47244" y="514350"/>
                </a:lnTo>
                <a:close/>
              </a:path>
              <a:path w="171450" h="708025">
                <a:moveTo>
                  <a:pt x="19304" y="527304"/>
                </a:moveTo>
                <a:lnTo>
                  <a:pt x="15240" y="518159"/>
                </a:lnTo>
                <a:lnTo>
                  <a:pt x="9144" y="527304"/>
                </a:lnTo>
                <a:lnTo>
                  <a:pt x="19304" y="527304"/>
                </a:lnTo>
                <a:close/>
              </a:path>
              <a:path w="171450" h="708025">
                <a:moveTo>
                  <a:pt x="85725" y="676751"/>
                </a:moveTo>
                <a:lnTo>
                  <a:pt x="19304" y="527304"/>
                </a:lnTo>
                <a:lnTo>
                  <a:pt x="9144" y="527304"/>
                </a:lnTo>
                <a:lnTo>
                  <a:pt x="9144" y="535087"/>
                </a:lnTo>
                <a:lnTo>
                  <a:pt x="80010" y="695801"/>
                </a:lnTo>
                <a:lnTo>
                  <a:pt x="80010" y="689610"/>
                </a:lnTo>
                <a:lnTo>
                  <a:pt x="85725" y="676751"/>
                </a:lnTo>
                <a:close/>
              </a:path>
              <a:path w="171450" h="708025">
                <a:moveTo>
                  <a:pt x="130302" y="514350"/>
                </a:moveTo>
                <a:lnTo>
                  <a:pt x="130301" y="0"/>
                </a:lnTo>
                <a:lnTo>
                  <a:pt x="41147" y="0"/>
                </a:lnTo>
                <a:lnTo>
                  <a:pt x="41148" y="514350"/>
                </a:lnTo>
                <a:lnTo>
                  <a:pt x="47244" y="514350"/>
                </a:lnTo>
                <a:lnTo>
                  <a:pt x="47243" y="12954"/>
                </a:lnTo>
                <a:lnTo>
                  <a:pt x="54101" y="6095"/>
                </a:lnTo>
                <a:lnTo>
                  <a:pt x="54101" y="12954"/>
                </a:lnTo>
                <a:lnTo>
                  <a:pt x="117347" y="12954"/>
                </a:lnTo>
                <a:lnTo>
                  <a:pt x="117347" y="6095"/>
                </a:lnTo>
                <a:lnTo>
                  <a:pt x="123443" y="12954"/>
                </a:lnTo>
                <a:lnTo>
                  <a:pt x="123444" y="514350"/>
                </a:lnTo>
                <a:lnTo>
                  <a:pt x="130302" y="514350"/>
                </a:lnTo>
                <a:close/>
              </a:path>
              <a:path w="171450" h="708025">
                <a:moveTo>
                  <a:pt x="54102" y="527304"/>
                </a:moveTo>
                <a:lnTo>
                  <a:pt x="54101" y="12954"/>
                </a:lnTo>
                <a:lnTo>
                  <a:pt x="47243" y="12954"/>
                </a:lnTo>
                <a:lnTo>
                  <a:pt x="47244" y="514350"/>
                </a:lnTo>
                <a:lnTo>
                  <a:pt x="41148" y="520445"/>
                </a:lnTo>
                <a:lnTo>
                  <a:pt x="41148" y="527304"/>
                </a:lnTo>
                <a:lnTo>
                  <a:pt x="54102" y="527304"/>
                </a:lnTo>
                <a:close/>
              </a:path>
              <a:path w="171450" h="708025">
                <a:moveTo>
                  <a:pt x="54101" y="12954"/>
                </a:moveTo>
                <a:lnTo>
                  <a:pt x="54101" y="6095"/>
                </a:lnTo>
                <a:lnTo>
                  <a:pt x="47243" y="12954"/>
                </a:lnTo>
                <a:lnTo>
                  <a:pt x="54101" y="12954"/>
                </a:lnTo>
                <a:close/>
              </a:path>
              <a:path w="171450" h="708025">
                <a:moveTo>
                  <a:pt x="91440" y="689610"/>
                </a:moveTo>
                <a:lnTo>
                  <a:pt x="85725" y="676751"/>
                </a:lnTo>
                <a:lnTo>
                  <a:pt x="80010" y="689610"/>
                </a:lnTo>
                <a:lnTo>
                  <a:pt x="91440" y="689610"/>
                </a:lnTo>
                <a:close/>
              </a:path>
              <a:path w="171450" h="708025">
                <a:moveTo>
                  <a:pt x="91440" y="694195"/>
                </a:moveTo>
                <a:lnTo>
                  <a:pt x="91440" y="689610"/>
                </a:lnTo>
                <a:lnTo>
                  <a:pt x="80010" y="689610"/>
                </a:lnTo>
                <a:lnTo>
                  <a:pt x="80010" y="695801"/>
                </a:lnTo>
                <a:lnTo>
                  <a:pt x="85344" y="707898"/>
                </a:lnTo>
                <a:lnTo>
                  <a:pt x="91440" y="694195"/>
                </a:lnTo>
                <a:close/>
              </a:path>
              <a:path w="171450" h="708025">
                <a:moveTo>
                  <a:pt x="161544" y="536616"/>
                </a:moveTo>
                <a:lnTo>
                  <a:pt x="161544" y="527304"/>
                </a:lnTo>
                <a:lnTo>
                  <a:pt x="152146" y="527304"/>
                </a:lnTo>
                <a:lnTo>
                  <a:pt x="85725" y="676751"/>
                </a:lnTo>
                <a:lnTo>
                  <a:pt x="91440" y="689610"/>
                </a:lnTo>
                <a:lnTo>
                  <a:pt x="91440" y="694195"/>
                </a:lnTo>
                <a:lnTo>
                  <a:pt x="161544" y="536616"/>
                </a:lnTo>
                <a:close/>
              </a:path>
              <a:path w="171450" h="708025">
                <a:moveTo>
                  <a:pt x="123443" y="12954"/>
                </a:moveTo>
                <a:lnTo>
                  <a:pt x="117347" y="6095"/>
                </a:lnTo>
                <a:lnTo>
                  <a:pt x="117347" y="12954"/>
                </a:lnTo>
                <a:lnTo>
                  <a:pt x="123443" y="12954"/>
                </a:lnTo>
                <a:close/>
              </a:path>
              <a:path w="171450" h="708025">
                <a:moveTo>
                  <a:pt x="130302" y="527304"/>
                </a:moveTo>
                <a:lnTo>
                  <a:pt x="130302" y="520445"/>
                </a:lnTo>
                <a:lnTo>
                  <a:pt x="123444" y="514350"/>
                </a:lnTo>
                <a:lnTo>
                  <a:pt x="123443" y="12954"/>
                </a:lnTo>
                <a:lnTo>
                  <a:pt x="117347" y="12954"/>
                </a:lnTo>
                <a:lnTo>
                  <a:pt x="117348" y="527304"/>
                </a:lnTo>
                <a:lnTo>
                  <a:pt x="130302" y="527304"/>
                </a:lnTo>
                <a:close/>
              </a:path>
              <a:path w="171450" h="708025">
                <a:moveTo>
                  <a:pt x="171450" y="514350"/>
                </a:moveTo>
                <a:lnTo>
                  <a:pt x="123444" y="514350"/>
                </a:lnTo>
                <a:lnTo>
                  <a:pt x="130302" y="520445"/>
                </a:lnTo>
                <a:lnTo>
                  <a:pt x="130302" y="527304"/>
                </a:lnTo>
                <a:lnTo>
                  <a:pt x="152146" y="527304"/>
                </a:lnTo>
                <a:lnTo>
                  <a:pt x="156210" y="518159"/>
                </a:lnTo>
                <a:lnTo>
                  <a:pt x="161544" y="527304"/>
                </a:lnTo>
                <a:lnTo>
                  <a:pt x="161544" y="536616"/>
                </a:lnTo>
                <a:lnTo>
                  <a:pt x="171450" y="514350"/>
                </a:lnTo>
                <a:close/>
              </a:path>
              <a:path w="171450" h="708025">
                <a:moveTo>
                  <a:pt x="161544" y="527304"/>
                </a:moveTo>
                <a:lnTo>
                  <a:pt x="156210" y="518159"/>
                </a:lnTo>
                <a:lnTo>
                  <a:pt x="152146" y="527304"/>
                </a:lnTo>
                <a:lnTo>
                  <a:pt x="161544" y="5273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00400" y="3581400"/>
            <a:ext cx="152400" cy="457200"/>
          </a:xfrm>
          <a:custGeom>
            <a:avLst/>
            <a:gdLst/>
            <a:ahLst/>
            <a:cxnLst/>
            <a:rect l="l" t="t" r="r" b="b"/>
            <a:pathLst>
              <a:path w="152400" h="457200">
                <a:moveTo>
                  <a:pt x="152400" y="342900"/>
                </a:moveTo>
                <a:lnTo>
                  <a:pt x="114300" y="342900"/>
                </a:lnTo>
                <a:lnTo>
                  <a:pt x="114299" y="0"/>
                </a:lnTo>
                <a:lnTo>
                  <a:pt x="38099" y="0"/>
                </a:lnTo>
                <a:lnTo>
                  <a:pt x="38100" y="342900"/>
                </a:lnTo>
                <a:lnTo>
                  <a:pt x="0" y="342900"/>
                </a:lnTo>
                <a:lnTo>
                  <a:pt x="76200" y="457200"/>
                </a:lnTo>
                <a:lnTo>
                  <a:pt x="152400" y="3429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88970" y="3575304"/>
            <a:ext cx="176530" cy="474980"/>
          </a:xfrm>
          <a:custGeom>
            <a:avLst/>
            <a:gdLst/>
            <a:ahLst/>
            <a:cxnLst/>
            <a:rect l="l" t="t" r="r" b="b"/>
            <a:pathLst>
              <a:path w="176529" h="474979">
                <a:moveTo>
                  <a:pt x="49530" y="342900"/>
                </a:moveTo>
                <a:lnTo>
                  <a:pt x="0" y="342900"/>
                </a:lnTo>
                <a:lnTo>
                  <a:pt x="11430" y="360094"/>
                </a:lnTo>
                <a:lnTo>
                  <a:pt x="11430" y="355854"/>
                </a:lnTo>
                <a:lnTo>
                  <a:pt x="16764" y="345948"/>
                </a:lnTo>
                <a:lnTo>
                  <a:pt x="23368" y="355854"/>
                </a:lnTo>
                <a:lnTo>
                  <a:pt x="43434" y="355854"/>
                </a:lnTo>
                <a:lnTo>
                  <a:pt x="43434" y="348996"/>
                </a:lnTo>
                <a:lnTo>
                  <a:pt x="49530" y="342900"/>
                </a:lnTo>
                <a:close/>
              </a:path>
              <a:path w="176529" h="474979">
                <a:moveTo>
                  <a:pt x="23368" y="355854"/>
                </a:moveTo>
                <a:lnTo>
                  <a:pt x="16764" y="345948"/>
                </a:lnTo>
                <a:lnTo>
                  <a:pt x="11430" y="355854"/>
                </a:lnTo>
                <a:lnTo>
                  <a:pt x="23368" y="355854"/>
                </a:lnTo>
                <a:close/>
              </a:path>
              <a:path w="176529" h="474979">
                <a:moveTo>
                  <a:pt x="88011" y="452818"/>
                </a:moveTo>
                <a:lnTo>
                  <a:pt x="23368" y="355854"/>
                </a:lnTo>
                <a:lnTo>
                  <a:pt x="11430" y="355854"/>
                </a:lnTo>
                <a:lnTo>
                  <a:pt x="11430" y="360094"/>
                </a:lnTo>
                <a:lnTo>
                  <a:pt x="83058" y="467848"/>
                </a:lnTo>
                <a:lnTo>
                  <a:pt x="83058" y="460248"/>
                </a:lnTo>
                <a:lnTo>
                  <a:pt x="88011" y="452818"/>
                </a:lnTo>
                <a:close/>
              </a:path>
              <a:path w="176529" h="474979">
                <a:moveTo>
                  <a:pt x="132588" y="342900"/>
                </a:moveTo>
                <a:lnTo>
                  <a:pt x="132587" y="0"/>
                </a:lnTo>
                <a:lnTo>
                  <a:pt x="43433" y="0"/>
                </a:lnTo>
                <a:lnTo>
                  <a:pt x="43434" y="342900"/>
                </a:lnTo>
                <a:lnTo>
                  <a:pt x="49530" y="342900"/>
                </a:lnTo>
                <a:lnTo>
                  <a:pt x="49529" y="12953"/>
                </a:lnTo>
                <a:lnTo>
                  <a:pt x="56387" y="6096"/>
                </a:lnTo>
                <a:lnTo>
                  <a:pt x="56387" y="12953"/>
                </a:lnTo>
                <a:lnTo>
                  <a:pt x="119633" y="12953"/>
                </a:lnTo>
                <a:lnTo>
                  <a:pt x="119633" y="6096"/>
                </a:lnTo>
                <a:lnTo>
                  <a:pt x="125729" y="12953"/>
                </a:lnTo>
                <a:lnTo>
                  <a:pt x="125730" y="342900"/>
                </a:lnTo>
                <a:lnTo>
                  <a:pt x="132588" y="342900"/>
                </a:lnTo>
                <a:close/>
              </a:path>
              <a:path w="176529" h="474979">
                <a:moveTo>
                  <a:pt x="56388" y="355854"/>
                </a:moveTo>
                <a:lnTo>
                  <a:pt x="56387" y="12953"/>
                </a:lnTo>
                <a:lnTo>
                  <a:pt x="49529" y="12953"/>
                </a:lnTo>
                <a:lnTo>
                  <a:pt x="49530" y="342900"/>
                </a:lnTo>
                <a:lnTo>
                  <a:pt x="43434" y="348996"/>
                </a:lnTo>
                <a:lnTo>
                  <a:pt x="43434" y="355854"/>
                </a:lnTo>
                <a:lnTo>
                  <a:pt x="56388" y="355854"/>
                </a:lnTo>
                <a:close/>
              </a:path>
              <a:path w="176529" h="474979">
                <a:moveTo>
                  <a:pt x="56387" y="12953"/>
                </a:moveTo>
                <a:lnTo>
                  <a:pt x="56387" y="6096"/>
                </a:lnTo>
                <a:lnTo>
                  <a:pt x="49529" y="12953"/>
                </a:lnTo>
                <a:lnTo>
                  <a:pt x="56387" y="12953"/>
                </a:lnTo>
                <a:close/>
              </a:path>
              <a:path w="176529" h="474979">
                <a:moveTo>
                  <a:pt x="92964" y="460248"/>
                </a:moveTo>
                <a:lnTo>
                  <a:pt x="88011" y="452818"/>
                </a:lnTo>
                <a:lnTo>
                  <a:pt x="83058" y="460248"/>
                </a:lnTo>
                <a:lnTo>
                  <a:pt x="92964" y="460248"/>
                </a:lnTo>
                <a:close/>
              </a:path>
              <a:path w="176529" h="474979">
                <a:moveTo>
                  <a:pt x="92964" y="466770"/>
                </a:moveTo>
                <a:lnTo>
                  <a:pt x="92964" y="460248"/>
                </a:lnTo>
                <a:lnTo>
                  <a:pt x="83058" y="460248"/>
                </a:lnTo>
                <a:lnTo>
                  <a:pt x="83058" y="467848"/>
                </a:lnTo>
                <a:lnTo>
                  <a:pt x="87630" y="474726"/>
                </a:lnTo>
                <a:lnTo>
                  <a:pt x="92964" y="466770"/>
                </a:lnTo>
                <a:close/>
              </a:path>
              <a:path w="176529" h="474979">
                <a:moveTo>
                  <a:pt x="163830" y="361082"/>
                </a:moveTo>
                <a:lnTo>
                  <a:pt x="163830" y="355854"/>
                </a:lnTo>
                <a:lnTo>
                  <a:pt x="152654" y="355854"/>
                </a:lnTo>
                <a:lnTo>
                  <a:pt x="88011" y="452818"/>
                </a:lnTo>
                <a:lnTo>
                  <a:pt x="92964" y="460248"/>
                </a:lnTo>
                <a:lnTo>
                  <a:pt x="92964" y="466770"/>
                </a:lnTo>
                <a:lnTo>
                  <a:pt x="163830" y="361082"/>
                </a:lnTo>
                <a:close/>
              </a:path>
              <a:path w="176529" h="474979">
                <a:moveTo>
                  <a:pt x="125729" y="12953"/>
                </a:moveTo>
                <a:lnTo>
                  <a:pt x="119633" y="6096"/>
                </a:lnTo>
                <a:lnTo>
                  <a:pt x="119633" y="12953"/>
                </a:lnTo>
                <a:lnTo>
                  <a:pt x="125729" y="12953"/>
                </a:lnTo>
                <a:close/>
              </a:path>
              <a:path w="176529" h="474979">
                <a:moveTo>
                  <a:pt x="132588" y="355854"/>
                </a:moveTo>
                <a:lnTo>
                  <a:pt x="132588" y="348996"/>
                </a:lnTo>
                <a:lnTo>
                  <a:pt x="125730" y="342900"/>
                </a:lnTo>
                <a:lnTo>
                  <a:pt x="125729" y="12953"/>
                </a:lnTo>
                <a:lnTo>
                  <a:pt x="119633" y="12953"/>
                </a:lnTo>
                <a:lnTo>
                  <a:pt x="119634" y="355854"/>
                </a:lnTo>
                <a:lnTo>
                  <a:pt x="132588" y="355854"/>
                </a:lnTo>
                <a:close/>
              </a:path>
              <a:path w="176529" h="474979">
                <a:moveTo>
                  <a:pt x="176022" y="342900"/>
                </a:moveTo>
                <a:lnTo>
                  <a:pt x="125730" y="342900"/>
                </a:lnTo>
                <a:lnTo>
                  <a:pt x="132588" y="348996"/>
                </a:lnTo>
                <a:lnTo>
                  <a:pt x="132588" y="355854"/>
                </a:lnTo>
                <a:lnTo>
                  <a:pt x="152654" y="355854"/>
                </a:lnTo>
                <a:lnTo>
                  <a:pt x="159258" y="345948"/>
                </a:lnTo>
                <a:lnTo>
                  <a:pt x="163830" y="355854"/>
                </a:lnTo>
                <a:lnTo>
                  <a:pt x="163830" y="361082"/>
                </a:lnTo>
                <a:lnTo>
                  <a:pt x="176022" y="342900"/>
                </a:lnTo>
                <a:close/>
              </a:path>
              <a:path w="176529" h="474979">
                <a:moveTo>
                  <a:pt x="163830" y="355854"/>
                </a:moveTo>
                <a:lnTo>
                  <a:pt x="159258" y="345948"/>
                </a:lnTo>
                <a:lnTo>
                  <a:pt x="152654" y="355854"/>
                </a:lnTo>
                <a:lnTo>
                  <a:pt x="163830" y="3558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95800" y="3581400"/>
            <a:ext cx="152400" cy="457200"/>
          </a:xfrm>
          <a:custGeom>
            <a:avLst/>
            <a:gdLst/>
            <a:ahLst/>
            <a:cxnLst/>
            <a:rect l="l" t="t" r="r" b="b"/>
            <a:pathLst>
              <a:path w="152400" h="457200">
                <a:moveTo>
                  <a:pt x="152400" y="114300"/>
                </a:moveTo>
                <a:lnTo>
                  <a:pt x="76199" y="0"/>
                </a:lnTo>
                <a:lnTo>
                  <a:pt x="0" y="114300"/>
                </a:lnTo>
                <a:lnTo>
                  <a:pt x="38100" y="114300"/>
                </a:lnTo>
                <a:lnTo>
                  <a:pt x="38100" y="457200"/>
                </a:lnTo>
                <a:lnTo>
                  <a:pt x="114300" y="457200"/>
                </a:lnTo>
                <a:lnTo>
                  <a:pt x="114300" y="114300"/>
                </a:lnTo>
                <a:lnTo>
                  <a:pt x="152400" y="1143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370" y="3569970"/>
            <a:ext cx="176530" cy="475615"/>
          </a:xfrm>
          <a:custGeom>
            <a:avLst/>
            <a:gdLst/>
            <a:ahLst/>
            <a:cxnLst/>
            <a:rect l="l" t="t" r="r" b="b"/>
            <a:pathLst>
              <a:path w="176529" h="475614">
                <a:moveTo>
                  <a:pt x="176021" y="132587"/>
                </a:moveTo>
                <a:lnTo>
                  <a:pt x="87629" y="0"/>
                </a:lnTo>
                <a:lnTo>
                  <a:pt x="0" y="132587"/>
                </a:lnTo>
                <a:lnTo>
                  <a:pt x="11429" y="132587"/>
                </a:lnTo>
                <a:lnTo>
                  <a:pt x="11429" y="119633"/>
                </a:lnTo>
                <a:lnTo>
                  <a:pt x="23367" y="119633"/>
                </a:lnTo>
                <a:lnTo>
                  <a:pt x="83057" y="30098"/>
                </a:lnTo>
                <a:lnTo>
                  <a:pt x="83057" y="15239"/>
                </a:lnTo>
                <a:lnTo>
                  <a:pt x="92963" y="15239"/>
                </a:lnTo>
                <a:lnTo>
                  <a:pt x="92963" y="30098"/>
                </a:lnTo>
                <a:lnTo>
                  <a:pt x="152653" y="119633"/>
                </a:lnTo>
                <a:lnTo>
                  <a:pt x="163829" y="119633"/>
                </a:lnTo>
                <a:lnTo>
                  <a:pt x="163829" y="132587"/>
                </a:lnTo>
                <a:lnTo>
                  <a:pt x="176021" y="132587"/>
                </a:lnTo>
                <a:close/>
              </a:path>
              <a:path w="176529" h="475614">
                <a:moveTo>
                  <a:pt x="23367" y="119633"/>
                </a:moveTo>
                <a:lnTo>
                  <a:pt x="11429" y="119633"/>
                </a:lnTo>
                <a:lnTo>
                  <a:pt x="16763" y="129539"/>
                </a:lnTo>
                <a:lnTo>
                  <a:pt x="23367" y="119633"/>
                </a:lnTo>
                <a:close/>
              </a:path>
              <a:path w="176529" h="475614">
                <a:moveTo>
                  <a:pt x="56387" y="462533"/>
                </a:moveTo>
                <a:lnTo>
                  <a:pt x="56387" y="119633"/>
                </a:lnTo>
                <a:lnTo>
                  <a:pt x="23367" y="119633"/>
                </a:lnTo>
                <a:lnTo>
                  <a:pt x="16763" y="129539"/>
                </a:lnTo>
                <a:lnTo>
                  <a:pt x="11429" y="119633"/>
                </a:lnTo>
                <a:lnTo>
                  <a:pt x="11429" y="132587"/>
                </a:lnTo>
                <a:lnTo>
                  <a:pt x="43433" y="132587"/>
                </a:lnTo>
                <a:lnTo>
                  <a:pt x="43433" y="125729"/>
                </a:lnTo>
                <a:lnTo>
                  <a:pt x="49529" y="132587"/>
                </a:lnTo>
                <a:lnTo>
                  <a:pt x="49529" y="462533"/>
                </a:lnTo>
                <a:lnTo>
                  <a:pt x="56387" y="462533"/>
                </a:lnTo>
                <a:close/>
              </a:path>
              <a:path w="176529" h="475614">
                <a:moveTo>
                  <a:pt x="49529" y="132587"/>
                </a:moveTo>
                <a:lnTo>
                  <a:pt x="43433" y="125729"/>
                </a:lnTo>
                <a:lnTo>
                  <a:pt x="43433" y="132587"/>
                </a:lnTo>
                <a:lnTo>
                  <a:pt x="49529" y="132587"/>
                </a:lnTo>
                <a:close/>
              </a:path>
              <a:path w="176529" h="475614">
                <a:moveTo>
                  <a:pt x="56387" y="475487"/>
                </a:moveTo>
                <a:lnTo>
                  <a:pt x="56387" y="468629"/>
                </a:lnTo>
                <a:lnTo>
                  <a:pt x="49529" y="462533"/>
                </a:lnTo>
                <a:lnTo>
                  <a:pt x="49529" y="132587"/>
                </a:lnTo>
                <a:lnTo>
                  <a:pt x="43433" y="132587"/>
                </a:lnTo>
                <a:lnTo>
                  <a:pt x="43433" y="475487"/>
                </a:lnTo>
                <a:lnTo>
                  <a:pt x="56387" y="475487"/>
                </a:lnTo>
                <a:close/>
              </a:path>
              <a:path w="176529" h="475614">
                <a:moveTo>
                  <a:pt x="125729" y="462533"/>
                </a:moveTo>
                <a:lnTo>
                  <a:pt x="49529" y="462533"/>
                </a:lnTo>
                <a:lnTo>
                  <a:pt x="56387" y="468629"/>
                </a:lnTo>
                <a:lnTo>
                  <a:pt x="56387" y="475487"/>
                </a:lnTo>
                <a:lnTo>
                  <a:pt x="119633" y="475487"/>
                </a:lnTo>
                <a:lnTo>
                  <a:pt x="119633" y="468629"/>
                </a:lnTo>
                <a:lnTo>
                  <a:pt x="125729" y="462533"/>
                </a:lnTo>
                <a:close/>
              </a:path>
              <a:path w="176529" h="475614">
                <a:moveTo>
                  <a:pt x="92963" y="15239"/>
                </a:moveTo>
                <a:lnTo>
                  <a:pt x="83057" y="15239"/>
                </a:lnTo>
                <a:lnTo>
                  <a:pt x="88010" y="22669"/>
                </a:lnTo>
                <a:lnTo>
                  <a:pt x="92963" y="15239"/>
                </a:lnTo>
                <a:close/>
              </a:path>
              <a:path w="176529" h="475614">
                <a:moveTo>
                  <a:pt x="88010" y="22669"/>
                </a:moveTo>
                <a:lnTo>
                  <a:pt x="83057" y="15239"/>
                </a:lnTo>
                <a:lnTo>
                  <a:pt x="83057" y="30098"/>
                </a:lnTo>
                <a:lnTo>
                  <a:pt x="88010" y="22669"/>
                </a:lnTo>
                <a:close/>
              </a:path>
              <a:path w="176529" h="475614">
                <a:moveTo>
                  <a:pt x="92963" y="30098"/>
                </a:moveTo>
                <a:lnTo>
                  <a:pt x="92963" y="15239"/>
                </a:lnTo>
                <a:lnTo>
                  <a:pt x="88010" y="22669"/>
                </a:lnTo>
                <a:lnTo>
                  <a:pt x="92963" y="30098"/>
                </a:lnTo>
                <a:close/>
              </a:path>
              <a:path w="176529" h="475614">
                <a:moveTo>
                  <a:pt x="163829" y="132587"/>
                </a:moveTo>
                <a:lnTo>
                  <a:pt x="163829" y="119633"/>
                </a:lnTo>
                <a:lnTo>
                  <a:pt x="159257" y="129539"/>
                </a:lnTo>
                <a:lnTo>
                  <a:pt x="152653" y="119633"/>
                </a:lnTo>
                <a:lnTo>
                  <a:pt x="119633" y="119633"/>
                </a:lnTo>
                <a:lnTo>
                  <a:pt x="119633" y="462533"/>
                </a:lnTo>
                <a:lnTo>
                  <a:pt x="125729" y="462533"/>
                </a:lnTo>
                <a:lnTo>
                  <a:pt x="125729" y="132587"/>
                </a:lnTo>
                <a:lnTo>
                  <a:pt x="132587" y="125729"/>
                </a:lnTo>
                <a:lnTo>
                  <a:pt x="132587" y="132587"/>
                </a:lnTo>
                <a:lnTo>
                  <a:pt x="163829" y="132587"/>
                </a:lnTo>
                <a:close/>
              </a:path>
              <a:path w="176529" h="475614">
                <a:moveTo>
                  <a:pt x="132587" y="475487"/>
                </a:moveTo>
                <a:lnTo>
                  <a:pt x="132587" y="132587"/>
                </a:lnTo>
                <a:lnTo>
                  <a:pt x="125729" y="132587"/>
                </a:lnTo>
                <a:lnTo>
                  <a:pt x="125729" y="462533"/>
                </a:lnTo>
                <a:lnTo>
                  <a:pt x="119633" y="468629"/>
                </a:lnTo>
                <a:lnTo>
                  <a:pt x="119633" y="475487"/>
                </a:lnTo>
                <a:lnTo>
                  <a:pt x="132587" y="475487"/>
                </a:lnTo>
                <a:close/>
              </a:path>
              <a:path w="176529" h="475614">
                <a:moveTo>
                  <a:pt x="132587" y="132587"/>
                </a:moveTo>
                <a:lnTo>
                  <a:pt x="132587" y="125729"/>
                </a:lnTo>
                <a:lnTo>
                  <a:pt x="125729" y="132587"/>
                </a:lnTo>
                <a:lnTo>
                  <a:pt x="132587" y="132587"/>
                </a:lnTo>
                <a:close/>
              </a:path>
              <a:path w="176529" h="475614">
                <a:moveTo>
                  <a:pt x="163829" y="119633"/>
                </a:moveTo>
                <a:lnTo>
                  <a:pt x="152653" y="119633"/>
                </a:lnTo>
                <a:lnTo>
                  <a:pt x="159257" y="129539"/>
                </a:lnTo>
                <a:lnTo>
                  <a:pt x="163829" y="1196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810000" y="4495800"/>
            <a:ext cx="152400" cy="457200"/>
          </a:xfrm>
          <a:custGeom>
            <a:avLst/>
            <a:gdLst/>
            <a:ahLst/>
            <a:cxnLst/>
            <a:rect l="l" t="t" r="r" b="b"/>
            <a:pathLst>
              <a:path w="152400" h="457200">
                <a:moveTo>
                  <a:pt x="152400" y="114300"/>
                </a:moveTo>
                <a:lnTo>
                  <a:pt x="76199" y="0"/>
                </a:lnTo>
                <a:lnTo>
                  <a:pt x="0" y="114300"/>
                </a:lnTo>
                <a:lnTo>
                  <a:pt x="38100" y="114300"/>
                </a:lnTo>
                <a:lnTo>
                  <a:pt x="38100" y="457200"/>
                </a:lnTo>
                <a:lnTo>
                  <a:pt x="114300" y="457200"/>
                </a:lnTo>
                <a:lnTo>
                  <a:pt x="114300" y="114300"/>
                </a:lnTo>
                <a:lnTo>
                  <a:pt x="152400" y="1143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98570" y="4484370"/>
            <a:ext cx="176530" cy="475615"/>
          </a:xfrm>
          <a:custGeom>
            <a:avLst/>
            <a:gdLst/>
            <a:ahLst/>
            <a:cxnLst/>
            <a:rect l="l" t="t" r="r" b="b"/>
            <a:pathLst>
              <a:path w="176529" h="475614">
                <a:moveTo>
                  <a:pt x="176021" y="132587"/>
                </a:moveTo>
                <a:lnTo>
                  <a:pt x="87629" y="0"/>
                </a:lnTo>
                <a:lnTo>
                  <a:pt x="0" y="132587"/>
                </a:lnTo>
                <a:lnTo>
                  <a:pt x="11429" y="132587"/>
                </a:lnTo>
                <a:lnTo>
                  <a:pt x="11429" y="119633"/>
                </a:lnTo>
                <a:lnTo>
                  <a:pt x="23367" y="119633"/>
                </a:lnTo>
                <a:lnTo>
                  <a:pt x="83057" y="30098"/>
                </a:lnTo>
                <a:lnTo>
                  <a:pt x="83057" y="15239"/>
                </a:lnTo>
                <a:lnTo>
                  <a:pt x="92963" y="15239"/>
                </a:lnTo>
                <a:lnTo>
                  <a:pt x="92963" y="30098"/>
                </a:lnTo>
                <a:lnTo>
                  <a:pt x="152653" y="119633"/>
                </a:lnTo>
                <a:lnTo>
                  <a:pt x="163829" y="119633"/>
                </a:lnTo>
                <a:lnTo>
                  <a:pt x="163829" y="132587"/>
                </a:lnTo>
                <a:lnTo>
                  <a:pt x="176021" y="132587"/>
                </a:lnTo>
                <a:close/>
              </a:path>
              <a:path w="176529" h="475614">
                <a:moveTo>
                  <a:pt x="23367" y="119633"/>
                </a:moveTo>
                <a:lnTo>
                  <a:pt x="11429" y="119633"/>
                </a:lnTo>
                <a:lnTo>
                  <a:pt x="16763" y="129539"/>
                </a:lnTo>
                <a:lnTo>
                  <a:pt x="23367" y="119633"/>
                </a:lnTo>
                <a:close/>
              </a:path>
              <a:path w="176529" h="475614">
                <a:moveTo>
                  <a:pt x="56387" y="462533"/>
                </a:moveTo>
                <a:lnTo>
                  <a:pt x="56387" y="119633"/>
                </a:lnTo>
                <a:lnTo>
                  <a:pt x="23367" y="119633"/>
                </a:lnTo>
                <a:lnTo>
                  <a:pt x="16763" y="129539"/>
                </a:lnTo>
                <a:lnTo>
                  <a:pt x="11429" y="119633"/>
                </a:lnTo>
                <a:lnTo>
                  <a:pt x="11429" y="132587"/>
                </a:lnTo>
                <a:lnTo>
                  <a:pt x="43433" y="132587"/>
                </a:lnTo>
                <a:lnTo>
                  <a:pt x="43433" y="125729"/>
                </a:lnTo>
                <a:lnTo>
                  <a:pt x="49529" y="132587"/>
                </a:lnTo>
                <a:lnTo>
                  <a:pt x="49529" y="462533"/>
                </a:lnTo>
                <a:lnTo>
                  <a:pt x="56387" y="462533"/>
                </a:lnTo>
                <a:close/>
              </a:path>
              <a:path w="176529" h="475614">
                <a:moveTo>
                  <a:pt x="49529" y="132587"/>
                </a:moveTo>
                <a:lnTo>
                  <a:pt x="43433" y="125729"/>
                </a:lnTo>
                <a:lnTo>
                  <a:pt x="43433" y="132587"/>
                </a:lnTo>
                <a:lnTo>
                  <a:pt x="49529" y="132587"/>
                </a:lnTo>
                <a:close/>
              </a:path>
              <a:path w="176529" h="475614">
                <a:moveTo>
                  <a:pt x="56387" y="475487"/>
                </a:moveTo>
                <a:lnTo>
                  <a:pt x="56387" y="468629"/>
                </a:lnTo>
                <a:lnTo>
                  <a:pt x="49529" y="462533"/>
                </a:lnTo>
                <a:lnTo>
                  <a:pt x="49529" y="132587"/>
                </a:lnTo>
                <a:lnTo>
                  <a:pt x="43433" y="132587"/>
                </a:lnTo>
                <a:lnTo>
                  <a:pt x="43433" y="475487"/>
                </a:lnTo>
                <a:lnTo>
                  <a:pt x="56387" y="475487"/>
                </a:lnTo>
                <a:close/>
              </a:path>
              <a:path w="176529" h="475614">
                <a:moveTo>
                  <a:pt x="125729" y="462533"/>
                </a:moveTo>
                <a:lnTo>
                  <a:pt x="49529" y="462533"/>
                </a:lnTo>
                <a:lnTo>
                  <a:pt x="56387" y="468629"/>
                </a:lnTo>
                <a:lnTo>
                  <a:pt x="56387" y="475487"/>
                </a:lnTo>
                <a:lnTo>
                  <a:pt x="119633" y="475487"/>
                </a:lnTo>
                <a:lnTo>
                  <a:pt x="119633" y="468629"/>
                </a:lnTo>
                <a:lnTo>
                  <a:pt x="125729" y="462533"/>
                </a:lnTo>
                <a:close/>
              </a:path>
              <a:path w="176529" h="475614">
                <a:moveTo>
                  <a:pt x="92963" y="15239"/>
                </a:moveTo>
                <a:lnTo>
                  <a:pt x="83057" y="15239"/>
                </a:lnTo>
                <a:lnTo>
                  <a:pt x="88010" y="22669"/>
                </a:lnTo>
                <a:lnTo>
                  <a:pt x="92963" y="15239"/>
                </a:lnTo>
                <a:close/>
              </a:path>
              <a:path w="176529" h="475614">
                <a:moveTo>
                  <a:pt x="88010" y="22669"/>
                </a:moveTo>
                <a:lnTo>
                  <a:pt x="83057" y="15239"/>
                </a:lnTo>
                <a:lnTo>
                  <a:pt x="83057" y="30098"/>
                </a:lnTo>
                <a:lnTo>
                  <a:pt x="88010" y="22669"/>
                </a:lnTo>
                <a:close/>
              </a:path>
              <a:path w="176529" h="475614">
                <a:moveTo>
                  <a:pt x="92963" y="30098"/>
                </a:moveTo>
                <a:lnTo>
                  <a:pt x="92963" y="15239"/>
                </a:lnTo>
                <a:lnTo>
                  <a:pt x="88010" y="22669"/>
                </a:lnTo>
                <a:lnTo>
                  <a:pt x="92963" y="30098"/>
                </a:lnTo>
                <a:close/>
              </a:path>
              <a:path w="176529" h="475614">
                <a:moveTo>
                  <a:pt x="163829" y="132587"/>
                </a:moveTo>
                <a:lnTo>
                  <a:pt x="163829" y="119633"/>
                </a:lnTo>
                <a:lnTo>
                  <a:pt x="159257" y="129539"/>
                </a:lnTo>
                <a:lnTo>
                  <a:pt x="152653" y="119633"/>
                </a:lnTo>
                <a:lnTo>
                  <a:pt x="119633" y="119633"/>
                </a:lnTo>
                <a:lnTo>
                  <a:pt x="119633" y="462533"/>
                </a:lnTo>
                <a:lnTo>
                  <a:pt x="125729" y="462533"/>
                </a:lnTo>
                <a:lnTo>
                  <a:pt x="125729" y="132587"/>
                </a:lnTo>
                <a:lnTo>
                  <a:pt x="132587" y="125729"/>
                </a:lnTo>
                <a:lnTo>
                  <a:pt x="132587" y="132587"/>
                </a:lnTo>
                <a:lnTo>
                  <a:pt x="163829" y="132587"/>
                </a:lnTo>
                <a:close/>
              </a:path>
              <a:path w="176529" h="475614">
                <a:moveTo>
                  <a:pt x="132587" y="475487"/>
                </a:moveTo>
                <a:lnTo>
                  <a:pt x="132587" y="132587"/>
                </a:lnTo>
                <a:lnTo>
                  <a:pt x="125729" y="132587"/>
                </a:lnTo>
                <a:lnTo>
                  <a:pt x="125729" y="462533"/>
                </a:lnTo>
                <a:lnTo>
                  <a:pt x="119633" y="468629"/>
                </a:lnTo>
                <a:lnTo>
                  <a:pt x="119633" y="475487"/>
                </a:lnTo>
                <a:lnTo>
                  <a:pt x="132587" y="475487"/>
                </a:lnTo>
                <a:close/>
              </a:path>
              <a:path w="176529" h="475614">
                <a:moveTo>
                  <a:pt x="132587" y="132587"/>
                </a:moveTo>
                <a:lnTo>
                  <a:pt x="132587" y="125729"/>
                </a:lnTo>
                <a:lnTo>
                  <a:pt x="125729" y="132587"/>
                </a:lnTo>
                <a:lnTo>
                  <a:pt x="132587" y="132587"/>
                </a:lnTo>
                <a:close/>
              </a:path>
              <a:path w="176529" h="475614">
                <a:moveTo>
                  <a:pt x="163829" y="119633"/>
                </a:moveTo>
                <a:lnTo>
                  <a:pt x="152653" y="119633"/>
                </a:lnTo>
                <a:lnTo>
                  <a:pt x="159257" y="129539"/>
                </a:lnTo>
                <a:lnTo>
                  <a:pt x="163829" y="1196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07340"/>
            <a:ext cx="7062470" cy="1062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400" spc="-10" dirty="0"/>
              <a:t>Laboratory </a:t>
            </a:r>
            <a:r>
              <a:rPr sz="3400" spc="-45" dirty="0"/>
              <a:t>diagnosis </a:t>
            </a:r>
            <a:r>
              <a:rPr sz="3400" spc="-70" dirty="0"/>
              <a:t>of </a:t>
            </a:r>
            <a:r>
              <a:rPr sz="3400" spc="-175" dirty="0"/>
              <a:t>KA </a:t>
            </a:r>
            <a:r>
              <a:rPr sz="3400" spc="60" dirty="0"/>
              <a:t>due </a:t>
            </a:r>
            <a:r>
              <a:rPr sz="3400" spc="-35" dirty="0"/>
              <a:t>to  </a:t>
            </a:r>
            <a:r>
              <a:rPr sz="3400" spc="-25" dirty="0"/>
              <a:t>starvation.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535940" y="1458468"/>
            <a:ext cx="7327265" cy="3683000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02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Blood glucose: </a:t>
            </a:r>
            <a:r>
              <a:rPr sz="3200" spc="-5" dirty="0">
                <a:latin typeface="Arial"/>
                <a:cs typeface="Arial"/>
              </a:rPr>
              <a:t>low, may be &lt; 50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mg/dl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92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Serum bicarbonate:&lt; </a:t>
            </a:r>
            <a:r>
              <a:rPr sz="3200" spc="-5" dirty="0">
                <a:latin typeface="Arial"/>
                <a:cs typeface="Arial"/>
              </a:rPr>
              <a:t>15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mEq/L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92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pH: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&lt;7.3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914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Urine glucose: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Nil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92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Ketonuria: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3+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35177"/>
            <a:ext cx="642747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65" dirty="0"/>
              <a:t>Diabetic</a:t>
            </a:r>
            <a:r>
              <a:rPr spc="210" dirty="0"/>
              <a:t> </a:t>
            </a:r>
            <a:r>
              <a:rPr spc="-5" dirty="0"/>
              <a:t>ketoacidosis(DKA)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265936"/>
            <a:ext cx="8980170" cy="528383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4965" marR="5080" indent="-342265">
              <a:lnSpc>
                <a:spcPts val="3460"/>
              </a:lnSpc>
              <a:spcBef>
                <a:spcPts val="53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DKA is due to a marked deficiency of insulin in the  face of hormones that oppose the effects of insulin,  particularly glucagon. Even small amounts of insulin  can turn off ketoacid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formation.</a:t>
            </a:r>
            <a:endParaRPr sz="32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217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Hormones that antagonise insulin</a:t>
            </a:r>
            <a:r>
              <a:rPr sz="3200" spc="2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action:</a:t>
            </a:r>
            <a:endParaRPr sz="3200">
              <a:latin typeface="Times New Roman"/>
              <a:cs typeface="Times New Roman"/>
            </a:endParaRPr>
          </a:p>
          <a:p>
            <a:pPr marL="792480" lvl="1" indent="-323215">
              <a:lnSpc>
                <a:spcPct val="100000"/>
              </a:lnSpc>
              <a:spcBef>
                <a:spcPts val="385"/>
              </a:spcBef>
              <a:buClr>
                <a:srgbClr val="CCCCFF"/>
              </a:buClr>
              <a:buSzPct val="96875"/>
              <a:buFont typeface="Wingdings"/>
              <a:buChar char=""/>
              <a:tabLst>
                <a:tab pos="793115" algn="l"/>
              </a:tabLst>
            </a:pPr>
            <a:r>
              <a:rPr sz="3200" spc="-5" dirty="0">
                <a:latin typeface="Times New Roman"/>
                <a:cs typeface="Times New Roman"/>
              </a:rPr>
              <a:t>Glucagon</a:t>
            </a:r>
            <a:endParaRPr sz="3200">
              <a:latin typeface="Times New Roman"/>
              <a:cs typeface="Times New Roman"/>
            </a:endParaRPr>
          </a:p>
          <a:p>
            <a:pPr marL="792480" lvl="1" indent="-323215">
              <a:lnSpc>
                <a:spcPct val="100000"/>
              </a:lnSpc>
              <a:spcBef>
                <a:spcPts val="385"/>
              </a:spcBef>
              <a:buClr>
                <a:srgbClr val="CCCCFF"/>
              </a:buClr>
              <a:buSzPct val="96875"/>
              <a:buFont typeface="Wingdings"/>
              <a:buChar char=""/>
              <a:tabLst>
                <a:tab pos="793115" algn="l"/>
              </a:tabLst>
            </a:pPr>
            <a:r>
              <a:rPr sz="3200" spc="-5" dirty="0">
                <a:latin typeface="Times New Roman"/>
                <a:cs typeface="Times New Roman"/>
              </a:rPr>
              <a:t>Cortisol</a:t>
            </a:r>
            <a:endParaRPr sz="3200">
              <a:latin typeface="Times New Roman"/>
              <a:cs typeface="Times New Roman"/>
            </a:endParaRPr>
          </a:p>
          <a:p>
            <a:pPr marL="792480" lvl="1" indent="-323215">
              <a:lnSpc>
                <a:spcPct val="100000"/>
              </a:lnSpc>
              <a:spcBef>
                <a:spcPts val="385"/>
              </a:spcBef>
              <a:buClr>
                <a:srgbClr val="CCCCFF"/>
              </a:buClr>
              <a:buSzPct val="96875"/>
              <a:buFont typeface="Wingdings"/>
              <a:buChar char=""/>
              <a:tabLst>
                <a:tab pos="793115" algn="l"/>
              </a:tabLst>
            </a:pPr>
            <a:r>
              <a:rPr sz="3200" spc="-5" dirty="0">
                <a:latin typeface="Times New Roman"/>
                <a:cs typeface="Times New Roman"/>
              </a:rPr>
              <a:t>Oestrogens</a:t>
            </a:r>
            <a:endParaRPr sz="3200">
              <a:latin typeface="Times New Roman"/>
              <a:cs typeface="Times New Roman"/>
            </a:endParaRPr>
          </a:p>
          <a:p>
            <a:pPr marL="792480" lvl="1" indent="-323215">
              <a:lnSpc>
                <a:spcPct val="100000"/>
              </a:lnSpc>
              <a:spcBef>
                <a:spcPts val="385"/>
              </a:spcBef>
              <a:buClr>
                <a:srgbClr val="CCCCFF"/>
              </a:buClr>
              <a:buSzPct val="96875"/>
              <a:buFont typeface="Wingdings"/>
              <a:buChar char=""/>
              <a:tabLst>
                <a:tab pos="793115" algn="l"/>
              </a:tabLst>
            </a:pPr>
            <a:r>
              <a:rPr sz="3200" spc="-5" dirty="0">
                <a:latin typeface="Times New Roman"/>
                <a:cs typeface="Times New Roman"/>
              </a:rPr>
              <a:t>Growth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hormone</a:t>
            </a:r>
            <a:endParaRPr sz="3200">
              <a:latin typeface="Times New Roman"/>
              <a:cs typeface="Times New Roman"/>
            </a:endParaRPr>
          </a:p>
          <a:p>
            <a:pPr marL="792480" lvl="1" indent="-323215">
              <a:lnSpc>
                <a:spcPct val="100000"/>
              </a:lnSpc>
              <a:spcBef>
                <a:spcPts val="384"/>
              </a:spcBef>
              <a:buClr>
                <a:srgbClr val="CCCCFF"/>
              </a:buClr>
              <a:buSzPct val="96875"/>
              <a:buFont typeface="Wingdings"/>
              <a:buChar char=""/>
              <a:tabLst>
                <a:tab pos="793115" algn="l"/>
              </a:tabLst>
            </a:pPr>
            <a:r>
              <a:rPr sz="3200" spc="-5" dirty="0">
                <a:latin typeface="Times New Roman"/>
                <a:cs typeface="Times New Roman"/>
              </a:rPr>
              <a:t>Catecholamines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3777" y="489457"/>
            <a:ext cx="663194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Ketone </a:t>
            </a:r>
            <a:r>
              <a:rPr spc="-90" dirty="0"/>
              <a:t>Bodies </a:t>
            </a:r>
            <a:r>
              <a:rPr spc="80" dirty="0"/>
              <a:t>and</a:t>
            </a:r>
            <a:r>
              <a:rPr spc="-415" dirty="0"/>
              <a:t> </a:t>
            </a:r>
            <a:r>
              <a:rPr spc="50" dirty="0"/>
              <a:t>Diabetes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977" y="1070101"/>
            <a:ext cx="8895715" cy="551180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98575">
              <a:lnSpc>
                <a:spcPct val="100000"/>
              </a:lnSpc>
              <a:spcBef>
                <a:spcPts val="819"/>
              </a:spcBef>
            </a:pPr>
            <a:r>
              <a:rPr sz="3000" i="1" dirty="0">
                <a:latin typeface="Times New Roman"/>
                <a:cs typeface="Times New Roman"/>
              </a:rPr>
              <a:t>"Starvation of cells in the </a:t>
            </a:r>
            <a:r>
              <a:rPr sz="3000" i="1" spc="-5" dirty="0">
                <a:latin typeface="Times New Roman"/>
                <a:cs typeface="Times New Roman"/>
              </a:rPr>
              <a:t>midst </a:t>
            </a:r>
            <a:r>
              <a:rPr sz="3000" i="1" dirty="0">
                <a:latin typeface="Times New Roman"/>
                <a:cs typeface="Times New Roman"/>
              </a:rPr>
              <a:t>of</a:t>
            </a:r>
            <a:r>
              <a:rPr sz="3000" i="1" spc="10" dirty="0">
                <a:latin typeface="Times New Roman"/>
                <a:cs typeface="Times New Roman"/>
              </a:rPr>
              <a:t> </a:t>
            </a:r>
            <a:r>
              <a:rPr sz="3000" i="1" dirty="0">
                <a:latin typeface="Times New Roman"/>
                <a:cs typeface="Times New Roman"/>
              </a:rPr>
              <a:t>plenty"</a:t>
            </a:r>
            <a:endParaRPr sz="30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000" spc="-5" dirty="0">
                <a:latin typeface="Times New Roman"/>
                <a:cs typeface="Times New Roman"/>
              </a:rPr>
              <a:t>Glucose is </a:t>
            </a:r>
            <a:r>
              <a:rPr sz="3000" dirty="0">
                <a:latin typeface="Times New Roman"/>
                <a:cs typeface="Times New Roman"/>
              </a:rPr>
              <a:t>abundant in blood, but uptake by cells in  muscle, </a:t>
            </a:r>
            <a:r>
              <a:rPr sz="3000" spc="-20" dirty="0">
                <a:latin typeface="Times New Roman"/>
                <a:cs typeface="Times New Roman"/>
              </a:rPr>
              <a:t>liver, </a:t>
            </a:r>
            <a:r>
              <a:rPr sz="3000" dirty="0">
                <a:latin typeface="Times New Roman"/>
                <a:cs typeface="Times New Roman"/>
              </a:rPr>
              <a:t>and adipose cells </a:t>
            </a:r>
            <a:r>
              <a:rPr sz="3000" spc="-5" dirty="0">
                <a:latin typeface="Times New Roman"/>
                <a:cs typeface="Times New Roman"/>
              </a:rPr>
              <a:t>is low </a:t>
            </a:r>
            <a:r>
              <a:rPr sz="3000" dirty="0">
                <a:latin typeface="Times New Roman"/>
                <a:cs typeface="Times New Roman"/>
              </a:rPr>
              <a:t>due to absence of  insulin.</a:t>
            </a:r>
            <a:endParaRPr sz="3000">
              <a:latin typeface="Times New Roman"/>
              <a:cs typeface="Times New Roman"/>
            </a:endParaRPr>
          </a:p>
          <a:p>
            <a:pPr marL="355600" marR="469265" indent="-342900">
              <a:lnSpc>
                <a:spcPct val="100000"/>
              </a:lnSpc>
              <a:spcBef>
                <a:spcPts val="72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000" dirty="0">
                <a:latin typeface="Times New Roman"/>
                <a:cs typeface="Times New Roman"/>
              </a:rPr>
              <a:t>Cells, metabolically starved, turn to</a:t>
            </a:r>
            <a:r>
              <a:rPr sz="3000" spc="-7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gluconeogenesis  and fat/protein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catabolism</a:t>
            </a:r>
            <a:endParaRPr sz="3000">
              <a:latin typeface="Times New Roman"/>
              <a:cs typeface="Times New Roman"/>
            </a:endParaRPr>
          </a:p>
          <a:p>
            <a:pPr marL="355600" marR="612775" indent="-342900">
              <a:lnSpc>
                <a:spcPct val="100000"/>
              </a:lnSpc>
              <a:spcBef>
                <a:spcPts val="72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000" dirty="0">
                <a:latin typeface="Times New Roman"/>
                <a:cs typeface="Times New Roman"/>
              </a:rPr>
              <a:t>In type I diabetics, </a:t>
            </a:r>
            <a:r>
              <a:rPr sz="3000" spc="-5" dirty="0">
                <a:latin typeface="Times New Roman"/>
                <a:cs typeface="Times New Roman"/>
              </a:rPr>
              <a:t>OAA is </a:t>
            </a:r>
            <a:r>
              <a:rPr sz="3000" spc="-55" dirty="0">
                <a:latin typeface="Times New Roman"/>
                <a:cs typeface="Times New Roman"/>
              </a:rPr>
              <a:t>low, </a:t>
            </a:r>
            <a:r>
              <a:rPr sz="3000" dirty="0">
                <a:latin typeface="Times New Roman"/>
                <a:cs typeface="Times New Roman"/>
              </a:rPr>
              <a:t>due to </a:t>
            </a:r>
            <a:r>
              <a:rPr sz="3000" spc="-5" dirty="0">
                <a:latin typeface="Times New Roman"/>
                <a:cs typeface="Times New Roman"/>
              </a:rPr>
              <a:t>excess  gluconeogenesis, so </a:t>
            </a:r>
            <a:r>
              <a:rPr sz="3000" dirty="0">
                <a:latin typeface="Times New Roman"/>
                <a:cs typeface="Times New Roman"/>
              </a:rPr>
              <a:t>Acetyl CoA from fat/protein  catabolism does not go to TCA, but rather to</a:t>
            </a:r>
            <a:r>
              <a:rPr sz="3000" spc="-13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ketone  body</a:t>
            </a:r>
            <a:r>
              <a:rPr sz="3000" spc="-1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production</a:t>
            </a:r>
            <a:endParaRPr sz="3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000" dirty="0">
                <a:latin typeface="Times New Roman"/>
                <a:cs typeface="Times New Roman"/>
              </a:rPr>
              <a:t>Acetone can be detected on breath of type I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diabetics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60857"/>
            <a:ext cx="648970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Ketones </a:t>
            </a:r>
            <a:r>
              <a:rPr spc="-95" dirty="0"/>
              <a:t>in </a:t>
            </a:r>
            <a:r>
              <a:rPr spc="45" dirty="0"/>
              <a:t>Diabetes</a:t>
            </a:r>
            <a:r>
              <a:rPr spc="270" dirty="0"/>
              <a:t> </a:t>
            </a:r>
            <a:r>
              <a:rPr spc="-100" dirty="0"/>
              <a:t>Mellitus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2367" y="2007362"/>
            <a:ext cx="42119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20010" algn="l"/>
              </a:tabLst>
            </a:pPr>
            <a:r>
              <a:rPr sz="2000" b="1" spc="-10" dirty="0">
                <a:latin typeface="Arial"/>
                <a:cs typeface="Arial"/>
              </a:rPr>
              <a:t>Glucose	Oxaloacetate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68829" y="2071877"/>
            <a:ext cx="1295400" cy="76200"/>
          </a:xfrm>
          <a:custGeom>
            <a:avLst/>
            <a:gdLst/>
            <a:ahLst/>
            <a:cxnLst/>
            <a:rect l="l" t="t" r="r" b="b"/>
            <a:pathLst>
              <a:path w="1295400" h="76200">
                <a:moveTo>
                  <a:pt x="1232154" y="44957"/>
                </a:moveTo>
                <a:lnTo>
                  <a:pt x="1232154" y="32003"/>
                </a:lnTo>
                <a:lnTo>
                  <a:pt x="0" y="32004"/>
                </a:lnTo>
                <a:lnTo>
                  <a:pt x="0" y="44958"/>
                </a:lnTo>
                <a:lnTo>
                  <a:pt x="1232154" y="44957"/>
                </a:lnTo>
                <a:close/>
              </a:path>
              <a:path w="1295400" h="76200">
                <a:moveTo>
                  <a:pt x="1295399" y="38099"/>
                </a:moveTo>
                <a:lnTo>
                  <a:pt x="1219199" y="0"/>
                </a:lnTo>
                <a:lnTo>
                  <a:pt x="1219199" y="32003"/>
                </a:lnTo>
                <a:lnTo>
                  <a:pt x="1232154" y="32003"/>
                </a:lnTo>
                <a:lnTo>
                  <a:pt x="1232154" y="69722"/>
                </a:lnTo>
                <a:lnTo>
                  <a:pt x="1295399" y="38099"/>
                </a:lnTo>
                <a:close/>
              </a:path>
              <a:path w="1295400" h="76200">
                <a:moveTo>
                  <a:pt x="1232154" y="69722"/>
                </a:moveTo>
                <a:lnTo>
                  <a:pt x="1232154" y="44957"/>
                </a:lnTo>
                <a:lnTo>
                  <a:pt x="1219199" y="44957"/>
                </a:lnTo>
                <a:lnTo>
                  <a:pt x="1219199" y="76199"/>
                </a:lnTo>
                <a:lnTo>
                  <a:pt x="1232154" y="697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68829" y="2224277"/>
            <a:ext cx="1295400" cy="76200"/>
          </a:xfrm>
          <a:custGeom>
            <a:avLst/>
            <a:gdLst/>
            <a:ahLst/>
            <a:cxnLst/>
            <a:rect l="l" t="t" r="r" b="b"/>
            <a:pathLst>
              <a:path w="1295400" h="76200">
                <a:moveTo>
                  <a:pt x="76200" y="32004"/>
                </a:moveTo>
                <a:lnTo>
                  <a:pt x="76200" y="0"/>
                </a:lnTo>
                <a:lnTo>
                  <a:pt x="0" y="38100"/>
                </a:lnTo>
                <a:lnTo>
                  <a:pt x="63245" y="69723"/>
                </a:lnTo>
                <a:lnTo>
                  <a:pt x="63245" y="32004"/>
                </a:lnTo>
                <a:lnTo>
                  <a:pt x="76200" y="32004"/>
                </a:lnTo>
                <a:close/>
              </a:path>
              <a:path w="1295400" h="76200">
                <a:moveTo>
                  <a:pt x="1295399" y="44957"/>
                </a:moveTo>
                <a:lnTo>
                  <a:pt x="1295399" y="32003"/>
                </a:lnTo>
                <a:lnTo>
                  <a:pt x="63245" y="32004"/>
                </a:lnTo>
                <a:lnTo>
                  <a:pt x="63245" y="44958"/>
                </a:lnTo>
                <a:lnTo>
                  <a:pt x="1295399" y="44957"/>
                </a:lnTo>
                <a:close/>
              </a:path>
              <a:path w="1295400" h="76200">
                <a:moveTo>
                  <a:pt x="76200" y="76200"/>
                </a:moveTo>
                <a:lnTo>
                  <a:pt x="76200" y="44958"/>
                </a:lnTo>
                <a:lnTo>
                  <a:pt x="63245" y="44958"/>
                </a:lnTo>
                <a:lnTo>
                  <a:pt x="63245" y="69723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18887" y="2365449"/>
            <a:ext cx="171894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Gluconeogenesis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57570" y="2288539"/>
            <a:ext cx="13773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Acetyl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CoA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47570" y="1169266"/>
            <a:ext cx="5115560" cy="856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1715" marR="5080" indent="15748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Ketogenic  Amino</a:t>
            </a:r>
            <a:r>
              <a:rPr sz="2000" b="1" spc="-1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Acids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1745"/>
              </a:lnSpc>
            </a:pPr>
            <a:r>
              <a:rPr sz="1600" b="1" spc="-5" dirty="0">
                <a:latin typeface="Arial"/>
                <a:cs typeface="Arial"/>
              </a:rPr>
              <a:t>Glycolysis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38818" y="1450417"/>
            <a:ext cx="7162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Fatty  Acids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526530" y="1805177"/>
            <a:ext cx="76200" cy="457200"/>
          </a:xfrm>
          <a:custGeom>
            <a:avLst/>
            <a:gdLst/>
            <a:ahLst/>
            <a:cxnLst/>
            <a:rect l="l" t="t" r="r" b="b"/>
            <a:pathLst>
              <a:path w="76200" h="457200">
                <a:moveTo>
                  <a:pt x="76200" y="380999"/>
                </a:moveTo>
                <a:lnTo>
                  <a:pt x="0" y="380999"/>
                </a:lnTo>
                <a:lnTo>
                  <a:pt x="32003" y="445007"/>
                </a:lnTo>
                <a:lnTo>
                  <a:pt x="32003" y="393953"/>
                </a:lnTo>
                <a:lnTo>
                  <a:pt x="44196" y="393953"/>
                </a:lnTo>
                <a:lnTo>
                  <a:pt x="44196" y="445007"/>
                </a:lnTo>
                <a:lnTo>
                  <a:pt x="76200" y="380999"/>
                </a:lnTo>
                <a:close/>
              </a:path>
              <a:path w="76200" h="457200">
                <a:moveTo>
                  <a:pt x="44196" y="380999"/>
                </a:moveTo>
                <a:lnTo>
                  <a:pt x="44196" y="0"/>
                </a:lnTo>
                <a:lnTo>
                  <a:pt x="32003" y="0"/>
                </a:lnTo>
                <a:lnTo>
                  <a:pt x="32003" y="380999"/>
                </a:lnTo>
                <a:lnTo>
                  <a:pt x="44196" y="380999"/>
                </a:lnTo>
                <a:close/>
              </a:path>
              <a:path w="76200" h="457200">
                <a:moveTo>
                  <a:pt x="44196" y="445007"/>
                </a:moveTo>
                <a:lnTo>
                  <a:pt x="44196" y="393953"/>
                </a:lnTo>
                <a:lnTo>
                  <a:pt x="32003" y="393953"/>
                </a:lnTo>
                <a:lnTo>
                  <a:pt x="32003" y="445007"/>
                </a:lnTo>
                <a:lnTo>
                  <a:pt x="38100" y="457199"/>
                </a:lnTo>
                <a:lnTo>
                  <a:pt x="44196" y="4450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021830" y="1876044"/>
            <a:ext cx="916940" cy="392430"/>
          </a:xfrm>
          <a:custGeom>
            <a:avLst/>
            <a:gdLst/>
            <a:ahLst/>
            <a:cxnLst/>
            <a:rect l="l" t="t" r="r" b="b"/>
            <a:pathLst>
              <a:path w="916940" h="392430">
                <a:moveTo>
                  <a:pt x="67823" y="351098"/>
                </a:moveTo>
                <a:lnTo>
                  <a:pt x="55626" y="322325"/>
                </a:lnTo>
                <a:lnTo>
                  <a:pt x="0" y="386333"/>
                </a:lnTo>
                <a:lnTo>
                  <a:pt x="56388" y="390361"/>
                </a:lnTo>
                <a:lnTo>
                  <a:pt x="56388" y="355853"/>
                </a:lnTo>
                <a:lnTo>
                  <a:pt x="67823" y="351098"/>
                </a:lnTo>
                <a:close/>
              </a:path>
              <a:path w="916940" h="392430">
                <a:moveTo>
                  <a:pt x="72898" y="363070"/>
                </a:moveTo>
                <a:lnTo>
                  <a:pt x="67823" y="351098"/>
                </a:lnTo>
                <a:lnTo>
                  <a:pt x="56388" y="355853"/>
                </a:lnTo>
                <a:lnTo>
                  <a:pt x="60960" y="368045"/>
                </a:lnTo>
                <a:lnTo>
                  <a:pt x="72898" y="363070"/>
                </a:lnTo>
                <a:close/>
              </a:path>
              <a:path w="916940" h="392430">
                <a:moveTo>
                  <a:pt x="85344" y="392429"/>
                </a:moveTo>
                <a:lnTo>
                  <a:pt x="72898" y="363070"/>
                </a:lnTo>
                <a:lnTo>
                  <a:pt x="60960" y="368045"/>
                </a:lnTo>
                <a:lnTo>
                  <a:pt x="56388" y="355853"/>
                </a:lnTo>
                <a:lnTo>
                  <a:pt x="56388" y="390361"/>
                </a:lnTo>
                <a:lnTo>
                  <a:pt x="85344" y="392429"/>
                </a:lnTo>
                <a:close/>
              </a:path>
              <a:path w="916940" h="392430">
                <a:moveTo>
                  <a:pt x="916686" y="11429"/>
                </a:moveTo>
                <a:lnTo>
                  <a:pt x="912114" y="0"/>
                </a:lnTo>
                <a:lnTo>
                  <a:pt x="67823" y="351098"/>
                </a:lnTo>
                <a:lnTo>
                  <a:pt x="72898" y="363070"/>
                </a:lnTo>
                <a:lnTo>
                  <a:pt x="916686" y="114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560567" y="4064761"/>
            <a:ext cx="829944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Citrate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86427" y="2974415"/>
            <a:ext cx="8845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Ketone  Bodies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021830" y="2643377"/>
            <a:ext cx="685800" cy="533400"/>
          </a:xfrm>
          <a:custGeom>
            <a:avLst/>
            <a:gdLst/>
            <a:ahLst/>
            <a:cxnLst/>
            <a:rect l="l" t="t" r="r" b="b"/>
            <a:pathLst>
              <a:path w="685800" h="533400">
                <a:moveTo>
                  <a:pt x="83820" y="16764"/>
                </a:moveTo>
                <a:lnTo>
                  <a:pt x="0" y="0"/>
                </a:lnTo>
                <a:lnTo>
                  <a:pt x="36576" y="76962"/>
                </a:lnTo>
                <a:lnTo>
                  <a:pt x="46482" y="64339"/>
                </a:lnTo>
                <a:lnTo>
                  <a:pt x="46482" y="44196"/>
                </a:lnTo>
                <a:lnTo>
                  <a:pt x="54102" y="34290"/>
                </a:lnTo>
                <a:lnTo>
                  <a:pt x="64016" y="41997"/>
                </a:lnTo>
                <a:lnTo>
                  <a:pt x="83820" y="16764"/>
                </a:lnTo>
                <a:close/>
              </a:path>
              <a:path w="685800" h="533400">
                <a:moveTo>
                  <a:pt x="64016" y="41997"/>
                </a:moveTo>
                <a:lnTo>
                  <a:pt x="54102" y="34290"/>
                </a:lnTo>
                <a:lnTo>
                  <a:pt x="46482" y="44196"/>
                </a:lnTo>
                <a:lnTo>
                  <a:pt x="56294" y="51836"/>
                </a:lnTo>
                <a:lnTo>
                  <a:pt x="64016" y="41997"/>
                </a:lnTo>
                <a:close/>
              </a:path>
              <a:path w="685800" h="533400">
                <a:moveTo>
                  <a:pt x="56294" y="51836"/>
                </a:moveTo>
                <a:lnTo>
                  <a:pt x="46482" y="44196"/>
                </a:lnTo>
                <a:lnTo>
                  <a:pt x="46482" y="64339"/>
                </a:lnTo>
                <a:lnTo>
                  <a:pt x="56294" y="51836"/>
                </a:lnTo>
                <a:close/>
              </a:path>
              <a:path w="685800" h="533400">
                <a:moveTo>
                  <a:pt x="629499" y="481571"/>
                </a:moveTo>
                <a:lnTo>
                  <a:pt x="64016" y="41997"/>
                </a:lnTo>
                <a:lnTo>
                  <a:pt x="56294" y="51836"/>
                </a:lnTo>
                <a:lnTo>
                  <a:pt x="621418" y="491867"/>
                </a:lnTo>
                <a:lnTo>
                  <a:pt x="629499" y="481571"/>
                </a:lnTo>
                <a:close/>
              </a:path>
              <a:path w="685800" h="533400">
                <a:moveTo>
                  <a:pt x="639318" y="524103"/>
                </a:moveTo>
                <a:lnTo>
                  <a:pt x="639318" y="489204"/>
                </a:lnTo>
                <a:lnTo>
                  <a:pt x="631698" y="499872"/>
                </a:lnTo>
                <a:lnTo>
                  <a:pt x="621418" y="491867"/>
                </a:lnTo>
                <a:lnTo>
                  <a:pt x="601980" y="516636"/>
                </a:lnTo>
                <a:lnTo>
                  <a:pt x="639318" y="524103"/>
                </a:lnTo>
                <a:close/>
              </a:path>
              <a:path w="685800" h="533400">
                <a:moveTo>
                  <a:pt x="639318" y="489204"/>
                </a:moveTo>
                <a:lnTo>
                  <a:pt x="629499" y="481571"/>
                </a:lnTo>
                <a:lnTo>
                  <a:pt x="621418" y="491867"/>
                </a:lnTo>
                <a:lnTo>
                  <a:pt x="631698" y="499872"/>
                </a:lnTo>
                <a:lnTo>
                  <a:pt x="639318" y="489204"/>
                </a:lnTo>
                <a:close/>
              </a:path>
              <a:path w="685800" h="533400">
                <a:moveTo>
                  <a:pt x="685800" y="533400"/>
                </a:moveTo>
                <a:lnTo>
                  <a:pt x="649224" y="456438"/>
                </a:lnTo>
                <a:lnTo>
                  <a:pt x="629499" y="481571"/>
                </a:lnTo>
                <a:lnTo>
                  <a:pt x="639318" y="489204"/>
                </a:lnTo>
                <a:lnTo>
                  <a:pt x="639318" y="524103"/>
                </a:lnTo>
                <a:lnTo>
                  <a:pt x="685800" y="533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19600" y="2438400"/>
            <a:ext cx="1130807" cy="1700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955540" y="2997962"/>
            <a:ext cx="7023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TCA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Arial"/>
                <a:cs typeface="Arial"/>
              </a:rPr>
              <a:t>Cycle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12473" y="3302710"/>
            <a:ext cx="15665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Glucogenic  Amino</a:t>
            </a:r>
            <a:r>
              <a:rPr sz="2000" b="1" spc="-1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Acids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435095" y="2414777"/>
            <a:ext cx="539115" cy="842010"/>
          </a:xfrm>
          <a:custGeom>
            <a:avLst/>
            <a:gdLst/>
            <a:ahLst/>
            <a:cxnLst/>
            <a:rect l="l" t="t" r="r" b="b"/>
            <a:pathLst>
              <a:path w="539114" h="842010">
                <a:moveTo>
                  <a:pt x="503128" y="67607"/>
                </a:moveTo>
                <a:lnTo>
                  <a:pt x="492366" y="60896"/>
                </a:lnTo>
                <a:lnTo>
                  <a:pt x="0" y="835151"/>
                </a:lnTo>
                <a:lnTo>
                  <a:pt x="10668" y="842010"/>
                </a:lnTo>
                <a:lnTo>
                  <a:pt x="503128" y="67607"/>
                </a:lnTo>
                <a:close/>
              </a:path>
              <a:path w="539114" h="842010">
                <a:moveTo>
                  <a:pt x="538733" y="0"/>
                </a:moveTo>
                <a:lnTo>
                  <a:pt x="465581" y="44195"/>
                </a:lnTo>
                <a:lnTo>
                  <a:pt x="492366" y="60896"/>
                </a:lnTo>
                <a:lnTo>
                  <a:pt x="499109" y="50291"/>
                </a:lnTo>
                <a:lnTo>
                  <a:pt x="509777" y="57149"/>
                </a:lnTo>
                <a:lnTo>
                  <a:pt x="509777" y="71753"/>
                </a:lnTo>
                <a:lnTo>
                  <a:pt x="530351" y="84581"/>
                </a:lnTo>
                <a:lnTo>
                  <a:pt x="538733" y="0"/>
                </a:lnTo>
                <a:close/>
              </a:path>
              <a:path w="539114" h="842010">
                <a:moveTo>
                  <a:pt x="509777" y="57149"/>
                </a:moveTo>
                <a:lnTo>
                  <a:pt x="499109" y="50291"/>
                </a:lnTo>
                <a:lnTo>
                  <a:pt x="492366" y="60896"/>
                </a:lnTo>
                <a:lnTo>
                  <a:pt x="503128" y="67607"/>
                </a:lnTo>
                <a:lnTo>
                  <a:pt x="509777" y="57149"/>
                </a:lnTo>
                <a:close/>
              </a:path>
              <a:path w="539114" h="842010">
                <a:moveTo>
                  <a:pt x="509777" y="71753"/>
                </a:moveTo>
                <a:lnTo>
                  <a:pt x="509777" y="57149"/>
                </a:lnTo>
                <a:lnTo>
                  <a:pt x="503128" y="67607"/>
                </a:lnTo>
                <a:lnTo>
                  <a:pt x="509777" y="717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204975" y="4902961"/>
            <a:ext cx="19564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Glucose </a:t>
            </a:r>
            <a:r>
              <a:rPr sz="2000" b="1" spc="-5" dirty="0">
                <a:latin typeface="Arial"/>
                <a:cs typeface="Arial"/>
              </a:rPr>
              <a:t>in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cells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01763" y="4902961"/>
            <a:ext cx="21399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Gluconeogenesis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88098" y="4902961"/>
            <a:ext cx="16046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Oxaloacetate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64654" y="5817462"/>
            <a:ext cx="26504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Fatty Acid</a:t>
            </a:r>
            <a:r>
              <a:rPr sz="2000" b="1" spc="-1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breakdown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54396" y="5817462"/>
            <a:ext cx="204088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Acetoacetyl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CoA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33473" y="5817462"/>
            <a:ext cx="18008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Ketone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Bodies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211829" y="5005578"/>
            <a:ext cx="533400" cy="152400"/>
          </a:xfrm>
          <a:custGeom>
            <a:avLst/>
            <a:gdLst/>
            <a:ahLst/>
            <a:cxnLst/>
            <a:rect l="l" t="t" r="r" b="b"/>
            <a:pathLst>
              <a:path w="533400" h="152400">
                <a:moveTo>
                  <a:pt x="400050" y="114299"/>
                </a:moveTo>
                <a:lnTo>
                  <a:pt x="400050" y="38099"/>
                </a:lnTo>
                <a:lnTo>
                  <a:pt x="0" y="38100"/>
                </a:lnTo>
                <a:lnTo>
                  <a:pt x="0" y="114300"/>
                </a:lnTo>
                <a:lnTo>
                  <a:pt x="400050" y="114299"/>
                </a:lnTo>
                <a:close/>
              </a:path>
              <a:path w="533400" h="152400">
                <a:moveTo>
                  <a:pt x="533400" y="76199"/>
                </a:moveTo>
                <a:lnTo>
                  <a:pt x="400050" y="0"/>
                </a:lnTo>
                <a:lnTo>
                  <a:pt x="400050" y="152399"/>
                </a:lnTo>
                <a:lnTo>
                  <a:pt x="533400" y="7619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205733" y="4994910"/>
            <a:ext cx="552450" cy="174625"/>
          </a:xfrm>
          <a:custGeom>
            <a:avLst/>
            <a:gdLst/>
            <a:ahLst/>
            <a:cxnLst/>
            <a:rect l="l" t="t" r="r" b="b"/>
            <a:pathLst>
              <a:path w="552450" h="174625">
                <a:moveTo>
                  <a:pt x="406146" y="42672"/>
                </a:moveTo>
                <a:lnTo>
                  <a:pt x="0" y="42672"/>
                </a:lnTo>
                <a:lnTo>
                  <a:pt x="0" y="131826"/>
                </a:lnTo>
                <a:lnTo>
                  <a:pt x="6096" y="131826"/>
                </a:lnTo>
                <a:lnTo>
                  <a:pt x="6096" y="55626"/>
                </a:lnTo>
                <a:lnTo>
                  <a:pt x="12192" y="48768"/>
                </a:lnTo>
                <a:lnTo>
                  <a:pt x="12192" y="55626"/>
                </a:lnTo>
                <a:lnTo>
                  <a:pt x="400049" y="55626"/>
                </a:lnTo>
                <a:lnTo>
                  <a:pt x="400049" y="48768"/>
                </a:lnTo>
                <a:lnTo>
                  <a:pt x="406146" y="42672"/>
                </a:lnTo>
                <a:close/>
              </a:path>
              <a:path w="552450" h="174625">
                <a:moveTo>
                  <a:pt x="12192" y="55626"/>
                </a:moveTo>
                <a:lnTo>
                  <a:pt x="12192" y="48768"/>
                </a:lnTo>
                <a:lnTo>
                  <a:pt x="6096" y="55626"/>
                </a:lnTo>
                <a:lnTo>
                  <a:pt x="12192" y="55626"/>
                </a:lnTo>
                <a:close/>
              </a:path>
              <a:path w="552450" h="174625">
                <a:moveTo>
                  <a:pt x="12192" y="118872"/>
                </a:moveTo>
                <a:lnTo>
                  <a:pt x="12192" y="55626"/>
                </a:lnTo>
                <a:lnTo>
                  <a:pt x="6096" y="55626"/>
                </a:lnTo>
                <a:lnTo>
                  <a:pt x="6096" y="118872"/>
                </a:lnTo>
                <a:lnTo>
                  <a:pt x="12192" y="118872"/>
                </a:lnTo>
                <a:close/>
              </a:path>
              <a:path w="552450" h="174625">
                <a:moveTo>
                  <a:pt x="412242" y="152508"/>
                </a:moveTo>
                <a:lnTo>
                  <a:pt x="412242" y="118872"/>
                </a:lnTo>
                <a:lnTo>
                  <a:pt x="6096" y="118872"/>
                </a:lnTo>
                <a:lnTo>
                  <a:pt x="12192" y="124968"/>
                </a:lnTo>
                <a:lnTo>
                  <a:pt x="12192" y="131826"/>
                </a:lnTo>
                <a:lnTo>
                  <a:pt x="400049" y="131826"/>
                </a:lnTo>
                <a:lnTo>
                  <a:pt x="400049" y="124968"/>
                </a:lnTo>
                <a:lnTo>
                  <a:pt x="406146" y="131826"/>
                </a:lnTo>
                <a:lnTo>
                  <a:pt x="406146" y="155992"/>
                </a:lnTo>
                <a:lnTo>
                  <a:pt x="412242" y="152508"/>
                </a:lnTo>
                <a:close/>
              </a:path>
              <a:path w="552450" h="174625">
                <a:moveTo>
                  <a:pt x="12192" y="131826"/>
                </a:moveTo>
                <a:lnTo>
                  <a:pt x="12192" y="124968"/>
                </a:lnTo>
                <a:lnTo>
                  <a:pt x="6096" y="118872"/>
                </a:lnTo>
                <a:lnTo>
                  <a:pt x="6096" y="131826"/>
                </a:lnTo>
                <a:lnTo>
                  <a:pt x="12192" y="131826"/>
                </a:lnTo>
                <a:close/>
              </a:path>
              <a:path w="552450" h="174625">
                <a:moveTo>
                  <a:pt x="552450" y="86868"/>
                </a:moveTo>
                <a:lnTo>
                  <a:pt x="400049" y="0"/>
                </a:lnTo>
                <a:lnTo>
                  <a:pt x="400049" y="42672"/>
                </a:lnTo>
                <a:lnTo>
                  <a:pt x="403098" y="42672"/>
                </a:lnTo>
                <a:lnTo>
                  <a:pt x="403098" y="16002"/>
                </a:lnTo>
                <a:lnTo>
                  <a:pt x="412242" y="10668"/>
                </a:lnTo>
                <a:lnTo>
                  <a:pt x="412242" y="21227"/>
                </a:lnTo>
                <a:lnTo>
                  <a:pt x="527113" y="86868"/>
                </a:lnTo>
                <a:lnTo>
                  <a:pt x="536448" y="81534"/>
                </a:lnTo>
                <a:lnTo>
                  <a:pt x="536448" y="96069"/>
                </a:lnTo>
                <a:lnTo>
                  <a:pt x="552450" y="86868"/>
                </a:lnTo>
                <a:close/>
              </a:path>
              <a:path w="552450" h="174625">
                <a:moveTo>
                  <a:pt x="406146" y="55626"/>
                </a:moveTo>
                <a:lnTo>
                  <a:pt x="406146" y="42672"/>
                </a:lnTo>
                <a:lnTo>
                  <a:pt x="400049" y="48768"/>
                </a:lnTo>
                <a:lnTo>
                  <a:pt x="400049" y="55626"/>
                </a:lnTo>
                <a:lnTo>
                  <a:pt x="406146" y="55626"/>
                </a:lnTo>
                <a:close/>
              </a:path>
              <a:path w="552450" h="174625">
                <a:moveTo>
                  <a:pt x="406146" y="131826"/>
                </a:moveTo>
                <a:lnTo>
                  <a:pt x="400049" y="124968"/>
                </a:lnTo>
                <a:lnTo>
                  <a:pt x="400049" y="131826"/>
                </a:lnTo>
                <a:lnTo>
                  <a:pt x="406146" y="131826"/>
                </a:lnTo>
                <a:close/>
              </a:path>
              <a:path w="552450" h="174625">
                <a:moveTo>
                  <a:pt x="406146" y="155992"/>
                </a:moveTo>
                <a:lnTo>
                  <a:pt x="406146" y="131826"/>
                </a:lnTo>
                <a:lnTo>
                  <a:pt x="400049" y="131826"/>
                </a:lnTo>
                <a:lnTo>
                  <a:pt x="400049" y="174498"/>
                </a:lnTo>
                <a:lnTo>
                  <a:pt x="403098" y="172745"/>
                </a:lnTo>
                <a:lnTo>
                  <a:pt x="403098" y="157734"/>
                </a:lnTo>
                <a:lnTo>
                  <a:pt x="406146" y="155992"/>
                </a:lnTo>
                <a:close/>
              </a:path>
              <a:path w="552450" h="174625">
                <a:moveTo>
                  <a:pt x="412242" y="21227"/>
                </a:moveTo>
                <a:lnTo>
                  <a:pt x="412242" y="10668"/>
                </a:lnTo>
                <a:lnTo>
                  <a:pt x="403098" y="16002"/>
                </a:lnTo>
                <a:lnTo>
                  <a:pt x="412242" y="21227"/>
                </a:lnTo>
                <a:close/>
              </a:path>
              <a:path w="552450" h="174625">
                <a:moveTo>
                  <a:pt x="412242" y="55626"/>
                </a:moveTo>
                <a:lnTo>
                  <a:pt x="412242" y="21227"/>
                </a:lnTo>
                <a:lnTo>
                  <a:pt x="403098" y="16002"/>
                </a:lnTo>
                <a:lnTo>
                  <a:pt x="403098" y="42672"/>
                </a:lnTo>
                <a:lnTo>
                  <a:pt x="406146" y="42672"/>
                </a:lnTo>
                <a:lnTo>
                  <a:pt x="406146" y="55626"/>
                </a:lnTo>
                <a:lnTo>
                  <a:pt x="412242" y="55626"/>
                </a:lnTo>
                <a:close/>
              </a:path>
              <a:path w="552450" h="174625">
                <a:moveTo>
                  <a:pt x="536448" y="96069"/>
                </a:moveTo>
                <a:lnTo>
                  <a:pt x="536448" y="92202"/>
                </a:lnTo>
                <a:lnTo>
                  <a:pt x="527113" y="86868"/>
                </a:lnTo>
                <a:lnTo>
                  <a:pt x="403098" y="157734"/>
                </a:lnTo>
                <a:lnTo>
                  <a:pt x="412242" y="163068"/>
                </a:lnTo>
                <a:lnTo>
                  <a:pt x="412242" y="167487"/>
                </a:lnTo>
                <a:lnTo>
                  <a:pt x="536448" y="96069"/>
                </a:lnTo>
                <a:close/>
              </a:path>
              <a:path w="552450" h="174625">
                <a:moveTo>
                  <a:pt x="412242" y="167487"/>
                </a:moveTo>
                <a:lnTo>
                  <a:pt x="412242" y="163068"/>
                </a:lnTo>
                <a:lnTo>
                  <a:pt x="403098" y="157734"/>
                </a:lnTo>
                <a:lnTo>
                  <a:pt x="403098" y="172745"/>
                </a:lnTo>
                <a:lnTo>
                  <a:pt x="412242" y="167487"/>
                </a:lnTo>
                <a:close/>
              </a:path>
              <a:path w="552450" h="174625">
                <a:moveTo>
                  <a:pt x="536448" y="92202"/>
                </a:moveTo>
                <a:lnTo>
                  <a:pt x="536448" y="81534"/>
                </a:lnTo>
                <a:lnTo>
                  <a:pt x="527113" y="86868"/>
                </a:lnTo>
                <a:lnTo>
                  <a:pt x="536448" y="922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07429" y="5005578"/>
            <a:ext cx="533400" cy="152400"/>
          </a:xfrm>
          <a:custGeom>
            <a:avLst/>
            <a:gdLst/>
            <a:ahLst/>
            <a:cxnLst/>
            <a:rect l="l" t="t" r="r" b="b"/>
            <a:pathLst>
              <a:path w="533400" h="152400">
                <a:moveTo>
                  <a:pt x="400050" y="114299"/>
                </a:moveTo>
                <a:lnTo>
                  <a:pt x="400050" y="38099"/>
                </a:lnTo>
                <a:lnTo>
                  <a:pt x="0" y="38100"/>
                </a:lnTo>
                <a:lnTo>
                  <a:pt x="0" y="114300"/>
                </a:lnTo>
                <a:lnTo>
                  <a:pt x="400050" y="114299"/>
                </a:lnTo>
                <a:close/>
              </a:path>
              <a:path w="533400" h="152400">
                <a:moveTo>
                  <a:pt x="533400" y="76199"/>
                </a:moveTo>
                <a:lnTo>
                  <a:pt x="400050" y="0"/>
                </a:lnTo>
                <a:lnTo>
                  <a:pt x="400050" y="152399"/>
                </a:lnTo>
                <a:lnTo>
                  <a:pt x="533400" y="7619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01334" y="4994910"/>
            <a:ext cx="552450" cy="174625"/>
          </a:xfrm>
          <a:custGeom>
            <a:avLst/>
            <a:gdLst/>
            <a:ahLst/>
            <a:cxnLst/>
            <a:rect l="l" t="t" r="r" b="b"/>
            <a:pathLst>
              <a:path w="552450" h="174625">
                <a:moveTo>
                  <a:pt x="406146" y="42672"/>
                </a:moveTo>
                <a:lnTo>
                  <a:pt x="0" y="42672"/>
                </a:lnTo>
                <a:lnTo>
                  <a:pt x="0" y="131826"/>
                </a:lnTo>
                <a:lnTo>
                  <a:pt x="6096" y="131826"/>
                </a:lnTo>
                <a:lnTo>
                  <a:pt x="6096" y="55626"/>
                </a:lnTo>
                <a:lnTo>
                  <a:pt x="12192" y="48768"/>
                </a:lnTo>
                <a:lnTo>
                  <a:pt x="12192" y="55626"/>
                </a:lnTo>
                <a:lnTo>
                  <a:pt x="400049" y="55626"/>
                </a:lnTo>
                <a:lnTo>
                  <a:pt x="400049" y="48768"/>
                </a:lnTo>
                <a:lnTo>
                  <a:pt x="406146" y="42672"/>
                </a:lnTo>
                <a:close/>
              </a:path>
              <a:path w="552450" h="174625">
                <a:moveTo>
                  <a:pt x="12192" y="55626"/>
                </a:moveTo>
                <a:lnTo>
                  <a:pt x="12192" y="48768"/>
                </a:lnTo>
                <a:lnTo>
                  <a:pt x="6096" y="55626"/>
                </a:lnTo>
                <a:lnTo>
                  <a:pt x="12192" y="55626"/>
                </a:lnTo>
                <a:close/>
              </a:path>
              <a:path w="552450" h="174625">
                <a:moveTo>
                  <a:pt x="12192" y="118872"/>
                </a:moveTo>
                <a:lnTo>
                  <a:pt x="12192" y="55626"/>
                </a:lnTo>
                <a:lnTo>
                  <a:pt x="6096" y="55626"/>
                </a:lnTo>
                <a:lnTo>
                  <a:pt x="6096" y="118872"/>
                </a:lnTo>
                <a:lnTo>
                  <a:pt x="12192" y="118872"/>
                </a:lnTo>
                <a:close/>
              </a:path>
              <a:path w="552450" h="174625">
                <a:moveTo>
                  <a:pt x="412242" y="152508"/>
                </a:moveTo>
                <a:lnTo>
                  <a:pt x="412242" y="118872"/>
                </a:lnTo>
                <a:lnTo>
                  <a:pt x="6096" y="118872"/>
                </a:lnTo>
                <a:lnTo>
                  <a:pt x="12192" y="124968"/>
                </a:lnTo>
                <a:lnTo>
                  <a:pt x="12192" y="131826"/>
                </a:lnTo>
                <a:lnTo>
                  <a:pt x="400049" y="131826"/>
                </a:lnTo>
                <a:lnTo>
                  <a:pt x="400049" y="124968"/>
                </a:lnTo>
                <a:lnTo>
                  <a:pt x="406146" y="131826"/>
                </a:lnTo>
                <a:lnTo>
                  <a:pt x="406146" y="155992"/>
                </a:lnTo>
                <a:lnTo>
                  <a:pt x="412242" y="152508"/>
                </a:lnTo>
                <a:close/>
              </a:path>
              <a:path w="552450" h="174625">
                <a:moveTo>
                  <a:pt x="12192" y="131826"/>
                </a:moveTo>
                <a:lnTo>
                  <a:pt x="12192" y="124968"/>
                </a:lnTo>
                <a:lnTo>
                  <a:pt x="6096" y="118872"/>
                </a:lnTo>
                <a:lnTo>
                  <a:pt x="6096" y="131826"/>
                </a:lnTo>
                <a:lnTo>
                  <a:pt x="12192" y="131826"/>
                </a:lnTo>
                <a:close/>
              </a:path>
              <a:path w="552450" h="174625">
                <a:moveTo>
                  <a:pt x="552450" y="86868"/>
                </a:moveTo>
                <a:lnTo>
                  <a:pt x="400049" y="0"/>
                </a:lnTo>
                <a:lnTo>
                  <a:pt x="400049" y="42672"/>
                </a:lnTo>
                <a:lnTo>
                  <a:pt x="403098" y="42672"/>
                </a:lnTo>
                <a:lnTo>
                  <a:pt x="403098" y="16002"/>
                </a:lnTo>
                <a:lnTo>
                  <a:pt x="412242" y="10668"/>
                </a:lnTo>
                <a:lnTo>
                  <a:pt x="412242" y="21227"/>
                </a:lnTo>
                <a:lnTo>
                  <a:pt x="527113" y="86868"/>
                </a:lnTo>
                <a:lnTo>
                  <a:pt x="536448" y="81534"/>
                </a:lnTo>
                <a:lnTo>
                  <a:pt x="536448" y="96069"/>
                </a:lnTo>
                <a:lnTo>
                  <a:pt x="552450" y="86868"/>
                </a:lnTo>
                <a:close/>
              </a:path>
              <a:path w="552450" h="174625">
                <a:moveTo>
                  <a:pt x="406146" y="55626"/>
                </a:moveTo>
                <a:lnTo>
                  <a:pt x="406146" y="42672"/>
                </a:lnTo>
                <a:lnTo>
                  <a:pt x="400049" y="48768"/>
                </a:lnTo>
                <a:lnTo>
                  <a:pt x="400049" y="55626"/>
                </a:lnTo>
                <a:lnTo>
                  <a:pt x="406146" y="55626"/>
                </a:lnTo>
                <a:close/>
              </a:path>
              <a:path w="552450" h="174625">
                <a:moveTo>
                  <a:pt x="406146" y="131826"/>
                </a:moveTo>
                <a:lnTo>
                  <a:pt x="400049" y="124968"/>
                </a:lnTo>
                <a:lnTo>
                  <a:pt x="400049" y="131826"/>
                </a:lnTo>
                <a:lnTo>
                  <a:pt x="406146" y="131826"/>
                </a:lnTo>
                <a:close/>
              </a:path>
              <a:path w="552450" h="174625">
                <a:moveTo>
                  <a:pt x="406146" y="155992"/>
                </a:moveTo>
                <a:lnTo>
                  <a:pt x="406146" y="131826"/>
                </a:lnTo>
                <a:lnTo>
                  <a:pt x="400049" y="131826"/>
                </a:lnTo>
                <a:lnTo>
                  <a:pt x="400049" y="174498"/>
                </a:lnTo>
                <a:lnTo>
                  <a:pt x="403098" y="172745"/>
                </a:lnTo>
                <a:lnTo>
                  <a:pt x="403098" y="157734"/>
                </a:lnTo>
                <a:lnTo>
                  <a:pt x="406146" y="155992"/>
                </a:lnTo>
                <a:close/>
              </a:path>
              <a:path w="552450" h="174625">
                <a:moveTo>
                  <a:pt x="412242" y="21227"/>
                </a:moveTo>
                <a:lnTo>
                  <a:pt x="412242" y="10668"/>
                </a:lnTo>
                <a:lnTo>
                  <a:pt x="403098" y="16002"/>
                </a:lnTo>
                <a:lnTo>
                  <a:pt x="412242" y="21227"/>
                </a:lnTo>
                <a:close/>
              </a:path>
              <a:path w="552450" h="174625">
                <a:moveTo>
                  <a:pt x="412242" y="55626"/>
                </a:moveTo>
                <a:lnTo>
                  <a:pt x="412242" y="21227"/>
                </a:lnTo>
                <a:lnTo>
                  <a:pt x="403098" y="16002"/>
                </a:lnTo>
                <a:lnTo>
                  <a:pt x="403098" y="42672"/>
                </a:lnTo>
                <a:lnTo>
                  <a:pt x="406146" y="42672"/>
                </a:lnTo>
                <a:lnTo>
                  <a:pt x="406146" y="55626"/>
                </a:lnTo>
                <a:lnTo>
                  <a:pt x="412242" y="55626"/>
                </a:lnTo>
                <a:close/>
              </a:path>
              <a:path w="552450" h="174625">
                <a:moveTo>
                  <a:pt x="536448" y="96069"/>
                </a:moveTo>
                <a:lnTo>
                  <a:pt x="536448" y="92202"/>
                </a:lnTo>
                <a:lnTo>
                  <a:pt x="527113" y="86868"/>
                </a:lnTo>
                <a:lnTo>
                  <a:pt x="403098" y="157734"/>
                </a:lnTo>
                <a:lnTo>
                  <a:pt x="412242" y="163068"/>
                </a:lnTo>
                <a:lnTo>
                  <a:pt x="412242" y="167487"/>
                </a:lnTo>
                <a:lnTo>
                  <a:pt x="536448" y="96069"/>
                </a:lnTo>
                <a:close/>
              </a:path>
              <a:path w="552450" h="174625">
                <a:moveTo>
                  <a:pt x="412242" y="167487"/>
                </a:moveTo>
                <a:lnTo>
                  <a:pt x="412242" y="163068"/>
                </a:lnTo>
                <a:lnTo>
                  <a:pt x="403098" y="157734"/>
                </a:lnTo>
                <a:lnTo>
                  <a:pt x="403098" y="172745"/>
                </a:lnTo>
                <a:lnTo>
                  <a:pt x="412242" y="167487"/>
                </a:lnTo>
                <a:close/>
              </a:path>
              <a:path w="552450" h="174625">
                <a:moveTo>
                  <a:pt x="536448" y="92202"/>
                </a:moveTo>
                <a:lnTo>
                  <a:pt x="536448" y="81534"/>
                </a:lnTo>
                <a:lnTo>
                  <a:pt x="527113" y="86868"/>
                </a:lnTo>
                <a:lnTo>
                  <a:pt x="536448" y="922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16330" y="4929378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76200" y="304800"/>
                </a:moveTo>
                <a:lnTo>
                  <a:pt x="0" y="304800"/>
                </a:lnTo>
                <a:lnTo>
                  <a:pt x="32003" y="368807"/>
                </a:lnTo>
                <a:lnTo>
                  <a:pt x="32003" y="317753"/>
                </a:lnTo>
                <a:lnTo>
                  <a:pt x="44195" y="317753"/>
                </a:lnTo>
                <a:lnTo>
                  <a:pt x="44195" y="368808"/>
                </a:lnTo>
                <a:lnTo>
                  <a:pt x="76200" y="304800"/>
                </a:lnTo>
                <a:close/>
              </a:path>
              <a:path w="76200" h="381000">
                <a:moveTo>
                  <a:pt x="44195" y="304800"/>
                </a:moveTo>
                <a:lnTo>
                  <a:pt x="44195" y="0"/>
                </a:lnTo>
                <a:lnTo>
                  <a:pt x="32003" y="0"/>
                </a:lnTo>
                <a:lnTo>
                  <a:pt x="32003" y="304800"/>
                </a:lnTo>
                <a:lnTo>
                  <a:pt x="44195" y="304800"/>
                </a:lnTo>
                <a:close/>
              </a:path>
              <a:path w="76200" h="381000">
                <a:moveTo>
                  <a:pt x="44195" y="368808"/>
                </a:moveTo>
                <a:lnTo>
                  <a:pt x="44195" y="317753"/>
                </a:lnTo>
                <a:lnTo>
                  <a:pt x="32003" y="317753"/>
                </a:lnTo>
                <a:lnTo>
                  <a:pt x="32003" y="368807"/>
                </a:lnTo>
                <a:lnTo>
                  <a:pt x="38100" y="381000"/>
                </a:lnTo>
                <a:lnTo>
                  <a:pt x="44195" y="3688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783329" y="4929378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2004" y="76200"/>
                </a:lnTo>
                <a:lnTo>
                  <a:pt x="32004" y="64008"/>
                </a:lnTo>
                <a:lnTo>
                  <a:pt x="44196" y="64008"/>
                </a:lnTo>
                <a:lnTo>
                  <a:pt x="44196" y="76200"/>
                </a:lnTo>
                <a:lnTo>
                  <a:pt x="76200" y="76200"/>
                </a:lnTo>
                <a:close/>
              </a:path>
              <a:path w="76200" h="304800">
                <a:moveTo>
                  <a:pt x="44196" y="76200"/>
                </a:moveTo>
                <a:lnTo>
                  <a:pt x="44196" y="64008"/>
                </a:lnTo>
                <a:lnTo>
                  <a:pt x="32004" y="64008"/>
                </a:lnTo>
                <a:lnTo>
                  <a:pt x="32004" y="76200"/>
                </a:lnTo>
                <a:lnTo>
                  <a:pt x="44196" y="76200"/>
                </a:lnTo>
                <a:close/>
              </a:path>
              <a:path w="76200" h="304800">
                <a:moveTo>
                  <a:pt x="44196" y="304800"/>
                </a:moveTo>
                <a:lnTo>
                  <a:pt x="44196" y="76200"/>
                </a:lnTo>
                <a:lnTo>
                  <a:pt x="32004" y="76200"/>
                </a:lnTo>
                <a:lnTo>
                  <a:pt x="32004" y="304800"/>
                </a:lnTo>
                <a:lnTo>
                  <a:pt x="44196" y="304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78930" y="4929378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76200" y="304800"/>
                </a:moveTo>
                <a:lnTo>
                  <a:pt x="0" y="304800"/>
                </a:lnTo>
                <a:lnTo>
                  <a:pt x="32003" y="368807"/>
                </a:lnTo>
                <a:lnTo>
                  <a:pt x="32003" y="317753"/>
                </a:lnTo>
                <a:lnTo>
                  <a:pt x="44196" y="317753"/>
                </a:lnTo>
                <a:lnTo>
                  <a:pt x="44196" y="368807"/>
                </a:lnTo>
                <a:lnTo>
                  <a:pt x="76200" y="304800"/>
                </a:lnTo>
                <a:close/>
              </a:path>
              <a:path w="76200" h="381000">
                <a:moveTo>
                  <a:pt x="44196" y="304800"/>
                </a:moveTo>
                <a:lnTo>
                  <a:pt x="44196" y="0"/>
                </a:lnTo>
                <a:lnTo>
                  <a:pt x="32003" y="0"/>
                </a:lnTo>
                <a:lnTo>
                  <a:pt x="32003" y="304800"/>
                </a:lnTo>
                <a:lnTo>
                  <a:pt x="44196" y="304800"/>
                </a:lnTo>
                <a:close/>
              </a:path>
              <a:path w="76200" h="381000">
                <a:moveTo>
                  <a:pt x="44196" y="368807"/>
                </a:moveTo>
                <a:lnTo>
                  <a:pt x="44196" y="317753"/>
                </a:lnTo>
                <a:lnTo>
                  <a:pt x="32003" y="317753"/>
                </a:lnTo>
                <a:lnTo>
                  <a:pt x="32003" y="368807"/>
                </a:lnTo>
                <a:lnTo>
                  <a:pt x="38100" y="381000"/>
                </a:lnTo>
                <a:lnTo>
                  <a:pt x="44196" y="3688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221229" y="5234178"/>
            <a:ext cx="335279" cy="53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821429" y="5919978"/>
            <a:ext cx="533400" cy="152400"/>
          </a:xfrm>
          <a:custGeom>
            <a:avLst/>
            <a:gdLst/>
            <a:ahLst/>
            <a:cxnLst/>
            <a:rect l="l" t="t" r="r" b="b"/>
            <a:pathLst>
              <a:path w="533400" h="152400">
                <a:moveTo>
                  <a:pt x="400050" y="114299"/>
                </a:moveTo>
                <a:lnTo>
                  <a:pt x="400050" y="38099"/>
                </a:lnTo>
                <a:lnTo>
                  <a:pt x="0" y="38100"/>
                </a:lnTo>
                <a:lnTo>
                  <a:pt x="0" y="114300"/>
                </a:lnTo>
                <a:lnTo>
                  <a:pt x="400050" y="114299"/>
                </a:lnTo>
                <a:close/>
              </a:path>
              <a:path w="533400" h="152400">
                <a:moveTo>
                  <a:pt x="533400" y="76199"/>
                </a:moveTo>
                <a:lnTo>
                  <a:pt x="400050" y="0"/>
                </a:lnTo>
                <a:lnTo>
                  <a:pt x="400050" y="152399"/>
                </a:lnTo>
                <a:lnTo>
                  <a:pt x="533400" y="7619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815334" y="5909310"/>
            <a:ext cx="552450" cy="174625"/>
          </a:xfrm>
          <a:custGeom>
            <a:avLst/>
            <a:gdLst/>
            <a:ahLst/>
            <a:cxnLst/>
            <a:rect l="l" t="t" r="r" b="b"/>
            <a:pathLst>
              <a:path w="552450" h="174625">
                <a:moveTo>
                  <a:pt x="406146" y="42672"/>
                </a:moveTo>
                <a:lnTo>
                  <a:pt x="0" y="42672"/>
                </a:lnTo>
                <a:lnTo>
                  <a:pt x="0" y="131826"/>
                </a:lnTo>
                <a:lnTo>
                  <a:pt x="6096" y="131826"/>
                </a:lnTo>
                <a:lnTo>
                  <a:pt x="6096" y="55626"/>
                </a:lnTo>
                <a:lnTo>
                  <a:pt x="12192" y="48768"/>
                </a:lnTo>
                <a:lnTo>
                  <a:pt x="12192" y="55626"/>
                </a:lnTo>
                <a:lnTo>
                  <a:pt x="400049" y="55626"/>
                </a:lnTo>
                <a:lnTo>
                  <a:pt x="400049" y="48768"/>
                </a:lnTo>
                <a:lnTo>
                  <a:pt x="406146" y="42672"/>
                </a:lnTo>
                <a:close/>
              </a:path>
              <a:path w="552450" h="174625">
                <a:moveTo>
                  <a:pt x="12192" y="55626"/>
                </a:moveTo>
                <a:lnTo>
                  <a:pt x="12192" y="48768"/>
                </a:lnTo>
                <a:lnTo>
                  <a:pt x="6096" y="55626"/>
                </a:lnTo>
                <a:lnTo>
                  <a:pt x="12192" y="55626"/>
                </a:lnTo>
                <a:close/>
              </a:path>
              <a:path w="552450" h="174625">
                <a:moveTo>
                  <a:pt x="12192" y="118872"/>
                </a:moveTo>
                <a:lnTo>
                  <a:pt x="12192" y="55626"/>
                </a:lnTo>
                <a:lnTo>
                  <a:pt x="6096" y="55626"/>
                </a:lnTo>
                <a:lnTo>
                  <a:pt x="6096" y="118872"/>
                </a:lnTo>
                <a:lnTo>
                  <a:pt x="12192" y="118872"/>
                </a:lnTo>
                <a:close/>
              </a:path>
              <a:path w="552450" h="174625">
                <a:moveTo>
                  <a:pt x="412242" y="152508"/>
                </a:moveTo>
                <a:lnTo>
                  <a:pt x="412242" y="118872"/>
                </a:lnTo>
                <a:lnTo>
                  <a:pt x="6096" y="118872"/>
                </a:lnTo>
                <a:lnTo>
                  <a:pt x="12192" y="124968"/>
                </a:lnTo>
                <a:lnTo>
                  <a:pt x="12192" y="131826"/>
                </a:lnTo>
                <a:lnTo>
                  <a:pt x="400049" y="131826"/>
                </a:lnTo>
                <a:lnTo>
                  <a:pt x="400049" y="124968"/>
                </a:lnTo>
                <a:lnTo>
                  <a:pt x="406146" y="131826"/>
                </a:lnTo>
                <a:lnTo>
                  <a:pt x="406146" y="155992"/>
                </a:lnTo>
                <a:lnTo>
                  <a:pt x="412242" y="152508"/>
                </a:lnTo>
                <a:close/>
              </a:path>
              <a:path w="552450" h="174625">
                <a:moveTo>
                  <a:pt x="12192" y="131826"/>
                </a:moveTo>
                <a:lnTo>
                  <a:pt x="12192" y="124968"/>
                </a:lnTo>
                <a:lnTo>
                  <a:pt x="6096" y="118872"/>
                </a:lnTo>
                <a:lnTo>
                  <a:pt x="6096" y="131826"/>
                </a:lnTo>
                <a:lnTo>
                  <a:pt x="12192" y="131826"/>
                </a:lnTo>
                <a:close/>
              </a:path>
              <a:path w="552450" h="174625">
                <a:moveTo>
                  <a:pt x="552450" y="86868"/>
                </a:moveTo>
                <a:lnTo>
                  <a:pt x="400049" y="0"/>
                </a:lnTo>
                <a:lnTo>
                  <a:pt x="400049" y="42672"/>
                </a:lnTo>
                <a:lnTo>
                  <a:pt x="403098" y="42672"/>
                </a:lnTo>
                <a:lnTo>
                  <a:pt x="403098" y="16002"/>
                </a:lnTo>
                <a:lnTo>
                  <a:pt x="412242" y="10668"/>
                </a:lnTo>
                <a:lnTo>
                  <a:pt x="412242" y="21227"/>
                </a:lnTo>
                <a:lnTo>
                  <a:pt x="527113" y="86868"/>
                </a:lnTo>
                <a:lnTo>
                  <a:pt x="536448" y="81534"/>
                </a:lnTo>
                <a:lnTo>
                  <a:pt x="536448" y="96069"/>
                </a:lnTo>
                <a:lnTo>
                  <a:pt x="552450" y="86868"/>
                </a:lnTo>
                <a:close/>
              </a:path>
              <a:path w="552450" h="174625">
                <a:moveTo>
                  <a:pt x="406146" y="55626"/>
                </a:moveTo>
                <a:lnTo>
                  <a:pt x="406146" y="42672"/>
                </a:lnTo>
                <a:lnTo>
                  <a:pt x="400049" y="48768"/>
                </a:lnTo>
                <a:lnTo>
                  <a:pt x="400049" y="55626"/>
                </a:lnTo>
                <a:lnTo>
                  <a:pt x="406146" y="55626"/>
                </a:lnTo>
                <a:close/>
              </a:path>
              <a:path w="552450" h="174625">
                <a:moveTo>
                  <a:pt x="406146" y="131826"/>
                </a:moveTo>
                <a:lnTo>
                  <a:pt x="400049" y="124968"/>
                </a:lnTo>
                <a:lnTo>
                  <a:pt x="400049" y="131826"/>
                </a:lnTo>
                <a:lnTo>
                  <a:pt x="406146" y="131826"/>
                </a:lnTo>
                <a:close/>
              </a:path>
              <a:path w="552450" h="174625">
                <a:moveTo>
                  <a:pt x="406146" y="155992"/>
                </a:moveTo>
                <a:lnTo>
                  <a:pt x="406146" y="131826"/>
                </a:lnTo>
                <a:lnTo>
                  <a:pt x="400049" y="131826"/>
                </a:lnTo>
                <a:lnTo>
                  <a:pt x="400049" y="174498"/>
                </a:lnTo>
                <a:lnTo>
                  <a:pt x="403098" y="172745"/>
                </a:lnTo>
                <a:lnTo>
                  <a:pt x="403098" y="157734"/>
                </a:lnTo>
                <a:lnTo>
                  <a:pt x="406146" y="155992"/>
                </a:lnTo>
                <a:close/>
              </a:path>
              <a:path w="552450" h="174625">
                <a:moveTo>
                  <a:pt x="412242" y="21227"/>
                </a:moveTo>
                <a:lnTo>
                  <a:pt x="412242" y="10668"/>
                </a:lnTo>
                <a:lnTo>
                  <a:pt x="403098" y="16002"/>
                </a:lnTo>
                <a:lnTo>
                  <a:pt x="412242" y="21227"/>
                </a:lnTo>
                <a:close/>
              </a:path>
              <a:path w="552450" h="174625">
                <a:moveTo>
                  <a:pt x="412242" y="55626"/>
                </a:moveTo>
                <a:lnTo>
                  <a:pt x="412242" y="21227"/>
                </a:lnTo>
                <a:lnTo>
                  <a:pt x="403098" y="16002"/>
                </a:lnTo>
                <a:lnTo>
                  <a:pt x="403098" y="42672"/>
                </a:lnTo>
                <a:lnTo>
                  <a:pt x="406146" y="42672"/>
                </a:lnTo>
                <a:lnTo>
                  <a:pt x="406146" y="55626"/>
                </a:lnTo>
                <a:lnTo>
                  <a:pt x="412242" y="55626"/>
                </a:lnTo>
                <a:close/>
              </a:path>
              <a:path w="552450" h="174625">
                <a:moveTo>
                  <a:pt x="536448" y="96069"/>
                </a:moveTo>
                <a:lnTo>
                  <a:pt x="536448" y="92202"/>
                </a:lnTo>
                <a:lnTo>
                  <a:pt x="527113" y="86868"/>
                </a:lnTo>
                <a:lnTo>
                  <a:pt x="403098" y="157734"/>
                </a:lnTo>
                <a:lnTo>
                  <a:pt x="412242" y="163068"/>
                </a:lnTo>
                <a:lnTo>
                  <a:pt x="412242" y="167487"/>
                </a:lnTo>
                <a:lnTo>
                  <a:pt x="536448" y="96069"/>
                </a:lnTo>
                <a:close/>
              </a:path>
              <a:path w="552450" h="174625">
                <a:moveTo>
                  <a:pt x="412242" y="167487"/>
                </a:moveTo>
                <a:lnTo>
                  <a:pt x="412242" y="163068"/>
                </a:lnTo>
                <a:lnTo>
                  <a:pt x="403098" y="157734"/>
                </a:lnTo>
                <a:lnTo>
                  <a:pt x="403098" y="172745"/>
                </a:lnTo>
                <a:lnTo>
                  <a:pt x="412242" y="167487"/>
                </a:lnTo>
                <a:close/>
              </a:path>
              <a:path w="552450" h="174625">
                <a:moveTo>
                  <a:pt x="536448" y="92202"/>
                </a:moveTo>
                <a:lnTo>
                  <a:pt x="536448" y="81534"/>
                </a:lnTo>
                <a:lnTo>
                  <a:pt x="527113" y="86868"/>
                </a:lnTo>
                <a:lnTo>
                  <a:pt x="536448" y="922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392929" y="5843778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2004" y="76200"/>
                </a:lnTo>
                <a:lnTo>
                  <a:pt x="32004" y="64008"/>
                </a:lnTo>
                <a:lnTo>
                  <a:pt x="44196" y="64008"/>
                </a:lnTo>
                <a:lnTo>
                  <a:pt x="44196" y="76200"/>
                </a:lnTo>
                <a:lnTo>
                  <a:pt x="76200" y="76200"/>
                </a:lnTo>
                <a:close/>
              </a:path>
              <a:path w="76200" h="304800">
                <a:moveTo>
                  <a:pt x="44196" y="76200"/>
                </a:moveTo>
                <a:lnTo>
                  <a:pt x="44196" y="64008"/>
                </a:lnTo>
                <a:lnTo>
                  <a:pt x="32004" y="64008"/>
                </a:lnTo>
                <a:lnTo>
                  <a:pt x="32004" y="76200"/>
                </a:lnTo>
                <a:lnTo>
                  <a:pt x="44196" y="76200"/>
                </a:lnTo>
                <a:close/>
              </a:path>
              <a:path w="76200" h="304800">
                <a:moveTo>
                  <a:pt x="44196" y="304800"/>
                </a:moveTo>
                <a:lnTo>
                  <a:pt x="44196" y="76200"/>
                </a:lnTo>
                <a:lnTo>
                  <a:pt x="32004" y="76200"/>
                </a:lnTo>
                <a:lnTo>
                  <a:pt x="32004" y="304800"/>
                </a:lnTo>
                <a:lnTo>
                  <a:pt x="44196" y="304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564630" y="5919978"/>
            <a:ext cx="533400" cy="152400"/>
          </a:xfrm>
          <a:custGeom>
            <a:avLst/>
            <a:gdLst/>
            <a:ahLst/>
            <a:cxnLst/>
            <a:rect l="l" t="t" r="r" b="b"/>
            <a:pathLst>
              <a:path w="533400" h="152400">
                <a:moveTo>
                  <a:pt x="400050" y="114299"/>
                </a:moveTo>
                <a:lnTo>
                  <a:pt x="400050" y="38099"/>
                </a:lnTo>
                <a:lnTo>
                  <a:pt x="0" y="38100"/>
                </a:lnTo>
                <a:lnTo>
                  <a:pt x="0" y="114300"/>
                </a:lnTo>
                <a:lnTo>
                  <a:pt x="400050" y="114299"/>
                </a:lnTo>
                <a:close/>
              </a:path>
              <a:path w="533400" h="152400">
                <a:moveTo>
                  <a:pt x="533400" y="76199"/>
                </a:moveTo>
                <a:lnTo>
                  <a:pt x="400050" y="0"/>
                </a:lnTo>
                <a:lnTo>
                  <a:pt x="400050" y="152399"/>
                </a:lnTo>
                <a:lnTo>
                  <a:pt x="533400" y="76199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558533" y="5909310"/>
            <a:ext cx="552450" cy="174625"/>
          </a:xfrm>
          <a:custGeom>
            <a:avLst/>
            <a:gdLst/>
            <a:ahLst/>
            <a:cxnLst/>
            <a:rect l="l" t="t" r="r" b="b"/>
            <a:pathLst>
              <a:path w="552450" h="174625">
                <a:moveTo>
                  <a:pt x="406146" y="42672"/>
                </a:moveTo>
                <a:lnTo>
                  <a:pt x="0" y="42672"/>
                </a:lnTo>
                <a:lnTo>
                  <a:pt x="0" y="131826"/>
                </a:lnTo>
                <a:lnTo>
                  <a:pt x="6096" y="131826"/>
                </a:lnTo>
                <a:lnTo>
                  <a:pt x="6096" y="55626"/>
                </a:lnTo>
                <a:lnTo>
                  <a:pt x="12192" y="48768"/>
                </a:lnTo>
                <a:lnTo>
                  <a:pt x="12192" y="55626"/>
                </a:lnTo>
                <a:lnTo>
                  <a:pt x="400049" y="55626"/>
                </a:lnTo>
                <a:lnTo>
                  <a:pt x="400049" y="48768"/>
                </a:lnTo>
                <a:lnTo>
                  <a:pt x="406146" y="42672"/>
                </a:lnTo>
                <a:close/>
              </a:path>
              <a:path w="552450" h="174625">
                <a:moveTo>
                  <a:pt x="12192" y="55626"/>
                </a:moveTo>
                <a:lnTo>
                  <a:pt x="12192" y="48768"/>
                </a:lnTo>
                <a:lnTo>
                  <a:pt x="6096" y="55626"/>
                </a:lnTo>
                <a:lnTo>
                  <a:pt x="12192" y="55626"/>
                </a:lnTo>
                <a:close/>
              </a:path>
              <a:path w="552450" h="174625">
                <a:moveTo>
                  <a:pt x="12192" y="118872"/>
                </a:moveTo>
                <a:lnTo>
                  <a:pt x="12192" y="55626"/>
                </a:lnTo>
                <a:lnTo>
                  <a:pt x="6096" y="55626"/>
                </a:lnTo>
                <a:lnTo>
                  <a:pt x="6096" y="118872"/>
                </a:lnTo>
                <a:lnTo>
                  <a:pt x="12192" y="118872"/>
                </a:lnTo>
                <a:close/>
              </a:path>
              <a:path w="552450" h="174625">
                <a:moveTo>
                  <a:pt x="412242" y="152508"/>
                </a:moveTo>
                <a:lnTo>
                  <a:pt x="412242" y="118872"/>
                </a:lnTo>
                <a:lnTo>
                  <a:pt x="6096" y="118872"/>
                </a:lnTo>
                <a:lnTo>
                  <a:pt x="12192" y="124968"/>
                </a:lnTo>
                <a:lnTo>
                  <a:pt x="12192" y="131826"/>
                </a:lnTo>
                <a:lnTo>
                  <a:pt x="400049" y="131826"/>
                </a:lnTo>
                <a:lnTo>
                  <a:pt x="400049" y="124968"/>
                </a:lnTo>
                <a:lnTo>
                  <a:pt x="406146" y="131826"/>
                </a:lnTo>
                <a:lnTo>
                  <a:pt x="406146" y="155992"/>
                </a:lnTo>
                <a:lnTo>
                  <a:pt x="412242" y="152508"/>
                </a:lnTo>
                <a:close/>
              </a:path>
              <a:path w="552450" h="174625">
                <a:moveTo>
                  <a:pt x="12192" y="131826"/>
                </a:moveTo>
                <a:lnTo>
                  <a:pt x="12192" y="124968"/>
                </a:lnTo>
                <a:lnTo>
                  <a:pt x="6096" y="118872"/>
                </a:lnTo>
                <a:lnTo>
                  <a:pt x="6096" y="131826"/>
                </a:lnTo>
                <a:lnTo>
                  <a:pt x="12192" y="131826"/>
                </a:lnTo>
                <a:close/>
              </a:path>
              <a:path w="552450" h="174625">
                <a:moveTo>
                  <a:pt x="552450" y="86868"/>
                </a:moveTo>
                <a:lnTo>
                  <a:pt x="400049" y="0"/>
                </a:lnTo>
                <a:lnTo>
                  <a:pt x="400049" y="42672"/>
                </a:lnTo>
                <a:lnTo>
                  <a:pt x="403098" y="42672"/>
                </a:lnTo>
                <a:lnTo>
                  <a:pt x="403098" y="16002"/>
                </a:lnTo>
                <a:lnTo>
                  <a:pt x="412242" y="10668"/>
                </a:lnTo>
                <a:lnTo>
                  <a:pt x="412242" y="21227"/>
                </a:lnTo>
                <a:lnTo>
                  <a:pt x="527113" y="86868"/>
                </a:lnTo>
                <a:lnTo>
                  <a:pt x="536448" y="81534"/>
                </a:lnTo>
                <a:lnTo>
                  <a:pt x="536448" y="96069"/>
                </a:lnTo>
                <a:lnTo>
                  <a:pt x="552450" y="86868"/>
                </a:lnTo>
                <a:close/>
              </a:path>
              <a:path w="552450" h="174625">
                <a:moveTo>
                  <a:pt x="406146" y="55626"/>
                </a:moveTo>
                <a:lnTo>
                  <a:pt x="406146" y="42672"/>
                </a:lnTo>
                <a:lnTo>
                  <a:pt x="400049" y="48768"/>
                </a:lnTo>
                <a:lnTo>
                  <a:pt x="400049" y="55626"/>
                </a:lnTo>
                <a:lnTo>
                  <a:pt x="406146" y="55626"/>
                </a:lnTo>
                <a:close/>
              </a:path>
              <a:path w="552450" h="174625">
                <a:moveTo>
                  <a:pt x="406146" y="131826"/>
                </a:moveTo>
                <a:lnTo>
                  <a:pt x="400049" y="124968"/>
                </a:lnTo>
                <a:lnTo>
                  <a:pt x="400049" y="131826"/>
                </a:lnTo>
                <a:lnTo>
                  <a:pt x="406146" y="131826"/>
                </a:lnTo>
                <a:close/>
              </a:path>
              <a:path w="552450" h="174625">
                <a:moveTo>
                  <a:pt x="406146" y="155992"/>
                </a:moveTo>
                <a:lnTo>
                  <a:pt x="406146" y="131826"/>
                </a:lnTo>
                <a:lnTo>
                  <a:pt x="400049" y="131826"/>
                </a:lnTo>
                <a:lnTo>
                  <a:pt x="400049" y="174498"/>
                </a:lnTo>
                <a:lnTo>
                  <a:pt x="403098" y="172745"/>
                </a:lnTo>
                <a:lnTo>
                  <a:pt x="403098" y="157734"/>
                </a:lnTo>
                <a:lnTo>
                  <a:pt x="406146" y="155992"/>
                </a:lnTo>
                <a:close/>
              </a:path>
              <a:path w="552450" h="174625">
                <a:moveTo>
                  <a:pt x="412242" y="21227"/>
                </a:moveTo>
                <a:lnTo>
                  <a:pt x="412242" y="10668"/>
                </a:lnTo>
                <a:lnTo>
                  <a:pt x="403098" y="16002"/>
                </a:lnTo>
                <a:lnTo>
                  <a:pt x="412242" y="21227"/>
                </a:lnTo>
                <a:close/>
              </a:path>
              <a:path w="552450" h="174625">
                <a:moveTo>
                  <a:pt x="412242" y="55626"/>
                </a:moveTo>
                <a:lnTo>
                  <a:pt x="412242" y="21227"/>
                </a:lnTo>
                <a:lnTo>
                  <a:pt x="403098" y="16002"/>
                </a:lnTo>
                <a:lnTo>
                  <a:pt x="403098" y="42672"/>
                </a:lnTo>
                <a:lnTo>
                  <a:pt x="406146" y="42672"/>
                </a:lnTo>
                <a:lnTo>
                  <a:pt x="406146" y="55626"/>
                </a:lnTo>
                <a:lnTo>
                  <a:pt x="412242" y="55626"/>
                </a:lnTo>
                <a:close/>
              </a:path>
              <a:path w="552450" h="174625">
                <a:moveTo>
                  <a:pt x="536448" y="96069"/>
                </a:moveTo>
                <a:lnTo>
                  <a:pt x="536448" y="92202"/>
                </a:lnTo>
                <a:lnTo>
                  <a:pt x="527113" y="86868"/>
                </a:lnTo>
                <a:lnTo>
                  <a:pt x="403098" y="157734"/>
                </a:lnTo>
                <a:lnTo>
                  <a:pt x="412242" y="163068"/>
                </a:lnTo>
                <a:lnTo>
                  <a:pt x="412242" y="167487"/>
                </a:lnTo>
                <a:lnTo>
                  <a:pt x="536448" y="96069"/>
                </a:lnTo>
                <a:close/>
              </a:path>
              <a:path w="552450" h="174625">
                <a:moveTo>
                  <a:pt x="412242" y="167487"/>
                </a:moveTo>
                <a:lnTo>
                  <a:pt x="412242" y="163068"/>
                </a:lnTo>
                <a:lnTo>
                  <a:pt x="403098" y="157734"/>
                </a:lnTo>
                <a:lnTo>
                  <a:pt x="403098" y="172745"/>
                </a:lnTo>
                <a:lnTo>
                  <a:pt x="412242" y="167487"/>
                </a:lnTo>
                <a:close/>
              </a:path>
              <a:path w="552450" h="174625">
                <a:moveTo>
                  <a:pt x="536448" y="92202"/>
                </a:moveTo>
                <a:lnTo>
                  <a:pt x="536448" y="81534"/>
                </a:lnTo>
                <a:lnTo>
                  <a:pt x="527113" y="86868"/>
                </a:lnTo>
                <a:lnTo>
                  <a:pt x="536448" y="922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136130" y="5843778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2003" y="76200"/>
                </a:lnTo>
                <a:lnTo>
                  <a:pt x="32003" y="64008"/>
                </a:lnTo>
                <a:lnTo>
                  <a:pt x="44196" y="64008"/>
                </a:lnTo>
                <a:lnTo>
                  <a:pt x="44196" y="76200"/>
                </a:lnTo>
                <a:lnTo>
                  <a:pt x="76200" y="76200"/>
                </a:lnTo>
                <a:close/>
              </a:path>
              <a:path w="76200" h="304800">
                <a:moveTo>
                  <a:pt x="44196" y="76200"/>
                </a:moveTo>
                <a:lnTo>
                  <a:pt x="44196" y="64008"/>
                </a:lnTo>
                <a:lnTo>
                  <a:pt x="32003" y="64008"/>
                </a:lnTo>
                <a:lnTo>
                  <a:pt x="32003" y="76200"/>
                </a:lnTo>
                <a:lnTo>
                  <a:pt x="44196" y="76200"/>
                </a:lnTo>
                <a:close/>
              </a:path>
              <a:path w="76200" h="304800">
                <a:moveTo>
                  <a:pt x="44196" y="304800"/>
                </a:moveTo>
                <a:lnTo>
                  <a:pt x="44196" y="76200"/>
                </a:lnTo>
                <a:lnTo>
                  <a:pt x="32003" y="76200"/>
                </a:lnTo>
                <a:lnTo>
                  <a:pt x="32003" y="304800"/>
                </a:lnTo>
                <a:lnTo>
                  <a:pt x="44196" y="304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63930" y="5843778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2003" y="76200"/>
                </a:lnTo>
                <a:lnTo>
                  <a:pt x="32003" y="64008"/>
                </a:lnTo>
                <a:lnTo>
                  <a:pt x="44195" y="64008"/>
                </a:lnTo>
                <a:lnTo>
                  <a:pt x="44195" y="76200"/>
                </a:lnTo>
                <a:lnTo>
                  <a:pt x="76200" y="76200"/>
                </a:lnTo>
                <a:close/>
              </a:path>
              <a:path w="76200" h="304800">
                <a:moveTo>
                  <a:pt x="44195" y="76200"/>
                </a:moveTo>
                <a:lnTo>
                  <a:pt x="44195" y="64008"/>
                </a:lnTo>
                <a:lnTo>
                  <a:pt x="32003" y="64008"/>
                </a:lnTo>
                <a:lnTo>
                  <a:pt x="32003" y="76200"/>
                </a:lnTo>
                <a:lnTo>
                  <a:pt x="44195" y="76200"/>
                </a:lnTo>
                <a:close/>
              </a:path>
              <a:path w="76200" h="304800">
                <a:moveTo>
                  <a:pt x="44195" y="304800"/>
                </a:moveTo>
                <a:lnTo>
                  <a:pt x="44195" y="76200"/>
                </a:lnTo>
                <a:lnTo>
                  <a:pt x="32003" y="76200"/>
                </a:lnTo>
                <a:lnTo>
                  <a:pt x="32003" y="304800"/>
                </a:lnTo>
                <a:lnTo>
                  <a:pt x="44195" y="304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45429" y="2109977"/>
            <a:ext cx="698754" cy="18928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25134" y="2641854"/>
            <a:ext cx="165100" cy="461009"/>
          </a:xfrm>
          <a:custGeom>
            <a:avLst/>
            <a:gdLst/>
            <a:ahLst/>
            <a:cxnLst/>
            <a:rect l="l" t="t" r="r" b="b"/>
            <a:pathLst>
              <a:path w="165100" h="461010">
                <a:moveTo>
                  <a:pt x="164592" y="3809"/>
                </a:moveTo>
                <a:lnTo>
                  <a:pt x="152399" y="0"/>
                </a:lnTo>
                <a:lnTo>
                  <a:pt x="0" y="457200"/>
                </a:lnTo>
                <a:lnTo>
                  <a:pt x="12192" y="461009"/>
                </a:lnTo>
                <a:lnTo>
                  <a:pt x="164592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35177"/>
            <a:ext cx="659574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Laboratory </a:t>
            </a:r>
            <a:r>
              <a:rPr spc="-50" dirty="0"/>
              <a:t>diagnosis </a:t>
            </a:r>
            <a:r>
              <a:rPr spc="-75" dirty="0"/>
              <a:t>of</a:t>
            </a:r>
            <a:r>
              <a:rPr spc="245" dirty="0"/>
              <a:t> </a:t>
            </a:r>
            <a:r>
              <a:rPr spc="-160" dirty="0"/>
              <a:t>DKA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58468"/>
            <a:ext cx="5995670" cy="3683000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02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Blood glucose:&gt; </a:t>
            </a:r>
            <a:r>
              <a:rPr sz="3200" spc="-5" dirty="0">
                <a:latin typeface="Arial"/>
                <a:cs typeface="Arial"/>
              </a:rPr>
              <a:t>250 </a:t>
            </a:r>
            <a:r>
              <a:rPr sz="3200" spc="-10" dirty="0">
                <a:latin typeface="Arial"/>
                <a:cs typeface="Arial"/>
              </a:rPr>
              <a:t>mg/dl</a:t>
            </a:r>
            <a:endParaRPr sz="32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92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Serum bicarbonate:&lt; </a:t>
            </a:r>
            <a:r>
              <a:rPr sz="3200" spc="-5" dirty="0">
                <a:latin typeface="Arial"/>
                <a:cs typeface="Arial"/>
              </a:rPr>
              <a:t>15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mEq/L</a:t>
            </a:r>
            <a:endParaRPr sz="32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92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pH: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&lt;7.3</a:t>
            </a:r>
            <a:endParaRPr sz="32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914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Urine glucose: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+++</a:t>
            </a:r>
            <a:endParaRPr sz="32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920"/>
              </a:spcBef>
              <a:buClr>
                <a:srgbClr val="CCCCFF"/>
              </a:buClr>
              <a:buFont typeface="Wingdings"/>
              <a:buChar char="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Ketonuria: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3+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767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1689</Words>
  <Application>Microsoft Office PowerPoint</Application>
  <PresentationFormat>On-screen Show (4:3)</PresentationFormat>
  <Paragraphs>302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Ketone Body Metabolism</vt:lpstr>
      <vt:lpstr>OBJECTIVES</vt:lpstr>
      <vt:lpstr>Introduction</vt:lpstr>
      <vt:lpstr>Ketone bodies</vt:lpstr>
      <vt:lpstr>Introduction</vt:lpstr>
      <vt:lpstr>Ketone Bodies as Fuel</vt:lpstr>
      <vt:lpstr>Introduction</vt:lpstr>
      <vt:lpstr>Introduction</vt:lpstr>
      <vt:lpstr>Introduction</vt:lpstr>
      <vt:lpstr>Ketone body synthesis</vt:lpstr>
      <vt:lpstr>Slide 11</vt:lpstr>
      <vt:lpstr>Slide 12</vt:lpstr>
      <vt:lpstr>Ketogenesis</vt:lpstr>
      <vt:lpstr>Ketogenesis Reverse of Thiolase step</vt:lpstr>
      <vt:lpstr>Ketogenesis Synthesis of HMG CoA</vt:lpstr>
      <vt:lpstr>Ketogenesis Lysis of HMG CoA</vt:lpstr>
      <vt:lpstr>Ketogenesis Parent ketone body producing  other ketone bodies</vt:lpstr>
      <vt:lpstr>Slide 18</vt:lpstr>
      <vt:lpstr>Acetone</vt:lpstr>
      <vt:lpstr>Acetone (Contd)</vt:lpstr>
      <vt:lpstr>Slide 21</vt:lpstr>
      <vt:lpstr>Utilization of Ketone bodies</vt:lpstr>
      <vt:lpstr>Liver cannot utilizes ketone bodies</vt:lpstr>
      <vt:lpstr>Ketone Bodies As energy sources</vt:lpstr>
      <vt:lpstr>Acyl CoA -oxidation  Acetyl CoA</vt:lpstr>
      <vt:lpstr>Liver</vt:lpstr>
      <vt:lpstr>Regulation of Ketogenesis</vt:lpstr>
      <vt:lpstr>Triacylglycerol</vt:lpstr>
      <vt:lpstr>Regulation of ketogenesis in adipose  tissue :</vt:lpstr>
      <vt:lpstr>Carnitine Palmitoyltransferase-I  (CPT-I) Gateway</vt:lpstr>
      <vt:lpstr>Carnitine Palmitoyltransferase-I  (CPT-I) Gateway</vt:lpstr>
      <vt:lpstr>Carnitine Palmitoyltransferase-I  (CPT-I) Gateway</vt:lpstr>
      <vt:lpstr>Partition of Acetyl CoA between  the pathway of ketogenesis and  oxidation to CO2</vt:lpstr>
      <vt:lpstr>Partition of Acetyl CoA between  oxidation and KB production</vt:lpstr>
      <vt:lpstr>KB  in blood &amp; urine</vt:lpstr>
      <vt:lpstr>Metabolic Acidosis due to KBs</vt:lpstr>
      <vt:lpstr>Excess of Ketogenesis (Cause)</vt:lpstr>
      <vt:lpstr>Excess of Ketogenesis (Cause)– contd.</vt:lpstr>
      <vt:lpstr>Metabolic Acidosis due to KBs</vt:lpstr>
      <vt:lpstr>Metabolic Acidosis due to KBs</vt:lpstr>
      <vt:lpstr>Ketone bodies in Starvation</vt:lpstr>
      <vt:lpstr>Starvation ketoacidosis</vt:lpstr>
      <vt:lpstr>Laboratory diagnosis of KA due to  starvation.</vt:lpstr>
      <vt:lpstr>Diabetic ketoacidosis(DKA)</vt:lpstr>
      <vt:lpstr>Ketone Bodies and Diabetes</vt:lpstr>
      <vt:lpstr>Ketones in Diabetes Mellitus</vt:lpstr>
      <vt:lpstr>Laboratory diagnosis of DKA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student</dc:creator>
  <cp:lastModifiedBy>Mohammad Shahrukh</cp:lastModifiedBy>
  <cp:revision>8</cp:revision>
  <dcterms:created xsi:type="dcterms:W3CDTF">2019-04-26T16:58:00Z</dcterms:created>
  <dcterms:modified xsi:type="dcterms:W3CDTF">2020-03-03T13:05:50Z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2012-10-20T00:00:00Z</vt:filetime>
  </property>
  <property fmtid="{D5CDD505-2E9C-101B-9397-08002B2CF9AE}" pid="3" name="Creator">
    <vt:lpwstr>Acrobat PDFMaker 8.1 for PowerPoint</vt:lpwstr>
  </property>
  <property fmtid="{D5CDD505-2E9C-101B-9397-08002B2CF9AE}" pid="4" name="LastSaved">
    <vt:filetime>2019-04-26T00:00:00Z</vt:filetime>
  </property>
</Properties>
</file>