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59530" y="2669870"/>
            <a:ext cx="2424938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30797" y="1654505"/>
            <a:ext cx="2287270" cy="4171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5174" y="1175130"/>
            <a:ext cx="253365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7194" y="1315063"/>
            <a:ext cx="8309610" cy="3867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66800" y="2669870"/>
            <a:ext cx="67056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algn="ctr">
              <a:lnSpc>
                <a:spcPct val="100000"/>
              </a:lnSpc>
              <a:spcBef>
                <a:spcPts val="100"/>
              </a:spcBef>
            </a:pPr>
            <a:r>
              <a:rPr spc="-5">
                <a:solidFill>
                  <a:schemeClr val="accent2">
                    <a:lumMod val="75000"/>
                  </a:schemeClr>
                </a:solidFill>
              </a:rPr>
              <a:t>HMP</a:t>
            </a:r>
            <a:r>
              <a:rPr spc="-285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mtClean="0">
                <a:solidFill>
                  <a:schemeClr val="accent2">
                    <a:lumMod val="75000"/>
                  </a:schemeClr>
                </a:solidFill>
              </a:rPr>
              <a:t>Shunt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Pentose Phosphate Pathway</a:t>
            </a:r>
            <a:endParaRPr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609600"/>
            <a:ext cx="7818120" cy="5199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HMP pathway or HMP shunt </a:t>
            </a:r>
            <a:r>
              <a:rPr sz="2800" b="1" spc="-5" dirty="0">
                <a:latin typeface="Times New Roman"/>
                <a:cs typeface="Times New Roman"/>
              </a:rPr>
              <a:t>is </a:t>
            </a:r>
            <a:r>
              <a:rPr sz="2800" b="1" dirty="0">
                <a:latin typeface="Times New Roman"/>
                <a:cs typeface="Times New Roman"/>
              </a:rPr>
              <a:t>also </a:t>
            </a:r>
            <a:r>
              <a:rPr sz="2800" b="1" spc="-5" dirty="0">
                <a:latin typeface="Times New Roman"/>
                <a:cs typeface="Times New Roman"/>
              </a:rPr>
              <a:t>called as  pentose </a:t>
            </a:r>
            <a:r>
              <a:rPr sz="2800" b="1" dirty="0">
                <a:latin typeface="Times New Roman"/>
                <a:cs typeface="Times New Roman"/>
              </a:rPr>
              <a:t>phosphate </a:t>
            </a:r>
            <a:r>
              <a:rPr sz="2800" b="1" spc="-5" dirty="0">
                <a:latin typeface="Times New Roman"/>
                <a:cs typeface="Times New Roman"/>
              </a:rPr>
              <a:t>pathway or phosphogluconate  </a:t>
            </a:r>
            <a:r>
              <a:rPr sz="2800" b="1" spc="-25">
                <a:latin typeface="Times New Roman"/>
                <a:cs typeface="Times New Roman"/>
              </a:rPr>
              <a:t>pathway</a:t>
            </a:r>
            <a:r>
              <a:rPr sz="2800" b="1" spc="-25" smtClean="0">
                <a:latin typeface="Times New Roman"/>
                <a:cs typeface="Times New Roman"/>
              </a:rPr>
              <a:t>.</a:t>
            </a:r>
            <a:endParaRPr lang="en-US" sz="2800" b="1" spc="-25" dirty="0" smtClean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lang="en-US" sz="2800" b="1" spc="-25" dirty="0" smtClean="0">
                <a:latin typeface="Times New Roman"/>
                <a:cs typeface="Times New Roman"/>
              </a:rPr>
              <a:t>HMP pathway is also known as </a:t>
            </a:r>
            <a:r>
              <a:rPr lang="en-US" sz="2800" b="1" spc="-25" dirty="0" err="1" smtClean="0">
                <a:latin typeface="Times New Roman"/>
                <a:cs typeface="Times New Roman"/>
              </a:rPr>
              <a:t>lipman</a:t>
            </a:r>
            <a:r>
              <a:rPr lang="en-US" sz="2800" b="1" spc="-25" dirty="0" err="1" smtClean="0">
                <a:latin typeface="Times New Roman"/>
                <a:cs typeface="Times New Roman"/>
              </a:rPr>
              <a:t>-</a:t>
            </a:r>
            <a:r>
              <a:rPr lang="en-US" sz="2800" b="1" spc="-25" dirty="0" err="1" smtClean="0">
                <a:latin typeface="Times New Roman"/>
                <a:cs typeface="Times New Roman"/>
              </a:rPr>
              <a:t>warburg</a:t>
            </a:r>
            <a:r>
              <a:rPr lang="en-US" sz="2800" b="1" spc="-25" dirty="0" smtClean="0">
                <a:latin typeface="Times New Roman"/>
                <a:cs typeface="Times New Roman"/>
              </a:rPr>
              <a:t> dickens pathway.</a:t>
            </a:r>
          </a:p>
          <a:p>
            <a:pPr marL="355600" marR="5080" indent="-342900">
              <a:lnSpc>
                <a:spcPct val="15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smtClean="0">
                <a:latin typeface="Times New Roman"/>
                <a:cs typeface="Times New Roman"/>
              </a:rPr>
              <a:t>This </a:t>
            </a:r>
            <a:r>
              <a:rPr sz="2800" b="1" spc="-5" dirty="0">
                <a:latin typeface="Times New Roman"/>
                <a:cs typeface="Times New Roman"/>
              </a:rPr>
              <a:t>is an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alternative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pathway to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glycolysis and 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TCA cycle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oxidation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of</a:t>
            </a:r>
            <a:r>
              <a:rPr sz="2800" b="1" spc="-2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glucose.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HMP shunt is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more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anabolic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</a:t>
            </a:r>
            <a:r>
              <a:rPr sz="2800" b="1" spc="-15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nature.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86891"/>
            <a:ext cx="800608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556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It is concerned </a:t>
            </a:r>
            <a:r>
              <a:rPr sz="2800" b="1" spc="-10" dirty="0">
                <a:latin typeface="Times New Roman"/>
                <a:cs typeface="Times New Roman"/>
              </a:rPr>
              <a:t>with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biosynthesis of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NADPH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  pentoses.</a:t>
            </a:r>
            <a:endParaRPr sz="2800">
              <a:latin typeface="Times New Roman"/>
              <a:cs typeface="Times New Roman"/>
            </a:endParaRPr>
          </a:p>
          <a:p>
            <a:pPr marL="355600" marR="1932939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About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10% of glucose entering in this 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pathway/day.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liver &amp; RBC metabolise about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30%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of glucose </a:t>
            </a:r>
            <a:r>
              <a:rPr sz="2800" b="1" spc="-5" dirty="0">
                <a:latin typeface="Times New Roman"/>
                <a:cs typeface="Times New Roman"/>
              </a:rPr>
              <a:t> by this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25" dirty="0">
                <a:latin typeface="Times New Roman"/>
                <a:cs typeface="Times New Roman"/>
              </a:rPr>
              <a:t>pathway.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7177" y="430783"/>
            <a:ext cx="4235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Location of the</a:t>
            </a:r>
            <a:r>
              <a:rPr sz="3200" spc="-120" dirty="0"/>
              <a:t> </a:t>
            </a:r>
            <a:r>
              <a:rPr sz="3200" dirty="0"/>
              <a:t>pathway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086891"/>
            <a:ext cx="8190865" cy="450786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enzymes </a:t>
            </a:r>
            <a:r>
              <a:rPr sz="2800" b="1" spc="-20" dirty="0">
                <a:latin typeface="Times New Roman"/>
                <a:cs typeface="Times New Roman"/>
              </a:rPr>
              <a:t>are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located in the</a:t>
            </a:r>
            <a:r>
              <a:rPr sz="2800" b="1" spc="6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cytosol.</a:t>
            </a:r>
            <a:endParaRPr sz="2800">
              <a:latin typeface="Times New Roman"/>
              <a:cs typeface="Times New Roman"/>
            </a:endParaRPr>
          </a:p>
          <a:p>
            <a:pPr marL="355600" marR="429895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dirty="0">
                <a:latin typeface="Times New Roman"/>
                <a:cs typeface="Times New Roman"/>
              </a:rPr>
              <a:t>tissues such as </a:t>
            </a:r>
            <a:r>
              <a:rPr sz="2800" b="1" spc="-45" dirty="0">
                <a:solidFill>
                  <a:srgbClr val="0000CC"/>
                </a:solidFill>
                <a:latin typeface="Times New Roman"/>
                <a:cs typeface="Times New Roman"/>
              </a:rPr>
              <a:t>liver,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adipose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tissue,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adrenal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gland,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erythrocytes,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testes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lactating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mammary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gland</a:t>
            </a:r>
            <a:r>
              <a:rPr sz="2800" b="1" dirty="0">
                <a:latin typeface="Times New Roman"/>
                <a:cs typeface="Times New Roman"/>
              </a:rPr>
              <a:t>, </a:t>
            </a:r>
            <a:r>
              <a:rPr sz="2800" b="1" spc="-25" dirty="0">
                <a:latin typeface="Times New Roman"/>
                <a:cs typeface="Times New Roman"/>
              </a:rPr>
              <a:t>are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highly active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 HMP</a:t>
            </a:r>
            <a:r>
              <a:rPr sz="2800" b="1" spc="-18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shunt.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5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Most of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these tissues </a:t>
            </a:r>
            <a:r>
              <a:rPr sz="28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are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involved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 biosynthesis of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fatty acids and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steroids </a:t>
            </a:r>
            <a:r>
              <a:rPr sz="2800" b="1" spc="-10" dirty="0">
                <a:latin typeface="Times New Roman"/>
                <a:cs typeface="Times New Roman"/>
              </a:rPr>
              <a:t>which </a:t>
            </a:r>
            <a:r>
              <a:rPr sz="2800" b="1" spc="-20" dirty="0">
                <a:latin typeface="Times New Roman"/>
                <a:cs typeface="Times New Roman"/>
              </a:rPr>
              <a:t>are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dependent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on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the  supply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of</a:t>
            </a:r>
            <a:r>
              <a:rPr sz="2800" b="1" spc="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NADPH.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9621" y="362457"/>
            <a:ext cx="6141720" cy="99123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323465" marR="5080" indent="-2310765">
              <a:lnSpc>
                <a:spcPts val="3760"/>
              </a:lnSpc>
              <a:spcBef>
                <a:spcPts val="295"/>
              </a:spcBef>
            </a:pPr>
            <a:r>
              <a:rPr sz="3200" dirty="0"/>
              <a:t>HMP </a:t>
            </a:r>
            <a:r>
              <a:rPr sz="3200" spc="-5" dirty="0"/>
              <a:t>shunt-unique</a:t>
            </a:r>
            <a:r>
              <a:rPr sz="3200" spc="-195" dirty="0"/>
              <a:t> </a:t>
            </a:r>
            <a:r>
              <a:rPr sz="3200" spc="-5" dirty="0"/>
              <a:t>multifunctional  </a:t>
            </a:r>
            <a:r>
              <a:rPr sz="3200" dirty="0"/>
              <a:t>pathway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478168"/>
            <a:ext cx="7778115" cy="420941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5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It </a:t>
            </a:r>
            <a:r>
              <a:rPr sz="2800" b="1" dirty="0">
                <a:latin typeface="Times New Roman"/>
                <a:cs typeface="Times New Roman"/>
              </a:rPr>
              <a:t>starts </a:t>
            </a:r>
            <a:r>
              <a:rPr sz="2800" b="1" spc="-10" dirty="0">
                <a:latin typeface="Times New Roman"/>
                <a:cs typeface="Times New Roman"/>
              </a:rPr>
              <a:t>with </a:t>
            </a:r>
            <a:r>
              <a:rPr sz="2800" b="1" spc="-5" dirty="0">
                <a:latin typeface="Times New Roman"/>
                <a:cs typeface="Times New Roman"/>
              </a:rPr>
              <a:t>glucose</a:t>
            </a:r>
            <a:r>
              <a:rPr sz="2800" b="1" spc="2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6-phosphate.</a:t>
            </a:r>
            <a:endParaRPr sz="2800">
              <a:latin typeface="Times New Roman"/>
              <a:cs typeface="Times New Roman"/>
            </a:endParaRPr>
          </a:p>
          <a:p>
            <a:pPr marL="355600" marR="214629" indent="-342900">
              <a:lnSpc>
                <a:spcPct val="14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No </a:t>
            </a:r>
            <a:r>
              <a:rPr sz="2800" b="1" spc="-75" dirty="0">
                <a:solidFill>
                  <a:srgbClr val="0000CC"/>
                </a:solidFill>
                <a:latin typeface="Times New Roman"/>
                <a:cs typeface="Times New Roman"/>
              </a:rPr>
              <a:t>ATP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is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directly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utilized or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produced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</a:t>
            </a:r>
            <a:r>
              <a:rPr sz="2800" b="1" spc="-2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HMP  shunt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4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  <a:tab pos="627888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It is </a:t>
            </a:r>
            <a:r>
              <a:rPr sz="2800" b="1" dirty="0">
                <a:latin typeface="Times New Roman"/>
                <a:cs typeface="Times New Roman"/>
              </a:rPr>
              <a:t>multifunctional </a:t>
            </a:r>
            <a:r>
              <a:rPr sz="2800" b="1" spc="-25" dirty="0">
                <a:latin typeface="Times New Roman"/>
                <a:cs typeface="Times New Roman"/>
              </a:rPr>
              <a:t>pathway,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several  interconvertible</a:t>
            </a:r>
            <a:r>
              <a:rPr sz="28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substances</a:t>
            </a:r>
            <a:r>
              <a:rPr sz="2800" b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produced,	</a:t>
            </a:r>
            <a:r>
              <a:rPr sz="2800" b="1" spc="-10" dirty="0">
                <a:latin typeface="Times New Roman"/>
                <a:cs typeface="Times New Roman"/>
              </a:rPr>
              <a:t>which</a:t>
            </a:r>
            <a:r>
              <a:rPr sz="2800" b="1" spc="-4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are  </a:t>
            </a:r>
            <a:r>
              <a:rPr sz="2800" b="1" spc="-15" dirty="0">
                <a:latin typeface="Times New Roman"/>
                <a:cs typeface="Times New Roman"/>
              </a:rPr>
              <a:t>proceed </a:t>
            </a:r>
            <a:r>
              <a:rPr sz="2800" b="1" spc="-5" dirty="0">
                <a:latin typeface="Times New Roman"/>
                <a:cs typeface="Times New Roman"/>
              </a:rPr>
              <a:t>in </a:t>
            </a:r>
            <a:r>
              <a:rPr sz="2800" b="1" spc="-10" dirty="0">
                <a:latin typeface="Times New Roman"/>
                <a:cs typeface="Times New Roman"/>
              </a:rPr>
              <a:t>different directions </a:t>
            </a:r>
            <a:r>
              <a:rPr sz="2800" b="1" spc="-5" dirty="0">
                <a:latin typeface="Times New Roman"/>
                <a:cs typeface="Times New Roman"/>
              </a:rPr>
              <a:t>in the </a:t>
            </a:r>
            <a:r>
              <a:rPr sz="2800" b="1" dirty="0">
                <a:latin typeface="Times New Roman"/>
                <a:cs typeface="Times New Roman"/>
              </a:rPr>
              <a:t>metabolic  </a:t>
            </a:r>
            <a:r>
              <a:rPr sz="2800" b="1" spc="-10" dirty="0">
                <a:latin typeface="Times New Roman"/>
                <a:cs typeface="Times New Roman"/>
              </a:rPr>
              <a:t>reactions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729" y="453897"/>
            <a:ext cx="43954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Reactions of the</a:t>
            </a:r>
            <a:r>
              <a:rPr sz="3200" spc="-100" dirty="0"/>
              <a:t> </a:t>
            </a:r>
            <a:r>
              <a:rPr sz="3200" dirty="0"/>
              <a:t>pathway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175892"/>
            <a:ext cx="8093709" cy="496506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Reactions of the</a:t>
            </a:r>
            <a:r>
              <a:rPr sz="2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pathway: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5600" algn="l"/>
                <a:tab pos="356235" algn="l"/>
                <a:tab pos="3675379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Divided </a:t>
            </a:r>
            <a:r>
              <a:rPr sz="2400" b="1" dirty="0">
                <a:latin typeface="Times New Roman"/>
                <a:cs typeface="Times New Roman"/>
              </a:rPr>
              <a:t>into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70" dirty="0">
                <a:solidFill>
                  <a:srgbClr val="0000CC"/>
                </a:solidFill>
                <a:latin typeface="Times New Roman"/>
                <a:cs typeface="Times New Roman"/>
              </a:rPr>
              <a:t>Two</a:t>
            </a:r>
            <a:r>
              <a:rPr sz="2400" b="1" spc="6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phases	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oxidative &amp;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non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–</a:t>
            </a:r>
            <a:r>
              <a:rPr sz="2400" b="1" spc="-6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oxidative.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  <a:tab pos="1775460" algn="l"/>
              </a:tabLst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Oxidative	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phase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Step:1</a:t>
            </a:r>
            <a:endParaRPr sz="2400">
              <a:latin typeface="Times New Roman"/>
              <a:cs typeface="Times New Roman"/>
            </a:endParaRPr>
          </a:p>
          <a:p>
            <a:pPr marL="355600" marR="520065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  <a:tab pos="1539240" algn="l"/>
                <a:tab pos="3362960" algn="l"/>
              </a:tabLst>
            </a:pP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Glucose	6-</a:t>
            </a:r>
            <a:r>
              <a:rPr sz="2400" b="1" spc="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phosphate	is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oxidised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by </a:t>
            </a:r>
            <a:r>
              <a:rPr sz="24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NADP- dependent  </a:t>
            </a:r>
            <a:r>
              <a:rPr sz="2400" b="1" dirty="0">
                <a:solidFill>
                  <a:srgbClr val="FF3399"/>
                </a:solidFill>
                <a:latin typeface="Times New Roman"/>
                <a:cs typeface="Times New Roman"/>
              </a:rPr>
              <a:t>Glucose	6- </a:t>
            </a:r>
            <a:r>
              <a:rPr sz="24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phosphate dehydrogenase (G6PD),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6-  phosphogluconolactone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formed.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NADPH is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formed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 this </a:t>
            </a:r>
            <a:r>
              <a:rPr sz="24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reaction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and this is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a rate limiting 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step.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795273"/>
            <a:ext cx="8103870" cy="441579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Step:2</a:t>
            </a:r>
            <a:endParaRPr sz="2400">
              <a:latin typeface="Times New Roman"/>
              <a:cs typeface="Times New Roman"/>
            </a:endParaRPr>
          </a:p>
          <a:p>
            <a:pPr marL="355600" marR="146685" indent="-342900">
              <a:lnSpc>
                <a:spcPts val="432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6-phosphogluconolactone is </a:t>
            </a:r>
            <a:r>
              <a:rPr sz="24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hydrolysed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by </a:t>
            </a:r>
            <a:r>
              <a:rPr sz="2400" b="1" dirty="0">
                <a:solidFill>
                  <a:srgbClr val="FF3399"/>
                </a:solidFill>
                <a:latin typeface="Times New Roman"/>
                <a:cs typeface="Times New Roman"/>
              </a:rPr>
              <a:t>glucono lactone  </a:t>
            </a:r>
            <a:r>
              <a:rPr sz="24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hydrolase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to form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6-phosphogluconate.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Step : 3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The next </a:t>
            </a:r>
            <a:r>
              <a:rPr sz="2400" b="1" spc="-5" dirty="0">
                <a:latin typeface="Times New Roman"/>
                <a:cs typeface="Times New Roman"/>
              </a:rPr>
              <a:t>reaction </a:t>
            </a:r>
            <a:r>
              <a:rPr sz="2400" b="1" dirty="0">
                <a:latin typeface="Times New Roman"/>
                <a:cs typeface="Times New Roman"/>
              </a:rPr>
              <a:t>involving the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synthesis of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NADPH </a:t>
            </a:r>
            <a:r>
              <a:rPr sz="2400" b="1" dirty="0">
                <a:latin typeface="Times New Roman"/>
                <a:cs typeface="Times New Roman"/>
              </a:rPr>
              <a:t>and is  catalysed </a:t>
            </a:r>
            <a:r>
              <a:rPr sz="2400" b="1" spc="-5" dirty="0">
                <a:latin typeface="Times New Roman"/>
                <a:cs typeface="Times New Roman"/>
              </a:rPr>
              <a:t>by </a:t>
            </a:r>
            <a:r>
              <a:rPr sz="2400" b="1" dirty="0">
                <a:solidFill>
                  <a:srgbClr val="FF3399"/>
                </a:solidFill>
                <a:latin typeface="Times New Roman"/>
                <a:cs typeface="Times New Roman"/>
              </a:rPr>
              <a:t>6 – </a:t>
            </a:r>
            <a:r>
              <a:rPr sz="24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phosphogluconate dehydrogenase </a:t>
            </a:r>
            <a:r>
              <a:rPr sz="2400" b="1" dirty="0">
                <a:latin typeface="Times New Roman"/>
                <a:cs typeface="Times New Roman"/>
              </a:rPr>
              <a:t>to  </a:t>
            </a:r>
            <a:r>
              <a:rPr sz="2400" b="1" spc="-10" dirty="0">
                <a:latin typeface="Times New Roman"/>
                <a:cs typeface="Times New Roman"/>
              </a:rPr>
              <a:t>produce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3 keto 6 –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phosphogluconate which then</a:t>
            </a:r>
            <a:r>
              <a:rPr sz="2400" b="1" spc="10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undergoes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  <a:tabLst>
                <a:tab pos="4662805" algn="l"/>
              </a:tabLst>
            </a:pP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decarboxylation to</a:t>
            </a:r>
            <a:r>
              <a:rPr sz="2400" b="1" spc="-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give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ribulose	5 –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phosphate.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2250" y="400557"/>
            <a:ext cx="36944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Non-Oxidative</a:t>
            </a:r>
            <a:r>
              <a:rPr sz="3200" spc="-105" dirty="0"/>
              <a:t> </a:t>
            </a:r>
            <a:r>
              <a:rPr sz="3200" dirty="0"/>
              <a:t>Phase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238863"/>
            <a:ext cx="7853680" cy="450786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Step:</a:t>
            </a:r>
            <a:r>
              <a:rPr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4</a:t>
            </a:r>
            <a:endParaRPr sz="2800">
              <a:latin typeface="Times New Roman"/>
              <a:cs typeface="Times New Roman"/>
            </a:endParaRPr>
          </a:p>
          <a:p>
            <a:pPr marL="355600" marR="126364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ribulose </a:t>
            </a:r>
            <a:r>
              <a:rPr sz="2800" b="1" dirty="0">
                <a:latin typeface="Times New Roman"/>
                <a:cs typeface="Times New Roman"/>
              </a:rPr>
              <a:t>-5-phosphate </a:t>
            </a:r>
            <a:r>
              <a:rPr sz="2800" b="1" spc="-5" dirty="0">
                <a:latin typeface="Times New Roman"/>
                <a:cs typeface="Times New Roman"/>
              </a:rPr>
              <a:t>is then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isomerized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to  ribose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-5-phosphate </a:t>
            </a:r>
            <a:r>
              <a:rPr sz="2800" b="1" spc="-5" dirty="0">
                <a:latin typeface="Times New Roman"/>
                <a:cs typeface="Times New Roman"/>
              </a:rPr>
              <a:t>or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epimerised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to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xylulose</a:t>
            </a:r>
            <a:r>
              <a:rPr sz="2800" b="1" spc="-8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-5-  phosphate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Step: 5 </a:t>
            </a: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Transketolase</a:t>
            </a:r>
            <a:r>
              <a:rPr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reaction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5040"/>
              </a:lnSpc>
              <a:spcBef>
                <a:spcPts val="44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20" dirty="0">
                <a:solidFill>
                  <a:srgbClr val="FF3399"/>
                </a:solidFill>
                <a:latin typeface="Times New Roman"/>
                <a:cs typeface="Times New Roman"/>
              </a:rPr>
              <a:t>Transketolase </a:t>
            </a:r>
            <a:r>
              <a:rPr sz="2800" b="1" spc="-5" dirty="0">
                <a:latin typeface="Times New Roman"/>
                <a:cs typeface="Times New Roman"/>
              </a:rPr>
              <a:t>is a </a:t>
            </a:r>
            <a:r>
              <a:rPr sz="2800" b="1" dirty="0">
                <a:latin typeface="Times New Roman"/>
                <a:cs typeface="Times New Roman"/>
              </a:rPr>
              <a:t>thiamine </a:t>
            </a:r>
            <a:r>
              <a:rPr sz="2800" b="1" spc="-5" dirty="0">
                <a:latin typeface="Times New Roman"/>
                <a:cs typeface="Times New Roman"/>
              </a:rPr>
              <a:t>pyrophosphate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(TPP) </a:t>
            </a:r>
            <a:r>
              <a:rPr sz="2800" b="1" spc="-5" dirty="0">
                <a:latin typeface="Times New Roman"/>
                <a:cs typeface="Times New Roman"/>
              </a:rPr>
              <a:t> dependent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enzyme.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97253"/>
            <a:ext cx="724852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It transfers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two-carbon unit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from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xylulose 5-  phosphate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to ribose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5-phosphate </a:t>
            </a:r>
            <a:r>
              <a:rPr sz="2800" b="1" spc="-5" dirty="0">
                <a:latin typeface="Times New Roman"/>
                <a:cs typeface="Times New Roman"/>
              </a:rPr>
              <a:t>to </a:t>
            </a:r>
            <a:r>
              <a:rPr sz="2800" b="1" dirty="0">
                <a:latin typeface="Times New Roman"/>
                <a:cs typeface="Times New Roman"/>
              </a:rPr>
              <a:t>form </a:t>
            </a:r>
            <a:r>
              <a:rPr sz="2800" b="1" spc="-5" dirty="0">
                <a:latin typeface="Times New Roman"/>
                <a:cs typeface="Times New Roman"/>
              </a:rPr>
              <a:t>a </a:t>
            </a:r>
            <a:r>
              <a:rPr sz="2800" b="1" spc="-10" dirty="0">
                <a:latin typeface="Times New Roman"/>
                <a:cs typeface="Times New Roman"/>
              </a:rPr>
              <a:t>7-  </a:t>
            </a:r>
            <a:r>
              <a:rPr sz="2800" b="1" spc="-5" dirty="0">
                <a:latin typeface="Times New Roman"/>
                <a:cs typeface="Times New Roman"/>
              </a:rPr>
              <a:t>carbon </a:t>
            </a:r>
            <a:r>
              <a:rPr sz="2800" b="1" spc="-45" dirty="0">
                <a:latin typeface="Times New Roman"/>
                <a:cs typeface="Times New Roman"/>
              </a:rPr>
              <a:t>sugar, </a:t>
            </a:r>
            <a:r>
              <a:rPr sz="2800" b="1" dirty="0">
                <a:latin typeface="Times New Roman"/>
                <a:cs typeface="Times New Roman"/>
              </a:rPr>
              <a:t>sedoheptulose </a:t>
            </a:r>
            <a:r>
              <a:rPr sz="2800" b="1" spc="-5" dirty="0">
                <a:latin typeface="Times New Roman"/>
                <a:cs typeface="Times New Roman"/>
              </a:rPr>
              <a:t>7-phosphate and  glyceraldehyde 3 –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phosphate.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238863"/>
            <a:ext cx="7914640" cy="322770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Step: 6 </a:t>
            </a: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Transaldolase</a:t>
            </a:r>
            <a:r>
              <a:rPr sz="28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reaction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20" dirty="0">
                <a:solidFill>
                  <a:srgbClr val="FF3399"/>
                </a:solidFill>
                <a:latin typeface="Times New Roman"/>
                <a:cs typeface="Times New Roman"/>
              </a:rPr>
              <a:t>Transaldolase </a:t>
            </a:r>
            <a:r>
              <a:rPr sz="2800" b="1" spc="-5" dirty="0">
                <a:latin typeface="Times New Roman"/>
                <a:cs typeface="Times New Roman"/>
              </a:rPr>
              <a:t>brings </a:t>
            </a:r>
            <a:r>
              <a:rPr sz="2800" b="1" dirty="0">
                <a:latin typeface="Times New Roman"/>
                <a:cs typeface="Times New Roman"/>
              </a:rPr>
              <a:t>about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transfer of a 3 –  carbon fragment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from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sedoheptulose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7-phosphate 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to glyceraldehyde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3-phosphate </a:t>
            </a:r>
            <a:r>
              <a:rPr sz="2800" b="1" spc="-5" dirty="0">
                <a:latin typeface="Times New Roman"/>
                <a:cs typeface="Times New Roman"/>
              </a:rPr>
              <a:t>to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give fructose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6-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phosphate </a:t>
            </a:r>
            <a:r>
              <a:rPr sz="2800" b="1" spc="-5" dirty="0">
                <a:latin typeface="Times New Roman"/>
                <a:cs typeface="Times New Roman"/>
              </a:rPr>
              <a:t>&amp;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4 – carbon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erythrose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4 –</a:t>
            </a:r>
            <a:r>
              <a:rPr sz="2800" b="1" spc="4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phosphate.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25272"/>
            <a:ext cx="8150225" cy="514731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Step: 7 Second transketolase</a:t>
            </a:r>
            <a:r>
              <a:rPr sz="2800" b="1" spc="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Reaction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  <a:tab pos="1966595" algn="l"/>
                <a:tab pos="2098040" algn="l"/>
                <a:tab pos="583501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In another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transketolase</a:t>
            </a:r>
            <a:r>
              <a:rPr sz="2800" b="1" spc="50" dirty="0">
                <a:solidFill>
                  <a:srgbClr val="FF3399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3399"/>
                </a:solidFill>
                <a:latin typeface="Times New Roman"/>
                <a:cs typeface="Times New Roman"/>
              </a:rPr>
              <a:t>reaction</a:t>
            </a:r>
            <a:r>
              <a:rPr sz="2800" b="1" spc="15" dirty="0">
                <a:solidFill>
                  <a:srgbClr val="FF3399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a	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2 – carbon</a:t>
            </a:r>
            <a:r>
              <a:rPr sz="2800" b="1" spc="-4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unit  is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transferred </a:t>
            </a:r>
            <a:r>
              <a:rPr sz="28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from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xylulose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5 –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phosphate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to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erythrose	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4 –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phosphate </a:t>
            </a:r>
            <a:r>
              <a:rPr sz="2800" b="1" spc="-5" dirty="0">
                <a:latin typeface="Times New Roman"/>
                <a:cs typeface="Times New Roman"/>
              </a:rPr>
              <a:t>to form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fructose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6 –  phosphate		&amp; glyceraldehyde 3 –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phosphate.</a:t>
            </a:r>
            <a:endParaRPr sz="2800">
              <a:latin typeface="Times New Roman"/>
              <a:cs typeface="Times New Roman"/>
            </a:endParaRPr>
          </a:p>
          <a:p>
            <a:pPr marL="355600" marR="153670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  <a:tab pos="4040504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Fructose 6</a:t>
            </a:r>
            <a:r>
              <a:rPr sz="2800" b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–</a:t>
            </a:r>
            <a:r>
              <a:rPr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phosphate	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&amp; glyceraldehyde 3 –  phosphate </a:t>
            </a:r>
            <a:r>
              <a:rPr sz="2800" b="1" spc="-20" dirty="0">
                <a:latin typeface="Times New Roman"/>
                <a:cs typeface="Times New Roman"/>
              </a:rPr>
              <a:t>are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further metabolized by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glycolysis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  TCA</a:t>
            </a:r>
            <a:r>
              <a:rPr sz="2800" b="1" spc="-15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cycle.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0661" y="398779"/>
            <a:ext cx="35071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5" dirty="0">
                <a:latin typeface="Arial"/>
                <a:cs typeface="Arial"/>
              </a:rPr>
              <a:t>HMP-Shunt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105" dirty="0">
                <a:latin typeface="Arial"/>
                <a:cs typeface="Arial"/>
              </a:rPr>
              <a:t>pathway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37303" y="1502663"/>
            <a:ext cx="315467" cy="1190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35094" y="1524761"/>
            <a:ext cx="120650" cy="990600"/>
          </a:xfrm>
          <a:custGeom>
            <a:avLst/>
            <a:gdLst/>
            <a:ahLst/>
            <a:cxnLst/>
            <a:rect l="l" t="t" r="r" b="b"/>
            <a:pathLst>
              <a:path w="120650" h="990600">
                <a:moveTo>
                  <a:pt x="14477" y="872363"/>
                </a:moveTo>
                <a:lnTo>
                  <a:pt x="8254" y="875918"/>
                </a:lnTo>
                <a:lnTo>
                  <a:pt x="2031" y="879601"/>
                </a:lnTo>
                <a:lnTo>
                  <a:pt x="0" y="887476"/>
                </a:lnTo>
                <a:lnTo>
                  <a:pt x="3629" y="893826"/>
                </a:lnTo>
                <a:lnTo>
                  <a:pt x="59943" y="990600"/>
                </a:lnTo>
                <a:lnTo>
                  <a:pt x="74959" y="964946"/>
                </a:lnTo>
                <a:lnTo>
                  <a:pt x="46989" y="964946"/>
                </a:lnTo>
                <a:lnTo>
                  <a:pt x="47072" y="916963"/>
                </a:lnTo>
                <a:lnTo>
                  <a:pt x="22351" y="874522"/>
                </a:lnTo>
                <a:lnTo>
                  <a:pt x="14477" y="872363"/>
                </a:lnTo>
                <a:close/>
              </a:path>
              <a:path w="120650" h="990600">
                <a:moveTo>
                  <a:pt x="47072" y="916963"/>
                </a:moveTo>
                <a:lnTo>
                  <a:pt x="46989" y="964946"/>
                </a:lnTo>
                <a:lnTo>
                  <a:pt x="72897" y="964946"/>
                </a:lnTo>
                <a:lnTo>
                  <a:pt x="72909" y="958468"/>
                </a:lnTo>
                <a:lnTo>
                  <a:pt x="48767" y="958341"/>
                </a:lnTo>
                <a:lnTo>
                  <a:pt x="60003" y="939165"/>
                </a:lnTo>
                <a:lnTo>
                  <a:pt x="47072" y="916963"/>
                </a:lnTo>
                <a:close/>
              </a:path>
              <a:path w="120650" h="990600">
                <a:moveTo>
                  <a:pt x="105790" y="872489"/>
                </a:moveTo>
                <a:lnTo>
                  <a:pt x="97916" y="874522"/>
                </a:lnTo>
                <a:lnTo>
                  <a:pt x="94233" y="880745"/>
                </a:lnTo>
                <a:lnTo>
                  <a:pt x="73012" y="916963"/>
                </a:lnTo>
                <a:lnTo>
                  <a:pt x="72897" y="964946"/>
                </a:lnTo>
                <a:lnTo>
                  <a:pt x="74959" y="964946"/>
                </a:lnTo>
                <a:lnTo>
                  <a:pt x="116662" y="893699"/>
                </a:lnTo>
                <a:lnTo>
                  <a:pt x="120268" y="887729"/>
                </a:lnTo>
                <a:lnTo>
                  <a:pt x="118109" y="879728"/>
                </a:lnTo>
                <a:lnTo>
                  <a:pt x="105790" y="872489"/>
                </a:lnTo>
                <a:close/>
              </a:path>
              <a:path w="120650" h="990600">
                <a:moveTo>
                  <a:pt x="60003" y="939165"/>
                </a:moveTo>
                <a:lnTo>
                  <a:pt x="48767" y="958341"/>
                </a:lnTo>
                <a:lnTo>
                  <a:pt x="71246" y="958468"/>
                </a:lnTo>
                <a:lnTo>
                  <a:pt x="60003" y="939165"/>
                </a:lnTo>
                <a:close/>
              </a:path>
              <a:path w="120650" h="990600">
                <a:moveTo>
                  <a:pt x="72980" y="917019"/>
                </a:moveTo>
                <a:lnTo>
                  <a:pt x="60003" y="939165"/>
                </a:lnTo>
                <a:lnTo>
                  <a:pt x="71246" y="958468"/>
                </a:lnTo>
                <a:lnTo>
                  <a:pt x="72909" y="958468"/>
                </a:lnTo>
                <a:lnTo>
                  <a:pt x="72980" y="917019"/>
                </a:lnTo>
                <a:close/>
              </a:path>
              <a:path w="120650" h="990600">
                <a:moveTo>
                  <a:pt x="74548" y="0"/>
                </a:moveTo>
                <a:lnTo>
                  <a:pt x="48640" y="0"/>
                </a:lnTo>
                <a:lnTo>
                  <a:pt x="47148" y="872363"/>
                </a:lnTo>
                <a:lnTo>
                  <a:pt x="47104" y="917019"/>
                </a:lnTo>
                <a:lnTo>
                  <a:pt x="60003" y="939165"/>
                </a:lnTo>
                <a:lnTo>
                  <a:pt x="72980" y="917019"/>
                </a:lnTo>
                <a:lnTo>
                  <a:pt x="74548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16401" y="938529"/>
            <a:ext cx="319405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0090" indent="233045">
              <a:lnSpc>
                <a:spcPct val="1389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0000CC"/>
                </a:solidFill>
                <a:latin typeface="Arial"/>
                <a:cs typeface="Arial"/>
              </a:rPr>
              <a:t>Glucose </a:t>
            </a: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6-phosphate 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NADP+</a:t>
            </a:r>
            <a:endParaRPr sz="1800">
              <a:latin typeface="Arial"/>
              <a:cs typeface="Arial"/>
            </a:endParaRPr>
          </a:p>
          <a:p>
            <a:pPr marL="1967864">
              <a:lnSpc>
                <a:spcPts val="1920"/>
              </a:lnSpc>
            </a:pPr>
            <a:r>
              <a:rPr sz="1800" b="1" spc="-60" dirty="0">
                <a:solidFill>
                  <a:srgbClr val="C00000"/>
                </a:solidFill>
                <a:latin typeface="Arial"/>
                <a:cs typeface="Arial"/>
              </a:rPr>
              <a:t>Glucose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45" dirty="0">
                <a:solidFill>
                  <a:srgbClr val="C00000"/>
                </a:solidFill>
                <a:latin typeface="Arial"/>
                <a:cs typeface="Arial"/>
              </a:rPr>
              <a:t>6P-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25059" y="1944751"/>
            <a:ext cx="1731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dehydrogenase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15561" y="1958085"/>
            <a:ext cx="381000" cy="395605"/>
          </a:xfrm>
          <a:custGeom>
            <a:avLst/>
            <a:gdLst/>
            <a:ahLst/>
            <a:cxnLst/>
            <a:rect l="l" t="t" r="r" b="b"/>
            <a:pathLst>
              <a:path w="381000" h="395605">
                <a:moveTo>
                  <a:pt x="95250" y="204597"/>
                </a:moveTo>
                <a:lnTo>
                  <a:pt x="0" y="309625"/>
                </a:lnTo>
                <a:lnTo>
                  <a:pt x="95250" y="395097"/>
                </a:lnTo>
                <a:lnTo>
                  <a:pt x="95250" y="347472"/>
                </a:lnTo>
                <a:lnTo>
                  <a:pt x="145246" y="333937"/>
                </a:lnTo>
                <a:lnTo>
                  <a:pt x="191488" y="315395"/>
                </a:lnTo>
                <a:lnTo>
                  <a:pt x="233600" y="292312"/>
                </a:lnTo>
                <a:lnTo>
                  <a:pt x="271202" y="265153"/>
                </a:lnTo>
                <a:lnTo>
                  <a:pt x="284951" y="252222"/>
                </a:lnTo>
                <a:lnTo>
                  <a:pt x="95250" y="252222"/>
                </a:lnTo>
                <a:lnTo>
                  <a:pt x="95250" y="204597"/>
                </a:lnTo>
                <a:close/>
              </a:path>
              <a:path w="381000" h="395605">
                <a:moveTo>
                  <a:pt x="376427" y="0"/>
                </a:moveTo>
                <a:lnTo>
                  <a:pt x="363679" y="44643"/>
                </a:lnTo>
                <a:lnTo>
                  <a:pt x="343352" y="86594"/>
                </a:lnTo>
                <a:lnTo>
                  <a:pt x="316036" y="125323"/>
                </a:lnTo>
                <a:lnTo>
                  <a:pt x="282321" y="160305"/>
                </a:lnTo>
                <a:lnTo>
                  <a:pt x="242795" y="191013"/>
                </a:lnTo>
                <a:lnTo>
                  <a:pt x="198048" y="216919"/>
                </a:lnTo>
                <a:lnTo>
                  <a:pt x="148670" y="237498"/>
                </a:lnTo>
                <a:lnTo>
                  <a:pt x="95250" y="252222"/>
                </a:lnTo>
                <a:lnTo>
                  <a:pt x="284951" y="252222"/>
                </a:lnTo>
                <a:lnTo>
                  <a:pt x="331369" y="200467"/>
                </a:lnTo>
                <a:lnTo>
                  <a:pt x="353177" y="163871"/>
                </a:lnTo>
                <a:lnTo>
                  <a:pt x="368965" y="125061"/>
                </a:lnTo>
                <a:lnTo>
                  <a:pt x="378355" y="84502"/>
                </a:lnTo>
                <a:lnTo>
                  <a:pt x="380968" y="42660"/>
                </a:lnTo>
                <a:lnTo>
                  <a:pt x="376427" y="0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15561" y="1600961"/>
            <a:ext cx="381000" cy="405130"/>
          </a:xfrm>
          <a:custGeom>
            <a:avLst/>
            <a:gdLst/>
            <a:ahLst/>
            <a:cxnLst/>
            <a:rect l="l" t="t" r="r" b="b"/>
            <a:pathLst>
              <a:path w="381000" h="405130">
                <a:moveTo>
                  <a:pt x="0" y="0"/>
                </a:moveTo>
                <a:lnTo>
                  <a:pt x="0" y="95250"/>
                </a:lnTo>
                <a:lnTo>
                  <a:pt x="51703" y="98075"/>
                </a:lnTo>
                <a:lnTo>
                  <a:pt x="101291" y="106304"/>
                </a:lnTo>
                <a:lnTo>
                  <a:pt x="148310" y="119570"/>
                </a:lnTo>
                <a:lnTo>
                  <a:pt x="192306" y="137503"/>
                </a:lnTo>
                <a:lnTo>
                  <a:pt x="232825" y="159734"/>
                </a:lnTo>
                <a:lnTo>
                  <a:pt x="269414" y="185896"/>
                </a:lnTo>
                <a:lnTo>
                  <a:pt x="301619" y="215618"/>
                </a:lnTo>
                <a:lnTo>
                  <a:pt x="328986" y="248534"/>
                </a:lnTo>
                <a:lnTo>
                  <a:pt x="351061" y="284273"/>
                </a:lnTo>
                <a:lnTo>
                  <a:pt x="367391" y="322468"/>
                </a:lnTo>
                <a:lnTo>
                  <a:pt x="377522" y="362749"/>
                </a:lnTo>
                <a:lnTo>
                  <a:pt x="381000" y="404749"/>
                </a:lnTo>
                <a:lnTo>
                  <a:pt x="381000" y="309499"/>
                </a:lnTo>
                <a:lnTo>
                  <a:pt x="377522" y="267499"/>
                </a:lnTo>
                <a:lnTo>
                  <a:pt x="367391" y="227218"/>
                </a:lnTo>
                <a:lnTo>
                  <a:pt x="351061" y="189023"/>
                </a:lnTo>
                <a:lnTo>
                  <a:pt x="328986" y="153284"/>
                </a:lnTo>
                <a:lnTo>
                  <a:pt x="301619" y="120368"/>
                </a:lnTo>
                <a:lnTo>
                  <a:pt x="269414" y="90646"/>
                </a:lnTo>
                <a:lnTo>
                  <a:pt x="232825" y="64484"/>
                </a:lnTo>
                <a:lnTo>
                  <a:pt x="192306" y="42253"/>
                </a:lnTo>
                <a:lnTo>
                  <a:pt x="148310" y="24320"/>
                </a:lnTo>
                <a:lnTo>
                  <a:pt x="101291" y="11054"/>
                </a:lnTo>
                <a:lnTo>
                  <a:pt x="51703" y="2825"/>
                </a:lnTo>
                <a:lnTo>
                  <a:pt x="0" y="0"/>
                </a:lnTo>
                <a:close/>
              </a:path>
            </a:pathLst>
          </a:custGeom>
          <a:solidFill>
            <a:srgbClr val="292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15561" y="1600961"/>
            <a:ext cx="381000" cy="752475"/>
          </a:xfrm>
          <a:custGeom>
            <a:avLst/>
            <a:gdLst/>
            <a:ahLst/>
            <a:cxnLst/>
            <a:rect l="l" t="t" r="r" b="b"/>
            <a:pathLst>
              <a:path w="381000" h="752475">
                <a:moveTo>
                  <a:pt x="381000" y="404749"/>
                </a:moveTo>
                <a:lnTo>
                  <a:pt x="377522" y="362749"/>
                </a:lnTo>
                <a:lnTo>
                  <a:pt x="367391" y="322468"/>
                </a:lnTo>
                <a:lnTo>
                  <a:pt x="351061" y="284273"/>
                </a:lnTo>
                <a:lnTo>
                  <a:pt x="328986" y="248534"/>
                </a:lnTo>
                <a:lnTo>
                  <a:pt x="301619" y="215618"/>
                </a:lnTo>
                <a:lnTo>
                  <a:pt x="269414" y="185896"/>
                </a:lnTo>
                <a:lnTo>
                  <a:pt x="232825" y="159734"/>
                </a:lnTo>
                <a:lnTo>
                  <a:pt x="192306" y="137503"/>
                </a:lnTo>
                <a:lnTo>
                  <a:pt x="148310" y="119570"/>
                </a:lnTo>
                <a:lnTo>
                  <a:pt x="101291" y="106304"/>
                </a:lnTo>
                <a:lnTo>
                  <a:pt x="51703" y="98075"/>
                </a:lnTo>
                <a:lnTo>
                  <a:pt x="0" y="95250"/>
                </a:lnTo>
                <a:lnTo>
                  <a:pt x="0" y="0"/>
                </a:lnTo>
                <a:lnTo>
                  <a:pt x="51703" y="2825"/>
                </a:lnTo>
                <a:lnTo>
                  <a:pt x="101291" y="11054"/>
                </a:lnTo>
                <a:lnTo>
                  <a:pt x="148310" y="24320"/>
                </a:lnTo>
                <a:lnTo>
                  <a:pt x="192306" y="42253"/>
                </a:lnTo>
                <a:lnTo>
                  <a:pt x="232825" y="64484"/>
                </a:lnTo>
                <a:lnTo>
                  <a:pt x="269414" y="90646"/>
                </a:lnTo>
                <a:lnTo>
                  <a:pt x="301619" y="120368"/>
                </a:lnTo>
                <a:lnTo>
                  <a:pt x="328986" y="153284"/>
                </a:lnTo>
                <a:lnTo>
                  <a:pt x="351061" y="189023"/>
                </a:lnTo>
                <a:lnTo>
                  <a:pt x="367391" y="227218"/>
                </a:lnTo>
                <a:lnTo>
                  <a:pt x="377522" y="267499"/>
                </a:lnTo>
                <a:lnTo>
                  <a:pt x="381000" y="309499"/>
                </a:lnTo>
                <a:lnTo>
                  <a:pt x="381000" y="404749"/>
                </a:lnTo>
                <a:lnTo>
                  <a:pt x="377542" y="446508"/>
                </a:lnTo>
                <a:lnTo>
                  <a:pt x="367436" y="486773"/>
                </a:lnTo>
                <a:lnTo>
                  <a:pt x="351081" y="525122"/>
                </a:lnTo>
                <a:lnTo>
                  <a:pt x="328879" y="561135"/>
                </a:lnTo>
                <a:lnTo>
                  <a:pt x="301228" y="594391"/>
                </a:lnTo>
                <a:lnTo>
                  <a:pt x="268528" y="624470"/>
                </a:lnTo>
                <a:lnTo>
                  <a:pt x="231181" y="650950"/>
                </a:lnTo>
                <a:lnTo>
                  <a:pt x="189585" y="673411"/>
                </a:lnTo>
                <a:lnTo>
                  <a:pt x="144141" y="691433"/>
                </a:lnTo>
                <a:lnTo>
                  <a:pt x="95250" y="704596"/>
                </a:lnTo>
                <a:lnTo>
                  <a:pt x="95250" y="752221"/>
                </a:lnTo>
                <a:lnTo>
                  <a:pt x="0" y="666750"/>
                </a:lnTo>
                <a:lnTo>
                  <a:pt x="95250" y="561721"/>
                </a:lnTo>
                <a:lnTo>
                  <a:pt x="95250" y="609346"/>
                </a:lnTo>
                <a:lnTo>
                  <a:pt x="148670" y="594622"/>
                </a:lnTo>
                <a:lnTo>
                  <a:pt x="198048" y="574043"/>
                </a:lnTo>
                <a:lnTo>
                  <a:pt x="242795" y="548137"/>
                </a:lnTo>
                <a:lnTo>
                  <a:pt x="282321" y="517429"/>
                </a:lnTo>
                <a:lnTo>
                  <a:pt x="316036" y="482447"/>
                </a:lnTo>
                <a:lnTo>
                  <a:pt x="343352" y="443718"/>
                </a:lnTo>
                <a:lnTo>
                  <a:pt x="363679" y="401767"/>
                </a:lnTo>
                <a:lnTo>
                  <a:pt x="376427" y="357124"/>
                </a:lnTo>
              </a:path>
            </a:pathLst>
          </a:custGeom>
          <a:ln w="25908">
            <a:solidFill>
              <a:srgbClr val="333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08910" y="1638812"/>
            <a:ext cx="1634489" cy="77343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85"/>
              </a:spcBef>
            </a:pPr>
            <a:r>
              <a:rPr sz="2700" b="1" spc="120" baseline="-16975" dirty="0">
                <a:solidFill>
                  <a:srgbClr val="3333FF"/>
                </a:solidFill>
                <a:latin typeface="Arial"/>
                <a:cs typeface="Arial"/>
              </a:rPr>
              <a:t>M</a:t>
            </a:r>
            <a:r>
              <a:rPr sz="2700" b="1" spc="104" baseline="-16975" dirty="0">
                <a:solidFill>
                  <a:srgbClr val="3333FF"/>
                </a:solidFill>
                <a:latin typeface="Arial"/>
                <a:cs typeface="Arial"/>
              </a:rPr>
              <a:t>g</a:t>
            </a:r>
            <a:r>
              <a:rPr sz="1200" b="1" spc="-75" dirty="0">
                <a:solidFill>
                  <a:srgbClr val="3333FF"/>
                </a:solidFill>
                <a:latin typeface="Arial"/>
                <a:cs typeface="Arial"/>
              </a:rPr>
              <a:t>+2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NADPH </a:t>
            </a:r>
            <a:r>
              <a:rPr sz="1800" b="1" spc="45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35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800" b="1" spc="52" baseline="25462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37303" y="3028188"/>
            <a:ext cx="315467" cy="1037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35094" y="3050285"/>
            <a:ext cx="120650" cy="838200"/>
          </a:xfrm>
          <a:custGeom>
            <a:avLst/>
            <a:gdLst/>
            <a:ahLst/>
            <a:cxnLst/>
            <a:rect l="l" t="t" r="r" b="b"/>
            <a:pathLst>
              <a:path w="120650" h="838200">
                <a:moveTo>
                  <a:pt x="14477" y="719963"/>
                </a:moveTo>
                <a:lnTo>
                  <a:pt x="8254" y="723519"/>
                </a:lnTo>
                <a:lnTo>
                  <a:pt x="2158" y="727075"/>
                </a:lnTo>
                <a:lnTo>
                  <a:pt x="0" y="735076"/>
                </a:lnTo>
                <a:lnTo>
                  <a:pt x="3629" y="741426"/>
                </a:lnTo>
                <a:lnTo>
                  <a:pt x="59943" y="838200"/>
                </a:lnTo>
                <a:lnTo>
                  <a:pt x="74992" y="812545"/>
                </a:lnTo>
                <a:lnTo>
                  <a:pt x="46989" y="812545"/>
                </a:lnTo>
                <a:lnTo>
                  <a:pt x="47087" y="764468"/>
                </a:lnTo>
                <a:lnTo>
                  <a:pt x="26034" y="728218"/>
                </a:lnTo>
                <a:lnTo>
                  <a:pt x="22351" y="721994"/>
                </a:lnTo>
                <a:lnTo>
                  <a:pt x="14477" y="719963"/>
                </a:lnTo>
                <a:close/>
              </a:path>
              <a:path w="120650" h="838200">
                <a:moveTo>
                  <a:pt x="47087" y="764468"/>
                </a:moveTo>
                <a:lnTo>
                  <a:pt x="46989" y="812545"/>
                </a:lnTo>
                <a:lnTo>
                  <a:pt x="72897" y="812545"/>
                </a:lnTo>
                <a:lnTo>
                  <a:pt x="72911" y="806069"/>
                </a:lnTo>
                <a:lnTo>
                  <a:pt x="48767" y="805941"/>
                </a:lnTo>
                <a:lnTo>
                  <a:pt x="60035" y="786764"/>
                </a:lnTo>
                <a:lnTo>
                  <a:pt x="47087" y="764468"/>
                </a:lnTo>
                <a:close/>
              </a:path>
              <a:path w="120650" h="838200">
                <a:moveTo>
                  <a:pt x="105790" y="720089"/>
                </a:moveTo>
                <a:lnTo>
                  <a:pt x="97916" y="722249"/>
                </a:lnTo>
                <a:lnTo>
                  <a:pt x="94360" y="728344"/>
                </a:lnTo>
                <a:lnTo>
                  <a:pt x="72995" y="764708"/>
                </a:lnTo>
                <a:lnTo>
                  <a:pt x="72897" y="812545"/>
                </a:lnTo>
                <a:lnTo>
                  <a:pt x="74992" y="812545"/>
                </a:lnTo>
                <a:lnTo>
                  <a:pt x="116787" y="741299"/>
                </a:lnTo>
                <a:lnTo>
                  <a:pt x="120268" y="735330"/>
                </a:lnTo>
                <a:lnTo>
                  <a:pt x="118236" y="727328"/>
                </a:lnTo>
                <a:lnTo>
                  <a:pt x="112013" y="723772"/>
                </a:lnTo>
                <a:lnTo>
                  <a:pt x="105790" y="720089"/>
                </a:lnTo>
                <a:close/>
              </a:path>
              <a:path w="120650" h="838200">
                <a:moveTo>
                  <a:pt x="60035" y="786764"/>
                </a:moveTo>
                <a:lnTo>
                  <a:pt x="48767" y="805941"/>
                </a:lnTo>
                <a:lnTo>
                  <a:pt x="71246" y="806069"/>
                </a:lnTo>
                <a:lnTo>
                  <a:pt x="60035" y="786764"/>
                </a:lnTo>
                <a:close/>
              </a:path>
              <a:path w="120650" h="838200">
                <a:moveTo>
                  <a:pt x="72995" y="764708"/>
                </a:moveTo>
                <a:lnTo>
                  <a:pt x="60035" y="786764"/>
                </a:lnTo>
                <a:lnTo>
                  <a:pt x="71246" y="806069"/>
                </a:lnTo>
                <a:lnTo>
                  <a:pt x="72911" y="806069"/>
                </a:lnTo>
                <a:lnTo>
                  <a:pt x="72995" y="764708"/>
                </a:lnTo>
                <a:close/>
              </a:path>
              <a:path w="120650" h="838200">
                <a:moveTo>
                  <a:pt x="74548" y="0"/>
                </a:moveTo>
                <a:lnTo>
                  <a:pt x="48640" y="0"/>
                </a:lnTo>
                <a:lnTo>
                  <a:pt x="47087" y="764468"/>
                </a:lnTo>
                <a:lnTo>
                  <a:pt x="60035" y="786764"/>
                </a:lnTo>
                <a:lnTo>
                  <a:pt x="72995" y="764708"/>
                </a:lnTo>
                <a:lnTo>
                  <a:pt x="74548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28821" y="5922975"/>
            <a:ext cx="2315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5" dirty="0">
                <a:solidFill>
                  <a:srgbClr val="0000CC"/>
                </a:solidFill>
                <a:latin typeface="Arial"/>
                <a:cs typeface="Arial"/>
              </a:rPr>
              <a:t>Ribulose</a:t>
            </a:r>
            <a:r>
              <a:rPr sz="1800" b="1" spc="-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5-phosphate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37303" y="4322064"/>
            <a:ext cx="315467" cy="1723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34966" y="4344161"/>
            <a:ext cx="120650" cy="1524635"/>
          </a:xfrm>
          <a:custGeom>
            <a:avLst/>
            <a:gdLst/>
            <a:ahLst/>
            <a:cxnLst/>
            <a:rect l="l" t="t" r="r" b="b"/>
            <a:pathLst>
              <a:path w="120650" h="1524635">
                <a:moveTo>
                  <a:pt x="14478" y="1405788"/>
                </a:moveTo>
                <a:lnTo>
                  <a:pt x="8382" y="1409382"/>
                </a:lnTo>
                <a:lnTo>
                  <a:pt x="2159" y="1412976"/>
                </a:lnTo>
                <a:lnTo>
                  <a:pt x="0" y="1420914"/>
                </a:lnTo>
                <a:lnTo>
                  <a:pt x="3749" y="1427213"/>
                </a:lnTo>
                <a:lnTo>
                  <a:pt x="60071" y="1524063"/>
                </a:lnTo>
                <a:lnTo>
                  <a:pt x="75104" y="1498358"/>
                </a:lnTo>
                <a:lnTo>
                  <a:pt x="47117" y="1498333"/>
                </a:lnTo>
                <a:lnTo>
                  <a:pt x="47169" y="1450412"/>
                </a:lnTo>
                <a:lnTo>
                  <a:pt x="25413" y="1412976"/>
                </a:lnTo>
                <a:lnTo>
                  <a:pt x="22479" y="1407883"/>
                </a:lnTo>
                <a:lnTo>
                  <a:pt x="14478" y="1405788"/>
                </a:lnTo>
                <a:close/>
              </a:path>
              <a:path w="120650" h="1524635">
                <a:moveTo>
                  <a:pt x="47169" y="1450412"/>
                </a:moveTo>
                <a:lnTo>
                  <a:pt x="47117" y="1498333"/>
                </a:lnTo>
                <a:lnTo>
                  <a:pt x="73025" y="1498358"/>
                </a:lnTo>
                <a:lnTo>
                  <a:pt x="73032" y="1491830"/>
                </a:lnTo>
                <a:lnTo>
                  <a:pt x="48895" y="1491805"/>
                </a:lnTo>
                <a:lnTo>
                  <a:pt x="60102" y="1472659"/>
                </a:lnTo>
                <a:lnTo>
                  <a:pt x="47169" y="1450412"/>
                </a:lnTo>
                <a:close/>
              </a:path>
              <a:path w="120650" h="1524635">
                <a:moveTo>
                  <a:pt x="105918" y="1405877"/>
                </a:moveTo>
                <a:lnTo>
                  <a:pt x="97917" y="1407960"/>
                </a:lnTo>
                <a:lnTo>
                  <a:pt x="94361" y="1414132"/>
                </a:lnTo>
                <a:lnTo>
                  <a:pt x="73124" y="1450412"/>
                </a:lnTo>
                <a:lnTo>
                  <a:pt x="73025" y="1498358"/>
                </a:lnTo>
                <a:lnTo>
                  <a:pt x="75104" y="1498358"/>
                </a:lnTo>
                <a:lnTo>
                  <a:pt x="116778" y="1427099"/>
                </a:lnTo>
                <a:lnTo>
                  <a:pt x="120269" y="1421041"/>
                </a:lnTo>
                <a:lnTo>
                  <a:pt x="118237" y="1413103"/>
                </a:lnTo>
                <a:lnTo>
                  <a:pt x="112013" y="1409484"/>
                </a:lnTo>
                <a:lnTo>
                  <a:pt x="105918" y="1405877"/>
                </a:lnTo>
                <a:close/>
              </a:path>
              <a:path w="120650" h="1524635">
                <a:moveTo>
                  <a:pt x="60102" y="1472659"/>
                </a:moveTo>
                <a:lnTo>
                  <a:pt x="48895" y="1491805"/>
                </a:lnTo>
                <a:lnTo>
                  <a:pt x="71247" y="1491830"/>
                </a:lnTo>
                <a:lnTo>
                  <a:pt x="60102" y="1472659"/>
                </a:lnTo>
                <a:close/>
              </a:path>
              <a:path w="120650" h="1524635">
                <a:moveTo>
                  <a:pt x="73077" y="1450492"/>
                </a:moveTo>
                <a:lnTo>
                  <a:pt x="60102" y="1472659"/>
                </a:lnTo>
                <a:lnTo>
                  <a:pt x="71247" y="1491830"/>
                </a:lnTo>
                <a:lnTo>
                  <a:pt x="73032" y="1491830"/>
                </a:lnTo>
                <a:lnTo>
                  <a:pt x="73077" y="1450492"/>
                </a:lnTo>
                <a:close/>
              </a:path>
              <a:path w="120650" h="1524635">
                <a:moveTo>
                  <a:pt x="74675" y="0"/>
                </a:moveTo>
                <a:lnTo>
                  <a:pt x="48768" y="0"/>
                </a:lnTo>
                <a:lnTo>
                  <a:pt x="47218" y="1405788"/>
                </a:lnTo>
                <a:lnTo>
                  <a:pt x="47216" y="1450492"/>
                </a:lnTo>
                <a:lnTo>
                  <a:pt x="60102" y="1472659"/>
                </a:lnTo>
                <a:lnTo>
                  <a:pt x="73077" y="1450492"/>
                </a:lnTo>
                <a:lnTo>
                  <a:pt x="74675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064001" y="2569590"/>
            <a:ext cx="3540125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6-phosphoglucanolactone</a:t>
            </a:r>
            <a:endParaRPr sz="1800">
              <a:latin typeface="Arial"/>
              <a:cs typeface="Arial"/>
            </a:endParaRPr>
          </a:p>
          <a:p>
            <a:pPr marL="1852295">
              <a:lnSpc>
                <a:spcPct val="100000"/>
              </a:lnSpc>
              <a:spcBef>
                <a:spcPts val="1560"/>
              </a:spcBef>
            </a:pP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Glucanolactone</a:t>
            </a:r>
            <a:endParaRPr sz="1800">
              <a:latin typeface="Arial"/>
              <a:cs typeface="Arial"/>
            </a:endParaRPr>
          </a:p>
          <a:p>
            <a:pPr marL="2146300">
              <a:lnSpc>
                <a:spcPct val="100000"/>
              </a:lnSpc>
            </a:pP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hydrolase</a:t>
            </a:r>
            <a:endParaRPr sz="1800">
              <a:latin typeface="Arial"/>
              <a:cs typeface="Arial"/>
            </a:endParaRPr>
          </a:p>
          <a:p>
            <a:pPr marL="12700" marR="980440" indent="374650">
              <a:lnSpc>
                <a:spcPct val="194400"/>
              </a:lnSpc>
              <a:spcBef>
                <a:spcPts val="120"/>
              </a:spcBef>
            </a:pPr>
            <a:r>
              <a:rPr sz="1800" b="1" spc="-260" dirty="0">
                <a:solidFill>
                  <a:srgbClr val="0000CC"/>
                </a:solidFill>
                <a:latin typeface="Arial"/>
                <a:cs typeface="Arial"/>
              </a:rPr>
              <a:t>6</a:t>
            </a:r>
            <a:r>
              <a:rPr sz="1800" b="1" spc="-55" dirty="0">
                <a:solidFill>
                  <a:srgbClr val="0000CC"/>
                </a:solidFill>
                <a:latin typeface="Arial"/>
                <a:cs typeface="Arial"/>
              </a:rPr>
              <a:t>-</a:t>
            </a:r>
            <a:r>
              <a:rPr sz="1800" b="1" spc="-60" dirty="0">
                <a:solidFill>
                  <a:srgbClr val="0000CC"/>
                </a:solidFill>
                <a:latin typeface="Arial"/>
                <a:cs typeface="Arial"/>
              </a:rPr>
              <a:t>pho</a:t>
            </a:r>
            <a:r>
              <a:rPr sz="1800" b="1" spc="-45" dirty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sz="1800" b="1" spc="-10" dirty="0">
                <a:solidFill>
                  <a:srgbClr val="0000CC"/>
                </a:solidFill>
                <a:latin typeface="Arial"/>
                <a:cs typeface="Arial"/>
              </a:rPr>
              <a:t>pho</a:t>
            </a:r>
            <a:r>
              <a:rPr sz="1800" b="1" dirty="0">
                <a:solidFill>
                  <a:srgbClr val="0000CC"/>
                </a:solidFill>
                <a:latin typeface="Arial"/>
                <a:cs typeface="Arial"/>
              </a:rPr>
              <a:t>g</a:t>
            </a:r>
            <a:r>
              <a:rPr sz="1800" b="1" spc="-20" dirty="0">
                <a:solidFill>
                  <a:srgbClr val="0000CC"/>
                </a:solidFill>
                <a:latin typeface="Arial"/>
                <a:cs typeface="Arial"/>
              </a:rPr>
              <a:t>luconate 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NADP+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91892" y="5313426"/>
            <a:ext cx="1863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10" dirty="0">
                <a:latin typeface="Arial"/>
                <a:cs typeface="Arial"/>
              </a:rPr>
              <a:t>CO</a:t>
            </a:r>
            <a:r>
              <a:rPr sz="1800" b="1" spc="-165" baseline="-20833" dirty="0">
                <a:latin typeface="Arial"/>
                <a:cs typeface="Arial"/>
              </a:rPr>
              <a:t>2</a:t>
            </a:r>
            <a:r>
              <a:rPr sz="1800" b="1" spc="-110" dirty="0">
                <a:latin typeface="Arial"/>
                <a:cs typeface="Arial"/>
              </a:rPr>
              <a:t>,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NADPH </a:t>
            </a:r>
            <a:r>
              <a:rPr sz="1800" b="1" spc="45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r>
              <a:rPr sz="1800" b="1" spc="30" dirty="0">
                <a:solidFill>
                  <a:srgbClr val="FF0000"/>
                </a:solidFill>
                <a:latin typeface="Arial"/>
                <a:cs typeface="Arial"/>
              </a:rPr>
              <a:t> H</a:t>
            </a:r>
            <a:r>
              <a:rPr sz="1800" b="1" spc="44" baseline="25462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5603" y="4642180"/>
            <a:ext cx="20199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Phosphogluconate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dehydrogenase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15561" y="5006085"/>
            <a:ext cx="381000" cy="616585"/>
          </a:xfrm>
          <a:custGeom>
            <a:avLst/>
            <a:gdLst/>
            <a:ahLst/>
            <a:cxnLst/>
            <a:rect l="l" t="t" r="r" b="b"/>
            <a:pathLst>
              <a:path w="381000" h="616585">
                <a:moveTo>
                  <a:pt x="95250" y="425830"/>
                </a:moveTo>
                <a:lnTo>
                  <a:pt x="0" y="538226"/>
                </a:lnTo>
                <a:lnTo>
                  <a:pt x="95250" y="616381"/>
                </a:lnTo>
                <a:lnTo>
                  <a:pt x="95250" y="568705"/>
                </a:lnTo>
                <a:lnTo>
                  <a:pt x="132972" y="551989"/>
                </a:lnTo>
                <a:lnTo>
                  <a:pt x="168684" y="530258"/>
                </a:lnTo>
                <a:lnTo>
                  <a:pt x="202218" y="503846"/>
                </a:lnTo>
                <a:lnTo>
                  <a:pt x="233034" y="473455"/>
                </a:lnTo>
                <a:lnTo>
                  <a:pt x="95250" y="473455"/>
                </a:lnTo>
                <a:lnTo>
                  <a:pt x="95250" y="425830"/>
                </a:lnTo>
                <a:close/>
              </a:path>
              <a:path w="381000" h="616585">
                <a:moveTo>
                  <a:pt x="379475" y="0"/>
                </a:moveTo>
                <a:lnTo>
                  <a:pt x="373876" y="55904"/>
                </a:lnTo>
                <a:lnTo>
                  <a:pt x="364322" y="109921"/>
                </a:lnTo>
                <a:lnTo>
                  <a:pt x="351014" y="161720"/>
                </a:lnTo>
                <a:lnTo>
                  <a:pt x="334151" y="210970"/>
                </a:lnTo>
                <a:lnTo>
                  <a:pt x="313933" y="257339"/>
                </a:lnTo>
                <a:lnTo>
                  <a:pt x="290560" y="300497"/>
                </a:lnTo>
                <a:lnTo>
                  <a:pt x="264231" y="340112"/>
                </a:lnTo>
                <a:lnTo>
                  <a:pt x="235147" y="375854"/>
                </a:lnTo>
                <a:lnTo>
                  <a:pt x="203507" y="407390"/>
                </a:lnTo>
                <a:lnTo>
                  <a:pt x="169511" y="434389"/>
                </a:lnTo>
                <a:lnTo>
                  <a:pt x="133359" y="456522"/>
                </a:lnTo>
                <a:lnTo>
                  <a:pt x="95250" y="473455"/>
                </a:lnTo>
                <a:lnTo>
                  <a:pt x="233034" y="473455"/>
                </a:lnTo>
                <a:lnTo>
                  <a:pt x="262083" y="438317"/>
                </a:lnTo>
                <a:lnTo>
                  <a:pt x="288080" y="399868"/>
                </a:lnTo>
                <a:lnTo>
                  <a:pt x="311229" y="358076"/>
                </a:lnTo>
                <a:lnTo>
                  <a:pt x="331363" y="313275"/>
                </a:lnTo>
                <a:lnTo>
                  <a:pt x="348314" y="265799"/>
                </a:lnTo>
                <a:lnTo>
                  <a:pt x="361916" y="215982"/>
                </a:lnTo>
                <a:lnTo>
                  <a:pt x="372001" y="164160"/>
                </a:lnTo>
                <a:lnTo>
                  <a:pt x="378400" y="110666"/>
                </a:lnTo>
                <a:lnTo>
                  <a:pt x="380948" y="55834"/>
                </a:lnTo>
                <a:lnTo>
                  <a:pt x="379475" y="0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15561" y="4420361"/>
            <a:ext cx="381000" cy="633730"/>
          </a:xfrm>
          <a:custGeom>
            <a:avLst/>
            <a:gdLst/>
            <a:ahLst/>
            <a:cxnLst/>
            <a:rect l="l" t="t" r="r" b="b"/>
            <a:pathLst>
              <a:path w="381000" h="633729">
                <a:moveTo>
                  <a:pt x="0" y="0"/>
                </a:moveTo>
                <a:lnTo>
                  <a:pt x="0" y="95250"/>
                </a:lnTo>
                <a:lnTo>
                  <a:pt x="38958" y="98028"/>
                </a:lnTo>
                <a:lnTo>
                  <a:pt x="76790" y="106182"/>
                </a:lnTo>
                <a:lnTo>
                  <a:pt x="113304" y="119442"/>
                </a:lnTo>
                <a:lnTo>
                  <a:pt x="148310" y="137537"/>
                </a:lnTo>
                <a:lnTo>
                  <a:pt x="181615" y="160196"/>
                </a:lnTo>
                <a:lnTo>
                  <a:pt x="213028" y="187149"/>
                </a:lnTo>
                <a:lnTo>
                  <a:pt x="242359" y="218126"/>
                </a:lnTo>
                <a:lnTo>
                  <a:pt x="269414" y="252856"/>
                </a:lnTo>
                <a:lnTo>
                  <a:pt x="294004" y="291069"/>
                </a:lnTo>
                <a:lnTo>
                  <a:pt x="315936" y="332494"/>
                </a:lnTo>
                <a:lnTo>
                  <a:pt x="335019" y="376860"/>
                </a:lnTo>
                <a:lnTo>
                  <a:pt x="351061" y="423898"/>
                </a:lnTo>
                <a:lnTo>
                  <a:pt x="363872" y="473336"/>
                </a:lnTo>
                <a:lnTo>
                  <a:pt x="373260" y="524904"/>
                </a:lnTo>
                <a:lnTo>
                  <a:pt x="379033" y="578332"/>
                </a:lnTo>
                <a:lnTo>
                  <a:pt x="381000" y="633349"/>
                </a:lnTo>
                <a:lnTo>
                  <a:pt x="381000" y="538099"/>
                </a:lnTo>
                <a:lnTo>
                  <a:pt x="379033" y="483082"/>
                </a:lnTo>
                <a:lnTo>
                  <a:pt x="373260" y="429654"/>
                </a:lnTo>
                <a:lnTo>
                  <a:pt x="363872" y="378086"/>
                </a:lnTo>
                <a:lnTo>
                  <a:pt x="351061" y="328648"/>
                </a:lnTo>
                <a:lnTo>
                  <a:pt x="335019" y="281610"/>
                </a:lnTo>
                <a:lnTo>
                  <a:pt x="315936" y="237244"/>
                </a:lnTo>
                <a:lnTo>
                  <a:pt x="294004" y="195819"/>
                </a:lnTo>
                <a:lnTo>
                  <a:pt x="269414" y="157606"/>
                </a:lnTo>
                <a:lnTo>
                  <a:pt x="242359" y="122876"/>
                </a:lnTo>
                <a:lnTo>
                  <a:pt x="213028" y="91899"/>
                </a:lnTo>
                <a:lnTo>
                  <a:pt x="181615" y="64946"/>
                </a:lnTo>
                <a:lnTo>
                  <a:pt x="148310" y="42287"/>
                </a:lnTo>
                <a:lnTo>
                  <a:pt x="113304" y="24192"/>
                </a:lnTo>
                <a:lnTo>
                  <a:pt x="76790" y="10932"/>
                </a:lnTo>
                <a:lnTo>
                  <a:pt x="38958" y="2778"/>
                </a:lnTo>
                <a:lnTo>
                  <a:pt x="0" y="0"/>
                </a:lnTo>
                <a:close/>
              </a:path>
            </a:pathLst>
          </a:custGeom>
          <a:solidFill>
            <a:srgbClr val="2929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15561" y="4420361"/>
            <a:ext cx="381000" cy="1202690"/>
          </a:xfrm>
          <a:custGeom>
            <a:avLst/>
            <a:gdLst/>
            <a:ahLst/>
            <a:cxnLst/>
            <a:rect l="l" t="t" r="r" b="b"/>
            <a:pathLst>
              <a:path w="381000" h="1202689">
                <a:moveTo>
                  <a:pt x="381000" y="633349"/>
                </a:moveTo>
                <a:lnTo>
                  <a:pt x="379033" y="578332"/>
                </a:lnTo>
                <a:lnTo>
                  <a:pt x="373260" y="524904"/>
                </a:lnTo>
                <a:lnTo>
                  <a:pt x="363872" y="473336"/>
                </a:lnTo>
                <a:lnTo>
                  <a:pt x="351061" y="423898"/>
                </a:lnTo>
                <a:lnTo>
                  <a:pt x="335019" y="376860"/>
                </a:lnTo>
                <a:lnTo>
                  <a:pt x="315936" y="332494"/>
                </a:lnTo>
                <a:lnTo>
                  <a:pt x="294004" y="291069"/>
                </a:lnTo>
                <a:lnTo>
                  <a:pt x="269414" y="252856"/>
                </a:lnTo>
                <a:lnTo>
                  <a:pt x="242359" y="218126"/>
                </a:lnTo>
                <a:lnTo>
                  <a:pt x="213028" y="187149"/>
                </a:lnTo>
                <a:lnTo>
                  <a:pt x="181615" y="160196"/>
                </a:lnTo>
                <a:lnTo>
                  <a:pt x="148310" y="137537"/>
                </a:lnTo>
                <a:lnTo>
                  <a:pt x="113304" y="119442"/>
                </a:lnTo>
                <a:lnTo>
                  <a:pt x="76790" y="106182"/>
                </a:lnTo>
                <a:lnTo>
                  <a:pt x="38958" y="98028"/>
                </a:lnTo>
                <a:lnTo>
                  <a:pt x="0" y="95250"/>
                </a:lnTo>
                <a:lnTo>
                  <a:pt x="0" y="0"/>
                </a:lnTo>
                <a:lnTo>
                  <a:pt x="38958" y="2778"/>
                </a:lnTo>
                <a:lnTo>
                  <a:pt x="76790" y="10932"/>
                </a:lnTo>
                <a:lnTo>
                  <a:pt x="113304" y="24192"/>
                </a:lnTo>
                <a:lnTo>
                  <a:pt x="148310" y="42287"/>
                </a:lnTo>
                <a:lnTo>
                  <a:pt x="181615" y="64946"/>
                </a:lnTo>
                <a:lnTo>
                  <a:pt x="213028" y="91899"/>
                </a:lnTo>
                <a:lnTo>
                  <a:pt x="242359" y="122876"/>
                </a:lnTo>
                <a:lnTo>
                  <a:pt x="269414" y="157606"/>
                </a:lnTo>
                <a:lnTo>
                  <a:pt x="294004" y="195819"/>
                </a:lnTo>
                <a:lnTo>
                  <a:pt x="315936" y="237244"/>
                </a:lnTo>
                <a:lnTo>
                  <a:pt x="335019" y="281610"/>
                </a:lnTo>
                <a:lnTo>
                  <a:pt x="351061" y="328648"/>
                </a:lnTo>
                <a:lnTo>
                  <a:pt x="363872" y="378086"/>
                </a:lnTo>
                <a:lnTo>
                  <a:pt x="373260" y="429654"/>
                </a:lnTo>
                <a:lnTo>
                  <a:pt x="379033" y="483082"/>
                </a:lnTo>
                <a:lnTo>
                  <a:pt x="381000" y="538099"/>
                </a:lnTo>
                <a:lnTo>
                  <a:pt x="381000" y="633349"/>
                </a:lnTo>
                <a:lnTo>
                  <a:pt x="378944" y="689390"/>
                </a:lnTo>
                <a:lnTo>
                  <a:pt x="372901" y="743991"/>
                </a:lnTo>
                <a:lnTo>
                  <a:pt x="363051" y="796817"/>
                </a:lnTo>
                <a:lnTo>
                  <a:pt x="349576" y="847538"/>
                </a:lnTo>
                <a:lnTo>
                  <a:pt x="332659" y="895820"/>
                </a:lnTo>
                <a:lnTo>
                  <a:pt x="312482" y="941332"/>
                </a:lnTo>
                <a:lnTo>
                  <a:pt x="289227" y="983741"/>
                </a:lnTo>
                <a:lnTo>
                  <a:pt x="263075" y="1022715"/>
                </a:lnTo>
                <a:lnTo>
                  <a:pt x="234210" y="1057922"/>
                </a:lnTo>
                <a:lnTo>
                  <a:pt x="202812" y="1089029"/>
                </a:lnTo>
                <a:lnTo>
                  <a:pt x="169065" y="1115704"/>
                </a:lnTo>
                <a:lnTo>
                  <a:pt x="133150" y="1137615"/>
                </a:lnTo>
                <a:lnTo>
                  <a:pt x="95250" y="1154430"/>
                </a:lnTo>
                <a:lnTo>
                  <a:pt x="95250" y="1202105"/>
                </a:lnTo>
                <a:lnTo>
                  <a:pt x="0" y="1123950"/>
                </a:lnTo>
                <a:lnTo>
                  <a:pt x="95250" y="1011554"/>
                </a:lnTo>
                <a:lnTo>
                  <a:pt x="95250" y="1059180"/>
                </a:lnTo>
                <a:lnTo>
                  <a:pt x="133359" y="1042246"/>
                </a:lnTo>
                <a:lnTo>
                  <a:pt x="169511" y="1020113"/>
                </a:lnTo>
                <a:lnTo>
                  <a:pt x="203507" y="993114"/>
                </a:lnTo>
                <a:lnTo>
                  <a:pt x="235147" y="961578"/>
                </a:lnTo>
                <a:lnTo>
                  <a:pt x="264231" y="925836"/>
                </a:lnTo>
                <a:lnTo>
                  <a:pt x="290560" y="886221"/>
                </a:lnTo>
                <a:lnTo>
                  <a:pt x="313933" y="843063"/>
                </a:lnTo>
                <a:lnTo>
                  <a:pt x="334151" y="796694"/>
                </a:lnTo>
                <a:lnTo>
                  <a:pt x="351014" y="747444"/>
                </a:lnTo>
                <a:lnTo>
                  <a:pt x="364322" y="695645"/>
                </a:lnTo>
                <a:lnTo>
                  <a:pt x="373876" y="641628"/>
                </a:lnTo>
                <a:lnTo>
                  <a:pt x="379475" y="585724"/>
                </a:lnTo>
              </a:path>
            </a:pathLst>
          </a:custGeom>
          <a:ln w="25908">
            <a:solidFill>
              <a:srgbClr val="333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734561" y="4787265"/>
            <a:ext cx="532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127" baseline="-16975" dirty="0">
                <a:solidFill>
                  <a:srgbClr val="3333FF"/>
                </a:solidFill>
                <a:latin typeface="Arial"/>
                <a:cs typeface="Arial"/>
              </a:rPr>
              <a:t>M</a:t>
            </a:r>
            <a:r>
              <a:rPr sz="2700" b="1" spc="104" baseline="-16975" dirty="0">
                <a:solidFill>
                  <a:srgbClr val="3333FF"/>
                </a:solidFill>
                <a:latin typeface="Arial"/>
                <a:cs typeface="Arial"/>
              </a:rPr>
              <a:t>g</a:t>
            </a:r>
            <a:r>
              <a:rPr sz="1200" b="1" spc="-70" dirty="0">
                <a:solidFill>
                  <a:srgbClr val="3333FF"/>
                </a:solidFill>
                <a:latin typeface="Arial"/>
                <a:cs typeface="Arial"/>
              </a:rPr>
              <a:t>+2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4876" y="588009"/>
            <a:ext cx="2315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0000CC"/>
                </a:solidFill>
                <a:latin typeface="Arial"/>
                <a:cs typeface="Arial"/>
              </a:rPr>
              <a:t>Ribulose</a:t>
            </a:r>
            <a:r>
              <a:rPr sz="1800" spc="-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0000CC"/>
                </a:solidFill>
                <a:latin typeface="Arial"/>
                <a:cs typeface="Arial"/>
              </a:rPr>
              <a:t>5-phosphate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12079" y="1185672"/>
            <a:ext cx="1042415" cy="516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4116" y="1207769"/>
            <a:ext cx="842644" cy="338455"/>
          </a:xfrm>
          <a:custGeom>
            <a:avLst/>
            <a:gdLst/>
            <a:ahLst/>
            <a:cxnLst/>
            <a:rect l="l" t="t" r="r" b="b"/>
            <a:pathLst>
              <a:path w="842645" h="338455">
                <a:moveTo>
                  <a:pt x="769065" y="304055"/>
                </a:moveTo>
                <a:lnTo>
                  <a:pt x="720598" y="312800"/>
                </a:lnTo>
                <a:lnTo>
                  <a:pt x="716026" y="319531"/>
                </a:lnTo>
                <a:lnTo>
                  <a:pt x="718566" y="333628"/>
                </a:lnTo>
                <a:lnTo>
                  <a:pt x="725297" y="338327"/>
                </a:lnTo>
                <a:lnTo>
                  <a:pt x="823785" y="320420"/>
                </a:lnTo>
                <a:lnTo>
                  <a:pt x="814070" y="320420"/>
                </a:lnTo>
                <a:lnTo>
                  <a:pt x="769065" y="304055"/>
                </a:lnTo>
                <a:close/>
              </a:path>
              <a:path w="842645" h="338455">
                <a:moveTo>
                  <a:pt x="794439" y="299468"/>
                </a:moveTo>
                <a:lnTo>
                  <a:pt x="769065" y="304055"/>
                </a:lnTo>
                <a:lnTo>
                  <a:pt x="814070" y="320420"/>
                </a:lnTo>
                <a:lnTo>
                  <a:pt x="815505" y="316483"/>
                </a:lnTo>
                <a:lnTo>
                  <a:pt x="808609" y="316483"/>
                </a:lnTo>
                <a:lnTo>
                  <a:pt x="794439" y="299468"/>
                </a:lnTo>
                <a:close/>
              </a:path>
              <a:path w="842645" h="338455">
                <a:moveTo>
                  <a:pt x="758190" y="224535"/>
                </a:moveTo>
                <a:lnTo>
                  <a:pt x="752729" y="229107"/>
                </a:lnTo>
                <a:lnTo>
                  <a:pt x="747141" y="233679"/>
                </a:lnTo>
                <a:lnTo>
                  <a:pt x="746506" y="241807"/>
                </a:lnTo>
                <a:lnTo>
                  <a:pt x="751078" y="247395"/>
                </a:lnTo>
                <a:lnTo>
                  <a:pt x="777953" y="279670"/>
                </a:lnTo>
                <a:lnTo>
                  <a:pt x="822960" y="296037"/>
                </a:lnTo>
                <a:lnTo>
                  <a:pt x="814070" y="320420"/>
                </a:lnTo>
                <a:lnTo>
                  <a:pt x="823785" y="320420"/>
                </a:lnTo>
                <a:lnTo>
                  <a:pt x="842645" y="316991"/>
                </a:lnTo>
                <a:lnTo>
                  <a:pt x="766318" y="225297"/>
                </a:lnTo>
                <a:lnTo>
                  <a:pt x="758190" y="224535"/>
                </a:lnTo>
                <a:close/>
              </a:path>
              <a:path w="842645" h="338455">
                <a:moveTo>
                  <a:pt x="816229" y="295528"/>
                </a:moveTo>
                <a:lnTo>
                  <a:pt x="794439" y="299468"/>
                </a:lnTo>
                <a:lnTo>
                  <a:pt x="808609" y="316483"/>
                </a:lnTo>
                <a:lnTo>
                  <a:pt x="816229" y="295528"/>
                </a:lnTo>
                <a:close/>
              </a:path>
              <a:path w="842645" h="338455">
                <a:moveTo>
                  <a:pt x="821563" y="295528"/>
                </a:moveTo>
                <a:lnTo>
                  <a:pt x="816229" y="295528"/>
                </a:lnTo>
                <a:lnTo>
                  <a:pt x="808609" y="316483"/>
                </a:lnTo>
                <a:lnTo>
                  <a:pt x="815505" y="316483"/>
                </a:lnTo>
                <a:lnTo>
                  <a:pt x="822960" y="296037"/>
                </a:lnTo>
                <a:lnTo>
                  <a:pt x="821563" y="295528"/>
                </a:lnTo>
                <a:close/>
              </a:path>
              <a:path w="842645" h="338455">
                <a:moveTo>
                  <a:pt x="8890" y="0"/>
                </a:moveTo>
                <a:lnTo>
                  <a:pt x="0" y="24383"/>
                </a:lnTo>
                <a:lnTo>
                  <a:pt x="769065" y="304055"/>
                </a:lnTo>
                <a:lnTo>
                  <a:pt x="794439" y="299468"/>
                </a:lnTo>
                <a:lnTo>
                  <a:pt x="777953" y="279670"/>
                </a:lnTo>
                <a:lnTo>
                  <a:pt x="8890" y="0"/>
                </a:lnTo>
                <a:close/>
              </a:path>
              <a:path w="842645" h="338455">
                <a:moveTo>
                  <a:pt x="777953" y="279670"/>
                </a:moveTo>
                <a:lnTo>
                  <a:pt x="794439" y="299468"/>
                </a:lnTo>
                <a:lnTo>
                  <a:pt x="816229" y="295528"/>
                </a:lnTo>
                <a:lnTo>
                  <a:pt x="821563" y="295528"/>
                </a:lnTo>
                <a:lnTo>
                  <a:pt x="777953" y="27967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38828" y="1185672"/>
            <a:ext cx="967739" cy="51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96561" y="1207897"/>
            <a:ext cx="767080" cy="334645"/>
          </a:xfrm>
          <a:custGeom>
            <a:avLst/>
            <a:gdLst/>
            <a:ahLst/>
            <a:cxnLst/>
            <a:rect l="l" t="t" r="r" b="b"/>
            <a:pathLst>
              <a:path w="767079" h="334644">
                <a:moveTo>
                  <a:pt x="81407" y="221741"/>
                </a:moveTo>
                <a:lnTo>
                  <a:pt x="73278" y="222757"/>
                </a:lnTo>
                <a:lnTo>
                  <a:pt x="68961" y="228473"/>
                </a:lnTo>
                <a:lnTo>
                  <a:pt x="0" y="316864"/>
                </a:lnTo>
                <a:lnTo>
                  <a:pt x="117983" y="334390"/>
                </a:lnTo>
                <a:lnTo>
                  <a:pt x="124587" y="329564"/>
                </a:lnTo>
                <a:lnTo>
                  <a:pt x="125602" y="322452"/>
                </a:lnTo>
                <a:lnTo>
                  <a:pt x="126092" y="319404"/>
                </a:lnTo>
                <a:lnTo>
                  <a:pt x="28575" y="319404"/>
                </a:lnTo>
                <a:lnTo>
                  <a:pt x="19050" y="295275"/>
                </a:lnTo>
                <a:lnTo>
                  <a:pt x="63580" y="277461"/>
                </a:lnTo>
                <a:lnTo>
                  <a:pt x="89408" y="244348"/>
                </a:lnTo>
                <a:lnTo>
                  <a:pt x="93725" y="238760"/>
                </a:lnTo>
                <a:lnTo>
                  <a:pt x="92710" y="230504"/>
                </a:lnTo>
                <a:lnTo>
                  <a:pt x="81407" y="221741"/>
                </a:lnTo>
                <a:close/>
              </a:path>
              <a:path w="767079" h="334644">
                <a:moveTo>
                  <a:pt x="63580" y="277461"/>
                </a:moveTo>
                <a:lnTo>
                  <a:pt x="19050" y="295275"/>
                </a:lnTo>
                <a:lnTo>
                  <a:pt x="28575" y="319404"/>
                </a:lnTo>
                <a:lnTo>
                  <a:pt x="38735" y="315340"/>
                </a:lnTo>
                <a:lnTo>
                  <a:pt x="34036" y="315340"/>
                </a:lnTo>
                <a:lnTo>
                  <a:pt x="25780" y="294513"/>
                </a:lnTo>
                <a:lnTo>
                  <a:pt x="50281" y="294513"/>
                </a:lnTo>
                <a:lnTo>
                  <a:pt x="63580" y="277461"/>
                </a:lnTo>
                <a:close/>
              </a:path>
              <a:path w="767079" h="334644">
                <a:moveTo>
                  <a:pt x="73197" y="301557"/>
                </a:moveTo>
                <a:lnTo>
                  <a:pt x="28575" y="319404"/>
                </a:lnTo>
                <a:lnTo>
                  <a:pt x="126092" y="319404"/>
                </a:lnTo>
                <a:lnTo>
                  <a:pt x="126746" y="315340"/>
                </a:lnTo>
                <a:lnTo>
                  <a:pt x="121792" y="308863"/>
                </a:lnTo>
                <a:lnTo>
                  <a:pt x="114680" y="307720"/>
                </a:lnTo>
                <a:lnTo>
                  <a:pt x="73197" y="301557"/>
                </a:lnTo>
                <a:close/>
              </a:path>
              <a:path w="767079" h="334644">
                <a:moveTo>
                  <a:pt x="25780" y="294513"/>
                </a:moveTo>
                <a:lnTo>
                  <a:pt x="34036" y="315340"/>
                </a:lnTo>
                <a:lnTo>
                  <a:pt x="47736" y="297775"/>
                </a:lnTo>
                <a:lnTo>
                  <a:pt x="25780" y="294513"/>
                </a:lnTo>
                <a:close/>
              </a:path>
              <a:path w="767079" h="334644">
                <a:moveTo>
                  <a:pt x="47736" y="297775"/>
                </a:moveTo>
                <a:lnTo>
                  <a:pt x="34036" y="315340"/>
                </a:lnTo>
                <a:lnTo>
                  <a:pt x="38735" y="315340"/>
                </a:lnTo>
                <a:lnTo>
                  <a:pt x="73197" y="301557"/>
                </a:lnTo>
                <a:lnTo>
                  <a:pt x="47736" y="297775"/>
                </a:lnTo>
                <a:close/>
              </a:path>
              <a:path w="767079" h="334644">
                <a:moveTo>
                  <a:pt x="757174" y="0"/>
                </a:moveTo>
                <a:lnTo>
                  <a:pt x="63580" y="277461"/>
                </a:lnTo>
                <a:lnTo>
                  <a:pt x="47736" y="297775"/>
                </a:lnTo>
                <a:lnTo>
                  <a:pt x="73197" y="301557"/>
                </a:lnTo>
                <a:lnTo>
                  <a:pt x="766826" y="24129"/>
                </a:lnTo>
                <a:lnTo>
                  <a:pt x="757174" y="0"/>
                </a:lnTo>
                <a:close/>
              </a:path>
              <a:path w="767079" h="334644">
                <a:moveTo>
                  <a:pt x="50281" y="294513"/>
                </a:moveTo>
                <a:lnTo>
                  <a:pt x="25780" y="294513"/>
                </a:lnTo>
                <a:lnTo>
                  <a:pt x="47736" y="297775"/>
                </a:lnTo>
                <a:lnTo>
                  <a:pt x="50281" y="294513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01411" y="955547"/>
            <a:ext cx="112775" cy="327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57038" y="991361"/>
            <a:ext cx="1905" cy="228600"/>
          </a:xfrm>
          <a:custGeom>
            <a:avLst/>
            <a:gdLst/>
            <a:ahLst/>
            <a:cxnLst/>
            <a:rect l="l" t="t" r="r" b="b"/>
            <a:pathLst>
              <a:path w="1904" h="228600">
                <a:moveTo>
                  <a:pt x="825" y="-12953"/>
                </a:moveTo>
                <a:lnTo>
                  <a:pt x="825" y="241553"/>
                </a:lnTo>
              </a:path>
            </a:pathLst>
          </a:custGeom>
          <a:ln w="27558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57677" y="1654505"/>
            <a:ext cx="23355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CC"/>
                </a:solidFill>
                <a:latin typeface="Arial"/>
                <a:cs typeface="Arial"/>
              </a:rPr>
              <a:t>Xylulose</a:t>
            </a:r>
            <a:r>
              <a:rPr sz="1800" b="1" spc="-5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5-phosphate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05428" y="2176272"/>
            <a:ext cx="3101339" cy="14310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3161" y="2198623"/>
            <a:ext cx="2900680" cy="1247140"/>
          </a:xfrm>
          <a:custGeom>
            <a:avLst/>
            <a:gdLst/>
            <a:ahLst/>
            <a:cxnLst/>
            <a:rect l="l" t="t" r="r" b="b"/>
            <a:pathLst>
              <a:path w="2900679" h="1247139">
                <a:moveTo>
                  <a:pt x="79755" y="1134617"/>
                </a:moveTo>
                <a:lnTo>
                  <a:pt x="71627" y="1135761"/>
                </a:lnTo>
                <a:lnTo>
                  <a:pt x="0" y="1231138"/>
                </a:lnTo>
                <a:lnTo>
                  <a:pt x="111251" y="1245615"/>
                </a:lnTo>
                <a:lnTo>
                  <a:pt x="118237" y="1246631"/>
                </a:lnTo>
                <a:lnTo>
                  <a:pt x="124840" y="1241552"/>
                </a:lnTo>
                <a:lnTo>
                  <a:pt x="125888" y="1233170"/>
                </a:lnTo>
                <a:lnTo>
                  <a:pt x="28575" y="1233170"/>
                </a:lnTo>
                <a:lnTo>
                  <a:pt x="18541" y="1209293"/>
                </a:lnTo>
                <a:lnTo>
                  <a:pt x="62740" y="1190683"/>
                </a:lnTo>
                <a:lnTo>
                  <a:pt x="88011" y="1156970"/>
                </a:lnTo>
                <a:lnTo>
                  <a:pt x="92328" y="1151254"/>
                </a:lnTo>
                <a:lnTo>
                  <a:pt x="91186" y="1143127"/>
                </a:lnTo>
                <a:lnTo>
                  <a:pt x="85471" y="1138936"/>
                </a:lnTo>
                <a:lnTo>
                  <a:pt x="79755" y="1134617"/>
                </a:lnTo>
                <a:close/>
              </a:path>
              <a:path w="2900679" h="1247139">
                <a:moveTo>
                  <a:pt x="62740" y="1190683"/>
                </a:moveTo>
                <a:lnTo>
                  <a:pt x="18541" y="1209293"/>
                </a:lnTo>
                <a:lnTo>
                  <a:pt x="28575" y="1233170"/>
                </a:lnTo>
                <a:lnTo>
                  <a:pt x="38528" y="1228978"/>
                </a:lnTo>
                <a:lnTo>
                  <a:pt x="34036" y="1228978"/>
                </a:lnTo>
                <a:lnTo>
                  <a:pt x="25273" y="1208277"/>
                </a:lnTo>
                <a:lnTo>
                  <a:pt x="49552" y="1208277"/>
                </a:lnTo>
                <a:lnTo>
                  <a:pt x="62740" y="1190683"/>
                </a:lnTo>
                <a:close/>
              </a:path>
              <a:path w="2900679" h="1247139">
                <a:moveTo>
                  <a:pt x="72893" y="1214509"/>
                </a:moveTo>
                <a:lnTo>
                  <a:pt x="28575" y="1233170"/>
                </a:lnTo>
                <a:lnTo>
                  <a:pt x="125888" y="1233170"/>
                </a:lnTo>
                <a:lnTo>
                  <a:pt x="126618" y="1227327"/>
                </a:lnTo>
                <a:lnTo>
                  <a:pt x="121665" y="1220851"/>
                </a:lnTo>
                <a:lnTo>
                  <a:pt x="72893" y="1214509"/>
                </a:lnTo>
                <a:close/>
              </a:path>
              <a:path w="2900679" h="1247139">
                <a:moveTo>
                  <a:pt x="25273" y="1208277"/>
                </a:moveTo>
                <a:lnTo>
                  <a:pt x="34036" y="1228978"/>
                </a:lnTo>
                <a:lnTo>
                  <a:pt x="47383" y="1211171"/>
                </a:lnTo>
                <a:lnTo>
                  <a:pt x="25273" y="1208277"/>
                </a:lnTo>
                <a:close/>
              </a:path>
              <a:path w="2900679" h="1247139">
                <a:moveTo>
                  <a:pt x="47383" y="1211171"/>
                </a:moveTo>
                <a:lnTo>
                  <a:pt x="34036" y="1228978"/>
                </a:lnTo>
                <a:lnTo>
                  <a:pt x="38528" y="1228978"/>
                </a:lnTo>
                <a:lnTo>
                  <a:pt x="72893" y="1214509"/>
                </a:lnTo>
                <a:lnTo>
                  <a:pt x="47383" y="1211171"/>
                </a:lnTo>
                <a:close/>
              </a:path>
              <a:path w="2900679" h="1247139">
                <a:moveTo>
                  <a:pt x="2890519" y="0"/>
                </a:moveTo>
                <a:lnTo>
                  <a:pt x="62740" y="1190683"/>
                </a:lnTo>
                <a:lnTo>
                  <a:pt x="47383" y="1211171"/>
                </a:lnTo>
                <a:lnTo>
                  <a:pt x="72893" y="1214509"/>
                </a:lnTo>
                <a:lnTo>
                  <a:pt x="2900680" y="23875"/>
                </a:lnTo>
                <a:lnTo>
                  <a:pt x="2890519" y="0"/>
                </a:lnTo>
                <a:close/>
              </a:path>
              <a:path w="2900679" h="1247139">
                <a:moveTo>
                  <a:pt x="49552" y="1208277"/>
                </a:moveTo>
                <a:lnTo>
                  <a:pt x="25273" y="1208277"/>
                </a:lnTo>
                <a:lnTo>
                  <a:pt x="47383" y="1211171"/>
                </a:lnTo>
                <a:lnTo>
                  <a:pt x="49552" y="1208277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91355" y="2176272"/>
            <a:ext cx="3025140" cy="13548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34535" y="2198497"/>
            <a:ext cx="2824480" cy="1172210"/>
          </a:xfrm>
          <a:custGeom>
            <a:avLst/>
            <a:gdLst/>
            <a:ahLst/>
            <a:cxnLst/>
            <a:rect l="l" t="t" r="r" b="b"/>
            <a:pathLst>
              <a:path w="2824479" h="1172210">
                <a:moveTo>
                  <a:pt x="2751107" y="1139420"/>
                </a:moveTo>
                <a:lnTo>
                  <a:pt x="2702433" y="1146428"/>
                </a:lnTo>
                <a:lnTo>
                  <a:pt x="2697607" y="1153032"/>
                </a:lnTo>
                <a:lnTo>
                  <a:pt x="2699639" y="1167129"/>
                </a:lnTo>
                <a:lnTo>
                  <a:pt x="2706116" y="1172082"/>
                </a:lnTo>
                <a:lnTo>
                  <a:pt x="2807479" y="1157477"/>
                </a:lnTo>
                <a:lnTo>
                  <a:pt x="2795650" y="1157477"/>
                </a:lnTo>
                <a:lnTo>
                  <a:pt x="2751107" y="1139420"/>
                </a:lnTo>
                <a:close/>
              </a:path>
              <a:path w="2824479" h="1172210">
                <a:moveTo>
                  <a:pt x="2776626" y="1135745"/>
                </a:moveTo>
                <a:lnTo>
                  <a:pt x="2751107" y="1139420"/>
                </a:lnTo>
                <a:lnTo>
                  <a:pt x="2795650" y="1157477"/>
                </a:lnTo>
                <a:lnTo>
                  <a:pt x="2797336" y="1153287"/>
                </a:lnTo>
                <a:lnTo>
                  <a:pt x="2790190" y="1153287"/>
                </a:lnTo>
                <a:lnTo>
                  <a:pt x="2776626" y="1135745"/>
                </a:lnTo>
                <a:close/>
              </a:path>
              <a:path w="2824479" h="1172210">
                <a:moveTo>
                  <a:pt x="2743199" y="1059561"/>
                </a:moveTo>
                <a:lnTo>
                  <a:pt x="2731896" y="1068324"/>
                </a:lnTo>
                <a:lnTo>
                  <a:pt x="2730881" y="1076452"/>
                </a:lnTo>
                <a:lnTo>
                  <a:pt x="2735198" y="1082166"/>
                </a:lnTo>
                <a:lnTo>
                  <a:pt x="2760974" y="1115502"/>
                </a:lnTo>
                <a:lnTo>
                  <a:pt x="2805303" y="1133475"/>
                </a:lnTo>
                <a:lnTo>
                  <a:pt x="2795650" y="1157477"/>
                </a:lnTo>
                <a:lnTo>
                  <a:pt x="2807479" y="1157477"/>
                </a:lnTo>
                <a:lnTo>
                  <a:pt x="2824225" y="1155064"/>
                </a:lnTo>
                <a:lnTo>
                  <a:pt x="2755772" y="1066291"/>
                </a:lnTo>
                <a:lnTo>
                  <a:pt x="2751328" y="1060577"/>
                </a:lnTo>
                <a:lnTo>
                  <a:pt x="2743199" y="1059561"/>
                </a:lnTo>
                <a:close/>
              </a:path>
              <a:path w="2824479" h="1172210">
                <a:moveTo>
                  <a:pt x="2798571" y="1132586"/>
                </a:moveTo>
                <a:lnTo>
                  <a:pt x="2776626" y="1135745"/>
                </a:lnTo>
                <a:lnTo>
                  <a:pt x="2790190" y="1153287"/>
                </a:lnTo>
                <a:lnTo>
                  <a:pt x="2798571" y="1132586"/>
                </a:lnTo>
                <a:close/>
              </a:path>
              <a:path w="2824479" h="1172210">
                <a:moveTo>
                  <a:pt x="2803110" y="1132586"/>
                </a:moveTo>
                <a:lnTo>
                  <a:pt x="2798571" y="1132586"/>
                </a:lnTo>
                <a:lnTo>
                  <a:pt x="2790190" y="1153287"/>
                </a:lnTo>
                <a:lnTo>
                  <a:pt x="2797336" y="1153287"/>
                </a:lnTo>
                <a:lnTo>
                  <a:pt x="2805303" y="1133475"/>
                </a:lnTo>
                <a:lnTo>
                  <a:pt x="2803110" y="1132586"/>
                </a:lnTo>
                <a:close/>
              </a:path>
              <a:path w="2824479" h="1172210">
                <a:moveTo>
                  <a:pt x="9651" y="0"/>
                </a:moveTo>
                <a:lnTo>
                  <a:pt x="0" y="24129"/>
                </a:lnTo>
                <a:lnTo>
                  <a:pt x="2751107" y="1139420"/>
                </a:lnTo>
                <a:lnTo>
                  <a:pt x="2776626" y="1135745"/>
                </a:lnTo>
                <a:lnTo>
                  <a:pt x="2760974" y="1115502"/>
                </a:lnTo>
                <a:lnTo>
                  <a:pt x="9651" y="0"/>
                </a:lnTo>
                <a:close/>
              </a:path>
              <a:path w="2824479" h="1172210">
                <a:moveTo>
                  <a:pt x="2760974" y="1115502"/>
                </a:moveTo>
                <a:lnTo>
                  <a:pt x="2776626" y="1135745"/>
                </a:lnTo>
                <a:lnTo>
                  <a:pt x="2798571" y="1132586"/>
                </a:lnTo>
                <a:lnTo>
                  <a:pt x="2803110" y="1132586"/>
                </a:lnTo>
                <a:lnTo>
                  <a:pt x="2760974" y="1115502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187445" y="3423284"/>
            <a:ext cx="185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CC"/>
                </a:solidFill>
                <a:latin typeface="Arial"/>
                <a:cs typeface="Arial"/>
              </a:rPr>
              <a:t>Sedoheptolose</a:t>
            </a:r>
            <a:r>
              <a:rPr sz="1800" b="1" spc="-1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155" dirty="0">
                <a:solidFill>
                  <a:srgbClr val="0000CC"/>
                </a:solidFill>
                <a:latin typeface="Arial"/>
                <a:cs typeface="Arial"/>
              </a:rPr>
              <a:t>7-  </a:t>
            </a:r>
            <a:r>
              <a:rPr sz="1800" b="1" spc="-15" dirty="0">
                <a:solidFill>
                  <a:srgbClr val="0000CC"/>
                </a:solidFill>
                <a:latin typeface="Arial"/>
                <a:cs typeface="Arial"/>
              </a:rPr>
              <a:t>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76828" y="4155947"/>
            <a:ext cx="3328416" cy="11277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34561" y="4179315"/>
            <a:ext cx="3128010" cy="955675"/>
          </a:xfrm>
          <a:custGeom>
            <a:avLst/>
            <a:gdLst/>
            <a:ahLst/>
            <a:cxnLst/>
            <a:rect l="l" t="t" r="r" b="b"/>
            <a:pathLst>
              <a:path w="3128009" h="955675">
                <a:moveTo>
                  <a:pt x="90170" y="839977"/>
                </a:moveTo>
                <a:lnTo>
                  <a:pt x="82041" y="840231"/>
                </a:lnTo>
                <a:lnTo>
                  <a:pt x="0" y="926845"/>
                </a:lnTo>
                <a:lnTo>
                  <a:pt x="115824" y="955674"/>
                </a:lnTo>
                <a:lnTo>
                  <a:pt x="122809" y="951356"/>
                </a:lnTo>
                <a:lnTo>
                  <a:pt x="124460" y="944498"/>
                </a:lnTo>
                <a:lnTo>
                  <a:pt x="126237" y="937513"/>
                </a:lnTo>
                <a:lnTo>
                  <a:pt x="122961" y="932052"/>
                </a:lnTo>
                <a:lnTo>
                  <a:pt x="28193" y="932052"/>
                </a:lnTo>
                <a:lnTo>
                  <a:pt x="20954" y="907160"/>
                </a:lnTo>
                <a:lnTo>
                  <a:pt x="67027" y="893676"/>
                </a:lnTo>
                <a:lnTo>
                  <a:pt x="100837" y="858011"/>
                </a:lnTo>
                <a:lnTo>
                  <a:pt x="100584" y="849756"/>
                </a:lnTo>
                <a:lnTo>
                  <a:pt x="95376" y="844930"/>
                </a:lnTo>
                <a:lnTo>
                  <a:pt x="90170" y="839977"/>
                </a:lnTo>
                <a:close/>
              </a:path>
              <a:path w="3128009" h="955675">
                <a:moveTo>
                  <a:pt x="67027" y="893676"/>
                </a:moveTo>
                <a:lnTo>
                  <a:pt x="20954" y="907160"/>
                </a:lnTo>
                <a:lnTo>
                  <a:pt x="28193" y="932052"/>
                </a:lnTo>
                <a:lnTo>
                  <a:pt x="40344" y="928496"/>
                </a:lnTo>
                <a:lnTo>
                  <a:pt x="34036" y="928496"/>
                </a:lnTo>
                <a:lnTo>
                  <a:pt x="27686" y="907033"/>
                </a:lnTo>
                <a:lnTo>
                  <a:pt x="54371" y="907033"/>
                </a:lnTo>
                <a:lnTo>
                  <a:pt x="67027" y="893676"/>
                </a:lnTo>
                <a:close/>
              </a:path>
              <a:path w="3128009" h="955675">
                <a:moveTo>
                  <a:pt x="74188" y="918592"/>
                </a:moveTo>
                <a:lnTo>
                  <a:pt x="28193" y="932052"/>
                </a:lnTo>
                <a:lnTo>
                  <a:pt x="122961" y="932052"/>
                </a:lnTo>
                <a:lnTo>
                  <a:pt x="122047" y="930528"/>
                </a:lnTo>
                <a:lnTo>
                  <a:pt x="74188" y="918592"/>
                </a:lnTo>
                <a:close/>
              </a:path>
              <a:path w="3128009" h="955675">
                <a:moveTo>
                  <a:pt x="27686" y="907033"/>
                </a:moveTo>
                <a:lnTo>
                  <a:pt x="34036" y="928496"/>
                </a:lnTo>
                <a:lnTo>
                  <a:pt x="49285" y="912402"/>
                </a:lnTo>
                <a:lnTo>
                  <a:pt x="27686" y="907033"/>
                </a:lnTo>
                <a:close/>
              </a:path>
              <a:path w="3128009" h="955675">
                <a:moveTo>
                  <a:pt x="49285" y="912402"/>
                </a:moveTo>
                <a:lnTo>
                  <a:pt x="34036" y="928496"/>
                </a:lnTo>
                <a:lnTo>
                  <a:pt x="40344" y="928496"/>
                </a:lnTo>
                <a:lnTo>
                  <a:pt x="74188" y="918592"/>
                </a:lnTo>
                <a:lnTo>
                  <a:pt x="49285" y="912402"/>
                </a:lnTo>
                <a:close/>
              </a:path>
              <a:path w="3128009" h="955675">
                <a:moveTo>
                  <a:pt x="3120516" y="0"/>
                </a:moveTo>
                <a:lnTo>
                  <a:pt x="67027" y="893676"/>
                </a:lnTo>
                <a:lnTo>
                  <a:pt x="49285" y="912402"/>
                </a:lnTo>
                <a:lnTo>
                  <a:pt x="74188" y="918592"/>
                </a:lnTo>
                <a:lnTo>
                  <a:pt x="3127883" y="24891"/>
                </a:lnTo>
                <a:lnTo>
                  <a:pt x="3120516" y="0"/>
                </a:lnTo>
                <a:close/>
              </a:path>
              <a:path w="3128009" h="955675">
                <a:moveTo>
                  <a:pt x="54371" y="907033"/>
                </a:moveTo>
                <a:lnTo>
                  <a:pt x="27686" y="907033"/>
                </a:lnTo>
                <a:lnTo>
                  <a:pt x="49285" y="912402"/>
                </a:lnTo>
                <a:lnTo>
                  <a:pt x="54371" y="907033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45279" y="4232147"/>
            <a:ext cx="3176016" cy="11277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87952" y="4255642"/>
            <a:ext cx="2975610" cy="954405"/>
          </a:xfrm>
          <a:custGeom>
            <a:avLst/>
            <a:gdLst/>
            <a:ahLst/>
            <a:cxnLst/>
            <a:rect l="l" t="t" r="r" b="b"/>
            <a:pathLst>
              <a:path w="2975609" h="954404">
                <a:moveTo>
                  <a:pt x="2901430" y="917433"/>
                </a:moveTo>
                <a:lnTo>
                  <a:pt x="2853563" y="928623"/>
                </a:lnTo>
                <a:lnTo>
                  <a:pt x="2849245" y="935608"/>
                </a:lnTo>
                <a:lnTo>
                  <a:pt x="2852547" y="949578"/>
                </a:lnTo>
                <a:lnTo>
                  <a:pt x="2859404" y="953896"/>
                </a:lnTo>
                <a:lnTo>
                  <a:pt x="2954961" y="931544"/>
                </a:lnTo>
                <a:lnTo>
                  <a:pt x="2947289" y="931544"/>
                </a:lnTo>
                <a:lnTo>
                  <a:pt x="2901430" y="917433"/>
                </a:lnTo>
                <a:close/>
              </a:path>
              <a:path w="2975609" h="954404">
                <a:moveTo>
                  <a:pt x="2926491" y="911586"/>
                </a:moveTo>
                <a:lnTo>
                  <a:pt x="2901430" y="917433"/>
                </a:lnTo>
                <a:lnTo>
                  <a:pt x="2947289" y="931544"/>
                </a:lnTo>
                <a:lnTo>
                  <a:pt x="2948383" y="927988"/>
                </a:lnTo>
                <a:lnTo>
                  <a:pt x="2941574" y="927988"/>
                </a:lnTo>
                <a:lnTo>
                  <a:pt x="2926491" y="911586"/>
                </a:lnTo>
                <a:close/>
              </a:path>
              <a:path w="2975609" h="954404">
                <a:moveTo>
                  <a:pt x="2886582" y="838580"/>
                </a:moveTo>
                <a:lnTo>
                  <a:pt x="2876042" y="848359"/>
                </a:lnTo>
                <a:lnTo>
                  <a:pt x="2875788" y="856487"/>
                </a:lnTo>
                <a:lnTo>
                  <a:pt x="2909116" y="892691"/>
                </a:lnTo>
                <a:lnTo>
                  <a:pt x="2954908" y="906779"/>
                </a:lnTo>
                <a:lnTo>
                  <a:pt x="2947289" y="931544"/>
                </a:lnTo>
                <a:lnTo>
                  <a:pt x="2954961" y="931544"/>
                </a:lnTo>
                <a:lnTo>
                  <a:pt x="2975609" y="926718"/>
                </a:lnTo>
                <a:lnTo>
                  <a:pt x="2894838" y="838961"/>
                </a:lnTo>
                <a:lnTo>
                  <a:pt x="2886582" y="838580"/>
                </a:lnTo>
                <a:close/>
              </a:path>
              <a:path w="2975609" h="954404">
                <a:moveTo>
                  <a:pt x="2948178" y="906525"/>
                </a:moveTo>
                <a:lnTo>
                  <a:pt x="2926491" y="911586"/>
                </a:lnTo>
                <a:lnTo>
                  <a:pt x="2941574" y="927988"/>
                </a:lnTo>
                <a:lnTo>
                  <a:pt x="2948178" y="906525"/>
                </a:lnTo>
                <a:close/>
              </a:path>
              <a:path w="2975609" h="954404">
                <a:moveTo>
                  <a:pt x="2954083" y="906525"/>
                </a:moveTo>
                <a:lnTo>
                  <a:pt x="2948178" y="906525"/>
                </a:lnTo>
                <a:lnTo>
                  <a:pt x="2941574" y="927988"/>
                </a:lnTo>
                <a:lnTo>
                  <a:pt x="2948383" y="927988"/>
                </a:lnTo>
                <a:lnTo>
                  <a:pt x="2954908" y="906779"/>
                </a:lnTo>
                <a:lnTo>
                  <a:pt x="2954083" y="906525"/>
                </a:lnTo>
                <a:close/>
              </a:path>
              <a:path w="2975609" h="954404">
                <a:moveTo>
                  <a:pt x="7620" y="0"/>
                </a:moveTo>
                <a:lnTo>
                  <a:pt x="0" y="24637"/>
                </a:lnTo>
                <a:lnTo>
                  <a:pt x="2901430" y="917433"/>
                </a:lnTo>
                <a:lnTo>
                  <a:pt x="2926491" y="911586"/>
                </a:lnTo>
                <a:lnTo>
                  <a:pt x="2909116" y="892691"/>
                </a:lnTo>
                <a:lnTo>
                  <a:pt x="7620" y="0"/>
                </a:lnTo>
                <a:close/>
              </a:path>
              <a:path w="2975609" h="954404">
                <a:moveTo>
                  <a:pt x="2909116" y="892691"/>
                </a:moveTo>
                <a:lnTo>
                  <a:pt x="2926491" y="911586"/>
                </a:lnTo>
                <a:lnTo>
                  <a:pt x="2948178" y="906525"/>
                </a:lnTo>
                <a:lnTo>
                  <a:pt x="2954083" y="906525"/>
                </a:lnTo>
                <a:lnTo>
                  <a:pt x="2909116" y="892691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362200" y="5181600"/>
            <a:ext cx="1275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5080" indent="-55244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solidFill>
                  <a:srgbClr val="0000CC"/>
                </a:solidFill>
                <a:latin typeface="Arial"/>
                <a:cs typeface="Arial"/>
              </a:rPr>
              <a:t>Erythrose </a:t>
            </a:r>
            <a:r>
              <a:rPr sz="1800" b="1" spc="-155" dirty="0">
                <a:solidFill>
                  <a:srgbClr val="0000CC"/>
                </a:solidFill>
                <a:latin typeface="Arial"/>
                <a:cs typeface="Arial"/>
              </a:rPr>
              <a:t>4-  </a:t>
            </a:r>
            <a:r>
              <a:rPr sz="1800" b="1" spc="-30" dirty="0">
                <a:solidFill>
                  <a:srgbClr val="0000CC"/>
                </a:solidFill>
                <a:latin typeface="Arial"/>
                <a:cs typeface="Arial"/>
              </a:rPr>
              <a:t>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Ribose</a:t>
            </a:r>
            <a:r>
              <a:rPr spc="-40" dirty="0"/>
              <a:t> 5-phosphate</a:t>
            </a:r>
          </a:p>
          <a:p>
            <a:pPr marL="323215" marR="5080" indent="-292735">
              <a:lnSpc>
                <a:spcPts val="7320"/>
              </a:lnSpc>
              <a:spcBef>
                <a:spcPts val="990"/>
              </a:spcBef>
            </a:pPr>
            <a:r>
              <a:rPr spc="-30" dirty="0">
                <a:solidFill>
                  <a:srgbClr val="C00000"/>
                </a:solidFill>
              </a:rPr>
              <a:t>Transketolase, </a:t>
            </a:r>
            <a:r>
              <a:rPr spc="-170" dirty="0">
                <a:solidFill>
                  <a:srgbClr val="C00000"/>
                </a:solidFill>
              </a:rPr>
              <a:t>TPP  </a:t>
            </a:r>
            <a:r>
              <a:rPr spc="10" dirty="0"/>
              <a:t>Glyceraldehyde</a:t>
            </a:r>
            <a:r>
              <a:rPr spc="-85" dirty="0"/>
              <a:t> </a:t>
            </a:r>
            <a:r>
              <a:rPr spc="-155" dirty="0"/>
              <a:t>3-</a:t>
            </a:r>
          </a:p>
          <a:p>
            <a:pPr marL="727075">
              <a:lnSpc>
                <a:spcPts val="1060"/>
              </a:lnSpc>
            </a:pPr>
            <a:r>
              <a:rPr spc="-15" dirty="0"/>
              <a:t>phosphate</a:t>
            </a:r>
          </a:p>
          <a:p>
            <a:pPr>
              <a:lnSpc>
                <a:spcPct val="100000"/>
              </a:lnSpc>
            </a:pPr>
            <a:endParaRPr/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pc="-25" dirty="0">
                <a:solidFill>
                  <a:srgbClr val="C00000"/>
                </a:solidFill>
              </a:rPr>
              <a:t>Transaldolase</a:t>
            </a:r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728345" marR="410845" indent="12065">
              <a:lnSpc>
                <a:spcPct val="100000"/>
              </a:lnSpc>
            </a:pPr>
            <a:r>
              <a:rPr spc="-80" dirty="0"/>
              <a:t>Fructose </a:t>
            </a:r>
            <a:r>
              <a:rPr spc="-155" dirty="0"/>
              <a:t>6-  </a:t>
            </a:r>
            <a:r>
              <a:rPr spc="-95" dirty="0"/>
              <a:t>Pho</a:t>
            </a:r>
            <a:r>
              <a:rPr spc="-75" dirty="0"/>
              <a:t>s</a:t>
            </a:r>
            <a:r>
              <a:rPr spc="15" dirty="0"/>
              <a:t>pha</a:t>
            </a:r>
            <a:r>
              <a:rPr dirty="0"/>
              <a:t>t</a:t>
            </a:r>
            <a:r>
              <a:rPr spc="25" dirty="0"/>
              <a:t>e</a:t>
            </a:r>
          </a:p>
        </p:txBody>
      </p:sp>
      <p:sp>
        <p:nvSpPr>
          <p:cNvPr id="21" name="object 21"/>
          <p:cNvSpPr/>
          <p:nvPr/>
        </p:nvSpPr>
        <p:spPr>
          <a:xfrm>
            <a:off x="5592953" y="969136"/>
            <a:ext cx="1053465" cy="495934"/>
          </a:xfrm>
          <a:custGeom>
            <a:avLst/>
            <a:gdLst/>
            <a:ahLst/>
            <a:cxnLst/>
            <a:rect l="l" t="t" r="r" b="b"/>
            <a:pathLst>
              <a:path w="1053465" h="495934">
                <a:moveTo>
                  <a:pt x="486146" y="213867"/>
                </a:moveTo>
                <a:lnTo>
                  <a:pt x="432181" y="213867"/>
                </a:lnTo>
                <a:lnTo>
                  <a:pt x="437896" y="215773"/>
                </a:lnTo>
                <a:lnTo>
                  <a:pt x="443102" y="217677"/>
                </a:lnTo>
                <a:lnTo>
                  <a:pt x="446277" y="221234"/>
                </a:lnTo>
                <a:lnTo>
                  <a:pt x="447379" y="227206"/>
                </a:lnTo>
                <a:lnTo>
                  <a:pt x="447929" y="230504"/>
                </a:lnTo>
                <a:lnTo>
                  <a:pt x="446786" y="236474"/>
                </a:lnTo>
                <a:lnTo>
                  <a:pt x="443864" y="244983"/>
                </a:lnTo>
                <a:lnTo>
                  <a:pt x="426974" y="293242"/>
                </a:lnTo>
                <a:lnTo>
                  <a:pt x="461645" y="305308"/>
                </a:lnTo>
                <a:lnTo>
                  <a:pt x="483870" y="241808"/>
                </a:lnTo>
                <a:lnTo>
                  <a:pt x="487723" y="218693"/>
                </a:lnTo>
                <a:lnTo>
                  <a:pt x="486146" y="213867"/>
                </a:lnTo>
                <a:close/>
              </a:path>
              <a:path w="1053465" h="495934">
                <a:moveTo>
                  <a:pt x="420802" y="190880"/>
                </a:moveTo>
                <a:lnTo>
                  <a:pt x="366268" y="190880"/>
                </a:lnTo>
                <a:lnTo>
                  <a:pt x="377444" y="194817"/>
                </a:lnTo>
                <a:lnTo>
                  <a:pt x="380873" y="198882"/>
                </a:lnTo>
                <a:lnTo>
                  <a:pt x="381888" y="204850"/>
                </a:lnTo>
                <a:lnTo>
                  <a:pt x="382524" y="207899"/>
                </a:lnTo>
                <a:lnTo>
                  <a:pt x="381254" y="213613"/>
                </a:lnTo>
                <a:lnTo>
                  <a:pt x="361442" y="270255"/>
                </a:lnTo>
                <a:lnTo>
                  <a:pt x="396113" y="282448"/>
                </a:lnTo>
                <a:lnTo>
                  <a:pt x="415671" y="226567"/>
                </a:lnTo>
                <a:lnTo>
                  <a:pt x="418592" y="221361"/>
                </a:lnTo>
                <a:lnTo>
                  <a:pt x="422021" y="218693"/>
                </a:lnTo>
                <a:lnTo>
                  <a:pt x="426847" y="214757"/>
                </a:lnTo>
                <a:lnTo>
                  <a:pt x="432181" y="213867"/>
                </a:lnTo>
                <a:lnTo>
                  <a:pt x="486146" y="213867"/>
                </a:lnTo>
                <a:lnTo>
                  <a:pt x="485648" y="212343"/>
                </a:lnTo>
                <a:lnTo>
                  <a:pt x="480822" y="206375"/>
                </a:lnTo>
                <a:lnTo>
                  <a:pt x="476680" y="201167"/>
                </a:lnTo>
                <a:lnTo>
                  <a:pt x="423925" y="201167"/>
                </a:lnTo>
                <a:lnTo>
                  <a:pt x="422656" y="195452"/>
                </a:lnTo>
                <a:lnTo>
                  <a:pt x="420802" y="190880"/>
                </a:lnTo>
                <a:close/>
              </a:path>
              <a:path w="1053465" h="495934">
                <a:moveTo>
                  <a:pt x="330073" y="149605"/>
                </a:moveTo>
                <a:lnTo>
                  <a:pt x="295910" y="247396"/>
                </a:lnTo>
                <a:lnTo>
                  <a:pt x="330581" y="259461"/>
                </a:lnTo>
                <a:lnTo>
                  <a:pt x="349177" y="206375"/>
                </a:lnTo>
                <a:lnTo>
                  <a:pt x="350647" y="202946"/>
                </a:lnTo>
                <a:lnTo>
                  <a:pt x="353441" y="197865"/>
                </a:lnTo>
                <a:lnTo>
                  <a:pt x="355092" y="195961"/>
                </a:lnTo>
                <a:lnTo>
                  <a:pt x="356743" y="194817"/>
                </a:lnTo>
                <a:lnTo>
                  <a:pt x="361314" y="191515"/>
                </a:lnTo>
                <a:lnTo>
                  <a:pt x="366268" y="190880"/>
                </a:lnTo>
                <a:lnTo>
                  <a:pt x="420802" y="190880"/>
                </a:lnTo>
                <a:lnTo>
                  <a:pt x="402908" y="173736"/>
                </a:lnTo>
                <a:lnTo>
                  <a:pt x="360552" y="173736"/>
                </a:lnTo>
                <a:lnTo>
                  <a:pt x="364744" y="161671"/>
                </a:lnTo>
                <a:lnTo>
                  <a:pt x="330073" y="149605"/>
                </a:lnTo>
                <a:close/>
              </a:path>
              <a:path w="1053465" h="495934">
                <a:moveTo>
                  <a:pt x="225361" y="113919"/>
                </a:moveTo>
                <a:lnTo>
                  <a:pt x="185277" y="132651"/>
                </a:lnTo>
                <a:lnTo>
                  <a:pt x="172259" y="171196"/>
                </a:lnTo>
                <a:lnTo>
                  <a:pt x="173337" y="180125"/>
                </a:lnTo>
                <a:lnTo>
                  <a:pt x="202372" y="217564"/>
                </a:lnTo>
                <a:lnTo>
                  <a:pt x="243332" y="228155"/>
                </a:lnTo>
                <a:lnTo>
                  <a:pt x="255813" y="226341"/>
                </a:lnTo>
                <a:lnTo>
                  <a:pt x="288750" y="201042"/>
                </a:lnTo>
                <a:lnTo>
                  <a:pt x="291011" y="195961"/>
                </a:lnTo>
                <a:lnTo>
                  <a:pt x="232537" y="195961"/>
                </a:lnTo>
                <a:lnTo>
                  <a:pt x="226187" y="193801"/>
                </a:lnTo>
                <a:lnTo>
                  <a:pt x="219075" y="191262"/>
                </a:lnTo>
                <a:lnTo>
                  <a:pt x="214249" y="186562"/>
                </a:lnTo>
                <a:lnTo>
                  <a:pt x="209527" y="174386"/>
                </a:lnTo>
                <a:lnTo>
                  <a:pt x="209475" y="168376"/>
                </a:lnTo>
                <a:lnTo>
                  <a:pt x="211771" y="161671"/>
                </a:lnTo>
                <a:lnTo>
                  <a:pt x="213233" y="157479"/>
                </a:lnTo>
                <a:lnTo>
                  <a:pt x="216788" y="153162"/>
                </a:lnTo>
                <a:lnTo>
                  <a:pt x="221996" y="150113"/>
                </a:lnTo>
                <a:lnTo>
                  <a:pt x="228346" y="146303"/>
                </a:lnTo>
                <a:lnTo>
                  <a:pt x="235076" y="145668"/>
                </a:lnTo>
                <a:lnTo>
                  <a:pt x="287902" y="145668"/>
                </a:lnTo>
                <a:lnTo>
                  <a:pt x="285355" y="141196"/>
                </a:lnTo>
                <a:lnTo>
                  <a:pt x="276939" y="131984"/>
                </a:lnTo>
                <a:lnTo>
                  <a:pt x="266356" y="124535"/>
                </a:lnTo>
                <a:lnTo>
                  <a:pt x="253619" y="118872"/>
                </a:lnTo>
                <a:lnTo>
                  <a:pt x="239025" y="114966"/>
                </a:lnTo>
                <a:lnTo>
                  <a:pt x="225361" y="113919"/>
                </a:lnTo>
                <a:close/>
              </a:path>
              <a:path w="1053465" h="495934">
                <a:moveTo>
                  <a:pt x="449834" y="191833"/>
                </a:moveTo>
                <a:lnTo>
                  <a:pt x="423925" y="201167"/>
                </a:lnTo>
                <a:lnTo>
                  <a:pt x="476680" y="201167"/>
                </a:lnTo>
                <a:lnTo>
                  <a:pt x="449834" y="191833"/>
                </a:lnTo>
                <a:close/>
              </a:path>
              <a:path w="1053465" h="495934">
                <a:moveTo>
                  <a:pt x="287902" y="145668"/>
                </a:moveTo>
                <a:lnTo>
                  <a:pt x="235076" y="145668"/>
                </a:lnTo>
                <a:lnTo>
                  <a:pt x="242188" y="148209"/>
                </a:lnTo>
                <a:lnTo>
                  <a:pt x="248412" y="150367"/>
                </a:lnTo>
                <a:lnTo>
                  <a:pt x="253111" y="154432"/>
                </a:lnTo>
                <a:lnTo>
                  <a:pt x="255905" y="160400"/>
                </a:lnTo>
                <a:lnTo>
                  <a:pt x="258825" y="166370"/>
                </a:lnTo>
                <a:lnTo>
                  <a:pt x="259207" y="172592"/>
                </a:lnTo>
                <a:lnTo>
                  <a:pt x="256839" y="179183"/>
                </a:lnTo>
                <a:lnTo>
                  <a:pt x="254762" y="185292"/>
                </a:lnTo>
                <a:lnTo>
                  <a:pt x="250571" y="189991"/>
                </a:lnTo>
                <a:lnTo>
                  <a:pt x="244729" y="192786"/>
                </a:lnTo>
                <a:lnTo>
                  <a:pt x="238760" y="195707"/>
                </a:lnTo>
                <a:lnTo>
                  <a:pt x="232537" y="195961"/>
                </a:lnTo>
                <a:lnTo>
                  <a:pt x="291011" y="195961"/>
                </a:lnTo>
                <a:lnTo>
                  <a:pt x="292988" y="191515"/>
                </a:lnTo>
                <a:lnTo>
                  <a:pt x="295508" y="181610"/>
                </a:lnTo>
                <a:lnTo>
                  <a:pt x="296086" y="172592"/>
                </a:lnTo>
                <a:lnTo>
                  <a:pt x="296094" y="171196"/>
                </a:lnTo>
                <a:lnTo>
                  <a:pt x="294828" y="161815"/>
                </a:lnTo>
                <a:lnTo>
                  <a:pt x="291592" y="152146"/>
                </a:lnTo>
                <a:lnTo>
                  <a:pt x="287902" y="145668"/>
                </a:lnTo>
                <a:close/>
              </a:path>
              <a:path w="1053465" h="495934">
                <a:moveTo>
                  <a:pt x="82042" y="136651"/>
                </a:moveTo>
                <a:lnTo>
                  <a:pt x="60960" y="156717"/>
                </a:lnTo>
                <a:lnTo>
                  <a:pt x="68796" y="164982"/>
                </a:lnTo>
                <a:lnTo>
                  <a:pt x="77263" y="171878"/>
                </a:lnTo>
                <a:lnTo>
                  <a:pt x="86373" y="177417"/>
                </a:lnTo>
                <a:lnTo>
                  <a:pt x="96138" y="181610"/>
                </a:lnTo>
                <a:lnTo>
                  <a:pt x="107090" y="184681"/>
                </a:lnTo>
                <a:lnTo>
                  <a:pt x="117268" y="185896"/>
                </a:lnTo>
                <a:lnTo>
                  <a:pt x="126660" y="185253"/>
                </a:lnTo>
                <a:lnTo>
                  <a:pt x="156264" y="158496"/>
                </a:lnTo>
                <a:lnTo>
                  <a:pt x="113411" y="158496"/>
                </a:lnTo>
                <a:lnTo>
                  <a:pt x="106172" y="155955"/>
                </a:lnTo>
                <a:lnTo>
                  <a:pt x="99883" y="153046"/>
                </a:lnTo>
                <a:lnTo>
                  <a:pt x="93773" y="148875"/>
                </a:lnTo>
                <a:lnTo>
                  <a:pt x="87799" y="143383"/>
                </a:lnTo>
                <a:lnTo>
                  <a:pt x="82042" y="136651"/>
                </a:lnTo>
                <a:close/>
              </a:path>
              <a:path w="1053465" h="495934">
                <a:moveTo>
                  <a:pt x="382016" y="167893"/>
                </a:moveTo>
                <a:lnTo>
                  <a:pt x="370713" y="169672"/>
                </a:lnTo>
                <a:lnTo>
                  <a:pt x="366013" y="171196"/>
                </a:lnTo>
                <a:lnTo>
                  <a:pt x="360552" y="173736"/>
                </a:lnTo>
                <a:lnTo>
                  <a:pt x="402908" y="173736"/>
                </a:lnTo>
                <a:lnTo>
                  <a:pt x="397001" y="171196"/>
                </a:lnTo>
                <a:lnTo>
                  <a:pt x="389382" y="168528"/>
                </a:lnTo>
                <a:lnTo>
                  <a:pt x="382016" y="167893"/>
                </a:lnTo>
                <a:close/>
              </a:path>
              <a:path w="1053465" h="495934">
                <a:moveTo>
                  <a:pt x="123158" y="76771"/>
                </a:moveTo>
                <a:lnTo>
                  <a:pt x="89026" y="100329"/>
                </a:lnTo>
                <a:lnTo>
                  <a:pt x="86868" y="108712"/>
                </a:lnTo>
                <a:lnTo>
                  <a:pt x="87158" y="113029"/>
                </a:lnTo>
                <a:lnTo>
                  <a:pt x="87502" y="118999"/>
                </a:lnTo>
                <a:lnTo>
                  <a:pt x="90677" y="124967"/>
                </a:lnTo>
                <a:lnTo>
                  <a:pt x="96774" y="130175"/>
                </a:lnTo>
                <a:lnTo>
                  <a:pt x="98425" y="131699"/>
                </a:lnTo>
                <a:lnTo>
                  <a:pt x="102235" y="134238"/>
                </a:lnTo>
                <a:lnTo>
                  <a:pt x="108076" y="137795"/>
                </a:lnTo>
                <a:lnTo>
                  <a:pt x="113411" y="141097"/>
                </a:lnTo>
                <a:lnTo>
                  <a:pt x="116615" y="143418"/>
                </a:lnTo>
                <a:lnTo>
                  <a:pt x="117856" y="144907"/>
                </a:lnTo>
                <a:lnTo>
                  <a:pt x="119887" y="147192"/>
                </a:lnTo>
                <a:lnTo>
                  <a:pt x="120523" y="149605"/>
                </a:lnTo>
                <a:lnTo>
                  <a:pt x="119314" y="153162"/>
                </a:lnTo>
                <a:lnTo>
                  <a:pt x="117856" y="157225"/>
                </a:lnTo>
                <a:lnTo>
                  <a:pt x="113411" y="158496"/>
                </a:lnTo>
                <a:lnTo>
                  <a:pt x="156264" y="158496"/>
                </a:lnTo>
                <a:lnTo>
                  <a:pt x="158152" y="153162"/>
                </a:lnTo>
                <a:lnTo>
                  <a:pt x="158025" y="146303"/>
                </a:lnTo>
                <a:lnTo>
                  <a:pt x="157987" y="145161"/>
                </a:lnTo>
                <a:lnTo>
                  <a:pt x="154305" y="138175"/>
                </a:lnTo>
                <a:lnTo>
                  <a:pt x="151511" y="132461"/>
                </a:lnTo>
                <a:lnTo>
                  <a:pt x="145923" y="127126"/>
                </a:lnTo>
                <a:lnTo>
                  <a:pt x="131825" y="118617"/>
                </a:lnTo>
                <a:lnTo>
                  <a:pt x="128397" y="116459"/>
                </a:lnTo>
                <a:lnTo>
                  <a:pt x="127381" y="115315"/>
                </a:lnTo>
                <a:lnTo>
                  <a:pt x="125095" y="113029"/>
                </a:lnTo>
                <a:lnTo>
                  <a:pt x="124333" y="110743"/>
                </a:lnTo>
                <a:lnTo>
                  <a:pt x="125095" y="108585"/>
                </a:lnTo>
                <a:lnTo>
                  <a:pt x="126746" y="103759"/>
                </a:lnTo>
                <a:lnTo>
                  <a:pt x="131063" y="102615"/>
                </a:lnTo>
                <a:lnTo>
                  <a:pt x="169593" y="102615"/>
                </a:lnTo>
                <a:lnTo>
                  <a:pt x="174244" y="98298"/>
                </a:lnTo>
                <a:lnTo>
                  <a:pt x="133417" y="77775"/>
                </a:lnTo>
                <a:lnTo>
                  <a:pt x="123158" y="76771"/>
                </a:lnTo>
                <a:close/>
              </a:path>
              <a:path w="1053465" h="495934">
                <a:moveTo>
                  <a:pt x="50292" y="0"/>
                </a:moveTo>
                <a:lnTo>
                  <a:pt x="0" y="143890"/>
                </a:lnTo>
                <a:lnTo>
                  <a:pt x="37337" y="156972"/>
                </a:lnTo>
                <a:lnTo>
                  <a:pt x="87630" y="13080"/>
                </a:lnTo>
                <a:lnTo>
                  <a:pt x="50292" y="0"/>
                </a:lnTo>
                <a:close/>
              </a:path>
              <a:path w="1053465" h="495934">
                <a:moveTo>
                  <a:pt x="169593" y="102615"/>
                </a:moveTo>
                <a:lnTo>
                  <a:pt x="131063" y="102615"/>
                </a:lnTo>
                <a:lnTo>
                  <a:pt x="137922" y="105028"/>
                </a:lnTo>
                <a:lnTo>
                  <a:pt x="143891" y="107061"/>
                </a:lnTo>
                <a:lnTo>
                  <a:pt x="149479" y="110871"/>
                </a:lnTo>
                <a:lnTo>
                  <a:pt x="154686" y="116459"/>
                </a:lnTo>
                <a:lnTo>
                  <a:pt x="169593" y="102615"/>
                </a:lnTo>
                <a:close/>
              </a:path>
              <a:path w="1053465" h="495934">
                <a:moveTo>
                  <a:pt x="990187" y="382285"/>
                </a:moveTo>
                <a:lnTo>
                  <a:pt x="952658" y="400065"/>
                </a:lnTo>
                <a:lnTo>
                  <a:pt x="938313" y="438165"/>
                </a:lnTo>
                <a:lnTo>
                  <a:pt x="938286" y="440705"/>
                </a:lnTo>
                <a:lnTo>
                  <a:pt x="938918" y="448325"/>
                </a:lnTo>
                <a:lnTo>
                  <a:pt x="966523" y="485155"/>
                </a:lnTo>
                <a:lnTo>
                  <a:pt x="991816" y="495315"/>
                </a:lnTo>
                <a:lnTo>
                  <a:pt x="1013013" y="495315"/>
                </a:lnTo>
                <a:lnTo>
                  <a:pt x="1022730" y="491505"/>
                </a:lnTo>
                <a:lnTo>
                  <a:pt x="1029589" y="488965"/>
                </a:lnTo>
                <a:lnTo>
                  <a:pt x="1035939" y="483885"/>
                </a:lnTo>
                <a:lnTo>
                  <a:pt x="1041653" y="474995"/>
                </a:lnTo>
                <a:lnTo>
                  <a:pt x="1026752" y="469915"/>
                </a:lnTo>
                <a:lnTo>
                  <a:pt x="995552" y="469915"/>
                </a:lnTo>
                <a:lnTo>
                  <a:pt x="988314" y="467375"/>
                </a:lnTo>
                <a:lnTo>
                  <a:pt x="979549" y="462295"/>
                </a:lnTo>
                <a:lnTo>
                  <a:pt x="974391" y="455945"/>
                </a:lnTo>
                <a:lnTo>
                  <a:pt x="972829" y="448325"/>
                </a:lnTo>
                <a:lnTo>
                  <a:pt x="974851" y="438165"/>
                </a:lnTo>
                <a:lnTo>
                  <a:pt x="1052879" y="438165"/>
                </a:lnTo>
                <a:lnTo>
                  <a:pt x="1052966" y="433085"/>
                </a:lnTo>
                <a:lnTo>
                  <a:pt x="1052795" y="431815"/>
                </a:lnTo>
                <a:lnTo>
                  <a:pt x="1021969" y="431815"/>
                </a:lnTo>
                <a:lnTo>
                  <a:pt x="982726" y="417845"/>
                </a:lnTo>
                <a:lnTo>
                  <a:pt x="985139" y="414035"/>
                </a:lnTo>
                <a:lnTo>
                  <a:pt x="988314" y="411495"/>
                </a:lnTo>
                <a:lnTo>
                  <a:pt x="992124" y="408955"/>
                </a:lnTo>
                <a:lnTo>
                  <a:pt x="996950" y="406415"/>
                </a:lnTo>
                <a:lnTo>
                  <a:pt x="1043218" y="406415"/>
                </a:lnTo>
                <a:lnTo>
                  <a:pt x="1039780" y="401335"/>
                </a:lnTo>
                <a:lnTo>
                  <a:pt x="1028759" y="393715"/>
                </a:lnTo>
                <a:lnTo>
                  <a:pt x="1014476" y="386095"/>
                </a:lnTo>
                <a:lnTo>
                  <a:pt x="1001926" y="383555"/>
                </a:lnTo>
                <a:lnTo>
                  <a:pt x="990187" y="382285"/>
                </a:lnTo>
                <a:close/>
              </a:path>
              <a:path w="1053465" h="495934">
                <a:moveTo>
                  <a:pt x="1008126" y="463565"/>
                </a:moveTo>
                <a:lnTo>
                  <a:pt x="1002156" y="468645"/>
                </a:lnTo>
                <a:lnTo>
                  <a:pt x="995552" y="469915"/>
                </a:lnTo>
                <a:lnTo>
                  <a:pt x="1026752" y="469915"/>
                </a:lnTo>
                <a:lnTo>
                  <a:pt x="1008126" y="463565"/>
                </a:lnTo>
                <a:close/>
              </a:path>
              <a:path w="1053465" h="495934">
                <a:moveTo>
                  <a:pt x="1052879" y="438165"/>
                </a:moveTo>
                <a:lnTo>
                  <a:pt x="974851" y="438165"/>
                </a:lnTo>
                <a:lnTo>
                  <a:pt x="1047496" y="463565"/>
                </a:lnTo>
                <a:lnTo>
                  <a:pt x="1049020" y="458485"/>
                </a:lnTo>
                <a:lnTo>
                  <a:pt x="1051494" y="450865"/>
                </a:lnTo>
                <a:lnTo>
                  <a:pt x="1052814" y="441975"/>
                </a:lnTo>
                <a:lnTo>
                  <a:pt x="1052879" y="438165"/>
                </a:lnTo>
                <a:close/>
              </a:path>
              <a:path w="1053465" h="495934">
                <a:moveTo>
                  <a:pt x="848741" y="405145"/>
                </a:moveTo>
                <a:lnTo>
                  <a:pt x="827659" y="425465"/>
                </a:lnTo>
                <a:lnTo>
                  <a:pt x="835495" y="434355"/>
                </a:lnTo>
                <a:lnTo>
                  <a:pt x="843962" y="440705"/>
                </a:lnTo>
                <a:lnTo>
                  <a:pt x="853072" y="445785"/>
                </a:lnTo>
                <a:lnTo>
                  <a:pt x="862838" y="450865"/>
                </a:lnTo>
                <a:lnTo>
                  <a:pt x="873789" y="453405"/>
                </a:lnTo>
                <a:lnTo>
                  <a:pt x="883967" y="454675"/>
                </a:lnTo>
                <a:lnTo>
                  <a:pt x="893359" y="454675"/>
                </a:lnTo>
                <a:lnTo>
                  <a:pt x="923344" y="426735"/>
                </a:lnTo>
                <a:lnTo>
                  <a:pt x="880110" y="426735"/>
                </a:lnTo>
                <a:lnTo>
                  <a:pt x="872871" y="424195"/>
                </a:lnTo>
                <a:lnTo>
                  <a:pt x="866582" y="421655"/>
                </a:lnTo>
                <a:lnTo>
                  <a:pt x="860472" y="417845"/>
                </a:lnTo>
                <a:lnTo>
                  <a:pt x="854529" y="412765"/>
                </a:lnTo>
                <a:lnTo>
                  <a:pt x="848741" y="405145"/>
                </a:lnTo>
                <a:close/>
              </a:path>
              <a:path w="1053465" h="495934">
                <a:moveTo>
                  <a:pt x="1043218" y="406415"/>
                </a:moveTo>
                <a:lnTo>
                  <a:pt x="1002283" y="406415"/>
                </a:lnTo>
                <a:lnTo>
                  <a:pt x="1008252" y="408955"/>
                </a:lnTo>
                <a:lnTo>
                  <a:pt x="1015039" y="412765"/>
                </a:lnTo>
                <a:lnTo>
                  <a:pt x="1019587" y="417845"/>
                </a:lnTo>
                <a:lnTo>
                  <a:pt x="1021897" y="424195"/>
                </a:lnTo>
                <a:lnTo>
                  <a:pt x="1021969" y="431815"/>
                </a:lnTo>
                <a:lnTo>
                  <a:pt x="1052795" y="431815"/>
                </a:lnTo>
                <a:lnTo>
                  <a:pt x="1051941" y="425465"/>
                </a:lnTo>
                <a:lnTo>
                  <a:pt x="1047515" y="412765"/>
                </a:lnTo>
                <a:lnTo>
                  <a:pt x="1043218" y="406415"/>
                </a:lnTo>
                <a:close/>
              </a:path>
              <a:path w="1053465" h="495934">
                <a:moveTo>
                  <a:pt x="815452" y="403875"/>
                </a:moveTo>
                <a:lnTo>
                  <a:pt x="776605" y="403875"/>
                </a:lnTo>
                <a:lnTo>
                  <a:pt x="772795" y="415305"/>
                </a:lnTo>
                <a:lnTo>
                  <a:pt x="807466" y="426735"/>
                </a:lnTo>
                <a:lnTo>
                  <a:pt x="815452" y="403875"/>
                </a:lnTo>
                <a:close/>
              </a:path>
              <a:path w="1053465" h="495934">
                <a:moveTo>
                  <a:pt x="889920" y="345455"/>
                </a:moveTo>
                <a:lnTo>
                  <a:pt x="855726" y="369585"/>
                </a:lnTo>
                <a:lnTo>
                  <a:pt x="853651" y="378475"/>
                </a:lnTo>
                <a:lnTo>
                  <a:pt x="854201" y="387365"/>
                </a:lnTo>
                <a:lnTo>
                  <a:pt x="874902" y="406415"/>
                </a:lnTo>
                <a:lnTo>
                  <a:pt x="880110" y="410225"/>
                </a:lnTo>
                <a:lnTo>
                  <a:pt x="883412" y="412765"/>
                </a:lnTo>
                <a:lnTo>
                  <a:pt x="884682" y="414035"/>
                </a:lnTo>
                <a:lnTo>
                  <a:pt x="886713" y="416575"/>
                </a:lnTo>
                <a:lnTo>
                  <a:pt x="887222" y="417845"/>
                </a:lnTo>
                <a:lnTo>
                  <a:pt x="886333" y="421655"/>
                </a:lnTo>
                <a:lnTo>
                  <a:pt x="884555" y="425465"/>
                </a:lnTo>
                <a:lnTo>
                  <a:pt x="880110" y="426735"/>
                </a:lnTo>
                <a:lnTo>
                  <a:pt x="923344" y="426735"/>
                </a:lnTo>
                <a:lnTo>
                  <a:pt x="924941" y="421655"/>
                </a:lnTo>
                <a:lnTo>
                  <a:pt x="924687" y="414035"/>
                </a:lnTo>
                <a:lnTo>
                  <a:pt x="918210" y="401335"/>
                </a:lnTo>
                <a:lnTo>
                  <a:pt x="912622" y="396255"/>
                </a:lnTo>
                <a:lnTo>
                  <a:pt x="904239" y="391175"/>
                </a:lnTo>
                <a:lnTo>
                  <a:pt x="898525" y="387365"/>
                </a:lnTo>
                <a:lnTo>
                  <a:pt x="895223" y="384825"/>
                </a:lnTo>
                <a:lnTo>
                  <a:pt x="891794" y="382285"/>
                </a:lnTo>
                <a:lnTo>
                  <a:pt x="891032" y="379745"/>
                </a:lnTo>
                <a:lnTo>
                  <a:pt x="891794" y="377205"/>
                </a:lnTo>
                <a:lnTo>
                  <a:pt x="893445" y="372125"/>
                </a:lnTo>
                <a:lnTo>
                  <a:pt x="897763" y="370855"/>
                </a:lnTo>
                <a:lnTo>
                  <a:pt x="936751" y="370855"/>
                </a:lnTo>
                <a:lnTo>
                  <a:pt x="940943" y="367045"/>
                </a:lnTo>
                <a:lnTo>
                  <a:pt x="900187" y="346725"/>
                </a:lnTo>
                <a:lnTo>
                  <a:pt x="889920" y="345455"/>
                </a:lnTo>
                <a:close/>
              </a:path>
              <a:path w="1053465" h="495934">
                <a:moveTo>
                  <a:pt x="768667" y="301005"/>
                </a:moveTo>
                <a:lnTo>
                  <a:pt x="750760" y="301005"/>
                </a:lnTo>
                <a:lnTo>
                  <a:pt x="741807" y="303545"/>
                </a:lnTo>
                <a:lnTo>
                  <a:pt x="710438" y="337835"/>
                </a:lnTo>
                <a:lnTo>
                  <a:pt x="706929" y="361965"/>
                </a:lnTo>
                <a:lnTo>
                  <a:pt x="708991" y="373395"/>
                </a:lnTo>
                <a:lnTo>
                  <a:pt x="733008" y="403875"/>
                </a:lnTo>
                <a:lnTo>
                  <a:pt x="749046" y="410225"/>
                </a:lnTo>
                <a:lnTo>
                  <a:pt x="756412" y="410225"/>
                </a:lnTo>
                <a:lnTo>
                  <a:pt x="763397" y="408955"/>
                </a:lnTo>
                <a:lnTo>
                  <a:pt x="767461" y="408955"/>
                </a:lnTo>
                <a:lnTo>
                  <a:pt x="771779" y="406415"/>
                </a:lnTo>
                <a:lnTo>
                  <a:pt x="776605" y="403875"/>
                </a:lnTo>
                <a:lnTo>
                  <a:pt x="815452" y="403875"/>
                </a:lnTo>
                <a:lnTo>
                  <a:pt x="822994" y="382285"/>
                </a:lnTo>
                <a:lnTo>
                  <a:pt x="767207" y="382285"/>
                </a:lnTo>
                <a:lnTo>
                  <a:pt x="753999" y="378475"/>
                </a:lnTo>
                <a:lnTo>
                  <a:pt x="749300" y="373395"/>
                </a:lnTo>
                <a:lnTo>
                  <a:pt x="744727" y="361965"/>
                </a:lnTo>
                <a:lnTo>
                  <a:pt x="744601" y="355615"/>
                </a:lnTo>
                <a:lnTo>
                  <a:pt x="748411" y="345455"/>
                </a:lnTo>
                <a:lnTo>
                  <a:pt x="751839" y="341645"/>
                </a:lnTo>
                <a:lnTo>
                  <a:pt x="756793" y="337835"/>
                </a:lnTo>
                <a:lnTo>
                  <a:pt x="763016" y="334025"/>
                </a:lnTo>
                <a:lnTo>
                  <a:pt x="839854" y="334025"/>
                </a:lnTo>
                <a:lnTo>
                  <a:pt x="841629" y="328945"/>
                </a:lnTo>
                <a:lnTo>
                  <a:pt x="833924" y="326405"/>
                </a:lnTo>
                <a:lnTo>
                  <a:pt x="803656" y="326405"/>
                </a:lnTo>
                <a:lnTo>
                  <a:pt x="801243" y="321325"/>
                </a:lnTo>
                <a:lnTo>
                  <a:pt x="798576" y="317515"/>
                </a:lnTo>
                <a:lnTo>
                  <a:pt x="790575" y="309895"/>
                </a:lnTo>
                <a:lnTo>
                  <a:pt x="784606" y="306085"/>
                </a:lnTo>
                <a:lnTo>
                  <a:pt x="777621" y="303545"/>
                </a:lnTo>
                <a:lnTo>
                  <a:pt x="768667" y="301005"/>
                </a:lnTo>
                <a:close/>
              </a:path>
              <a:path w="1053465" h="495934">
                <a:moveTo>
                  <a:pt x="936751" y="370855"/>
                </a:moveTo>
                <a:lnTo>
                  <a:pt x="897763" y="370855"/>
                </a:lnTo>
                <a:lnTo>
                  <a:pt x="904748" y="373395"/>
                </a:lnTo>
                <a:lnTo>
                  <a:pt x="910590" y="375935"/>
                </a:lnTo>
                <a:lnTo>
                  <a:pt x="916177" y="379745"/>
                </a:lnTo>
                <a:lnTo>
                  <a:pt x="921385" y="384825"/>
                </a:lnTo>
                <a:lnTo>
                  <a:pt x="936751" y="370855"/>
                </a:lnTo>
                <a:close/>
              </a:path>
              <a:path w="1053465" h="495934">
                <a:moveTo>
                  <a:pt x="839854" y="334025"/>
                </a:moveTo>
                <a:lnTo>
                  <a:pt x="769620" y="334025"/>
                </a:lnTo>
                <a:lnTo>
                  <a:pt x="782574" y="339105"/>
                </a:lnTo>
                <a:lnTo>
                  <a:pt x="787146" y="342915"/>
                </a:lnTo>
                <a:lnTo>
                  <a:pt x="792734" y="354345"/>
                </a:lnTo>
                <a:lnTo>
                  <a:pt x="793114" y="360695"/>
                </a:lnTo>
                <a:lnTo>
                  <a:pt x="790956" y="365775"/>
                </a:lnTo>
                <a:lnTo>
                  <a:pt x="788797" y="372125"/>
                </a:lnTo>
                <a:lnTo>
                  <a:pt x="784733" y="377205"/>
                </a:lnTo>
                <a:lnTo>
                  <a:pt x="773176" y="382285"/>
                </a:lnTo>
                <a:lnTo>
                  <a:pt x="822994" y="382285"/>
                </a:lnTo>
                <a:lnTo>
                  <a:pt x="839854" y="334025"/>
                </a:lnTo>
                <a:close/>
              </a:path>
              <a:path w="1053465" h="495934">
                <a:moveTo>
                  <a:pt x="642238" y="259095"/>
                </a:moveTo>
                <a:lnTo>
                  <a:pt x="608076" y="356885"/>
                </a:lnTo>
                <a:lnTo>
                  <a:pt x="642747" y="369585"/>
                </a:lnTo>
                <a:lnTo>
                  <a:pt x="657351" y="327675"/>
                </a:lnTo>
                <a:lnTo>
                  <a:pt x="659384" y="321325"/>
                </a:lnTo>
                <a:lnTo>
                  <a:pt x="661543" y="317515"/>
                </a:lnTo>
                <a:lnTo>
                  <a:pt x="663956" y="314975"/>
                </a:lnTo>
                <a:lnTo>
                  <a:pt x="669361" y="309895"/>
                </a:lnTo>
                <a:lnTo>
                  <a:pt x="675671" y="307355"/>
                </a:lnTo>
                <a:lnTo>
                  <a:pt x="682886" y="306085"/>
                </a:lnTo>
                <a:lnTo>
                  <a:pt x="708126" y="306085"/>
                </a:lnTo>
                <a:lnTo>
                  <a:pt x="714984" y="287035"/>
                </a:lnTo>
                <a:lnTo>
                  <a:pt x="671322" y="287035"/>
                </a:lnTo>
                <a:lnTo>
                  <a:pt x="676910" y="271795"/>
                </a:lnTo>
                <a:lnTo>
                  <a:pt x="642238" y="259095"/>
                </a:lnTo>
                <a:close/>
              </a:path>
              <a:path w="1053465" h="495934">
                <a:moveTo>
                  <a:pt x="545687" y="226075"/>
                </a:moveTo>
                <a:lnTo>
                  <a:pt x="508158" y="245125"/>
                </a:lnTo>
                <a:lnTo>
                  <a:pt x="493680" y="284495"/>
                </a:lnTo>
                <a:lnTo>
                  <a:pt x="494418" y="293385"/>
                </a:lnTo>
                <a:lnTo>
                  <a:pt x="522023" y="330215"/>
                </a:lnTo>
                <a:lnTo>
                  <a:pt x="558212" y="340375"/>
                </a:lnTo>
                <a:lnTo>
                  <a:pt x="568513" y="339105"/>
                </a:lnTo>
                <a:lnTo>
                  <a:pt x="578231" y="336565"/>
                </a:lnTo>
                <a:lnTo>
                  <a:pt x="585088" y="332755"/>
                </a:lnTo>
                <a:lnTo>
                  <a:pt x="591438" y="327675"/>
                </a:lnTo>
                <a:lnTo>
                  <a:pt x="597154" y="320055"/>
                </a:lnTo>
                <a:lnTo>
                  <a:pt x="578527" y="313705"/>
                </a:lnTo>
                <a:lnTo>
                  <a:pt x="551052" y="313705"/>
                </a:lnTo>
                <a:lnTo>
                  <a:pt x="543813" y="311165"/>
                </a:lnTo>
                <a:lnTo>
                  <a:pt x="535049" y="307355"/>
                </a:lnTo>
                <a:lnTo>
                  <a:pt x="529891" y="301005"/>
                </a:lnTo>
                <a:lnTo>
                  <a:pt x="528329" y="292115"/>
                </a:lnTo>
                <a:lnTo>
                  <a:pt x="530351" y="281955"/>
                </a:lnTo>
                <a:lnTo>
                  <a:pt x="608350" y="281955"/>
                </a:lnTo>
                <a:lnTo>
                  <a:pt x="608413" y="278145"/>
                </a:lnTo>
                <a:lnTo>
                  <a:pt x="608251" y="276875"/>
                </a:lnTo>
                <a:lnTo>
                  <a:pt x="577469" y="276875"/>
                </a:lnTo>
                <a:lnTo>
                  <a:pt x="538226" y="262905"/>
                </a:lnTo>
                <a:lnTo>
                  <a:pt x="540638" y="259095"/>
                </a:lnTo>
                <a:lnTo>
                  <a:pt x="543813" y="255285"/>
                </a:lnTo>
                <a:lnTo>
                  <a:pt x="547624" y="254015"/>
                </a:lnTo>
                <a:lnTo>
                  <a:pt x="552450" y="251475"/>
                </a:lnTo>
                <a:lnTo>
                  <a:pt x="598718" y="251475"/>
                </a:lnTo>
                <a:lnTo>
                  <a:pt x="595280" y="246395"/>
                </a:lnTo>
                <a:lnTo>
                  <a:pt x="584259" y="237505"/>
                </a:lnTo>
                <a:lnTo>
                  <a:pt x="569976" y="231155"/>
                </a:lnTo>
                <a:lnTo>
                  <a:pt x="557426" y="227345"/>
                </a:lnTo>
                <a:lnTo>
                  <a:pt x="545687" y="226075"/>
                </a:lnTo>
                <a:close/>
              </a:path>
              <a:path w="1053465" h="495934">
                <a:moveTo>
                  <a:pt x="806958" y="317515"/>
                </a:moveTo>
                <a:lnTo>
                  <a:pt x="803656" y="326405"/>
                </a:lnTo>
                <a:lnTo>
                  <a:pt x="833924" y="326405"/>
                </a:lnTo>
                <a:lnTo>
                  <a:pt x="806958" y="317515"/>
                </a:lnTo>
                <a:close/>
              </a:path>
              <a:path w="1053465" h="495934">
                <a:moveTo>
                  <a:pt x="708126" y="306085"/>
                </a:moveTo>
                <a:lnTo>
                  <a:pt x="682886" y="306085"/>
                </a:lnTo>
                <a:lnTo>
                  <a:pt x="691007" y="308625"/>
                </a:lnTo>
                <a:lnTo>
                  <a:pt x="695960" y="309895"/>
                </a:lnTo>
                <a:lnTo>
                  <a:pt x="700405" y="312435"/>
                </a:lnTo>
                <a:lnTo>
                  <a:pt x="704469" y="316245"/>
                </a:lnTo>
                <a:lnTo>
                  <a:pt x="708126" y="306085"/>
                </a:lnTo>
                <a:close/>
              </a:path>
              <a:path w="1053465" h="495934">
                <a:moveTo>
                  <a:pt x="563626" y="308625"/>
                </a:moveTo>
                <a:lnTo>
                  <a:pt x="557657" y="313705"/>
                </a:lnTo>
                <a:lnTo>
                  <a:pt x="578527" y="313705"/>
                </a:lnTo>
                <a:lnTo>
                  <a:pt x="563626" y="308625"/>
                </a:lnTo>
                <a:close/>
              </a:path>
              <a:path w="1053465" h="495934">
                <a:moveTo>
                  <a:pt x="608350" y="281955"/>
                </a:moveTo>
                <a:lnTo>
                  <a:pt x="530351" y="281955"/>
                </a:lnTo>
                <a:lnTo>
                  <a:pt x="602996" y="307355"/>
                </a:lnTo>
                <a:lnTo>
                  <a:pt x="604520" y="303545"/>
                </a:lnTo>
                <a:lnTo>
                  <a:pt x="606976" y="294655"/>
                </a:lnTo>
                <a:lnTo>
                  <a:pt x="608266" y="287035"/>
                </a:lnTo>
                <a:lnTo>
                  <a:pt x="608350" y="281955"/>
                </a:lnTo>
                <a:close/>
              </a:path>
              <a:path w="1053465" h="495934">
                <a:moveTo>
                  <a:pt x="701548" y="278145"/>
                </a:moveTo>
                <a:lnTo>
                  <a:pt x="694182" y="278145"/>
                </a:lnTo>
                <a:lnTo>
                  <a:pt x="687451" y="279415"/>
                </a:lnTo>
                <a:lnTo>
                  <a:pt x="682244" y="280685"/>
                </a:lnTo>
                <a:lnTo>
                  <a:pt x="676910" y="283225"/>
                </a:lnTo>
                <a:lnTo>
                  <a:pt x="671322" y="287035"/>
                </a:lnTo>
                <a:lnTo>
                  <a:pt x="714984" y="287035"/>
                </a:lnTo>
                <a:lnTo>
                  <a:pt x="715899" y="284495"/>
                </a:lnTo>
                <a:lnTo>
                  <a:pt x="713359" y="283225"/>
                </a:lnTo>
                <a:lnTo>
                  <a:pt x="711200" y="281955"/>
                </a:lnTo>
                <a:lnTo>
                  <a:pt x="709295" y="280685"/>
                </a:lnTo>
                <a:lnTo>
                  <a:pt x="701548" y="278145"/>
                </a:lnTo>
                <a:close/>
              </a:path>
              <a:path w="1053465" h="495934">
                <a:moveTo>
                  <a:pt x="598718" y="251475"/>
                </a:moveTo>
                <a:lnTo>
                  <a:pt x="557784" y="251475"/>
                </a:lnTo>
                <a:lnTo>
                  <a:pt x="563752" y="252745"/>
                </a:lnTo>
                <a:lnTo>
                  <a:pt x="570539" y="256555"/>
                </a:lnTo>
                <a:lnTo>
                  <a:pt x="575087" y="261635"/>
                </a:lnTo>
                <a:lnTo>
                  <a:pt x="577397" y="267985"/>
                </a:lnTo>
                <a:lnTo>
                  <a:pt x="577469" y="276875"/>
                </a:lnTo>
                <a:lnTo>
                  <a:pt x="608251" y="276875"/>
                </a:lnTo>
                <a:lnTo>
                  <a:pt x="607441" y="270525"/>
                </a:lnTo>
                <a:lnTo>
                  <a:pt x="603015" y="257825"/>
                </a:lnTo>
                <a:lnTo>
                  <a:pt x="598718" y="25147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70654" y="1047083"/>
            <a:ext cx="1057910" cy="496570"/>
          </a:xfrm>
          <a:custGeom>
            <a:avLst/>
            <a:gdLst/>
            <a:ahLst/>
            <a:cxnLst/>
            <a:rect l="l" t="t" r="r" b="b"/>
            <a:pathLst>
              <a:path w="1057910" h="496569">
                <a:moveTo>
                  <a:pt x="152273" y="338359"/>
                </a:moveTo>
                <a:lnTo>
                  <a:pt x="118237" y="351948"/>
                </a:lnTo>
                <a:lnTo>
                  <a:pt x="175895" y="496220"/>
                </a:lnTo>
                <a:lnTo>
                  <a:pt x="210058" y="482631"/>
                </a:lnTo>
                <a:lnTo>
                  <a:pt x="187071" y="425100"/>
                </a:lnTo>
                <a:lnTo>
                  <a:pt x="223003" y="425100"/>
                </a:lnTo>
                <a:lnTo>
                  <a:pt x="230213" y="421463"/>
                </a:lnTo>
                <a:lnTo>
                  <a:pt x="237347" y="416067"/>
                </a:lnTo>
                <a:lnTo>
                  <a:pt x="243409" y="409410"/>
                </a:lnTo>
                <a:lnTo>
                  <a:pt x="247771" y="402494"/>
                </a:lnTo>
                <a:lnTo>
                  <a:pt x="195072" y="402494"/>
                </a:lnTo>
                <a:lnTo>
                  <a:pt x="189103" y="402367"/>
                </a:lnTo>
                <a:lnTo>
                  <a:pt x="177165" y="397287"/>
                </a:lnTo>
                <a:lnTo>
                  <a:pt x="172974" y="392969"/>
                </a:lnTo>
                <a:lnTo>
                  <a:pt x="170509" y="386746"/>
                </a:lnTo>
                <a:lnTo>
                  <a:pt x="168021" y="380650"/>
                </a:lnTo>
                <a:lnTo>
                  <a:pt x="190500" y="353472"/>
                </a:lnTo>
                <a:lnTo>
                  <a:pt x="248901" y="353472"/>
                </a:lnTo>
                <a:lnTo>
                  <a:pt x="246631" y="349027"/>
                </a:lnTo>
                <a:lnTo>
                  <a:pt x="156591" y="349027"/>
                </a:lnTo>
                <a:lnTo>
                  <a:pt x="152273" y="338359"/>
                </a:lnTo>
                <a:close/>
              </a:path>
              <a:path w="1057910" h="496569">
                <a:moveTo>
                  <a:pt x="80518" y="314483"/>
                </a:moveTo>
                <a:lnTo>
                  <a:pt x="0" y="346741"/>
                </a:lnTo>
                <a:lnTo>
                  <a:pt x="56642" y="488219"/>
                </a:lnTo>
                <a:lnTo>
                  <a:pt x="137160" y="455961"/>
                </a:lnTo>
                <a:lnTo>
                  <a:pt x="131865" y="442753"/>
                </a:lnTo>
                <a:lnTo>
                  <a:pt x="81153" y="442753"/>
                </a:lnTo>
                <a:lnTo>
                  <a:pt x="70993" y="417480"/>
                </a:lnTo>
                <a:lnTo>
                  <a:pt x="112395" y="400970"/>
                </a:lnTo>
                <a:lnTo>
                  <a:pt x="106693" y="386746"/>
                </a:lnTo>
                <a:lnTo>
                  <a:pt x="58800" y="386746"/>
                </a:lnTo>
                <a:lnTo>
                  <a:pt x="49149" y="362616"/>
                </a:lnTo>
                <a:lnTo>
                  <a:pt x="92837" y="345217"/>
                </a:lnTo>
                <a:lnTo>
                  <a:pt x="80518" y="314483"/>
                </a:lnTo>
                <a:close/>
              </a:path>
              <a:path w="1057910" h="496569">
                <a:moveTo>
                  <a:pt x="124841" y="425227"/>
                </a:moveTo>
                <a:lnTo>
                  <a:pt x="81153" y="442753"/>
                </a:lnTo>
                <a:lnTo>
                  <a:pt x="131865" y="442753"/>
                </a:lnTo>
                <a:lnTo>
                  <a:pt x="124841" y="425227"/>
                </a:lnTo>
                <a:close/>
              </a:path>
              <a:path w="1057910" h="496569">
                <a:moveTo>
                  <a:pt x="223003" y="425100"/>
                </a:moveTo>
                <a:lnTo>
                  <a:pt x="187071" y="425100"/>
                </a:lnTo>
                <a:lnTo>
                  <a:pt x="192150" y="427386"/>
                </a:lnTo>
                <a:lnTo>
                  <a:pt x="196850" y="428656"/>
                </a:lnTo>
                <a:lnTo>
                  <a:pt x="200914" y="429037"/>
                </a:lnTo>
                <a:lnTo>
                  <a:pt x="208153" y="429418"/>
                </a:lnTo>
                <a:lnTo>
                  <a:pt x="215137" y="428402"/>
                </a:lnTo>
                <a:lnTo>
                  <a:pt x="221996" y="425608"/>
                </a:lnTo>
                <a:lnTo>
                  <a:pt x="223003" y="425100"/>
                </a:lnTo>
                <a:close/>
              </a:path>
              <a:path w="1057910" h="496569">
                <a:moveTo>
                  <a:pt x="248901" y="353472"/>
                </a:moveTo>
                <a:lnTo>
                  <a:pt x="190500" y="353472"/>
                </a:lnTo>
                <a:lnTo>
                  <a:pt x="197104" y="353853"/>
                </a:lnTo>
                <a:lnTo>
                  <a:pt x="208534" y="359822"/>
                </a:lnTo>
                <a:lnTo>
                  <a:pt x="212090" y="363886"/>
                </a:lnTo>
                <a:lnTo>
                  <a:pt x="214249" y="369347"/>
                </a:lnTo>
                <a:lnTo>
                  <a:pt x="216408" y="374681"/>
                </a:lnTo>
                <a:lnTo>
                  <a:pt x="195072" y="402494"/>
                </a:lnTo>
                <a:lnTo>
                  <a:pt x="247771" y="402494"/>
                </a:lnTo>
                <a:lnTo>
                  <a:pt x="248412" y="401478"/>
                </a:lnTo>
                <a:lnTo>
                  <a:pt x="252702" y="390523"/>
                </a:lnTo>
                <a:lnTo>
                  <a:pt x="254349" y="379174"/>
                </a:lnTo>
                <a:lnTo>
                  <a:pt x="253376" y="367420"/>
                </a:lnTo>
                <a:lnTo>
                  <a:pt x="249809" y="355250"/>
                </a:lnTo>
                <a:lnTo>
                  <a:pt x="248901" y="353472"/>
                </a:lnTo>
                <a:close/>
              </a:path>
              <a:path w="1057910" h="496569">
                <a:moveTo>
                  <a:pt x="283845" y="285654"/>
                </a:moveTo>
                <a:lnTo>
                  <a:pt x="249682" y="299370"/>
                </a:lnTo>
                <a:lnTo>
                  <a:pt x="288163" y="395509"/>
                </a:lnTo>
                <a:lnTo>
                  <a:pt x="322325" y="381920"/>
                </a:lnTo>
                <a:lnTo>
                  <a:pt x="283845" y="285654"/>
                </a:lnTo>
                <a:close/>
              </a:path>
              <a:path w="1057910" h="496569">
                <a:moveTo>
                  <a:pt x="100075" y="370236"/>
                </a:moveTo>
                <a:lnTo>
                  <a:pt x="58800" y="386746"/>
                </a:lnTo>
                <a:lnTo>
                  <a:pt x="106693" y="386746"/>
                </a:lnTo>
                <a:lnTo>
                  <a:pt x="100075" y="370236"/>
                </a:lnTo>
                <a:close/>
              </a:path>
              <a:path w="1057910" h="496569">
                <a:moveTo>
                  <a:pt x="340487" y="263048"/>
                </a:moveTo>
                <a:lnTo>
                  <a:pt x="306450" y="276637"/>
                </a:lnTo>
                <a:lnTo>
                  <a:pt x="344932" y="372776"/>
                </a:lnTo>
                <a:lnTo>
                  <a:pt x="378968" y="359187"/>
                </a:lnTo>
                <a:lnTo>
                  <a:pt x="360045" y="311689"/>
                </a:lnTo>
                <a:lnTo>
                  <a:pt x="358140" y="307117"/>
                </a:lnTo>
                <a:lnTo>
                  <a:pt x="356870" y="303307"/>
                </a:lnTo>
                <a:lnTo>
                  <a:pt x="356362" y="300513"/>
                </a:lnTo>
                <a:lnTo>
                  <a:pt x="355727" y="297592"/>
                </a:lnTo>
                <a:lnTo>
                  <a:pt x="355727" y="295179"/>
                </a:lnTo>
                <a:lnTo>
                  <a:pt x="356235" y="293274"/>
                </a:lnTo>
                <a:lnTo>
                  <a:pt x="357505" y="287813"/>
                </a:lnTo>
                <a:lnTo>
                  <a:pt x="360807" y="284003"/>
                </a:lnTo>
                <a:lnTo>
                  <a:pt x="371856" y="279558"/>
                </a:lnTo>
                <a:lnTo>
                  <a:pt x="421958" y="279558"/>
                </a:lnTo>
                <a:lnTo>
                  <a:pt x="421513" y="278415"/>
                </a:lnTo>
                <a:lnTo>
                  <a:pt x="420817" y="274859"/>
                </a:lnTo>
                <a:lnTo>
                  <a:pt x="345186" y="274859"/>
                </a:lnTo>
                <a:lnTo>
                  <a:pt x="340487" y="263048"/>
                </a:lnTo>
                <a:close/>
              </a:path>
              <a:path w="1057910" h="496569">
                <a:moveTo>
                  <a:pt x="198897" y="319770"/>
                </a:moveTo>
                <a:lnTo>
                  <a:pt x="162941" y="336200"/>
                </a:lnTo>
                <a:lnTo>
                  <a:pt x="160147" y="339629"/>
                </a:lnTo>
                <a:lnTo>
                  <a:pt x="158115" y="343820"/>
                </a:lnTo>
                <a:lnTo>
                  <a:pt x="156591" y="349027"/>
                </a:lnTo>
                <a:lnTo>
                  <a:pt x="246631" y="349027"/>
                </a:lnTo>
                <a:lnTo>
                  <a:pt x="217550" y="322992"/>
                </a:lnTo>
                <a:lnTo>
                  <a:pt x="208170" y="320518"/>
                </a:lnTo>
                <a:lnTo>
                  <a:pt x="198897" y="319770"/>
                </a:lnTo>
                <a:close/>
              </a:path>
              <a:path w="1057910" h="496569">
                <a:moveTo>
                  <a:pt x="421958" y="279558"/>
                </a:moveTo>
                <a:lnTo>
                  <a:pt x="371856" y="279558"/>
                </a:lnTo>
                <a:lnTo>
                  <a:pt x="377063" y="280320"/>
                </a:lnTo>
                <a:lnTo>
                  <a:pt x="381762" y="284257"/>
                </a:lnTo>
                <a:lnTo>
                  <a:pt x="384109" y="286111"/>
                </a:lnTo>
                <a:lnTo>
                  <a:pt x="387096" y="291242"/>
                </a:lnTo>
                <a:lnTo>
                  <a:pt x="409321" y="346995"/>
                </a:lnTo>
                <a:lnTo>
                  <a:pt x="443484" y="333406"/>
                </a:lnTo>
                <a:lnTo>
                  <a:pt x="424334" y="285654"/>
                </a:lnTo>
                <a:lnTo>
                  <a:pt x="421958" y="279558"/>
                </a:lnTo>
                <a:close/>
              </a:path>
              <a:path w="1057910" h="496569">
                <a:moveTo>
                  <a:pt x="486261" y="253650"/>
                </a:moveTo>
                <a:lnTo>
                  <a:pt x="436372" y="253650"/>
                </a:lnTo>
                <a:lnTo>
                  <a:pt x="441071" y="254412"/>
                </a:lnTo>
                <a:lnTo>
                  <a:pt x="445389" y="257841"/>
                </a:lnTo>
                <a:lnTo>
                  <a:pt x="448437" y="260127"/>
                </a:lnTo>
                <a:lnTo>
                  <a:pt x="451485" y="265461"/>
                </a:lnTo>
                <a:lnTo>
                  <a:pt x="473837" y="321214"/>
                </a:lnTo>
                <a:lnTo>
                  <a:pt x="507873" y="307625"/>
                </a:lnTo>
                <a:lnTo>
                  <a:pt x="486261" y="253650"/>
                </a:lnTo>
                <a:close/>
              </a:path>
              <a:path w="1057910" h="496569">
                <a:moveTo>
                  <a:pt x="569563" y="174926"/>
                </a:moveTo>
                <a:lnTo>
                  <a:pt x="528695" y="185677"/>
                </a:lnTo>
                <a:lnTo>
                  <a:pt x="503600" y="220388"/>
                </a:lnTo>
                <a:lnTo>
                  <a:pt x="502792" y="231044"/>
                </a:lnTo>
                <a:lnTo>
                  <a:pt x="504120" y="241827"/>
                </a:lnTo>
                <a:lnTo>
                  <a:pt x="524156" y="276395"/>
                </a:lnTo>
                <a:lnTo>
                  <a:pt x="555974" y="287654"/>
                </a:lnTo>
                <a:lnTo>
                  <a:pt x="569380" y="286198"/>
                </a:lnTo>
                <a:lnTo>
                  <a:pt x="610481" y="262572"/>
                </a:lnTo>
                <a:lnTo>
                  <a:pt x="611861" y="260278"/>
                </a:lnTo>
                <a:lnTo>
                  <a:pt x="564036" y="260278"/>
                </a:lnTo>
                <a:lnTo>
                  <a:pt x="555926" y="258825"/>
                </a:lnTo>
                <a:lnTo>
                  <a:pt x="549316" y="253611"/>
                </a:lnTo>
                <a:lnTo>
                  <a:pt x="544195" y="244633"/>
                </a:lnTo>
                <a:lnTo>
                  <a:pt x="593363" y="224948"/>
                </a:lnTo>
                <a:lnTo>
                  <a:pt x="537464" y="224948"/>
                </a:lnTo>
                <a:lnTo>
                  <a:pt x="536411" y="220388"/>
                </a:lnTo>
                <a:lnTo>
                  <a:pt x="536371" y="219106"/>
                </a:lnTo>
                <a:lnTo>
                  <a:pt x="536575" y="215550"/>
                </a:lnTo>
                <a:lnTo>
                  <a:pt x="540512" y="206787"/>
                </a:lnTo>
                <a:lnTo>
                  <a:pt x="544449" y="203231"/>
                </a:lnTo>
                <a:lnTo>
                  <a:pt x="550307" y="200814"/>
                </a:lnTo>
                <a:lnTo>
                  <a:pt x="557766" y="199060"/>
                </a:lnTo>
                <a:lnTo>
                  <a:pt x="607246" y="199060"/>
                </a:lnTo>
                <a:lnTo>
                  <a:pt x="605615" y="196468"/>
                </a:lnTo>
                <a:lnTo>
                  <a:pt x="600362" y="190202"/>
                </a:lnTo>
                <a:lnTo>
                  <a:pt x="594360" y="184816"/>
                </a:lnTo>
                <a:lnTo>
                  <a:pt x="582497" y="178008"/>
                </a:lnTo>
                <a:lnTo>
                  <a:pt x="569563" y="174926"/>
                </a:lnTo>
                <a:close/>
              </a:path>
              <a:path w="1057910" h="496569">
                <a:moveTo>
                  <a:pt x="254889" y="234473"/>
                </a:moveTo>
                <a:lnTo>
                  <a:pt x="249682" y="234473"/>
                </a:lnTo>
                <a:lnTo>
                  <a:pt x="244348" y="236505"/>
                </a:lnTo>
                <a:lnTo>
                  <a:pt x="239014" y="238664"/>
                </a:lnTo>
                <a:lnTo>
                  <a:pt x="235331" y="242347"/>
                </a:lnTo>
                <a:lnTo>
                  <a:pt x="233045" y="247427"/>
                </a:lnTo>
                <a:lnTo>
                  <a:pt x="230886" y="252634"/>
                </a:lnTo>
                <a:lnTo>
                  <a:pt x="230934" y="257968"/>
                </a:lnTo>
                <a:lnTo>
                  <a:pt x="232918" y="263175"/>
                </a:lnTo>
                <a:lnTo>
                  <a:pt x="235077" y="268509"/>
                </a:lnTo>
                <a:lnTo>
                  <a:pt x="238760" y="272319"/>
                </a:lnTo>
                <a:lnTo>
                  <a:pt x="243967" y="274478"/>
                </a:lnTo>
                <a:lnTo>
                  <a:pt x="249047" y="276764"/>
                </a:lnTo>
                <a:lnTo>
                  <a:pt x="254381" y="276764"/>
                </a:lnTo>
                <a:lnTo>
                  <a:pt x="265049" y="272573"/>
                </a:lnTo>
                <a:lnTo>
                  <a:pt x="268859" y="268890"/>
                </a:lnTo>
                <a:lnTo>
                  <a:pt x="273082" y="258825"/>
                </a:lnTo>
                <a:lnTo>
                  <a:pt x="273195" y="257841"/>
                </a:lnTo>
                <a:lnTo>
                  <a:pt x="273252" y="253142"/>
                </a:lnTo>
                <a:lnTo>
                  <a:pt x="268986" y="242601"/>
                </a:lnTo>
                <a:lnTo>
                  <a:pt x="265303" y="238918"/>
                </a:lnTo>
                <a:lnTo>
                  <a:pt x="260096" y="236632"/>
                </a:lnTo>
                <a:lnTo>
                  <a:pt x="254889" y="234473"/>
                </a:lnTo>
                <a:close/>
              </a:path>
              <a:path w="1057910" h="496569">
                <a:moveTo>
                  <a:pt x="384794" y="245649"/>
                </a:moveTo>
                <a:lnTo>
                  <a:pt x="350266" y="265080"/>
                </a:lnTo>
                <a:lnTo>
                  <a:pt x="345186" y="274859"/>
                </a:lnTo>
                <a:lnTo>
                  <a:pt x="420817" y="274859"/>
                </a:lnTo>
                <a:lnTo>
                  <a:pt x="420370" y="272573"/>
                </a:lnTo>
                <a:lnTo>
                  <a:pt x="421132" y="268255"/>
                </a:lnTo>
                <a:lnTo>
                  <a:pt x="422148" y="262159"/>
                </a:lnTo>
                <a:lnTo>
                  <a:pt x="425577" y="257968"/>
                </a:lnTo>
                <a:lnTo>
                  <a:pt x="436054" y="253777"/>
                </a:lnTo>
                <a:lnTo>
                  <a:pt x="410972" y="253777"/>
                </a:lnTo>
                <a:lnTo>
                  <a:pt x="406273" y="250475"/>
                </a:lnTo>
                <a:lnTo>
                  <a:pt x="401828" y="248062"/>
                </a:lnTo>
                <a:lnTo>
                  <a:pt x="397637" y="246919"/>
                </a:lnTo>
                <a:lnTo>
                  <a:pt x="391328" y="245701"/>
                </a:lnTo>
                <a:lnTo>
                  <a:pt x="384794" y="245649"/>
                </a:lnTo>
                <a:close/>
              </a:path>
              <a:path w="1057910" h="496569">
                <a:moveTo>
                  <a:pt x="619252" y="229139"/>
                </a:moveTo>
                <a:lnTo>
                  <a:pt x="586359" y="242347"/>
                </a:lnTo>
                <a:lnTo>
                  <a:pt x="584962" y="249967"/>
                </a:lnTo>
                <a:lnTo>
                  <a:pt x="580771" y="255174"/>
                </a:lnTo>
                <a:lnTo>
                  <a:pt x="573659" y="257968"/>
                </a:lnTo>
                <a:lnTo>
                  <a:pt x="564036" y="260278"/>
                </a:lnTo>
                <a:lnTo>
                  <a:pt x="611861" y="260278"/>
                </a:lnTo>
                <a:lnTo>
                  <a:pt x="615696" y="253904"/>
                </a:lnTo>
                <a:lnTo>
                  <a:pt x="618998" y="247173"/>
                </a:lnTo>
                <a:lnTo>
                  <a:pt x="620088" y="239299"/>
                </a:lnTo>
                <a:lnTo>
                  <a:pt x="620117" y="238664"/>
                </a:lnTo>
                <a:lnTo>
                  <a:pt x="619252" y="229139"/>
                </a:lnTo>
                <a:close/>
              </a:path>
              <a:path w="1057910" h="496569">
                <a:moveTo>
                  <a:pt x="450342" y="219106"/>
                </a:moveTo>
                <a:lnTo>
                  <a:pt x="415798" y="240188"/>
                </a:lnTo>
                <a:lnTo>
                  <a:pt x="410972" y="253777"/>
                </a:lnTo>
                <a:lnTo>
                  <a:pt x="436054" y="253777"/>
                </a:lnTo>
                <a:lnTo>
                  <a:pt x="436372" y="253650"/>
                </a:lnTo>
                <a:lnTo>
                  <a:pt x="486261" y="253650"/>
                </a:lnTo>
                <a:lnTo>
                  <a:pt x="482854" y="245141"/>
                </a:lnTo>
                <a:lnTo>
                  <a:pt x="480568" y="239299"/>
                </a:lnTo>
                <a:lnTo>
                  <a:pt x="478028" y="234600"/>
                </a:lnTo>
                <a:lnTo>
                  <a:pt x="475262" y="230917"/>
                </a:lnTo>
                <a:lnTo>
                  <a:pt x="470916" y="225329"/>
                </a:lnTo>
                <a:lnTo>
                  <a:pt x="464947" y="221773"/>
                </a:lnTo>
                <a:lnTo>
                  <a:pt x="450342" y="219106"/>
                </a:lnTo>
                <a:close/>
              </a:path>
              <a:path w="1057910" h="496569">
                <a:moveTo>
                  <a:pt x="647573" y="140239"/>
                </a:moveTo>
                <a:lnTo>
                  <a:pt x="613410" y="153828"/>
                </a:lnTo>
                <a:lnTo>
                  <a:pt x="651891" y="249967"/>
                </a:lnTo>
                <a:lnTo>
                  <a:pt x="686054" y="236378"/>
                </a:lnTo>
                <a:lnTo>
                  <a:pt x="669544" y="195230"/>
                </a:lnTo>
                <a:lnTo>
                  <a:pt x="667385" y="189642"/>
                </a:lnTo>
                <a:lnTo>
                  <a:pt x="666242" y="184943"/>
                </a:lnTo>
                <a:lnTo>
                  <a:pt x="666237" y="179990"/>
                </a:lnTo>
                <a:lnTo>
                  <a:pt x="666902" y="173799"/>
                </a:lnTo>
                <a:lnTo>
                  <a:pt x="691660" y="155987"/>
                </a:lnTo>
                <a:lnTo>
                  <a:pt x="653923" y="155987"/>
                </a:lnTo>
                <a:lnTo>
                  <a:pt x="647573" y="140239"/>
                </a:lnTo>
                <a:close/>
              </a:path>
              <a:path w="1057910" h="496569">
                <a:moveTo>
                  <a:pt x="607246" y="199060"/>
                </a:moveTo>
                <a:lnTo>
                  <a:pt x="557766" y="199060"/>
                </a:lnTo>
                <a:lnTo>
                  <a:pt x="564562" y="199897"/>
                </a:lnTo>
                <a:lnTo>
                  <a:pt x="570668" y="203354"/>
                </a:lnTo>
                <a:lnTo>
                  <a:pt x="576072" y="209454"/>
                </a:lnTo>
                <a:lnTo>
                  <a:pt x="537464" y="224948"/>
                </a:lnTo>
                <a:lnTo>
                  <a:pt x="593363" y="224948"/>
                </a:lnTo>
                <a:lnTo>
                  <a:pt x="615569" y="216058"/>
                </a:lnTo>
                <a:lnTo>
                  <a:pt x="613918" y="211740"/>
                </a:lnTo>
                <a:lnTo>
                  <a:pt x="610129" y="203640"/>
                </a:lnTo>
                <a:lnTo>
                  <a:pt x="607246" y="199060"/>
                </a:lnTo>
                <a:close/>
              </a:path>
              <a:path w="1057910" h="496569">
                <a:moveTo>
                  <a:pt x="697966" y="155860"/>
                </a:moveTo>
                <a:lnTo>
                  <a:pt x="692404" y="155860"/>
                </a:lnTo>
                <a:lnTo>
                  <a:pt x="698119" y="156241"/>
                </a:lnTo>
                <a:lnTo>
                  <a:pt x="697966" y="155860"/>
                </a:lnTo>
                <a:close/>
              </a:path>
              <a:path w="1057910" h="496569">
                <a:moveTo>
                  <a:pt x="685165" y="123983"/>
                </a:moveTo>
                <a:lnTo>
                  <a:pt x="682498" y="124745"/>
                </a:lnTo>
                <a:lnTo>
                  <a:pt x="680212" y="125507"/>
                </a:lnTo>
                <a:lnTo>
                  <a:pt x="678434" y="126269"/>
                </a:lnTo>
                <a:lnTo>
                  <a:pt x="670814" y="129317"/>
                </a:lnTo>
                <a:lnTo>
                  <a:pt x="664845" y="133635"/>
                </a:lnTo>
                <a:lnTo>
                  <a:pt x="660654" y="139223"/>
                </a:lnTo>
                <a:lnTo>
                  <a:pt x="657479" y="143287"/>
                </a:lnTo>
                <a:lnTo>
                  <a:pt x="655193" y="148875"/>
                </a:lnTo>
                <a:lnTo>
                  <a:pt x="653923" y="155987"/>
                </a:lnTo>
                <a:lnTo>
                  <a:pt x="691660" y="155987"/>
                </a:lnTo>
                <a:lnTo>
                  <a:pt x="692404" y="155860"/>
                </a:lnTo>
                <a:lnTo>
                  <a:pt x="697966" y="155860"/>
                </a:lnTo>
                <a:lnTo>
                  <a:pt x="685165" y="123983"/>
                </a:lnTo>
                <a:close/>
              </a:path>
              <a:path w="1057910" h="496569">
                <a:moveTo>
                  <a:pt x="758190" y="94138"/>
                </a:moveTo>
                <a:lnTo>
                  <a:pt x="722933" y="114200"/>
                </a:lnTo>
                <a:lnTo>
                  <a:pt x="711993" y="144430"/>
                </a:lnTo>
                <a:lnTo>
                  <a:pt x="712966" y="156190"/>
                </a:lnTo>
                <a:lnTo>
                  <a:pt x="738340" y="195542"/>
                </a:lnTo>
                <a:lnTo>
                  <a:pt x="767445" y="203803"/>
                </a:lnTo>
                <a:lnTo>
                  <a:pt x="776599" y="202850"/>
                </a:lnTo>
                <a:lnTo>
                  <a:pt x="785622" y="200183"/>
                </a:lnTo>
                <a:lnTo>
                  <a:pt x="792988" y="197135"/>
                </a:lnTo>
                <a:lnTo>
                  <a:pt x="798957" y="192944"/>
                </a:lnTo>
                <a:lnTo>
                  <a:pt x="803402" y="187356"/>
                </a:lnTo>
                <a:lnTo>
                  <a:pt x="806069" y="184181"/>
                </a:lnTo>
                <a:lnTo>
                  <a:pt x="808101" y="179863"/>
                </a:lnTo>
                <a:lnTo>
                  <a:pt x="809752" y="174529"/>
                </a:lnTo>
                <a:lnTo>
                  <a:pt x="840762" y="174529"/>
                </a:lnTo>
                <a:lnTo>
                  <a:pt x="848106" y="171608"/>
                </a:lnTo>
                <a:lnTo>
                  <a:pt x="847446" y="169957"/>
                </a:lnTo>
                <a:lnTo>
                  <a:pt x="775843" y="169957"/>
                </a:lnTo>
                <a:lnTo>
                  <a:pt x="769239" y="169576"/>
                </a:lnTo>
                <a:lnTo>
                  <a:pt x="763016" y="166147"/>
                </a:lnTo>
                <a:lnTo>
                  <a:pt x="757809" y="163480"/>
                </a:lnTo>
                <a:lnTo>
                  <a:pt x="754126" y="159416"/>
                </a:lnTo>
                <a:lnTo>
                  <a:pt x="752094" y="154209"/>
                </a:lnTo>
                <a:lnTo>
                  <a:pt x="749935" y="148875"/>
                </a:lnTo>
                <a:lnTo>
                  <a:pt x="749808" y="143414"/>
                </a:lnTo>
                <a:lnTo>
                  <a:pt x="751713" y="137953"/>
                </a:lnTo>
                <a:lnTo>
                  <a:pt x="753999" y="131095"/>
                </a:lnTo>
                <a:lnTo>
                  <a:pt x="758444" y="126396"/>
                </a:lnTo>
                <a:lnTo>
                  <a:pt x="765175" y="123729"/>
                </a:lnTo>
                <a:lnTo>
                  <a:pt x="771271" y="121189"/>
                </a:lnTo>
                <a:lnTo>
                  <a:pt x="827951" y="121189"/>
                </a:lnTo>
                <a:lnTo>
                  <a:pt x="818864" y="98456"/>
                </a:lnTo>
                <a:lnTo>
                  <a:pt x="779272" y="98456"/>
                </a:lnTo>
                <a:lnTo>
                  <a:pt x="774065" y="96043"/>
                </a:lnTo>
                <a:lnTo>
                  <a:pt x="769493" y="94773"/>
                </a:lnTo>
                <a:lnTo>
                  <a:pt x="758190" y="94138"/>
                </a:lnTo>
                <a:close/>
              </a:path>
              <a:path w="1057910" h="496569">
                <a:moveTo>
                  <a:pt x="840762" y="174529"/>
                </a:moveTo>
                <a:lnTo>
                  <a:pt x="809752" y="174529"/>
                </a:lnTo>
                <a:lnTo>
                  <a:pt x="813943" y="185197"/>
                </a:lnTo>
                <a:lnTo>
                  <a:pt x="840762" y="174529"/>
                </a:lnTo>
                <a:close/>
              </a:path>
              <a:path w="1057910" h="496569">
                <a:moveTo>
                  <a:pt x="827951" y="121189"/>
                </a:moveTo>
                <a:lnTo>
                  <a:pt x="771271" y="121189"/>
                </a:lnTo>
                <a:lnTo>
                  <a:pt x="777240" y="121316"/>
                </a:lnTo>
                <a:lnTo>
                  <a:pt x="789178" y="126396"/>
                </a:lnTo>
                <a:lnTo>
                  <a:pt x="793369" y="130587"/>
                </a:lnTo>
                <a:lnTo>
                  <a:pt x="798195" y="142779"/>
                </a:lnTo>
                <a:lnTo>
                  <a:pt x="798140" y="148875"/>
                </a:lnTo>
                <a:lnTo>
                  <a:pt x="795014" y="156190"/>
                </a:lnTo>
                <a:lnTo>
                  <a:pt x="793115" y="160559"/>
                </a:lnTo>
                <a:lnTo>
                  <a:pt x="788797" y="164750"/>
                </a:lnTo>
                <a:lnTo>
                  <a:pt x="782574" y="167163"/>
                </a:lnTo>
                <a:lnTo>
                  <a:pt x="775843" y="169957"/>
                </a:lnTo>
                <a:lnTo>
                  <a:pt x="847446" y="169957"/>
                </a:lnTo>
                <a:lnTo>
                  <a:pt x="827951" y="121189"/>
                </a:lnTo>
                <a:close/>
              </a:path>
              <a:path w="1057910" h="496569">
                <a:moveTo>
                  <a:pt x="865124" y="128174"/>
                </a:moveTo>
                <a:lnTo>
                  <a:pt x="862330" y="157130"/>
                </a:lnTo>
                <a:lnTo>
                  <a:pt x="873716" y="158226"/>
                </a:lnTo>
                <a:lnTo>
                  <a:pt x="884650" y="157892"/>
                </a:lnTo>
                <a:lnTo>
                  <a:pt x="924052" y="142208"/>
                </a:lnTo>
                <a:lnTo>
                  <a:pt x="934512" y="129730"/>
                </a:lnTo>
                <a:lnTo>
                  <a:pt x="881983" y="129730"/>
                </a:lnTo>
                <a:lnTo>
                  <a:pt x="873910" y="129512"/>
                </a:lnTo>
                <a:lnTo>
                  <a:pt x="865124" y="128174"/>
                </a:lnTo>
                <a:close/>
              </a:path>
              <a:path w="1057910" h="496569">
                <a:moveTo>
                  <a:pt x="939102" y="110648"/>
                </a:moveTo>
                <a:lnTo>
                  <a:pt x="895604" y="110648"/>
                </a:lnTo>
                <a:lnTo>
                  <a:pt x="900684" y="111283"/>
                </a:lnTo>
                <a:lnTo>
                  <a:pt x="902716" y="112680"/>
                </a:lnTo>
                <a:lnTo>
                  <a:pt x="903732" y="115220"/>
                </a:lnTo>
                <a:lnTo>
                  <a:pt x="905637" y="120173"/>
                </a:lnTo>
                <a:lnTo>
                  <a:pt x="903097" y="124110"/>
                </a:lnTo>
                <a:lnTo>
                  <a:pt x="895985" y="126904"/>
                </a:lnTo>
                <a:lnTo>
                  <a:pt x="889341" y="128853"/>
                </a:lnTo>
                <a:lnTo>
                  <a:pt x="881983" y="129730"/>
                </a:lnTo>
                <a:lnTo>
                  <a:pt x="934512" y="129730"/>
                </a:lnTo>
                <a:lnTo>
                  <a:pt x="935609" y="128047"/>
                </a:lnTo>
                <a:lnTo>
                  <a:pt x="938301" y="120854"/>
                </a:lnTo>
                <a:lnTo>
                  <a:pt x="939247" y="114200"/>
                </a:lnTo>
                <a:lnTo>
                  <a:pt x="939102" y="110648"/>
                </a:lnTo>
                <a:close/>
              </a:path>
              <a:path w="1057910" h="496569">
                <a:moveTo>
                  <a:pt x="909320" y="38766"/>
                </a:moveTo>
                <a:lnTo>
                  <a:pt x="865187" y="50036"/>
                </a:lnTo>
                <a:lnTo>
                  <a:pt x="843978" y="83534"/>
                </a:lnTo>
                <a:lnTo>
                  <a:pt x="844649" y="89915"/>
                </a:lnTo>
                <a:lnTo>
                  <a:pt x="846582" y="96297"/>
                </a:lnTo>
                <a:lnTo>
                  <a:pt x="848233" y="100615"/>
                </a:lnTo>
                <a:lnTo>
                  <a:pt x="850392" y="104044"/>
                </a:lnTo>
                <a:lnTo>
                  <a:pt x="852932" y="106584"/>
                </a:lnTo>
                <a:lnTo>
                  <a:pt x="857631" y="111410"/>
                </a:lnTo>
                <a:lnTo>
                  <a:pt x="863981" y="113696"/>
                </a:lnTo>
                <a:lnTo>
                  <a:pt x="874268" y="113696"/>
                </a:lnTo>
                <a:lnTo>
                  <a:pt x="878713" y="113061"/>
                </a:lnTo>
                <a:lnTo>
                  <a:pt x="891667" y="110902"/>
                </a:lnTo>
                <a:lnTo>
                  <a:pt x="895604" y="110648"/>
                </a:lnTo>
                <a:lnTo>
                  <a:pt x="939102" y="110648"/>
                </a:lnTo>
                <a:lnTo>
                  <a:pt x="938734" y="106134"/>
                </a:lnTo>
                <a:lnTo>
                  <a:pt x="936449" y="98456"/>
                </a:lnTo>
                <a:lnTo>
                  <a:pt x="933323" y="90328"/>
                </a:lnTo>
                <a:lnTo>
                  <a:pt x="927989" y="84867"/>
                </a:lnTo>
                <a:lnTo>
                  <a:pt x="922152" y="82454"/>
                </a:lnTo>
                <a:lnTo>
                  <a:pt x="886841" y="82454"/>
                </a:lnTo>
                <a:lnTo>
                  <a:pt x="882015" y="82073"/>
                </a:lnTo>
                <a:lnTo>
                  <a:pt x="879983" y="80930"/>
                </a:lnTo>
                <a:lnTo>
                  <a:pt x="877189" y="74072"/>
                </a:lnTo>
                <a:lnTo>
                  <a:pt x="879602" y="70262"/>
                </a:lnTo>
                <a:lnTo>
                  <a:pt x="892302" y="65309"/>
                </a:lnTo>
                <a:lnTo>
                  <a:pt x="899033" y="64547"/>
                </a:lnTo>
                <a:lnTo>
                  <a:pt x="906729" y="64547"/>
                </a:lnTo>
                <a:lnTo>
                  <a:pt x="909320" y="38766"/>
                </a:lnTo>
                <a:close/>
              </a:path>
              <a:path w="1057910" h="496569">
                <a:moveTo>
                  <a:pt x="809625" y="75342"/>
                </a:moveTo>
                <a:lnTo>
                  <a:pt x="775462" y="89058"/>
                </a:lnTo>
                <a:lnTo>
                  <a:pt x="779272" y="98456"/>
                </a:lnTo>
                <a:lnTo>
                  <a:pt x="818864" y="98456"/>
                </a:lnTo>
                <a:lnTo>
                  <a:pt x="809625" y="75342"/>
                </a:lnTo>
                <a:close/>
              </a:path>
              <a:path w="1057910" h="496569">
                <a:moveTo>
                  <a:pt x="907034" y="79025"/>
                </a:moveTo>
                <a:lnTo>
                  <a:pt x="890905" y="81946"/>
                </a:lnTo>
                <a:lnTo>
                  <a:pt x="886841" y="82454"/>
                </a:lnTo>
                <a:lnTo>
                  <a:pt x="922152" y="82454"/>
                </a:lnTo>
                <a:lnTo>
                  <a:pt x="914781" y="79406"/>
                </a:lnTo>
                <a:lnTo>
                  <a:pt x="907034" y="79025"/>
                </a:lnTo>
                <a:close/>
              </a:path>
              <a:path w="1057910" h="496569">
                <a:moveTo>
                  <a:pt x="906729" y="64547"/>
                </a:moveTo>
                <a:lnTo>
                  <a:pt x="899033" y="64547"/>
                </a:lnTo>
                <a:lnTo>
                  <a:pt x="906653" y="65309"/>
                </a:lnTo>
                <a:lnTo>
                  <a:pt x="906729" y="64547"/>
                </a:lnTo>
                <a:close/>
              </a:path>
              <a:path w="1057910" h="496569">
                <a:moveTo>
                  <a:pt x="1006760" y="0"/>
                </a:moveTo>
                <a:lnTo>
                  <a:pt x="965902" y="10779"/>
                </a:lnTo>
                <a:lnTo>
                  <a:pt x="940843" y="45402"/>
                </a:lnTo>
                <a:lnTo>
                  <a:pt x="939990" y="55975"/>
                </a:lnTo>
                <a:lnTo>
                  <a:pt x="941327" y="66928"/>
                </a:lnTo>
                <a:lnTo>
                  <a:pt x="961399" y="101463"/>
                </a:lnTo>
                <a:lnTo>
                  <a:pt x="993140" y="112712"/>
                </a:lnTo>
                <a:lnTo>
                  <a:pt x="1006570" y="111263"/>
                </a:lnTo>
                <a:lnTo>
                  <a:pt x="1047670" y="87693"/>
                </a:lnTo>
                <a:lnTo>
                  <a:pt x="1049069" y="85399"/>
                </a:lnTo>
                <a:lnTo>
                  <a:pt x="1001279" y="85399"/>
                </a:lnTo>
                <a:lnTo>
                  <a:pt x="993140" y="83946"/>
                </a:lnTo>
                <a:lnTo>
                  <a:pt x="986524" y="78732"/>
                </a:lnTo>
                <a:lnTo>
                  <a:pt x="981456" y="69754"/>
                </a:lnTo>
                <a:lnTo>
                  <a:pt x="1030941" y="49942"/>
                </a:lnTo>
                <a:lnTo>
                  <a:pt x="974598" y="49942"/>
                </a:lnTo>
                <a:lnTo>
                  <a:pt x="973582" y="44989"/>
                </a:lnTo>
                <a:lnTo>
                  <a:pt x="973836" y="40671"/>
                </a:lnTo>
                <a:lnTo>
                  <a:pt x="977773" y="31908"/>
                </a:lnTo>
                <a:lnTo>
                  <a:pt x="981710" y="28225"/>
                </a:lnTo>
                <a:lnTo>
                  <a:pt x="987552" y="25939"/>
                </a:lnTo>
                <a:lnTo>
                  <a:pt x="995027" y="24128"/>
                </a:lnTo>
                <a:lnTo>
                  <a:pt x="1044407" y="24128"/>
                </a:lnTo>
                <a:lnTo>
                  <a:pt x="1042812" y="21589"/>
                </a:lnTo>
                <a:lnTo>
                  <a:pt x="1037568" y="15323"/>
                </a:lnTo>
                <a:lnTo>
                  <a:pt x="1031621" y="9937"/>
                </a:lnTo>
                <a:lnTo>
                  <a:pt x="1019738" y="3075"/>
                </a:lnTo>
                <a:lnTo>
                  <a:pt x="1006760" y="0"/>
                </a:lnTo>
                <a:close/>
              </a:path>
              <a:path w="1057910" h="496569">
                <a:moveTo>
                  <a:pt x="1056513" y="54260"/>
                </a:moveTo>
                <a:lnTo>
                  <a:pt x="1023620" y="67468"/>
                </a:lnTo>
                <a:lnTo>
                  <a:pt x="1022223" y="75088"/>
                </a:lnTo>
                <a:lnTo>
                  <a:pt x="1018032" y="80295"/>
                </a:lnTo>
                <a:lnTo>
                  <a:pt x="1010920" y="83089"/>
                </a:lnTo>
                <a:lnTo>
                  <a:pt x="1001279" y="85399"/>
                </a:lnTo>
                <a:lnTo>
                  <a:pt x="1049069" y="85399"/>
                </a:lnTo>
                <a:lnTo>
                  <a:pt x="1052957" y="79025"/>
                </a:lnTo>
                <a:lnTo>
                  <a:pt x="1056132" y="72294"/>
                </a:lnTo>
                <a:lnTo>
                  <a:pt x="1057402" y="64039"/>
                </a:lnTo>
                <a:lnTo>
                  <a:pt x="1056513" y="54260"/>
                </a:lnTo>
                <a:close/>
              </a:path>
              <a:path w="1057910" h="496569">
                <a:moveTo>
                  <a:pt x="1044407" y="24128"/>
                </a:moveTo>
                <a:lnTo>
                  <a:pt x="995027" y="24128"/>
                </a:lnTo>
                <a:lnTo>
                  <a:pt x="1001823" y="24971"/>
                </a:lnTo>
                <a:lnTo>
                  <a:pt x="1007929" y="28457"/>
                </a:lnTo>
                <a:lnTo>
                  <a:pt x="1013333" y="34575"/>
                </a:lnTo>
                <a:lnTo>
                  <a:pt x="974598" y="49942"/>
                </a:lnTo>
                <a:lnTo>
                  <a:pt x="1030941" y="49942"/>
                </a:lnTo>
                <a:lnTo>
                  <a:pt x="1052830" y="41179"/>
                </a:lnTo>
                <a:lnTo>
                  <a:pt x="1051052" y="36861"/>
                </a:lnTo>
                <a:lnTo>
                  <a:pt x="1047319" y="28761"/>
                </a:lnTo>
                <a:lnTo>
                  <a:pt x="1044407" y="2412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38200" y="609600"/>
            <a:ext cx="2332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CC"/>
                </a:solidFill>
                <a:latin typeface="Arial"/>
                <a:cs typeface="Arial"/>
              </a:rPr>
              <a:t>Xylulose</a:t>
            </a:r>
            <a:r>
              <a:rPr sz="1800" b="1" spc="-5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5-phosphate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8314" y="1593850"/>
            <a:ext cx="1165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0000CC"/>
                </a:solidFill>
                <a:latin typeface="Arial"/>
                <a:cs typeface="Arial"/>
              </a:rPr>
              <a:t>Fructose</a:t>
            </a:r>
            <a:r>
              <a:rPr sz="1800" b="1" spc="-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155" dirty="0">
                <a:solidFill>
                  <a:srgbClr val="0000CC"/>
                </a:solidFill>
                <a:latin typeface="Arial"/>
                <a:cs typeface="Arial"/>
              </a:rPr>
              <a:t>6-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Phospha</a:t>
            </a:r>
            <a:r>
              <a:rPr sz="1800" b="1" spc="-30" dirty="0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sz="1800" b="1" spc="30" dirty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52600" y="1295400"/>
            <a:ext cx="757555" cy="1714500"/>
          </a:xfrm>
          <a:custGeom>
            <a:avLst/>
            <a:gdLst/>
            <a:ahLst/>
            <a:cxnLst/>
            <a:rect l="l" t="t" r="r" b="b"/>
            <a:pathLst>
              <a:path w="757555" h="1714500">
                <a:moveTo>
                  <a:pt x="59238" y="1118282"/>
                </a:moveTo>
                <a:lnTo>
                  <a:pt x="48329" y="1137710"/>
                </a:lnTo>
                <a:lnTo>
                  <a:pt x="49911" y="1157351"/>
                </a:lnTo>
                <a:lnTo>
                  <a:pt x="53340" y="1187068"/>
                </a:lnTo>
                <a:lnTo>
                  <a:pt x="62738" y="1245869"/>
                </a:lnTo>
                <a:lnTo>
                  <a:pt x="75311" y="1303147"/>
                </a:lnTo>
                <a:lnTo>
                  <a:pt x="91059" y="1358645"/>
                </a:lnTo>
                <a:lnTo>
                  <a:pt x="109601" y="1411859"/>
                </a:lnTo>
                <a:lnTo>
                  <a:pt x="130810" y="1462151"/>
                </a:lnTo>
                <a:lnTo>
                  <a:pt x="154305" y="1509394"/>
                </a:lnTo>
                <a:lnTo>
                  <a:pt x="179832" y="1552828"/>
                </a:lnTo>
                <a:lnTo>
                  <a:pt x="207391" y="1592199"/>
                </a:lnTo>
                <a:lnTo>
                  <a:pt x="236474" y="1626997"/>
                </a:lnTo>
                <a:lnTo>
                  <a:pt x="267208" y="1656841"/>
                </a:lnTo>
                <a:lnTo>
                  <a:pt x="299339" y="1680972"/>
                </a:lnTo>
                <a:lnTo>
                  <a:pt x="349758" y="1705610"/>
                </a:lnTo>
                <a:lnTo>
                  <a:pt x="400558" y="1714118"/>
                </a:lnTo>
                <a:lnTo>
                  <a:pt x="402335" y="1714118"/>
                </a:lnTo>
                <a:lnTo>
                  <a:pt x="403352" y="1713991"/>
                </a:lnTo>
                <a:lnTo>
                  <a:pt x="419353" y="1711578"/>
                </a:lnTo>
                <a:lnTo>
                  <a:pt x="421640" y="1711070"/>
                </a:lnTo>
                <a:lnTo>
                  <a:pt x="438784" y="1703324"/>
                </a:lnTo>
                <a:lnTo>
                  <a:pt x="439674" y="1702942"/>
                </a:lnTo>
                <a:lnTo>
                  <a:pt x="440435" y="1702435"/>
                </a:lnTo>
                <a:lnTo>
                  <a:pt x="441197" y="1701800"/>
                </a:lnTo>
                <a:lnTo>
                  <a:pt x="457200" y="1689862"/>
                </a:lnTo>
                <a:lnTo>
                  <a:pt x="458343" y="1688973"/>
                </a:lnTo>
                <a:lnTo>
                  <a:pt x="458724" y="1688464"/>
                </a:lnTo>
                <a:lnTo>
                  <a:pt x="399288" y="1688338"/>
                </a:lnTo>
                <a:lnTo>
                  <a:pt x="400660" y="1688132"/>
                </a:lnTo>
                <a:lnTo>
                  <a:pt x="385953" y="1687322"/>
                </a:lnTo>
                <a:lnTo>
                  <a:pt x="342138" y="1674876"/>
                </a:lnTo>
                <a:lnTo>
                  <a:pt x="298069" y="1648460"/>
                </a:lnTo>
                <a:lnTo>
                  <a:pt x="269240" y="1623440"/>
                </a:lnTo>
                <a:lnTo>
                  <a:pt x="241172" y="1593088"/>
                </a:lnTo>
                <a:lnTo>
                  <a:pt x="214376" y="1557781"/>
                </a:lnTo>
                <a:lnTo>
                  <a:pt x="188976" y="1518030"/>
                </a:lnTo>
                <a:lnTo>
                  <a:pt x="165106" y="1473962"/>
                </a:lnTo>
                <a:lnTo>
                  <a:pt x="143764" y="1426972"/>
                </a:lnTo>
                <a:lnTo>
                  <a:pt x="124460" y="1376679"/>
                </a:lnTo>
                <a:lnTo>
                  <a:pt x="107696" y="1323720"/>
                </a:lnTo>
                <a:lnTo>
                  <a:pt x="93853" y="1268729"/>
                </a:lnTo>
                <a:lnTo>
                  <a:pt x="83058" y="1212088"/>
                </a:lnTo>
                <a:lnTo>
                  <a:pt x="75692" y="1154429"/>
                </a:lnTo>
                <a:lnTo>
                  <a:pt x="74829" y="1144030"/>
                </a:lnTo>
                <a:lnTo>
                  <a:pt x="59238" y="1118282"/>
                </a:lnTo>
                <a:close/>
              </a:path>
              <a:path w="757555" h="1714500">
                <a:moveTo>
                  <a:pt x="400660" y="1688132"/>
                </a:moveTo>
                <a:lnTo>
                  <a:pt x="399288" y="1688338"/>
                </a:lnTo>
                <a:lnTo>
                  <a:pt x="402082" y="1688211"/>
                </a:lnTo>
                <a:lnTo>
                  <a:pt x="400660" y="1688132"/>
                </a:lnTo>
                <a:close/>
              </a:path>
              <a:path w="757555" h="1714500">
                <a:moveTo>
                  <a:pt x="413839" y="1686161"/>
                </a:moveTo>
                <a:lnTo>
                  <a:pt x="400660" y="1688132"/>
                </a:lnTo>
                <a:lnTo>
                  <a:pt x="402082" y="1688211"/>
                </a:lnTo>
                <a:lnTo>
                  <a:pt x="399288" y="1688338"/>
                </a:lnTo>
                <a:lnTo>
                  <a:pt x="458845" y="1688338"/>
                </a:lnTo>
                <a:lnTo>
                  <a:pt x="460182" y="1686940"/>
                </a:lnTo>
                <a:lnTo>
                  <a:pt x="412115" y="1686940"/>
                </a:lnTo>
                <a:lnTo>
                  <a:pt x="413839" y="1686161"/>
                </a:lnTo>
                <a:close/>
              </a:path>
              <a:path w="757555" h="1714500">
                <a:moveTo>
                  <a:pt x="415416" y="1685925"/>
                </a:moveTo>
                <a:lnTo>
                  <a:pt x="413839" y="1686161"/>
                </a:lnTo>
                <a:lnTo>
                  <a:pt x="412115" y="1686940"/>
                </a:lnTo>
                <a:lnTo>
                  <a:pt x="415416" y="1685925"/>
                </a:lnTo>
                <a:close/>
              </a:path>
              <a:path w="757555" h="1714500">
                <a:moveTo>
                  <a:pt x="461154" y="1685925"/>
                </a:moveTo>
                <a:lnTo>
                  <a:pt x="415416" y="1685925"/>
                </a:lnTo>
                <a:lnTo>
                  <a:pt x="412115" y="1686940"/>
                </a:lnTo>
                <a:lnTo>
                  <a:pt x="460182" y="1686940"/>
                </a:lnTo>
                <a:lnTo>
                  <a:pt x="461154" y="1685925"/>
                </a:lnTo>
                <a:close/>
              </a:path>
              <a:path w="757555" h="1714500">
                <a:moveTo>
                  <a:pt x="426744" y="1680323"/>
                </a:moveTo>
                <a:lnTo>
                  <a:pt x="413839" y="1686161"/>
                </a:lnTo>
                <a:lnTo>
                  <a:pt x="415416" y="1685925"/>
                </a:lnTo>
                <a:lnTo>
                  <a:pt x="461154" y="1685925"/>
                </a:lnTo>
                <a:lnTo>
                  <a:pt x="465772" y="1681099"/>
                </a:lnTo>
                <a:lnTo>
                  <a:pt x="425703" y="1681099"/>
                </a:lnTo>
                <a:lnTo>
                  <a:pt x="426744" y="1680323"/>
                </a:lnTo>
                <a:close/>
              </a:path>
              <a:path w="757555" h="1714500">
                <a:moveTo>
                  <a:pt x="428116" y="1679702"/>
                </a:moveTo>
                <a:lnTo>
                  <a:pt x="426744" y="1680323"/>
                </a:lnTo>
                <a:lnTo>
                  <a:pt x="425703" y="1681099"/>
                </a:lnTo>
                <a:lnTo>
                  <a:pt x="428116" y="1679702"/>
                </a:lnTo>
                <a:close/>
              </a:path>
              <a:path w="757555" h="1714500">
                <a:moveTo>
                  <a:pt x="467108" y="1679702"/>
                </a:moveTo>
                <a:lnTo>
                  <a:pt x="428116" y="1679702"/>
                </a:lnTo>
                <a:lnTo>
                  <a:pt x="425703" y="1681099"/>
                </a:lnTo>
                <a:lnTo>
                  <a:pt x="465772" y="1681099"/>
                </a:lnTo>
                <a:lnTo>
                  <a:pt x="467108" y="1679702"/>
                </a:lnTo>
                <a:close/>
              </a:path>
              <a:path w="757555" h="1714500">
                <a:moveTo>
                  <a:pt x="440628" y="1669964"/>
                </a:moveTo>
                <a:lnTo>
                  <a:pt x="426744" y="1680323"/>
                </a:lnTo>
                <a:lnTo>
                  <a:pt x="428116" y="1679702"/>
                </a:lnTo>
                <a:lnTo>
                  <a:pt x="467108" y="1679702"/>
                </a:lnTo>
                <a:lnTo>
                  <a:pt x="475615" y="1670812"/>
                </a:lnTo>
                <a:lnTo>
                  <a:pt x="475805" y="1670557"/>
                </a:lnTo>
                <a:lnTo>
                  <a:pt x="440055" y="1670557"/>
                </a:lnTo>
                <a:lnTo>
                  <a:pt x="440628" y="1669964"/>
                </a:lnTo>
                <a:close/>
              </a:path>
              <a:path w="757555" h="1714500">
                <a:moveTo>
                  <a:pt x="441706" y="1669161"/>
                </a:moveTo>
                <a:lnTo>
                  <a:pt x="440628" y="1669964"/>
                </a:lnTo>
                <a:lnTo>
                  <a:pt x="440055" y="1670557"/>
                </a:lnTo>
                <a:lnTo>
                  <a:pt x="441706" y="1669161"/>
                </a:lnTo>
                <a:close/>
              </a:path>
              <a:path w="757555" h="1714500">
                <a:moveTo>
                  <a:pt x="476853" y="1669161"/>
                </a:moveTo>
                <a:lnTo>
                  <a:pt x="441706" y="1669161"/>
                </a:lnTo>
                <a:lnTo>
                  <a:pt x="440055" y="1670557"/>
                </a:lnTo>
                <a:lnTo>
                  <a:pt x="475805" y="1670557"/>
                </a:lnTo>
                <a:lnTo>
                  <a:pt x="476853" y="1669161"/>
                </a:lnTo>
                <a:close/>
              </a:path>
              <a:path w="757555" h="1714500">
                <a:moveTo>
                  <a:pt x="731266" y="0"/>
                </a:moveTo>
                <a:lnTo>
                  <a:pt x="729224" y="159512"/>
                </a:lnTo>
                <a:lnTo>
                  <a:pt x="723519" y="316991"/>
                </a:lnTo>
                <a:lnTo>
                  <a:pt x="714375" y="472186"/>
                </a:lnTo>
                <a:lnTo>
                  <a:pt x="701929" y="623697"/>
                </a:lnTo>
                <a:lnTo>
                  <a:pt x="694435" y="697611"/>
                </a:lnTo>
                <a:lnTo>
                  <a:pt x="686435" y="770127"/>
                </a:lnTo>
                <a:lnTo>
                  <a:pt x="677545" y="841120"/>
                </a:lnTo>
                <a:lnTo>
                  <a:pt x="668147" y="910463"/>
                </a:lnTo>
                <a:lnTo>
                  <a:pt x="657987" y="977773"/>
                </a:lnTo>
                <a:lnTo>
                  <a:pt x="647319" y="1043177"/>
                </a:lnTo>
                <a:lnTo>
                  <a:pt x="636143" y="1106424"/>
                </a:lnTo>
                <a:lnTo>
                  <a:pt x="624332" y="1167129"/>
                </a:lnTo>
                <a:lnTo>
                  <a:pt x="612140" y="1225550"/>
                </a:lnTo>
                <a:lnTo>
                  <a:pt x="599440" y="1281176"/>
                </a:lnTo>
                <a:lnTo>
                  <a:pt x="586232" y="1334007"/>
                </a:lnTo>
                <a:lnTo>
                  <a:pt x="572643" y="1383791"/>
                </a:lnTo>
                <a:lnTo>
                  <a:pt x="558800" y="1430527"/>
                </a:lnTo>
                <a:lnTo>
                  <a:pt x="544482" y="1474215"/>
                </a:lnTo>
                <a:lnTo>
                  <a:pt x="529971" y="1513839"/>
                </a:lnTo>
                <a:lnTo>
                  <a:pt x="515239" y="1550035"/>
                </a:lnTo>
                <a:lnTo>
                  <a:pt x="485266" y="1610994"/>
                </a:lnTo>
                <a:lnTo>
                  <a:pt x="454914" y="1655190"/>
                </a:lnTo>
                <a:lnTo>
                  <a:pt x="440628" y="1669964"/>
                </a:lnTo>
                <a:lnTo>
                  <a:pt x="441706" y="1669161"/>
                </a:lnTo>
                <a:lnTo>
                  <a:pt x="476853" y="1669161"/>
                </a:lnTo>
                <a:lnTo>
                  <a:pt x="491997" y="1648967"/>
                </a:lnTo>
                <a:lnTo>
                  <a:pt x="523747" y="1593468"/>
                </a:lnTo>
                <a:lnTo>
                  <a:pt x="554355" y="1522729"/>
                </a:lnTo>
                <a:lnTo>
                  <a:pt x="569214" y="1482089"/>
                </a:lnTo>
                <a:lnTo>
                  <a:pt x="583565" y="1437893"/>
                </a:lnTo>
                <a:lnTo>
                  <a:pt x="597662" y="1390650"/>
                </a:lnTo>
                <a:lnTo>
                  <a:pt x="611378" y="1340230"/>
                </a:lnTo>
                <a:lnTo>
                  <a:pt x="624585" y="1286890"/>
                </a:lnTo>
                <a:lnTo>
                  <a:pt x="637413" y="1230884"/>
                </a:lnTo>
                <a:lnTo>
                  <a:pt x="649732" y="1172082"/>
                </a:lnTo>
                <a:lnTo>
                  <a:pt x="661670" y="1110868"/>
                </a:lnTo>
                <a:lnTo>
                  <a:pt x="672846" y="1047241"/>
                </a:lnTo>
                <a:lnTo>
                  <a:pt x="683641" y="981582"/>
                </a:lnTo>
                <a:lnTo>
                  <a:pt x="693801" y="913891"/>
                </a:lnTo>
                <a:lnTo>
                  <a:pt x="703199" y="844295"/>
                </a:lnTo>
                <a:lnTo>
                  <a:pt x="712089" y="773049"/>
                </a:lnTo>
                <a:lnTo>
                  <a:pt x="720216" y="700151"/>
                </a:lnTo>
                <a:lnTo>
                  <a:pt x="727710" y="625855"/>
                </a:lnTo>
                <a:lnTo>
                  <a:pt x="740156" y="473710"/>
                </a:lnTo>
                <a:lnTo>
                  <a:pt x="749427" y="317880"/>
                </a:lnTo>
                <a:lnTo>
                  <a:pt x="755145" y="159257"/>
                </a:lnTo>
                <a:lnTo>
                  <a:pt x="757174" y="253"/>
                </a:lnTo>
                <a:lnTo>
                  <a:pt x="731266" y="0"/>
                </a:lnTo>
                <a:close/>
              </a:path>
              <a:path w="757555" h="1714500">
                <a:moveTo>
                  <a:pt x="58420" y="1066927"/>
                </a:moveTo>
                <a:lnTo>
                  <a:pt x="3429" y="1164716"/>
                </a:lnTo>
                <a:lnTo>
                  <a:pt x="0" y="1170939"/>
                </a:lnTo>
                <a:lnTo>
                  <a:pt x="2159" y="1178814"/>
                </a:lnTo>
                <a:lnTo>
                  <a:pt x="8382" y="1182242"/>
                </a:lnTo>
                <a:lnTo>
                  <a:pt x="14605" y="1185799"/>
                </a:lnTo>
                <a:lnTo>
                  <a:pt x="22479" y="1183639"/>
                </a:lnTo>
                <a:lnTo>
                  <a:pt x="26035" y="1177416"/>
                </a:lnTo>
                <a:lnTo>
                  <a:pt x="48329" y="1137710"/>
                </a:lnTo>
                <a:lnTo>
                  <a:pt x="47498" y="1127378"/>
                </a:lnTo>
                <a:lnTo>
                  <a:pt x="45974" y="1097279"/>
                </a:lnTo>
                <a:lnTo>
                  <a:pt x="45846" y="1092835"/>
                </a:lnTo>
                <a:lnTo>
                  <a:pt x="71755" y="1092327"/>
                </a:lnTo>
                <a:lnTo>
                  <a:pt x="73794" y="1092327"/>
                </a:lnTo>
                <a:lnTo>
                  <a:pt x="58420" y="1066927"/>
                </a:lnTo>
                <a:close/>
              </a:path>
              <a:path w="757555" h="1714500">
                <a:moveTo>
                  <a:pt x="73794" y="1092327"/>
                </a:moveTo>
                <a:lnTo>
                  <a:pt x="71755" y="1092327"/>
                </a:lnTo>
                <a:lnTo>
                  <a:pt x="71942" y="1097279"/>
                </a:lnTo>
                <a:lnTo>
                  <a:pt x="73279" y="1125347"/>
                </a:lnTo>
                <a:lnTo>
                  <a:pt x="74829" y="1144030"/>
                </a:lnTo>
                <a:lnTo>
                  <a:pt x="98044" y="1182369"/>
                </a:lnTo>
                <a:lnTo>
                  <a:pt x="106045" y="1184402"/>
                </a:lnTo>
                <a:lnTo>
                  <a:pt x="112141" y="1180591"/>
                </a:lnTo>
                <a:lnTo>
                  <a:pt x="118237" y="1176909"/>
                </a:lnTo>
                <a:lnTo>
                  <a:pt x="120142" y="1169035"/>
                </a:lnTo>
                <a:lnTo>
                  <a:pt x="116459" y="1162812"/>
                </a:lnTo>
                <a:lnTo>
                  <a:pt x="73794" y="1092327"/>
                </a:lnTo>
                <a:close/>
              </a:path>
              <a:path w="757555" h="1714500">
                <a:moveTo>
                  <a:pt x="72021" y="1098930"/>
                </a:moveTo>
                <a:lnTo>
                  <a:pt x="70104" y="1098930"/>
                </a:lnTo>
                <a:lnTo>
                  <a:pt x="59238" y="1118282"/>
                </a:lnTo>
                <a:lnTo>
                  <a:pt x="74829" y="1144030"/>
                </a:lnTo>
                <a:lnTo>
                  <a:pt x="73279" y="1125347"/>
                </a:lnTo>
                <a:lnTo>
                  <a:pt x="72021" y="1098930"/>
                </a:lnTo>
                <a:close/>
              </a:path>
              <a:path w="757555" h="1714500">
                <a:moveTo>
                  <a:pt x="71755" y="1092327"/>
                </a:moveTo>
                <a:lnTo>
                  <a:pt x="45846" y="1092835"/>
                </a:lnTo>
                <a:lnTo>
                  <a:pt x="45974" y="1097279"/>
                </a:lnTo>
                <a:lnTo>
                  <a:pt x="47498" y="1127378"/>
                </a:lnTo>
                <a:lnTo>
                  <a:pt x="48329" y="1137710"/>
                </a:lnTo>
                <a:lnTo>
                  <a:pt x="59238" y="1118282"/>
                </a:lnTo>
                <a:lnTo>
                  <a:pt x="47752" y="1099312"/>
                </a:lnTo>
                <a:lnTo>
                  <a:pt x="70104" y="1098930"/>
                </a:lnTo>
                <a:lnTo>
                  <a:pt x="72021" y="1098930"/>
                </a:lnTo>
                <a:lnTo>
                  <a:pt x="71882" y="1096010"/>
                </a:lnTo>
                <a:lnTo>
                  <a:pt x="71755" y="1092327"/>
                </a:lnTo>
                <a:close/>
              </a:path>
              <a:path w="757555" h="1714500">
                <a:moveTo>
                  <a:pt x="70104" y="1098930"/>
                </a:moveTo>
                <a:lnTo>
                  <a:pt x="47752" y="1099312"/>
                </a:lnTo>
                <a:lnTo>
                  <a:pt x="59238" y="1118282"/>
                </a:lnTo>
                <a:lnTo>
                  <a:pt x="70104" y="1098930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76400" y="2971800"/>
            <a:ext cx="1062990" cy="2112645"/>
          </a:xfrm>
          <a:custGeom>
            <a:avLst/>
            <a:gdLst/>
            <a:ahLst/>
            <a:cxnLst/>
            <a:rect l="l" t="t" r="r" b="b"/>
            <a:pathLst>
              <a:path w="1062989" h="2112645">
                <a:moveTo>
                  <a:pt x="615919" y="50183"/>
                </a:moveTo>
                <a:lnTo>
                  <a:pt x="658850" y="93472"/>
                </a:lnTo>
                <a:lnTo>
                  <a:pt x="702665" y="158750"/>
                </a:lnTo>
                <a:lnTo>
                  <a:pt x="724382" y="199009"/>
                </a:lnTo>
                <a:lnTo>
                  <a:pt x="745718" y="243839"/>
                </a:lnTo>
                <a:lnTo>
                  <a:pt x="766673" y="293115"/>
                </a:lnTo>
                <a:lnTo>
                  <a:pt x="787374" y="346710"/>
                </a:lnTo>
                <a:lnTo>
                  <a:pt x="807440" y="404368"/>
                </a:lnTo>
                <a:lnTo>
                  <a:pt x="826998" y="465963"/>
                </a:lnTo>
                <a:lnTo>
                  <a:pt x="846048" y="531114"/>
                </a:lnTo>
                <a:lnTo>
                  <a:pt x="864336" y="599821"/>
                </a:lnTo>
                <a:lnTo>
                  <a:pt x="882116" y="671830"/>
                </a:lnTo>
                <a:lnTo>
                  <a:pt x="899134" y="746887"/>
                </a:lnTo>
                <a:lnTo>
                  <a:pt x="915390" y="824865"/>
                </a:lnTo>
                <a:lnTo>
                  <a:pt x="930757" y="905510"/>
                </a:lnTo>
                <a:lnTo>
                  <a:pt x="945235" y="988695"/>
                </a:lnTo>
                <a:lnTo>
                  <a:pt x="958951" y="1074166"/>
                </a:lnTo>
                <a:lnTo>
                  <a:pt x="971651" y="1161796"/>
                </a:lnTo>
                <a:lnTo>
                  <a:pt x="983335" y="1251331"/>
                </a:lnTo>
                <a:lnTo>
                  <a:pt x="994003" y="1342644"/>
                </a:lnTo>
                <a:lnTo>
                  <a:pt x="1003655" y="1435481"/>
                </a:lnTo>
                <a:lnTo>
                  <a:pt x="1012037" y="1529461"/>
                </a:lnTo>
                <a:lnTo>
                  <a:pt x="1025372" y="1721104"/>
                </a:lnTo>
                <a:lnTo>
                  <a:pt x="1033754" y="1915668"/>
                </a:lnTo>
                <a:lnTo>
                  <a:pt x="1036548" y="2112137"/>
                </a:lnTo>
                <a:lnTo>
                  <a:pt x="1062456" y="2111883"/>
                </a:lnTo>
                <a:lnTo>
                  <a:pt x="1059535" y="1915287"/>
                </a:lnTo>
                <a:lnTo>
                  <a:pt x="1051280" y="1719961"/>
                </a:lnTo>
                <a:lnTo>
                  <a:pt x="1037945" y="1527683"/>
                </a:lnTo>
                <a:lnTo>
                  <a:pt x="1029436" y="1433195"/>
                </a:lnTo>
                <a:lnTo>
                  <a:pt x="1019784" y="1339977"/>
                </a:lnTo>
                <a:lnTo>
                  <a:pt x="1009116" y="1248283"/>
                </a:lnTo>
                <a:lnTo>
                  <a:pt x="997432" y="1158494"/>
                </a:lnTo>
                <a:lnTo>
                  <a:pt x="984463" y="1069593"/>
                </a:lnTo>
                <a:lnTo>
                  <a:pt x="970889" y="984631"/>
                </a:lnTo>
                <a:lnTo>
                  <a:pt x="956284" y="901065"/>
                </a:lnTo>
                <a:lnTo>
                  <a:pt x="940790" y="820039"/>
                </a:lnTo>
                <a:lnTo>
                  <a:pt x="924407" y="741553"/>
                </a:lnTo>
                <a:lnTo>
                  <a:pt x="907389" y="666115"/>
                </a:lnTo>
                <a:lnTo>
                  <a:pt x="889482" y="593598"/>
                </a:lnTo>
                <a:lnTo>
                  <a:pt x="871067" y="524383"/>
                </a:lnTo>
                <a:lnTo>
                  <a:pt x="851763" y="458597"/>
                </a:lnTo>
                <a:lnTo>
                  <a:pt x="832078" y="396494"/>
                </a:lnTo>
                <a:lnTo>
                  <a:pt x="811758" y="338200"/>
                </a:lnTo>
                <a:lnTo>
                  <a:pt x="790930" y="283845"/>
                </a:lnTo>
                <a:lnTo>
                  <a:pt x="769594" y="233680"/>
                </a:lnTo>
                <a:lnTo>
                  <a:pt x="747750" y="187833"/>
                </a:lnTo>
                <a:lnTo>
                  <a:pt x="725525" y="146431"/>
                </a:lnTo>
                <a:lnTo>
                  <a:pt x="702792" y="109982"/>
                </a:lnTo>
                <a:lnTo>
                  <a:pt x="679805" y="78232"/>
                </a:lnTo>
                <a:lnTo>
                  <a:pt x="655311" y="50673"/>
                </a:lnTo>
                <a:lnTo>
                  <a:pt x="616686" y="50673"/>
                </a:lnTo>
                <a:lnTo>
                  <a:pt x="615919" y="50183"/>
                </a:lnTo>
                <a:close/>
              </a:path>
              <a:path w="1062989" h="2112645">
                <a:moveTo>
                  <a:pt x="14668" y="1002157"/>
                </a:moveTo>
                <a:lnTo>
                  <a:pt x="2209" y="1009269"/>
                </a:lnTo>
                <a:lnTo>
                  <a:pt x="0" y="1017143"/>
                </a:lnTo>
                <a:lnTo>
                  <a:pt x="58648" y="1121029"/>
                </a:lnTo>
                <a:lnTo>
                  <a:pt x="73970" y="1095629"/>
                </a:lnTo>
                <a:lnTo>
                  <a:pt x="71983" y="1095629"/>
                </a:lnTo>
                <a:lnTo>
                  <a:pt x="46075" y="1095248"/>
                </a:lnTo>
                <a:lnTo>
                  <a:pt x="46456" y="1068578"/>
                </a:lnTo>
                <a:lnTo>
                  <a:pt x="47298" y="1048235"/>
                </a:lnTo>
                <a:lnTo>
                  <a:pt x="22567" y="1004443"/>
                </a:lnTo>
                <a:lnTo>
                  <a:pt x="14668" y="1002157"/>
                </a:lnTo>
                <a:close/>
              </a:path>
              <a:path w="1062989" h="2112645">
                <a:moveTo>
                  <a:pt x="47298" y="1048235"/>
                </a:moveTo>
                <a:lnTo>
                  <a:pt x="46456" y="1068578"/>
                </a:lnTo>
                <a:lnTo>
                  <a:pt x="46075" y="1095248"/>
                </a:lnTo>
                <a:lnTo>
                  <a:pt x="71983" y="1095629"/>
                </a:lnTo>
                <a:lnTo>
                  <a:pt x="72080" y="1089025"/>
                </a:lnTo>
                <a:lnTo>
                  <a:pt x="70332" y="1089025"/>
                </a:lnTo>
                <a:lnTo>
                  <a:pt x="47853" y="1088644"/>
                </a:lnTo>
                <a:lnTo>
                  <a:pt x="59359" y="1069593"/>
                </a:lnTo>
                <a:lnTo>
                  <a:pt x="47298" y="1048235"/>
                </a:lnTo>
                <a:close/>
              </a:path>
              <a:path w="1062989" h="2112645">
                <a:moveTo>
                  <a:pt x="106019" y="1003554"/>
                </a:moveTo>
                <a:lnTo>
                  <a:pt x="98018" y="1005459"/>
                </a:lnTo>
                <a:lnTo>
                  <a:pt x="94335" y="1011682"/>
                </a:lnTo>
                <a:lnTo>
                  <a:pt x="73339" y="1046446"/>
                </a:lnTo>
                <a:lnTo>
                  <a:pt x="72412" y="1068578"/>
                </a:lnTo>
                <a:lnTo>
                  <a:pt x="72299" y="1074166"/>
                </a:lnTo>
                <a:lnTo>
                  <a:pt x="71983" y="1095629"/>
                </a:lnTo>
                <a:lnTo>
                  <a:pt x="73970" y="1095629"/>
                </a:lnTo>
                <a:lnTo>
                  <a:pt x="120243" y="1018921"/>
                </a:lnTo>
                <a:lnTo>
                  <a:pt x="118338" y="1010920"/>
                </a:lnTo>
                <a:lnTo>
                  <a:pt x="112115" y="1007237"/>
                </a:lnTo>
                <a:lnTo>
                  <a:pt x="106019" y="1003554"/>
                </a:lnTo>
                <a:close/>
              </a:path>
              <a:path w="1062989" h="2112645">
                <a:moveTo>
                  <a:pt x="59359" y="1069593"/>
                </a:moveTo>
                <a:lnTo>
                  <a:pt x="47853" y="1088644"/>
                </a:lnTo>
                <a:lnTo>
                  <a:pt x="70332" y="1089025"/>
                </a:lnTo>
                <a:lnTo>
                  <a:pt x="59359" y="1069593"/>
                </a:lnTo>
                <a:close/>
              </a:path>
              <a:path w="1062989" h="2112645">
                <a:moveTo>
                  <a:pt x="73339" y="1046446"/>
                </a:moveTo>
                <a:lnTo>
                  <a:pt x="59359" y="1069593"/>
                </a:lnTo>
                <a:lnTo>
                  <a:pt x="70332" y="1089025"/>
                </a:lnTo>
                <a:lnTo>
                  <a:pt x="72080" y="1089025"/>
                </a:lnTo>
                <a:lnTo>
                  <a:pt x="72299" y="1074166"/>
                </a:lnTo>
                <a:lnTo>
                  <a:pt x="72412" y="1068578"/>
                </a:lnTo>
                <a:lnTo>
                  <a:pt x="73339" y="1046446"/>
                </a:lnTo>
                <a:close/>
              </a:path>
              <a:path w="1062989" h="2112645">
                <a:moveTo>
                  <a:pt x="555091" y="0"/>
                </a:moveTo>
                <a:lnTo>
                  <a:pt x="504799" y="6731"/>
                </a:lnTo>
                <a:lnTo>
                  <a:pt x="468096" y="20193"/>
                </a:lnTo>
                <a:lnTo>
                  <a:pt x="432155" y="40512"/>
                </a:lnTo>
                <a:lnTo>
                  <a:pt x="397103" y="66801"/>
                </a:lnTo>
                <a:lnTo>
                  <a:pt x="363194" y="99187"/>
                </a:lnTo>
                <a:lnTo>
                  <a:pt x="330047" y="136778"/>
                </a:lnTo>
                <a:lnTo>
                  <a:pt x="298424" y="179324"/>
                </a:lnTo>
                <a:lnTo>
                  <a:pt x="257784" y="243586"/>
                </a:lnTo>
                <a:lnTo>
                  <a:pt x="238480" y="278638"/>
                </a:lnTo>
                <a:lnTo>
                  <a:pt x="219811" y="315340"/>
                </a:lnTo>
                <a:lnTo>
                  <a:pt x="201904" y="353822"/>
                </a:lnTo>
                <a:lnTo>
                  <a:pt x="184759" y="394081"/>
                </a:lnTo>
                <a:lnTo>
                  <a:pt x="168249" y="435610"/>
                </a:lnTo>
                <a:lnTo>
                  <a:pt x="152628" y="478663"/>
                </a:lnTo>
                <a:lnTo>
                  <a:pt x="137896" y="522986"/>
                </a:lnTo>
                <a:lnTo>
                  <a:pt x="124180" y="568579"/>
                </a:lnTo>
                <a:lnTo>
                  <a:pt x="111353" y="615315"/>
                </a:lnTo>
                <a:lnTo>
                  <a:pt x="99542" y="662940"/>
                </a:lnTo>
                <a:lnTo>
                  <a:pt x="88747" y="711454"/>
                </a:lnTo>
                <a:lnTo>
                  <a:pt x="79095" y="760857"/>
                </a:lnTo>
                <a:lnTo>
                  <a:pt x="70459" y="810895"/>
                </a:lnTo>
                <a:lnTo>
                  <a:pt x="63093" y="861695"/>
                </a:lnTo>
                <a:lnTo>
                  <a:pt x="56997" y="912876"/>
                </a:lnTo>
                <a:lnTo>
                  <a:pt x="52044" y="964438"/>
                </a:lnTo>
                <a:lnTo>
                  <a:pt x="48615" y="1016381"/>
                </a:lnTo>
                <a:lnTo>
                  <a:pt x="47298" y="1048235"/>
                </a:lnTo>
                <a:lnTo>
                  <a:pt x="59359" y="1069593"/>
                </a:lnTo>
                <a:lnTo>
                  <a:pt x="73339" y="1046446"/>
                </a:lnTo>
                <a:lnTo>
                  <a:pt x="74491" y="1018921"/>
                </a:lnTo>
                <a:lnTo>
                  <a:pt x="75593" y="1002157"/>
                </a:lnTo>
                <a:lnTo>
                  <a:pt x="82778" y="915924"/>
                </a:lnTo>
                <a:lnTo>
                  <a:pt x="88747" y="865378"/>
                </a:lnTo>
                <a:lnTo>
                  <a:pt x="96113" y="815213"/>
                </a:lnTo>
                <a:lnTo>
                  <a:pt x="104495" y="765810"/>
                </a:lnTo>
                <a:lnTo>
                  <a:pt x="114020" y="717042"/>
                </a:lnTo>
                <a:lnTo>
                  <a:pt x="124561" y="669163"/>
                </a:lnTo>
                <a:lnTo>
                  <a:pt x="136372" y="622046"/>
                </a:lnTo>
                <a:lnTo>
                  <a:pt x="148945" y="576072"/>
                </a:lnTo>
                <a:lnTo>
                  <a:pt x="162534" y="531114"/>
                </a:lnTo>
                <a:lnTo>
                  <a:pt x="177012" y="487425"/>
                </a:lnTo>
                <a:lnTo>
                  <a:pt x="192379" y="445135"/>
                </a:lnTo>
                <a:lnTo>
                  <a:pt x="208508" y="404240"/>
                </a:lnTo>
                <a:lnTo>
                  <a:pt x="225399" y="364744"/>
                </a:lnTo>
                <a:lnTo>
                  <a:pt x="242925" y="327025"/>
                </a:lnTo>
                <a:lnTo>
                  <a:pt x="261213" y="291084"/>
                </a:lnTo>
                <a:lnTo>
                  <a:pt x="280009" y="256921"/>
                </a:lnTo>
                <a:lnTo>
                  <a:pt x="319252" y="194563"/>
                </a:lnTo>
                <a:lnTo>
                  <a:pt x="350113" y="153288"/>
                </a:lnTo>
                <a:lnTo>
                  <a:pt x="381609" y="117348"/>
                </a:lnTo>
                <a:lnTo>
                  <a:pt x="413486" y="86995"/>
                </a:lnTo>
                <a:lnTo>
                  <a:pt x="445998" y="62484"/>
                </a:lnTo>
                <a:lnTo>
                  <a:pt x="489305" y="39370"/>
                </a:lnTo>
                <a:lnTo>
                  <a:pt x="532358" y="27432"/>
                </a:lnTo>
                <a:lnTo>
                  <a:pt x="553313" y="25908"/>
                </a:lnTo>
                <a:lnTo>
                  <a:pt x="626073" y="25908"/>
                </a:lnTo>
                <a:lnTo>
                  <a:pt x="607542" y="14097"/>
                </a:lnTo>
                <a:lnTo>
                  <a:pt x="606907" y="13588"/>
                </a:lnTo>
                <a:lnTo>
                  <a:pt x="606018" y="13208"/>
                </a:lnTo>
                <a:lnTo>
                  <a:pt x="605256" y="12953"/>
                </a:lnTo>
                <a:lnTo>
                  <a:pt x="582142" y="3937"/>
                </a:lnTo>
                <a:lnTo>
                  <a:pt x="581380" y="3683"/>
                </a:lnTo>
                <a:lnTo>
                  <a:pt x="580745" y="3428"/>
                </a:lnTo>
                <a:lnTo>
                  <a:pt x="579983" y="3301"/>
                </a:lnTo>
                <a:lnTo>
                  <a:pt x="568299" y="1015"/>
                </a:lnTo>
                <a:lnTo>
                  <a:pt x="555091" y="0"/>
                </a:lnTo>
                <a:close/>
              </a:path>
              <a:path w="1062989" h="2112645">
                <a:moveTo>
                  <a:pt x="615035" y="49402"/>
                </a:moveTo>
                <a:lnTo>
                  <a:pt x="615919" y="50183"/>
                </a:lnTo>
                <a:lnTo>
                  <a:pt x="616686" y="50673"/>
                </a:lnTo>
                <a:lnTo>
                  <a:pt x="615035" y="49402"/>
                </a:lnTo>
                <a:close/>
              </a:path>
              <a:path w="1062989" h="2112645">
                <a:moveTo>
                  <a:pt x="653883" y="49402"/>
                </a:moveTo>
                <a:lnTo>
                  <a:pt x="615035" y="49402"/>
                </a:lnTo>
                <a:lnTo>
                  <a:pt x="616686" y="50673"/>
                </a:lnTo>
                <a:lnTo>
                  <a:pt x="655311" y="50673"/>
                </a:lnTo>
                <a:lnTo>
                  <a:pt x="653883" y="49402"/>
                </a:lnTo>
                <a:close/>
              </a:path>
              <a:path w="1062989" h="2112645">
                <a:moveTo>
                  <a:pt x="594588" y="36588"/>
                </a:moveTo>
                <a:lnTo>
                  <a:pt x="615919" y="50183"/>
                </a:lnTo>
                <a:lnTo>
                  <a:pt x="615035" y="49402"/>
                </a:lnTo>
                <a:lnTo>
                  <a:pt x="653883" y="49402"/>
                </a:lnTo>
                <a:lnTo>
                  <a:pt x="640033" y="37084"/>
                </a:lnTo>
                <a:lnTo>
                  <a:pt x="595858" y="37084"/>
                </a:lnTo>
                <a:lnTo>
                  <a:pt x="594588" y="36588"/>
                </a:lnTo>
                <a:close/>
              </a:path>
              <a:path w="1062989" h="2112645">
                <a:moveTo>
                  <a:pt x="593572" y="35940"/>
                </a:moveTo>
                <a:lnTo>
                  <a:pt x="594588" y="36588"/>
                </a:lnTo>
                <a:lnTo>
                  <a:pt x="595858" y="37084"/>
                </a:lnTo>
                <a:lnTo>
                  <a:pt x="593572" y="35940"/>
                </a:lnTo>
                <a:close/>
              </a:path>
              <a:path w="1062989" h="2112645">
                <a:moveTo>
                  <a:pt x="638748" y="35940"/>
                </a:moveTo>
                <a:lnTo>
                  <a:pt x="593572" y="35940"/>
                </a:lnTo>
                <a:lnTo>
                  <a:pt x="595858" y="37084"/>
                </a:lnTo>
                <a:lnTo>
                  <a:pt x="640033" y="37084"/>
                </a:lnTo>
                <a:lnTo>
                  <a:pt x="638748" y="35940"/>
                </a:lnTo>
                <a:close/>
              </a:path>
              <a:path w="1062989" h="2112645">
                <a:moveTo>
                  <a:pt x="573825" y="28488"/>
                </a:moveTo>
                <a:lnTo>
                  <a:pt x="594588" y="36588"/>
                </a:lnTo>
                <a:lnTo>
                  <a:pt x="593572" y="35940"/>
                </a:lnTo>
                <a:lnTo>
                  <a:pt x="638748" y="35940"/>
                </a:lnTo>
                <a:lnTo>
                  <a:pt x="632180" y="30099"/>
                </a:lnTo>
                <a:lnTo>
                  <a:pt x="631672" y="29590"/>
                </a:lnTo>
                <a:lnTo>
                  <a:pt x="630656" y="28828"/>
                </a:lnTo>
                <a:lnTo>
                  <a:pt x="630457" y="28701"/>
                </a:lnTo>
                <a:lnTo>
                  <a:pt x="574903" y="28701"/>
                </a:lnTo>
                <a:lnTo>
                  <a:pt x="573825" y="28488"/>
                </a:lnTo>
                <a:close/>
              </a:path>
              <a:path w="1062989" h="2112645">
                <a:moveTo>
                  <a:pt x="572744" y="28067"/>
                </a:moveTo>
                <a:lnTo>
                  <a:pt x="573825" y="28488"/>
                </a:lnTo>
                <a:lnTo>
                  <a:pt x="574903" y="28701"/>
                </a:lnTo>
                <a:lnTo>
                  <a:pt x="572744" y="28067"/>
                </a:lnTo>
                <a:close/>
              </a:path>
              <a:path w="1062989" h="2112645">
                <a:moveTo>
                  <a:pt x="629461" y="28067"/>
                </a:moveTo>
                <a:lnTo>
                  <a:pt x="572744" y="28067"/>
                </a:lnTo>
                <a:lnTo>
                  <a:pt x="574903" y="28701"/>
                </a:lnTo>
                <a:lnTo>
                  <a:pt x="630457" y="28701"/>
                </a:lnTo>
                <a:lnTo>
                  <a:pt x="629461" y="28067"/>
                </a:lnTo>
                <a:close/>
              </a:path>
              <a:path w="1062989" h="2112645">
                <a:moveTo>
                  <a:pt x="626073" y="25908"/>
                </a:moveTo>
                <a:lnTo>
                  <a:pt x="553313" y="25908"/>
                </a:lnTo>
                <a:lnTo>
                  <a:pt x="563346" y="26415"/>
                </a:lnTo>
                <a:lnTo>
                  <a:pt x="573825" y="28488"/>
                </a:lnTo>
                <a:lnTo>
                  <a:pt x="572744" y="28067"/>
                </a:lnTo>
                <a:lnTo>
                  <a:pt x="629461" y="28067"/>
                </a:lnTo>
                <a:lnTo>
                  <a:pt x="626073" y="25908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81000" y="4191000"/>
            <a:ext cx="19767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0000CC"/>
                </a:solidFill>
                <a:latin typeface="Arial"/>
                <a:cs typeface="Arial"/>
              </a:rPr>
              <a:t>Glyceraldehyde</a:t>
            </a:r>
            <a:r>
              <a:rPr sz="1800" b="1" spc="-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155" dirty="0">
                <a:solidFill>
                  <a:srgbClr val="0000CC"/>
                </a:solidFill>
                <a:latin typeface="Arial"/>
                <a:cs typeface="Arial"/>
              </a:rPr>
              <a:t>3-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800" b="1" spc="-15" dirty="0">
                <a:solidFill>
                  <a:srgbClr val="0000CC"/>
                </a:solidFill>
                <a:latin typeface="Arial"/>
                <a:cs typeface="Arial"/>
              </a:rPr>
              <a:t>phosphate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2614" y="5785815"/>
            <a:ext cx="1165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0000CC"/>
                </a:solidFill>
                <a:latin typeface="Arial"/>
                <a:cs typeface="Arial"/>
              </a:rPr>
              <a:t>Fructose</a:t>
            </a:r>
            <a:r>
              <a:rPr sz="1800" b="1" spc="-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155" dirty="0">
                <a:solidFill>
                  <a:srgbClr val="0000CC"/>
                </a:solidFill>
                <a:latin typeface="Arial"/>
                <a:cs typeface="Arial"/>
              </a:rPr>
              <a:t>6-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40" dirty="0">
                <a:solidFill>
                  <a:srgbClr val="0000CC"/>
                </a:solidFill>
                <a:latin typeface="Arial"/>
                <a:cs typeface="Arial"/>
              </a:rPr>
              <a:t>Phospha</a:t>
            </a:r>
            <a:r>
              <a:rPr sz="1800" b="1" spc="-30" dirty="0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sz="1800" b="1" spc="30" dirty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062227" y="5007864"/>
            <a:ext cx="315468" cy="8092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60094" y="5029961"/>
            <a:ext cx="120650" cy="610235"/>
          </a:xfrm>
          <a:custGeom>
            <a:avLst/>
            <a:gdLst/>
            <a:ahLst/>
            <a:cxnLst/>
            <a:rect l="l" t="t" r="r" b="b"/>
            <a:pathLst>
              <a:path w="120650" h="610235">
                <a:moveTo>
                  <a:pt x="14490" y="491363"/>
                </a:moveTo>
                <a:lnTo>
                  <a:pt x="2108" y="498475"/>
                </a:lnTo>
                <a:lnTo>
                  <a:pt x="0" y="506475"/>
                </a:lnTo>
                <a:lnTo>
                  <a:pt x="3594" y="512572"/>
                </a:lnTo>
                <a:lnTo>
                  <a:pt x="59867" y="609663"/>
                </a:lnTo>
                <a:lnTo>
                  <a:pt x="74941" y="583984"/>
                </a:lnTo>
                <a:lnTo>
                  <a:pt x="46977" y="583920"/>
                </a:lnTo>
                <a:lnTo>
                  <a:pt x="47102" y="535981"/>
                </a:lnTo>
                <a:lnTo>
                  <a:pt x="22415" y="493394"/>
                </a:lnTo>
                <a:lnTo>
                  <a:pt x="14490" y="491363"/>
                </a:lnTo>
                <a:close/>
              </a:path>
              <a:path w="120650" h="610235">
                <a:moveTo>
                  <a:pt x="47102" y="535981"/>
                </a:moveTo>
                <a:lnTo>
                  <a:pt x="46977" y="583920"/>
                </a:lnTo>
                <a:lnTo>
                  <a:pt x="72885" y="583984"/>
                </a:lnTo>
                <a:lnTo>
                  <a:pt x="72902" y="577456"/>
                </a:lnTo>
                <a:lnTo>
                  <a:pt x="48768" y="577392"/>
                </a:lnTo>
                <a:lnTo>
                  <a:pt x="60002" y="558233"/>
                </a:lnTo>
                <a:lnTo>
                  <a:pt x="47102" y="535981"/>
                </a:lnTo>
                <a:close/>
              </a:path>
              <a:path w="120650" h="610235">
                <a:moveTo>
                  <a:pt x="105867" y="491490"/>
                </a:moveTo>
                <a:lnTo>
                  <a:pt x="97929" y="493649"/>
                </a:lnTo>
                <a:lnTo>
                  <a:pt x="94297" y="499744"/>
                </a:lnTo>
                <a:lnTo>
                  <a:pt x="73010" y="536048"/>
                </a:lnTo>
                <a:lnTo>
                  <a:pt x="72885" y="583984"/>
                </a:lnTo>
                <a:lnTo>
                  <a:pt x="74941" y="583984"/>
                </a:lnTo>
                <a:lnTo>
                  <a:pt x="116636" y="512953"/>
                </a:lnTo>
                <a:lnTo>
                  <a:pt x="120319" y="506729"/>
                </a:lnTo>
                <a:lnTo>
                  <a:pt x="118160" y="498728"/>
                </a:lnTo>
                <a:lnTo>
                  <a:pt x="112064" y="495172"/>
                </a:lnTo>
                <a:lnTo>
                  <a:pt x="105867" y="491490"/>
                </a:lnTo>
                <a:close/>
              </a:path>
              <a:path w="120650" h="610235">
                <a:moveTo>
                  <a:pt x="60002" y="558233"/>
                </a:moveTo>
                <a:lnTo>
                  <a:pt x="48768" y="577392"/>
                </a:lnTo>
                <a:lnTo>
                  <a:pt x="71145" y="577456"/>
                </a:lnTo>
                <a:lnTo>
                  <a:pt x="60002" y="558233"/>
                </a:lnTo>
                <a:close/>
              </a:path>
              <a:path w="120650" h="610235">
                <a:moveTo>
                  <a:pt x="73010" y="536048"/>
                </a:moveTo>
                <a:lnTo>
                  <a:pt x="60002" y="558233"/>
                </a:lnTo>
                <a:lnTo>
                  <a:pt x="71145" y="577456"/>
                </a:lnTo>
                <a:lnTo>
                  <a:pt x="72902" y="577456"/>
                </a:lnTo>
                <a:lnTo>
                  <a:pt x="73010" y="536048"/>
                </a:lnTo>
                <a:close/>
              </a:path>
              <a:path w="120650" h="610235">
                <a:moveTo>
                  <a:pt x="74409" y="0"/>
                </a:moveTo>
                <a:lnTo>
                  <a:pt x="48501" y="0"/>
                </a:lnTo>
                <a:lnTo>
                  <a:pt x="47218" y="491363"/>
                </a:lnTo>
                <a:lnTo>
                  <a:pt x="47141" y="536048"/>
                </a:lnTo>
                <a:lnTo>
                  <a:pt x="60002" y="558233"/>
                </a:lnTo>
                <a:lnTo>
                  <a:pt x="73010" y="536048"/>
                </a:lnTo>
                <a:lnTo>
                  <a:pt x="74409" y="0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04800" y="2667000"/>
            <a:ext cx="202818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Transketolase</a:t>
            </a:r>
            <a:r>
              <a:rPr sz="1800" b="1" spc="-30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endParaRPr lang="en-US" sz="1800" b="1" spc="-3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70" dirty="0">
                <a:solidFill>
                  <a:srgbClr val="C00000"/>
                </a:solidFill>
                <a:latin typeface="Arial"/>
                <a:cs typeface="Arial"/>
              </a:rPr>
              <a:t>TPP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5232" y="545083"/>
            <a:ext cx="4734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Significance of HMP</a:t>
            </a:r>
            <a:r>
              <a:rPr sz="3200" spc="-260" dirty="0"/>
              <a:t> </a:t>
            </a:r>
            <a:r>
              <a:rPr sz="3200" spc="-5" dirty="0"/>
              <a:t>Shunt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328292"/>
            <a:ext cx="8188959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Times New Roman"/>
                <a:cs typeface="Times New Roman"/>
              </a:rPr>
              <a:t>HMP </a:t>
            </a:r>
            <a:r>
              <a:rPr sz="2400" b="1" spc="-5" dirty="0">
                <a:latin typeface="Times New Roman"/>
                <a:cs typeface="Times New Roman"/>
              </a:rPr>
              <a:t>shunt is unique in </a:t>
            </a:r>
            <a:r>
              <a:rPr sz="2400" b="1" dirty="0">
                <a:latin typeface="Times New Roman"/>
                <a:cs typeface="Times New Roman"/>
              </a:rPr>
              <a:t>generating </a:t>
            </a:r>
            <a:r>
              <a:rPr sz="24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two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important</a:t>
            </a:r>
            <a:r>
              <a:rPr sz="2400" b="1" spc="-1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products-  pentoses and</a:t>
            </a:r>
            <a:r>
              <a:rPr sz="2400" b="1" spc="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NADPH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Importance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of pentoses: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Times New Roman"/>
                <a:cs typeface="Times New Roman"/>
              </a:rPr>
              <a:t>In HMP </a:t>
            </a:r>
            <a:r>
              <a:rPr sz="2400" b="1" spc="-5" dirty="0">
                <a:latin typeface="Times New Roman"/>
                <a:cs typeface="Times New Roman"/>
              </a:rPr>
              <a:t>shunt, </a:t>
            </a:r>
            <a:r>
              <a:rPr sz="2400" b="1" dirty="0">
                <a:latin typeface="Times New Roman"/>
                <a:cs typeface="Times New Roman"/>
              </a:rPr>
              <a:t>hexoses </a:t>
            </a:r>
            <a:r>
              <a:rPr sz="2400" b="1" spc="-20" dirty="0">
                <a:latin typeface="Times New Roman"/>
                <a:cs typeface="Times New Roman"/>
              </a:rPr>
              <a:t>are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converted into pentoses</a:t>
            </a:r>
            <a:r>
              <a:rPr sz="2400" b="1" dirty="0">
                <a:latin typeface="Times New Roman"/>
                <a:cs typeface="Times New Roman"/>
              </a:rPr>
              <a:t>,</a:t>
            </a:r>
            <a:r>
              <a:rPr sz="2400" b="1" spc="-1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most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important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being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ribose 5 –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 phosphate.</a:t>
            </a:r>
            <a:endParaRPr sz="2400">
              <a:latin typeface="Times New Roman"/>
              <a:cs typeface="Times New Roman"/>
            </a:endParaRPr>
          </a:p>
          <a:p>
            <a:pPr marL="355600" marR="86995" indent="-342900">
              <a:lnSpc>
                <a:spcPts val="4320"/>
              </a:lnSpc>
              <a:spcBef>
                <a:spcPts val="3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This </a:t>
            </a:r>
            <a:r>
              <a:rPr sz="2400" b="1" dirty="0">
                <a:latin typeface="Times New Roman"/>
                <a:cs typeface="Times New Roman"/>
              </a:rPr>
              <a:t>pentose or its derivatives </a:t>
            </a:r>
            <a:r>
              <a:rPr sz="2400" b="1" spc="-20" dirty="0">
                <a:latin typeface="Times New Roman"/>
                <a:cs typeface="Times New Roman"/>
              </a:rPr>
              <a:t>are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useful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for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synthesis</a:t>
            </a:r>
            <a:r>
              <a:rPr sz="2400" b="1" spc="-7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of  nucleic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acids (DNA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&amp;</a:t>
            </a:r>
            <a:r>
              <a:rPr sz="2400" b="1" spc="-15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RNA)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6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Many nucleotides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such as </a:t>
            </a:r>
            <a:r>
              <a:rPr sz="2400" b="1" spc="-105" dirty="0">
                <a:solidFill>
                  <a:srgbClr val="0000CC"/>
                </a:solidFill>
                <a:latin typeface="Times New Roman"/>
                <a:cs typeface="Times New Roman"/>
              </a:rPr>
              <a:t>ATP,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NAD</a:t>
            </a:r>
            <a:r>
              <a:rPr sz="2400" b="1" spc="-7" baseline="24305" dirty="0">
                <a:solidFill>
                  <a:srgbClr val="0000CC"/>
                </a:solidFill>
                <a:latin typeface="Times New Roman"/>
                <a:cs typeface="Times New Roman"/>
              </a:rPr>
              <a:t>+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, </a:t>
            </a:r>
            <a:r>
              <a:rPr sz="2400" b="1" spc="-65" dirty="0">
                <a:solidFill>
                  <a:srgbClr val="0000CC"/>
                </a:solidFill>
                <a:latin typeface="Times New Roman"/>
                <a:cs typeface="Times New Roman"/>
              </a:rPr>
              <a:t>FAD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&amp;</a:t>
            </a:r>
            <a:r>
              <a:rPr sz="2400" b="1" spc="6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2689" y="343915"/>
            <a:ext cx="40455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Importance of</a:t>
            </a:r>
            <a:r>
              <a:rPr sz="3200" spc="-90" dirty="0"/>
              <a:t> </a:t>
            </a:r>
            <a:r>
              <a:rPr sz="3200" dirty="0"/>
              <a:t>NADPH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945991"/>
            <a:ext cx="8011795" cy="4805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56235" indent="-342900">
              <a:lnSpc>
                <a:spcPct val="14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NADPH is </a:t>
            </a:r>
            <a:r>
              <a:rPr sz="2800" b="1" spc="-15" dirty="0">
                <a:latin typeface="Times New Roman"/>
                <a:cs typeface="Times New Roman"/>
              </a:rPr>
              <a:t>required </a:t>
            </a:r>
            <a:r>
              <a:rPr sz="2800" b="1" dirty="0">
                <a:latin typeface="Times New Roman"/>
                <a:cs typeface="Times New Roman"/>
              </a:rPr>
              <a:t>for 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bio synthesis of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fatty  acids and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steroids.</a:t>
            </a:r>
            <a:endParaRPr sz="2800">
              <a:latin typeface="Times New Roman"/>
              <a:cs typeface="Times New Roman"/>
            </a:endParaRPr>
          </a:p>
          <a:p>
            <a:pPr marL="355600" marR="203835" indent="-342900">
              <a:lnSpc>
                <a:spcPct val="14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  <a:tab pos="180022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NADPH	is </a:t>
            </a:r>
            <a:r>
              <a:rPr sz="2800" b="1" dirty="0">
                <a:latin typeface="Times New Roman"/>
                <a:cs typeface="Times New Roman"/>
              </a:rPr>
              <a:t>used </a:t>
            </a:r>
            <a:r>
              <a:rPr sz="2800" b="1" spc="-5" dirty="0">
                <a:latin typeface="Times New Roman"/>
                <a:cs typeface="Times New Roman"/>
              </a:rPr>
              <a:t>in </a:t>
            </a:r>
            <a:r>
              <a:rPr sz="2800" b="1" dirty="0">
                <a:latin typeface="Times New Roman"/>
                <a:cs typeface="Times New Roman"/>
              </a:rPr>
              <a:t>the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synthesis of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certain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amino  acids involving the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enzyme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glutamate 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dehydrogenase.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Free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radical</a:t>
            </a:r>
            <a:r>
              <a:rPr sz="28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Scavenging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4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free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radicals </a:t>
            </a:r>
            <a:r>
              <a:rPr sz="2800" b="1" spc="-5" dirty="0">
                <a:latin typeface="Times New Roman"/>
                <a:cs typeface="Times New Roman"/>
              </a:rPr>
              <a:t>(super oxide, </a:t>
            </a:r>
            <a:r>
              <a:rPr sz="2800" b="1" spc="-10" dirty="0">
                <a:latin typeface="Times New Roman"/>
                <a:cs typeface="Times New Roman"/>
              </a:rPr>
              <a:t>hydrogen peroxide)  </a:t>
            </a:r>
            <a:r>
              <a:rPr sz="2800" b="1" spc="-20" dirty="0">
                <a:latin typeface="Times New Roman"/>
                <a:cs typeface="Times New Roman"/>
              </a:rPr>
              <a:t>are </a:t>
            </a:r>
            <a:r>
              <a:rPr sz="2800" b="1" dirty="0">
                <a:latin typeface="Times New Roman"/>
                <a:cs typeface="Times New Roman"/>
              </a:rPr>
              <a:t>continuously </a:t>
            </a:r>
            <a:r>
              <a:rPr sz="2800" b="1" spc="-10" dirty="0">
                <a:latin typeface="Times New Roman"/>
                <a:cs typeface="Times New Roman"/>
              </a:rPr>
              <a:t>produced </a:t>
            </a:r>
            <a:r>
              <a:rPr sz="2800" b="1" spc="-5" dirty="0">
                <a:latin typeface="Times New Roman"/>
                <a:cs typeface="Times New Roman"/>
              </a:rPr>
              <a:t>in </a:t>
            </a:r>
            <a:r>
              <a:rPr sz="2800" b="1" dirty="0">
                <a:latin typeface="Times New Roman"/>
                <a:cs typeface="Times New Roman"/>
              </a:rPr>
              <a:t>all</a:t>
            </a:r>
            <a:r>
              <a:rPr sz="2800" b="1" spc="3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cells.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782960"/>
            <a:ext cx="7981950" cy="4506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These </a:t>
            </a:r>
            <a:r>
              <a:rPr sz="2800" b="1" spc="-10" dirty="0">
                <a:latin typeface="Times New Roman"/>
                <a:cs typeface="Times New Roman"/>
              </a:rPr>
              <a:t>will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destroy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DNA,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proteins,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fatty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acids &amp;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all 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biomolecules &amp; in turn cells </a:t>
            </a:r>
            <a:r>
              <a:rPr sz="28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are</a:t>
            </a:r>
            <a:r>
              <a:rPr sz="2800" b="1" spc="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destroyed.</a:t>
            </a:r>
            <a:endParaRPr sz="2800">
              <a:latin typeface="Times New Roman"/>
              <a:cs typeface="Times New Roman"/>
            </a:endParaRPr>
          </a:p>
          <a:p>
            <a:pPr marL="355600" marR="462280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  <a:tab pos="552386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15" dirty="0">
                <a:solidFill>
                  <a:srgbClr val="FF3399"/>
                </a:solidFill>
                <a:latin typeface="Times New Roman"/>
                <a:cs typeface="Times New Roman"/>
              </a:rPr>
              <a:t>free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radicals </a:t>
            </a:r>
            <a:r>
              <a:rPr sz="2800" b="1" spc="-20" dirty="0">
                <a:solidFill>
                  <a:srgbClr val="FF3399"/>
                </a:solidFill>
                <a:latin typeface="Times New Roman"/>
                <a:cs typeface="Times New Roman"/>
              </a:rPr>
              <a:t>are </a:t>
            </a:r>
            <a:r>
              <a:rPr sz="2800" b="1" dirty="0">
                <a:solidFill>
                  <a:srgbClr val="FF3399"/>
                </a:solidFill>
                <a:latin typeface="Times New Roman"/>
                <a:cs typeface="Times New Roman"/>
              </a:rPr>
              <a:t>inactivated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by the </a:t>
            </a:r>
            <a:r>
              <a:rPr sz="2800" b="1" spc="-10" dirty="0">
                <a:solidFill>
                  <a:srgbClr val="FF3399"/>
                </a:solidFill>
                <a:latin typeface="Times New Roman"/>
                <a:cs typeface="Times New Roman"/>
              </a:rPr>
              <a:t>enzyme 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systems </a:t>
            </a:r>
            <a:r>
              <a:rPr sz="2800" b="1" dirty="0">
                <a:latin typeface="Times New Roman"/>
                <a:cs typeface="Times New Roman"/>
              </a:rPr>
              <a:t>containing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SOD,</a:t>
            </a:r>
            <a:r>
              <a:rPr sz="2800" b="1" spc="4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POD</a:t>
            </a:r>
            <a:r>
              <a:rPr sz="2800" b="1" spc="3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	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glutathione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reductase.</a:t>
            </a:r>
            <a:endParaRPr sz="2800">
              <a:latin typeface="Times New Roman"/>
              <a:cs typeface="Times New Roman"/>
            </a:endParaRPr>
          </a:p>
          <a:p>
            <a:pPr marL="355600" marR="782955" indent="-342900">
              <a:lnSpc>
                <a:spcPts val="5040"/>
              </a:lnSpc>
              <a:spcBef>
                <a:spcPts val="44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Reduced GSH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is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regenerated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with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help of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NADH.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524260"/>
            <a:ext cx="8002905" cy="5146675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Erythrocyte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Membrane</a:t>
            </a:r>
            <a:r>
              <a:rPr sz="2800" b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intigrity</a:t>
            </a:r>
            <a:endParaRPr sz="2800">
              <a:latin typeface="Times New Roman"/>
              <a:cs typeface="Times New Roman"/>
            </a:endParaRPr>
          </a:p>
          <a:p>
            <a:pPr marL="355600" marR="1034415" indent="-342900">
              <a:lnSpc>
                <a:spcPts val="5040"/>
              </a:lnSpc>
              <a:spcBef>
                <a:spcPts val="45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NADPH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is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required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by 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RBC to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keep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glutathione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 the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reduced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state.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5040"/>
              </a:lnSpc>
              <a:buFont typeface="Arial"/>
              <a:buChar char="•"/>
              <a:tabLst>
                <a:tab pos="355600" algn="l"/>
                <a:tab pos="356235" algn="l"/>
                <a:tab pos="237299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In turn,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reduced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glutathione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will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detoxify the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peroxides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	</a:t>
            </a:r>
            <a:r>
              <a:rPr sz="28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free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radicals formed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within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</a:t>
            </a:r>
            <a:r>
              <a:rPr sz="2800" b="1" spc="6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RBC.</a:t>
            </a:r>
            <a:endParaRPr sz="2800">
              <a:latin typeface="Times New Roman"/>
              <a:cs typeface="Times New Roman"/>
            </a:endParaRPr>
          </a:p>
          <a:p>
            <a:pPr marL="355600" marR="735965" indent="-342900">
              <a:lnSpc>
                <a:spcPts val="504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NADPH,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glutathione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&amp;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glutathione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reductase 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together </a:t>
            </a:r>
            <a:r>
              <a:rPr sz="2800" b="1" spc="-10" dirty="0">
                <a:latin typeface="Times New Roman"/>
                <a:cs typeface="Times New Roman"/>
              </a:rPr>
              <a:t>will preserve </a:t>
            </a: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intigrity of</a:t>
            </a:r>
            <a:r>
              <a:rPr sz="2800" b="1" spc="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RBC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230"/>
              </a:spcBef>
            </a:pP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membrane.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1086891"/>
            <a:ext cx="7408545" cy="322707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Prevention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28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Met-Hemoglobinemia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NADPH is </a:t>
            </a:r>
            <a:r>
              <a:rPr sz="2800" b="1" dirty="0">
                <a:latin typeface="Times New Roman"/>
                <a:cs typeface="Times New Roman"/>
              </a:rPr>
              <a:t>also </a:t>
            </a:r>
            <a:r>
              <a:rPr sz="2800" b="1" spc="-15" dirty="0">
                <a:latin typeface="Times New Roman"/>
                <a:cs typeface="Times New Roman"/>
              </a:rPr>
              <a:t>required </a:t>
            </a:r>
            <a:r>
              <a:rPr sz="2800" b="1" spc="-5" dirty="0">
                <a:latin typeface="Times New Roman"/>
                <a:cs typeface="Times New Roman"/>
              </a:rPr>
              <a:t>to </a:t>
            </a:r>
            <a:r>
              <a:rPr sz="2800" b="1" spc="-10" dirty="0">
                <a:latin typeface="Times New Roman"/>
                <a:cs typeface="Times New Roman"/>
              </a:rPr>
              <a:t>keep </a:t>
            </a:r>
            <a:r>
              <a:rPr sz="2800" b="1" dirty="0">
                <a:latin typeface="Times New Roman"/>
                <a:cs typeface="Times New Roman"/>
              </a:rPr>
              <a:t>the </a:t>
            </a:r>
            <a:r>
              <a:rPr sz="2800" b="1" spc="-20" dirty="0">
                <a:solidFill>
                  <a:srgbClr val="0000CC"/>
                </a:solidFill>
                <a:latin typeface="Times New Roman"/>
                <a:cs typeface="Times New Roman"/>
              </a:rPr>
              <a:t>iron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of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hemoglobin in the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reduced (ferrous)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state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 to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prevent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the accumulation of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met-hemoglobin.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Met-hemoglobin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cannot carry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8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oxygen.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335940"/>
            <a:ext cx="8064500" cy="540321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Detoxification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of Drugs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4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Most of </a:t>
            </a:r>
            <a:r>
              <a:rPr sz="2800" b="1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latin typeface="Times New Roman"/>
                <a:cs typeface="Times New Roman"/>
              </a:rPr>
              <a:t>drugs and </a:t>
            </a:r>
            <a:r>
              <a:rPr sz="2800" b="1" dirty="0">
                <a:latin typeface="Times New Roman"/>
                <a:cs typeface="Times New Roman"/>
              </a:rPr>
              <a:t>other </a:t>
            </a:r>
            <a:r>
              <a:rPr sz="2800" b="1" spc="-10" dirty="0">
                <a:latin typeface="Times New Roman"/>
                <a:cs typeface="Times New Roman"/>
              </a:rPr>
              <a:t>foreign </a:t>
            </a:r>
            <a:r>
              <a:rPr sz="2800" b="1" dirty="0">
                <a:latin typeface="Times New Roman"/>
                <a:cs typeface="Times New Roman"/>
              </a:rPr>
              <a:t>substances </a:t>
            </a:r>
            <a:r>
              <a:rPr sz="2800" b="1" spc="-20" dirty="0">
                <a:latin typeface="Times New Roman"/>
                <a:cs typeface="Times New Roman"/>
              </a:rPr>
              <a:t>are  </a:t>
            </a:r>
            <a:r>
              <a:rPr sz="2800" b="1" dirty="0">
                <a:latin typeface="Times New Roman"/>
                <a:cs typeface="Times New Roman"/>
              </a:rPr>
              <a:t>detoxified by the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liver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microsomal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P450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enzymes,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with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the help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of</a:t>
            </a:r>
            <a:r>
              <a:rPr sz="2800" b="1" spc="4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NADPH</a:t>
            </a:r>
            <a:r>
              <a:rPr sz="2800" b="1" spc="-1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Lens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Eye:</a:t>
            </a:r>
            <a:endParaRPr sz="2800">
              <a:latin typeface="Times New Roman"/>
              <a:cs typeface="Times New Roman"/>
            </a:endParaRPr>
          </a:p>
          <a:p>
            <a:pPr marL="355600" marR="55880" indent="-342900">
              <a:lnSpc>
                <a:spcPct val="14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Maximum concentration of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NADPH is seen in lens 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of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eye.</a:t>
            </a:r>
            <a:endParaRPr sz="2800">
              <a:latin typeface="Times New Roman"/>
              <a:cs typeface="Times New Roman"/>
            </a:endParaRPr>
          </a:p>
          <a:p>
            <a:pPr marL="355600" marR="1911985" indent="-342900">
              <a:lnSpc>
                <a:spcPct val="14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NADPH is </a:t>
            </a:r>
            <a:r>
              <a:rPr sz="2800" b="1" spc="-15" dirty="0">
                <a:latin typeface="Times New Roman"/>
                <a:cs typeface="Times New Roman"/>
              </a:rPr>
              <a:t>required </a:t>
            </a:r>
            <a:r>
              <a:rPr sz="2800" b="1" dirty="0">
                <a:latin typeface="Times New Roman"/>
                <a:cs typeface="Times New Roman"/>
              </a:rPr>
              <a:t>for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preserving</a:t>
            </a:r>
            <a:r>
              <a:rPr sz="2800" b="1" spc="-7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 transparency of</a:t>
            </a:r>
            <a:r>
              <a:rPr sz="2800" b="1" spc="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lens.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859160"/>
            <a:ext cx="7924800" cy="4506595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Macrophage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bactericidal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activity:</a:t>
            </a:r>
            <a:endParaRPr sz="2800">
              <a:latin typeface="Times New Roman"/>
              <a:cs typeface="Times New Roman"/>
            </a:endParaRPr>
          </a:p>
          <a:p>
            <a:pPr marL="355600" marR="38100">
              <a:lnSpc>
                <a:spcPct val="150000"/>
              </a:lnSpc>
            </a:pP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NADPH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is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required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production of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reactive 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oxygen species </a:t>
            </a:r>
            <a:r>
              <a:rPr sz="2800" b="1" spc="-5" dirty="0">
                <a:latin typeface="Times New Roman"/>
                <a:cs typeface="Times New Roman"/>
              </a:rPr>
              <a:t>(ROS) by </a:t>
            </a:r>
            <a:r>
              <a:rPr sz="2800" b="1" spc="-10" dirty="0">
                <a:latin typeface="Times New Roman"/>
                <a:cs typeface="Times New Roman"/>
              </a:rPr>
              <a:t>macrophases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to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kill 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bacteria.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Availability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Ribose:</a:t>
            </a:r>
            <a:endParaRPr sz="2800">
              <a:latin typeface="Times New Roman"/>
              <a:cs typeface="Times New Roman"/>
            </a:endParaRPr>
          </a:p>
          <a:p>
            <a:pPr marL="355600" marR="5080">
              <a:lnSpc>
                <a:spcPts val="5040"/>
              </a:lnSpc>
              <a:spcBef>
                <a:spcPts val="450"/>
              </a:spcBef>
              <a:tabLst>
                <a:tab pos="6775450" algn="l"/>
              </a:tabLst>
            </a:pP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Ribose &amp; Deoxy </a:t>
            </a:r>
            <a:r>
              <a:rPr sz="2800" b="1" spc="-5" dirty="0">
                <a:latin typeface="Times New Roman"/>
                <a:cs typeface="Times New Roman"/>
              </a:rPr>
              <a:t>– ribose </a:t>
            </a:r>
            <a:r>
              <a:rPr sz="2800" b="1" spc="-20" dirty="0">
                <a:latin typeface="Times New Roman"/>
                <a:cs typeface="Times New Roman"/>
              </a:rPr>
              <a:t>are</a:t>
            </a:r>
            <a:r>
              <a:rPr sz="2800" b="1" spc="6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required</a:t>
            </a:r>
            <a:r>
              <a:rPr sz="2800" b="1" spc="1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for	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DNA</a:t>
            </a:r>
            <a:r>
              <a:rPr sz="2800" b="1" spc="-22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&amp;  RNA</a:t>
            </a:r>
            <a:r>
              <a:rPr sz="2800" b="1" spc="-14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synthesis.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259740"/>
            <a:ext cx="7914640" cy="540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91565" indent="-342900">
              <a:lnSpc>
                <a:spcPct val="14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Ribose is also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necessary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nucleotide co –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enzymes.</a:t>
            </a:r>
            <a:endParaRPr sz="2800">
              <a:latin typeface="Times New Roman"/>
              <a:cs typeface="Times New Roman"/>
            </a:endParaRPr>
          </a:p>
          <a:p>
            <a:pPr marL="355600" marR="100330" indent="-342900">
              <a:lnSpc>
                <a:spcPts val="4710"/>
              </a:lnSpc>
              <a:spcBef>
                <a:spcPts val="3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Reversal of </a:t>
            </a:r>
            <a:r>
              <a:rPr sz="2800" b="1" dirty="0">
                <a:latin typeface="Times New Roman"/>
                <a:cs typeface="Times New Roman"/>
              </a:rPr>
              <a:t>non </a:t>
            </a:r>
            <a:r>
              <a:rPr sz="2800" b="1" spc="-5" dirty="0">
                <a:latin typeface="Times New Roman"/>
                <a:cs typeface="Times New Roman"/>
              </a:rPr>
              <a:t>– </a:t>
            </a:r>
            <a:r>
              <a:rPr sz="2800" b="1" dirty="0">
                <a:latin typeface="Times New Roman"/>
                <a:cs typeface="Times New Roman"/>
              </a:rPr>
              <a:t>oxidative phase </a:t>
            </a:r>
            <a:r>
              <a:rPr sz="2800" b="1" spc="-5" dirty="0">
                <a:latin typeface="Times New Roman"/>
                <a:cs typeface="Times New Roman"/>
              </a:rPr>
              <a:t>is </a:t>
            </a:r>
            <a:r>
              <a:rPr sz="2800" b="1" spc="-15" dirty="0">
                <a:latin typeface="Times New Roman"/>
                <a:cs typeface="Times New Roman"/>
              </a:rPr>
              <a:t>present </a:t>
            </a:r>
            <a:r>
              <a:rPr sz="2800" b="1" spc="-5" dirty="0">
                <a:latin typeface="Times New Roman"/>
                <a:cs typeface="Times New Roman"/>
              </a:rPr>
              <a:t>in </a:t>
            </a:r>
            <a:r>
              <a:rPr sz="2800" b="1" dirty="0">
                <a:latin typeface="Times New Roman"/>
                <a:cs typeface="Times New Roman"/>
              </a:rPr>
              <a:t>all  </a:t>
            </a:r>
            <a:r>
              <a:rPr sz="2800" b="1" spc="-5" dirty="0">
                <a:latin typeface="Times New Roman"/>
                <a:cs typeface="Times New Roman"/>
              </a:rPr>
              <a:t>tissues, by </a:t>
            </a:r>
            <a:r>
              <a:rPr sz="2800" b="1" spc="-10" dirty="0">
                <a:latin typeface="Times New Roman"/>
                <a:cs typeface="Times New Roman"/>
              </a:rPr>
              <a:t>which </a:t>
            </a:r>
            <a:r>
              <a:rPr sz="2800" b="1" spc="-5" dirty="0">
                <a:latin typeface="Times New Roman"/>
                <a:cs typeface="Times New Roman"/>
              </a:rPr>
              <a:t>ribose could </a:t>
            </a:r>
            <a:r>
              <a:rPr sz="2800" b="1" dirty="0">
                <a:latin typeface="Times New Roman"/>
                <a:cs typeface="Times New Roman"/>
              </a:rPr>
              <a:t>be </a:t>
            </a:r>
            <a:r>
              <a:rPr sz="2800" b="1" spc="-5" dirty="0">
                <a:latin typeface="Times New Roman"/>
                <a:cs typeface="Times New Roman"/>
              </a:rPr>
              <a:t>made</a:t>
            </a:r>
            <a:r>
              <a:rPr sz="2800" b="1" spc="8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available.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What about</a:t>
            </a:r>
            <a:r>
              <a:rPr sz="2800" b="1" spc="-1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ATP</a:t>
            </a:r>
            <a:endParaRPr sz="2800">
              <a:latin typeface="Times New Roman"/>
              <a:cs typeface="Times New Roman"/>
            </a:endParaRPr>
          </a:p>
          <a:p>
            <a:pPr marL="355600" marR="5080">
              <a:lnSpc>
                <a:spcPct val="140000"/>
              </a:lnSpc>
              <a:tabLst>
                <a:tab pos="1198245" algn="l"/>
              </a:tabLst>
            </a:pPr>
            <a:r>
              <a:rPr sz="2800" b="1" spc="-75" dirty="0">
                <a:solidFill>
                  <a:srgbClr val="0000CC"/>
                </a:solidFill>
                <a:latin typeface="Times New Roman"/>
                <a:cs typeface="Times New Roman"/>
              </a:rPr>
              <a:t>ATP	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is neither utilized nor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produced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by the</a:t>
            </a:r>
            <a:r>
              <a:rPr sz="2800" b="1" spc="-7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HMP  shunt.</a:t>
            </a:r>
            <a:endParaRPr sz="2800">
              <a:latin typeface="Times New Roman"/>
              <a:cs typeface="Times New Roman"/>
            </a:endParaRPr>
          </a:p>
          <a:p>
            <a:pPr marL="355600" marR="622300" indent="-342900">
              <a:lnSpc>
                <a:spcPts val="4710"/>
              </a:lnSpc>
              <a:spcBef>
                <a:spcPts val="3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Cells do not use the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shunt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pathway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energy 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production.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9617" y="430783"/>
            <a:ext cx="45319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Regulation of HMP</a:t>
            </a:r>
            <a:r>
              <a:rPr sz="3200" spc="-260" dirty="0"/>
              <a:t> </a:t>
            </a:r>
            <a:r>
              <a:rPr sz="3200" spc="-5" dirty="0"/>
              <a:t>Shunt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086891"/>
            <a:ext cx="7998459" cy="514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203835" indent="-274320">
              <a:lnSpc>
                <a:spcPct val="150000"/>
              </a:lnSpc>
              <a:spcBef>
                <a:spcPts val="100"/>
              </a:spcBef>
              <a:buClr>
                <a:srgbClr val="9BBA58"/>
              </a:buClr>
              <a:buSzPct val="94642"/>
              <a:buFont typeface="Arial"/>
              <a:buChar char=""/>
              <a:tabLst>
                <a:tab pos="28765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entry of glucose </a:t>
            </a:r>
            <a:r>
              <a:rPr sz="2800" b="1" dirty="0">
                <a:latin typeface="Times New Roman"/>
                <a:cs typeface="Times New Roman"/>
              </a:rPr>
              <a:t>6-phosphate into the </a:t>
            </a:r>
            <a:r>
              <a:rPr sz="2800" b="1" spc="-65" dirty="0">
                <a:latin typeface="Times New Roman"/>
                <a:cs typeface="Times New Roman"/>
              </a:rPr>
              <a:t>pentose  </a:t>
            </a:r>
            <a:r>
              <a:rPr sz="2800" b="1" dirty="0">
                <a:latin typeface="Times New Roman"/>
                <a:cs typeface="Times New Roman"/>
              </a:rPr>
              <a:t>phosphate </a:t>
            </a:r>
            <a:r>
              <a:rPr sz="2800" b="1" spc="-10" dirty="0">
                <a:latin typeface="Times New Roman"/>
                <a:cs typeface="Times New Roman"/>
              </a:rPr>
              <a:t>pathway </a:t>
            </a:r>
            <a:r>
              <a:rPr sz="2800" b="1" spc="-5" dirty="0">
                <a:latin typeface="Times New Roman"/>
                <a:cs typeface="Times New Roman"/>
              </a:rPr>
              <a:t>is </a:t>
            </a:r>
            <a:r>
              <a:rPr sz="2800" b="1" i="1" dirty="0">
                <a:solidFill>
                  <a:srgbClr val="0000CC"/>
                </a:solidFill>
                <a:latin typeface="Times New Roman"/>
                <a:cs typeface="Times New Roman"/>
              </a:rPr>
              <a:t>controlled by </a:t>
            </a:r>
            <a:r>
              <a:rPr sz="2800" b="1" i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cellular  concentration of </a:t>
            </a:r>
            <a:r>
              <a:rPr sz="2800" b="1" i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NADPH</a:t>
            </a:r>
            <a:endParaRPr sz="2800">
              <a:latin typeface="Times New Roman"/>
              <a:cs typeface="Times New Roman"/>
            </a:endParaRPr>
          </a:p>
          <a:p>
            <a:pPr marL="287020" marR="5080" indent="-274320">
              <a:lnSpc>
                <a:spcPts val="5040"/>
              </a:lnSpc>
              <a:spcBef>
                <a:spcPts val="450"/>
              </a:spcBef>
              <a:buClr>
                <a:srgbClr val="9BBA58"/>
              </a:buClr>
              <a:buSzPct val="94642"/>
              <a:buFont typeface="Arial"/>
              <a:buChar char=""/>
              <a:tabLst>
                <a:tab pos="287655" algn="l"/>
              </a:tabLst>
            </a:pP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NADPH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is a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strong inhibitor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of glucose </a:t>
            </a:r>
            <a:r>
              <a:rPr sz="28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6-phosphate 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dehydrogenase</a:t>
            </a:r>
            <a:r>
              <a:rPr sz="28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(G6PD)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235"/>
              </a:spcBef>
              <a:buClr>
                <a:srgbClr val="9BBA58"/>
              </a:buClr>
              <a:buSzPct val="94642"/>
              <a:buFont typeface="Arial"/>
              <a:buChar char=""/>
              <a:tabLst>
                <a:tab pos="287655" algn="l"/>
              </a:tabLst>
            </a:pP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NADPH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is used in various pathways,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inhibition</a:t>
            </a:r>
            <a:r>
              <a:rPr sz="2800" b="1" spc="7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is</a:t>
            </a:r>
            <a:endParaRPr sz="2800">
              <a:latin typeface="Times New Roman"/>
              <a:cs typeface="Times New Roman"/>
            </a:endParaRPr>
          </a:p>
          <a:p>
            <a:pPr marL="287020" marR="484505">
              <a:lnSpc>
                <a:spcPct val="150000"/>
              </a:lnSpc>
            </a:pP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relieved </a:t>
            </a:r>
            <a:r>
              <a:rPr sz="2800" b="1" spc="-5" dirty="0">
                <a:latin typeface="Times New Roman"/>
                <a:cs typeface="Times New Roman"/>
              </a:rPr>
              <a:t>&amp; </a:t>
            </a:r>
            <a:r>
              <a:rPr sz="2800" b="1" dirty="0">
                <a:latin typeface="Times New Roman"/>
                <a:cs typeface="Times New Roman"/>
              </a:rPr>
              <a:t>the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enzyme 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is accelerated to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produce  </a:t>
            </a:r>
            <a:r>
              <a:rPr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more</a:t>
            </a: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NADPH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140" y="1543663"/>
            <a:ext cx="7591425" cy="2587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274955">
              <a:lnSpc>
                <a:spcPct val="150000"/>
              </a:lnSpc>
              <a:spcBef>
                <a:spcPts val="105"/>
              </a:spcBef>
            </a:pPr>
            <a:r>
              <a:rPr sz="2650" b="0" spc="-680" dirty="0">
                <a:solidFill>
                  <a:srgbClr val="9BBA58"/>
                </a:solidFill>
                <a:latin typeface="Arial"/>
                <a:cs typeface="Arial"/>
              </a:rPr>
              <a:t> </a:t>
            </a:r>
            <a:r>
              <a:rPr sz="2800" spc="-5" dirty="0">
                <a:solidFill>
                  <a:srgbClr val="000000"/>
                </a:solidFill>
              </a:rPr>
              <a:t>The </a:t>
            </a:r>
            <a:r>
              <a:rPr sz="2800" spc="-5" dirty="0"/>
              <a:t>synthesis of glucose </a:t>
            </a:r>
            <a:r>
              <a:rPr sz="2800" dirty="0"/>
              <a:t>6-phosphate  </a:t>
            </a:r>
            <a:r>
              <a:rPr sz="2800" spc="-5" dirty="0"/>
              <a:t>dehydrogenase </a:t>
            </a:r>
            <a:r>
              <a:rPr sz="2800" spc="-5" dirty="0">
                <a:solidFill>
                  <a:srgbClr val="000000"/>
                </a:solidFill>
              </a:rPr>
              <a:t>is </a:t>
            </a:r>
            <a:r>
              <a:rPr sz="2800" spc="-5" dirty="0">
                <a:solidFill>
                  <a:srgbClr val="0000CC"/>
                </a:solidFill>
              </a:rPr>
              <a:t>induced by the </a:t>
            </a:r>
            <a:r>
              <a:rPr sz="2800" spc="-10" dirty="0">
                <a:solidFill>
                  <a:srgbClr val="0000CC"/>
                </a:solidFill>
              </a:rPr>
              <a:t>increased  </a:t>
            </a:r>
            <a:r>
              <a:rPr sz="2800" dirty="0">
                <a:solidFill>
                  <a:srgbClr val="0000CC"/>
                </a:solidFill>
              </a:rPr>
              <a:t>insulin/glucagon </a:t>
            </a:r>
            <a:r>
              <a:rPr sz="2800" spc="-5" dirty="0">
                <a:solidFill>
                  <a:srgbClr val="0000CC"/>
                </a:solidFill>
              </a:rPr>
              <a:t>ratio </a:t>
            </a:r>
            <a:r>
              <a:rPr sz="2800" dirty="0">
                <a:solidFill>
                  <a:srgbClr val="0000CC"/>
                </a:solidFill>
              </a:rPr>
              <a:t>after </a:t>
            </a:r>
            <a:r>
              <a:rPr sz="2800" spc="-5" dirty="0">
                <a:solidFill>
                  <a:srgbClr val="0000CC"/>
                </a:solidFill>
              </a:rPr>
              <a:t>a </a:t>
            </a:r>
            <a:r>
              <a:rPr sz="2800" dirty="0">
                <a:solidFill>
                  <a:srgbClr val="0000CC"/>
                </a:solidFill>
              </a:rPr>
              <a:t>high</a:t>
            </a:r>
            <a:r>
              <a:rPr sz="2800" spc="-110" dirty="0">
                <a:solidFill>
                  <a:srgbClr val="0000CC"/>
                </a:solidFill>
              </a:rPr>
              <a:t> </a:t>
            </a:r>
            <a:r>
              <a:rPr sz="2800" spc="-5" dirty="0">
                <a:solidFill>
                  <a:srgbClr val="0000CC"/>
                </a:solidFill>
              </a:rPr>
              <a:t>carbohydrate  meal.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7102" y="647446"/>
            <a:ext cx="7225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Glucose-6-phosphate </a:t>
            </a:r>
            <a:r>
              <a:rPr sz="2400" spc="-5" dirty="0"/>
              <a:t>dehydrogenase </a:t>
            </a:r>
            <a:r>
              <a:rPr sz="2400" dirty="0"/>
              <a:t>deficiency</a:t>
            </a:r>
            <a:r>
              <a:rPr sz="2400" spc="-110" dirty="0"/>
              <a:t> </a:t>
            </a:r>
            <a:r>
              <a:rPr sz="2400" dirty="0"/>
              <a:t>(G6PD)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17194" y="1315063"/>
            <a:ext cx="8309610" cy="4565994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474345" indent="-342900">
              <a:lnSpc>
                <a:spcPct val="100000"/>
              </a:lnSpc>
              <a:spcBef>
                <a:spcPts val="178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pc="-5" dirty="0"/>
              <a:t>It is an inherited sex – linked</a:t>
            </a:r>
            <a:r>
              <a:rPr spc="40" dirty="0"/>
              <a:t> </a:t>
            </a:r>
            <a:r>
              <a:rPr dirty="0"/>
              <a:t>trait.</a:t>
            </a:r>
          </a:p>
          <a:p>
            <a:pPr marL="474345" indent="-342900">
              <a:lnSpc>
                <a:spcPct val="100000"/>
              </a:lnSpc>
              <a:spcBef>
                <a:spcPts val="168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pc="-5" dirty="0"/>
              <a:t>It is </a:t>
            </a:r>
            <a:r>
              <a:rPr spc="-15" dirty="0"/>
              <a:t>more </a:t>
            </a:r>
            <a:r>
              <a:rPr spc="-15" dirty="0">
                <a:solidFill>
                  <a:srgbClr val="0000CC"/>
                </a:solidFill>
              </a:rPr>
              <a:t>severe </a:t>
            </a:r>
            <a:r>
              <a:rPr spc="-5" dirty="0">
                <a:solidFill>
                  <a:srgbClr val="0000CC"/>
                </a:solidFill>
              </a:rPr>
              <a:t>in</a:t>
            </a:r>
            <a:r>
              <a:rPr spc="25" dirty="0">
                <a:solidFill>
                  <a:srgbClr val="0000CC"/>
                </a:solidFill>
              </a:rPr>
              <a:t> </a:t>
            </a:r>
            <a:r>
              <a:rPr spc="-5" dirty="0">
                <a:solidFill>
                  <a:srgbClr val="0000CC"/>
                </a:solidFill>
              </a:rPr>
              <a:t>RBC.</a:t>
            </a:r>
          </a:p>
          <a:p>
            <a:pPr marL="474345" marR="5080" indent="-342900">
              <a:lnSpc>
                <a:spcPts val="5040"/>
              </a:lnSpc>
              <a:spcBef>
                <a:spcPts val="44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pc="-10" dirty="0">
                <a:solidFill>
                  <a:srgbClr val="0000CC"/>
                </a:solidFill>
              </a:rPr>
              <a:t>Decreased </a:t>
            </a:r>
            <a:r>
              <a:rPr spc="-5" dirty="0">
                <a:solidFill>
                  <a:srgbClr val="0000CC"/>
                </a:solidFill>
              </a:rPr>
              <a:t>activity of G6PD impairs the synthesis of  </a:t>
            </a:r>
            <a:r>
              <a:rPr spc="-10" dirty="0">
                <a:solidFill>
                  <a:srgbClr val="0000CC"/>
                </a:solidFill>
              </a:rPr>
              <a:t>NADPH </a:t>
            </a:r>
            <a:r>
              <a:rPr spc="-5" dirty="0">
                <a:solidFill>
                  <a:srgbClr val="0000CC"/>
                </a:solidFill>
              </a:rPr>
              <a:t>in</a:t>
            </a:r>
            <a:r>
              <a:rPr spc="35" dirty="0">
                <a:solidFill>
                  <a:srgbClr val="0000CC"/>
                </a:solidFill>
              </a:rPr>
              <a:t> </a:t>
            </a:r>
            <a:r>
              <a:rPr spc="-5" dirty="0">
                <a:solidFill>
                  <a:srgbClr val="0000CC"/>
                </a:solidFill>
              </a:rPr>
              <a:t>RBC.</a:t>
            </a:r>
          </a:p>
          <a:p>
            <a:pPr marL="474345" marR="59690" indent="-342900">
              <a:lnSpc>
                <a:spcPts val="5040"/>
              </a:lnSpc>
              <a:spcBef>
                <a:spcPts val="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pc="-5" dirty="0"/>
              <a:t>This </a:t>
            </a:r>
            <a:r>
              <a:rPr spc="-10" dirty="0"/>
              <a:t>results </a:t>
            </a:r>
            <a:r>
              <a:rPr spc="-5" dirty="0"/>
              <a:t>in the </a:t>
            </a:r>
            <a:r>
              <a:rPr spc="-5" dirty="0">
                <a:solidFill>
                  <a:srgbClr val="0000CC"/>
                </a:solidFill>
              </a:rPr>
              <a:t>accumulation </a:t>
            </a:r>
            <a:r>
              <a:rPr spc="-5">
                <a:solidFill>
                  <a:srgbClr val="0000CC"/>
                </a:solidFill>
              </a:rPr>
              <a:t>of </a:t>
            </a:r>
            <a:r>
              <a:rPr spc="-10" smtClean="0">
                <a:solidFill>
                  <a:srgbClr val="0000CC"/>
                </a:solidFill>
              </a:rPr>
              <a:t>met</a:t>
            </a:r>
            <a:r>
              <a:rPr lang="en-US" spc="-10" dirty="0" smtClean="0">
                <a:solidFill>
                  <a:srgbClr val="0000CC"/>
                </a:solidFill>
              </a:rPr>
              <a:t>h</a:t>
            </a:r>
            <a:r>
              <a:rPr spc="-10" smtClean="0">
                <a:solidFill>
                  <a:srgbClr val="0000CC"/>
                </a:solidFill>
              </a:rPr>
              <a:t> </a:t>
            </a:r>
            <a:r>
              <a:rPr spc="-5" dirty="0">
                <a:solidFill>
                  <a:srgbClr val="0000CC"/>
                </a:solidFill>
              </a:rPr>
              <a:t>hemoglobin </a:t>
            </a:r>
            <a:r>
              <a:rPr spc="-5" dirty="0"/>
              <a:t> &amp; </a:t>
            </a:r>
            <a:r>
              <a:rPr spc="-10" dirty="0">
                <a:solidFill>
                  <a:srgbClr val="0000CC"/>
                </a:solidFill>
              </a:rPr>
              <a:t>peroxides </a:t>
            </a:r>
            <a:r>
              <a:rPr spc="-5" dirty="0">
                <a:solidFill>
                  <a:srgbClr val="0000CC"/>
                </a:solidFill>
              </a:rPr>
              <a:t>in </a:t>
            </a:r>
            <a:r>
              <a:rPr spc="-10" dirty="0">
                <a:solidFill>
                  <a:srgbClr val="0000CC"/>
                </a:solidFill>
              </a:rPr>
              <a:t>erythrocytes </a:t>
            </a:r>
            <a:r>
              <a:rPr spc="-5" dirty="0">
                <a:solidFill>
                  <a:srgbClr val="0000CC"/>
                </a:solidFill>
              </a:rPr>
              <a:t>leading to</a:t>
            </a:r>
            <a:r>
              <a:rPr spc="60" dirty="0">
                <a:solidFill>
                  <a:srgbClr val="0000CC"/>
                </a:solidFill>
              </a:rPr>
              <a:t> </a:t>
            </a:r>
            <a:r>
              <a:rPr spc="-5" dirty="0">
                <a:solidFill>
                  <a:srgbClr val="0000CC"/>
                </a:solidFill>
              </a:rPr>
              <a:t>hemolysis.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43663"/>
            <a:ext cx="8072755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deficiency is manifested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only </a:t>
            </a:r>
            <a:r>
              <a:rPr sz="28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when </a:t>
            </a:r>
            <a:r>
              <a:rPr sz="28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exposed to  certain drugs or </a:t>
            </a:r>
            <a:r>
              <a:rPr sz="2800" b="1" dirty="0">
                <a:solidFill>
                  <a:srgbClr val="0000CC"/>
                </a:solidFill>
                <a:latin typeface="Times New Roman"/>
                <a:cs typeface="Times New Roman"/>
              </a:rPr>
              <a:t>toxins</a:t>
            </a:r>
            <a:r>
              <a:rPr sz="2800" b="1" dirty="0">
                <a:latin typeface="Times New Roman"/>
                <a:cs typeface="Times New Roman"/>
              </a:rPr>
              <a:t>, </a:t>
            </a:r>
            <a:r>
              <a:rPr sz="2800" b="1" spc="-5" dirty="0">
                <a:latin typeface="Times New Roman"/>
                <a:cs typeface="Times New Roman"/>
              </a:rPr>
              <a:t>e.g.intake of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antimalarial  drug </a:t>
            </a:r>
            <a:r>
              <a:rPr sz="2800" b="1" spc="-10" dirty="0">
                <a:latin typeface="Times New Roman"/>
                <a:cs typeface="Times New Roman"/>
              </a:rPr>
              <a:t>like </a:t>
            </a:r>
            <a:r>
              <a:rPr sz="2800" b="1" dirty="0">
                <a:latin typeface="Times New Roman"/>
                <a:cs typeface="Times New Roman"/>
              </a:rPr>
              <a:t>primaquine </a:t>
            </a:r>
            <a:r>
              <a:rPr sz="2800" b="1" spc="-5" dirty="0">
                <a:latin typeface="Times New Roman"/>
                <a:cs typeface="Times New Roman"/>
              </a:rPr>
              <a:t>&amp; ingestion of </a:t>
            </a:r>
            <a:r>
              <a:rPr sz="2800" b="1" dirty="0">
                <a:latin typeface="Times New Roman"/>
                <a:cs typeface="Times New Roman"/>
              </a:rPr>
              <a:t>fava  beans(favism) </a:t>
            </a:r>
            <a:r>
              <a:rPr sz="2800" b="1" spc="-5" dirty="0">
                <a:latin typeface="Times New Roman"/>
                <a:cs typeface="Times New Roman"/>
              </a:rPr>
              <a:t>&amp; </a:t>
            </a:r>
            <a:r>
              <a:rPr sz="2800" b="1" dirty="0">
                <a:latin typeface="Times New Roman"/>
                <a:cs typeface="Times New Roman"/>
              </a:rPr>
              <a:t>sulpha </a:t>
            </a:r>
            <a:r>
              <a:rPr sz="2800" b="1" spc="-5" dirty="0">
                <a:latin typeface="Times New Roman"/>
                <a:cs typeface="Times New Roman"/>
              </a:rPr>
              <a:t>drugs also </a:t>
            </a:r>
            <a:r>
              <a:rPr sz="2800" b="1" spc="-10" dirty="0">
                <a:solidFill>
                  <a:srgbClr val="FF3399"/>
                </a:solidFill>
                <a:latin typeface="Times New Roman"/>
                <a:cs typeface="Times New Roman"/>
              </a:rPr>
              <a:t>parecipitate </a:t>
            </a:r>
            <a:r>
              <a:rPr sz="2800" b="1" spc="-5" dirty="0">
                <a:solidFill>
                  <a:srgbClr val="FF3399"/>
                </a:solidFill>
                <a:latin typeface="Times New Roman"/>
                <a:cs typeface="Times New Roman"/>
              </a:rPr>
              <a:t>the  hemolysis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684021"/>
            <a:ext cx="8371205" cy="475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00000"/>
                </a:solidFill>
                <a:latin typeface="Arial Black"/>
                <a:cs typeface="Arial Black"/>
              </a:rPr>
              <a:t>Some </a:t>
            </a:r>
            <a:r>
              <a:rPr sz="2400" spc="-10" dirty="0">
                <a:solidFill>
                  <a:srgbClr val="C00000"/>
                </a:solidFill>
                <a:latin typeface="Arial Black"/>
                <a:cs typeface="Arial Black"/>
              </a:rPr>
              <a:t>patients </a:t>
            </a:r>
            <a:r>
              <a:rPr sz="2400" spc="-20" dirty="0">
                <a:solidFill>
                  <a:srgbClr val="C00000"/>
                </a:solidFill>
                <a:latin typeface="Arial Black"/>
                <a:cs typeface="Arial Black"/>
              </a:rPr>
              <a:t>developed severe</a:t>
            </a:r>
            <a:r>
              <a:rPr sz="2400" spc="40" dirty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Arial Black"/>
                <a:cs typeface="Arial Black"/>
              </a:rPr>
              <a:t>symptoms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3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Jaundice, </a:t>
            </a:r>
            <a:r>
              <a:rPr sz="2400" b="1" spc="-10" dirty="0">
                <a:latin typeface="Times New Roman"/>
                <a:cs typeface="Times New Roman"/>
              </a:rPr>
              <a:t>decrease </a:t>
            </a:r>
            <a:r>
              <a:rPr sz="2400" b="1" spc="-5" dirty="0">
                <a:latin typeface="Times New Roman"/>
                <a:cs typeface="Times New Roman"/>
              </a:rPr>
              <a:t>in Hb, </a:t>
            </a:r>
            <a:r>
              <a:rPr sz="2400" b="1" dirty="0">
                <a:latin typeface="Times New Roman"/>
                <a:cs typeface="Times New Roman"/>
              </a:rPr>
              <a:t>destruction of</a:t>
            </a:r>
            <a:r>
              <a:rPr sz="2400" b="1" spc="-5" dirty="0">
                <a:latin typeface="Times New Roman"/>
                <a:cs typeface="Times New Roman"/>
              </a:rPr>
              <a:t> RBCs.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6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In </a:t>
            </a:r>
            <a:r>
              <a:rPr sz="2400" b="1" dirty="0">
                <a:latin typeface="Times New Roman"/>
                <a:cs typeface="Times New Roman"/>
              </a:rPr>
              <a:t>deficiency of G6PD,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Hb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can no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longer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be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maintained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</a:t>
            </a:r>
            <a:r>
              <a:rPr sz="2400" b="1" spc="-1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 </a:t>
            </a:r>
            <a:r>
              <a:rPr sz="24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reduced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form.</a:t>
            </a:r>
            <a:endParaRPr sz="2400">
              <a:latin typeface="Times New Roman"/>
              <a:cs typeface="Times New Roman"/>
            </a:endParaRPr>
          </a:p>
          <a:p>
            <a:pPr marL="355600" marR="939165" indent="-342900">
              <a:lnSpc>
                <a:spcPct val="16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Times New Roman"/>
                <a:cs typeface="Times New Roman"/>
              </a:rPr>
              <a:t>Hb molecules </a:t>
            </a:r>
            <a:r>
              <a:rPr sz="2400" b="1" spc="-5" dirty="0">
                <a:latin typeface="Times New Roman"/>
                <a:cs typeface="Times New Roman"/>
              </a:rPr>
              <a:t>then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cross-link with one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another </a:t>
            </a:r>
            <a:r>
              <a:rPr sz="2400" b="1" dirty="0">
                <a:latin typeface="Times New Roman"/>
                <a:cs typeface="Times New Roman"/>
              </a:rPr>
              <a:t>to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form  </a:t>
            </a:r>
            <a:r>
              <a:rPr sz="2400" b="1" spc="-5" dirty="0">
                <a:latin typeface="Times New Roman"/>
                <a:cs typeface="Times New Roman"/>
              </a:rPr>
              <a:t>aggregates </a:t>
            </a:r>
            <a:r>
              <a:rPr sz="2400" b="1" i="1" dirty="0">
                <a:solidFill>
                  <a:srgbClr val="0000CC"/>
                </a:solidFill>
                <a:latin typeface="Times New Roman"/>
                <a:cs typeface="Times New Roman"/>
              </a:rPr>
              <a:t>called Heinz bodies </a:t>
            </a:r>
            <a:r>
              <a:rPr sz="2400" b="1" spc="-5" dirty="0">
                <a:latin typeface="Times New Roman"/>
                <a:cs typeface="Times New Roman"/>
              </a:rPr>
              <a:t>on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membranes.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Membranes damaged </a:t>
            </a:r>
            <a:r>
              <a:rPr sz="2400" b="1" dirty="0">
                <a:latin typeface="Times New Roman"/>
                <a:cs typeface="Times New Roman"/>
              </a:rPr>
              <a:t>by the Heinz </a:t>
            </a:r>
            <a:r>
              <a:rPr sz="2400" b="1" spc="-5" dirty="0">
                <a:latin typeface="Times New Roman"/>
                <a:cs typeface="Times New Roman"/>
              </a:rPr>
              <a:t>bodies </a:t>
            </a:r>
            <a:r>
              <a:rPr sz="2400" b="1" dirty="0">
                <a:latin typeface="Times New Roman"/>
                <a:cs typeface="Times New Roman"/>
              </a:rPr>
              <a:t>&amp; ROS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become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730"/>
              </a:spcBef>
            </a:pPr>
            <a:r>
              <a:rPr sz="2400" b="1" spc="-5" dirty="0">
                <a:latin typeface="Times New Roman"/>
                <a:cs typeface="Times New Roman"/>
              </a:rPr>
              <a:t>deformed </a:t>
            </a:r>
            <a:r>
              <a:rPr sz="2400" b="1" dirty="0">
                <a:latin typeface="Times New Roman"/>
                <a:cs typeface="Times New Roman"/>
              </a:rPr>
              <a:t>&amp; </a:t>
            </a:r>
            <a:r>
              <a:rPr sz="2400" b="1" spc="-5" dirty="0">
                <a:latin typeface="Times New Roman"/>
                <a:cs typeface="Times New Roman"/>
              </a:rPr>
              <a:t>the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cell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undergos </a:t>
            </a:r>
            <a:r>
              <a:rPr sz="2400" b="1" spc="-50" dirty="0">
                <a:solidFill>
                  <a:srgbClr val="0000CC"/>
                </a:solidFill>
                <a:latin typeface="Times New Roman"/>
                <a:cs typeface="Times New Roman"/>
              </a:rPr>
              <a:t>LYSIS </a:t>
            </a:r>
            <a:r>
              <a:rPr sz="2400" b="1" spc="-5" dirty="0">
                <a:latin typeface="Wingdings"/>
                <a:cs typeface="Wingdings"/>
              </a:rPr>
              <a:t>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Hemolytic</a:t>
            </a:r>
            <a:r>
              <a:rPr sz="2400" b="1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anemia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6470" y="400557"/>
            <a:ext cx="48228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G6PD deficiency &amp;</a:t>
            </a:r>
            <a:r>
              <a:rPr sz="3200" spc="-105" dirty="0"/>
              <a:t> </a:t>
            </a:r>
            <a:r>
              <a:rPr sz="3200" dirty="0"/>
              <a:t>malaria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175892"/>
            <a:ext cx="786320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717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Times New Roman"/>
                <a:cs typeface="Times New Roman"/>
              </a:rPr>
              <a:t>G6PD deficiency </a:t>
            </a:r>
            <a:r>
              <a:rPr sz="2400" b="1" spc="-5" dirty="0">
                <a:latin typeface="Times New Roman"/>
                <a:cs typeface="Times New Roman"/>
              </a:rPr>
              <a:t>is associated with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resistance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to malaria 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(caused by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plasmodium</a:t>
            </a:r>
            <a:r>
              <a:rPr sz="2400" b="1" spc="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infection)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The </a:t>
            </a:r>
            <a:r>
              <a:rPr sz="2400" b="1" dirty="0">
                <a:latin typeface="Times New Roman"/>
                <a:cs typeface="Times New Roman"/>
              </a:rPr>
              <a:t>parasite </a:t>
            </a:r>
            <a:r>
              <a:rPr sz="24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requires </a:t>
            </a:r>
            <a:r>
              <a:rPr sz="24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reduced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glutathione </a:t>
            </a:r>
            <a:r>
              <a:rPr sz="2400" b="1" dirty="0">
                <a:latin typeface="Times New Roman"/>
                <a:cs typeface="Times New Roman"/>
              </a:rPr>
              <a:t>for its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survival,  which will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not be available in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adequate amounts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in  deficiency of</a:t>
            </a:r>
            <a:r>
              <a:rPr sz="24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G6PD.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Met –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hemoglobinemia</a:t>
            </a:r>
            <a:endParaRPr sz="2400">
              <a:latin typeface="Times New Roman"/>
              <a:cs typeface="Times New Roman"/>
            </a:endParaRPr>
          </a:p>
          <a:p>
            <a:pPr marL="355600" marR="140335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  <a:tab pos="1303655" algn="l"/>
              </a:tabLst>
            </a:pPr>
            <a:r>
              <a:rPr sz="2400" b="1" dirty="0">
                <a:latin typeface="Times New Roman"/>
                <a:cs typeface="Times New Roman"/>
              </a:rPr>
              <a:t>G6PD	deficient persons </a:t>
            </a:r>
            <a:r>
              <a:rPr sz="2400" b="1" spc="-5" dirty="0">
                <a:latin typeface="Times New Roman"/>
                <a:cs typeface="Times New Roman"/>
              </a:rPr>
              <a:t>will </a:t>
            </a:r>
            <a:r>
              <a:rPr sz="2400" b="1" dirty="0">
                <a:latin typeface="Times New Roman"/>
                <a:cs typeface="Times New Roman"/>
              </a:rPr>
              <a:t>show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increased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Met –  hemoglobin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 circulation,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even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though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cyanosis may</a:t>
            </a:r>
            <a:r>
              <a:rPr sz="24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not  be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manifested.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745" y="443230"/>
            <a:ext cx="36074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Thiamine</a:t>
            </a:r>
            <a:r>
              <a:rPr sz="3200" spc="-75" dirty="0"/>
              <a:t> </a:t>
            </a:r>
            <a:r>
              <a:rPr sz="3200" dirty="0"/>
              <a:t>Deficiency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099692"/>
            <a:ext cx="8053705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  <a:tab pos="692975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The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transketolase </a:t>
            </a:r>
            <a:r>
              <a:rPr sz="2400" b="1" dirty="0">
                <a:latin typeface="Times New Roman"/>
                <a:cs typeface="Times New Roman"/>
              </a:rPr>
              <a:t>activity </a:t>
            </a:r>
            <a:r>
              <a:rPr sz="2400" b="1" spc="-5" dirty="0">
                <a:latin typeface="Times New Roman"/>
                <a:cs typeface="Times New Roman"/>
              </a:rPr>
              <a:t>is </a:t>
            </a:r>
            <a:r>
              <a:rPr sz="2400" b="1" spc="-10" dirty="0">
                <a:latin typeface="Times New Roman"/>
                <a:cs typeface="Times New Roman"/>
              </a:rPr>
              <a:t>measured </a:t>
            </a:r>
            <a:r>
              <a:rPr sz="2400" b="1" spc="-5" dirty="0">
                <a:latin typeface="Times New Roman"/>
                <a:cs typeface="Times New Roman"/>
              </a:rPr>
              <a:t>in</a:t>
            </a:r>
            <a:r>
              <a:rPr sz="2400" b="1" spc="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RBCs</a:t>
            </a:r>
            <a:r>
              <a:rPr sz="2400" b="1" spc="3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is	an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index  </a:t>
            </a:r>
            <a:r>
              <a:rPr sz="2400" b="1" dirty="0">
                <a:latin typeface="Times New Roman"/>
                <a:cs typeface="Times New Roman"/>
              </a:rPr>
              <a:t>of the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thiamine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status </a:t>
            </a:r>
            <a:r>
              <a:rPr sz="2400" b="1" dirty="0">
                <a:latin typeface="Times New Roman"/>
                <a:cs typeface="Times New Roman"/>
              </a:rPr>
              <a:t>of </a:t>
            </a:r>
            <a:r>
              <a:rPr sz="2400" b="1" spc="-5" dirty="0">
                <a:latin typeface="Times New Roman"/>
                <a:cs typeface="Times New Roman"/>
              </a:rPr>
              <a:t>an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individual.</a:t>
            </a:r>
            <a:endParaRPr sz="2400">
              <a:latin typeface="Times New Roman"/>
              <a:cs typeface="Times New Roman"/>
            </a:endParaRPr>
          </a:p>
          <a:p>
            <a:pPr marL="355600" marR="189865" indent="-342900">
              <a:lnSpc>
                <a:spcPct val="150000"/>
              </a:lnSpc>
              <a:buFont typeface="Arial"/>
              <a:buChar char="•"/>
              <a:tabLst>
                <a:tab pos="355600" algn="l"/>
                <a:tab pos="356235" algn="l"/>
                <a:tab pos="503301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The occurrence </a:t>
            </a:r>
            <a:r>
              <a:rPr sz="2400" b="1" dirty="0">
                <a:latin typeface="Times New Roman"/>
                <a:cs typeface="Times New Roman"/>
              </a:rPr>
              <a:t>&amp; manifestation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	</a:t>
            </a:r>
            <a:r>
              <a:rPr sz="2400" b="1" spc="-15" dirty="0">
                <a:solidFill>
                  <a:srgbClr val="0000CC"/>
                </a:solidFill>
                <a:latin typeface="Times New Roman"/>
                <a:cs typeface="Times New Roman"/>
              </a:rPr>
              <a:t>Wernickes</a:t>
            </a:r>
            <a:r>
              <a:rPr sz="2400" b="1" spc="-9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korsakoffs  </a:t>
            </a:r>
            <a:r>
              <a:rPr sz="2400" b="1" spc="-10" dirty="0">
                <a:solidFill>
                  <a:srgbClr val="0000CC"/>
                </a:solidFill>
                <a:latin typeface="Times New Roman"/>
                <a:cs typeface="Times New Roman"/>
              </a:rPr>
              <a:t>syndrome </a:t>
            </a:r>
            <a:r>
              <a:rPr sz="2400" b="1" spc="-5" dirty="0">
                <a:latin typeface="Times New Roman"/>
                <a:cs typeface="Times New Roman"/>
              </a:rPr>
              <a:t>(encephalopathy) </a:t>
            </a:r>
            <a:r>
              <a:rPr sz="2400" b="1" spc="-10" dirty="0">
                <a:latin typeface="Times New Roman"/>
                <a:cs typeface="Times New Roman"/>
              </a:rPr>
              <a:t>which </a:t>
            </a:r>
            <a:r>
              <a:rPr sz="2400" b="1" spc="-5" dirty="0">
                <a:latin typeface="Times New Roman"/>
                <a:cs typeface="Times New Roman"/>
              </a:rPr>
              <a:t>is seen in </a:t>
            </a:r>
            <a:r>
              <a:rPr sz="2400" b="1" dirty="0">
                <a:latin typeface="Times New Roman"/>
                <a:cs typeface="Times New Roman"/>
              </a:rPr>
              <a:t>alcoholics &amp;  </a:t>
            </a:r>
            <a:r>
              <a:rPr sz="2400" b="1" spc="-5" dirty="0">
                <a:latin typeface="Times New Roman"/>
                <a:cs typeface="Times New Roman"/>
              </a:rPr>
              <a:t>those with </a:t>
            </a:r>
            <a:r>
              <a:rPr sz="2400" b="1" dirty="0">
                <a:latin typeface="Times New Roman"/>
                <a:cs typeface="Times New Roman"/>
              </a:rPr>
              <a:t>thiamine deficiency </a:t>
            </a:r>
            <a:r>
              <a:rPr sz="2400" b="1" spc="-5" dirty="0">
                <a:latin typeface="Times New Roman"/>
                <a:cs typeface="Times New Roman"/>
              </a:rPr>
              <a:t>is due </a:t>
            </a:r>
            <a:r>
              <a:rPr sz="2400" b="1" dirty="0">
                <a:latin typeface="Times New Roman"/>
                <a:cs typeface="Times New Roman"/>
              </a:rPr>
              <a:t>to a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genetic defect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in  the enzyme</a:t>
            </a:r>
            <a:r>
              <a:rPr sz="2400" b="1" spc="1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transketolase.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The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symptoms include mental </a:t>
            </a:r>
            <a:r>
              <a:rPr sz="24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disorder,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loss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of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memory</a:t>
            </a:r>
            <a:r>
              <a:rPr sz="2400" b="1" spc="-4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&amp;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solidFill>
                  <a:srgbClr val="0000CC"/>
                </a:solidFill>
                <a:latin typeface="Times New Roman"/>
                <a:cs typeface="Times New Roman"/>
              </a:rPr>
              <a:t>partial</a:t>
            </a:r>
            <a:r>
              <a:rPr sz="2400" b="1" spc="-2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CC"/>
                </a:solidFill>
                <a:latin typeface="Times New Roman"/>
                <a:cs typeface="Times New Roman"/>
              </a:rPr>
              <a:t>paralysis.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51048" y="3256788"/>
            <a:ext cx="3171444" cy="41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55620" y="2863595"/>
            <a:ext cx="3160776" cy="472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23183" y="2930144"/>
            <a:ext cx="3026664" cy="338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66209" y="3020567"/>
            <a:ext cx="72390" cy="118110"/>
          </a:xfrm>
          <a:custGeom>
            <a:avLst/>
            <a:gdLst/>
            <a:ahLst/>
            <a:cxnLst/>
            <a:rect l="l" t="t" r="r" b="b"/>
            <a:pathLst>
              <a:path w="72389" h="118110">
                <a:moveTo>
                  <a:pt x="35687" y="0"/>
                </a:moveTo>
                <a:lnTo>
                  <a:pt x="0" y="117729"/>
                </a:lnTo>
                <a:lnTo>
                  <a:pt x="71881" y="117729"/>
                </a:lnTo>
                <a:lnTo>
                  <a:pt x="35687" y="0"/>
                </a:lnTo>
                <a:close/>
              </a:path>
            </a:pathLst>
          </a:custGeom>
          <a:ln w="9144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38851" y="3002152"/>
            <a:ext cx="145923" cy="1953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36158" y="2935732"/>
            <a:ext cx="313690" cy="333375"/>
          </a:xfrm>
          <a:custGeom>
            <a:avLst/>
            <a:gdLst/>
            <a:ahLst/>
            <a:cxnLst/>
            <a:rect l="l" t="t" r="r" b="b"/>
            <a:pathLst>
              <a:path w="313689" h="333375">
                <a:moveTo>
                  <a:pt x="0" y="0"/>
                </a:moveTo>
                <a:lnTo>
                  <a:pt x="100964" y="0"/>
                </a:lnTo>
                <a:lnTo>
                  <a:pt x="100964" y="199643"/>
                </a:lnTo>
                <a:lnTo>
                  <a:pt x="101893" y="212316"/>
                </a:lnTo>
                <a:lnTo>
                  <a:pt x="123967" y="248074"/>
                </a:lnTo>
                <a:lnTo>
                  <a:pt x="156971" y="256539"/>
                </a:lnTo>
                <a:lnTo>
                  <a:pt x="169328" y="255611"/>
                </a:lnTo>
                <a:lnTo>
                  <a:pt x="204493" y="233487"/>
                </a:lnTo>
                <a:lnTo>
                  <a:pt x="212851" y="199643"/>
                </a:lnTo>
                <a:lnTo>
                  <a:pt x="212851" y="0"/>
                </a:lnTo>
                <a:lnTo>
                  <a:pt x="313689" y="0"/>
                </a:lnTo>
                <a:lnTo>
                  <a:pt x="313689" y="195071"/>
                </a:lnTo>
                <a:lnTo>
                  <a:pt x="313120" y="209357"/>
                </a:lnTo>
                <a:lnTo>
                  <a:pt x="304672" y="249808"/>
                </a:lnTo>
                <a:lnTo>
                  <a:pt x="285331" y="284795"/>
                </a:lnTo>
                <a:lnTo>
                  <a:pt x="256524" y="311276"/>
                </a:lnTo>
                <a:lnTo>
                  <a:pt x="220337" y="326759"/>
                </a:lnTo>
                <a:lnTo>
                  <a:pt x="164972" y="332866"/>
                </a:lnTo>
                <a:lnTo>
                  <a:pt x="152782" y="332654"/>
                </a:lnTo>
                <a:lnTo>
                  <a:pt x="112902" y="329564"/>
                </a:lnTo>
                <a:lnTo>
                  <a:pt x="75755" y="320778"/>
                </a:lnTo>
                <a:lnTo>
                  <a:pt x="39030" y="296656"/>
                </a:lnTo>
                <a:lnTo>
                  <a:pt x="12950" y="259961"/>
                </a:lnTo>
                <a:lnTo>
                  <a:pt x="2365" y="220884"/>
                </a:lnTo>
                <a:lnTo>
                  <a:pt x="0" y="195071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94351" y="2935732"/>
            <a:ext cx="356235" cy="327660"/>
          </a:xfrm>
          <a:custGeom>
            <a:avLst/>
            <a:gdLst/>
            <a:ahLst/>
            <a:cxnLst/>
            <a:rect l="l" t="t" r="r" b="b"/>
            <a:pathLst>
              <a:path w="356235" h="327660">
                <a:moveTo>
                  <a:pt x="0" y="0"/>
                </a:moveTo>
                <a:lnTo>
                  <a:pt x="112268" y="0"/>
                </a:lnTo>
                <a:lnTo>
                  <a:pt x="178181" y="110489"/>
                </a:lnTo>
                <a:lnTo>
                  <a:pt x="244221" y="0"/>
                </a:lnTo>
                <a:lnTo>
                  <a:pt x="355981" y="0"/>
                </a:lnTo>
                <a:lnTo>
                  <a:pt x="228726" y="190245"/>
                </a:lnTo>
                <a:lnTo>
                  <a:pt x="228726" y="327278"/>
                </a:lnTo>
                <a:lnTo>
                  <a:pt x="127381" y="327278"/>
                </a:lnTo>
                <a:lnTo>
                  <a:pt x="127381" y="190245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94352" y="2935732"/>
            <a:ext cx="347345" cy="327660"/>
          </a:xfrm>
          <a:custGeom>
            <a:avLst/>
            <a:gdLst/>
            <a:ahLst/>
            <a:cxnLst/>
            <a:rect l="l" t="t" r="r" b="b"/>
            <a:pathLst>
              <a:path w="347345" h="327660">
                <a:moveTo>
                  <a:pt x="0" y="0"/>
                </a:moveTo>
                <a:lnTo>
                  <a:pt x="101092" y="0"/>
                </a:lnTo>
                <a:lnTo>
                  <a:pt x="101092" y="123697"/>
                </a:lnTo>
                <a:lnTo>
                  <a:pt x="207137" y="0"/>
                </a:lnTo>
                <a:lnTo>
                  <a:pt x="341630" y="0"/>
                </a:lnTo>
                <a:lnTo>
                  <a:pt x="222123" y="123570"/>
                </a:lnTo>
                <a:lnTo>
                  <a:pt x="346963" y="327278"/>
                </a:lnTo>
                <a:lnTo>
                  <a:pt x="222376" y="327278"/>
                </a:lnTo>
                <a:lnTo>
                  <a:pt x="153415" y="192658"/>
                </a:lnTo>
                <a:lnTo>
                  <a:pt x="101092" y="247395"/>
                </a:lnTo>
                <a:lnTo>
                  <a:pt x="101092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13605" y="2935732"/>
            <a:ext cx="313055" cy="327660"/>
          </a:xfrm>
          <a:custGeom>
            <a:avLst/>
            <a:gdLst/>
            <a:ahLst/>
            <a:cxnLst/>
            <a:rect l="l" t="t" r="r" b="b"/>
            <a:pathLst>
              <a:path w="313054" h="327660">
                <a:moveTo>
                  <a:pt x="0" y="0"/>
                </a:moveTo>
                <a:lnTo>
                  <a:pt x="94488" y="0"/>
                </a:lnTo>
                <a:lnTo>
                  <a:pt x="217678" y="181101"/>
                </a:lnTo>
                <a:lnTo>
                  <a:pt x="217678" y="0"/>
                </a:lnTo>
                <a:lnTo>
                  <a:pt x="312928" y="0"/>
                </a:lnTo>
                <a:lnTo>
                  <a:pt x="312928" y="327278"/>
                </a:lnTo>
                <a:lnTo>
                  <a:pt x="217678" y="327278"/>
                </a:lnTo>
                <a:lnTo>
                  <a:pt x="95123" y="147573"/>
                </a:lnTo>
                <a:lnTo>
                  <a:pt x="95123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24985" y="2935732"/>
            <a:ext cx="356870" cy="327660"/>
          </a:xfrm>
          <a:custGeom>
            <a:avLst/>
            <a:gdLst/>
            <a:ahLst/>
            <a:cxnLst/>
            <a:rect l="l" t="t" r="r" b="b"/>
            <a:pathLst>
              <a:path w="356870" h="327660">
                <a:moveTo>
                  <a:pt x="123062" y="0"/>
                </a:moveTo>
                <a:lnTo>
                  <a:pt x="233299" y="0"/>
                </a:lnTo>
                <a:lnTo>
                  <a:pt x="356362" y="327278"/>
                </a:lnTo>
                <a:lnTo>
                  <a:pt x="250443" y="327278"/>
                </a:lnTo>
                <a:lnTo>
                  <a:pt x="234061" y="273303"/>
                </a:lnTo>
                <a:lnTo>
                  <a:pt x="119252" y="273303"/>
                </a:lnTo>
                <a:lnTo>
                  <a:pt x="103250" y="327278"/>
                </a:lnTo>
                <a:lnTo>
                  <a:pt x="0" y="327278"/>
                </a:lnTo>
                <a:lnTo>
                  <a:pt x="123062" y="0"/>
                </a:lnTo>
                <a:close/>
              </a:path>
            </a:pathLst>
          </a:custGeom>
          <a:ln w="9143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77259" y="2935732"/>
            <a:ext cx="313690" cy="327660"/>
          </a:xfrm>
          <a:custGeom>
            <a:avLst/>
            <a:gdLst/>
            <a:ahLst/>
            <a:cxnLst/>
            <a:rect l="l" t="t" r="r" b="b"/>
            <a:pathLst>
              <a:path w="313689" h="327660">
                <a:moveTo>
                  <a:pt x="0" y="0"/>
                </a:moveTo>
                <a:lnTo>
                  <a:pt x="101091" y="0"/>
                </a:lnTo>
                <a:lnTo>
                  <a:pt x="101091" y="114553"/>
                </a:lnTo>
                <a:lnTo>
                  <a:pt x="211709" y="114553"/>
                </a:lnTo>
                <a:lnTo>
                  <a:pt x="211709" y="0"/>
                </a:lnTo>
                <a:lnTo>
                  <a:pt x="313181" y="0"/>
                </a:lnTo>
                <a:lnTo>
                  <a:pt x="313181" y="327278"/>
                </a:lnTo>
                <a:lnTo>
                  <a:pt x="211709" y="327278"/>
                </a:lnTo>
                <a:lnTo>
                  <a:pt x="211709" y="194944"/>
                </a:lnTo>
                <a:lnTo>
                  <a:pt x="101091" y="194944"/>
                </a:lnTo>
                <a:lnTo>
                  <a:pt x="101091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3183" y="2935732"/>
            <a:ext cx="307340" cy="327660"/>
          </a:xfrm>
          <a:custGeom>
            <a:avLst/>
            <a:gdLst/>
            <a:ahLst/>
            <a:cxnLst/>
            <a:rect l="l" t="t" r="r" b="b"/>
            <a:pathLst>
              <a:path w="307339" h="327660">
                <a:moveTo>
                  <a:pt x="0" y="0"/>
                </a:moveTo>
                <a:lnTo>
                  <a:pt x="307340" y="0"/>
                </a:lnTo>
                <a:lnTo>
                  <a:pt x="307340" y="80898"/>
                </a:lnTo>
                <a:lnTo>
                  <a:pt x="204216" y="80898"/>
                </a:lnTo>
                <a:lnTo>
                  <a:pt x="204216" y="327278"/>
                </a:lnTo>
                <a:lnTo>
                  <a:pt x="103124" y="327278"/>
                </a:lnTo>
                <a:lnTo>
                  <a:pt x="103124" y="80898"/>
                </a:lnTo>
                <a:lnTo>
                  <a:pt x="0" y="80898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42203" y="2930144"/>
            <a:ext cx="339725" cy="338455"/>
          </a:xfrm>
          <a:custGeom>
            <a:avLst/>
            <a:gdLst/>
            <a:ahLst/>
            <a:cxnLst/>
            <a:rect l="l" t="t" r="r" b="b"/>
            <a:pathLst>
              <a:path w="339725" h="338454">
                <a:moveTo>
                  <a:pt x="169037" y="0"/>
                </a:moveTo>
                <a:lnTo>
                  <a:pt x="207563" y="2740"/>
                </a:lnTo>
                <a:lnTo>
                  <a:pt x="270567" y="24699"/>
                </a:lnTo>
                <a:lnTo>
                  <a:pt x="314356" y="68060"/>
                </a:lnTo>
                <a:lnTo>
                  <a:pt x="336454" y="129488"/>
                </a:lnTo>
                <a:lnTo>
                  <a:pt x="339217" y="166750"/>
                </a:lnTo>
                <a:lnTo>
                  <a:pt x="338004" y="194206"/>
                </a:lnTo>
                <a:lnTo>
                  <a:pt x="328340" y="241260"/>
                </a:lnTo>
                <a:lnTo>
                  <a:pt x="309145" y="278217"/>
                </a:lnTo>
                <a:lnTo>
                  <a:pt x="281229" y="306792"/>
                </a:lnTo>
                <a:lnTo>
                  <a:pt x="244645" y="326989"/>
                </a:lnTo>
                <a:lnTo>
                  <a:pt x="199203" y="337188"/>
                </a:lnTo>
                <a:lnTo>
                  <a:pt x="173100" y="338454"/>
                </a:lnTo>
                <a:lnTo>
                  <a:pt x="146593" y="337357"/>
                </a:lnTo>
                <a:lnTo>
                  <a:pt x="100770" y="328543"/>
                </a:lnTo>
                <a:lnTo>
                  <a:pt x="64146" y="310733"/>
                </a:lnTo>
                <a:lnTo>
                  <a:pt x="34722" y="282832"/>
                </a:lnTo>
                <a:lnTo>
                  <a:pt x="12751" y="244732"/>
                </a:lnTo>
                <a:lnTo>
                  <a:pt x="1424" y="197004"/>
                </a:lnTo>
                <a:lnTo>
                  <a:pt x="0" y="169544"/>
                </a:lnTo>
                <a:lnTo>
                  <a:pt x="2805" y="131661"/>
                </a:lnTo>
                <a:lnTo>
                  <a:pt x="25181" y="69228"/>
                </a:lnTo>
                <a:lnTo>
                  <a:pt x="69203" y="25181"/>
                </a:lnTo>
                <a:lnTo>
                  <a:pt x="131393" y="2805"/>
                </a:lnTo>
                <a:lnTo>
                  <a:pt x="169037" y="0"/>
                </a:lnTo>
                <a:close/>
              </a:path>
            </a:pathLst>
          </a:custGeom>
          <a:ln w="9144">
            <a:solidFill>
              <a:srgbClr val="5C43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991</Words>
  <Application>Microsoft Office PowerPoint</Application>
  <PresentationFormat>On-screen Show (4:3)</PresentationFormat>
  <Paragraphs>141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HMP Shunt Or Pentose Phosphate Pathway</vt:lpstr>
      <vt:lpstr>Slide 2</vt:lpstr>
      <vt:lpstr>Slide 3</vt:lpstr>
      <vt:lpstr>Location of the pathway</vt:lpstr>
      <vt:lpstr>HMP shunt-unique multifunctional  pathway</vt:lpstr>
      <vt:lpstr>Reactions of the pathway</vt:lpstr>
      <vt:lpstr>Slide 7</vt:lpstr>
      <vt:lpstr>Non-Oxidative Phase</vt:lpstr>
      <vt:lpstr>Slide 9</vt:lpstr>
      <vt:lpstr>Slide 10</vt:lpstr>
      <vt:lpstr>Slide 11</vt:lpstr>
      <vt:lpstr>HMP-Shunt pathway</vt:lpstr>
      <vt:lpstr>Ribulose 5-phosphate</vt:lpstr>
      <vt:lpstr>Slide 14</vt:lpstr>
      <vt:lpstr>Significance of HMP Shunt</vt:lpstr>
      <vt:lpstr>Importance of NADPH</vt:lpstr>
      <vt:lpstr>Slide 17</vt:lpstr>
      <vt:lpstr>Slide 18</vt:lpstr>
      <vt:lpstr>Slide 19</vt:lpstr>
      <vt:lpstr>Slide 20</vt:lpstr>
      <vt:lpstr>Slide 21</vt:lpstr>
      <vt:lpstr>Slide 22</vt:lpstr>
      <vt:lpstr>Regulation of HMP Shunt</vt:lpstr>
      <vt:lpstr> The synthesis of glucose 6-phosphate  dehydrogenase is induced by the increased  insulin/glucagon ratio after a high carbohydrate  meal.</vt:lpstr>
      <vt:lpstr>Glucose-6-phosphate dehydrogenase deficiency (G6PD)</vt:lpstr>
      <vt:lpstr>Slide 26</vt:lpstr>
      <vt:lpstr>Slide 27</vt:lpstr>
      <vt:lpstr>G6PD deficiency &amp; malaria</vt:lpstr>
      <vt:lpstr>Thiamine Deficiency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HMP Shunt</dc:title>
  <cp:lastModifiedBy>Mohammad Shahrukh</cp:lastModifiedBy>
  <cp:revision>5</cp:revision>
  <dcterms:created xsi:type="dcterms:W3CDTF">2019-09-28T08:43:45Z</dcterms:created>
  <dcterms:modified xsi:type="dcterms:W3CDTF">2019-11-20T03:36:15Z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2014-12-23T00:00:00Z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2019-09-28T00:00:00Z</vt:filetime>
  </property>
</Properties>
</file>