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4654294"/>
            <a:ext cx="9144000" cy="2203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4751832"/>
            <a:ext cx="9144000" cy="2106295"/>
          </a:xfrm>
          <a:custGeom>
            <a:avLst/>
            <a:gdLst/>
            <a:ahLst/>
            <a:cxnLst/>
            <a:rect l="l" t="t" r="r" b="b"/>
            <a:pathLst>
              <a:path w="9144000" h="2106295">
                <a:moveTo>
                  <a:pt x="0" y="1692935"/>
                </a:moveTo>
                <a:lnTo>
                  <a:pt x="0" y="2106166"/>
                </a:lnTo>
                <a:lnTo>
                  <a:pt x="9144000" y="2106166"/>
                </a:lnTo>
                <a:lnTo>
                  <a:pt x="9144000" y="1751575"/>
                </a:lnTo>
                <a:lnTo>
                  <a:pt x="2266828" y="1751575"/>
                </a:lnTo>
                <a:lnTo>
                  <a:pt x="1613553" y="1744157"/>
                </a:lnTo>
                <a:lnTo>
                  <a:pt x="0" y="1692935"/>
                </a:lnTo>
                <a:close/>
              </a:path>
              <a:path w="9144000" h="2106295">
                <a:moveTo>
                  <a:pt x="9144000" y="0"/>
                </a:moveTo>
                <a:lnTo>
                  <a:pt x="8953853" y="89691"/>
                </a:lnTo>
                <a:lnTo>
                  <a:pt x="8464392" y="314371"/>
                </a:lnTo>
                <a:lnTo>
                  <a:pt x="8055839" y="494221"/>
                </a:lnTo>
                <a:lnTo>
                  <a:pt x="7664254" y="659074"/>
                </a:lnTo>
                <a:lnTo>
                  <a:pt x="7341069" y="788898"/>
                </a:lnTo>
                <a:lnTo>
                  <a:pt x="7028467" y="908526"/>
                </a:lnTo>
                <a:lnTo>
                  <a:pt x="6775423" y="1000703"/>
                </a:lnTo>
                <a:lnTo>
                  <a:pt x="6528624" y="1086284"/>
                </a:lnTo>
                <a:lnTo>
                  <a:pt x="6287566" y="1165488"/>
                </a:lnTo>
                <a:lnTo>
                  <a:pt x="6051747" y="1238535"/>
                </a:lnTo>
                <a:lnTo>
                  <a:pt x="5820664" y="1305646"/>
                </a:lnTo>
                <a:lnTo>
                  <a:pt x="5593815" y="1367040"/>
                </a:lnTo>
                <a:lnTo>
                  <a:pt x="5415046" y="1412187"/>
                </a:lnTo>
                <a:lnTo>
                  <a:pt x="5238407" y="1453928"/>
                </a:lnTo>
                <a:lnTo>
                  <a:pt x="5063642" y="1492375"/>
                </a:lnTo>
                <a:lnTo>
                  <a:pt x="4890493" y="1527643"/>
                </a:lnTo>
                <a:lnTo>
                  <a:pt x="4718701" y="1559842"/>
                </a:lnTo>
                <a:lnTo>
                  <a:pt x="4548012" y="1589086"/>
                </a:lnTo>
                <a:lnTo>
                  <a:pt x="4335806" y="1621657"/>
                </a:lnTo>
                <a:lnTo>
                  <a:pt x="4124415" y="1650005"/>
                </a:lnTo>
                <a:lnTo>
                  <a:pt x="3913339" y="1674351"/>
                </a:lnTo>
                <a:lnTo>
                  <a:pt x="3702072" y="1694915"/>
                </a:lnTo>
                <a:lnTo>
                  <a:pt x="3490114" y="1711916"/>
                </a:lnTo>
                <a:lnTo>
                  <a:pt x="3234143" y="1727924"/>
                </a:lnTo>
                <a:lnTo>
                  <a:pt x="2975583" y="1739498"/>
                </a:lnTo>
                <a:lnTo>
                  <a:pt x="2669499" y="1747904"/>
                </a:lnTo>
                <a:lnTo>
                  <a:pt x="2266828" y="1751575"/>
                </a:lnTo>
                <a:lnTo>
                  <a:pt x="9144000" y="175157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>
              <a:alpha val="4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211568" y="0"/>
            <a:ext cx="1932431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275457" y="2677490"/>
            <a:ext cx="2593085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8/31/2019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4654294"/>
            <a:ext cx="9144000" cy="2203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4751832"/>
            <a:ext cx="9144000" cy="2106295"/>
          </a:xfrm>
          <a:custGeom>
            <a:avLst/>
            <a:gdLst/>
            <a:ahLst/>
            <a:cxnLst/>
            <a:rect l="l" t="t" r="r" b="b"/>
            <a:pathLst>
              <a:path w="9144000" h="2106295">
                <a:moveTo>
                  <a:pt x="0" y="1692935"/>
                </a:moveTo>
                <a:lnTo>
                  <a:pt x="0" y="2106166"/>
                </a:lnTo>
                <a:lnTo>
                  <a:pt x="9144000" y="2106166"/>
                </a:lnTo>
                <a:lnTo>
                  <a:pt x="9144000" y="1751575"/>
                </a:lnTo>
                <a:lnTo>
                  <a:pt x="2266828" y="1751575"/>
                </a:lnTo>
                <a:lnTo>
                  <a:pt x="1613553" y="1744157"/>
                </a:lnTo>
                <a:lnTo>
                  <a:pt x="0" y="1692935"/>
                </a:lnTo>
                <a:close/>
              </a:path>
              <a:path w="9144000" h="2106295">
                <a:moveTo>
                  <a:pt x="9144000" y="0"/>
                </a:moveTo>
                <a:lnTo>
                  <a:pt x="8953853" y="89691"/>
                </a:lnTo>
                <a:lnTo>
                  <a:pt x="8464392" y="314371"/>
                </a:lnTo>
                <a:lnTo>
                  <a:pt x="8055839" y="494221"/>
                </a:lnTo>
                <a:lnTo>
                  <a:pt x="7664254" y="659074"/>
                </a:lnTo>
                <a:lnTo>
                  <a:pt x="7341069" y="788898"/>
                </a:lnTo>
                <a:lnTo>
                  <a:pt x="7028467" y="908526"/>
                </a:lnTo>
                <a:lnTo>
                  <a:pt x="6775423" y="1000703"/>
                </a:lnTo>
                <a:lnTo>
                  <a:pt x="6528624" y="1086284"/>
                </a:lnTo>
                <a:lnTo>
                  <a:pt x="6287566" y="1165488"/>
                </a:lnTo>
                <a:lnTo>
                  <a:pt x="6051747" y="1238535"/>
                </a:lnTo>
                <a:lnTo>
                  <a:pt x="5820664" y="1305646"/>
                </a:lnTo>
                <a:lnTo>
                  <a:pt x="5593815" y="1367040"/>
                </a:lnTo>
                <a:lnTo>
                  <a:pt x="5415046" y="1412187"/>
                </a:lnTo>
                <a:lnTo>
                  <a:pt x="5238407" y="1453928"/>
                </a:lnTo>
                <a:lnTo>
                  <a:pt x="5063642" y="1492375"/>
                </a:lnTo>
                <a:lnTo>
                  <a:pt x="4890493" y="1527643"/>
                </a:lnTo>
                <a:lnTo>
                  <a:pt x="4718701" y="1559842"/>
                </a:lnTo>
                <a:lnTo>
                  <a:pt x="4548012" y="1589086"/>
                </a:lnTo>
                <a:lnTo>
                  <a:pt x="4335806" y="1621657"/>
                </a:lnTo>
                <a:lnTo>
                  <a:pt x="4124415" y="1650005"/>
                </a:lnTo>
                <a:lnTo>
                  <a:pt x="3913339" y="1674351"/>
                </a:lnTo>
                <a:lnTo>
                  <a:pt x="3702072" y="1694915"/>
                </a:lnTo>
                <a:lnTo>
                  <a:pt x="3490114" y="1711916"/>
                </a:lnTo>
                <a:lnTo>
                  <a:pt x="3234143" y="1727924"/>
                </a:lnTo>
                <a:lnTo>
                  <a:pt x="2975583" y="1739498"/>
                </a:lnTo>
                <a:lnTo>
                  <a:pt x="2669499" y="1747904"/>
                </a:lnTo>
                <a:lnTo>
                  <a:pt x="2266828" y="1751575"/>
                </a:lnTo>
                <a:lnTo>
                  <a:pt x="9144000" y="175157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>
              <a:alpha val="4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211568" y="0"/>
            <a:ext cx="1932431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hlink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hlink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8/31/2019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hlink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8/31/2019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hlink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8/31/2019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8/31/2019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4654294"/>
            <a:ext cx="9144000" cy="22037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4751832"/>
            <a:ext cx="9144000" cy="2106295"/>
          </a:xfrm>
          <a:custGeom>
            <a:avLst/>
            <a:gdLst/>
            <a:ahLst/>
            <a:cxnLst/>
            <a:rect l="l" t="t" r="r" b="b"/>
            <a:pathLst>
              <a:path w="9144000" h="2106295">
                <a:moveTo>
                  <a:pt x="0" y="1692935"/>
                </a:moveTo>
                <a:lnTo>
                  <a:pt x="0" y="2106166"/>
                </a:lnTo>
                <a:lnTo>
                  <a:pt x="9144000" y="2106166"/>
                </a:lnTo>
                <a:lnTo>
                  <a:pt x="9144000" y="1751575"/>
                </a:lnTo>
                <a:lnTo>
                  <a:pt x="2266828" y="1751575"/>
                </a:lnTo>
                <a:lnTo>
                  <a:pt x="1613553" y="1744157"/>
                </a:lnTo>
                <a:lnTo>
                  <a:pt x="0" y="1692935"/>
                </a:lnTo>
                <a:close/>
              </a:path>
              <a:path w="9144000" h="2106295">
                <a:moveTo>
                  <a:pt x="9144000" y="0"/>
                </a:moveTo>
                <a:lnTo>
                  <a:pt x="8953853" y="89691"/>
                </a:lnTo>
                <a:lnTo>
                  <a:pt x="8464392" y="314371"/>
                </a:lnTo>
                <a:lnTo>
                  <a:pt x="8055839" y="494221"/>
                </a:lnTo>
                <a:lnTo>
                  <a:pt x="7664254" y="659074"/>
                </a:lnTo>
                <a:lnTo>
                  <a:pt x="7341069" y="788898"/>
                </a:lnTo>
                <a:lnTo>
                  <a:pt x="7028467" y="908526"/>
                </a:lnTo>
                <a:lnTo>
                  <a:pt x="6775423" y="1000703"/>
                </a:lnTo>
                <a:lnTo>
                  <a:pt x="6528624" y="1086284"/>
                </a:lnTo>
                <a:lnTo>
                  <a:pt x="6287566" y="1165488"/>
                </a:lnTo>
                <a:lnTo>
                  <a:pt x="6051747" y="1238535"/>
                </a:lnTo>
                <a:lnTo>
                  <a:pt x="5820664" y="1305646"/>
                </a:lnTo>
                <a:lnTo>
                  <a:pt x="5593815" y="1367040"/>
                </a:lnTo>
                <a:lnTo>
                  <a:pt x="5415046" y="1412187"/>
                </a:lnTo>
                <a:lnTo>
                  <a:pt x="5238407" y="1453928"/>
                </a:lnTo>
                <a:lnTo>
                  <a:pt x="5063642" y="1492375"/>
                </a:lnTo>
                <a:lnTo>
                  <a:pt x="4890493" y="1527643"/>
                </a:lnTo>
                <a:lnTo>
                  <a:pt x="4718701" y="1559842"/>
                </a:lnTo>
                <a:lnTo>
                  <a:pt x="4548012" y="1589086"/>
                </a:lnTo>
                <a:lnTo>
                  <a:pt x="4335806" y="1621657"/>
                </a:lnTo>
                <a:lnTo>
                  <a:pt x="4124415" y="1650005"/>
                </a:lnTo>
                <a:lnTo>
                  <a:pt x="3913339" y="1674351"/>
                </a:lnTo>
                <a:lnTo>
                  <a:pt x="3702072" y="1694915"/>
                </a:lnTo>
                <a:lnTo>
                  <a:pt x="3490114" y="1711916"/>
                </a:lnTo>
                <a:lnTo>
                  <a:pt x="3234143" y="1727924"/>
                </a:lnTo>
                <a:lnTo>
                  <a:pt x="2975583" y="1739498"/>
                </a:lnTo>
                <a:lnTo>
                  <a:pt x="2669499" y="1747904"/>
                </a:lnTo>
                <a:lnTo>
                  <a:pt x="2266828" y="1751575"/>
                </a:lnTo>
                <a:lnTo>
                  <a:pt x="9144000" y="175157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>
              <a:alpha val="4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211568" y="0"/>
            <a:ext cx="1932431" cy="6857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4468" y="78973"/>
            <a:ext cx="6940550" cy="2722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hlink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56868" y="1235815"/>
            <a:ext cx="7230262" cy="4507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hlink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8/31/2019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75457" y="2677490"/>
            <a:ext cx="24415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0" dirty="0">
                <a:solidFill>
                  <a:srgbClr val="C00000"/>
                </a:solidFill>
                <a:latin typeface="Arial"/>
                <a:cs typeface="Arial"/>
              </a:rPr>
              <a:t>Glycolysis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18128" y="461518"/>
            <a:ext cx="22828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5" dirty="0">
                <a:solidFill>
                  <a:srgbClr val="C00000"/>
                </a:solidFill>
              </a:rPr>
              <a:t>Metabolism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509016" y="1486153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9016" y="3407028"/>
            <a:ext cx="426720" cy="31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9016" y="4047109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9016" y="4686884"/>
            <a:ext cx="426720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9016" y="5327599"/>
            <a:ext cx="426720" cy="31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80668" y="1160043"/>
            <a:ext cx="6808470" cy="4507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800" b="1" spc="5" dirty="0">
                <a:latin typeface="Arial"/>
                <a:cs typeface="Arial"/>
              </a:rPr>
              <a:t>Metabolism </a:t>
            </a:r>
            <a:r>
              <a:rPr sz="2800" b="1" spc="-165" dirty="0">
                <a:latin typeface="Arial"/>
                <a:cs typeface="Arial"/>
              </a:rPr>
              <a:t>is </a:t>
            </a:r>
            <a:r>
              <a:rPr sz="2800" b="1" spc="40" dirty="0">
                <a:solidFill>
                  <a:srgbClr val="0000FF"/>
                </a:solidFill>
                <a:latin typeface="Arial"/>
                <a:cs typeface="Arial"/>
              </a:rPr>
              <a:t>“the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entire </a:t>
            </a:r>
            <a:r>
              <a:rPr sz="2800" b="1" spc="-95" dirty="0">
                <a:solidFill>
                  <a:srgbClr val="0000FF"/>
                </a:solidFill>
                <a:latin typeface="Arial"/>
                <a:cs typeface="Arial"/>
              </a:rPr>
              <a:t>set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800" b="1" spc="10" dirty="0">
                <a:solidFill>
                  <a:srgbClr val="0000FF"/>
                </a:solidFill>
                <a:latin typeface="Arial"/>
                <a:cs typeface="Arial"/>
              </a:rPr>
              <a:t>enzyme-  </a:t>
            </a:r>
            <a:r>
              <a:rPr sz="2800" b="1" spc="20" dirty="0">
                <a:solidFill>
                  <a:srgbClr val="0000FF"/>
                </a:solidFill>
                <a:latin typeface="Arial"/>
                <a:cs typeface="Arial"/>
              </a:rPr>
              <a:t>catalyzed </a:t>
            </a:r>
            <a:r>
              <a:rPr sz="2800" b="1" spc="-20" dirty="0">
                <a:solidFill>
                  <a:srgbClr val="0000FF"/>
                </a:solidFill>
                <a:latin typeface="Arial"/>
                <a:cs typeface="Arial"/>
              </a:rPr>
              <a:t>transformations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800" b="1" spc="-30" dirty="0">
                <a:solidFill>
                  <a:srgbClr val="0000FF"/>
                </a:solidFill>
                <a:latin typeface="Arial"/>
                <a:cs typeface="Arial"/>
              </a:rPr>
              <a:t>organic  </a:t>
            </a:r>
            <a:r>
              <a:rPr sz="2800" b="1" spc="-85" dirty="0">
                <a:solidFill>
                  <a:srgbClr val="0000FF"/>
                </a:solidFill>
                <a:latin typeface="Arial"/>
                <a:cs typeface="Arial"/>
              </a:rPr>
              <a:t>molecules </a:t>
            </a:r>
            <a:r>
              <a:rPr sz="2800" b="1" spc="-50" dirty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living</a:t>
            </a:r>
            <a:r>
              <a:rPr sz="2800" b="1" spc="1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140" dirty="0">
                <a:solidFill>
                  <a:srgbClr val="0000FF"/>
                </a:solidFill>
                <a:latin typeface="Arial"/>
                <a:cs typeface="Arial"/>
              </a:rPr>
              <a:t>cells.</a:t>
            </a:r>
            <a:endParaRPr sz="2800">
              <a:latin typeface="Arial"/>
              <a:cs typeface="Arial"/>
            </a:endParaRPr>
          </a:p>
          <a:p>
            <a:pPr marL="12700" marR="2710180">
              <a:lnSpc>
                <a:spcPct val="150000"/>
              </a:lnSpc>
              <a:spcBef>
                <a:spcPts val="5"/>
              </a:spcBef>
            </a:pPr>
            <a:r>
              <a:rPr sz="2800" b="1" spc="-10" dirty="0">
                <a:solidFill>
                  <a:srgbClr val="C00000"/>
                </a:solidFill>
                <a:latin typeface="Arial"/>
                <a:cs typeface="Arial"/>
              </a:rPr>
              <a:t>Two </a:t>
            </a:r>
            <a:r>
              <a:rPr sz="2800" b="1" spc="50" dirty="0">
                <a:solidFill>
                  <a:srgbClr val="C00000"/>
                </a:solidFill>
                <a:latin typeface="Arial"/>
                <a:cs typeface="Arial"/>
              </a:rPr>
              <a:t>broad </a:t>
            </a:r>
            <a:r>
              <a:rPr sz="2800" b="1" spc="-160" dirty="0">
                <a:solidFill>
                  <a:srgbClr val="C00000"/>
                </a:solidFill>
                <a:latin typeface="Arial"/>
                <a:cs typeface="Arial"/>
              </a:rPr>
              <a:t>classes:  </a:t>
            </a:r>
            <a:r>
              <a:rPr sz="2800" b="1" spc="-40" dirty="0">
                <a:solidFill>
                  <a:srgbClr val="C00000"/>
                </a:solidFill>
                <a:latin typeface="Arial"/>
                <a:cs typeface="Arial"/>
              </a:rPr>
              <a:t>Catabolism </a:t>
            </a:r>
            <a:r>
              <a:rPr sz="2800" b="1" spc="-235" dirty="0">
                <a:solidFill>
                  <a:srgbClr val="C00000"/>
                </a:solidFill>
                <a:latin typeface="Arial"/>
                <a:cs typeface="Arial"/>
              </a:rPr>
              <a:t>&amp; </a:t>
            </a:r>
            <a:r>
              <a:rPr sz="2800" b="1" spc="-40" dirty="0">
                <a:solidFill>
                  <a:srgbClr val="C00000"/>
                </a:solidFill>
                <a:latin typeface="Arial"/>
                <a:cs typeface="Arial"/>
              </a:rPr>
              <a:t>Anabolism  </a:t>
            </a:r>
            <a:r>
              <a:rPr sz="2800" b="1" spc="-45" dirty="0">
                <a:solidFill>
                  <a:srgbClr val="C00000"/>
                </a:solidFill>
                <a:latin typeface="Arial"/>
                <a:cs typeface="Arial"/>
              </a:rPr>
              <a:t>Catabolic</a:t>
            </a:r>
            <a:r>
              <a:rPr sz="28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C00000"/>
                </a:solidFill>
                <a:latin typeface="Arial"/>
                <a:cs typeface="Arial"/>
              </a:rPr>
              <a:t>Pathways: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2800" b="1" spc="-55" dirty="0">
                <a:latin typeface="Arial"/>
                <a:cs typeface="Arial"/>
              </a:rPr>
              <a:t>Transform </a:t>
            </a:r>
            <a:r>
              <a:rPr sz="2800" b="1" spc="-65" dirty="0">
                <a:latin typeface="Arial"/>
                <a:cs typeface="Arial"/>
              </a:rPr>
              <a:t>fuels </a:t>
            </a:r>
            <a:r>
              <a:rPr sz="2800" b="1" spc="-25" dirty="0">
                <a:latin typeface="Arial"/>
                <a:cs typeface="Arial"/>
              </a:rPr>
              <a:t>into </a:t>
            </a:r>
            <a:r>
              <a:rPr sz="2800" b="1" spc="-30" dirty="0">
                <a:latin typeface="Arial"/>
                <a:cs typeface="Arial"/>
              </a:rPr>
              <a:t>cellular</a:t>
            </a:r>
            <a:r>
              <a:rPr sz="2800" b="1" spc="150" dirty="0">
                <a:latin typeface="Arial"/>
                <a:cs typeface="Arial"/>
              </a:rPr>
              <a:t> </a:t>
            </a:r>
            <a:r>
              <a:rPr sz="2800" b="1" spc="30" dirty="0">
                <a:latin typeface="Arial"/>
                <a:cs typeface="Arial"/>
              </a:rPr>
              <a:t>energy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5216" y="1562430"/>
            <a:ext cx="426720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5216" y="2202814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5216" y="3483228"/>
            <a:ext cx="426720" cy="31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34340">
              <a:lnSpc>
                <a:spcPct val="150000"/>
              </a:lnSpc>
              <a:spcBef>
                <a:spcPts val="105"/>
              </a:spcBef>
            </a:pPr>
            <a:r>
              <a:rPr spc="-65" dirty="0"/>
              <a:t>Requires </a:t>
            </a:r>
            <a:r>
              <a:rPr spc="-75" dirty="0"/>
              <a:t>inputs </a:t>
            </a:r>
            <a:r>
              <a:rPr spc="25" dirty="0"/>
              <a:t>of </a:t>
            </a:r>
            <a:r>
              <a:rPr spc="35" dirty="0"/>
              <a:t>energy </a:t>
            </a:r>
            <a:r>
              <a:rPr spc="5" dirty="0"/>
              <a:t>to </a:t>
            </a:r>
            <a:r>
              <a:rPr spc="-45" dirty="0"/>
              <a:t>proceed.  </a:t>
            </a:r>
            <a:r>
              <a:rPr spc="-60" dirty="0"/>
              <a:t>Useful </a:t>
            </a:r>
            <a:r>
              <a:rPr spc="35" dirty="0"/>
              <a:t>energy </a:t>
            </a:r>
            <a:r>
              <a:rPr spc="70" dirty="0"/>
              <a:t>+ </a:t>
            </a:r>
            <a:r>
              <a:rPr spc="-50" dirty="0"/>
              <a:t>small </a:t>
            </a:r>
            <a:r>
              <a:rPr spc="-85" dirty="0"/>
              <a:t>molecules  </a:t>
            </a:r>
            <a:r>
              <a:rPr spc="-15" dirty="0"/>
              <a:t>complex</a:t>
            </a:r>
            <a:r>
              <a:rPr spc="10" dirty="0"/>
              <a:t> </a:t>
            </a:r>
            <a:r>
              <a:rPr spc="-90" dirty="0"/>
              <a:t>molecules.</a:t>
            </a:r>
          </a:p>
          <a:p>
            <a:pPr marL="12700" marR="5080">
              <a:lnSpc>
                <a:spcPct val="150000"/>
              </a:lnSpc>
              <a:spcBef>
                <a:spcPts val="5"/>
              </a:spcBef>
            </a:pPr>
            <a:r>
              <a:rPr spc="30" dirty="0">
                <a:solidFill>
                  <a:srgbClr val="000000"/>
                </a:solidFill>
              </a:rPr>
              <a:t>Pathways </a:t>
            </a:r>
            <a:r>
              <a:rPr spc="20" dirty="0">
                <a:solidFill>
                  <a:srgbClr val="000000"/>
                </a:solidFill>
              </a:rPr>
              <a:t>that </a:t>
            </a:r>
            <a:r>
              <a:rPr spc="-85" dirty="0">
                <a:solidFill>
                  <a:srgbClr val="000000"/>
                </a:solidFill>
              </a:rPr>
              <a:t>can </a:t>
            </a:r>
            <a:r>
              <a:rPr spc="30" dirty="0">
                <a:solidFill>
                  <a:srgbClr val="000000"/>
                </a:solidFill>
              </a:rPr>
              <a:t>be </a:t>
            </a:r>
            <a:r>
              <a:rPr dirty="0"/>
              <a:t>either </a:t>
            </a:r>
            <a:r>
              <a:rPr spc="-15" dirty="0"/>
              <a:t>anabolic </a:t>
            </a:r>
            <a:r>
              <a:rPr spc="35" dirty="0"/>
              <a:t>or  </a:t>
            </a:r>
            <a:r>
              <a:rPr spc="-60" dirty="0"/>
              <a:t>catabolic, </a:t>
            </a:r>
            <a:r>
              <a:rPr spc="-5" dirty="0">
                <a:solidFill>
                  <a:srgbClr val="000000"/>
                </a:solidFill>
              </a:rPr>
              <a:t>depending </a:t>
            </a:r>
            <a:r>
              <a:rPr spc="-25" dirty="0">
                <a:solidFill>
                  <a:srgbClr val="000000"/>
                </a:solidFill>
              </a:rPr>
              <a:t>on </a:t>
            </a:r>
            <a:r>
              <a:rPr spc="-15" dirty="0">
                <a:solidFill>
                  <a:srgbClr val="000000"/>
                </a:solidFill>
              </a:rPr>
              <a:t>the </a:t>
            </a:r>
            <a:r>
              <a:rPr spc="30" dirty="0">
                <a:solidFill>
                  <a:srgbClr val="000000"/>
                </a:solidFill>
              </a:rPr>
              <a:t>energy  </a:t>
            </a:r>
            <a:r>
              <a:rPr spc="-80" dirty="0">
                <a:solidFill>
                  <a:srgbClr val="000000"/>
                </a:solidFill>
              </a:rPr>
              <a:t>conditions </a:t>
            </a:r>
            <a:r>
              <a:rPr spc="-50" dirty="0">
                <a:solidFill>
                  <a:srgbClr val="000000"/>
                </a:solidFill>
              </a:rPr>
              <a:t>in </a:t>
            </a:r>
            <a:r>
              <a:rPr spc="-10" dirty="0">
                <a:solidFill>
                  <a:srgbClr val="000000"/>
                </a:solidFill>
              </a:rPr>
              <a:t>the </a:t>
            </a:r>
            <a:r>
              <a:rPr spc="-95" dirty="0">
                <a:solidFill>
                  <a:srgbClr val="000000"/>
                </a:solidFill>
              </a:rPr>
              <a:t>cell </a:t>
            </a:r>
            <a:r>
              <a:rPr spc="90" dirty="0">
                <a:solidFill>
                  <a:srgbClr val="000000"/>
                </a:solidFill>
              </a:rPr>
              <a:t>are </a:t>
            </a:r>
            <a:r>
              <a:rPr spc="40" dirty="0">
                <a:solidFill>
                  <a:srgbClr val="000000"/>
                </a:solidFill>
              </a:rPr>
              <a:t>referred </a:t>
            </a:r>
            <a:r>
              <a:rPr spc="5" dirty="0">
                <a:solidFill>
                  <a:srgbClr val="000000"/>
                </a:solidFill>
              </a:rPr>
              <a:t>to </a:t>
            </a:r>
            <a:r>
              <a:rPr spc="-65" dirty="0">
                <a:solidFill>
                  <a:srgbClr val="000000"/>
                </a:solidFill>
              </a:rPr>
              <a:t>as  </a:t>
            </a:r>
            <a:r>
              <a:rPr spc="-35" dirty="0">
                <a:solidFill>
                  <a:srgbClr val="C00000"/>
                </a:solidFill>
              </a:rPr>
              <a:t>amphibolic</a:t>
            </a:r>
            <a:r>
              <a:rPr spc="30" dirty="0">
                <a:solidFill>
                  <a:srgbClr val="C00000"/>
                </a:solidFill>
              </a:rPr>
              <a:t> </a:t>
            </a:r>
            <a:r>
              <a:rPr spc="60" dirty="0">
                <a:solidFill>
                  <a:srgbClr val="C00000"/>
                </a:solidFill>
              </a:rPr>
              <a:t>pathways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98902" y="484377"/>
            <a:ext cx="373887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35" dirty="0">
                <a:solidFill>
                  <a:srgbClr val="C00000"/>
                </a:solidFill>
              </a:rPr>
              <a:t>Anabolic</a:t>
            </a:r>
            <a:r>
              <a:rPr sz="3200" spc="-114" dirty="0">
                <a:solidFill>
                  <a:srgbClr val="C00000"/>
                </a:solidFill>
              </a:rPr>
              <a:t> </a:t>
            </a:r>
            <a:r>
              <a:rPr sz="3200" spc="40" dirty="0">
                <a:solidFill>
                  <a:srgbClr val="C00000"/>
                </a:solidFill>
              </a:rPr>
              <a:t>Pathways</a:t>
            </a:r>
            <a:endParaRPr sz="3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2816" y="1714449"/>
            <a:ext cx="426720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2816" y="2355214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2816" y="3635628"/>
            <a:ext cx="426720" cy="31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2816" y="4916170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04468" y="1388215"/>
            <a:ext cx="7305675" cy="38677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5"/>
              </a:spcBef>
            </a:pPr>
            <a:r>
              <a:rPr sz="2800" b="1" spc="-75" dirty="0">
                <a:latin typeface="Arial"/>
                <a:cs typeface="Arial"/>
              </a:rPr>
              <a:t>Glycolysis </a:t>
            </a:r>
            <a:r>
              <a:rPr sz="2800" b="1" spc="-165" dirty="0">
                <a:latin typeface="Arial"/>
                <a:cs typeface="Arial"/>
              </a:rPr>
              <a:t>occurs </a:t>
            </a:r>
            <a:r>
              <a:rPr sz="2800" b="1" spc="-50" dirty="0">
                <a:latin typeface="Arial"/>
                <a:cs typeface="Arial"/>
              </a:rPr>
              <a:t>in </a:t>
            </a:r>
            <a:r>
              <a:rPr sz="2800" b="1" spc="-35" dirty="0">
                <a:solidFill>
                  <a:srgbClr val="0000FF"/>
                </a:solidFill>
                <a:latin typeface="Arial"/>
                <a:cs typeface="Arial"/>
              </a:rPr>
              <a:t>almost </a:t>
            </a:r>
            <a:r>
              <a:rPr sz="2800" b="1" spc="65" dirty="0">
                <a:solidFill>
                  <a:srgbClr val="0000FF"/>
                </a:solidFill>
                <a:latin typeface="Arial"/>
                <a:cs typeface="Arial"/>
              </a:rPr>
              <a:t>every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living </a:t>
            </a:r>
            <a:r>
              <a:rPr sz="2800" b="1" spc="-110" dirty="0">
                <a:solidFill>
                  <a:srgbClr val="0000FF"/>
                </a:solidFill>
                <a:latin typeface="Arial"/>
                <a:cs typeface="Arial"/>
              </a:rPr>
              <a:t>cell.  </a:t>
            </a:r>
            <a:r>
              <a:rPr sz="2800" b="1" spc="40" dirty="0">
                <a:latin typeface="Arial"/>
                <a:cs typeface="Arial"/>
              </a:rPr>
              <a:t>It </a:t>
            </a:r>
            <a:r>
              <a:rPr sz="2800" b="1" spc="75" dirty="0">
                <a:latin typeface="Arial"/>
                <a:cs typeface="Arial"/>
              </a:rPr>
              <a:t>was </a:t>
            </a:r>
            <a:r>
              <a:rPr sz="2800" b="1" spc="-15" dirty="0">
                <a:latin typeface="Arial"/>
                <a:cs typeface="Arial"/>
              </a:rPr>
              <a:t>the </a:t>
            </a:r>
            <a:r>
              <a:rPr sz="2800" b="1" spc="-50" dirty="0">
                <a:solidFill>
                  <a:srgbClr val="0000FF"/>
                </a:solidFill>
                <a:latin typeface="Arial"/>
                <a:cs typeface="Arial"/>
              </a:rPr>
              <a:t>first </a:t>
            </a:r>
            <a:r>
              <a:rPr sz="2800" b="1" spc="-30" dirty="0">
                <a:solidFill>
                  <a:srgbClr val="0000FF"/>
                </a:solidFill>
                <a:latin typeface="Arial"/>
                <a:cs typeface="Arial"/>
              </a:rPr>
              <a:t>metabolic </a:t>
            </a:r>
            <a:r>
              <a:rPr sz="2800" b="1" spc="-85" dirty="0">
                <a:solidFill>
                  <a:srgbClr val="0000FF"/>
                </a:solidFill>
                <a:latin typeface="Arial"/>
                <a:cs typeface="Arial"/>
              </a:rPr>
              <a:t>sequence </a:t>
            </a:r>
            <a:r>
              <a:rPr sz="2800" b="1" dirty="0">
                <a:latin typeface="Arial"/>
                <a:cs typeface="Arial"/>
              </a:rPr>
              <a:t>to </a:t>
            </a:r>
            <a:r>
              <a:rPr sz="2800" b="1" spc="25" dirty="0">
                <a:latin typeface="Arial"/>
                <a:cs typeface="Arial"/>
              </a:rPr>
              <a:t>be  </a:t>
            </a:r>
            <a:r>
              <a:rPr sz="2800" b="1" spc="-65" dirty="0">
                <a:latin typeface="Arial"/>
                <a:cs typeface="Arial"/>
              </a:rPr>
              <a:t>studied.</a:t>
            </a:r>
            <a:endParaRPr sz="2800">
              <a:latin typeface="Arial"/>
              <a:cs typeface="Arial"/>
            </a:endParaRPr>
          </a:p>
          <a:p>
            <a:pPr marL="12700" marR="1245235">
              <a:lnSpc>
                <a:spcPct val="150000"/>
              </a:lnSpc>
              <a:spcBef>
                <a:spcPts val="5"/>
              </a:spcBef>
            </a:pPr>
            <a:r>
              <a:rPr sz="2800" b="1" spc="-200" dirty="0">
                <a:latin typeface="Arial"/>
                <a:cs typeface="Arial"/>
              </a:rPr>
              <a:t>This </a:t>
            </a:r>
            <a:r>
              <a:rPr sz="2800" b="1" spc="110" dirty="0">
                <a:latin typeface="Arial"/>
                <a:cs typeface="Arial"/>
              </a:rPr>
              <a:t>pathway </a:t>
            </a:r>
            <a:r>
              <a:rPr sz="2800" b="1" spc="-165" dirty="0">
                <a:latin typeface="Arial"/>
                <a:cs typeface="Arial"/>
              </a:rPr>
              <a:t>is </a:t>
            </a:r>
            <a:r>
              <a:rPr sz="2800" b="1" spc="-40" dirty="0">
                <a:solidFill>
                  <a:srgbClr val="0000FF"/>
                </a:solidFill>
                <a:latin typeface="Arial"/>
                <a:cs typeface="Arial"/>
              </a:rPr>
              <a:t>also </a:t>
            </a:r>
            <a:r>
              <a:rPr sz="2800" b="1" spc="-30" dirty="0">
                <a:solidFill>
                  <a:srgbClr val="0000FF"/>
                </a:solidFill>
                <a:latin typeface="Arial"/>
                <a:cs typeface="Arial"/>
              </a:rPr>
              <a:t>called </a:t>
            </a:r>
            <a:r>
              <a:rPr sz="2800" b="1" spc="-95" dirty="0">
                <a:solidFill>
                  <a:srgbClr val="0000FF"/>
                </a:solidFill>
                <a:latin typeface="Arial"/>
                <a:cs typeface="Arial"/>
              </a:rPr>
              <a:t>Embden-  </a:t>
            </a:r>
            <a:r>
              <a:rPr sz="2800" b="1" spc="55" dirty="0">
                <a:solidFill>
                  <a:srgbClr val="0000FF"/>
                </a:solidFill>
                <a:latin typeface="Arial"/>
                <a:cs typeface="Arial"/>
              </a:rPr>
              <a:t>Meyerhof </a:t>
            </a:r>
            <a:r>
              <a:rPr sz="2800" b="1" spc="110" dirty="0">
                <a:latin typeface="Arial"/>
                <a:cs typeface="Arial"/>
              </a:rPr>
              <a:t>pathway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(</a:t>
            </a:r>
            <a:r>
              <a:rPr sz="2800" b="1" spc="-25" dirty="0">
                <a:solidFill>
                  <a:srgbClr val="0000FF"/>
                </a:solidFill>
                <a:latin typeface="Arial"/>
                <a:cs typeface="Arial"/>
              </a:rPr>
              <a:t>E.M-Pathway</a:t>
            </a:r>
            <a:r>
              <a:rPr sz="2800" b="1" spc="-25" dirty="0">
                <a:latin typeface="Arial"/>
                <a:cs typeface="Arial"/>
              </a:rPr>
              <a:t>).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2800" b="1" spc="40" dirty="0">
                <a:latin typeface="Arial"/>
                <a:cs typeface="Arial"/>
              </a:rPr>
              <a:t>It </a:t>
            </a:r>
            <a:r>
              <a:rPr sz="2800" b="1" spc="-165" dirty="0">
                <a:solidFill>
                  <a:srgbClr val="0000FF"/>
                </a:solidFill>
                <a:latin typeface="Arial"/>
                <a:cs typeface="Arial"/>
              </a:rPr>
              <a:t>occurs </a:t>
            </a:r>
            <a:r>
              <a:rPr sz="2800" b="1" spc="-50" dirty="0">
                <a:solidFill>
                  <a:srgbClr val="0000FF"/>
                </a:solidFill>
                <a:latin typeface="Arial"/>
                <a:cs typeface="Arial"/>
              </a:rPr>
              <a:t>in</a:t>
            </a:r>
            <a:r>
              <a:rPr sz="2800" b="1" spc="1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90" dirty="0">
                <a:solidFill>
                  <a:srgbClr val="0000FF"/>
                </a:solidFill>
                <a:latin typeface="Arial"/>
                <a:cs typeface="Arial"/>
              </a:rPr>
              <a:t>cytosol.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325748" y="575818"/>
            <a:ext cx="196151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80" dirty="0">
                <a:solidFill>
                  <a:srgbClr val="C00000"/>
                </a:solidFill>
              </a:rPr>
              <a:t>Glycolysis</a:t>
            </a:r>
            <a:endParaRPr sz="3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82721" y="537718"/>
            <a:ext cx="187578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0" dirty="0">
                <a:solidFill>
                  <a:srgbClr val="C00000"/>
                </a:solidFill>
              </a:rPr>
              <a:t>Definition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585216" y="1486153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5216" y="3407028"/>
            <a:ext cx="426720" cy="31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5216" y="4047109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5216" y="4686884"/>
            <a:ext cx="426720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56868" y="1160043"/>
            <a:ext cx="7372984" cy="4507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450">
              <a:lnSpc>
                <a:spcPct val="150000"/>
              </a:lnSpc>
              <a:spcBef>
                <a:spcPts val="100"/>
              </a:spcBef>
            </a:pPr>
            <a:r>
              <a:rPr sz="2800" b="1" spc="-75" dirty="0">
                <a:latin typeface="Arial"/>
                <a:cs typeface="Arial"/>
              </a:rPr>
              <a:t>Glycolysis </a:t>
            </a:r>
            <a:r>
              <a:rPr sz="2800" b="1" spc="-165" dirty="0">
                <a:latin typeface="Arial"/>
                <a:cs typeface="Arial"/>
              </a:rPr>
              <a:t>is </a:t>
            </a:r>
            <a:r>
              <a:rPr sz="2800" b="1" spc="5" dirty="0">
                <a:latin typeface="Arial"/>
                <a:cs typeface="Arial"/>
              </a:rPr>
              <a:t>defined </a:t>
            </a:r>
            <a:r>
              <a:rPr sz="2800" b="1" spc="-65" dirty="0">
                <a:latin typeface="Arial"/>
                <a:cs typeface="Arial"/>
              </a:rPr>
              <a:t>as </a:t>
            </a:r>
            <a:r>
              <a:rPr sz="2800" b="1" spc="-15" dirty="0">
                <a:latin typeface="Arial"/>
                <a:cs typeface="Arial"/>
              </a:rPr>
              <a:t>the </a:t>
            </a:r>
            <a:r>
              <a:rPr sz="2800" b="1" spc="-85" dirty="0">
                <a:solidFill>
                  <a:srgbClr val="0000FF"/>
                </a:solidFill>
                <a:latin typeface="Arial"/>
                <a:cs typeface="Arial"/>
              </a:rPr>
              <a:t>sequence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 </a:t>
            </a:r>
            <a:r>
              <a:rPr sz="2800" b="1" spc="-55" dirty="0">
                <a:solidFill>
                  <a:srgbClr val="0000FF"/>
                </a:solidFill>
                <a:latin typeface="Arial"/>
                <a:cs typeface="Arial"/>
              </a:rPr>
              <a:t>reactions </a:t>
            </a:r>
            <a:r>
              <a:rPr sz="2800" b="1" spc="-40" dirty="0">
                <a:solidFill>
                  <a:srgbClr val="0000FF"/>
                </a:solidFill>
                <a:latin typeface="Arial"/>
                <a:cs typeface="Arial"/>
              </a:rPr>
              <a:t>converting </a:t>
            </a:r>
            <a:r>
              <a:rPr sz="2800" b="1" spc="-95" dirty="0">
                <a:solidFill>
                  <a:srgbClr val="0000FF"/>
                </a:solidFill>
                <a:latin typeface="Arial"/>
                <a:cs typeface="Arial"/>
              </a:rPr>
              <a:t>glucose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to </a:t>
            </a:r>
            <a:r>
              <a:rPr sz="2800" b="1" spc="50" dirty="0">
                <a:solidFill>
                  <a:srgbClr val="0000FF"/>
                </a:solidFill>
                <a:latin typeface="Arial"/>
                <a:cs typeface="Arial"/>
              </a:rPr>
              <a:t>pyruvate </a:t>
            </a:r>
            <a:r>
              <a:rPr sz="2800" b="1" spc="35" dirty="0">
                <a:solidFill>
                  <a:srgbClr val="0000FF"/>
                </a:solidFill>
                <a:latin typeface="Arial"/>
                <a:cs typeface="Arial"/>
              </a:rPr>
              <a:t>or  </a:t>
            </a:r>
            <a:r>
              <a:rPr sz="2800" b="1" spc="-25" dirty="0">
                <a:solidFill>
                  <a:srgbClr val="0000FF"/>
                </a:solidFill>
                <a:latin typeface="Arial"/>
                <a:cs typeface="Arial"/>
              </a:rPr>
              <a:t>lactate, </a:t>
            </a:r>
            <a:r>
              <a:rPr sz="2800" b="1" spc="60" dirty="0">
                <a:solidFill>
                  <a:srgbClr val="0000FF"/>
                </a:solidFill>
                <a:latin typeface="Arial"/>
                <a:cs typeface="Arial"/>
              </a:rPr>
              <a:t>with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800" b="1" spc="-40" dirty="0">
                <a:solidFill>
                  <a:srgbClr val="0000FF"/>
                </a:solidFill>
                <a:latin typeface="Arial"/>
                <a:cs typeface="Arial"/>
              </a:rPr>
              <a:t>production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</a:t>
            </a:r>
            <a:r>
              <a:rPr sz="2800" b="1" spc="5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195" dirty="0">
                <a:solidFill>
                  <a:srgbClr val="0000FF"/>
                </a:solidFill>
                <a:latin typeface="Arial"/>
                <a:cs typeface="Arial"/>
              </a:rPr>
              <a:t>ATP.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5"/>
              </a:spcBef>
            </a:pPr>
            <a:r>
              <a:rPr sz="2800" b="1" spc="-30" dirty="0">
                <a:solidFill>
                  <a:srgbClr val="C00000"/>
                </a:solidFill>
                <a:latin typeface="Arial"/>
                <a:cs typeface="Arial"/>
              </a:rPr>
              <a:t>Salient</a:t>
            </a:r>
            <a:r>
              <a:rPr sz="28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rgbClr val="C00000"/>
                </a:solidFill>
                <a:latin typeface="Arial"/>
                <a:cs typeface="Arial"/>
              </a:rPr>
              <a:t>features: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2800" b="1" spc="-65" dirty="0">
                <a:latin typeface="Arial"/>
                <a:cs typeface="Arial"/>
              </a:rPr>
              <a:t>Takes </a:t>
            </a:r>
            <a:r>
              <a:rPr sz="2800" b="1" spc="-35" dirty="0">
                <a:latin typeface="Arial"/>
                <a:cs typeface="Arial"/>
              </a:rPr>
              <a:t>place </a:t>
            </a:r>
            <a:r>
              <a:rPr sz="2800" b="1" spc="-50" dirty="0">
                <a:latin typeface="Arial"/>
                <a:cs typeface="Arial"/>
              </a:rPr>
              <a:t>in </a:t>
            </a:r>
            <a:r>
              <a:rPr sz="2800" b="1" spc="35" dirty="0">
                <a:solidFill>
                  <a:srgbClr val="0000FF"/>
                </a:solidFill>
                <a:latin typeface="Arial"/>
                <a:cs typeface="Arial"/>
              </a:rPr>
              <a:t>all </a:t>
            </a:r>
            <a:r>
              <a:rPr sz="2800" b="1" spc="-135" dirty="0">
                <a:solidFill>
                  <a:srgbClr val="0000FF"/>
                </a:solidFill>
                <a:latin typeface="Arial"/>
                <a:cs typeface="Arial"/>
              </a:rPr>
              <a:t>cells </a:t>
            </a:r>
            <a:r>
              <a:rPr sz="2800" b="1" spc="25" dirty="0">
                <a:latin typeface="Arial"/>
                <a:cs typeface="Arial"/>
              </a:rPr>
              <a:t>of </a:t>
            </a:r>
            <a:r>
              <a:rPr sz="2800" b="1" spc="-15" dirty="0">
                <a:latin typeface="Arial"/>
                <a:cs typeface="Arial"/>
              </a:rPr>
              <a:t>the</a:t>
            </a:r>
            <a:r>
              <a:rPr sz="2800" b="1" spc="2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body.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ts val="5040"/>
              </a:lnSpc>
              <a:spcBef>
                <a:spcPts val="445"/>
              </a:spcBef>
            </a:pPr>
            <a:r>
              <a:rPr sz="2800" b="1" spc="-145" dirty="0">
                <a:latin typeface="Arial"/>
                <a:cs typeface="Arial"/>
              </a:rPr>
              <a:t>The </a:t>
            </a:r>
            <a:r>
              <a:rPr sz="2800" b="1" spc="-25" dirty="0">
                <a:latin typeface="Arial"/>
                <a:cs typeface="Arial"/>
              </a:rPr>
              <a:t>enzymes </a:t>
            </a:r>
            <a:r>
              <a:rPr sz="2800" b="1" spc="25" dirty="0">
                <a:latin typeface="Arial"/>
                <a:cs typeface="Arial"/>
              </a:rPr>
              <a:t>of </a:t>
            </a:r>
            <a:r>
              <a:rPr sz="2800" b="1" spc="-100" dirty="0">
                <a:latin typeface="Arial"/>
                <a:cs typeface="Arial"/>
              </a:rPr>
              <a:t>this </a:t>
            </a:r>
            <a:r>
              <a:rPr sz="2800" b="1" spc="110" dirty="0">
                <a:latin typeface="Arial"/>
                <a:cs typeface="Arial"/>
              </a:rPr>
              <a:t>pathway </a:t>
            </a:r>
            <a:r>
              <a:rPr sz="2800" b="1" spc="90" dirty="0">
                <a:latin typeface="Arial"/>
                <a:cs typeface="Arial"/>
              </a:rPr>
              <a:t>are </a:t>
            </a:r>
            <a:r>
              <a:rPr sz="2800" b="1" spc="-35" dirty="0">
                <a:latin typeface="Arial"/>
                <a:cs typeface="Arial"/>
              </a:rPr>
              <a:t>present </a:t>
            </a:r>
            <a:r>
              <a:rPr sz="2800" b="1" spc="-50" dirty="0">
                <a:latin typeface="Arial"/>
                <a:cs typeface="Arial"/>
              </a:rPr>
              <a:t>in  </a:t>
            </a:r>
            <a:r>
              <a:rPr sz="2800" b="1" spc="-15" dirty="0">
                <a:latin typeface="Arial"/>
                <a:cs typeface="Arial"/>
              </a:rPr>
              <a:t>the </a:t>
            </a:r>
            <a:r>
              <a:rPr sz="2800" b="1" spc="-45" dirty="0">
                <a:solidFill>
                  <a:srgbClr val="0000FF"/>
                </a:solidFill>
                <a:latin typeface="Arial"/>
                <a:cs typeface="Arial"/>
              </a:rPr>
              <a:t>cytosomal </a:t>
            </a:r>
            <a:r>
              <a:rPr sz="2800" b="1" spc="-20" dirty="0">
                <a:solidFill>
                  <a:srgbClr val="0000FF"/>
                </a:solidFill>
                <a:latin typeface="Arial"/>
                <a:cs typeface="Arial"/>
              </a:rPr>
              <a:t>fraction </a:t>
            </a:r>
            <a:r>
              <a:rPr sz="2800" b="1" spc="25" dirty="0">
                <a:latin typeface="Arial"/>
                <a:cs typeface="Arial"/>
              </a:rPr>
              <a:t>of </a:t>
            </a:r>
            <a:r>
              <a:rPr sz="2800" b="1" spc="-15" dirty="0">
                <a:latin typeface="Arial"/>
                <a:cs typeface="Arial"/>
              </a:rPr>
              <a:t>the</a:t>
            </a:r>
            <a:r>
              <a:rPr sz="2800" b="1" spc="60" dirty="0">
                <a:latin typeface="Arial"/>
                <a:cs typeface="Arial"/>
              </a:rPr>
              <a:t> </a:t>
            </a:r>
            <a:r>
              <a:rPr sz="2800" b="1" spc="-110" dirty="0">
                <a:latin typeface="Arial"/>
                <a:cs typeface="Arial"/>
              </a:rPr>
              <a:t>cell.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9016" y="1257553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9016" y="3177870"/>
            <a:ext cx="426720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9016" y="4458665"/>
            <a:ext cx="426720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80668" y="931443"/>
            <a:ext cx="7202805" cy="4507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800" b="1" spc="-75" dirty="0">
                <a:latin typeface="Arial"/>
                <a:cs typeface="Arial"/>
              </a:rPr>
              <a:t>Glycolysis </a:t>
            </a:r>
            <a:r>
              <a:rPr sz="2800" b="1" spc="-165" dirty="0">
                <a:latin typeface="Arial"/>
                <a:cs typeface="Arial"/>
              </a:rPr>
              <a:t>occurs </a:t>
            </a:r>
            <a:r>
              <a:rPr sz="2800" b="1" spc="-50" dirty="0">
                <a:latin typeface="Arial"/>
                <a:cs typeface="Arial"/>
              </a:rPr>
              <a:t>in </a:t>
            </a:r>
            <a:r>
              <a:rPr sz="2800" b="1" spc="-15" dirty="0">
                <a:latin typeface="Arial"/>
                <a:cs typeface="Arial"/>
              </a:rPr>
              <a:t>the </a:t>
            </a:r>
            <a:r>
              <a:rPr sz="2800" b="1" spc="-70" dirty="0">
                <a:solidFill>
                  <a:srgbClr val="C00000"/>
                </a:solidFill>
                <a:latin typeface="Arial"/>
                <a:cs typeface="Arial"/>
              </a:rPr>
              <a:t>absence </a:t>
            </a:r>
            <a:r>
              <a:rPr sz="2800" b="1" spc="25" dirty="0">
                <a:solidFill>
                  <a:srgbClr val="C00000"/>
                </a:solidFill>
                <a:latin typeface="Arial"/>
                <a:cs typeface="Arial"/>
              </a:rPr>
              <a:t>of </a:t>
            </a:r>
            <a:r>
              <a:rPr sz="2800" b="1" spc="70" dirty="0">
                <a:solidFill>
                  <a:srgbClr val="C00000"/>
                </a:solidFill>
                <a:latin typeface="Arial"/>
                <a:cs typeface="Arial"/>
              </a:rPr>
              <a:t>oxygen  </a:t>
            </a:r>
            <a:r>
              <a:rPr sz="2800" b="1" spc="-15" dirty="0">
                <a:solidFill>
                  <a:srgbClr val="C00000"/>
                </a:solidFill>
                <a:latin typeface="Arial"/>
                <a:cs typeface="Arial"/>
              </a:rPr>
              <a:t>(anaerobic) </a:t>
            </a:r>
            <a:r>
              <a:rPr sz="2800" b="1" spc="35" dirty="0">
                <a:latin typeface="Arial"/>
                <a:cs typeface="Arial"/>
              </a:rPr>
              <a:t>or </a:t>
            </a:r>
            <a:r>
              <a:rPr sz="2800" b="1" spc="-50" dirty="0">
                <a:latin typeface="Arial"/>
                <a:cs typeface="Arial"/>
              </a:rPr>
              <a:t>in </a:t>
            </a:r>
            <a:r>
              <a:rPr sz="2800" b="1" spc="-70" dirty="0">
                <a:solidFill>
                  <a:srgbClr val="0000FF"/>
                </a:solidFill>
                <a:latin typeface="Arial"/>
                <a:cs typeface="Arial"/>
              </a:rPr>
              <a:t>presence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800" b="1" spc="70" dirty="0">
                <a:solidFill>
                  <a:srgbClr val="0000FF"/>
                </a:solidFill>
                <a:latin typeface="Arial"/>
                <a:cs typeface="Arial"/>
              </a:rPr>
              <a:t>oxygen  </a:t>
            </a:r>
            <a:r>
              <a:rPr sz="2800" b="1" spc="-45" dirty="0">
                <a:solidFill>
                  <a:srgbClr val="0000FF"/>
                </a:solidFill>
                <a:latin typeface="Arial"/>
                <a:cs typeface="Arial"/>
              </a:rPr>
              <a:t>(aerobic).</a:t>
            </a:r>
            <a:endParaRPr sz="2800">
              <a:latin typeface="Arial"/>
              <a:cs typeface="Arial"/>
            </a:endParaRPr>
          </a:p>
          <a:p>
            <a:pPr marL="12700" marR="5715">
              <a:lnSpc>
                <a:spcPts val="5040"/>
              </a:lnSpc>
              <a:spcBef>
                <a:spcPts val="450"/>
              </a:spcBef>
            </a:pPr>
            <a:r>
              <a:rPr sz="2800" b="1" spc="-60" dirty="0">
                <a:solidFill>
                  <a:srgbClr val="0000FF"/>
                </a:solidFill>
                <a:latin typeface="Arial"/>
                <a:cs typeface="Arial"/>
              </a:rPr>
              <a:t>Lactate </a:t>
            </a:r>
            <a:r>
              <a:rPr sz="2800" b="1" spc="-165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800" b="1" spc="-5" dirty="0">
                <a:solidFill>
                  <a:srgbClr val="0000FF"/>
                </a:solidFill>
                <a:latin typeface="Arial"/>
                <a:cs typeface="Arial"/>
              </a:rPr>
              <a:t>end </a:t>
            </a:r>
            <a:r>
              <a:rPr sz="2800" b="1" spc="-45" dirty="0">
                <a:solidFill>
                  <a:srgbClr val="0000FF"/>
                </a:solidFill>
                <a:latin typeface="Arial"/>
                <a:cs typeface="Arial"/>
              </a:rPr>
              <a:t>product </a:t>
            </a:r>
            <a:r>
              <a:rPr sz="2800" b="1" spc="-5" dirty="0">
                <a:solidFill>
                  <a:srgbClr val="0000FF"/>
                </a:solidFill>
                <a:latin typeface="Arial"/>
                <a:cs typeface="Arial"/>
              </a:rPr>
              <a:t>under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anaerobic  </a:t>
            </a:r>
            <a:r>
              <a:rPr sz="2800" b="1" spc="-70" dirty="0">
                <a:solidFill>
                  <a:srgbClr val="0000FF"/>
                </a:solidFill>
                <a:latin typeface="Arial"/>
                <a:cs typeface="Arial"/>
              </a:rPr>
              <a:t>condition.</a:t>
            </a:r>
            <a:endParaRPr sz="2800">
              <a:latin typeface="Arial"/>
              <a:cs typeface="Arial"/>
            </a:endParaRPr>
          </a:p>
          <a:p>
            <a:pPr marL="12700" marR="388620">
              <a:lnSpc>
                <a:spcPts val="5040"/>
              </a:lnSpc>
            </a:pPr>
            <a:r>
              <a:rPr sz="2800" b="1" spc="10" dirty="0">
                <a:latin typeface="Arial"/>
                <a:cs typeface="Arial"/>
              </a:rPr>
              <a:t>In </a:t>
            </a:r>
            <a:r>
              <a:rPr sz="2800" b="1" spc="-15" dirty="0">
                <a:solidFill>
                  <a:srgbClr val="C00000"/>
                </a:solidFill>
                <a:latin typeface="Arial"/>
                <a:cs typeface="Arial"/>
              </a:rPr>
              <a:t>aerobic </a:t>
            </a:r>
            <a:r>
              <a:rPr sz="2800" b="1" spc="-70" dirty="0">
                <a:solidFill>
                  <a:srgbClr val="C00000"/>
                </a:solidFill>
                <a:latin typeface="Arial"/>
                <a:cs typeface="Arial"/>
              </a:rPr>
              <a:t>condition, </a:t>
            </a:r>
            <a:r>
              <a:rPr sz="2800" b="1" spc="50" dirty="0">
                <a:solidFill>
                  <a:srgbClr val="0000FF"/>
                </a:solidFill>
                <a:latin typeface="Arial"/>
                <a:cs typeface="Arial"/>
              </a:rPr>
              <a:t>pyruvate </a:t>
            </a:r>
            <a:r>
              <a:rPr sz="2800" b="1" spc="-165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800" b="1" spc="-5" dirty="0">
                <a:solidFill>
                  <a:srgbClr val="0000FF"/>
                </a:solidFill>
                <a:latin typeface="Arial"/>
                <a:cs typeface="Arial"/>
              </a:rPr>
              <a:t>formed,  </a:t>
            </a:r>
            <a:r>
              <a:rPr sz="2800" b="1" spc="-30" dirty="0">
                <a:solidFill>
                  <a:srgbClr val="0000FF"/>
                </a:solidFill>
                <a:latin typeface="Arial"/>
                <a:cs typeface="Arial"/>
              </a:rPr>
              <a:t>which </a:t>
            </a:r>
            <a:r>
              <a:rPr sz="2800" b="1" spc="-165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800" b="1" spc="-30" dirty="0">
                <a:solidFill>
                  <a:srgbClr val="0000FF"/>
                </a:solidFill>
                <a:latin typeface="Arial"/>
                <a:cs typeface="Arial"/>
              </a:rPr>
              <a:t>then </a:t>
            </a:r>
            <a:r>
              <a:rPr sz="2800" b="1" spc="45" dirty="0">
                <a:solidFill>
                  <a:srgbClr val="0000FF"/>
                </a:solidFill>
                <a:latin typeface="Arial"/>
                <a:cs typeface="Arial"/>
              </a:rPr>
              <a:t>oxidized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to </a:t>
            </a:r>
            <a:r>
              <a:rPr sz="2800" b="1" spc="-180" dirty="0">
                <a:solidFill>
                  <a:srgbClr val="0000FF"/>
                </a:solidFill>
                <a:latin typeface="Arial"/>
                <a:cs typeface="Arial"/>
              </a:rPr>
              <a:t>CO</a:t>
            </a:r>
            <a:r>
              <a:rPr sz="2775" b="1" spc="-270" baseline="-21021" dirty="0">
                <a:solidFill>
                  <a:srgbClr val="0000FF"/>
                </a:solidFill>
                <a:latin typeface="Arial"/>
                <a:cs typeface="Arial"/>
              </a:rPr>
              <a:t>2 </a:t>
            </a:r>
            <a:r>
              <a:rPr sz="2800" b="1" spc="-235" dirty="0">
                <a:solidFill>
                  <a:srgbClr val="0000FF"/>
                </a:solidFill>
                <a:latin typeface="Arial"/>
                <a:cs typeface="Arial"/>
              </a:rPr>
              <a:t>&amp;</a:t>
            </a:r>
            <a:r>
              <a:rPr sz="2800" b="1" spc="2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6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2775" b="1" spc="-97" baseline="-21021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sz="2800" b="1" spc="-65" dirty="0">
                <a:solidFill>
                  <a:srgbClr val="0000FF"/>
                </a:solidFill>
                <a:latin typeface="Arial"/>
                <a:cs typeface="Arial"/>
              </a:rPr>
              <a:t>O.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9016" y="1943735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9016" y="3864228"/>
            <a:ext cx="426720" cy="31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80668" y="1618005"/>
            <a:ext cx="7524115" cy="3226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48970">
              <a:lnSpc>
                <a:spcPct val="150000"/>
              </a:lnSpc>
              <a:spcBef>
                <a:spcPts val="100"/>
              </a:spcBef>
            </a:pPr>
            <a:r>
              <a:rPr sz="2800" b="1" spc="-75" dirty="0">
                <a:latin typeface="Arial"/>
                <a:cs typeface="Arial"/>
              </a:rPr>
              <a:t>Glycolysis </a:t>
            </a:r>
            <a:r>
              <a:rPr sz="2800" b="1" spc="-165" dirty="0">
                <a:latin typeface="Arial"/>
                <a:cs typeface="Arial"/>
              </a:rPr>
              <a:t>is </a:t>
            </a:r>
            <a:r>
              <a:rPr sz="2800" b="1" spc="175" dirty="0">
                <a:latin typeface="Arial"/>
                <a:cs typeface="Arial"/>
              </a:rPr>
              <a:t>a </a:t>
            </a:r>
            <a:r>
              <a:rPr sz="2800" b="1" spc="30" dirty="0">
                <a:solidFill>
                  <a:srgbClr val="0000FF"/>
                </a:solidFill>
                <a:latin typeface="Arial"/>
                <a:cs typeface="Arial"/>
              </a:rPr>
              <a:t>major </a:t>
            </a:r>
            <a:r>
              <a:rPr sz="2800" b="1" spc="105" dirty="0">
                <a:solidFill>
                  <a:srgbClr val="0000FF"/>
                </a:solidFill>
                <a:latin typeface="Arial"/>
                <a:cs typeface="Arial"/>
              </a:rPr>
              <a:t>pathway </a:t>
            </a:r>
            <a:r>
              <a:rPr sz="2800" b="1" spc="35" dirty="0">
                <a:solidFill>
                  <a:srgbClr val="0000FF"/>
                </a:solidFill>
                <a:latin typeface="Arial"/>
                <a:cs typeface="Arial"/>
              </a:rPr>
              <a:t>for </a:t>
            </a:r>
            <a:r>
              <a:rPr sz="2800" b="1" spc="-210" dirty="0">
                <a:solidFill>
                  <a:srgbClr val="0000FF"/>
                </a:solidFill>
                <a:latin typeface="Arial"/>
                <a:cs typeface="Arial"/>
              </a:rPr>
              <a:t>ATP  </a:t>
            </a:r>
            <a:r>
              <a:rPr sz="2800" b="1" spc="-100" dirty="0">
                <a:solidFill>
                  <a:srgbClr val="0000FF"/>
                </a:solidFill>
                <a:latin typeface="Arial"/>
                <a:cs typeface="Arial"/>
              </a:rPr>
              <a:t>synthesis </a:t>
            </a:r>
            <a:r>
              <a:rPr sz="2800" b="1" spc="-50" dirty="0">
                <a:latin typeface="Arial"/>
                <a:cs typeface="Arial"/>
              </a:rPr>
              <a:t>in </a:t>
            </a:r>
            <a:r>
              <a:rPr sz="2800" b="1" spc="-135" dirty="0">
                <a:latin typeface="Arial"/>
                <a:cs typeface="Arial"/>
              </a:rPr>
              <a:t>tissues </a:t>
            </a:r>
            <a:r>
              <a:rPr sz="2800" b="1" spc="-15" dirty="0">
                <a:latin typeface="Arial"/>
                <a:cs typeface="Arial"/>
              </a:rPr>
              <a:t>lacking </a:t>
            </a:r>
            <a:r>
              <a:rPr sz="2800" b="1" spc="-35" dirty="0">
                <a:latin typeface="Arial"/>
                <a:cs typeface="Arial"/>
              </a:rPr>
              <a:t>mitochondria,  erythrocytes, </a:t>
            </a:r>
            <a:r>
              <a:rPr sz="2800" b="1" spc="-45" dirty="0">
                <a:latin typeface="Arial"/>
                <a:cs typeface="Arial"/>
              </a:rPr>
              <a:t>cornea, </a:t>
            </a:r>
            <a:r>
              <a:rPr sz="2800" b="1" spc="-90" dirty="0">
                <a:latin typeface="Arial"/>
                <a:cs typeface="Arial"/>
              </a:rPr>
              <a:t>lens</a:t>
            </a:r>
            <a:r>
              <a:rPr sz="2800" b="1" spc="110" dirty="0">
                <a:latin typeface="Arial"/>
                <a:cs typeface="Arial"/>
              </a:rPr>
              <a:t> </a:t>
            </a:r>
            <a:r>
              <a:rPr sz="2800" b="1" spc="-125" dirty="0">
                <a:latin typeface="Arial"/>
                <a:cs typeface="Arial"/>
              </a:rPr>
              <a:t>etc.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</a:pPr>
            <a:r>
              <a:rPr sz="2800" b="1" spc="-75" dirty="0">
                <a:latin typeface="Arial"/>
                <a:cs typeface="Arial"/>
              </a:rPr>
              <a:t>Glycolysis </a:t>
            </a:r>
            <a:r>
              <a:rPr sz="2800" b="1" spc="-165" dirty="0">
                <a:latin typeface="Arial"/>
                <a:cs typeface="Arial"/>
              </a:rPr>
              <a:t>is </a:t>
            </a:r>
            <a:r>
              <a:rPr sz="2800" b="1" spc="70" dirty="0">
                <a:solidFill>
                  <a:srgbClr val="0000FF"/>
                </a:solidFill>
                <a:latin typeface="Arial"/>
                <a:cs typeface="Arial"/>
              </a:rPr>
              <a:t>very </a:t>
            </a:r>
            <a:r>
              <a:rPr sz="2800" b="1" spc="-60" dirty="0">
                <a:solidFill>
                  <a:srgbClr val="0000FF"/>
                </a:solidFill>
                <a:latin typeface="Arial"/>
                <a:cs typeface="Arial"/>
              </a:rPr>
              <a:t>essential </a:t>
            </a:r>
            <a:r>
              <a:rPr sz="2800" b="1" spc="35" dirty="0">
                <a:solidFill>
                  <a:srgbClr val="0000FF"/>
                </a:solidFill>
                <a:latin typeface="Arial"/>
                <a:cs typeface="Arial"/>
              </a:rPr>
              <a:t>for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brain </a:t>
            </a:r>
            <a:r>
              <a:rPr sz="2800" b="1" spc="-30" dirty="0">
                <a:latin typeface="Arial"/>
                <a:cs typeface="Arial"/>
              </a:rPr>
              <a:t>which </a:t>
            </a:r>
            <a:r>
              <a:rPr sz="2800" b="1" spc="-165" dirty="0">
                <a:latin typeface="Arial"/>
                <a:cs typeface="Arial"/>
              </a:rPr>
              <a:t>is  </a:t>
            </a:r>
            <a:r>
              <a:rPr sz="2800" b="1" spc="-5" dirty="0">
                <a:latin typeface="Arial"/>
                <a:cs typeface="Arial"/>
              </a:rPr>
              <a:t>dependent </a:t>
            </a:r>
            <a:r>
              <a:rPr sz="2800" b="1" spc="-25" dirty="0">
                <a:latin typeface="Arial"/>
                <a:cs typeface="Arial"/>
              </a:rPr>
              <a:t>on </a:t>
            </a:r>
            <a:r>
              <a:rPr sz="2800" b="1" spc="-95" dirty="0">
                <a:latin typeface="Arial"/>
                <a:cs typeface="Arial"/>
              </a:rPr>
              <a:t>glucose </a:t>
            </a:r>
            <a:r>
              <a:rPr sz="2800" b="1" spc="35" dirty="0">
                <a:latin typeface="Arial"/>
                <a:cs typeface="Arial"/>
              </a:rPr>
              <a:t>for</a:t>
            </a:r>
            <a:r>
              <a:rPr sz="2800" b="1" spc="175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energy.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2816" y="1227455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2816" y="2507869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2816" y="4428439"/>
            <a:ext cx="426720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04468" y="901471"/>
            <a:ext cx="7538720" cy="4507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4145">
              <a:lnSpc>
                <a:spcPct val="150000"/>
              </a:lnSpc>
              <a:spcBef>
                <a:spcPts val="100"/>
              </a:spcBef>
            </a:pPr>
            <a:r>
              <a:rPr sz="2800" b="1" spc="-145" dirty="0">
                <a:latin typeface="Arial"/>
                <a:cs typeface="Arial"/>
              </a:rPr>
              <a:t>The </a:t>
            </a:r>
            <a:r>
              <a:rPr sz="2800" b="1" spc="-95" dirty="0">
                <a:solidFill>
                  <a:srgbClr val="0000FF"/>
                </a:solidFill>
                <a:latin typeface="Arial"/>
                <a:cs typeface="Arial"/>
              </a:rPr>
              <a:t>glucose </a:t>
            </a:r>
            <a:r>
              <a:rPr sz="2800" b="1" spc="-50" dirty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brain </a:t>
            </a:r>
            <a:r>
              <a:rPr sz="2800" b="1" spc="-70" dirty="0">
                <a:latin typeface="Arial"/>
                <a:cs typeface="Arial"/>
              </a:rPr>
              <a:t>has </a:t>
            </a:r>
            <a:r>
              <a:rPr sz="2800" b="1" dirty="0">
                <a:latin typeface="Arial"/>
                <a:cs typeface="Arial"/>
              </a:rPr>
              <a:t>to </a:t>
            </a:r>
            <a:r>
              <a:rPr sz="2800" b="1" spc="5" dirty="0">
                <a:latin typeface="Arial"/>
                <a:cs typeface="Arial"/>
              </a:rPr>
              <a:t>undergo  </a:t>
            </a:r>
            <a:r>
              <a:rPr sz="2800" b="1" spc="-70" dirty="0">
                <a:latin typeface="Arial"/>
                <a:cs typeface="Arial"/>
              </a:rPr>
              <a:t>glycolysis </a:t>
            </a:r>
            <a:r>
              <a:rPr sz="2800" b="1" spc="30" dirty="0">
                <a:latin typeface="Arial"/>
                <a:cs typeface="Arial"/>
              </a:rPr>
              <a:t>before </a:t>
            </a:r>
            <a:r>
              <a:rPr sz="2800" b="1" spc="-20" dirty="0">
                <a:latin typeface="Arial"/>
                <a:cs typeface="Arial"/>
              </a:rPr>
              <a:t>it </a:t>
            </a:r>
            <a:r>
              <a:rPr sz="2800" b="1" spc="-165" dirty="0">
                <a:latin typeface="Arial"/>
                <a:cs typeface="Arial"/>
              </a:rPr>
              <a:t>is </a:t>
            </a:r>
            <a:r>
              <a:rPr sz="2800" b="1" spc="45" dirty="0">
                <a:solidFill>
                  <a:srgbClr val="0000FF"/>
                </a:solidFill>
                <a:latin typeface="Arial"/>
                <a:cs typeface="Arial"/>
              </a:rPr>
              <a:t>oxidized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to </a:t>
            </a:r>
            <a:r>
              <a:rPr sz="2800" b="1" spc="-175" dirty="0">
                <a:solidFill>
                  <a:srgbClr val="0000FF"/>
                </a:solidFill>
                <a:latin typeface="Arial"/>
                <a:cs typeface="Arial"/>
              </a:rPr>
              <a:t>CO</a:t>
            </a:r>
            <a:r>
              <a:rPr sz="2775" b="1" spc="-262" baseline="-21021" dirty="0">
                <a:solidFill>
                  <a:srgbClr val="0000FF"/>
                </a:solidFill>
                <a:latin typeface="Arial"/>
                <a:cs typeface="Arial"/>
              </a:rPr>
              <a:t>2 </a:t>
            </a:r>
            <a:r>
              <a:rPr sz="2800" b="1" spc="-235" dirty="0">
                <a:solidFill>
                  <a:srgbClr val="0000FF"/>
                </a:solidFill>
                <a:latin typeface="Arial"/>
                <a:cs typeface="Arial"/>
              </a:rPr>
              <a:t>&amp; </a:t>
            </a:r>
            <a:r>
              <a:rPr sz="2800" b="1" spc="-6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2775" b="1" spc="-97" baseline="-21021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sz="2800" b="1" spc="-65" dirty="0">
                <a:solidFill>
                  <a:srgbClr val="0000FF"/>
                </a:solidFill>
                <a:latin typeface="Arial"/>
                <a:cs typeface="Arial"/>
              </a:rPr>
              <a:t>O.  </a:t>
            </a:r>
            <a:r>
              <a:rPr sz="2800" b="1" spc="-75" dirty="0">
                <a:latin typeface="Arial"/>
                <a:cs typeface="Arial"/>
              </a:rPr>
              <a:t>Glycolysis </a:t>
            </a:r>
            <a:r>
              <a:rPr sz="2800" b="1" spc="-165" dirty="0">
                <a:latin typeface="Arial"/>
                <a:cs typeface="Arial"/>
              </a:rPr>
              <a:t>is </a:t>
            </a:r>
            <a:r>
              <a:rPr sz="2800" b="1" spc="175" dirty="0">
                <a:latin typeface="Arial"/>
                <a:cs typeface="Arial"/>
              </a:rPr>
              <a:t>a </a:t>
            </a:r>
            <a:r>
              <a:rPr sz="2800" b="1" spc="-30" dirty="0">
                <a:solidFill>
                  <a:srgbClr val="0000FF"/>
                </a:solidFill>
                <a:latin typeface="Arial"/>
                <a:cs typeface="Arial"/>
              </a:rPr>
              <a:t>central </a:t>
            </a:r>
            <a:r>
              <a:rPr sz="2800" b="1" spc="-25" dirty="0">
                <a:solidFill>
                  <a:srgbClr val="0000FF"/>
                </a:solidFill>
                <a:latin typeface="Arial"/>
                <a:cs typeface="Arial"/>
              </a:rPr>
              <a:t>metabolic </a:t>
            </a:r>
            <a:r>
              <a:rPr sz="2800" b="1" spc="110" dirty="0">
                <a:solidFill>
                  <a:srgbClr val="0000FF"/>
                </a:solidFill>
                <a:latin typeface="Arial"/>
                <a:cs typeface="Arial"/>
              </a:rPr>
              <a:t>pathway  </a:t>
            </a:r>
            <a:r>
              <a:rPr sz="2800" b="1" spc="60" dirty="0">
                <a:latin typeface="Arial"/>
                <a:cs typeface="Arial"/>
              </a:rPr>
              <a:t>with </a:t>
            </a:r>
            <a:r>
              <a:rPr sz="2800" b="1" spc="45" dirty="0">
                <a:latin typeface="Arial"/>
                <a:cs typeface="Arial"/>
              </a:rPr>
              <a:t>many </a:t>
            </a:r>
            <a:r>
              <a:rPr sz="2800" b="1" spc="25" dirty="0">
                <a:latin typeface="Arial"/>
                <a:cs typeface="Arial"/>
              </a:rPr>
              <a:t>of </a:t>
            </a:r>
            <a:r>
              <a:rPr sz="2800" b="1" spc="-114" dirty="0">
                <a:solidFill>
                  <a:srgbClr val="0000FF"/>
                </a:solidFill>
                <a:latin typeface="Arial"/>
                <a:cs typeface="Arial"/>
              </a:rPr>
              <a:t>its </a:t>
            </a:r>
            <a:r>
              <a:rPr sz="2800" b="1" spc="-10" dirty="0">
                <a:solidFill>
                  <a:srgbClr val="0000FF"/>
                </a:solidFill>
                <a:latin typeface="Arial"/>
                <a:cs typeface="Arial"/>
              </a:rPr>
              <a:t>intermediates </a:t>
            </a:r>
            <a:r>
              <a:rPr sz="2800" b="1" spc="5" dirty="0">
                <a:solidFill>
                  <a:srgbClr val="0000FF"/>
                </a:solidFill>
                <a:latin typeface="Arial"/>
                <a:cs typeface="Arial"/>
              </a:rPr>
              <a:t>providing  </a:t>
            </a:r>
            <a:r>
              <a:rPr sz="2800" b="1" spc="-45" dirty="0">
                <a:solidFill>
                  <a:srgbClr val="0000FF"/>
                </a:solidFill>
                <a:latin typeface="Arial"/>
                <a:cs typeface="Arial"/>
              </a:rPr>
              <a:t>branch </a:t>
            </a:r>
            <a:r>
              <a:rPr sz="2800" b="1" spc="-20" dirty="0">
                <a:solidFill>
                  <a:srgbClr val="0000FF"/>
                </a:solidFill>
                <a:latin typeface="Arial"/>
                <a:cs typeface="Arial"/>
              </a:rPr>
              <a:t>point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to </a:t>
            </a:r>
            <a:r>
              <a:rPr sz="2800" b="1" spc="5" dirty="0">
                <a:solidFill>
                  <a:srgbClr val="0000FF"/>
                </a:solidFill>
                <a:latin typeface="Arial"/>
                <a:cs typeface="Arial"/>
              </a:rPr>
              <a:t>other</a:t>
            </a:r>
            <a:r>
              <a:rPr sz="2800" b="1" spc="1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35" dirty="0">
                <a:solidFill>
                  <a:srgbClr val="0000FF"/>
                </a:solidFill>
                <a:latin typeface="Arial"/>
                <a:cs typeface="Arial"/>
              </a:rPr>
              <a:t>pathways.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ts val="5040"/>
              </a:lnSpc>
              <a:spcBef>
                <a:spcPts val="450"/>
              </a:spcBef>
            </a:pPr>
            <a:r>
              <a:rPr sz="2800" b="1" spc="-145" dirty="0">
                <a:latin typeface="Arial"/>
                <a:cs typeface="Arial"/>
              </a:rPr>
              <a:t>The </a:t>
            </a:r>
            <a:r>
              <a:rPr sz="2800" b="1" spc="-10" dirty="0">
                <a:solidFill>
                  <a:srgbClr val="0000FF"/>
                </a:solidFill>
                <a:latin typeface="Arial"/>
                <a:cs typeface="Arial"/>
              </a:rPr>
              <a:t>intermediates </a:t>
            </a:r>
            <a:r>
              <a:rPr sz="2800" b="1" spc="25" dirty="0">
                <a:latin typeface="Arial"/>
                <a:cs typeface="Arial"/>
              </a:rPr>
              <a:t>of </a:t>
            </a:r>
            <a:r>
              <a:rPr sz="2800" b="1" spc="-70" dirty="0">
                <a:latin typeface="Arial"/>
                <a:cs typeface="Arial"/>
              </a:rPr>
              <a:t>glycolysis </a:t>
            </a:r>
            <a:r>
              <a:rPr sz="2800" b="1" spc="90" dirty="0">
                <a:latin typeface="Arial"/>
                <a:cs typeface="Arial"/>
              </a:rPr>
              <a:t>are </a:t>
            </a:r>
            <a:r>
              <a:rPr sz="2800" b="1" spc="-60" dirty="0">
                <a:solidFill>
                  <a:srgbClr val="0000FF"/>
                </a:solidFill>
                <a:latin typeface="Arial"/>
                <a:cs typeface="Arial"/>
              </a:rPr>
              <a:t>useful </a:t>
            </a:r>
            <a:r>
              <a:rPr sz="2800" b="1" spc="35" dirty="0">
                <a:solidFill>
                  <a:srgbClr val="0000FF"/>
                </a:solidFill>
                <a:latin typeface="Arial"/>
                <a:cs typeface="Arial"/>
              </a:rPr>
              <a:t>for 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800" b="1" spc="-100" dirty="0">
                <a:solidFill>
                  <a:srgbClr val="0000FF"/>
                </a:solidFill>
                <a:latin typeface="Arial"/>
                <a:cs typeface="Arial"/>
              </a:rPr>
              <a:t>synthesis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800" b="1" spc="5" dirty="0">
                <a:solidFill>
                  <a:srgbClr val="0000FF"/>
                </a:solidFill>
                <a:latin typeface="Arial"/>
                <a:cs typeface="Arial"/>
              </a:rPr>
              <a:t>amino </a:t>
            </a:r>
            <a:r>
              <a:rPr sz="2800" b="1" spc="-100" dirty="0">
                <a:solidFill>
                  <a:srgbClr val="0000FF"/>
                </a:solidFill>
                <a:latin typeface="Arial"/>
                <a:cs typeface="Arial"/>
              </a:rPr>
              <a:t>acids </a:t>
            </a:r>
            <a:r>
              <a:rPr sz="2800" b="1" spc="40" dirty="0">
                <a:solidFill>
                  <a:srgbClr val="0000FF"/>
                </a:solidFill>
                <a:latin typeface="Arial"/>
                <a:cs typeface="Arial"/>
              </a:rPr>
              <a:t>and</a:t>
            </a:r>
            <a:r>
              <a:rPr sz="2800" b="1" spc="2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10" dirty="0">
                <a:solidFill>
                  <a:srgbClr val="0000FF"/>
                </a:solidFill>
                <a:latin typeface="Arial"/>
                <a:cs typeface="Arial"/>
              </a:rPr>
              <a:t>fat.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2816" y="1181353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 indent="1550035">
              <a:lnSpc>
                <a:spcPct val="149300"/>
              </a:lnSpc>
              <a:spcBef>
                <a:spcPts val="320"/>
              </a:spcBef>
            </a:pPr>
            <a:r>
              <a:rPr sz="3200" spc="-105" dirty="0">
                <a:solidFill>
                  <a:srgbClr val="C00000"/>
                </a:solidFill>
              </a:rPr>
              <a:t>Glucose </a:t>
            </a:r>
            <a:r>
              <a:rPr sz="3200" spc="40" dirty="0">
                <a:solidFill>
                  <a:srgbClr val="C00000"/>
                </a:solidFill>
              </a:rPr>
              <a:t>entry </a:t>
            </a:r>
            <a:r>
              <a:rPr sz="3200" spc="-25" dirty="0">
                <a:solidFill>
                  <a:srgbClr val="C00000"/>
                </a:solidFill>
              </a:rPr>
              <a:t>into </a:t>
            </a:r>
            <a:r>
              <a:rPr sz="3200" spc="-150" dirty="0">
                <a:solidFill>
                  <a:srgbClr val="C00000"/>
                </a:solidFill>
              </a:rPr>
              <a:t>cells  </a:t>
            </a:r>
            <a:r>
              <a:rPr spc="-100" dirty="0"/>
              <a:t>Glucose </a:t>
            </a:r>
            <a:r>
              <a:rPr spc="-35" dirty="0"/>
              <a:t>transporter-4 </a:t>
            </a:r>
            <a:r>
              <a:rPr spc="-150" dirty="0"/>
              <a:t>(GluT4) </a:t>
            </a:r>
            <a:r>
              <a:rPr spc="-35" dirty="0">
                <a:solidFill>
                  <a:srgbClr val="000000"/>
                </a:solidFill>
              </a:rPr>
              <a:t>transports  </a:t>
            </a:r>
            <a:r>
              <a:rPr spc="-95" dirty="0"/>
              <a:t>glucose </a:t>
            </a:r>
            <a:r>
              <a:rPr spc="15" dirty="0"/>
              <a:t>from </a:t>
            </a:r>
            <a:r>
              <a:rPr spc="20" dirty="0"/>
              <a:t>extracellular </a:t>
            </a:r>
            <a:r>
              <a:rPr spc="-10" dirty="0"/>
              <a:t>fluid </a:t>
            </a:r>
            <a:r>
              <a:rPr spc="5" dirty="0"/>
              <a:t>to </a:t>
            </a:r>
            <a:r>
              <a:rPr spc="-125" dirty="0"/>
              <a:t>muscle  </a:t>
            </a:r>
            <a:r>
              <a:rPr spc="-135" dirty="0"/>
              <a:t>cells </a:t>
            </a:r>
            <a:r>
              <a:rPr spc="-235" dirty="0"/>
              <a:t>&amp;</a:t>
            </a:r>
            <a:r>
              <a:rPr spc="120" dirty="0"/>
              <a:t> </a:t>
            </a:r>
            <a:r>
              <a:rPr spc="-40" dirty="0"/>
              <a:t>adipocytes.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432816" y="3101670"/>
            <a:ext cx="426720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2816" y="3742309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32816" y="5022850"/>
            <a:ext cx="426720" cy="31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2816" y="5662879"/>
            <a:ext cx="426720" cy="31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04468" y="2775563"/>
            <a:ext cx="7642225" cy="3227070"/>
          </a:xfrm>
          <a:prstGeom prst="rect">
            <a:avLst/>
          </a:prstGeom>
        </p:spPr>
        <p:txBody>
          <a:bodyPr vert="horz" wrap="square" lIns="0" tIns="2266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85"/>
              </a:spcBef>
            </a:pPr>
            <a:r>
              <a:rPr sz="2800" b="1" spc="-200" dirty="0">
                <a:latin typeface="Arial"/>
                <a:cs typeface="Arial"/>
              </a:rPr>
              <a:t>This </a:t>
            </a:r>
            <a:r>
              <a:rPr sz="2800" b="1" spc="-165" dirty="0">
                <a:latin typeface="Arial"/>
                <a:cs typeface="Arial"/>
              </a:rPr>
              <a:t>is </a:t>
            </a:r>
            <a:r>
              <a:rPr sz="2800" b="1" spc="-5" dirty="0">
                <a:solidFill>
                  <a:srgbClr val="0000FF"/>
                </a:solidFill>
                <a:latin typeface="Arial"/>
                <a:cs typeface="Arial"/>
              </a:rPr>
              <a:t>under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800" b="1" spc="-55" dirty="0">
                <a:solidFill>
                  <a:srgbClr val="0000FF"/>
                </a:solidFill>
                <a:latin typeface="Arial"/>
                <a:cs typeface="Arial"/>
              </a:rPr>
              <a:t>influence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</a:t>
            </a:r>
            <a:r>
              <a:rPr sz="2800" b="1" spc="-1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80" dirty="0">
                <a:solidFill>
                  <a:srgbClr val="0000FF"/>
                </a:solidFill>
                <a:latin typeface="Arial"/>
                <a:cs typeface="Arial"/>
              </a:rPr>
              <a:t>Insulin.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</a:pPr>
            <a:r>
              <a:rPr sz="2800" b="1" spc="10" dirty="0">
                <a:latin typeface="Arial"/>
                <a:cs typeface="Arial"/>
              </a:rPr>
              <a:t>In </a:t>
            </a:r>
            <a:r>
              <a:rPr sz="2800" b="1" spc="-10" dirty="0">
                <a:solidFill>
                  <a:srgbClr val="0000FF"/>
                </a:solidFill>
                <a:latin typeface="Arial"/>
                <a:cs typeface="Arial"/>
              </a:rPr>
              <a:t>diabetes </a:t>
            </a:r>
            <a:r>
              <a:rPr sz="2800" b="1" spc="-70" dirty="0">
                <a:solidFill>
                  <a:srgbClr val="0000FF"/>
                </a:solidFill>
                <a:latin typeface="Arial"/>
                <a:cs typeface="Arial"/>
              </a:rPr>
              <a:t>mellitus</a:t>
            </a:r>
            <a:r>
              <a:rPr sz="2800" b="1" spc="-70" dirty="0">
                <a:latin typeface="Arial"/>
                <a:cs typeface="Arial"/>
              </a:rPr>
              <a:t>, </a:t>
            </a:r>
            <a:r>
              <a:rPr sz="2800" b="1" spc="-80" dirty="0">
                <a:latin typeface="Arial"/>
                <a:cs typeface="Arial"/>
              </a:rPr>
              <a:t>insulin </a:t>
            </a:r>
            <a:r>
              <a:rPr sz="2800" b="1" spc="-60" dirty="0">
                <a:latin typeface="Arial"/>
                <a:cs typeface="Arial"/>
              </a:rPr>
              <a:t>deficiency </a:t>
            </a:r>
            <a:r>
              <a:rPr sz="2800" b="1" spc="-55" dirty="0">
                <a:latin typeface="Arial"/>
                <a:cs typeface="Arial"/>
              </a:rPr>
              <a:t>hinders  </a:t>
            </a:r>
            <a:r>
              <a:rPr sz="2800" b="1" spc="-15" dirty="0">
                <a:latin typeface="Arial"/>
                <a:cs typeface="Arial"/>
              </a:rPr>
              <a:t>the </a:t>
            </a:r>
            <a:r>
              <a:rPr sz="2800" b="1" spc="30" dirty="0">
                <a:latin typeface="Arial"/>
                <a:cs typeface="Arial"/>
              </a:rPr>
              <a:t>entry </a:t>
            </a:r>
            <a:r>
              <a:rPr sz="2800" b="1" spc="25" dirty="0">
                <a:latin typeface="Arial"/>
                <a:cs typeface="Arial"/>
              </a:rPr>
              <a:t>of </a:t>
            </a:r>
            <a:r>
              <a:rPr sz="2800" b="1" spc="-95" dirty="0">
                <a:latin typeface="Arial"/>
                <a:cs typeface="Arial"/>
              </a:rPr>
              <a:t>glucose </a:t>
            </a:r>
            <a:r>
              <a:rPr sz="2800" b="1" spc="-25" dirty="0">
                <a:latin typeface="Arial"/>
                <a:cs typeface="Arial"/>
              </a:rPr>
              <a:t>into </a:t>
            </a:r>
            <a:r>
              <a:rPr sz="2800" b="1" spc="-15" dirty="0">
                <a:latin typeface="Arial"/>
                <a:cs typeface="Arial"/>
              </a:rPr>
              <a:t>the </a:t>
            </a:r>
            <a:r>
              <a:rPr sz="2800" b="1" spc="25" dirty="0">
                <a:latin typeface="Arial"/>
                <a:cs typeface="Arial"/>
              </a:rPr>
              <a:t>peripheral</a:t>
            </a:r>
            <a:r>
              <a:rPr sz="2800" b="1" spc="90" dirty="0">
                <a:latin typeface="Arial"/>
                <a:cs typeface="Arial"/>
              </a:rPr>
              <a:t> </a:t>
            </a:r>
            <a:r>
              <a:rPr sz="2800" b="1" spc="-140" dirty="0">
                <a:latin typeface="Arial"/>
                <a:cs typeface="Arial"/>
              </a:rPr>
              <a:t>cells.</a:t>
            </a:r>
            <a:endParaRPr sz="2800">
              <a:latin typeface="Arial"/>
              <a:cs typeface="Arial"/>
            </a:endParaRPr>
          </a:p>
          <a:p>
            <a:pPr marL="12700" marR="1721485">
              <a:lnSpc>
                <a:spcPct val="150000"/>
              </a:lnSpc>
              <a:spcBef>
                <a:spcPts val="5"/>
              </a:spcBef>
            </a:pPr>
            <a:r>
              <a:rPr sz="2800" b="1" spc="-175" dirty="0">
                <a:solidFill>
                  <a:srgbClr val="0000FF"/>
                </a:solidFill>
                <a:latin typeface="Arial"/>
                <a:cs typeface="Arial"/>
              </a:rPr>
              <a:t>GluT2 </a:t>
            </a:r>
            <a:r>
              <a:rPr sz="2800" b="1" spc="-165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transporter </a:t>
            </a:r>
            <a:r>
              <a:rPr sz="2800" b="1" spc="-50" dirty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sz="2800" b="1" spc="15" dirty="0">
                <a:solidFill>
                  <a:srgbClr val="0000FF"/>
                </a:solidFill>
                <a:latin typeface="Arial"/>
                <a:cs typeface="Arial"/>
              </a:rPr>
              <a:t>liver </a:t>
            </a:r>
            <a:r>
              <a:rPr sz="2800" b="1" spc="-114" dirty="0">
                <a:solidFill>
                  <a:srgbClr val="0000FF"/>
                </a:solidFill>
                <a:latin typeface="Arial"/>
                <a:cs typeface="Arial"/>
              </a:rPr>
              <a:t>cell</a:t>
            </a:r>
            <a:r>
              <a:rPr sz="2800" b="1" spc="-114" dirty="0">
                <a:latin typeface="Arial"/>
                <a:cs typeface="Arial"/>
              </a:rPr>
              <a:t>.  </a:t>
            </a:r>
            <a:r>
              <a:rPr sz="2800" b="1" spc="40" dirty="0">
                <a:latin typeface="Arial"/>
                <a:cs typeface="Arial"/>
              </a:rPr>
              <a:t>It </a:t>
            </a:r>
            <a:r>
              <a:rPr sz="2800" b="1" spc="-160" dirty="0">
                <a:latin typeface="Arial"/>
                <a:cs typeface="Arial"/>
              </a:rPr>
              <a:t>is </a:t>
            </a:r>
            <a:r>
              <a:rPr sz="2800" b="1" spc="-25" dirty="0">
                <a:latin typeface="Arial"/>
                <a:cs typeface="Arial"/>
              </a:rPr>
              <a:t>not </a:t>
            </a:r>
            <a:r>
              <a:rPr sz="2800" b="1" dirty="0">
                <a:latin typeface="Arial"/>
                <a:cs typeface="Arial"/>
              </a:rPr>
              <a:t>under </a:t>
            </a:r>
            <a:r>
              <a:rPr sz="2800" b="1" spc="-15" dirty="0">
                <a:latin typeface="Arial"/>
                <a:cs typeface="Arial"/>
              </a:rPr>
              <a:t>the </a:t>
            </a:r>
            <a:r>
              <a:rPr sz="2800" b="1" spc="-55" dirty="0">
                <a:latin typeface="Arial"/>
                <a:cs typeface="Arial"/>
              </a:rPr>
              <a:t>control </a:t>
            </a:r>
            <a:r>
              <a:rPr sz="2800" b="1" spc="25" dirty="0">
                <a:latin typeface="Arial"/>
                <a:cs typeface="Arial"/>
              </a:rPr>
              <a:t>of</a:t>
            </a:r>
            <a:r>
              <a:rPr sz="2800" b="1" spc="185" dirty="0">
                <a:latin typeface="Arial"/>
                <a:cs typeface="Arial"/>
              </a:rPr>
              <a:t> </a:t>
            </a:r>
            <a:r>
              <a:rPr sz="2800" b="1" spc="-95" dirty="0">
                <a:latin typeface="Arial"/>
                <a:cs typeface="Arial"/>
              </a:rPr>
              <a:t>insulin.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1076" y="1071118"/>
            <a:ext cx="44100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95" dirty="0">
                <a:solidFill>
                  <a:srgbClr val="C00000"/>
                </a:solidFill>
              </a:rPr>
              <a:t>Reactions </a:t>
            </a:r>
            <a:r>
              <a:rPr sz="3200" spc="30" dirty="0">
                <a:solidFill>
                  <a:srgbClr val="C00000"/>
                </a:solidFill>
              </a:rPr>
              <a:t>of </a:t>
            </a:r>
            <a:r>
              <a:rPr sz="3200" spc="-85" dirty="0">
                <a:solidFill>
                  <a:srgbClr val="C00000"/>
                </a:solidFill>
              </a:rPr>
              <a:t>Glycolysis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509016" y="2332354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9016" y="3185490"/>
            <a:ext cx="426720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9016" y="4039489"/>
            <a:ext cx="426720" cy="31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9016" y="4893309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80668" y="2220594"/>
            <a:ext cx="7205345" cy="3013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Arial"/>
                <a:cs typeface="Arial"/>
              </a:rPr>
              <a:t>Divided </a:t>
            </a:r>
            <a:r>
              <a:rPr sz="2800" b="1" spc="-25" dirty="0">
                <a:latin typeface="Arial"/>
                <a:cs typeface="Arial"/>
              </a:rPr>
              <a:t>into </a:t>
            </a:r>
            <a:r>
              <a:rPr sz="2800" b="1" spc="10" dirty="0">
                <a:solidFill>
                  <a:srgbClr val="0000FF"/>
                </a:solidFill>
                <a:latin typeface="Arial"/>
                <a:cs typeface="Arial"/>
              </a:rPr>
              <a:t>three </a:t>
            </a:r>
            <a:r>
              <a:rPr sz="2800" b="1" spc="-100" dirty="0">
                <a:solidFill>
                  <a:srgbClr val="0000FF"/>
                </a:solidFill>
                <a:latin typeface="Arial"/>
                <a:cs typeface="Arial"/>
              </a:rPr>
              <a:t>distinct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90" dirty="0">
                <a:solidFill>
                  <a:srgbClr val="0000FF"/>
                </a:solidFill>
                <a:latin typeface="Arial"/>
                <a:cs typeface="Arial"/>
              </a:rPr>
              <a:t>phases.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ts val="6720"/>
              </a:lnSpc>
              <a:spcBef>
                <a:spcPts val="785"/>
              </a:spcBef>
            </a:pPr>
            <a:r>
              <a:rPr sz="2800" b="1" spc="-55" dirty="0">
                <a:solidFill>
                  <a:srgbClr val="FF3399"/>
                </a:solidFill>
                <a:latin typeface="Arial"/>
                <a:cs typeface="Arial"/>
              </a:rPr>
              <a:t>Energy </a:t>
            </a:r>
            <a:r>
              <a:rPr sz="2800" b="1" spc="-45" dirty="0">
                <a:solidFill>
                  <a:srgbClr val="FF3399"/>
                </a:solidFill>
                <a:latin typeface="Arial"/>
                <a:cs typeface="Arial"/>
              </a:rPr>
              <a:t>investment </a:t>
            </a:r>
            <a:r>
              <a:rPr sz="2800" b="1" spc="-30" dirty="0">
                <a:solidFill>
                  <a:srgbClr val="FF3399"/>
                </a:solidFill>
                <a:latin typeface="Arial"/>
                <a:cs typeface="Arial"/>
              </a:rPr>
              <a:t>phase </a:t>
            </a:r>
            <a:r>
              <a:rPr sz="2800" b="1" spc="40" dirty="0">
                <a:solidFill>
                  <a:srgbClr val="FF3399"/>
                </a:solidFill>
                <a:latin typeface="Arial"/>
                <a:cs typeface="Arial"/>
              </a:rPr>
              <a:t>or </a:t>
            </a:r>
            <a:r>
              <a:rPr sz="2800" b="1" spc="-15" dirty="0">
                <a:solidFill>
                  <a:srgbClr val="FF3399"/>
                </a:solidFill>
                <a:latin typeface="Arial"/>
                <a:cs typeface="Arial"/>
              </a:rPr>
              <a:t>priming </a:t>
            </a:r>
            <a:r>
              <a:rPr sz="2800" b="1" spc="-35" dirty="0">
                <a:solidFill>
                  <a:srgbClr val="FF3399"/>
                </a:solidFill>
                <a:latin typeface="Arial"/>
                <a:cs typeface="Arial"/>
              </a:rPr>
              <a:t>phase  </a:t>
            </a:r>
            <a:r>
              <a:rPr sz="2800" b="1" spc="-50" dirty="0">
                <a:solidFill>
                  <a:srgbClr val="0000FF"/>
                </a:solidFill>
                <a:latin typeface="Arial"/>
                <a:cs typeface="Arial"/>
              </a:rPr>
              <a:t>Splitting</a:t>
            </a:r>
            <a:r>
              <a:rPr sz="2800" b="1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30" dirty="0">
                <a:solidFill>
                  <a:srgbClr val="0000FF"/>
                </a:solidFill>
                <a:latin typeface="Arial"/>
                <a:cs typeface="Arial"/>
              </a:rPr>
              <a:t>phase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b="1" spc="-60" dirty="0">
                <a:solidFill>
                  <a:srgbClr val="FF3399"/>
                </a:solidFill>
                <a:latin typeface="Arial"/>
                <a:cs typeface="Arial"/>
              </a:rPr>
              <a:t>Energy </a:t>
            </a:r>
            <a:r>
              <a:rPr sz="2800" b="1" spc="15" dirty="0">
                <a:solidFill>
                  <a:srgbClr val="FF3399"/>
                </a:solidFill>
                <a:latin typeface="Arial"/>
                <a:cs typeface="Arial"/>
              </a:rPr>
              <a:t>generation</a:t>
            </a:r>
            <a:r>
              <a:rPr sz="2800" b="1" spc="80" dirty="0">
                <a:solidFill>
                  <a:srgbClr val="FF3399"/>
                </a:solidFill>
                <a:latin typeface="Arial"/>
                <a:cs typeface="Arial"/>
              </a:rPr>
              <a:t> </a:t>
            </a:r>
            <a:r>
              <a:rPr sz="2800" b="1" spc="-55" dirty="0">
                <a:solidFill>
                  <a:srgbClr val="FF3399"/>
                </a:solidFill>
                <a:latin typeface="Arial"/>
                <a:cs typeface="Arial"/>
              </a:rPr>
              <a:t>phase.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9016" y="1562430"/>
            <a:ext cx="426720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9016" y="2202814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9016" y="4763084"/>
            <a:ext cx="426720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80668" y="1235815"/>
            <a:ext cx="7388859" cy="4507865"/>
          </a:xfrm>
          <a:prstGeom prst="rect">
            <a:avLst/>
          </a:prstGeom>
        </p:spPr>
        <p:txBody>
          <a:bodyPr vert="horz" wrap="square" lIns="0" tIns="2266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85"/>
              </a:spcBef>
            </a:pPr>
            <a:r>
              <a:rPr sz="2800" b="1" spc="-100" dirty="0">
                <a:solidFill>
                  <a:srgbClr val="C00000"/>
                </a:solidFill>
                <a:latin typeface="Arial"/>
                <a:cs typeface="Arial"/>
              </a:rPr>
              <a:t>Glucose </a:t>
            </a:r>
            <a:r>
              <a:rPr sz="2800" b="1" spc="20" dirty="0">
                <a:solidFill>
                  <a:srgbClr val="C00000"/>
                </a:solidFill>
                <a:latin typeface="Arial"/>
                <a:cs typeface="Arial"/>
              </a:rPr>
              <a:t>obtained</a:t>
            </a:r>
            <a:r>
              <a:rPr sz="2800" b="1" spc="1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spc="15" dirty="0">
                <a:solidFill>
                  <a:srgbClr val="C00000"/>
                </a:solidFill>
                <a:latin typeface="Arial"/>
                <a:cs typeface="Arial"/>
              </a:rPr>
              <a:t>from</a:t>
            </a:r>
            <a:endParaRPr sz="2800">
              <a:latin typeface="Arial"/>
              <a:cs typeface="Arial"/>
            </a:endParaRPr>
          </a:p>
          <a:p>
            <a:pPr marL="12700" marR="589915">
              <a:lnSpc>
                <a:spcPct val="150000"/>
              </a:lnSpc>
              <a:spcBef>
                <a:spcPts val="5"/>
              </a:spcBef>
            </a:pPr>
            <a:r>
              <a:rPr sz="2800" b="1" spc="-145" dirty="0">
                <a:latin typeface="Arial"/>
                <a:cs typeface="Arial"/>
              </a:rPr>
              <a:t>The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diet </a:t>
            </a:r>
            <a:r>
              <a:rPr sz="2800" b="1" spc="-20" dirty="0">
                <a:latin typeface="Arial"/>
                <a:cs typeface="Arial"/>
              </a:rPr>
              <a:t>through </a:t>
            </a:r>
            <a:r>
              <a:rPr sz="2800" b="1" spc="-35" dirty="0">
                <a:latin typeface="Arial"/>
                <a:cs typeface="Arial"/>
              </a:rPr>
              <a:t>intestinal </a:t>
            </a:r>
            <a:r>
              <a:rPr sz="2800" b="1" spc="-40" dirty="0">
                <a:solidFill>
                  <a:srgbClr val="0000FF"/>
                </a:solidFill>
                <a:latin typeface="Arial"/>
                <a:cs typeface="Arial"/>
              </a:rPr>
              <a:t>hydrolysis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 </a:t>
            </a:r>
            <a:r>
              <a:rPr sz="2800" b="1" spc="-80" dirty="0">
                <a:solidFill>
                  <a:srgbClr val="0000FF"/>
                </a:solidFill>
                <a:latin typeface="Arial"/>
                <a:cs typeface="Arial"/>
              </a:rPr>
              <a:t>lactose, </a:t>
            </a:r>
            <a:r>
              <a:rPr sz="2800" b="1" spc="-135" dirty="0">
                <a:solidFill>
                  <a:srgbClr val="0000FF"/>
                </a:solidFill>
                <a:latin typeface="Arial"/>
                <a:cs typeface="Arial"/>
              </a:rPr>
              <a:t>sucrose, </a:t>
            </a:r>
            <a:r>
              <a:rPr sz="2800" b="1" spc="-40" dirty="0">
                <a:solidFill>
                  <a:srgbClr val="0000FF"/>
                </a:solidFill>
                <a:latin typeface="Arial"/>
                <a:cs typeface="Arial"/>
              </a:rPr>
              <a:t>glycogen, </a:t>
            </a:r>
            <a:r>
              <a:rPr sz="2800" b="1" spc="35" dirty="0">
                <a:solidFill>
                  <a:srgbClr val="0000FF"/>
                </a:solidFill>
                <a:latin typeface="Arial"/>
                <a:cs typeface="Arial"/>
              </a:rPr>
              <a:t>or </a:t>
            </a:r>
            <a:r>
              <a:rPr sz="2800" b="1" spc="-85" dirty="0">
                <a:solidFill>
                  <a:srgbClr val="0000FF"/>
                </a:solidFill>
                <a:latin typeface="Arial"/>
                <a:cs typeface="Arial"/>
              </a:rPr>
              <a:t>starch </a:t>
            </a:r>
            <a:r>
              <a:rPr sz="2800" b="1" spc="-165" dirty="0">
                <a:latin typeface="Arial"/>
                <a:cs typeface="Arial"/>
              </a:rPr>
              <a:t>is  </a:t>
            </a:r>
            <a:r>
              <a:rPr sz="2800" b="1" spc="-10" dirty="0">
                <a:latin typeface="Arial"/>
                <a:cs typeface="Arial"/>
              </a:rPr>
              <a:t>brought </a:t>
            </a:r>
            <a:r>
              <a:rPr sz="2800" b="1" spc="-25" dirty="0">
                <a:latin typeface="Arial"/>
                <a:cs typeface="Arial"/>
              </a:rPr>
              <a:t>into </a:t>
            </a:r>
            <a:r>
              <a:rPr sz="2800" b="1" spc="-15" dirty="0">
                <a:latin typeface="Arial"/>
                <a:cs typeface="Arial"/>
              </a:rPr>
              <a:t>the </a:t>
            </a:r>
            <a:r>
              <a:rPr sz="2800" b="1" spc="-5" dirty="0">
                <a:solidFill>
                  <a:srgbClr val="0000FF"/>
                </a:solidFill>
                <a:latin typeface="Arial"/>
                <a:cs typeface="Arial"/>
              </a:rPr>
              <a:t>hexose </a:t>
            </a:r>
            <a:r>
              <a:rPr sz="2800" b="1" spc="-25" dirty="0">
                <a:solidFill>
                  <a:srgbClr val="0000FF"/>
                </a:solidFill>
                <a:latin typeface="Arial"/>
                <a:cs typeface="Arial"/>
              </a:rPr>
              <a:t>phosphate </a:t>
            </a:r>
            <a:r>
              <a:rPr sz="2800" b="1" dirty="0">
                <a:latin typeface="Arial"/>
                <a:cs typeface="Arial"/>
              </a:rPr>
              <a:t>pool  </a:t>
            </a:r>
            <a:r>
              <a:rPr sz="2800" b="1" spc="-20" dirty="0">
                <a:latin typeface="Arial"/>
                <a:cs typeface="Arial"/>
              </a:rPr>
              <a:t>through </a:t>
            </a:r>
            <a:r>
              <a:rPr sz="2800" b="1" spc="-15" dirty="0">
                <a:latin typeface="Arial"/>
                <a:cs typeface="Arial"/>
              </a:rPr>
              <a:t>the </a:t>
            </a:r>
            <a:r>
              <a:rPr sz="2800" b="1" spc="-50" dirty="0">
                <a:solidFill>
                  <a:srgbClr val="FF3399"/>
                </a:solidFill>
                <a:latin typeface="Arial"/>
                <a:cs typeface="Arial"/>
              </a:rPr>
              <a:t>action </a:t>
            </a:r>
            <a:r>
              <a:rPr sz="2800" b="1" spc="25" dirty="0">
                <a:solidFill>
                  <a:srgbClr val="FF3399"/>
                </a:solidFill>
                <a:latin typeface="Arial"/>
                <a:cs typeface="Arial"/>
              </a:rPr>
              <a:t>of</a:t>
            </a:r>
            <a:r>
              <a:rPr sz="2800" b="1" spc="100" dirty="0">
                <a:solidFill>
                  <a:srgbClr val="FF3399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3399"/>
                </a:solidFill>
                <a:latin typeface="Arial"/>
                <a:cs typeface="Arial"/>
              </a:rPr>
              <a:t>hexokinase.</a:t>
            </a:r>
            <a:endParaRPr sz="2800">
              <a:latin typeface="Arial"/>
              <a:cs typeface="Arial"/>
            </a:endParaRPr>
          </a:p>
          <a:p>
            <a:pPr marL="12700" marR="5080" indent="99060">
              <a:lnSpc>
                <a:spcPts val="5040"/>
              </a:lnSpc>
              <a:spcBef>
                <a:spcPts val="445"/>
              </a:spcBef>
            </a:pPr>
            <a:r>
              <a:rPr sz="2800" b="1" spc="-55" dirty="0">
                <a:solidFill>
                  <a:srgbClr val="0000FF"/>
                </a:solidFill>
                <a:latin typeface="Arial"/>
                <a:cs typeface="Arial"/>
              </a:rPr>
              <a:t>Free </a:t>
            </a:r>
            <a:r>
              <a:rPr sz="2800" b="1" spc="-95" dirty="0">
                <a:solidFill>
                  <a:srgbClr val="0000FF"/>
                </a:solidFill>
                <a:latin typeface="Arial"/>
                <a:cs typeface="Arial"/>
              </a:rPr>
              <a:t>glucose </a:t>
            </a:r>
            <a:r>
              <a:rPr sz="2800" b="1" spc="-165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phosphorylated </a:t>
            </a:r>
            <a:r>
              <a:rPr sz="2800" b="1" spc="5" dirty="0">
                <a:solidFill>
                  <a:srgbClr val="0000FF"/>
                </a:solidFill>
                <a:latin typeface="Arial"/>
                <a:cs typeface="Arial"/>
              </a:rPr>
              <a:t>to </a:t>
            </a:r>
            <a:r>
              <a:rPr sz="2800" b="1" spc="-95" dirty="0">
                <a:solidFill>
                  <a:srgbClr val="0000FF"/>
                </a:solidFill>
                <a:latin typeface="Arial"/>
                <a:cs typeface="Arial"/>
              </a:rPr>
              <a:t>glucose </a:t>
            </a:r>
            <a:r>
              <a:rPr sz="2800" b="1" spc="-400" dirty="0">
                <a:solidFill>
                  <a:srgbClr val="0000FF"/>
                </a:solidFill>
                <a:latin typeface="Arial"/>
                <a:cs typeface="Arial"/>
              </a:rPr>
              <a:t>6  </a:t>
            </a:r>
            <a:r>
              <a:rPr sz="2800" b="1" spc="-25" dirty="0">
                <a:solidFill>
                  <a:srgbClr val="0000FF"/>
                </a:solidFill>
                <a:latin typeface="Arial"/>
                <a:cs typeface="Arial"/>
              </a:rPr>
              <a:t>phosphate </a:t>
            </a:r>
            <a:r>
              <a:rPr sz="2800" b="1" spc="80" dirty="0">
                <a:solidFill>
                  <a:srgbClr val="0000FF"/>
                </a:solidFill>
                <a:latin typeface="Arial"/>
                <a:cs typeface="Arial"/>
              </a:rPr>
              <a:t>by</a:t>
            </a:r>
            <a:r>
              <a:rPr sz="2800" b="1" spc="6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20" dirty="0">
                <a:solidFill>
                  <a:srgbClr val="FF3399"/>
                </a:solidFill>
                <a:latin typeface="Arial"/>
                <a:cs typeface="Arial"/>
              </a:rPr>
              <a:t>hexokinase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05126" y="613918"/>
            <a:ext cx="495363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72260" algn="l"/>
              </a:tabLst>
            </a:pPr>
            <a:r>
              <a:rPr sz="3200" spc="-60" dirty="0">
                <a:solidFill>
                  <a:srgbClr val="C00000"/>
                </a:solidFill>
              </a:rPr>
              <a:t>Energy	</a:t>
            </a:r>
            <a:r>
              <a:rPr sz="3200" spc="-40" dirty="0">
                <a:solidFill>
                  <a:srgbClr val="C00000"/>
                </a:solidFill>
              </a:rPr>
              <a:t>investment</a:t>
            </a:r>
            <a:r>
              <a:rPr sz="3200" spc="-95" dirty="0">
                <a:solidFill>
                  <a:srgbClr val="C00000"/>
                </a:solidFill>
              </a:rPr>
              <a:t> </a:t>
            </a:r>
            <a:r>
              <a:rPr sz="3200" spc="-30" dirty="0">
                <a:solidFill>
                  <a:srgbClr val="C00000"/>
                </a:solidFill>
              </a:rPr>
              <a:t>phase</a:t>
            </a:r>
            <a:endParaRPr sz="3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1416" y="952753"/>
            <a:ext cx="427329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1416" y="2233295"/>
            <a:ext cx="427329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33068" y="627512"/>
            <a:ext cx="6725920" cy="2585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95"/>
              </a:spcBef>
            </a:pPr>
            <a:r>
              <a:rPr spc="35" dirty="0">
                <a:solidFill>
                  <a:srgbClr val="000000"/>
                </a:solidFill>
              </a:rPr>
              <a:t>Hexokinase </a:t>
            </a:r>
            <a:r>
              <a:rPr spc="-110" dirty="0">
                <a:solidFill>
                  <a:srgbClr val="000000"/>
                </a:solidFill>
              </a:rPr>
              <a:t>splits </a:t>
            </a:r>
            <a:r>
              <a:rPr spc="-15" dirty="0">
                <a:solidFill>
                  <a:srgbClr val="000000"/>
                </a:solidFill>
              </a:rPr>
              <a:t>the </a:t>
            </a:r>
            <a:r>
              <a:rPr spc="-210" dirty="0"/>
              <a:t>ATP </a:t>
            </a:r>
            <a:r>
              <a:rPr spc="-25" dirty="0"/>
              <a:t>into </a:t>
            </a:r>
            <a:r>
              <a:rPr spc="-105" dirty="0"/>
              <a:t>ADP </a:t>
            </a:r>
            <a:r>
              <a:rPr spc="-235" dirty="0"/>
              <a:t>&amp; </a:t>
            </a:r>
            <a:r>
              <a:rPr spc="-135" dirty="0"/>
              <a:t>Pi,  </a:t>
            </a:r>
            <a:r>
              <a:rPr spc="-15" dirty="0">
                <a:solidFill>
                  <a:srgbClr val="000000"/>
                </a:solidFill>
              </a:rPr>
              <a:t>the </a:t>
            </a:r>
            <a:r>
              <a:rPr spc="-110" dirty="0"/>
              <a:t>Pi </a:t>
            </a:r>
            <a:r>
              <a:rPr spc="-165" dirty="0"/>
              <a:t>is </a:t>
            </a:r>
            <a:r>
              <a:rPr spc="50" dirty="0"/>
              <a:t>added </a:t>
            </a:r>
            <a:r>
              <a:rPr spc="5" dirty="0"/>
              <a:t>to </a:t>
            </a:r>
            <a:r>
              <a:rPr spc="-15" dirty="0"/>
              <a:t>the</a:t>
            </a:r>
            <a:r>
              <a:rPr spc="240" dirty="0"/>
              <a:t> </a:t>
            </a:r>
            <a:r>
              <a:rPr spc="-105" dirty="0"/>
              <a:t>glucose.</a:t>
            </a:r>
          </a:p>
          <a:p>
            <a:pPr marL="12700" marR="1141730">
              <a:lnSpc>
                <a:spcPct val="150000"/>
              </a:lnSpc>
              <a:spcBef>
                <a:spcPts val="5"/>
              </a:spcBef>
            </a:pPr>
            <a:r>
              <a:rPr spc="35" dirty="0">
                <a:solidFill>
                  <a:srgbClr val="000000"/>
                </a:solidFill>
              </a:rPr>
              <a:t>Hexokinase </a:t>
            </a:r>
            <a:r>
              <a:rPr spc="35" dirty="0"/>
              <a:t>Hexokinase </a:t>
            </a:r>
            <a:r>
              <a:rPr spc="-165" dirty="0"/>
              <a:t>is </a:t>
            </a:r>
            <a:r>
              <a:rPr spc="175" dirty="0"/>
              <a:t>a</a:t>
            </a:r>
            <a:r>
              <a:rPr spc="75" dirty="0"/>
              <a:t> </a:t>
            </a:r>
            <a:r>
              <a:rPr spc="110" dirty="0"/>
              <a:t>key  </a:t>
            </a:r>
            <a:r>
              <a:rPr spc="-45" dirty="0"/>
              <a:t>glycolytic</a:t>
            </a:r>
            <a:r>
              <a:rPr spc="-20" dirty="0"/>
              <a:t> </a:t>
            </a:r>
            <a:r>
              <a:rPr spc="-5" dirty="0"/>
              <a:t>enzyme.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11986" y="4231004"/>
            <a:ext cx="11582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85" dirty="0">
                <a:solidFill>
                  <a:srgbClr val="0000FF"/>
                </a:solidFill>
                <a:latin typeface="Arial"/>
                <a:cs typeface="Arial"/>
              </a:rPr>
              <a:t>Glucose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30444" y="4307204"/>
            <a:ext cx="29806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80" dirty="0">
                <a:solidFill>
                  <a:srgbClr val="0000FF"/>
                </a:solidFill>
                <a:latin typeface="Arial"/>
                <a:cs typeface="Arial"/>
              </a:rPr>
              <a:t>Glucose</a:t>
            </a:r>
            <a:r>
              <a:rPr sz="2400" b="1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70" dirty="0">
                <a:solidFill>
                  <a:srgbClr val="0000FF"/>
                </a:solidFill>
                <a:latin typeface="Arial"/>
                <a:cs typeface="Arial"/>
              </a:rPr>
              <a:t>6-Phosphate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59329" y="3926204"/>
            <a:ext cx="40157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25" dirty="0">
                <a:solidFill>
                  <a:srgbClr val="FF0000"/>
                </a:solidFill>
                <a:latin typeface="Arial"/>
                <a:cs typeface="Arial"/>
              </a:rPr>
              <a:t>Hexokinase </a:t>
            </a:r>
            <a:r>
              <a:rPr sz="2400" b="1" spc="35" dirty="0">
                <a:solidFill>
                  <a:srgbClr val="FF0000"/>
                </a:solidFill>
                <a:latin typeface="Arial"/>
                <a:cs typeface="Arial"/>
              </a:rPr>
              <a:t>or</a:t>
            </a:r>
            <a:r>
              <a:rPr sz="24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35" dirty="0">
                <a:solidFill>
                  <a:srgbClr val="FF0000"/>
                </a:solidFill>
                <a:latin typeface="Arial"/>
                <a:cs typeface="Arial"/>
              </a:rPr>
              <a:t>Glucokinase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90800" y="4445634"/>
            <a:ext cx="2514600" cy="103505"/>
          </a:xfrm>
          <a:custGeom>
            <a:avLst/>
            <a:gdLst/>
            <a:ahLst/>
            <a:cxnLst/>
            <a:rect l="l" t="t" r="r" b="b"/>
            <a:pathLst>
              <a:path w="2514600" h="103504">
                <a:moveTo>
                  <a:pt x="2426080" y="0"/>
                </a:moveTo>
                <a:lnTo>
                  <a:pt x="2422144" y="1015"/>
                </a:lnTo>
                <a:lnTo>
                  <a:pt x="2418588" y="7112"/>
                </a:lnTo>
                <a:lnTo>
                  <a:pt x="2419604" y="10921"/>
                </a:lnTo>
                <a:lnTo>
                  <a:pt x="2478418" y="45324"/>
                </a:lnTo>
                <a:lnTo>
                  <a:pt x="2502027" y="45338"/>
                </a:lnTo>
                <a:lnTo>
                  <a:pt x="2502027" y="58038"/>
                </a:lnTo>
                <a:lnTo>
                  <a:pt x="2478604" y="58038"/>
                </a:lnTo>
                <a:lnTo>
                  <a:pt x="2419604" y="92456"/>
                </a:lnTo>
                <a:lnTo>
                  <a:pt x="2418588" y="96265"/>
                </a:lnTo>
                <a:lnTo>
                  <a:pt x="2420366" y="99313"/>
                </a:lnTo>
                <a:lnTo>
                  <a:pt x="2422016" y="102362"/>
                </a:lnTo>
                <a:lnTo>
                  <a:pt x="2425954" y="103377"/>
                </a:lnTo>
                <a:lnTo>
                  <a:pt x="2503709" y="58038"/>
                </a:lnTo>
                <a:lnTo>
                  <a:pt x="2502027" y="58038"/>
                </a:lnTo>
                <a:lnTo>
                  <a:pt x="2503734" y="58024"/>
                </a:lnTo>
                <a:lnTo>
                  <a:pt x="2514600" y="51688"/>
                </a:lnTo>
                <a:lnTo>
                  <a:pt x="2429002" y="1777"/>
                </a:lnTo>
                <a:lnTo>
                  <a:pt x="2426080" y="0"/>
                </a:lnTo>
                <a:close/>
              </a:path>
              <a:path w="2514600" h="103504">
                <a:moveTo>
                  <a:pt x="2489394" y="51744"/>
                </a:moveTo>
                <a:lnTo>
                  <a:pt x="2478629" y="58024"/>
                </a:lnTo>
                <a:lnTo>
                  <a:pt x="2502027" y="58038"/>
                </a:lnTo>
                <a:lnTo>
                  <a:pt x="2502027" y="57276"/>
                </a:lnTo>
                <a:lnTo>
                  <a:pt x="2498852" y="57276"/>
                </a:lnTo>
                <a:lnTo>
                  <a:pt x="2489394" y="51744"/>
                </a:lnTo>
                <a:close/>
              </a:path>
              <a:path w="2514600" h="103504">
                <a:moveTo>
                  <a:pt x="0" y="43814"/>
                </a:moveTo>
                <a:lnTo>
                  <a:pt x="0" y="56514"/>
                </a:lnTo>
                <a:lnTo>
                  <a:pt x="2478629" y="58024"/>
                </a:lnTo>
                <a:lnTo>
                  <a:pt x="2489394" y="51744"/>
                </a:lnTo>
                <a:lnTo>
                  <a:pt x="2478418" y="45324"/>
                </a:lnTo>
                <a:lnTo>
                  <a:pt x="0" y="43814"/>
                </a:lnTo>
                <a:close/>
              </a:path>
              <a:path w="2514600" h="103504">
                <a:moveTo>
                  <a:pt x="2498852" y="46227"/>
                </a:moveTo>
                <a:lnTo>
                  <a:pt x="2489394" y="51744"/>
                </a:lnTo>
                <a:lnTo>
                  <a:pt x="2498852" y="57276"/>
                </a:lnTo>
                <a:lnTo>
                  <a:pt x="2498852" y="46227"/>
                </a:lnTo>
                <a:close/>
              </a:path>
              <a:path w="2514600" h="103504">
                <a:moveTo>
                  <a:pt x="2502027" y="46227"/>
                </a:moveTo>
                <a:lnTo>
                  <a:pt x="2498852" y="46227"/>
                </a:lnTo>
                <a:lnTo>
                  <a:pt x="2498852" y="57276"/>
                </a:lnTo>
                <a:lnTo>
                  <a:pt x="2502027" y="57276"/>
                </a:lnTo>
                <a:lnTo>
                  <a:pt x="2502027" y="46227"/>
                </a:lnTo>
                <a:close/>
              </a:path>
              <a:path w="2514600" h="103504">
                <a:moveTo>
                  <a:pt x="2478418" y="45324"/>
                </a:moveTo>
                <a:lnTo>
                  <a:pt x="2489394" y="51744"/>
                </a:lnTo>
                <a:lnTo>
                  <a:pt x="2498852" y="46227"/>
                </a:lnTo>
                <a:lnTo>
                  <a:pt x="2502027" y="46227"/>
                </a:lnTo>
                <a:lnTo>
                  <a:pt x="2502027" y="45338"/>
                </a:lnTo>
                <a:lnTo>
                  <a:pt x="2478418" y="4532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769870" y="4799838"/>
            <a:ext cx="48005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6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2000" b="1" spc="-135" dirty="0">
                <a:solidFill>
                  <a:srgbClr val="FF0000"/>
                </a:solidFill>
                <a:latin typeface="Arial"/>
                <a:cs typeface="Arial"/>
              </a:rPr>
              <a:t>TP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42891" y="4799838"/>
            <a:ext cx="5359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70" dirty="0">
                <a:solidFill>
                  <a:srgbClr val="FF0000"/>
                </a:solidFill>
                <a:latin typeface="Arial"/>
                <a:cs typeface="Arial"/>
              </a:rPr>
              <a:t>ADP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29405" y="4494352"/>
            <a:ext cx="59055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000" b="1" spc="127" baseline="-16666" dirty="0">
                <a:solidFill>
                  <a:srgbClr val="0000FF"/>
                </a:solidFill>
                <a:latin typeface="Arial"/>
                <a:cs typeface="Arial"/>
              </a:rPr>
              <a:t>Mg</a:t>
            </a:r>
            <a:r>
              <a:rPr sz="1300" b="1" spc="-55" dirty="0">
                <a:solidFill>
                  <a:srgbClr val="0000FF"/>
                </a:solidFill>
                <a:latin typeface="Arial"/>
                <a:cs typeface="Arial"/>
              </a:rPr>
              <a:t>+2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791711" y="4496561"/>
            <a:ext cx="760095" cy="304800"/>
          </a:xfrm>
          <a:custGeom>
            <a:avLst/>
            <a:gdLst/>
            <a:ahLst/>
            <a:cxnLst/>
            <a:rect l="l" t="t" r="r" b="b"/>
            <a:pathLst>
              <a:path w="760095" h="304800">
                <a:moveTo>
                  <a:pt x="759840" y="228600"/>
                </a:moveTo>
                <a:lnTo>
                  <a:pt x="607440" y="228600"/>
                </a:lnTo>
                <a:lnTo>
                  <a:pt x="704850" y="304800"/>
                </a:lnTo>
                <a:lnTo>
                  <a:pt x="759840" y="228600"/>
                </a:lnTo>
                <a:close/>
              </a:path>
              <a:path w="760095" h="304800">
                <a:moveTo>
                  <a:pt x="76200" y="0"/>
                </a:moveTo>
                <a:lnTo>
                  <a:pt x="0" y="0"/>
                </a:lnTo>
                <a:lnTo>
                  <a:pt x="60249" y="1237"/>
                </a:lnTo>
                <a:lnTo>
                  <a:pt x="119204" y="4885"/>
                </a:lnTo>
                <a:lnTo>
                  <a:pt x="176596" y="10850"/>
                </a:lnTo>
                <a:lnTo>
                  <a:pt x="232155" y="19037"/>
                </a:lnTo>
                <a:lnTo>
                  <a:pt x="285613" y="29351"/>
                </a:lnTo>
                <a:lnTo>
                  <a:pt x="336702" y="41696"/>
                </a:lnTo>
                <a:lnTo>
                  <a:pt x="385152" y="55979"/>
                </a:lnTo>
                <a:lnTo>
                  <a:pt x="430696" y="72104"/>
                </a:lnTo>
                <a:lnTo>
                  <a:pt x="473064" y="89976"/>
                </a:lnTo>
                <a:lnTo>
                  <a:pt x="511988" y="109502"/>
                </a:lnTo>
                <a:lnTo>
                  <a:pt x="547199" y="130585"/>
                </a:lnTo>
                <a:lnTo>
                  <a:pt x="578429" y="153131"/>
                </a:lnTo>
                <a:lnTo>
                  <a:pt x="627868" y="202233"/>
                </a:lnTo>
                <a:lnTo>
                  <a:pt x="645540" y="228600"/>
                </a:lnTo>
                <a:lnTo>
                  <a:pt x="721740" y="228600"/>
                </a:lnTo>
                <a:lnTo>
                  <a:pt x="681608" y="177045"/>
                </a:lnTo>
                <a:lnTo>
                  <a:pt x="623399" y="130585"/>
                </a:lnTo>
                <a:lnTo>
                  <a:pt x="588188" y="109502"/>
                </a:lnTo>
                <a:lnTo>
                  <a:pt x="549264" y="89976"/>
                </a:lnTo>
                <a:lnTo>
                  <a:pt x="506896" y="72104"/>
                </a:lnTo>
                <a:lnTo>
                  <a:pt x="461352" y="55979"/>
                </a:lnTo>
                <a:lnTo>
                  <a:pt x="412902" y="41696"/>
                </a:lnTo>
                <a:lnTo>
                  <a:pt x="361813" y="29351"/>
                </a:lnTo>
                <a:lnTo>
                  <a:pt x="308355" y="19037"/>
                </a:lnTo>
                <a:lnTo>
                  <a:pt x="252796" y="10850"/>
                </a:lnTo>
                <a:lnTo>
                  <a:pt x="195404" y="4885"/>
                </a:lnTo>
                <a:lnTo>
                  <a:pt x="136449" y="1237"/>
                </a:lnTo>
                <a:lnTo>
                  <a:pt x="7620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24961" y="4496561"/>
            <a:ext cx="704850" cy="304800"/>
          </a:xfrm>
          <a:custGeom>
            <a:avLst/>
            <a:gdLst/>
            <a:ahLst/>
            <a:cxnLst/>
            <a:rect l="l" t="t" r="r" b="b"/>
            <a:pathLst>
              <a:path w="704850" h="304800">
                <a:moveTo>
                  <a:pt x="666750" y="0"/>
                </a:moveTo>
                <a:lnTo>
                  <a:pt x="602547" y="1395"/>
                </a:lnTo>
                <a:lnTo>
                  <a:pt x="540069" y="5498"/>
                </a:lnTo>
                <a:lnTo>
                  <a:pt x="479595" y="12179"/>
                </a:lnTo>
                <a:lnTo>
                  <a:pt x="421405" y="21310"/>
                </a:lnTo>
                <a:lnTo>
                  <a:pt x="365778" y="32764"/>
                </a:lnTo>
                <a:lnTo>
                  <a:pt x="312995" y="46413"/>
                </a:lnTo>
                <a:lnTo>
                  <a:pt x="263334" y="62128"/>
                </a:lnTo>
                <a:lnTo>
                  <a:pt x="217076" y="79782"/>
                </a:lnTo>
                <a:lnTo>
                  <a:pt x="174499" y="99247"/>
                </a:lnTo>
                <a:lnTo>
                  <a:pt x="135885" y="120395"/>
                </a:lnTo>
                <a:lnTo>
                  <a:pt x="101511" y="143097"/>
                </a:lnTo>
                <a:lnTo>
                  <a:pt x="71659" y="167227"/>
                </a:lnTo>
                <a:lnTo>
                  <a:pt x="26636" y="219255"/>
                </a:lnTo>
                <a:lnTo>
                  <a:pt x="3052" y="275455"/>
                </a:lnTo>
                <a:lnTo>
                  <a:pt x="0" y="304800"/>
                </a:lnTo>
                <a:lnTo>
                  <a:pt x="76200" y="304800"/>
                </a:lnTo>
                <a:lnTo>
                  <a:pt x="79383" y="274862"/>
                </a:lnTo>
                <a:lnTo>
                  <a:pt x="88741" y="245724"/>
                </a:lnTo>
                <a:lnTo>
                  <a:pt x="124813" y="190406"/>
                </a:lnTo>
                <a:lnTo>
                  <a:pt x="182083" y="139973"/>
                </a:lnTo>
                <a:lnTo>
                  <a:pt x="217940" y="116940"/>
                </a:lnTo>
                <a:lnTo>
                  <a:pt x="258222" y="95551"/>
                </a:lnTo>
                <a:lnTo>
                  <a:pt x="302639" y="75946"/>
                </a:lnTo>
                <a:lnTo>
                  <a:pt x="350899" y="58267"/>
                </a:lnTo>
                <a:lnTo>
                  <a:pt x="402711" y="42654"/>
                </a:lnTo>
                <a:lnTo>
                  <a:pt x="457783" y="29247"/>
                </a:lnTo>
                <a:lnTo>
                  <a:pt x="515824" y="18189"/>
                </a:lnTo>
                <a:lnTo>
                  <a:pt x="576543" y="9619"/>
                </a:lnTo>
                <a:lnTo>
                  <a:pt x="639649" y="3678"/>
                </a:lnTo>
                <a:lnTo>
                  <a:pt x="704850" y="507"/>
                </a:lnTo>
                <a:lnTo>
                  <a:pt x="685800" y="111"/>
                </a:lnTo>
                <a:lnTo>
                  <a:pt x="666750" y="0"/>
                </a:lnTo>
                <a:close/>
              </a:path>
            </a:pathLst>
          </a:custGeom>
          <a:solidFill>
            <a:srgbClr val="0000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24961" y="4496561"/>
            <a:ext cx="1426845" cy="304800"/>
          </a:xfrm>
          <a:custGeom>
            <a:avLst/>
            <a:gdLst/>
            <a:ahLst/>
            <a:cxnLst/>
            <a:rect l="l" t="t" r="r" b="b"/>
            <a:pathLst>
              <a:path w="1426845" h="304800">
                <a:moveTo>
                  <a:pt x="704850" y="507"/>
                </a:moveTo>
                <a:lnTo>
                  <a:pt x="639649" y="3678"/>
                </a:lnTo>
                <a:lnTo>
                  <a:pt x="576543" y="9619"/>
                </a:lnTo>
                <a:lnTo>
                  <a:pt x="515824" y="18189"/>
                </a:lnTo>
                <a:lnTo>
                  <a:pt x="457783" y="29247"/>
                </a:lnTo>
                <a:lnTo>
                  <a:pt x="402711" y="42654"/>
                </a:lnTo>
                <a:lnTo>
                  <a:pt x="350899" y="58267"/>
                </a:lnTo>
                <a:lnTo>
                  <a:pt x="302639" y="75946"/>
                </a:lnTo>
                <a:lnTo>
                  <a:pt x="258222" y="95551"/>
                </a:lnTo>
                <a:lnTo>
                  <a:pt x="217940" y="116940"/>
                </a:lnTo>
                <a:lnTo>
                  <a:pt x="182083" y="139973"/>
                </a:lnTo>
                <a:lnTo>
                  <a:pt x="150944" y="164509"/>
                </a:lnTo>
                <a:lnTo>
                  <a:pt x="103981" y="217525"/>
                </a:lnTo>
                <a:lnTo>
                  <a:pt x="79383" y="274862"/>
                </a:lnTo>
                <a:lnTo>
                  <a:pt x="76200" y="304800"/>
                </a:lnTo>
                <a:lnTo>
                  <a:pt x="0" y="304800"/>
                </a:lnTo>
                <a:lnTo>
                  <a:pt x="12024" y="246897"/>
                </a:lnTo>
                <a:lnTo>
                  <a:pt x="46607" y="192655"/>
                </a:lnTo>
                <a:lnTo>
                  <a:pt x="101511" y="143097"/>
                </a:lnTo>
                <a:lnTo>
                  <a:pt x="135885" y="120395"/>
                </a:lnTo>
                <a:lnTo>
                  <a:pt x="174499" y="99247"/>
                </a:lnTo>
                <a:lnTo>
                  <a:pt x="217076" y="79782"/>
                </a:lnTo>
                <a:lnTo>
                  <a:pt x="263334" y="62128"/>
                </a:lnTo>
                <a:lnTo>
                  <a:pt x="312995" y="46413"/>
                </a:lnTo>
                <a:lnTo>
                  <a:pt x="365778" y="32764"/>
                </a:lnTo>
                <a:lnTo>
                  <a:pt x="421405" y="21310"/>
                </a:lnTo>
                <a:lnTo>
                  <a:pt x="479595" y="12179"/>
                </a:lnTo>
                <a:lnTo>
                  <a:pt x="540069" y="5498"/>
                </a:lnTo>
                <a:lnTo>
                  <a:pt x="602547" y="1395"/>
                </a:lnTo>
                <a:lnTo>
                  <a:pt x="666750" y="0"/>
                </a:lnTo>
                <a:lnTo>
                  <a:pt x="742950" y="0"/>
                </a:lnTo>
                <a:lnTo>
                  <a:pt x="803199" y="1237"/>
                </a:lnTo>
                <a:lnTo>
                  <a:pt x="862154" y="4885"/>
                </a:lnTo>
                <a:lnTo>
                  <a:pt x="919546" y="10850"/>
                </a:lnTo>
                <a:lnTo>
                  <a:pt x="975105" y="19037"/>
                </a:lnTo>
                <a:lnTo>
                  <a:pt x="1028563" y="29351"/>
                </a:lnTo>
                <a:lnTo>
                  <a:pt x="1079652" y="41696"/>
                </a:lnTo>
                <a:lnTo>
                  <a:pt x="1128102" y="55979"/>
                </a:lnTo>
                <a:lnTo>
                  <a:pt x="1173646" y="72104"/>
                </a:lnTo>
                <a:lnTo>
                  <a:pt x="1216014" y="89976"/>
                </a:lnTo>
                <a:lnTo>
                  <a:pt x="1254938" y="109502"/>
                </a:lnTo>
                <a:lnTo>
                  <a:pt x="1290149" y="130585"/>
                </a:lnTo>
                <a:lnTo>
                  <a:pt x="1321379" y="153131"/>
                </a:lnTo>
                <a:lnTo>
                  <a:pt x="1370818" y="202233"/>
                </a:lnTo>
                <a:lnTo>
                  <a:pt x="1388490" y="228600"/>
                </a:lnTo>
                <a:lnTo>
                  <a:pt x="1426590" y="228600"/>
                </a:lnTo>
                <a:lnTo>
                  <a:pt x="1371600" y="304800"/>
                </a:lnTo>
                <a:lnTo>
                  <a:pt x="1274190" y="228600"/>
                </a:lnTo>
                <a:lnTo>
                  <a:pt x="1312290" y="228600"/>
                </a:lnTo>
                <a:lnTo>
                  <a:pt x="1294618" y="202233"/>
                </a:lnTo>
                <a:lnTo>
                  <a:pt x="1245179" y="153131"/>
                </a:lnTo>
                <a:lnTo>
                  <a:pt x="1213949" y="130585"/>
                </a:lnTo>
                <a:lnTo>
                  <a:pt x="1178738" y="109502"/>
                </a:lnTo>
                <a:lnTo>
                  <a:pt x="1139814" y="89976"/>
                </a:lnTo>
                <a:lnTo>
                  <a:pt x="1097446" y="72104"/>
                </a:lnTo>
                <a:lnTo>
                  <a:pt x="1051902" y="55979"/>
                </a:lnTo>
                <a:lnTo>
                  <a:pt x="1003452" y="41696"/>
                </a:lnTo>
                <a:lnTo>
                  <a:pt x="952363" y="29351"/>
                </a:lnTo>
                <a:lnTo>
                  <a:pt x="898905" y="19037"/>
                </a:lnTo>
                <a:lnTo>
                  <a:pt x="843346" y="10850"/>
                </a:lnTo>
                <a:lnTo>
                  <a:pt x="785954" y="4885"/>
                </a:lnTo>
                <a:lnTo>
                  <a:pt x="726999" y="1237"/>
                </a:lnTo>
                <a:lnTo>
                  <a:pt x="666750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1083843"/>
            <a:ext cx="7826375" cy="4507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04495" indent="-342900">
              <a:lnSpc>
                <a:spcPct val="15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15" dirty="0">
                <a:latin typeface="Arial"/>
                <a:cs typeface="Arial"/>
              </a:rPr>
              <a:t>Phosphorylated </a:t>
            </a:r>
            <a:r>
              <a:rPr sz="2800" b="1" spc="-25" dirty="0">
                <a:latin typeface="Arial"/>
                <a:cs typeface="Arial"/>
              </a:rPr>
              <a:t>sugar </a:t>
            </a:r>
            <a:r>
              <a:rPr sz="2800" b="1" spc="-85" dirty="0">
                <a:latin typeface="Arial"/>
                <a:cs typeface="Arial"/>
              </a:rPr>
              <a:t>molecules </a:t>
            </a:r>
            <a:r>
              <a:rPr sz="2800" b="1" spc="15" dirty="0">
                <a:solidFill>
                  <a:srgbClr val="0000FF"/>
                </a:solidFill>
                <a:latin typeface="Arial"/>
                <a:cs typeface="Arial"/>
              </a:rPr>
              <a:t>do </a:t>
            </a:r>
            <a:r>
              <a:rPr sz="2800" b="1" spc="-25" dirty="0">
                <a:solidFill>
                  <a:srgbClr val="0000FF"/>
                </a:solidFill>
                <a:latin typeface="Arial"/>
                <a:cs typeface="Arial"/>
              </a:rPr>
              <a:t>not  </a:t>
            </a:r>
            <a:r>
              <a:rPr sz="2800" b="1" spc="50" dirty="0">
                <a:solidFill>
                  <a:srgbClr val="0000FF"/>
                </a:solidFill>
                <a:latin typeface="Arial"/>
                <a:cs typeface="Arial"/>
              </a:rPr>
              <a:t>readily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penetrate </a:t>
            </a:r>
            <a:r>
              <a:rPr sz="2800" b="1" spc="-95" dirty="0">
                <a:solidFill>
                  <a:srgbClr val="0000FF"/>
                </a:solidFill>
                <a:latin typeface="Arial"/>
                <a:cs typeface="Arial"/>
              </a:rPr>
              <a:t>cell </a:t>
            </a:r>
            <a:r>
              <a:rPr sz="2800" b="1" spc="-20" dirty="0">
                <a:solidFill>
                  <a:srgbClr val="0000FF"/>
                </a:solidFill>
                <a:latin typeface="Arial"/>
                <a:cs typeface="Arial"/>
              </a:rPr>
              <a:t>membranes </a:t>
            </a:r>
            <a:r>
              <a:rPr sz="2800" b="1" spc="25" dirty="0">
                <a:latin typeface="Arial"/>
                <a:cs typeface="Arial"/>
              </a:rPr>
              <a:t>without  </a:t>
            </a:r>
            <a:r>
              <a:rPr sz="2800" b="1" spc="-125" dirty="0">
                <a:latin typeface="Arial"/>
                <a:cs typeface="Arial"/>
              </a:rPr>
              <a:t>specific </a:t>
            </a:r>
            <a:r>
              <a:rPr sz="2800" b="1" spc="-55" dirty="0">
                <a:latin typeface="Arial"/>
                <a:cs typeface="Arial"/>
              </a:rPr>
              <a:t>carriers, </a:t>
            </a:r>
            <a:r>
              <a:rPr sz="2800" b="1" spc="-105" dirty="0">
                <a:solidFill>
                  <a:srgbClr val="FF3399"/>
                </a:solidFill>
                <a:latin typeface="Arial"/>
                <a:cs typeface="Arial"/>
              </a:rPr>
              <a:t>this </a:t>
            </a:r>
            <a:r>
              <a:rPr sz="2800" b="1" spc="-110" dirty="0">
                <a:solidFill>
                  <a:srgbClr val="FF3399"/>
                </a:solidFill>
                <a:latin typeface="Arial"/>
                <a:cs typeface="Arial"/>
              </a:rPr>
              <a:t>commits </a:t>
            </a:r>
            <a:r>
              <a:rPr sz="2800" b="1" spc="-95" dirty="0">
                <a:solidFill>
                  <a:srgbClr val="FF3399"/>
                </a:solidFill>
                <a:latin typeface="Arial"/>
                <a:cs typeface="Arial"/>
              </a:rPr>
              <a:t>glucose </a:t>
            </a:r>
            <a:r>
              <a:rPr sz="2800" b="1" spc="5" dirty="0">
                <a:solidFill>
                  <a:srgbClr val="FF3399"/>
                </a:solidFill>
                <a:latin typeface="Arial"/>
                <a:cs typeface="Arial"/>
              </a:rPr>
              <a:t>to  </a:t>
            </a:r>
            <a:r>
              <a:rPr sz="2800" b="1" spc="10" dirty="0">
                <a:solidFill>
                  <a:srgbClr val="FF3399"/>
                </a:solidFill>
                <a:latin typeface="Arial"/>
                <a:cs typeface="Arial"/>
              </a:rPr>
              <a:t>further </a:t>
            </a:r>
            <a:r>
              <a:rPr sz="2800" b="1" spc="-25" dirty="0">
                <a:solidFill>
                  <a:srgbClr val="FF3399"/>
                </a:solidFill>
                <a:latin typeface="Arial"/>
                <a:cs typeface="Arial"/>
              </a:rPr>
              <a:t>metabolism </a:t>
            </a:r>
            <a:r>
              <a:rPr sz="2800" b="1" spc="-50" dirty="0">
                <a:solidFill>
                  <a:srgbClr val="FF3399"/>
                </a:solidFill>
                <a:latin typeface="Arial"/>
                <a:cs typeface="Arial"/>
              </a:rPr>
              <a:t>in </a:t>
            </a:r>
            <a:r>
              <a:rPr sz="2800" b="1" spc="-15" dirty="0">
                <a:solidFill>
                  <a:srgbClr val="FF3399"/>
                </a:solidFill>
                <a:latin typeface="Arial"/>
                <a:cs typeface="Arial"/>
              </a:rPr>
              <a:t>the</a:t>
            </a:r>
            <a:r>
              <a:rPr sz="2800" b="1" spc="85" dirty="0">
                <a:solidFill>
                  <a:srgbClr val="FF3399"/>
                </a:solidFill>
                <a:latin typeface="Arial"/>
                <a:cs typeface="Arial"/>
              </a:rPr>
              <a:t> </a:t>
            </a:r>
            <a:r>
              <a:rPr sz="2800" b="1" spc="-110" dirty="0">
                <a:solidFill>
                  <a:srgbClr val="FF3399"/>
                </a:solidFill>
                <a:latin typeface="Arial"/>
                <a:cs typeface="Arial"/>
              </a:rPr>
              <a:t>cell.</a:t>
            </a:r>
            <a:endParaRPr sz="2800">
              <a:latin typeface="Arial"/>
              <a:cs typeface="Arial"/>
            </a:endParaRPr>
          </a:p>
          <a:p>
            <a:pPr marL="355600" marR="5080" indent="-342900" algn="just">
              <a:lnSpc>
                <a:spcPct val="150000"/>
              </a:lnSpc>
              <a:spcBef>
                <a:spcPts val="5"/>
              </a:spcBef>
              <a:buFont typeface="Arial"/>
              <a:buChar char="•"/>
              <a:tabLst>
                <a:tab pos="356235" algn="l"/>
              </a:tabLst>
            </a:pPr>
            <a:r>
              <a:rPr sz="2800" b="1" spc="10" dirty="0">
                <a:latin typeface="Arial"/>
                <a:cs typeface="Arial"/>
              </a:rPr>
              <a:t>In </a:t>
            </a:r>
            <a:r>
              <a:rPr sz="2800" b="1" spc="35" dirty="0">
                <a:latin typeface="Arial"/>
                <a:cs typeface="Arial"/>
              </a:rPr>
              <a:t>all </a:t>
            </a:r>
            <a:r>
              <a:rPr sz="2800" b="1" spc="-140" dirty="0">
                <a:latin typeface="Arial"/>
                <a:cs typeface="Arial"/>
              </a:rPr>
              <a:t>tissues, </a:t>
            </a:r>
            <a:r>
              <a:rPr sz="2800" b="1" spc="-15" dirty="0">
                <a:latin typeface="Arial"/>
                <a:cs typeface="Arial"/>
              </a:rPr>
              <a:t>the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phosphorylation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800" b="1" spc="-95" dirty="0">
                <a:solidFill>
                  <a:srgbClr val="0000FF"/>
                </a:solidFill>
                <a:latin typeface="Arial"/>
                <a:cs typeface="Arial"/>
              </a:rPr>
              <a:t>glucose  </a:t>
            </a:r>
            <a:r>
              <a:rPr sz="2800" b="1" spc="-165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800" b="1" spc="20" dirty="0">
                <a:solidFill>
                  <a:srgbClr val="0000FF"/>
                </a:solidFill>
                <a:latin typeface="Arial"/>
                <a:cs typeface="Arial"/>
              </a:rPr>
              <a:t>catalyzed </a:t>
            </a:r>
            <a:r>
              <a:rPr sz="2800" b="1" spc="80" dirty="0">
                <a:solidFill>
                  <a:srgbClr val="0000FF"/>
                </a:solidFill>
                <a:latin typeface="Arial"/>
                <a:cs typeface="Arial"/>
              </a:rPr>
              <a:t>by </a:t>
            </a:r>
            <a:r>
              <a:rPr sz="2800" b="1" spc="5" dirty="0">
                <a:solidFill>
                  <a:srgbClr val="0000FF"/>
                </a:solidFill>
                <a:latin typeface="Arial"/>
                <a:cs typeface="Arial"/>
              </a:rPr>
              <a:t>hexokinase, </a:t>
            </a:r>
            <a:r>
              <a:rPr sz="2800" b="1" spc="-5" dirty="0">
                <a:solidFill>
                  <a:srgbClr val="0000FF"/>
                </a:solidFill>
                <a:latin typeface="Arial"/>
                <a:cs typeface="Arial"/>
              </a:rPr>
              <a:t>one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800" b="1" spc="10" dirty="0">
                <a:solidFill>
                  <a:srgbClr val="0000FF"/>
                </a:solidFill>
                <a:latin typeface="Arial"/>
                <a:cs typeface="Arial"/>
              </a:rPr>
              <a:t>three  </a:t>
            </a:r>
            <a:r>
              <a:rPr sz="2800" b="1" spc="35" dirty="0">
                <a:solidFill>
                  <a:srgbClr val="0000FF"/>
                </a:solidFill>
                <a:latin typeface="Arial"/>
                <a:cs typeface="Arial"/>
              </a:rPr>
              <a:t>regulatory </a:t>
            </a:r>
            <a:r>
              <a:rPr sz="2800" b="1" spc="-25" dirty="0">
                <a:solidFill>
                  <a:srgbClr val="0000FF"/>
                </a:solidFill>
                <a:latin typeface="Arial"/>
                <a:cs typeface="Arial"/>
              </a:rPr>
              <a:t>enzymes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</a:t>
            </a:r>
            <a:r>
              <a:rPr sz="2800" b="1" spc="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80" dirty="0">
                <a:solidFill>
                  <a:srgbClr val="0000FF"/>
                </a:solidFill>
                <a:latin typeface="Arial"/>
                <a:cs typeface="Arial"/>
              </a:rPr>
              <a:t>glycolysis.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87067" y="383793"/>
            <a:ext cx="49288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30" dirty="0">
                <a:solidFill>
                  <a:srgbClr val="C00000"/>
                </a:solidFill>
              </a:rPr>
              <a:t>Hoxokinase </a:t>
            </a:r>
            <a:r>
              <a:rPr spc="40" dirty="0">
                <a:solidFill>
                  <a:srgbClr val="C00000"/>
                </a:solidFill>
              </a:rPr>
              <a:t>and</a:t>
            </a:r>
            <a:r>
              <a:rPr spc="5" dirty="0">
                <a:solidFill>
                  <a:srgbClr val="C00000"/>
                </a:solidFill>
              </a:rPr>
              <a:t> </a:t>
            </a:r>
            <a:r>
              <a:rPr spc="-40" dirty="0">
                <a:solidFill>
                  <a:srgbClr val="C00000"/>
                </a:solidFill>
              </a:rPr>
              <a:t>glucokinase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062227"/>
            <a:ext cx="9143999" cy="516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571244"/>
            <a:ext cx="9143999" cy="515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2078735"/>
            <a:ext cx="9143999" cy="5166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2587751"/>
            <a:ext cx="9143999" cy="515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3095244"/>
            <a:ext cx="9143999" cy="8854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3973067"/>
            <a:ext cx="9143999" cy="8839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4849365"/>
            <a:ext cx="9143999" cy="20086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55524" y="1655190"/>
            <a:ext cx="1229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5" dirty="0">
                <a:latin typeface="Arial"/>
                <a:cs typeface="Arial"/>
              </a:rPr>
              <a:t>Occ</a:t>
            </a:r>
            <a:r>
              <a:rPr sz="1800" b="1" spc="-95" dirty="0">
                <a:latin typeface="Arial"/>
                <a:cs typeface="Arial"/>
              </a:rPr>
              <a:t>u</a:t>
            </a:r>
            <a:r>
              <a:rPr sz="1800" b="1" spc="30" dirty="0">
                <a:latin typeface="Arial"/>
                <a:cs typeface="Arial"/>
              </a:rPr>
              <a:t>r</a:t>
            </a:r>
            <a:r>
              <a:rPr sz="1800" b="1" spc="40" dirty="0">
                <a:latin typeface="Arial"/>
                <a:cs typeface="Arial"/>
              </a:rPr>
              <a:t>r</a:t>
            </a:r>
            <a:r>
              <a:rPr sz="1800" b="1" spc="-60" dirty="0">
                <a:latin typeface="Arial"/>
                <a:cs typeface="Arial"/>
              </a:rPr>
              <a:t>ence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5524" y="2163013"/>
            <a:ext cx="10788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latin typeface="Arial"/>
                <a:cs typeface="Arial"/>
              </a:rPr>
              <a:t>Km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25" dirty="0">
                <a:latin typeface="Arial"/>
                <a:cs typeface="Arial"/>
              </a:rPr>
              <a:t>Value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27375" y="1147064"/>
            <a:ext cx="5169535" cy="131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1845">
              <a:lnSpc>
                <a:spcPct val="100000"/>
              </a:lnSpc>
              <a:spcBef>
                <a:spcPts val="100"/>
              </a:spcBef>
              <a:tabLst>
                <a:tab pos="3827779" algn="l"/>
              </a:tabLst>
            </a:pPr>
            <a:r>
              <a:rPr sz="1800" b="1" spc="30" dirty="0">
                <a:solidFill>
                  <a:srgbClr val="C00000"/>
                </a:solidFill>
                <a:latin typeface="Arial"/>
                <a:cs typeface="Arial"/>
              </a:rPr>
              <a:t>H</a:t>
            </a:r>
            <a:r>
              <a:rPr sz="1800" b="1" spc="65" dirty="0">
                <a:solidFill>
                  <a:srgbClr val="C00000"/>
                </a:solidFill>
                <a:latin typeface="Arial"/>
                <a:cs typeface="Arial"/>
              </a:rPr>
              <a:t>ex</a:t>
            </a:r>
            <a:r>
              <a:rPr sz="1800" b="1" spc="75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b="1" spc="110" dirty="0">
                <a:solidFill>
                  <a:srgbClr val="C00000"/>
                </a:solidFill>
                <a:latin typeface="Arial"/>
                <a:cs typeface="Arial"/>
              </a:rPr>
              <a:t>k</a:t>
            </a:r>
            <a:r>
              <a:rPr sz="1800" b="1" spc="-35" dirty="0">
                <a:solidFill>
                  <a:srgbClr val="C00000"/>
                </a:solidFill>
                <a:latin typeface="Arial"/>
                <a:cs typeface="Arial"/>
              </a:rPr>
              <a:t>inas</a:t>
            </a:r>
            <a:r>
              <a:rPr sz="1800" b="1" spc="2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Gluco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ki</a:t>
            </a:r>
            <a:r>
              <a:rPr sz="1800" b="1" spc="-45" dirty="0">
                <a:solidFill>
                  <a:srgbClr val="C00000"/>
                </a:solidFill>
                <a:latin typeface="Arial"/>
                <a:cs typeface="Arial"/>
              </a:rPr>
              <a:t>na</a:t>
            </a:r>
            <a:r>
              <a:rPr sz="1800" b="1" spc="-40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1800" b="1" spc="2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060700" algn="l"/>
              </a:tabLst>
            </a:pPr>
            <a:r>
              <a:rPr sz="1800" b="1" spc="5" dirty="0">
                <a:latin typeface="Arial"/>
                <a:cs typeface="Arial"/>
              </a:rPr>
              <a:t>In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25" dirty="0">
                <a:latin typeface="Arial"/>
                <a:cs typeface="Arial"/>
              </a:rPr>
              <a:t>all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tissues	</a:t>
            </a:r>
            <a:r>
              <a:rPr sz="1800" b="1" spc="25" dirty="0">
                <a:latin typeface="Arial"/>
                <a:cs typeface="Arial"/>
              </a:rPr>
              <a:t>Only </a:t>
            </a:r>
            <a:r>
              <a:rPr sz="1800" b="1" spc="-35" dirty="0">
                <a:latin typeface="Arial"/>
                <a:cs typeface="Arial"/>
              </a:rPr>
              <a:t>in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5" dirty="0">
                <a:latin typeface="Arial"/>
                <a:cs typeface="Arial"/>
              </a:rPr>
              <a:t>liver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060700" algn="l"/>
              </a:tabLst>
            </a:pPr>
            <a:r>
              <a:rPr sz="1800" b="1" spc="-180" dirty="0">
                <a:latin typeface="Arial"/>
                <a:cs typeface="Arial"/>
              </a:rPr>
              <a:t>10</a:t>
            </a:r>
            <a:r>
              <a:rPr sz="1800" b="1" spc="-270" baseline="25462" dirty="0">
                <a:latin typeface="Arial"/>
                <a:cs typeface="Arial"/>
              </a:rPr>
              <a:t>-2  </a:t>
            </a:r>
            <a:r>
              <a:rPr sz="1800" b="1" spc="-195" baseline="25462" dirty="0">
                <a:latin typeface="Arial"/>
                <a:cs typeface="Arial"/>
              </a:rPr>
              <a:t> </a:t>
            </a:r>
            <a:r>
              <a:rPr sz="1800" b="1" spc="-40" dirty="0">
                <a:latin typeface="Arial"/>
                <a:cs typeface="Arial"/>
              </a:rPr>
              <a:t>mmol/L	</a:t>
            </a:r>
            <a:r>
              <a:rPr sz="1800" b="1" spc="-260" dirty="0">
                <a:latin typeface="Arial"/>
                <a:cs typeface="Arial"/>
              </a:rPr>
              <a:t>20</a:t>
            </a:r>
            <a:r>
              <a:rPr sz="1800" b="1" spc="-235" dirty="0">
                <a:latin typeface="Arial"/>
                <a:cs typeface="Arial"/>
              </a:rPr>
              <a:t> </a:t>
            </a:r>
            <a:r>
              <a:rPr sz="1800" b="1" spc="-40" dirty="0">
                <a:latin typeface="Arial"/>
                <a:cs typeface="Arial"/>
              </a:rPr>
              <a:t>mmol/L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5524" y="2671698"/>
            <a:ext cx="6402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84170" algn="l"/>
                <a:tab pos="5932805" algn="l"/>
              </a:tabLst>
            </a:pPr>
            <a:r>
              <a:rPr sz="1800" b="1" spc="-35" dirty="0">
                <a:latin typeface="Arial"/>
                <a:cs typeface="Arial"/>
              </a:rPr>
              <a:t>A</a:t>
            </a:r>
            <a:r>
              <a:rPr sz="1800" b="1" spc="-10" dirty="0">
                <a:latin typeface="Arial"/>
                <a:cs typeface="Arial"/>
              </a:rPr>
              <a:t>ffin</a:t>
            </a:r>
            <a:r>
              <a:rPr sz="1800" b="1" spc="-20" dirty="0">
                <a:latin typeface="Arial"/>
                <a:cs typeface="Arial"/>
              </a:rPr>
              <a:t>i</a:t>
            </a:r>
            <a:r>
              <a:rPr sz="1800" b="1" spc="-15" dirty="0">
                <a:latin typeface="Arial"/>
                <a:cs typeface="Arial"/>
              </a:rPr>
              <a:t>t</a:t>
            </a:r>
            <a:r>
              <a:rPr sz="1800" b="1" spc="90" dirty="0">
                <a:latin typeface="Arial"/>
                <a:cs typeface="Arial"/>
              </a:rPr>
              <a:t>y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t</a:t>
            </a:r>
            <a:r>
              <a:rPr sz="1800" b="1" spc="10" dirty="0">
                <a:latin typeface="Arial"/>
                <a:cs typeface="Arial"/>
              </a:rPr>
              <a:t>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195" dirty="0">
                <a:latin typeface="Arial"/>
                <a:cs typeface="Arial"/>
              </a:rPr>
              <a:t>s</a:t>
            </a:r>
            <a:r>
              <a:rPr sz="1800" b="1" spc="-75" dirty="0">
                <a:latin typeface="Arial"/>
                <a:cs typeface="Arial"/>
              </a:rPr>
              <a:t>ub</a:t>
            </a:r>
            <a:r>
              <a:rPr sz="1800" b="1" spc="-65" dirty="0">
                <a:latin typeface="Arial"/>
                <a:cs typeface="Arial"/>
              </a:rPr>
              <a:t>s</a:t>
            </a:r>
            <a:r>
              <a:rPr sz="1800" b="1" spc="-15" dirty="0">
                <a:latin typeface="Arial"/>
                <a:cs typeface="Arial"/>
              </a:rPr>
              <a:t>t</a:t>
            </a:r>
            <a:r>
              <a:rPr sz="1800" b="1" spc="35" dirty="0">
                <a:latin typeface="Arial"/>
                <a:cs typeface="Arial"/>
              </a:rPr>
              <a:t>rat</a:t>
            </a:r>
            <a:r>
              <a:rPr sz="1800" b="1" spc="50" dirty="0">
                <a:latin typeface="Arial"/>
                <a:cs typeface="Arial"/>
              </a:rPr>
              <a:t>e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25" dirty="0">
                <a:latin typeface="Arial"/>
                <a:cs typeface="Arial"/>
              </a:rPr>
              <a:t>H</a:t>
            </a:r>
            <a:r>
              <a:rPr sz="1800" b="1" spc="-20" dirty="0">
                <a:latin typeface="Arial"/>
                <a:cs typeface="Arial"/>
              </a:rPr>
              <a:t>i</a:t>
            </a:r>
            <a:r>
              <a:rPr sz="1800" b="1" spc="10" dirty="0">
                <a:latin typeface="Arial"/>
                <a:cs typeface="Arial"/>
              </a:rPr>
              <a:t>g</a:t>
            </a:r>
            <a:r>
              <a:rPr sz="1800" b="1" spc="-45" dirty="0">
                <a:latin typeface="Arial"/>
                <a:cs typeface="Arial"/>
              </a:rPr>
              <a:t>h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254" dirty="0">
                <a:latin typeface="Arial"/>
                <a:cs typeface="Arial"/>
              </a:rPr>
              <a:t>L</a:t>
            </a:r>
            <a:r>
              <a:rPr sz="1800" b="1" spc="120" dirty="0">
                <a:latin typeface="Arial"/>
                <a:cs typeface="Arial"/>
              </a:rPr>
              <a:t>ow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5524" y="3363925"/>
            <a:ext cx="11029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5" dirty="0">
                <a:latin typeface="Arial"/>
                <a:cs typeface="Arial"/>
              </a:rPr>
              <a:t>Specificity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27375" y="3226765"/>
            <a:ext cx="26536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20" dirty="0">
                <a:latin typeface="Arial"/>
                <a:cs typeface="Arial"/>
              </a:rPr>
              <a:t>Acts </a:t>
            </a:r>
            <a:r>
              <a:rPr sz="1800" b="1" spc="-15" dirty="0">
                <a:latin typeface="Arial"/>
                <a:cs typeface="Arial"/>
              </a:rPr>
              <a:t>on </a:t>
            </a:r>
            <a:r>
              <a:rPr sz="1800" b="1" spc="-65" dirty="0">
                <a:latin typeface="Arial"/>
                <a:cs typeface="Arial"/>
              </a:rPr>
              <a:t>glucose,</a:t>
            </a:r>
            <a:r>
              <a:rPr sz="1800" b="1" spc="75" dirty="0">
                <a:latin typeface="Arial"/>
                <a:cs typeface="Arial"/>
              </a:rPr>
              <a:t> </a:t>
            </a:r>
            <a:r>
              <a:rPr sz="1800" b="1" spc="-45" dirty="0">
                <a:latin typeface="Arial"/>
                <a:cs typeface="Arial"/>
              </a:rPr>
              <a:t>fructose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25" dirty="0">
                <a:latin typeface="Arial"/>
                <a:cs typeface="Arial"/>
              </a:rPr>
              <a:t>and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mannose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76009" y="3363925"/>
            <a:ext cx="22212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20" dirty="0">
                <a:latin typeface="Arial"/>
                <a:cs typeface="Arial"/>
              </a:rPr>
              <a:t>Acts </a:t>
            </a:r>
            <a:r>
              <a:rPr sz="1800" b="1" spc="10" dirty="0">
                <a:latin typeface="Arial"/>
                <a:cs typeface="Arial"/>
              </a:rPr>
              <a:t>only </a:t>
            </a:r>
            <a:r>
              <a:rPr sz="1800" b="1" spc="-15" dirty="0">
                <a:latin typeface="Arial"/>
                <a:cs typeface="Arial"/>
              </a:rPr>
              <a:t>on</a:t>
            </a:r>
            <a:r>
              <a:rPr sz="1800" b="1" spc="55" dirty="0">
                <a:latin typeface="Arial"/>
                <a:cs typeface="Arial"/>
              </a:rPr>
              <a:t> </a:t>
            </a:r>
            <a:r>
              <a:rPr sz="1800" b="1" spc="-60" dirty="0">
                <a:latin typeface="Arial"/>
                <a:cs typeface="Arial"/>
              </a:rPr>
              <a:t>glucose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5524" y="4241114"/>
            <a:ext cx="10191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45" dirty="0">
                <a:latin typeface="Arial"/>
                <a:cs typeface="Arial"/>
              </a:rPr>
              <a:t>Induc</a:t>
            </a:r>
            <a:r>
              <a:rPr sz="1800" b="1" spc="-35" dirty="0">
                <a:latin typeface="Arial"/>
                <a:cs typeface="Arial"/>
              </a:rPr>
              <a:t>t</a:t>
            </a:r>
            <a:r>
              <a:rPr sz="1800" b="1" spc="-25" dirty="0">
                <a:latin typeface="Arial"/>
                <a:cs typeface="Arial"/>
              </a:rPr>
              <a:t>i</a:t>
            </a:r>
            <a:r>
              <a:rPr sz="1800" b="1" spc="-15" dirty="0">
                <a:latin typeface="Arial"/>
                <a:cs typeface="Arial"/>
              </a:rPr>
              <a:t>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27375" y="4241114"/>
            <a:ext cx="13328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50" dirty="0">
                <a:latin typeface="Arial"/>
                <a:cs typeface="Arial"/>
              </a:rPr>
              <a:t>Not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45" dirty="0">
                <a:latin typeface="Arial"/>
                <a:cs typeface="Arial"/>
              </a:rPr>
              <a:t>induced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76009" y="4103954"/>
            <a:ext cx="21882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latin typeface="Arial"/>
                <a:cs typeface="Arial"/>
              </a:rPr>
              <a:t>Induced </a:t>
            </a:r>
            <a:r>
              <a:rPr sz="1800" b="1" spc="50" dirty="0">
                <a:latin typeface="Arial"/>
                <a:cs typeface="Arial"/>
              </a:rPr>
              <a:t>by </a:t>
            </a:r>
            <a:r>
              <a:rPr sz="1800" b="1" spc="-60" dirty="0">
                <a:latin typeface="Arial"/>
                <a:cs typeface="Arial"/>
              </a:rPr>
              <a:t>insulin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&amp;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60" dirty="0">
                <a:latin typeface="Arial"/>
                <a:cs typeface="Arial"/>
              </a:rPr>
              <a:t>glucose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5524" y="5682792"/>
            <a:ext cx="916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80" dirty="0">
                <a:latin typeface="Arial"/>
                <a:cs typeface="Arial"/>
              </a:rPr>
              <a:t>Function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27375" y="5407863"/>
            <a:ext cx="25761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80" dirty="0">
                <a:latin typeface="Arial"/>
                <a:cs typeface="Arial"/>
              </a:rPr>
              <a:t>Even </a:t>
            </a:r>
            <a:r>
              <a:rPr sz="1800" b="1" spc="45" dirty="0">
                <a:latin typeface="Arial"/>
                <a:cs typeface="Arial"/>
              </a:rPr>
              <a:t>when </a:t>
            </a:r>
            <a:r>
              <a:rPr sz="1800" b="1" spc="5" dirty="0">
                <a:latin typeface="Arial"/>
                <a:cs typeface="Arial"/>
              </a:rPr>
              <a:t>blood </a:t>
            </a:r>
            <a:r>
              <a:rPr sz="1800" b="1" spc="-15" dirty="0">
                <a:latin typeface="Arial"/>
                <a:cs typeface="Arial"/>
              </a:rPr>
              <a:t>sugar  </a:t>
            </a:r>
            <a:r>
              <a:rPr sz="1800" b="1" spc="5" dirty="0">
                <a:latin typeface="Arial"/>
                <a:cs typeface="Arial"/>
              </a:rPr>
              <a:t>level </a:t>
            </a:r>
            <a:r>
              <a:rPr sz="1800" b="1" spc="-105" dirty="0">
                <a:latin typeface="Arial"/>
                <a:cs typeface="Arial"/>
              </a:rPr>
              <a:t>is </a:t>
            </a:r>
            <a:r>
              <a:rPr sz="1800" b="1" spc="30" dirty="0">
                <a:latin typeface="Arial"/>
                <a:cs typeface="Arial"/>
              </a:rPr>
              <a:t>low, </a:t>
            </a:r>
            <a:r>
              <a:rPr sz="1800" b="1" spc="-60" dirty="0">
                <a:latin typeface="Arial"/>
                <a:cs typeface="Arial"/>
              </a:rPr>
              <a:t>glucose </a:t>
            </a:r>
            <a:r>
              <a:rPr sz="1800" b="1" spc="-110" dirty="0">
                <a:latin typeface="Arial"/>
                <a:cs typeface="Arial"/>
              </a:rPr>
              <a:t>is  </a:t>
            </a:r>
            <a:r>
              <a:rPr sz="1800" b="1" spc="-5" dirty="0">
                <a:latin typeface="Arial"/>
                <a:cs typeface="Arial"/>
              </a:rPr>
              <a:t>utilized </a:t>
            </a:r>
            <a:r>
              <a:rPr sz="1800" b="1" spc="50" dirty="0">
                <a:latin typeface="Arial"/>
                <a:cs typeface="Arial"/>
              </a:rPr>
              <a:t>by </a:t>
            </a:r>
            <a:r>
              <a:rPr sz="1800" b="1" spc="30" dirty="0">
                <a:latin typeface="Arial"/>
                <a:cs typeface="Arial"/>
              </a:rPr>
              <a:t>body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cells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176009" y="5133847"/>
            <a:ext cx="281305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20" dirty="0">
                <a:latin typeface="Arial"/>
                <a:cs typeface="Arial"/>
              </a:rPr>
              <a:t>Acts </a:t>
            </a:r>
            <a:r>
              <a:rPr sz="1800" b="1" spc="10" dirty="0">
                <a:latin typeface="Arial"/>
                <a:cs typeface="Arial"/>
              </a:rPr>
              <a:t>only </a:t>
            </a:r>
            <a:r>
              <a:rPr sz="1800" b="1" spc="40" dirty="0">
                <a:latin typeface="Arial"/>
                <a:cs typeface="Arial"/>
              </a:rPr>
              <a:t>when </a:t>
            </a:r>
            <a:r>
              <a:rPr sz="1800" b="1" spc="5" dirty="0">
                <a:latin typeface="Arial"/>
                <a:cs typeface="Arial"/>
              </a:rPr>
              <a:t>blood  </a:t>
            </a:r>
            <a:r>
              <a:rPr sz="1800" b="1" spc="-60" dirty="0">
                <a:latin typeface="Arial"/>
                <a:cs typeface="Arial"/>
              </a:rPr>
              <a:t>glucose </a:t>
            </a:r>
            <a:r>
              <a:rPr sz="1800" b="1" spc="5" dirty="0">
                <a:latin typeface="Arial"/>
                <a:cs typeface="Arial"/>
              </a:rPr>
              <a:t>level </a:t>
            </a:r>
            <a:r>
              <a:rPr sz="1800" b="1" spc="-105" dirty="0">
                <a:latin typeface="Arial"/>
                <a:cs typeface="Arial"/>
              </a:rPr>
              <a:t>is </a:t>
            </a:r>
            <a:r>
              <a:rPr sz="1800" b="1" spc="10" dirty="0">
                <a:latin typeface="Arial"/>
                <a:cs typeface="Arial"/>
              </a:rPr>
              <a:t>more </a:t>
            </a:r>
            <a:r>
              <a:rPr sz="1800" b="1" spc="-25" dirty="0">
                <a:latin typeface="Arial"/>
                <a:cs typeface="Arial"/>
              </a:rPr>
              <a:t>then  </a:t>
            </a:r>
            <a:r>
              <a:rPr sz="1800" b="1" spc="-260" dirty="0">
                <a:latin typeface="Arial"/>
                <a:cs typeface="Arial"/>
              </a:rPr>
              <a:t>100 </a:t>
            </a:r>
            <a:r>
              <a:rPr sz="1800" b="1" spc="-10" dirty="0">
                <a:latin typeface="Arial"/>
                <a:cs typeface="Arial"/>
              </a:rPr>
              <a:t>mg/dl; </a:t>
            </a:r>
            <a:r>
              <a:rPr sz="1800" b="1" spc="-20" dirty="0">
                <a:latin typeface="Arial"/>
                <a:cs typeface="Arial"/>
              </a:rPr>
              <a:t>then </a:t>
            </a:r>
            <a:r>
              <a:rPr sz="1800" b="1" spc="-60" dirty="0">
                <a:latin typeface="Arial"/>
                <a:cs typeface="Arial"/>
              </a:rPr>
              <a:t>glucose </a:t>
            </a:r>
            <a:r>
              <a:rPr sz="1800" b="1" spc="-110" dirty="0">
                <a:latin typeface="Arial"/>
                <a:cs typeface="Arial"/>
              </a:rPr>
              <a:t>is  </a:t>
            </a:r>
            <a:r>
              <a:rPr sz="1800" b="1" spc="35" dirty="0">
                <a:latin typeface="Arial"/>
                <a:cs typeface="Arial"/>
              </a:rPr>
              <a:t>taken </a:t>
            </a:r>
            <a:r>
              <a:rPr sz="1800" b="1" spc="-10" dirty="0">
                <a:latin typeface="Arial"/>
                <a:cs typeface="Arial"/>
              </a:rPr>
              <a:t>up </a:t>
            </a:r>
            <a:r>
              <a:rPr sz="1800" b="1" spc="50" dirty="0">
                <a:latin typeface="Arial"/>
                <a:cs typeface="Arial"/>
              </a:rPr>
              <a:t>by </a:t>
            </a:r>
            <a:r>
              <a:rPr sz="1800" b="1" spc="-10" dirty="0">
                <a:latin typeface="Arial"/>
                <a:cs typeface="Arial"/>
              </a:rPr>
              <a:t>the </a:t>
            </a:r>
            <a:r>
              <a:rPr sz="1800" b="1" spc="10" dirty="0">
                <a:latin typeface="Arial"/>
                <a:cs typeface="Arial"/>
              </a:rPr>
              <a:t>liver </a:t>
            </a:r>
            <a:r>
              <a:rPr sz="1800" b="1" spc="-90" dirty="0">
                <a:latin typeface="Arial"/>
                <a:cs typeface="Arial"/>
              </a:rPr>
              <a:t>cells  </a:t>
            </a:r>
            <a:r>
              <a:rPr sz="1800" b="1" spc="25" dirty="0">
                <a:latin typeface="Arial"/>
                <a:cs typeface="Arial"/>
              </a:rPr>
              <a:t>for </a:t>
            </a:r>
            <a:r>
              <a:rPr sz="1800" b="1" spc="-20" dirty="0">
                <a:latin typeface="Arial"/>
                <a:cs typeface="Arial"/>
              </a:rPr>
              <a:t>glycogen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70" dirty="0">
                <a:latin typeface="Arial"/>
                <a:cs typeface="Arial"/>
              </a:rPr>
              <a:t>synthesis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2816" y="1257553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4468" y="236932"/>
            <a:ext cx="6792595" cy="3281679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indent="1017905">
              <a:lnSpc>
                <a:spcPct val="147500"/>
              </a:lnSpc>
              <a:spcBef>
                <a:spcPts val="45"/>
              </a:spcBef>
            </a:pPr>
            <a:r>
              <a:rPr sz="3200" dirty="0">
                <a:solidFill>
                  <a:srgbClr val="C00000"/>
                </a:solidFill>
              </a:rPr>
              <a:t>Isomerization </a:t>
            </a:r>
            <a:r>
              <a:rPr sz="3200" spc="30" dirty="0">
                <a:solidFill>
                  <a:srgbClr val="C00000"/>
                </a:solidFill>
              </a:rPr>
              <a:t>of </a:t>
            </a:r>
            <a:r>
              <a:rPr sz="3200" spc="-105" dirty="0">
                <a:solidFill>
                  <a:srgbClr val="C00000"/>
                </a:solidFill>
              </a:rPr>
              <a:t>Glucose </a:t>
            </a:r>
            <a:r>
              <a:rPr sz="3200" spc="-254" dirty="0">
                <a:solidFill>
                  <a:srgbClr val="C00000"/>
                </a:solidFill>
              </a:rPr>
              <a:t>6-P  </a:t>
            </a:r>
            <a:r>
              <a:rPr spc="-100" dirty="0"/>
              <a:t>Glucose </a:t>
            </a:r>
            <a:r>
              <a:rPr spc="-400" dirty="0"/>
              <a:t>6 </a:t>
            </a:r>
            <a:r>
              <a:rPr spc="-195" dirty="0"/>
              <a:t>P </a:t>
            </a:r>
            <a:r>
              <a:rPr spc="-165" dirty="0"/>
              <a:t>is </a:t>
            </a:r>
            <a:r>
              <a:rPr spc="175" dirty="0"/>
              <a:t>a </a:t>
            </a:r>
            <a:r>
              <a:rPr spc="-30" dirty="0"/>
              <a:t>central </a:t>
            </a:r>
            <a:r>
              <a:rPr spc="-55" dirty="0"/>
              <a:t>molecule </a:t>
            </a:r>
            <a:r>
              <a:rPr spc="60" dirty="0">
                <a:solidFill>
                  <a:srgbClr val="000000"/>
                </a:solidFill>
              </a:rPr>
              <a:t>with </a:t>
            </a:r>
            <a:r>
              <a:rPr spc="175" dirty="0">
                <a:solidFill>
                  <a:srgbClr val="000000"/>
                </a:solidFill>
              </a:rPr>
              <a:t>a  </a:t>
            </a:r>
            <a:r>
              <a:rPr spc="55" dirty="0"/>
              <a:t>variety </a:t>
            </a:r>
            <a:r>
              <a:rPr spc="25" dirty="0"/>
              <a:t>of </a:t>
            </a:r>
            <a:r>
              <a:rPr spc="-25" dirty="0"/>
              <a:t>metabolic fates- </a:t>
            </a:r>
            <a:r>
              <a:rPr spc="-80" dirty="0"/>
              <a:t>glycolysis,  </a:t>
            </a:r>
            <a:r>
              <a:rPr spc="-75" dirty="0"/>
              <a:t>glycogenesis, </a:t>
            </a:r>
            <a:r>
              <a:rPr spc="-70" dirty="0"/>
              <a:t>gluconeogenesis </a:t>
            </a:r>
            <a:r>
              <a:rPr spc="40" dirty="0"/>
              <a:t>and </a:t>
            </a:r>
            <a:r>
              <a:rPr spc="20" dirty="0"/>
              <a:t>HMP  </a:t>
            </a:r>
            <a:r>
              <a:rPr spc="75" dirty="0"/>
              <a:t>pathway.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432816" y="3818509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2816" y="5739079"/>
            <a:ext cx="426720" cy="31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04468" y="3493267"/>
            <a:ext cx="7269480" cy="2585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95"/>
              </a:spcBef>
            </a:pPr>
            <a:r>
              <a:rPr sz="2800" b="1" spc="-145" dirty="0">
                <a:latin typeface="Arial"/>
                <a:cs typeface="Arial"/>
              </a:rPr>
              <a:t>The </a:t>
            </a:r>
            <a:r>
              <a:rPr sz="2800" b="1" spc="-10" dirty="0">
                <a:solidFill>
                  <a:srgbClr val="FF3399"/>
                </a:solidFill>
                <a:latin typeface="Arial"/>
                <a:cs typeface="Arial"/>
              </a:rPr>
              <a:t>isomerization </a:t>
            </a:r>
            <a:r>
              <a:rPr sz="2800" b="1" spc="25" dirty="0">
                <a:solidFill>
                  <a:srgbClr val="FF3399"/>
                </a:solidFill>
                <a:latin typeface="Arial"/>
                <a:cs typeface="Arial"/>
              </a:rPr>
              <a:t>of </a:t>
            </a:r>
            <a:r>
              <a:rPr sz="2800" b="1" spc="-100" dirty="0">
                <a:solidFill>
                  <a:srgbClr val="FF3399"/>
                </a:solidFill>
                <a:latin typeface="Arial"/>
                <a:cs typeface="Arial"/>
              </a:rPr>
              <a:t>Glucose </a:t>
            </a:r>
            <a:r>
              <a:rPr sz="2800" b="1" spc="-229" dirty="0">
                <a:solidFill>
                  <a:srgbClr val="FF3399"/>
                </a:solidFill>
                <a:latin typeface="Arial"/>
                <a:cs typeface="Arial"/>
              </a:rPr>
              <a:t>6-P </a:t>
            </a:r>
            <a:r>
              <a:rPr sz="2800" b="1" spc="5" dirty="0">
                <a:solidFill>
                  <a:srgbClr val="FF3399"/>
                </a:solidFill>
                <a:latin typeface="Arial"/>
                <a:cs typeface="Arial"/>
              </a:rPr>
              <a:t>(an </a:t>
            </a:r>
            <a:r>
              <a:rPr sz="2800" b="1" spc="-20" dirty="0">
                <a:solidFill>
                  <a:srgbClr val="FF3399"/>
                </a:solidFill>
                <a:latin typeface="Arial"/>
                <a:cs typeface="Arial"/>
              </a:rPr>
              <a:t>aldose  </a:t>
            </a:r>
            <a:r>
              <a:rPr sz="2800" b="1" spc="-35" dirty="0">
                <a:solidFill>
                  <a:srgbClr val="FF3399"/>
                </a:solidFill>
                <a:latin typeface="Arial"/>
                <a:cs typeface="Arial"/>
              </a:rPr>
              <a:t>sugar) </a:t>
            </a:r>
            <a:r>
              <a:rPr sz="2800" b="1" spc="5" dirty="0">
                <a:solidFill>
                  <a:srgbClr val="FF3399"/>
                </a:solidFill>
                <a:latin typeface="Arial"/>
                <a:cs typeface="Arial"/>
              </a:rPr>
              <a:t>to </a:t>
            </a:r>
            <a:r>
              <a:rPr sz="2800" b="1" spc="-125" dirty="0">
                <a:solidFill>
                  <a:srgbClr val="FF3399"/>
                </a:solidFill>
                <a:latin typeface="Arial"/>
                <a:cs typeface="Arial"/>
              </a:rPr>
              <a:t>Fructose </a:t>
            </a:r>
            <a:r>
              <a:rPr sz="2800" b="1" spc="-215" dirty="0">
                <a:solidFill>
                  <a:srgbClr val="FF3399"/>
                </a:solidFill>
                <a:latin typeface="Arial"/>
                <a:cs typeface="Arial"/>
              </a:rPr>
              <a:t>6-P </a:t>
            </a:r>
            <a:r>
              <a:rPr sz="2800" b="1" spc="45" dirty="0">
                <a:latin typeface="Arial"/>
                <a:cs typeface="Arial"/>
              </a:rPr>
              <a:t>(a </a:t>
            </a:r>
            <a:r>
              <a:rPr sz="2800" b="1" spc="-10" dirty="0">
                <a:latin typeface="Arial"/>
                <a:cs typeface="Arial"/>
              </a:rPr>
              <a:t>ketose </a:t>
            </a:r>
            <a:r>
              <a:rPr sz="2800" b="1" spc="-35" dirty="0">
                <a:latin typeface="Arial"/>
                <a:cs typeface="Arial"/>
              </a:rPr>
              <a:t>sugar) </a:t>
            </a:r>
            <a:r>
              <a:rPr sz="2800" b="1" spc="-165" dirty="0">
                <a:latin typeface="Arial"/>
                <a:cs typeface="Arial"/>
              </a:rPr>
              <a:t>is  </a:t>
            </a:r>
            <a:r>
              <a:rPr sz="2800" b="1" spc="20" dirty="0">
                <a:latin typeface="Arial"/>
                <a:cs typeface="Arial"/>
              </a:rPr>
              <a:t>catalyzed </a:t>
            </a:r>
            <a:r>
              <a:rPr sz="2800" b="1" spc="80" dirty="0">
                <a:latin typeface="Arial"/>
                <a:cs typeface="Arial"/>
              </a:rPr>
              <a:t>by </a:t>
            </a:r>
            <a:r>
              <a:rPr sz="2800" b="1" spc="-30" dirty="0">
                <a:solidFill>
                  <a:srgbClr val="0000FF"/>
                </a:solidFill>
                <a:latin typeface="Arial"/>
                <a:cs typeface="Arial"/>
              </a:rPr>
              <a:t>phosphohexose</a:t>
            </a:r>
            <a:r>
              <a:rPr sz="2800" b="1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40" dirty="0">
                <a:solidFill>
                  <a:srgbClr val="0000FF"/>
                </a:solidFill>
                <a:latin typeface="Arial"/>
                <a:cs typeface="Arial"/>
              </a:rPr>
              <a:t>isomerase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2800" b="1" spc="40" dirty="0">
                <a:latin typeface="Arial"/>
                <a:cs typeface="Arial"/>
              </a:rPr>
              <a:t>It </a:t>
            </a:r>
            <a:r>
              <a:rPr sz="2800" b="1" spc="-20" dirty="0">
                <a:latin typeface="Arial"/>
                <a:cs typeface="Arial"/>
              </a:rPr>
              <a:t>requires </a:t>
            </a:r>
            <a:r>
              <a:rPr sz="2800" b="1" spc="10" dirty="0">
                <a:solidFill>
                  <a:srgbClr val="0000FF"/>
                </a:solidFill>
                <a:latin typeface="Arial"/>
                <a:cs typeface="Arial"/>
              </a:rPr>
              <a:t>Mg</a:t>
            </a:r>
            <a:r>
              <a:rPr sz="2775" b="1" spc="15" baseline="25525" dirty="0">
                <a:solidFill>
                  <a:srgbClr val="0000FF"/>
                </a:solidFill>
                <a:latin typeface="Arial"/>
                <a:cs typeface="Arial"/>
              </a:rPr>
              <a:t>+2</a:t>
            </a:r>
            <a:r>
              <a:rPr sz="2775" b="1" spc="352" baseline="255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110" dirty="0">
                <a:solidFill>
                  <a:srgbClr val="0000FF"/>
                </a:solidFill>
                <a:latin typeface="Arial"/>
                <a:cs typeface="Arial"/>
              </a:rPr>
              <a:t>ions.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4120" y="2096135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85468" y="1770405"/>
            <a:ext cx="6776084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pc="-145" dirty="0">
                <a:solidFill>
                  <a:srgbClr val="000000"/>
                </a:solidFill>
              </a:rPr>
              <a:t>The </a:t>
            </a:r>
            <a:r>
              <a:rPr spc="-25" dirty="0">
                <a:solidFill>
                  <a:srgbClr val="000000"/>
                </a:solidFill>
              </a:rPr>
              <a:t>reaction </a:t>
            </a:r>
            <a:r>
              <a:rPr spc="-165" dirty="0">
                <a:solidFill>
                  <a:srgbClr val="000000"/>
                </a:solidFill>
              </a:rPr>
              <a:t>is </a:t>
            </a:r>
            <a:r>
              <a:rPr spc="50" dirty="0">
                <a:solidFill>
                  <a:srgbClr val="000000"/>
                </a:solidFill>
              </a:rPr>
              <a:t>readily </a:t>
            </a:r>
            <a:r>
              <a:rPr spc="-25" dirty="0">
                <a:solidFill>
                  <a:srgbClr val="000000"/>
                </a:solidFill>
              </a:rPr>
              <a:t>reversible, </a:t>
            </a:r>
            <a:r>
              <a:rPr spc="-165" dirty="0">
                <a:solidFill>
                  <a:srgbClr val="000000"/>
                </a:solidFill>
              </a:rPr>
              <a:t>is </a:t>
            </a:r>
            <a:r>
              <a:rPr spc="-20" dirty="0">
                <a:solidFill>
                  <a:srgbClr val="FF3399"/>
                </a:solidFill>
              </a:rPr>
              <a:t>NOT  </a:t>
            </a:r>
            <a:r>
              <a:rPr spc="175" dirty="0">
                <a:solidFill>
                  <a:srgbClr val="FF3399"/>
                </a:solidFill>
              </a:rPr>
              <a:t>a </a:t>
            </a:r>
            <a:r>
              <a:rPr spc="60" dirty="0">
                <a:solidFill>
                  <a:srgbClr val="FF3399"/>
                </a:solidFill>
              </a:rPr>
              <a:t>rate </a:t>
            </a:r>
            <a:r>
              <a:rPr spc="-30" dirty="0">
                <a:solidFill>
                  <a:srgbClr val="FF3399"/>
                </a:solidFill>
              </a:rPr>
              <a:t>limiting </a:t>
            </a:r>
            <a:r>
              <a:rPr spc="35" dirty="0">
                <a:solidFill>
                  <a:srgbClr val="FF3399"/>
                </a:solidFill>
              </a:rPr>
              <a:t>or </a:t>
            </a:r>
            <a:r>
              <a:rPr spc="25" dirty="0">
                <a:solidFill>
                  <a:srgbClr val="FF3399"/>
                </a:solidFill>
              </a:rPr>
              <a:t>regulated</a:t>
            </a:r>
            <a:r>
              <a:rPr spc="-254" dirty="0">
                <a:solidFill>
                  <a:srgbClr val="FF3399"/>
                </a:solidFill>
              </a:rPr>
              <a:t> </a:t>
            </a:r>
            <a:r>
              <a:rPr spc="-90" dirty="0">
                <a:solidFill>
                  <a:srgbClr val="FF3399"/>
                </a:solidFill>
              </a:rPr>
              <a:t>step.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1174" y="3885666"/>
            <a:ext cx="7392670" cy="9398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753235">
              <a:lnSpc>
                <a:spcPct val="100000"/>
              </a:lnSpc>
              <a:spcBef>
                <a:spcPts val="1300"/>
              </a:spcBef>
            </a:pPr>
            <a:r>
              <a:rPr sz="2000" b="1" spc="-35" dirty="0">
                <a:solidFill>
                  <a:srgbClr val="FF0000"/>
                </a:solidFill>
                <a:latin typeface="Arial"/>
                <a:cs typeface="Arial"/>
              </a:rPr>
              <a:t>Phosphohexose </a:t>
            </a:r>
            <a:r>
              <a:rPr sz="2000" b="1" spc="-25" dirty="0">
                <a:solidFill>
                  <a:srgbClr val="FF0000"/>
                </a:solidFill>
                <a:latin typeface="Arial"/>
                <a:cs typeface="Arial"/>
              </a:rPr>
              <a:t>isomerase </a:t>
            </a:r>
            <a:r>
              <a:rPr sz="2000" b="1" spc="-165" dirty="0">
                <a:solidFill>
                  <a:srgbClr val="FF0000"/>
                </a:solidFill>
                <a:latin typeface="Arial"/>
                <a:cs typeface="Arial"/>
              </a:rPr>
              <a:t>&amp;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FF0000"/>
                </a:solidFill>
                <a:latin typeface="Arial"/>
                <a:cs typeface="Arial"/>
              </a:rPr>
              <a:t>Mg+2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4866640" algn="l"/>
              </a:tabLst>
            </a:pPr>
            <a:r>
              <a:rPr sz="2000" b="1" spc="-70" dirty="0">
                <a:solidFill>
                  <a:srgbClr val="0000FF"/>
                </a:solidFill>
                <a:latin typeface="Arial"/>
                <a:cs typeface="Arial"/>
              </a:rPr>
              <a:t>Glucose</a:t>
            </a:r>
            <a:r>
              <a:rPr sz="2000" b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-55" dirty="0">
                <a:solidFill>
                  <a:srgbClr val="0000FF"/>
                </a:solidFill>
                <a:latin typeface="Arial"/>
                <a:cs typeface="Arial"/>
              </a:rPr>
              <a:t>6-Phosphate	</a:t>
            </a:r>
            <a:r>
              <a:rPr sz="2000" b="1" spc="-85" dirty="0">
                <a:solidFill>
                  <a:srgbClr val="0000FF"/>
                </a:solidFill>
                <a:latin typeface="Arial"/>
                <a:cs typeface="Arial"/>
              </a:rPr>
              <a:t>Fructose</a:t>
            </a:r>
            <a:r>
              <a:rPr sz="2000" b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-60" dirty="0">
                <a:solidFill>
                  <a:srgbClr val="0000FF"/>
                </a:solidFill>
                <a:latin typeface="Arial"/>
                <a:cs typeface="Arial"/>
              </a:rPr>
              <a:t>6-Phosphate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429000" y="4671186"/>
            <a:ext cx="1980564" cy="105410"/>
          </a:xfrm>
          <a:custGeom>
            <a:avLst/>
            <a:gdLst/>
            <a:ahLst/>
            <a:cxnLst/>
            <a:rect l="l" t="t" r="r" b="b"/>
            <a:pathLst>
              <a:path w="1980564" h="105410">
                <a:moveTo>
                  <a:pt x="1891411" y="1524"/>
                </a:moveTo>
                <a:lnTo>
                  <a:pt x="1887601" y="2539"/>
                </a:lnTo>
                <a:lnTo>
                  <a:pt x="1884045" y="8636"/>
                </a:lnTo>
                <a:lnTo>
                  <a:pt x="1885061" y="12445"/>
                </a:lnTo>
                <a:lnTo>
                  <a:pt x="1943774" y="46844"/>
                </a:lnTo>
                <a:lnTo>
                  <a:pt x="1967484" y="46862"/>
                </a:lnTo>
                <a:lnTo>
                  <a:pt x="1967484" y="59562"/>
                </a:lnTo>
                <a:lnTo>
                  <a:pt x="1943934" y="59562"/>
                </a:lnTo>
                <a:lnTo>
                  <a:pt x="1884934" y="93980"/>
                </a:lnTo>
                <a:lnTo>
                  <a:pt x="1883917" y="97789"/>
                </a:lnTo>
                <a:lnTo>
                  <a:pt x="1887474" y="103886"/>
                </a:lnTo>
                <a:lnTo>
                  <a:pt x="1891411" y="104901"/>
                </a:lnTo>
                <a:lnTo>
                  <a:pt x="1894332" y="103124"/>
                </a:lnTo>
                <a:lnTo>
                  <a:pt x="1969150" y="59562"/>
                </a:lnTo>
                <a:lnTo>
                  <a:pt x="1967484" y="59562"/>
                </a:lnTo>
                <a:lnTo>
                  <a:pt x="1969182" y="59544"/>
                </a:lnTo>
                <a:lnTo>
                  <a:pt x="1980057" y="53212"/>
                </a:lnTo>
                <a:lnTo>
                  <a:pt x="1891411" y="1524"/>
                </a:lnTo>
                <a:close/>
              </a:path>
              <a:path w="1980564" h="105410">
                <a:moveTo>
                  <a:pt x="88646" y="0"/>
                </a:moveTo>
                <a:lnTo>
                  <a:pt x="0" y="51688"/>
                </a:lnTo>
                <a:lnTo>
                  <a:pt x="88519" y="103505"/>
                </a:lnTo>
                <a:lnTo>
                  <a:pt x="92455" y="102488"/>
                </a:lnTo>
                <a:lnTo>
                  <a:pt x="96012" y="96393"/>
                </a:lnTo>
                <a:lnTo>
                  <a:pt x="94996" y="92456"/>
                </a:lnTo>
                <a:lnTo>
                  <a:pt x="36026" y="58057"/>
                </a:lnTo>
                <a:lnTo>
                  <a:pt x="12573" y="58038"/>
                </a:lnTo>
                <a:lnTo>
                  <a:pt x="12573" y="45338"/>
                </a:lnTo>
                <a:lnTo>
                  <a:pt x="36051" y="45338"/>
                </a:lnTo>
                <a:lnTo>
                  <a:pt x="94996" y="11049"/>
                </a:lnTo>
                <a:lnTo>
                  <a:pt x="96012" y="7112"/>
                </a:lnTo>
                <a:lnTo>
                  <a:pt x="94234" y="4063"/>
                </a:lnTo>
                <a:lnTo>
                  <a:pt x="92583" y="1143"/>
                </a:lnTo>
                <a:lnTo>
                  <a:pt x="88646" y="0"/>
                </a:lnTo>
                <a:close/>
              </a:path>
              <a:path w="1980564" h="105410">
                <a:moveTo>
                  <a:pt x="1954732" y="53264"/>
                </a:moveTo>
                <a:lnTo>
                  <a:pt x="1943966" y="59544"/>
                </a:lnTo>
                <a:lnTo>
                  <a:pt x="1967484" y="59562"/>
                </a:lnTo>
                <a:lnTo>
                  <a:pt x="1967484" y="58800"/>
                </a:lnTo>
                <a:lnTo>
                  <a:pt x="1964182" y="58800"/>
                </a:lnTo>
                <a:lnTo>
                  <a:pt x="1954732" y="53264"/>
                </a:lnTo>
                <a:close/>
              </a:path>
              <a:path w="1980564" h="105410">
                <a:moveTo>
                  <a:pt x="36019" y="45357"/>
                </a:moveTo>
                <a:lnTo>
                  <a:pt x="25122" y="51696"/>
                </a:lnTo>
                <a:lnTo>
                  <a:pt x="36026" y="58057"/>
                </a:lnTo>
                <a:lnTo>
                  <a:pt x="1943966" y="59544"/>
                </a:lnTo>
                <a:lnTo>
                  <a:pt x="1954732" y="53264"/>
                </a:lnTo>
                <a:lnTo>
                  <a:pt x="1943774" y="46844"/>
                </a:lnTo>
                <a:lnTo>
                  <a:pt x="36019" y="45357"/>
                </a:lnTo>
                <a:close/>
              </a:path>
              <a:path w="1980564" h="105410">
                <a:moveTo>
                  <a:pt x="1964182" y="47751"/>
                </a:moveTo>
                <a:lnTo>
                  <a:pt x="1954732" y="53264"/>
                </a:lnTo>
                <a:lnTo>
                  <a:pt x="1964182" y="58800"/>
                </a:lnTo>
                <a:lnTo>
                  <a:pt x="1964182" y="47751"/>
                </a:lnTo>
                <a:close/>
              </a:path>
              <a:path w="1980564" h="105410">
                <a:moveTo>
                  <a:pt x="1967484" y="47751"/>
                </a:moveTo>
                <a:lnTo>
                  <a:pt x="1964182" y="47751"/>
                </a:lnTo>
                <a:lnTo>
                  <a:pt x="1964182" y="58800"/>
                </a:lnTo>
                <a:lnTo>
                  <a:pt x="1967484" y="58800"/>
                </a:lnTo>
                <a:lnTo>
                  <a:pt x="1967484" y="47751"/>
                </a:lnTo>
                <a:close/>
              </a:path>
              <a:path w="1980564" h="105410">
                <a:moveTo>
                  <a:pt x="12573" y="45338"/>
                </a:moveTo>
                <a:lnTo>
                  <a:pt x="12573" y="58038"/>
                </a:lnTo>
                <a:lnTo>
                  <a:pt x="36026" y="58057"/>
                </a:lnTo>
                <a:lnTo>
                  <a:pt x="34471" y="57150"/>
                </a:lnTo>
                <a:lnTo>
                  <a:pt x="15748" y="57150"/>
                </a:lnTo>
                <a:lnTo>
                  <a:pt x="15748" y="46227"/>
                </a:lnTo>
                <a:lnTo>
                  <a:pt x="34523" y="46227"/>
                </a:lnTo>
                <a:lnTo>
                  <a:pt x="36019" y="45357"/>
                </a:lnTo>
                <a:lnTo>
                  <a:pt x="12573" y="45338"/>
                </a:lnTo>
                <a:close/>
              </a:path>
              <a:path w="1980564" h="105410">
                <a:moveTo>
                  <a:pt x="15748" y="46227"/>
                </a:moveTo>
                <a:lnTo>
                  <a:pt x="15748" y="57150"/>
                </a:lnTo>
                <a:lnTo>
                  <a:pt x="25122" y="51696"/>
                </a:lnTo>
                <a:lnTo>
                  <a:pt x="15748" y="46227"/>
                </a:lnTo>
                <a:close/>
              </a:path>
              <a:path w="1980564" h="105410">
                <a:moveTo>
                  <a:pt x="25122" y="51696"/>
                </a:moveTo>
                <a:lnTo>
                  <a:pt x="15748" y="57150"/>
                </a:lnTo>
                <a:lnTo>
                  <a:pt x="34471" y="57150"/>
                </a:lnTo>
                <a:lnTo>
                  <a:pt x="25122" y="51696"/>
                </a:lnTo>
                <a:close/>
              </a:path>
              <a:path w="1980564" h="105410">
                <a:moveTo>
                  <a:pt x="1943774" y="46844"/>
                </a:moveTo>
                <a:lnTo>
                  <a:pt x="1954732" y="53264"/>
                </a:lnTo>
                <a:lnTo>
                  <a:pt x="1964182" y="47751"/>
                </a:lnTo>
                <a:lnTo>
                  <a:pt x="1967484" y="47751"/>
                </a:lnTo>
                <a:lnTo>
                  <a:pt x="1967484" y="46862"/>
                </a:lnTo>
                <a:lnTo>
                  <a:pt x="1943774" y="46844"/>
                </a:lnTo>
                <a:close/>
              </a:path>
              <a:path w="1980564" h="105410">
                <a:moveTo>
                  <a:pt x="34523" y="46227"/>
                </a:moveTo>
                <a:lnTo>
                  <a:pt x="15748" y="46227"/>
                </a:lnTo>
                <a:lnTo>
                  <a:pt x="25122" y="51696"/>
                </a:lnTo>
                <a:lnTo>
                  <a:pt x="34523" y="46227"/>
                </a:lnTo>
                <a:close/>
              </a:path>
              <a:path w="1980564" h="105410">
                <a:moveTo>
                  <a:pt x="36051" y="45338"/>
                </a:moveTo>
                <a:lnTo>
                  <a:pt x="12573" y="45338"/>
                </a:lnTo>
                <a:lnTo>
                  <a:pt x="36019" y="4535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6883" y="575818"/>
            <a:ext cx="60388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5" dirty="0">
                <a:solidFill>
                  <a:srgbClr val="C00000"/>
                </a:solidFill>
              </a:rPr>
              <a:t>Phosphorylation </a:t>
            </a:r>
            <a:r>
              <a:rPr sz="3200" spc="30" dirty="0">
                <a:solidFill>
                  <a:srgbClr val="C00000"/>
                </a:solidFill>
              </a:rPr>
              <a:t>of </a:t>
            </a:r>
            <a:r>
              <a:rPr sz="3200" spc="-135" dirty="0">
                <a:solidFill>
                  <a:srgbClr val="C00000"/>
                </a:solidFill>
              </a:rPr>
              <a:t>Fructose </a:t>
            </a:r>
            <a:r>
              <a:rPr sz="3200" spc="-250" dirty="0">
                <a:solidFill>
                  <a:srgbClr val="C00000"/>
                </a:solidFill>
              </a:rPr>
              <a:t>6-P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59740" y="1402541"/>
            <a:ext cx="7806690" cy="2770505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545"/>
              </a:spcBef>
              <a:buClr>
                <a:srgbClr val="6D9FAF"/>
              </a:buClr>
              <a:buSzPct val="79166"/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spc="-105" dirty="0">
                <a:latin typeface="Arial"/>
                <a:cs typeface="Arial"/>
              </a:rPr>
              <a:t>Fructose </a:t>
            </a:r>
            <a:r>
              <a:rPr sz="2400" b="1" spc="-204" dirty="0">
                <a:latin typeface="Arial"/>
                <a:cs typeface="Arial"/>
              </a:rPr>
              <a:t>6- </a:t>
            </a:r>
            <a:r>
              <a:rPr sz="2400" b="1" spc="-20" dirty="0">
                <a:latin typeface="Arial"/>
                <a:cs typeface="Arial"/>
              </a:rPr>
              <a:t>phosphate </a:t>
            </a:r>
            <a:r>
              <a:rPr sz="2400" b="1" spc="-140" dirty="0">
                <a:latin typeface="Arial"/>
                <a:cs typeface="Arial"/>
              </a:rPr>
              <a:t>is </a:t>
            </a:r>
            <a:r>
              <a:rPr sz="2400" b="1" spc="5" dirty="0">
                <a:latin typeface="Arial"/>
                <a:cs typeface="Arial"/>
              </a:rPr>
              <a:t>phosphorylated to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100" dirty="0">
                <a:latin typeface="Arial"/>
                <a:cs typeface="Arial"/>
              </a:rPr>
              <a:t>Fructose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445"/>
              </a:spcBef>
            </a:pPr>
            <a:r>
              <a:rPr sz="2400" b="1" spc="-240" dirty="0">
                <a:latin typeface="Arial"/>
                <a:cs typeface="Arial"/>
              </a:rPr>
              <a:t>1, </a:t>
            </a:r>
            <a:r>
              <a:rPr sz="2400" b="1" spc="-210" dirty="0">
                <a:latin typeface="Arial"/>
                <a:cs typeface="Arial"/>
              </a:rPr>
              <a:t>6- </a:t>
            </a:r>
            <a:r>
              <a:rPr sz="2400" b="1" spc="-40" dirty="0">
                <a:latin typeface="Arial"/>
                <a:cs typeface="Arial"/>
              </a:rPr>
              <a:t>bisphosphate </a:t>
            </a:r>
            <a:r>
              <a:rPr sz="2400" b="1" spc="70" dirty="0">
                <a:latin typeface="Arial"/>
                <a:cs typeface="Arial"/>
              </a:rPr>
              <a:t>by </a:t>
            </a:r>
            <a:r>
              <a:rPr sz="2400" b="1" spc="-40" dirty="0">
                <a:solidFill>
                  <a:srgbClr val="0000FF"/>
                </a:solidFill>
                <a:latin typeface="Arial"/>
                <a:cs typeface="Arial"/>
              </a:rPr>
              <a:t>Phosphofructokinase</a:t>
            </a:r>
            <a:r>
              <a:rPr sz="2400" b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140" dirty="0">
                <a:solidFill>
                  <a:srgbClr val="0000FF"/>
                </a:solidFill>
                <a:latin typeface="Arial"/>
                <a:cs typeface="Arial"/>
              </a:rPr>
              <a:t>(PFK)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spc="-125" dirty="0">
                <a:latin typeface="Arial"/>
                <a:cs typeface="Arial"/>
              </a:rPr>
              <a:t>The </a:t>
            </a:r>
            <a:r>
              <a:rPr sz="2400" b="1" spc="-180" dirty="0">
                <a:solidFill>
                  <a:srgbClr val="0000FF"/>
                </a:solidFill>
                <a:latin typeface="Arial"/>
                <a:cs typeface="Arial"/>
              </a:rPr>
              <a:t>PFK </a:t>
            </a:r>
            <a:r>
              <a:rPr sz="2400" b="1" spc="-20" dirty="0">
                <a:latin typeface="Arial"/>
                <a:cs typeface="Arial"/>
              </a:rPr>
              <a:t>reaction </a:t>
            </a:r>
            <a:r>
              <a:rPr sz="2400" b="1" spc="-140" dirty="0">
                <a:latin typeface="Arial"/>
                <a:cs typeface="Arial"/>
              </a:rPr>
              <a:t>is </a:t>
            </a:r>
            <a:r>
              <a:rPr sz="2400" b="1" spc="-10" dirty="0">
                <a:latin typeface="Arial"/>
                <a:cs typeface="Arial"/>
              </a:rPr>
              <a:t>the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rate-limiting</a:t>
            </a:r>
            <a:r>
              <a:rPr sz="2400" b="1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75" dirty="0">
                <a:solidFill>
                  <a:srgbClr val="0000FF"/>
                </a:solidFill>
                <a:latin typeface="Arial"/>
                <a:cs typeface="Arial"/>
              </a:rPr>
              <a:t>step.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spc="35" dirty="0">
                <a:latin typeface="Arial"/>
                <a:cs typeface="Arial"/>
              </a:rPr>
              <a:t>It </a:t>
            </a:r>
            <a:r>
              <a:rPr sz="2400" b="1" spc="-140" dirty="0">
                <a:latin typeface="Arial"/>
                <a:cs typeface="Arial"/>
              </a:rPr>
              <a:t>is </a:t>
            </a:r>
            <a:r>
              <a:rPr sz="2400" b="1" spc="-30" dirty="0">
                <a:solidFill>
                  <a:srgbClr val="0000FF"/>
                </a:solidFill>
                <a:latin typeface="Arial"/>
                <a:cs typeface="Arial"/>
              </a:rPr>
              <a:t>controlled </a:t>
            </a:r>
            <a:r>
              <a:rPr sz="2400" b="1" spc="70" dirty="0">
                <a:solidFill>
                  <a:srgbClr val="0000FF"/>
                </a:solidFill>
                <a:latin typeface="Arial"/>
                <a:cs typeface="Arial"/>
              </a:rPr>
              <a:t>by </a:t>
            </a:r>
            <a:r>
              <a:rPr sz="2400" b="1" spc="-10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400" b="1" spc="-60" dirty="0">
                <a:solidFill>
                  <a:srgbClr val="0000FF"/>
                </a:solidFill>
                <a:latin typeface="Arial"/>
                <a:cs typeface="Arial"/>
              </a:rPr>
              <a:t>concentrations </a:t>
            </a:r>
            <a:r>
              <a:rPr sz="2400" b="1" spc="25" dirty="0">
                <a:solidFill>
                  <a:srgbClr val="0000FF"/>
                </a:solidFill>
                <a:latin typeface="Arial"/>
                <a:cs typeface="Arial"/>
              </a:rPr>
              <a:t>of</a:t>
            </a:r>
            <a:r>
              <a:rPr sz="2400" b="1" spc="6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00FF"/>
                </a:solidFill>
                <a:latin typeface="Arial"/>
                <a:cs typeface="Arial"/>
              </a:rPr>
              <a:t>the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440"/>
              </a:spcBef>
            </a:pPr>
            <a:r>
              <a:rPr sz="2400" b="1" spc="-65" dirty="0">
                <a:solidFill>
                  <a:srgbClr val="0000FF"/>
                </a:solidFill>
                <a:latin typeface="Arial"/>
                <a:cs typeface="Arial"/>
              </a:rPr>
              <a:t>substrates </a:t>
            </a:r>
            <a:r>
              <a:rPr sz="2400" b="1" spc="-180" dirty="0">
                <a:solidFill>
                  <a:srgbClr val="0000FF"/>
                </a:solidFill>
                <a:latin typeface="Arial"/>
                <a:cs typeface="Arial"/>
              </a:rPr>
              <a:t>ATP </a:t>
            </a:r>
            <a:r>
              <a:rPr sz="2400" b="1" spc="-200" dirty="0">
                <a:solidFill>
                  <a:srgbClr val="0000FF"/>
                </a:solidFill>
                <a:latin typeface="Arial"/>
                <a:cs typeface="Arial"/>
              </a:rPr>
              <a:t>&amp; </a:t>
            </a:r>
            <a:r>
              <a:rPr sz="2400" b="1" spc="-105" dirty="0">
                <a:solidFill>
                  <a:srgbClr val="0000FF"/>
                </a:solidFill>
                <a:latin typeface="Arial"/>
                <a:cs typeface="Arial"/>
              </a:rPr>
              <a:t>Fructose</a:t>
            </a:r>
            <a:r>
              <a:rPr sz="2400" b="1" spc="-6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190" dirty="0">
                <a:solidFill>
                  <a:srgbClr val="0000FF"/>
                </a:solidFill>
                <a:latin typeface="Arial"/>
                <a:cs typeface="Arial"/>
              </a:rPr>
              <a:t>6-P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9922" y="5104638"/>
            <a:ext cx="13436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90" dirty="0">
                <a:solidFill>
                  <a:srgbClr val="0000FF"/>
                </a:solidFill>
                <a:latin typeface="Arial"/>
                <a:cs typeface="Arial"/>
              </a:rPr>
              <a:t>Fructose</a:t>
            </a:r>
            <a:r>
              <a:rPr sz="2000" b="1" spc="-5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-215" dirty="0">
                <a:solidFill>
                  <a:srgbClr val="0000FF"/>
                </a:solidFill>
                <a:latin typeface="Arial"/>
                <a:cs typeface="Arial"/>
              </a:rPr>
              <a:t>6P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2511" y="5104638"/>
            <a:ext cx="31095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90" dirty="0">
                <a:solidFill>
                  <a:srgbClr val="0000FF"/>
                </a:solidFill>
                <a:latin typeface="Arial"/>
                <a:cs typeface="Arial"/>
              </a:rPr>
              <a:t>Fructose </a:t>
            </a:r>
            <a:r>
              <a:rPr sz="2000" b="1" spc="-200" dirty="0">
                <a:solidFill>
                  <a:srgbClr val="0000FF"/>
                </a:solidFill>
                <a:latin typeface="Arial"/>
                <a:cs typeface="Arial"/>
              </a:rPr>
              <a:t>1,</a:t>
            </a:r>
            <a:r>
              <a:rPr sz="2000" b="1" spc="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-60" dirty="0">
                <a:solidFill>
                  <a:srgbClr val="0000FF"/>
                </a:solidFill>
                <a:latin typeface="Arial"/>
                <a:cs typeface="Arial"/>
              </a:rPr>
              <a:t>6-bisPhosphate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57450" y="4722952"/>
            <a:ext cx="255206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35" dirty="0">
                <a:solidFill>
                  <a:srgbClr val="FF0000"/>
                </a:solidFill>
                <a:latin typeface="Arial"/>
                <a:cs typeface="Arial"/>
              </a:rPr>
              <a:t>Phosphofructokinase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62200" y="5207634"/>
            <a:ext cx="2514600" cy="103505"/>
          </a:xfrm>
          <a:custGeom>
            <a:avLst/>
            <a:gdLst/>
            <a:ahLst/>
            <a:cxnLst/>
            <a:rect l="l" t="t" r="r" b="b"/>
            <a:pathLst>
              <a:path w="2514600" h="103504">
                <a:moveTo>
                  <a:pt x="2426080" y="0"/>
                </a:moveTo>
                <a:lnTo>
                  <a:pt x="2422144" y="1015"/>
                </a:lnTo>
                <a:lnTo>
                  <a:pt x="2418588" y="7112"/>
                </a:lnTo>
                <a:lnTo>
                  <a:pt x="2419604" y="10921"/>
                </a:lnTo>
                <a:lnTo>
                  <a:pt x="2478418" y="45324"/>
                </a:lnTo>
                <a:lnTo>
                  <a:pt x="2502027" y="45338"/>
                </a:lnTo>
                <a:lnTo>
                  <a:pt x="2502027" y="58038"/>
                </a:lnTo>
                <a:lnTo>
                  <a:pt x="2478604" y="58038"/>
                </a:lnTo>
                <a:lnTo>
                  <a:pt x="2419604" y="92455"/>
                </a:lnTo>
                <a:lnTo>
                  <a:pt x="2418588" y="96265"/>
                </a:lnTo>
                <a:lnTo>
                  <a:pt x="2420366" y="99313"/>
                </a:lnTo>
                <a:lnTo>
                  <a:pt x="2422016" y="102361"/>
                </a:lnTo>
                <a:lnTo>
                  <a:pt x="2425954" y="103377"/>
                </a:lnTo>
                <a:lnTo>
                  <a:pt x="2503709" y="58038"/>
                </a:lnTo>
                <a:lnTo>
                  <a:pt x="2502027" y="58038"/>
                </a:lnTo>
                <a:lnTo>
                  <a:pt x="2503734" y="58024"/>
                </a:lnTo>
                <a:lnTo>
                  <a:pt x="2514600" y="51688"/>
                </a:lnTo>
                <a:lnTo>
                  <a:pt x="2429002" y="1777"/>
                </a:lnTo>
                <a:lnTo>
                  <a:pt x="2426080" y="0"/>
                </a:lnTo>
                <a:close/>
              </a:path>
              <a:path w="2514600" h="103504">
                <a:moveTo>
                  <a:pt x="2489394" y="51744"/>
                </a:moveTo>
                <a:lnTo>
                  <a:pt x="2478629" y="58024"/>
                </a:lnTo>
                <a:lnTo>
                  <a:pt x="2502027" y="58038"/>
                </a:lnTo>
                <a:lnTo>
                  <a:pt x="2502027" y="57276"/>
                </a:lnTo>
                <a:lnTo>
                  <a:pt x="2498852" y="57276"/>
                </a:lnTo>
                <a:lnTo>
                  <a:pt x="2489394" y="51744"/>
                </a:lnTo>
                <a:close/>
              </a:path>
              <a:path w="2514600" h="103504">
                <a:moveTo>
                  <a:pt x="0" y="43814"/>
                </a:moveTo>
                <a:lnTo>
                  <a:pt x="0" y="56514"/>
                </a:lnTo>
                <a:lnTo>
                  <a:pt x="2478629" y="58024"/>
                </a:lnTo>
                <a:lnTo>
                  <a:pt x="2489394" y="51744"/>
                </a:lnTo>
                <a:lnTo>
                  <a:pt x="2478418" y="45324"/>
                </a:lnTo>
                <a:lnTo>
                  <a:pt x="0" y="43814"/>
                </a:lnTo>
                <a:close/>
              </a:path>
              <a:path w="2514600" h="103504">
                <a:moveTo>
                  <a:pt x="2498852" y="46227"/>
                </a:moveTo>
                <a:lnTo>
                  <a:pt x="2489394" y="51744"/>
                </a:lnTo>
                <a:lnTo>
                  <a:pt x="2498852" y="57276"/>
                </a:lnTo>
                <a:lnTo>
                  <a:pt x="2498852" y="46227"/>
                </a:lnTo>
                <a:close/>
              </a:path>
              <a:path w="2514600" h="103504">
                <a:moveTo>
                  <a:pt x="2502027" y="46227"/>
                </a:moveTo>
                <a:lnTo>
                  <a:pt x="2498852" y="46227"/>
                </a:lnTo>
                <a:lnTo>
                  <a:pt x="2498852" y="57276"/>
                </a:lnTo>
                <a:lnTo>
                  <a:pt x="2502027" y="57276"/>
                </a:lnTo>
                <a:lnTo>
                  <a:pt x="2502027" y="46227"/>
                </a:lnTo>
                <a:close/>
              </a:path>
              <a:path w="2514600" h="103504">
                <a:moveTo>
                  <a:pt x="2478418" y="45324"/>
                </a:moveTo>
                <a:lnTo>
                  <a:pt x="2489394" y="51744"/>
                </a:lnTo>
                <a:lnTo>
                  <a:pt x="2498852" y="46227"/>
                </a:lnTo>
                <a:lnTo>
                  <a:pt x="2502027" y="46227"/>
                </a:lnTo>
                <a:lnTo>
                  <a:pt x="2502027" y="45338"/>
                </a:lnTo>
                <a:lnTo>
                  <a:pt x="2478418" y="4532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88870" y="5561787"/>
            <a:ext cx="48005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6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2000" b="1" spc="-135" dirty="0">
                <a:solidFill>
                  <a:srgbClr val="FF0000"/>
                </a:solidFill>
                <a:latin typeface="Arial"/>
                <a:cs typeface="Arial"/>
              </a:rPr>
              <a:t>TP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00805" y="5257038"/>
            <a:ext cx="109664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22" baseline="-16666" dirty="0">
                <a:solidFill>
                  <a:srgbClr val="0000FF"/>
                </a:solidFill>
                <a:latin typeface="Arial"/>
                <a:cs typeface="Arial"/>
              </a:rPr>
              <a:t>Mg</a:t>
            </a:r>
            <a:r>
              <a:rPr sz="1300" b="1" spc="15" dirty="0">
                <a:solidFill>
                  <a:srgbClr val="0000FF"/>
                </a:solidFill>
                <a:latin typeface="Arial"/>
                <a:cs typeface="Arial"/>
              </a:rPr>
              <a:t>+2</a:t>
            </a:r>
            <a:endParaRPr sz="1300">
              <a:latin typeface="Arial"/>
              <a:cs typeface="Arial"/>
            </a:endParaRPr>
          </a:p>
          <a:p>
            <a:pPr marL="573405">
              <a:lnSpc>
                <a:spcPct val="100000"/>
              </a:lnSpc>
            </a:pPr>
            <a:r>
              <a:rPr sz="2000" b="1" spc="-70" dirty="0">
                <a:solidFill>
                  <a:srgbClr val="FF0000"/>
                </a:solidFill>
                <a:latin typeface="Arial"/>
                <a:cs typeface="Arial"/>
              </a:rPr>
              <a:t>ADP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63111" y="5258561"/>
            <a:ext cx="760095" cy="304800"/>
          </a:xfrm>
          <a:custGeom>
            <a:avLst/>
            <a:gdLst/>
            <a:ahLst/>
            <a:cxnLst/>
            <a:rect l="l" t="t" r="r" b="b"/>
            <a:pathLst>
              <a:path w="760095" h="304800">
                <a:moveTo>
                  <a:pt x="759840" y="228600"/>
                </a:moveTo>
                <a:lnTo>
                  <a:pt x="607440" y="228600"/>
                </a:lnTo>
                <a:lnTo>
                  <a:pt x="704850" y="304800"/>
                </a:lnTo>
                <a:lnTo>
                  <a:pt x="759840" y="228600"/>
                </a:lnTo>
                <a:close/>
              </a:path>
              <a:path w="760095" h="304800">
                <a:moveTo>
                  <a:pt x="76200" y="0"/>
                </a:moveTo>
                <a:lnTo>
                  <a:pt x="0" y="0"/>
                </a:lnTo>
                <a:lnTo>
                  <a:pt x="60249" y="1237"/>
                </a:lnTo>
                <a:lnTo>
                  <a:pt x="119204" y="4885"/>
                </a:lnTo>
                <a:lnTo>
                  <a:pt x="176596" y="10850"/>
                </a:lnTo>
                <a:lnTo>
                  <a:pt x="232155" y="19037"/>
                </a:lnTo>
                <a:lnTo>
                  <a:pt x="285613" y="29351"/>
                </a:lnTo>
                <a:lnTo>
                  <a:pt x="336702" y="41696"/>
                </a:lnTo>
                <a:lnTo>
                  <a:pt x="385152" y="55979"/>
                </a:lnTo>
                <a:lnTo>
                  <a:pt x="430696" y="72104"/>
                </a:lnTo>
                <a:lnTo>
                  <a:pt x="473064" y="89976"/>
                </a:lnTo>
                <a:lnTo>
                  <a:pt x="511988" y="109502"/>
                </a:lnTo>
                <a:lnTo>
                  <a:pt x="547199" y="130585"/>
                </a:lnTo>
                <a:lnTo>
                  <a:pt x="578429" y="153131"/>
                </a:lnTo>
                <a:lnTo>
                  <a:pt x="627868" y="202233"/>
                </a:lnTo>
                <a:lnTo>
                  <a:pt x="645540" y="228600"/>
                </a:lnTo>
                <a:lnTo>
                  <a:pt x="721740" y="228600"/>
                </a:lnTo>
                <a:lnTo>
                  <a:pt x="681608" y="177045"/>
                </a:lnTo>
                <a:lnTo>
                  <a:pt x="623399" y="130585"/>
                </a:lnTo>
                <a:lnTo>
                  <a:pt x="588188" y="109502"/>
                </a:lnTo>
                <a:lnTo>
                  <a:pt x="549264" y="89976"/>
                </a:lnTo>
                <a:lnTo>
                  <a:pt x="506896" y="72104"/>
                </a:lnTo>
                <a:lnTo>
                  <a:pt x="461352" y="55979"/>
                </a:lnTo>
                <a:lnTo>
                  <a:pt x="412902" y="41696"/>
                </a:lnTo>
                <a:lnTo>
                  <a:pt x="361813" y="29351"/>
                </a:lnTo>
                <a:lnTo>
                  <a:pt x="308355" y="19037"/>
                </a:lnTo>
                <a:lnTo>
                  <a:pt x="252796" y="10850"/>
                </a:lnTo>
                <a:lnTo>
                  <a:pt x="195404" y="4885"/>
                </a:lnTo>
                <a:lnTo>
                  <a:pt x="136449" y="1237"/>
                </a:lnTo>
                <a:lnTo>
                  <a:pt x="7620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96361" y="5258561"/>
            <a:ext cx="704850" cy="304800"/>
          </a:xfrm>
          <a:custGeom>
            <a:avLst/>
            <a:gdLst/>
            <a:ahLst/>
            <a:cxnLst/>
            <a:rect l="l" t="t" r="r" b="b"/>
            <a:pathLst>
              <a:path w="704850" h="304800">
                <a:moveTo>
                  <a:pt x="666750" y="0"/>
                </a:moveTo>
                <a:lnTo>
                  <a:pt x="602547" y="1395"/>
                </a:lnTo>
                <a:lnTo>
                  <a:pt x="540069" y="5498"/>
                </a:lnTo>
                <a:lnTo>
                  <a:pt x="479595" y="12179"/>
                </a:lnTo>
                <a:lnTo>
                  <a:pt x="421405" y="21310"/>
                </a:lnTo>
                <a:lnTo>
                  <a:pt x="365778" y="32764"/>
                </a:lnTo>
                <a:lnTo>
                  <a:pt x="312995" y="46413"/>
                </a:lnTo>
                <a:lnTo>
                  <a:pt x="263334" y="62128"/>
                </a:lnTo>
                <a:lnTo>
                  <a:pt x="217076" y="79782"/>
                </a:lnTo>
                <a:lnTo>
                  <a:pt x="174499" y="99247"/>
                </a:lnTo>
                <a:lnTo>
                  <a:pt x="135885" y="120395"/>
                </a:lnTo>
                <a:lnTo>
                  <a:pt x="101511" y="143097"/>
                </a:lnTo>
                <a:lnTo>
                  <a:pt x="71659" y="167227"/>
                </a:lnTo>
                <a:lnTo>
                  <a:pt x="26636" y="219255"/>
                </a:lnTo>
                <a:lnTo>
                  <a:pt x="3052" y="275455"/>
                </a:lnTo>
                <a:lnTo>
                  <a:pt x="0" y="304800"/>
                </a:lnTo>
                <a:lnTo>
                  <a:pt x="76200" y="304800"/>
                </a:lnTo>
                <a:lnTo>
                  <a:pt x="79383" y="274862"/>
                </a:lnTo>
                <a:lnTo>
                  <a:pt x="88741" y="245724"/>
                </a:lnTo>
                <a:lnTo>
                  <a:pt x="124813" y="190406"/>
                </a:lnTo>
                <a:lnTo>
                  <a:pt x="182083" y="139973"/>
                </a:lnTo>
                <a:lnTo>
                  <a:pt x="217940" y="116940"/>
                </a:lnTo>
                <a:lnTo>
                  <a:pt x="258222" y="95551"/>
                </a:lnTo>
                <a:lnTo>
                  <a:pt x="302639" y="75946"/>
                </a:lnTo>
                <a:lnTo>
                  <a:pt x="350899" y="58267"/>
                </a:lnTo>
                <a:lnTo>
                  <a:pt x="402711" y="42654"/>
                </a:lnTo>
                <a:lnTo>
                  <a:pt x="457783" y="29247"/>
                </a:lnTo>
                <a:lnTo>
                  <a:pt x="515824" y="18189"/>
                </a:lnTo>
                <a:lnTo>
                  <a:pt x="576543" y="9619"/>
                </a:lnTo>
                <a:lnTo>
                  <a:pt x="639649" y="3678"/>
                </a:lnTo>
                <a:lnTo>
                  <a:pt x="704850" y="507"/>
                </a:lnTo>
                <a:lnTo>
                  <a:pt x="685800" y="111"/>
                </a:lnTo>
                <a:lnTo>
                  <a:pt x="666750" y="0"/>
                </a:lnTo>
                <a:close/>
              </a:path>
            </a:pathLst>
          </a:custGeom>
          <a:solidFill>
            <a:srgbClr val="0000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96361" y="5258561"/>
            <a:ext cx="1426845" cy="304800"/>
          </a:xfrm>
          <a:custGeom>
            <a:avLst/>
            <a:gdLst/>
            <a:ahLst/>
            <a:cxnLst/>
            <a:rect l="l" t="t" r="r" b="b"/>
            <a:pathLst>
              <a:path w="1426845" h="304800">
                <a:moveTo>
                  <a:pt x="704850" y="507"/>
                </a:moveTo>
                <a:lnTo>
                  <a:pt x="639649" y="3678"/>
                </a:lnTo>
                <a:lnTo>
                  <a:pt x="576543" y="9619"/>
                </a:lnTo>
                <a:lnTo>
                  <a:pt x="515824" y="18189"/>
                </a:lnTo>
                <a:lnTo>
                  <a:pt x="457783" y="29247"/>
                </a:lnTo>
                <a:lnTo>
                  <a:pt x="402711" y="42654"/>
                </a:lnTo>
                <a:lnTo>
                  <a:pt x="350899" y="58267"/>
                </a:lnTo>
                <a:lnTo>
                  <a:pt x="302639" y="75946"/>
                </a:lnTo>
                <a:lnTo>
                  <a:pt x="258222" y="95551"/>
                </a:lnTo>
                <a:lnTo>
                  <a:pt x="217940" y="116940"/>
                </a:lnTo>
                <a:lnTo>
                  <a:pt x="182083" y="139973"/>
                </a:lnTo>
                <a:lnTo>
                  <a:pt x="150944" y="164509"/>
                </a:lnTo>
                <a:lnTo>
                  <a:pt x="103981" y="217525"/>
                </a:lnTo>
                <a:lnTo>
                  <a:pt x="79383" y="274862"/>
                </a:lnTo>
                <a:lnTo>
                  <a:pt x="76200" y="304800"/>
                </a:lnTo>
                <a:lnTo>
                  <a:pt x="0" y="304800"/>
                </a:lnTo>
                <a:lnTo>
                  <a:pt x="12024" y="246897"/>
                </a:lnTo>
                <a:lnTo>
                  <a:pt x="46607" y="192655"/>
                </a:lnTo>
                <a:lnTo>
                  <a:pt x="101511" y="143097"/>
                </a:lnTo>
                <a:lnTo>
                  <a:pt x="135885" y="120395"/>
                </a:lnTo>
                <a:lnTo>
                  <a:pt x="174499" y="99247"/>
                </a:lnTo>
                <a:lnTo>
                  <a:pt x="217076" y="79782"/>
                </a:lnTo>
                <a:lnTo>
                  <a:pt x="263334" y="62128"/>
                </a:lnTo>
                <a:lnTo>
                  <a:pt x="312995" y="46413"/>
                </a:lnTo>
                <a:lnTo>
                  <a:pt x="365778" y="32764"/>
                </a:lnTo>
                <a:lnTo>
                  <a:pt x="421405" y="21310"/>
                </a:lnTo>
                <a:lnTo>
                  <a:pt x="479595" y="12179"/>
                </a:lnTo>
                <a:lnTo>
                  <a:pt x="540069" y="5498"/>
                </a:lnTo>
                <a:lnTo>
                  <a:pt x="602547" y="1395"/>
                </a:lnTo>
                <a:lnTo>
                  <a:pt x="666750" y="0"/>
                </a:lnTo>
                <a:lnTo>
                  <a:pt x="742950" y="0"/>
                </a:lnTo>
                <a:lnTo>
                  <a:pt x="803199" y="1237"/>
                </a:lnTo>
                <a:lnTo>
                  <a:pt x="862154" y="4885"/>
                </a:lnTo>
                <a:lnTo>
                  <a:pt x="919546" y="10850"/>
                </a:lnTo>
                <a:lnTo>
                  <a:pt x="975105" y="19037"/>
                </a:lnTo>
                <a:lnTo>
                  <a:pt x="1028563" y="29351"/>
                </a:lnTo>
                <a:lnTo>
                  <a:pt x="1079652" y="41696"/>
                </a:lnTo>
                <a:lnTo>
                  <a:pt x="1128102" y="55979"/>
                </a:lnTo>
                <a:lnTo>
                  <a:pt x="1173646" y="72104"/>
                </a:lnTo>
                <a:lnTo>
                  <a:pt x="1216014" y="89976"/>
                </a:lnTo>
                <a:lnTo>
                  <a:pt x="1254938" y="109502"/>
                </a:lnTo>
                <a:lnTo>
                  <a:pt x="1290149" y="130585"/>
                </a:lnTo>
                <a:lnTo>
                  <a:pt x="1321379" y="153131"/>
                </a:lnTo>
                <a:lnTo>
                  <a:pt x="1370818" y="202233"/>
                </a:lnTo>
                <a:lnTo>
                  <a:pt x="1388490" y="228600"/>
                </a:lnTo>
                <a:lnTo>
                  <a:pt x="1426590" y="228600"/>
                </a:lnTo>
                <a:lnTo>
                  <a:pt x="1371600" y="304800"/>
                </a:lnTo>
                <a:lnTo>
                  <a:pt x="1274190" y="228600"/>
                </a:lnTo>
                <a:lnTo>
                  <a:pt x="1312290" y="228600"/>
                </a:lnTo>
                <a:lnTo>
                  <a:pt x="1294618" y="202233"/>
                </a:lnTo>
                <a:lnTo>
                  <a:pt x="1245179" y="153131"/>
                </a:lnTo>
                <a:lnTo>
                  <a:pt x="1213949" y="130585"/>
                </a:lnTo>
                <a:lnTo>
                  <a:pt x="1178738" y="109502"/>
                </a:lnTo>
                <a:lnTo>
                  <a:pt x="1139814" y="89976"/>
                </a:lnTo>
                <a:lnTo>
                  <a:pt x="1097446" y="72104"/>
                </a:lnTo>
                <a:lnTo>
                  <a:pt x="1051902" y="55979"/>
                </a:lnTo>
                <a:lnTo>
                  <a:pt x="1003452" y="41696"/>
                </a:lnTo>
                <a:lnTo>
                  <a:pt x="952363" y="29351"/>
                </a:lnTo>
                <a:lnTo>
                  <a:pt x="898905" y="19037"/>
                </a:lnTo>
                <a:lnTo>
                  <a:pt x="843346" y="10850"/>
                </a:lnTo>
                <a:lnTo>
                  <a:pt x="785954" y="4885"/>
                </a:lnTo>
                <a:lnTo>
                  <a:pt x="726999" y="1237"/>
                </a:lnTo>
                <a:lnTo>
                  <a:pt x="666750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04769" y="423418"/>
            <a:ext cx="28575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0" dirty="0">
                <a:solidFill>
                  <a:srgbClr val="C00000"/>
                </a:solidFill>
              </a:rPr>
              <a:t>Splitting</a:t>
            </a:r>
            <a:r>
              <a:rPr sz="3200" spc="-100" dirty="0">
                <a:solidFill>
                  <a:srgbClr val="C00000"/>
                </a:solidFill>
              </a:rPr>
              <a:t> </a:t>
            </a:r>
            <a:r>
              <a:rPr sz="3200" spc="-80" dirty="0">
                <a:solidFill>
                  <a:srgbClr val="C00000"/>
                </a:solidFill>
              </a:rPr>
              <a:t>Phase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022836"/>
            <a:ext cx="7898130" cy="33178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344170" indent="-342900">
              <a:lnSpc>
                <a:spcPct val="150000"/>
              </a:lnSpc>
              <a:spcBef>
                <a:spcPts val="95"/>
              </a:spcBef>
              <a:buClr>
                <a:srgbClr val="6D9FAF"/>
              </a:buClr>
              <a:buSzPct val="79166"/>
              <a:buFont typeface="Arial"/>
              <a:buChar char="•"/>
              <a:tabLst>
                <a:tab pos="354965" algn="l"/>
                <a:tab pos="355600" algn="l"/>
                <a:tab pos="1021080" algn="l"/>
                <a:tab pos="6650355" algn="l"/>
              </a:tabLst>
            </a:pPr>
            <a:r>
              <a:rPr sz="2400" b="1" spc="-125" dirty="0">
                <a:latin typeface="Arial"/>
                <a:cs typeface="Arial"/>
              </a:rPr>
              <a:t>The	</a:t>
            </a:r>
            <a:r>
              <a:rPr sz="2400" b="1" spc="-15" dirty="0">
                <a:latin typeface="Arial"/>
                <a:cs typeface="Arial"/>
              </a:rPr>
              <a:t>six </a:t>
            </a:r>
            <a:r>
              <a:rPr sz="2400" b="1" spc="-20" dirty="0">
                <a:latin typeface="Arial"/>
                <a:cs typeface="Arial"/>
              </a:rPr>
              <a:t>carbon </a:t>
            </a:r>
            <a:r>
              <a:rPr sz="2400" b="1" spc="-105" dirty="0">
                <a:latin typeface="Arial"/>
                <a:cs typeface="Arial"/>
              </a:rPr>
              <a:t>Fructose </a:t>
            </a:r>
            <a:r>
              <a:rPr sz="2400" b="1" spc="-240" dirty="0">
                <a:latin typeface="Arial"/>
                <a:cs typeface="Arial"/>
              </a:rPr>
              <a:t>1,</a:t>
            </a:r>
            <a:r>
              <a:rPr sz="2400" b="1" spc="150" dirty="0">
                <a:latin typeface="Arial"/>
                <a:cs typeface="Arial"/>
              </a:rPr>
              <a:t> </a:t>
            </a:r>
            <a:r>
              <a:rPr sz="2400" b="1" spc="-204" dirty="0">
                <a:latin typeface="Arial"/>
                <a:cs typeface="Arial"/>
              </a:rPr>
              <a:t>6-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40" dirty="0">
                <a:latin typeface="Arial"/>
                <a:cs typeface="Arial"/>
              </a:rPr>
              <a:t>bisphosphate	</a:t>
            </a:r>
            <a:r>
              <a:rPr sz="2400" b="1" spc="-140" dirty="0">
                <a:latin typeface="Arial"/>
                <a:cs typeface="Arial"/>
              </a:rPr>
              <a:t>is </a:t>
            </a:r>
            <a:r>
              <a:rPr sz="2400" b="1" spc="-65" dirty="0">
                <a:latin typeface="Arial"/>
                <a:cs typeface="Arial"/>
              </a:rPr>
              <a:t>split  </a:t>
            </a:r>
            <a:r>
              <a:rPr sz="2400" b="1" spc="5" dirty="0">
                <a:latin typeface="Arial"/>
                <a:cs typeface="Arial"/>
              </a:rPr>
              <a:t>to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spc="-340" dirty="0">
                <a:solidFill>
                  <a:srgbClr val="0000FF"/>
                </a:solidFill>
                <a:latin typeface="Arial"/>
                <a:cs typeface="Arial"/>
              </a:rPr>
              <a:t>2	</a:t>
            </a:r>
            <a:r>
              <a:rPr sz="2400" b="1" spc="10" dirty="0">
                <a:solidFill>
                  <a:srgbClr val="0000FF"/>
                </a:solidFill>
                <a:latin typeface="Arial"/>
                <a:cs typeface="Arial"/>
              </a:rPr>
              <a:t>three </a:t>
            </a:r>
            <a:r>
              <a:rPr sz="2400" b="1" spc="-25" dirty="0">
                <a:solidFill>
                  <a:srgbClr val="0000FF"/>
                </a:solidFill>
                <a:latin typeface="Arial"/>
                <a:cs typeface="Arial"/>
              </a:rPr>
              <a:t>carbon </a:t>
            </a:r>
            <a:r>
              <a:rPr sz="2400" b="1" spc="-80" dirty="0">
                <a:solidFill>
                  <a:srgbClr val="0000FF"/>
                </a:solidFill>
                <a:latin typeface="Arial"/>
                <a:cs typeface="Arial"/>
              </a:rPr>
              <a:t>compounds.</a:t>
            </a:r>
            <a:endParaRPr sz="2400">
              <a:latin typeface="Arial"/>
              <a:cs typeface="Arial"/>
            </a:endParaRPr>
          </a:p>
          <a:p>
            <a:pPr marL="355600" marR="184785" indent="-342900">
              <a:lnSpc>
                <a:spcPct val="150000"/>
              </a:lnSpc>
              <a:spcBef>
                <a:spcPts val="5"/>
              </a:spcBef>
              <a:buClr>
                <a:srgbClr val="6D9FAF"/>
              </a:buClr>
              <a:buSzPct val="79166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15" dirty="0">
                <a:solidFill>
                  <a:srgbClr val="FF3399"/>
                </a:solidFill>
                <a:latin typeface="Arial"/>
                <a:cs typeface="Arial"/>
              </a:rPr>
              <a:t>Glyceraldehyde </a:t>
            </a:r>
            <a:r>
              <a:rPr sz="2400" b="1" spc="-220" dirty="0">
                <a:solidFill>
                  <a:srgbClr val="FF3399"/>
                </a:solidFill>
                <a:latin typeface="Arial"/>
                <a:cs typeface="Arial"/>
              </a:rPr>
              <a:t>3- </a:t>
            </a:r>
            <a:r>
              <a:rPr sz="2400" b="1" spc="-20" dirty="0">
                <a:solidFill>
                  <a:srgbClr val="FF3399"/>
                </a:solidFill>
                <a:latin typeface="Arial"/>
                <a:cs typeface="Arial"/>
              </a:rPr>
              <a:t>phosphate </a:t>
            </a:r>
            <a:r>
              <a:rPr sz="2400" b="1" spc="-200" dirty="0">
                <a:solidFill>
                  <a:srgbClr val="FF3399"/>
                </a:solidFill>
                <a:latin typeface="Arial"/>
                <a:cs typeface="Arial"/>
              </a:rPr>
              <a:t>&amp; </a:t>
            </a:r>
            <a:r>
              <a:rPr sz="2400" b="1" spc="45" dirty="0">
                <a:solidFill>
                  <a:srgbClr val="FF3399"/>
                </a:solidFill>
                <a:latin typeface="Arial"/>
                <a:cs typeface="Arial"/>
              </a:rPr>
              <a:t>Dihydroxy </a:t>
            </a:r>
            <a:r>
              <a:rPr sz="2400" b="1" spc="-25" dirty="0">
                <a:solidFill>
                  <a:srgbClr val="FF3399"/>
                </a:solidFill>
                <a:latin typeface="Arial"/>
                <a:cs typeface="Arial"/>
              </a:rPr>
              <a:t>acetone  </a:t>
            </a:r>
            <a:r>
              <a:rPr sz="2400" b="1" spc="-20" dirty="0">
                <a:solidFill>
                  <a:srgbClr val="FF3399"/>
                </a:solidFill>
                <a:latin typeface="Arial"/>
                <a:cs typeface="Arial"/>
              </a:rPr>
              <a:t>phosphate </a:t>
            </a:r>
            <a:r>
              <a:rPr sz="2400" b="1" spc="70" dirty="0">
                <a:latin typeface="Arial"/>
                <a:cs typeface="Arial"/>
              </a:rPr>
              <a:t>by </a:t>
            </a:r>
            <a:r>
              <a:rPr sz="2400" b="1" spc="-15" dirty="0">
                <a:latin typeface="Arial"/>
                <a:cs typeface="Arial"/>
              </a:rPr>
              <a:t>the </a:t>
            </a:r>
            <a:r>
              <a:rPr sz="2400" b="1" spc="20" dirty="0">
                <a:latin typeface="Arial"/>
                <a:cs typeface="Arial"/>
              </a:rPr>
              <a:t>enzyme </a:t>
            </a:r>
            <a:r>
              <a:rPr sz="2400" b="1" spc="5" dirty="0">
                <a:solidFill>
                  <a:srgbClr val="0000FF"/>
                </a:solidFill>
                <a:latin typeface="Arial"/>
                <a:cs typeface="Arial"/>
              </a:rPr>
              <a:t>aldolase </a:t>
            </a:r>
            <a:r>
              <a:rPr sz="2400" b="1" spc="-105" dirty="0">
                <a:latin typeface="Arial"/>
                <a:cs typeface="Arial"/>
              </a:rPr>
              <a:t>(Fructose </a:t>
            </a:r>
            <a:r>
              <a:rPr sz="2400" b="1" spc="-240" dirty="0">
                <a:latin typeface="Arial"/>
                <a:cs typeface="Arial"/>
              </a:rPr>
              <a:t>1, </a:t>
            </a:r>
            <a:r>
              <a:rPr sz="2400" b="1" spc="-204" dirty="0">
                <a:latin typeface="Arial"/>
                <a:cs typeface="Arial"/>
              </a:rPr>
              <a:t>6-  </a:t>
            </a:r>
            <a:r>
              <a:rPr sz="2400" b="1" spc="-35" dirty="0">
                <a:latin typeface="Arial"/>
                <a:cs typeface="Arial"/>
              </a:rPr>
              <a:t>bisphosphate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aldolase).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125" dirty="0">
                <a:latin typeface="Arial"/>
                <a:cs typeface="Arial"/>
              </a:rPr>
              <a:t>The </a:t>
            </a:r>
            <a:r>
              <a:rPr sz="2400" b="1" spc="-20" dirty="0">
                <a:latin typeface="Arial"/>
                <a:cs typeface="Arial"/>
              </a:rPr>
              <a:t>reaction </a:t>
            </a:r>
            <a:r>
              <a:rPr sz="2400" b="1" spc="-135" dirty="0">
                <a:latin typeface="Arial"/>
                <a:cs typeface="Arial"/>
              </a:rPr>
              <a:t>is </a:t>
            </a:r>
            <a:r>
              <a:rPr sz="2400" b="1" spc="-5" dirty="0">
                <a:latin typeface="Arial"/>
                <a:cs typeface="Arial"/>
              </a:rPr>
              <a:t>reversible </a:t>
            </a:r>
            <a:r>
              <a:rPr sz="2400" b="1" spc="-140" dirty="0">
                <a:latin typeface="Arial"/>
                <a:cs typeface="Arial"/>
              </a:rPr>
              <a:t>is </a:t>
            </a:r>
            <a:r>
              <a:rPr sz="2400" b="1" spc="-20" dirty="0">
                <a:solidFill>
                  <a:srgbClr val="0000FF"/>
                </a:solidFill>
                <a:latin typeface="Arial"/>
                <a:cs typeface="Arial"/>
              </a:rPr>
              <a:t>not </a:t>
            </a:r>
            <a:r>
              <a:rPr sz="2400" b="1" spc="-85" dirty="0">
                <a:solidFill>
                  <a:srgbClr val="0000FF"/>
                </a:solidFill>
                <a:latin typeface="Arial"/>
                <a:cs typeface="Arial"/>
              </a:rPr>
              <a:t>subject </a:t>
            </a:r>
            <a:r>
              <a:rPr sz="2400" b="1" spc="5" dirty="0">
                <a:solidFill>
                  <a:srgbClr val="0000FF"/>
                </a:solidFill>
                <a:latin typeface="Arial"/>
                <a:cs typeface="Arial"/>
              </a:rPr>
              <a:t>to</a:t>
            </a:r>
            <a:r>
              <a:rPr sz="2400" b="1" spc="46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regulation.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98270" y="4799838"/>
            <a:ext cx="164020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4775">
              <a:lnSpc>
                <a:spcPct val="100000"/>
              </a:lnSpc>
              <a:spcBef>
                <a:spcPts val="100"/>
              </a:spcBef>
            </a:pPr>
            <a:r>
              <a:rPr sz="2000" b="1" spc="-90" dirty="0">
                <a:solidFill>
                  <a:srgbClr val="0000FF"/>
                </a:solidFill>
                <a:latin typeface="Arial"/>
                <a:cs typeface="Arial"/>
              </a:rPr>
              <a:t>Fructose </a:t>
            </a:r>
            <a:r>
              <a:rPr sz="2000" b="1" spc="-185" dirty="0">
                <a:solidFill>
                  <a:srgbClr val="0000FF"/>
                </a:solidFill>
                <a:latin typeface="Arial"/>
                <a:cs typeface="Arial"/>
              </a:rPr>
              <a:t>1,6-  </a:t>
            </a:r>
            <a:r>
              <a:rPr sz="2000" b="1" spc="-50" dirty="0">
                <a:solidFill>
                  <a:srgbClr val="0000FF"/>
                </a:solidFill>
                <a:latin typeface="Arial"/>
                <a:cs typeface="Arial"/>
              </a:rPr>
              <a:t>bisp</a:t>
            </a:r>
            <a:r>
              <a:rPr sz="2000" b="1" spc="-90" dirty="0">
                <a:solidFill>
                  <a:srgbClr val="0000FF"/>
                </a:solidFill>
                <a:latin typeface="Arial"/>
                <a:cs typeface="Arial"/>
              </a:rPr>
              <a:t>ho</a:t>
            </a:r>
            <a:r>
              <a:rPr sz="2000" b="1" spc="-8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000" b="1" spc="20" dirty="0">
                <a:solidFill>
                  <a:srgbClr val="0000FF"/>
                </a:solidFill>
                <a:latin typeface="Arial"/>
                <a:cs typeface="Arial"/>
              </a:rPr>
              <a:t>phate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63515" y="4876038"/>
            <a:ext cx="22860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">
              <a:lnSpc>
                <a:spcPct val="100000"/>
              </a:lnSpc>
              <a:spcBef>
                <a:spcPts val="100"/>
              </a:spcBef>
            </a:pPr>
            <a:r>
              <a:rPr sz="2000" b="1" spc="10" dirty="0">
                <a:solidFill>
                  <a:srgbClr val="0000FF"/>
                </a:solidFill>
                <a:latin typeface="Arial"/>
                <a:cs typeface="Arial"/>
              </a:rPr>
              <a:t>Glyceraldehyde </a:t>
            </a:r>
            <a:r>
              <a:rPr sz="2000" b="1" spc="-170" dirty="0">
                <a:solidFill>
                  <a:srgbClr val="0000FF"/>
                </a:solidFill>
                <a:latin typeface="Arial"/>
                <a:cs typeface="Arial"/>
              </a:rPr>
              <a:t>3-  </a:t>
            </a:r>
            <a:r>
              <a:rPr sz="2000" b="1" spc="-30" dirty="0">
                <a:solidFill>
                  <a:srgbClr val="0000FF"/>
                </a:solidFill>
                <a:latin typeface="Arial"/>
                <a:cs typeface="Arial"/>
              </a:rPr>
              <a:t>Phosphate </a:t>
            </a:r>
            <a:r>
              <a:rPr sz="2000" b="1" spc="50" dirty="0">
                <a:solidFill>
                  <a:srgbClr val="0000FF"/>
                </a:solidFill>
                <a:latin typeface="Arial"/>
                <a:cs typeface="Arial"/>
              </a:rPr>
              <a:t>+</a:t>
            </a:r>
            <a:r>
              <a:rPr sz="2000" b="1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-45" dirty="0">
                <a:solidFill>
                  <a:srgbClr val="0000FF"/>
                </a:solidFill>
                <a:latin typeface="Arial"/>
                <a:cs typeface="Arial"/>
              </a:rPr>
              <a:t>DHAP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33166" y="4722952"/>
            <a:ext cx="107823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Aldolase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971800" y="5130038"/>
            <a:ext cx="1620520" cy="104775"/>
          </a:xfrm>
          <a:custGeom>
            <a:avLst/>
            <a:gdLst/>
            <a:ahLst/>
            <a:cxnLst/>
            <a:rect l="l" t="t" r="r" b="b"/>
            <a:pathLst>
              <a:path w="1620520" h="104775">
                <a:moveTo>
                  <a:pt x="1531492" y="1397"/>
                </a:moveTo>
                <a:lnTo>
                  <a:pt x="1527555" y="2412"/>
                </a:lnTo>
                <a:lnTo>
                  <a:pt x="1525777" y="5461"/>
                </a:lnTo>
                <a:lnTo>
                  <a:pt x="1524000" y="8381"/>
                </a:lnTo>
                <a:lnTo>
                  <a:pt x="1525015" y="12318"/>
                </a:lnTo>
                <a:lnTo>
                  <a:pt x="1583816" y="46713"/>
                </a:lnTo>
                <a:lnTo>
                  <a:pt x="1607439" y="46736"/>
                </a:lnTo>
                <a:lnTo>
                  <a:pt x="1607439" y="59436"/>
                </a:lnTo>
                <a:lnTo>
                  <a:pt x="1583982" y="59436"/>
                </a:lnTo>
                <a:lnTo>
                  <a:pt x="1527937" y="92075"/>
                </a:lnTo>
                <a:lnTo>
                  <a:pt x="1525015" y="93725"/>
                </a:lnTo>
                <a:lnTo>
                  <a:pt x="1523873" y="97662"/>
                </a:lnTo>
                <a:lnTo>
                  <a:pt x="1527428" y="103759"/>
                </a:lnTo>
                <a:lnTo>
                  <a:pt x="1531365" y="104775"/>
                </a:lnTo>
                <a:lnTo>
                  <a:pt x="1609121" y="59436"/>
                </a:lnTo>
                <a:lnTo>
                  <a:pt x="1607439" y="59436"/>
                </a:lnTo>
                <a:lnTo>
                  <a:pt x="1609160" y="59413"/>
                </a:lnTo>
                <a:lnTo>
                  <a:pt x="1620012" y="53086"/>
                </a:lnTo>
                <a:lnTo>
                  <a:pt x="1534414" y="3175"/>
                </a:lnTo>
                <a:lnTo>
                  <a:pt x="1531492" y="1397"/>
                </a:lnTo>
                <a:close/>
              </a:path>
              <a:path w="1620520" h="104775">
                <a:moveTo>
                  <a:pt x="88645" y="0"/>
                </a:moveTo>
                <a:lnTo>
                  <a:pt x="85598" y="1650"/>
                </a:lnTo>
                <a:lnTo>
                  <a:pt x="0" y="51562"/>
                </a:lnTo>
                <a:lnTo>
                  <a:pt x="88518" y="103378"/>
                </a:lnTo>
                <a:lnTo>
                  <a:pt x="92456" y="102362"/>
                </a:lnTo>
                <a:lnTo>
                  <a:pt x="96012" y="96266"/>
                </a:lnTo>
                <a:lnTo>
                  <a:pt x="94995" y="92329"/>
                </a:lnTo>
                <a:lnTo>
                  <a:pt x="91948" y="90678"/>
                </a:lnTo>
                <a:lnTo>
                  <a:pt x="35975" y="57934"/>
                </a:lnTo>
                <a:lnTo>
                  <a:pt x="12573" y="57912"/>
                </a:lnTo>
                <a:lnTo>
                  <a:pt x="12573" y="45212"/>
                </a:lnTo>
                <a:lnTo>
                  <a:pt x="36051" y="45212"/>
                </a:lnTo>
                <a:lnTo>
                  <a:pt x="94995" y="10922"/>
                </a:lnTo>
                <a:lnTo>
                  <a:pt x="96012" y="6985"/>
                </a:lnTo>
                <a:lnTo>
                  <a:pt x="94361" y="4063"/>
                </a:lnTo>
                <a:lnTo>
                  <a:pt x="92582" y="1016"/>
                </a:lnTo>
                <a:lnTo>
                  <a:pt x="88645" y="0"/>
                </a:lnTo>
                <a:close/>
              </a:path>
              <a:path w="1620520" h="104775">
                <a:moveTo>
                  <a:pt x="1594798" y="53137"/>
                </a:moveTo>
                <a:lnTo>
                  <a:pt x="1584021" y="59413"/>
                </a:lnTo>
                <a:lnTo>
                  <a:pt x="1607439" y="59436"/>
                </a:lnTo>
                <a:lnTo>
                  <a:pt x="1607439" y="58674"/>
                </a:lnTo>
                <a:lnTo>
                  <a:pt x="1604264" y="58674"/>
                </a:lnTo>
                <a:lnTo>
                  <a:pt x="1594798" y="53137"/>
                </a:lnTo>
                <a:close/>
              </a:path>
              <a:path w="1620520" h="104775">
                <a:moveTo>
                  <a:pt x="36012" y="45234"/>
                </a:moveTo>
                <a:lnTo>
                  <a:pt x="25109" y="51577"/>
                </a:lnTo>
                <a:lnTo>
                  <a:pt x="35975" y="57934"/>
                </a:lnTo>
                <a:lnTo>
                  <a:pt x="1584021" y="59413"/>
                </a:lnTo>
                <a:lnTo>
                  <a:pt x="1594798" y="53137"/>
                </a:lnTo>
                <a:lnTo>
                  <a:pt x="1583816" y="46713"/>
                </a:lnTo>
                <a:lnTo>
                  <a:pt x="36012" y="45234"/>
                </a:lnTo>
                <a:close/>
              </a:path>
              <a:path w="1620520" h="104775">
                <a:moveTo>
                  <a:pt x="1604264" y="47625"/>
                </a:moveTo>
                <a:lnTo>
                  <a:pt x="1594798" y="53137"/>
                </a:lnTo>
                <a:lnTo>
                  <a:pt x="1604264" y="58674"/>
                </a:lnTo>
                <a:lnTo>
                  <a:pt x="1604264" y="47625"/>
                </a:lnTo>
                <a:close/>
              </a:path>
              <a:path w="1620520" h="104775">
                <a:moveTo>
                  <a:pt x="1607439" y="47625"/>
                </a:moveTo>
                <a:lnTo>
                  <a:pt x="1604264" y="47625"/>
                </a:lnTo>
                <a:lnTo>
                  <a:pt x="1604264" y="58674"/>
                </a:lnTo>
                <a:lnTo>
                  <a:pt x="1607439" y="58674"/>
                </a:lnTo>
                <a:lnTo>
                  <a:pt x="1607439" y="47625"/>
                </a:lnTo>
                <a:close/>
              </a:path>
              <a:path w="1620520" h="104775">
                <a:moveTo>
                  <a:pt x="12573" y="45212"/>
                </a:moveTo>
                <a:lnTo>
                  <a:pt x="12573" y="57912"/>
                </a:lnTo>
                <a:lnTo>
                  <a:pt x="35975" y="57934"/>
                </a:lnTo>
                <a:lnTo>
                  <a:pt x="34418" y="57023"/>
                </a:lnTo>
                <a:lnTo>
                  <a:pt x="15748" y="57023"/>
                </a:lnTo>
                <a:lnTo>
                  <a:pt x="15748" y="46100"/>
                </a:lnTo>
                <a:lnTo>
                  <a:pt x="34523" y="46100"/>
                </a:lnTo>
                <a:lnTo>
                  <a:pt x="36012" y="45234"/>
                </a:lnTo>
                <a:lnTo>
                  <a:pt x="12573" y="45212"/>
                </a:lnTo>
                <a:close/>
              </a:path>
              <a:path w="1620520" h="104775">
                <a:moveTo>
                  <a:pt x="15748" y="46100"/>
                </a:moveTo>
                <a:lnTo>
                  <a:pt x="15748" y="57023"/>
                </a:lnTo>
                <a:lnTo>
                  <a:pt x="25109" y="51577"/>
                </a:lnTo>
                <a:lnTo>
                  <a:pt x="15748" y="46100"/>
                </a:lnTo>
                <a:close/>
              </a:path>
              <a:path w="1620520" h="104775">
                <a:moveTo>
                  <a:pt x="25109" y="51577"/>
                </a:moveTo>
                <a:lnTo>
                  <a:pt x="15748" y="57023"/>
                </a:lnTo>
                <a:lnTo>
                  <a:pt x="34418" y="57023"/>
                </a:lnTo>
                <a:lnTo>
                  <a:pt x="25109" y="51577"/>
                </a:lnTo>
                <a:close/>
              </a:path>
              <a:path w="1620520" h="104775">
                <a:moveTo>
                  <a:pt x="1583816" y="46713"/>
                </a:moveTo>
                <a:lnTo>
                  <a:pt x="1594798" y="53137"/>
                </a:lnTo>
                <a:lnTo>
                  <a:pt x="1604264" y="47625"/>
                </a:lnTo>
                <a:lnTo>
                  <a:pt x="1607439" y="47625"/>
                </a:lnTo>
                <a:lnTo>
                  <a:pt x="1607439" y="46736"/>
                </a:lnTo>
                <a:lnTo>
                  <a:pt x="1583816" y="46713"/>
                </a:lnTo>
                <a:close/>
              </a:path>
              <a:path w="1620520" h="104775">
                <a:moveTo>
                  <a:pt x="34523" y="46100"/>
                </a:moveTo>
                <a:lnTo>
                  <a:pt x="15748" y="46100"/>
                </a:lnTo>
                <a:lnTo>
                  <a:pt x="25109" y="51577"/>
                </a:lnTo>
                <a:lnTo>
                  <a:pt x="34523" y="46100"/>
                </a:lnTo>
                <a:close/>
              </a:path>
              <a:path w="1620520" h="104775">
                <a:moveTo>
                  <a:pt x="36051" y="45212"/>
                </a:moveTo>
                <a:lnTo>
                  <a:pt x="12573" y="45212"/>
                </a:lnTo>
                <a:lnTo>
                  <a:pt x="36012" y="4523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29739" y="575818"/>
            <a:ext cx="438213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C00000"/>
                </a:solidFill>
              </a:rPr>
              <a:t>Isomerization </a:t>
            </a:r>
            <a:r>
              <a:rPr sz="3200" spc="30" dirty="0">
                <a:solidFill>
                  <a:srgbClr val="C00000"/>
                </a:solidFill>
              </a:rPr>
              <a:t>of</a:t>
            </a:r>
            <a:r>
              <a:rPr sz="3200" spc="-105" dirty="0">
                <a:solidFill>
                  <a:srgbClr val="C00000"/>
                </a:solidFill>
              </a:rPr>
              <a:t> </a:t>
            </a:r>
            <a:r>
              <a:rPr sz="3200" spc="-70" dirty="0">
                <a:solidFill>
                  <a:srgbClr val="C00000"/>
                </a:solidFill>
              </a:rPr>
              <a:t>DHAP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1402541"/>
            <a:ext cx="7609205" cy="2770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501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spc="-55" dirty="0">
                <a:solidFill>
                  <a:srgbClr val="FF3399"/>
                </a:solidFill>
                <a:latin typeface="Arial"/>
                <a:cs typeface="Arial"/>
              </a:rPr>
              <a:t>Phosphotriose </a:t>
            </a:r>
            <a:r>
              <a:rPr sz="2400" b="1" spc="-35" dirty="0">
                <a:solidFill>
                  <a:srgbClr val="FF3399"/>
                </a:solidFill>
                <a:latin typeface="Arial"/>
                <a:cs typeface="Arial"/>
              </a:rPr>
              <a:t>isomerase </a:t>
            </a:r>
            <a:r>
              <a:rPr sz="2400" b="1" spc="-10" dirty="0">
                <a:latin typeface="Arial"/>
                <a:cs typeface="Arial"/>
              </a:rPr>
              <a:t>catalyzes </a:t>
            </a:r>
            <a:r>
              <a:rPr sz="2400" b="1" spc="-15" dirty="0">
                <a:latin typeface="Arial"/>
                <a:cs typeface="Arial"/>
              </a:rPr>
              <a:t>the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reversible  </a:t>
            </a:r>
            <a:r>
              <a:rPr sz="2400" b="1" spc="-40" dirty="0">
                <a:solidFill>
                  <a:srgbClr val="0000FF"/>
                </a:solidFill>
                <a:latin typeface="Arial"/>
                <a:cs typeface="Arial"/>
              </a:rPr>
              <a:t>interconversion </a:t>
            </a:r>
            <a:r>
              <a:rPr sz="2400" b="1" spc="20" dirty="0">
                <a:solidFill>
                  <a:srgbClr val="0000FF"/>
                </a:solidFill>
                <a:latin typeface="Arial"/>
                <a:cs typeface="Arial"/>
              </a:rPr>
              <a:t>of dihydroxyacetone </a:t>
            </a:r>
            <a:r>
              <a:rPr sz="2400" b="1" spc="-20" dirty="0">
                <a:solidFill>
                  <a:srgbClr val="0000FF"/>
                </a:solidFill>
                <a:latin typeface="Arial"/>
                <a:cs typeface="Arial"/>
              </a:rPr>
              <a:t>phosphate </a:t>
            </a:r>
            <a:r>
              <a:rPr sz="2400" b="1" spc="-200" dirty="0">
                <a:solidFill>
                  <a:srgbClr val="0000FF"/>
                </a:solidFill>
                <a:latin typeface="Arial"/>
                <a:cs typeface="Arial"/>
              </a:rPr>
              <a:t>&amp;  </a:t>
            </a:r>
            <a:r>
              <a:rPr sz="2400" b="1" spc="15" dirty="0">
                <a:solidFill>
                  <a:srgbClr val="0000FF"/>
                </a:solidFill>
                <a:latin typeface="Arial"/>
                <a:cs typeface="Arial"/>
              </a:rPr>
              <a:t>glyceraldehyde</a:t>
            </a:r>
            <a:r>
              <a:rPr sz="2400" b="1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65" dirty="0">
                <a:solidFill>
                  <a:srgbClr val="0000FF"/>
                </a:solidFill>
                <a:latin typeface="Arial"/>
                <a:cs typeface="Arial"/>
              </a:rPr>
              <a:t>3-phosphate.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Clr>
                <a:srgbClr val="6D9FAF"/>
              </a:buClr>
              <a:buSzPct val="79166"/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spc="-10" dirty="0">
                <a:solidFill>
                  <a:srgbClr val="0000FF"/>
                </a:solidFill>
                <a:latin typeface="Arial"/>
                <a:cs typeface="Arial"/>
              </a:rPr>
              <a:t>Two </a:t>
            </a:r>
            <a:r>
              <a:rPr sz="2400" b="1" spc="-70" dirty="0">
                <a:latin typeface="Arial"/>
                <a:cs typeface="Arial"/>
              </a:rPr>
              <a:t>molecules </a:t>
            </a:r>
            <a:r>
              <a:rPr sz="2400" b="1" spc="25" dirty="0">
                <a:latin typeface="Arial"/>
                <a:cs typeface="Arial"/>
              </a:rPr>
              <a:t>of </a:t>
            </a:r>
            <a:r>
              <a:rPr sz="2400" b="1" spc="10" dirty="0">
                <a:solidFill>
                  <a:srgbClr val="0000FF"/>
                </a:solidFill>
                <a:latin typeface="Arial"/>
                <a:cs typeface="Arial"/>
              </a:rPr>
              <a:t>glyceraldehyde </a:t>
            </a:r>
            <a:r>
              <a:rPr sz="2400" b="1" spc="-55" dirty="0">
                <a:solidFill>
                  <a:srgbClr val="0000FF"/>
                </a:solidFill>
                <a:latin typeface="Arial"/>
                <a:cs typeface="Arial"/>
              </a:rPr>
              <a:t>3-phosphate</a:t>
            </a:r>
            <a:r>
              <a:rPr sz="2400" b="1" spc="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75" dirty="0">
                <a:solidFill>
                  <a:srgbClr val="0000FF"/>
                </a:solidFill>
                <a:latin typeface="Arial"/>
                <a:cs typeface="Arial"/>
              </a:rPr>
              <a:t>are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445"/>
              </a:spcBef>
            </a:pPr>
            <a:r>
              <a:rPr sz="2400" b="1" spc="20" dirty="0">
                <a:solidFill>
                  <a:srgbClr val="0000FF"/>
                </a:solidFill>
                <a:latin typeface="Arial"/>
                <a:cs typeface="Arial"/>
              </a:rPr>
              <a:t>obtained </a:t>
            </a:r>
            <a:r>
              <a:rPr sz="2400" b="1" spc="15" dirty="0">
                <a:solidFill>
                  <a:srgbClr val="0000FF"/>
                </a:solidFill>
                <a:latin typeface="Arial"/>
                <a:cs typeface="Arial"/>
              </a:rPr>
              <a:t>from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one </a:t>
            </a:r>
            <a:r>
              <a:rPr sz="2400" b="1" spc="-45" dirty="0">
                <a:solidFill>
                  <a:srgbClr val="0000FF"/>
                </a:solidFill>
                <a:latin typeface="Arial"/>
                <a:cs typeface="Arial"/>
              </a:rPr>
              <a:t>molecule </a:t>
            </a:r>
            <a:r>
              <a:rPr sz="2400" b="1" spc="20" dirty="0">
                <a:solidFill>
                  <a:srgbClr val="0000FF"/>
                </a:solidFill>
                <a:latin typeface="Arial"/>
                <a:cs typeface="Arial"/>
              </a:rPr>
              <a:t>of</a:t>
            </a:r>
            <a:r>
              <a:rPr sz="2400" b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90" dirty="0">
                <a:solidFill>
                  <a:srgbClr val="0000FF"/>
                </a:solidFill>
                <a:latin typeface="Arial"/>
                <a:cs typeface="Arial"/>
              </a:rPr>
              <a:t>glucose.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8294" y="5028438"/>
            <a:ext cx="7232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45" dirty="0">
                <a:solidFill>
                  <a:srgbClr val="0000FF"/>
                </a:solidFill>
                <a:latin typeface="Arial"/>
                <a:cs typeface="Arial"/>
              </a:rPr>
              <a:t>DHAP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77721" y="4799838"/>
            <a:ext cx="6592570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00"/>
              </a:lnSpc>
              <a:spcBef>
                <a:spcPts val="100"/>
              </a:spcBef>
            </a:pPr>
            <a:r>
              <a:rPr sz="2000" b="1" spc="-35" dirty="0">
                <a:solidFill>
                  <a:srgbClr val="FF0000"/>
                </a:solidFill>
                <a:latin typeface="Arial"/>
                <a:cs typeface="Arial"/>
              </a:rPr>
              <a:t>Phosphohexose</a:t>
            </a:r>
            <a:r>
              <a:rPr sz="20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FF0000"/>
                </a:solidFill>
                <a:latin typeface="Arial"/>
                <a:cs typeface="Arial"/>
              </a:rPr>
              <a:t>isomerase</a:t>
            </a:r>
            <a:endParaRPr sz="2000">
              <a:latin typeface="Arial"/>
              <a:cs typeface="Arial"/>
            </a:endParaRPr>
          </a:p>
          <a:p>
            <a:pPr marL="3143250">
              <a:lnSpc>
                <a:spcPts val="2100"/>
              </a:lnSpc>
            </a:pPr>
            <a:r>
              <a:rPr sz="2000" b="1" spc="10" dirty="0">
                <a:solidFill>
                  <a:srgbClr val="0000FF"/>
                </a:solidFill>
                <a:latin typeface="Arial"/>
                <a:cs typeface="Arial"/>
              </a:rPr>
              <a:t>Glyceraldehyde</a:t>
            </a:r>
            <a:r>
              <a:rPr sz="2000" b="1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-55" dirty="0">
                <a:solidFill>
                  <a:srgbClr val="0000FF"/>
                </a:solidFill>
                <a:latin typeface="Arial"/>
                <a:cs typeface="Arial"/>
              </a:rPr>
              <a:t>3-Phosphate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76400" y="5206110"/>
            <a:ext cx="2667000" cy="105410"/>
          </a:xfrm>
          <a:custGeom>
            <a:avLst/>
            <a:gdLst/>
            <a:ahLst/>
            <a:cxnLst/>
            <a:rect l="l" t="t" r="r" b="b"/>
            <a:pathLst>
              <a:path w="2667000" h="105410">
                <a:moveTo>
                  <a:pt x="2578480" y="1524"/>
                </a:moveTo>
                <a:lnTo>
                  <a:pt x="2574544" y="2539"/>
                </a:lnTo>
                <a:lnTo>
                  <a:pt x="2570988" y="8636"/>
                </a:lnTo>
                <a:lnTo>
                  <a:pt x="2572004" y="12445"/>
                </a:lnTo>
                <a:lnTo>
                  <a:pt x="2630819" y="46849"/>
                </a:lnTo>
                <a:lnTo>
                  <a:pt x="2654427" y="46862"/>
                </a:lnTo>
                <a:lnTo>
                  <a:pt x="2654427" y="59562"/>
                </a:lnTo>
                <a:lnTo>
                  <a:pt x="2631004" y="59562"/>
                </a:lnTo>
                <a:lnTo>
                  <a:pt x="2572004" y="93979"/>
                </a:lnTo>
                <a:lnTo>
                  <a:pt x="2570988" y="97789"/>
                </a:lnTo>
                <a:lnTo>
                  <a:pt x="2572766" y="100837"/>
                </a:lnTo>
                <a:lnTo>
                  <a:pt x="2574416" y="103885"/>
                </a:lnTo>
                <a:lnTo>
                  <a:pt x="2578354" y="104901"/>
                </a:lnTo>
                <a:lnTo>
                  <a:pt x="2656109" y="59562"/>
                </a:lnTo>
                <a:lnTo>
                  <a:pt x="2654427" y="59562"/>
                </a:lnTo>
                <a:lnTo>
                  <a:pt x="2656132" y="59549"/>
                </a:lnTo>
                <a:lnTo>
                  <a:pt x="2667000" y="53212"/>
                </a:lnTo>
                <a:lnTo>
                  <a:pt x="2581402" y="3301"/>
                </a:lnTo>
                <a:lnTo>
                  <a:pt x="2578480" y="1524"/>
                </a:lnTo>
                <a:close/>
              </a:path>
              <a:path w="2667000" h="105410">
                <a:moveTo>
                  <a:pt x="88645" y="0"/>
                </a:moveTo>
                <a:lnTo>
                  <a:pt x="0" y="51688"/>
                </a:lnTo>
                <a:lnTo>
                  <a:pt x="85598" y="101726"/>
                </a:lnTo>
                <a:lnTo>
                  <a:pt x="88518" y="103504"/>
                </a:lnTo>
                <a:lnTo>
                  <a:pt x="92456" y="102361"/>
                </a:lnTo>
                <a:lnTo>
                  <a:pt x="94233" y="99440"/>
                </a:lnTo>
                <a:lnTo>
                  <a:pt x="96012" y="96392"/>
                </a:lnTo>
                <a:lnTo>
                  <a:pt x="94995" y="92455"/>
                </a:lnTo>
                <a:lnTo>
                  <a:pt x="36018" y="58052"/>
                </a:lnTo>
                <a:lnTo>
                  <a:pt x="12573" y="58038"/>
                </a:lnTo>
                <a:lnTo>
                  <a:pt x="12573" y="45338"/>
                </a:lnTo>
                <a:lnTo>
                  <a:pt x="36051" y="45338"/>
                </a:lnTo>
                <a:lnTo>
                  <a:pt x="94995" y="11049"/>
                </a:lnTo>
                <a:lnTo>
                  <a:pt x="96012" y="7112"/>
                </a:lnTo>
                <a:lnTo>
                  <a:pt x="94233" y="4063"/>
                </a:lnTo>
                <a:lnTo>
                  <a:pt x="92582" y="1015"/>
                </a:lnTo>
                <a:lnTo>
                  <a:pt x="88645" y="0"/>
                </a:lnTo>
                <a:close/>
              </a:path>
              <a:path w="2667000" h="105410">
                <a:moveTo>
                  <a:pt x="2641794" y="53268"/>
                </a:moveTo>
                <a:lnTo>
                  <a:pt x="2631027" y="59549"/>
                </a:lnTo>
                <a:lnTo>
                  <a:pt x="2654427" y="59562"/>
                </a:lnTo>
                <a:lnTo>
                  <a:pt x="2654427" y="58800"/>
                </a:lnTo>
                <a:lnTo>
                  <a:pt x="2651252" y="58800"/>
                </a:lnTo>
                <a:lnTo>
                  <a:pt x="2641794" y="53268"/>
                </a:lnTo>
                <a:close/>
              </a:path>
              <a:path w="2667000" h="105410">
                <a:moveTo>
                  <a:pt x="36027" y="45352"/>
                </a:moveTo>
                <a:lnTo>
                  <a:pt x="25122" y="51696"/>
                </a:lnTo>
                <a:lnTo>
                  <a:pt x="36018" y="58052"/>
                </a:lnTo>
                <a:lnTo>
                  <a:pt x="2631027" y="59549"/>
                </a:lnTo>
                <a:lnTo>
                  <a:pt x="2641794" y="53268"/>
                </a:lnTo>
                <a:lnTo>
                  <a:pt x="2630819" y="46849"/>
                </a:lnTo>
                <a:lnTo>
                  <a:pt x="36027" y="45352"/>
                </a:lnTo>
                <a:close/>
              </a:path>
              <a:path w="2667000" h="105410">
                <a:moveTo>
                  <a:pt x="2651252" y="47751"/>
                </a:moveTo>
                <a:lnTo>
                  <a:pt x="2641794" y="53268"/>
                </a:lnTo>
                <a:lnTo>
                  <a:pt x="2651252" y="58800"/>
                </a:lnTo>
                <a:lnTo>
                  <a:pt x="2651252" y="47751"/>
                </a:lnTo>
                <a:close/>
              </a:path>
              <a:path w="2667000" h="105410">
                <a:moveTo>
                  <a:pt x="2654427" y="47751"/>
                </a:moveTo>
                <a:lnTo>
                  <a:pt x="2651252" y="47751"/>
                </a:lnTo>
                <a:lnTo>
                  <a:pt x="2651252" y="58800"/>
                </a:lnTo>
                <a:lnTo>
                  <a:pt x="2654427" y="58800"/>
                </a:lnTo>
                <a:lnTo>
                  <a:pt x="2654427" y="47751"/>
                </a:lnTo>
                <a:close/>
              </a:path>
              <a:path w="2667000" h="105410">
                <a:moveTo>
                  <a:pt x="12573" y="45338"/>
                </a:moveTo>
                <a:lnTo>
                  <a:pt x="12573" y="58038"/>
                </a:lnTo>
                <a:lnTo>
                  <a:pt x="36018" y="58052"/>
                </a:lnTo>
                <a:lnTo>
                  <a:pt x="34471" y="57150"/>
                </a:lnTo>
                <a:lnTo>
                  <a:pt x="15748" y="57150"/>
                </a:lnTo>
                <a:lnTo>
                  <a:pt x="15748" y="46227"/>
                </a:lnTo>
                <a:lnTo>
                  <a:pt x="34523" y="46227"/>
                </a:lnTo>
                <a:lnTo>
                  <a:pt x="36027" y="45352"/>
                </a:lnTo>
                <a:lnTo>
                  <a:pt x="12573" y="45338"/>
                </a:lnTo>
                <a:close/>
              </a:path>
              <a:path w="2667000" h="105410">
                <a:moveTo>
                  <a:pt x="15748" y="46227"/>
                </a:moveTo>
                <a:lnTo>
                  <a:pt x="15748" y="57150"/>
                </a:lnTo>
                <a:lnTo>
                  <a:pt x="25122" y="51696"/>
                </a:lnTo>
                <a:lnTo>
                  <a:pt x="15748" y="46227"/>
                </a:lnTo>
                <a:close/>
              </a:path>
              <a:path w="2667000" h="105410">
                <a:moveTo>
                  <a:pt x="25122" y="51696"/>
                </a:moveTo>
                <a:lnTo>
                  <a:pt x="15748" y="57150"/>
                </a:lnTo>
                <a:lnTo>
                  <a:pt x="34471" y="57150"/>
                </a:lnTo>
                <a:lnTo>
                  <a:pt x="25122" y="51696"/>
                </a:lnTo>
                <a:close/>
              </a:path>
              <a:path w="2667000" h="105410">
                <a:moveTo>
                  <a:pt x="2630819" y="46849"/>
                </a:moveTo>
                <a:lnTo>
                  <a:pt x="2641794" y="53268"/>
                </a:lnTo>
                <a:lnTo>
                  <a:pt x="2651252" y="47751"/>
                </a:lnTo>
                <a:lnTo>
                  <a:pt x="2654427" y="47751"/>
                </a:lnTo>
                <a:lnTo>
                  <a:pt x="2654427" y="46862"/>
                </a:lnTo>
                <a:lnTo>
                  <a:pt x="2630819" y="46849"/>
                </a:lnTo>
                <a:close/>
              </a:path>
              <a:path w="2667000" h="105410">
                <a:moveTo>
                  <a:pt x="34523" y="46227"/>
                </a:moveTo>
                <a:lnTo>
                  <a:pt x="15748" y="46227"/>
                </a:lnTo>
                <a:lnTo>
                  <a:pt x="25122" y="51696"/>
                </a:lnTo>
                <a:lnTo>
                  <a:pt x="34523" y="46227"/>
                </a:lnTo>
                <a:close/>
              </a:path>
              <a:path w="2667000" h="105410">
                <a:moveTo>
                  <a:pt x="36051" y="45338"/>
                </a:moveTo>
                <a:lnTo>
                  <a:pt x="12573" y="45338"/>
                </a:lnTo>
                <a:lnTo>
                  <a:pt x="36027" y="453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0533" y="880618"/>
            <a:ext cx="61182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65" dirty="0">
                <a:solidFill>
                  <a:srgbClr val="C00000"/>
                </a:solidFill>
              </a:rPr>
              <a:t>Oxidation </a:t>
            </a:r>
            <a:r>
              <a:rPr sz="3200" spc="30" dirty="0">
                <a:solidFill>
                  <a:srgbClr val="C00000"/>
                </a:solidFill>
              </a:rPr>
              <a:t>of </a:t>
            </a:r>
            <a:r>
              <a:rPr sz="3200" spc="20" dirty="0">
                <a:solidFill>
                  <a:srgbClr val="C00000"/>
                </a:solidFill>
              </a:rPr>
              <a:t>glyceraldehyde</a:t>
            </a:r>
            <a:r>
              <a:rPr sz="3200" spc="-180" dirty="0">
                <a:solidFill>
                  <a:srgbClr val="C00000"/>
                </a:solidFill>
              </a:rPr>
              <a:t> </a:t>
            </a:r>
            <a:r>
              <a:rPr sz="3200" spc="-340" dirty="0">
                <a:solidFill>
                  <a:srgbClr val="C00000"/>
                </a:solidFill>
              </a:rPr>
              <a:t>3P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356615" y="1943735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6615" y="3864228"/>
            <a:ext cx="426720" cy="31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7963" y="1618005"/>
            <a:ext cx="7586980" cy="3866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  <a:tabLst>
                <a:tab pos="1624965" algn="l"/>
              </a:tabLst>
            </a:pPr>
            <a:r>
              <a:rPr sz="2800" b="1" spc="10" dirty="0">
                <a:solidFill>
                  <a:srgbClr val="FF3399"/>
                </a:solidFill>
                <a:latin typeface="Arial"/>
                <a:cs typeface="Arial"/>
              </a:rPr>
              <a:t>Glyceraldehyde </a:t>
            </a:r>
            <a:r>
              <a:rPr sz="2800" b="1" spc="-65" dirty="0">
                <a:solidFill>
                  <a:srgbClr val="FF3399"/>
                </a:solidFill>
                <a:latin typeface="Arial"/>
                <a:cs typeface="Arial"/>
              </a:rPr>
              <a:t>3-phosphate </a:t>
            </a:r>
            <a:r>
              <a:rPr sz="2800" b="1" spc="5" dirty="0">
                <a:solidFill>
                  <a:srgbClr val="FF3399"/>
                </a:solidFill>
                <a:latin typeface="Arial"/>
                <a:cs typeface="Arial"/>
              </a:rPr>
              <a:t>dehydrogenase  </a:t>
            </a:r>
            <a:r>
              <a:rPr sz="2800" b="1" spc="-70" dirty="0">
                <a:latin typeface="Arial"/>
                <a:cs typeface="Arial"/>
              </a:rPr>
              <a:t>converts	</a:t>
            </a:r>
            <a:r>
              <a:rPr sz="2800" b="1" spc="10" dirty="0">
                <a:solidFill>
                  <a:srgbClr val="0000FF"/>
                </a:solidFill>
                <a:latin typeface="Arial"/>
                <a:cs typeface="Arial"/>
              </a:rPr>
              <a:t>Glyceraldehyde </a:t>
            </a:r>
            <a:r>
              <a:rPr sz="2800" b="1" spc="-65" dirty="0">
                <a:solidFill>
                  <a:srgbClr val="0000FF"/>
                </a:solidFill>
                <a:latin typeface="Arial"/>
                <a:cs typeface="Arial"/>
              </a:rPr>
              <a:t>3-phosphate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to </a:t>
            </a:r>
            <a:r>
              <a:rPr sz="2800" b="1" spc="-254" dirty="0">
                <a:solidFill>
                  <a:srgbClr val="0000FF"/>
                </a:solidFill>
                <a:latin typeface="Arial"/>
                <a:cs typeface="Arial"/>
              </a:rPr>
              <a:t>1,3-  </a:t>
            </a:r>
            <a:r>
              <a:rPr sz="2800" b="1" spc="-40" dirty="0">
                <a:solidFill>
                  <a:srgbClr val="0000FF"/>
                </a:solidFill>
                <a:latin typeface="Arial"/>
                <a:cs typeface="Arial"/>
              </a:rPr>
              <a:t>bisphosphoglycerate.</a:t>
            </a:r>
            <a:endParaRPr sz="2800">
              <a:latin typeface="Arial"/>
              <a:cs typeface="Arial"/>
            </a:endParaRPr>
          </a:p>
          <a:p>
            <a:pPr marL="12700" marR="291465">
              <a:lnSpc>
                <a:spcPct val="150000"/>
              </a:lnSpc>
            </a:pPr>
            <a:r>
              <a:rPr sz="2800" b="1" spc="-200" dirty="0">
                <a:latin typeface="Arial"/>
                <a:cs typeface="Arial"/>
              </a:rPr>
              <a:t>This </a:t>
            </a:r>
            <a:r>
              <a:rPr sz="2800" b="1" spc="-65" dirty="0">
                <a:solidFill>
                  <a:srgbClr val="0000FF"/>
                </a:solidFill>
                <a:latin typeface="Arial"/>
                <a:cs typeface="Arial"/>
              </a:rPr>
              <a:t>step </a:t>
            </a:r>
            <a:r>
              <a:rPr sz="2800" b="1" spc="-165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800" b="1" spc="10" dirty="0">
                <a:solidFill>
                  <a:srgbClr val="0000FF"/>
                </a:solidFill>
                <a:latin typeface="Arial"/>
                <a:cs typeface="Arial"/>
              </a:rPr>
              <a:t>important </a:t>
            </a:r>
            <a:r>
              <a:rPr sz="2800" b="1" spc="-65" dirty="0">
                <a:latin typeface="Arial"/>
                <a:cs typeface="Arial"/>
              </a:rPr>
              <a:t>as </a:t>
            </a:r>
            <a:r>
              <a:rPr sz="2800" b="1" spc="-20" dirty="0">
                <a:latin typeface="Arial"/>
                <a:cs typeface="Arial"/>
              </a:rPr>
              <a:t>it </a:t>
            </a:r>
            <a:r>
              <a:rPr sz="2800" b="1" spc="-165" dirty="0">
                <a:latin typeface="Arial"/>
                <a:cs typeface="Arial"/>
              </a:rPr>
              <a:t>is </a:t>
            </a:r>
            <a:r>
              <a:rPr sz="2800" b="1" spc="5" dirty="0">
                <a:solidFill>
                  <a:srgbClr val="0000FF"/>
                </a:solidFill>
                <a:latin typeface="Arial"/>
                <a:cs typeface="Arial"/>
              </a:rPr>
              <a:t>involved </a:t>
            </a:r>
            <a:r>
              <a:rPr sz="2800" b="1" spc="-50" dirty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the  </a:t>
            </a:r>
            <a:r>
              <a:rPr sz="2800" b="1" spc="15" dirty="0">
                <a:solidFill>
                  <a:srgbClr val="0000FF"/>
                </a:solidFill>
                <a:latin typeface="Arial"/>
                <a:cs typeface="Arial"/>
              </a:rPr>
              <a:t>formation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800" b="1" spc="35" dirty="0">
                <a:solidFill>
                  <a:srgbClr val="0000FF"/>
                </a:solidFill>
                <a:latin typeface="Arial"/>
                <a:cs typeface="Arial"/>
              </a:rPr>
              <a:t>NADH </a:t>
            </a:r>
            <a:r>
              <a:rPr sz="2800" b="1" spc="50" dirty="0">
                <a:solidFill>
                  <a:srgbClr val="0000FF"/>
                </a:solidFill>
                <a:latin typeface="Arial"/>
                <a:cs typeface="Arial"/>
              </a:rPr>
              <a:t>+H</a:t>
            </a:r>
            <a:r>
              <a:rPr sz="2775" b="1" spc="75" baseline="25525" dirty="0">
                <a:solidFill>
                  <a:srgbClr val="0000FF"/>
                </a:solidFill>
                <a:latin typeface="Arial"/>
                <a:cs typeface="Arial"/>
              </a:rPr>
              <a:t>+ </a:t>
            </a:r>
            <a:r>
              <a:rPr sz="2800" b="1" spc="-235" dirty="0">
                <a:solidFill>
                  <a:srgbClr val="0000FF"/>
                </a:solidFill>
                <a:latin typeface="Arial"/>
                <a:cs typeface="Arial"/>
              </a:rPr>
              <a:t>&amp; </a:t>
            </a:r>
            <a:r>
              <a:rPr sz="2800" b="1" spc="175" dirty="0">
                <a:solidFill>
                  <a:srgbClr val="0000FF"/>
                </a:solidFill>
                <a:latin typeface="Arial"/>
                <a:cs typeface="Arial"/>
              </a:rPr>
              <a:t>a </a:t>
            </a:r>
            <a:r>
              <a:rPr sz="2800" b="1" spc="-40" dirty="0">
                <a:solidFill>
                  <a:srgbClr val="0000FF"/>
                </a:solidFill>
                <a:latin typeface="Arial"/>
                <a:cs typeface="Arial"/>
              </a:rPr>
              <a:t>high </a:t>
            </a:r>
            <a:r>
              <a:rPr sz="2800" b="1" spc="35" dirty="0">
                <a:solidFill>
                  <a:srgbClr val="0000FF"/>
                </a:solidFill>
                <a:latin typeface="Arial"/>
                <a:cs typeface="Arial"/>
              </a:rPr>
              <a:t>energy  </a:t>
            </a:r>
            <a:r>
              <a:rPr sz="2800" b="1" spc="-60" dirty="0">
                <a:solidFill>
                  <a:srgbClr val="0000FF"/>
                </a:solidFill>
                <a:latin typeface="Arial"/>
                <a:cs typeface="Arial"/>
              </a:rPr>
              <a:t>compound </a:t>
            </a:r>
            <a:r>
              <a:rPr sz="2800" b="1" spc="-260" dirty="0">
                <a:solidFill>
                  <a:srgbClr val="0000FF"/>
                </a:solidFill>
                <a:latin typeface="Arial"/>
                <a:cs typeface="Arial"/>
              </a:rPr>
              <a:t>1,3-</a:t>
            </a:r>
            <a:r>
              <a:rPr sz="2800" b="1" spc="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40" dirty="0">
                <a:solidFill>
                  <a:srgbClr val="0000FF"/>
                </a:solidFill>
                <a:latin typeface="Arial"/>
                <a:cs typeface="Arial"/>
              </a:rPr>
              <a:t>bisphosphoglycerate.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5216" y="1257553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6868" y="931443"/>
            <a:ext cx="7224395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  <a:tabLst>
                <a:tab pos="1488440" algn="l"/>
              </a:tabLst>
            </a:pPr>
            <a:r>
              <a:rPr spc="10" dirty="0">
                <a:solidFill>
                  <a:srgbClr val="000000"/>
                </a:solidFill>
              </a:rPr>
              <a:t>In </a:t>
            </a:r>
            <a:r>
              <a:rPr spc="-15" dirty="0">
                <a:solidFill>
                  <a:srgbClr val="000000"/>
                </a:solidFill>
              </a:rPr>
              <a:t>aerobic </a:t>
            </a:r>
            <a:r>
              <a:rPr spc="-70" dirty="0">
                <a:solidFill>
                  <a:srgbClr val="000000"/>
                </a:solidFill>
              </a:rPr>
              <a:t>condition, </a:t>
            </a:r>
            <a:r>
              <a:rPr spc="30" dirty="0"/>
              <a:t>NADH </a:t>
            </a:r>
            <a:r>
              <a:rPr spc="-114" dirty="0"/>
              <a:t>passes </a:t>
            </a:r>
            <a:r>
              <a:rPr spc="-20" dirty="0"/>
              <a:t>through  </a:t>
            </a:r>
            <a:r>
              <a:rPr spc="-15" dirty="0"/>
              <a:t>the</a:t>
            </a:r>
            <a:r>
              <a:rPr spc="-5" dirty="0"/>
              <a:t> </a:t>
            </a:r>
            <a:r>
              <a:rPr spc="-450" dirty="0"/>
              <a:t>ET </a:t>
            </a:r>
            <a:r>
              <a:rPr spc="-310" dirty="0"/>
              <a:t> </a:t>
            </a:r>
            <a:r>
              <a:rPr spc="-375" dirty="0"/>
              <a:t>C	</a:t>
            </a:r>
            <a:r>
              <a:rPr spc="40" dirty="0"/>
              <a:t>and </a:t>
            </a:r>
            <a:r>
              <a:rPr spc="-400" dirty="0"/>
              <a:t>6 </a:t>
            </a:r>
            <a:r>
              <a:rPr spc="-210" dirty="0"/>
              <a:t>ATP </a:t>
            </a:r>
            <a:r>
              <a:rPr spc="85" dirty="0"/>
              <a:t>are </a:t>
            </a:r>
            <a:r>
              <a:rPr spc="-45" dirty="0"/>
              <a:t>synthesized </a:t>
            </a:r>
            <a:r>
              <a:rPr spc="75" dirty="0"/>
              <a:t>by  </a:t>
            </a:r>
            <a:r>
              <a:rPr spc="55" dirty="0"/>
              <a:t>oxidative</a:t>
            </a:r>
            <a:r>
              <a:rPr spc="15" dirty="0"/>
              <a:t> </a:t>
            </a:r>
            <a:r>
              <a:rPr spc="-25" dirty="0"/>
              <a:t>phosphorylation.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03011" y="4418457"/>
            <a:ext cx="28803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5" dirty="0">
                <a:solidFill>
                  <a:srgbClr val="0000FF"/>
                </a:solidFill>
                <a:latin typeface="Arial"/>
                <a:cs typeface="Arial"/>
              </a:rPr>
              <a:t>1,3-bisphosphoglycerate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6445" y="3694557"/>
            <a:ext cx="4325620" cy="1054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02815" marR="5080" indent="-210820">
              <a:lnSpc>
                <a:spcPct val="100000"/>
              </a:lnSpc>
              <a:spcBef>
                <a:spcPts val="100"/>
              </a:spcBef>
            </a:pPr>
            <a:r>
              <a:rPr sz="2000" b="1" spc="10" dirty="0">
                <a:solidFill>
                  <a:srgbClr val="FF0000"/>
                </a:solidFill>
                <a:latin typeface="Arial"/>
                <a:cs typeface="Arial"/>
              </a:rPr>
              <a:t>Glyceraldehyde</a:t>
            </a:r>
            <a:r>
              <a:rPr sz="2000" b="1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160" dirty="0">
                <a:solidFill>
                  <a:srgbClr val="FF0000"/>
                </a:solidFill>
                <a:latin typeface="Arial"/>
                <a:cs typeface="Arial"/>
              </a:rPr>
              <a:t>3P-  </a:t>
            </a:r>
            <a:r>
              <a:rPr sz="2000" b="1" spc="5" dirty="0">
                <a:solidFill>
                  <a:srgbClr val="FF0000"/>
                </a:solidFill>
                <a:latin typeface="Arial"/>
                <a:cs typeface="Arial"/>
              </a:rPr>
              <a:t>dehydrogenase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2000" b="1" spc="10" dirty="0">
                <a:solidFill>
                  <a:srgbClr val="0000FF"/>
                </a:solidFill>
                <a:latin typeface="Arial"/>
                <a:cs typeface="Arial"/>
              </a:rPr>
              <a:t>Glyceraldehyde</a:t>
            </a:r>
            <a:r>
              <a:rPr sz="2000" b="1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-215" dirty="0">
                <a:solidFill>
                  <a:srgbClr val="0000FF"/>
                </a:solidFill>
                <a:latin typeface="Arial"/>
                <a:cs typeface="Arial"/>
              </a:rPr>
              <a:t>3P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54629" y="4876038"/>
            <a:ext cx="58801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25" dirty="0">
                <a:solidFill>
                  <a:srgbClr val="FF0000"/>
                </a:solidFill>
                <a:latin typeface="Arial"/>
                <a:cs typeface="Arial"/>
              </a:rPr>
              <a:t>NAD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04791" y="4876038"/>
            <a:ext cx="12217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b="1" spc="30" dirty="0">
                <a:solidFill>
                  <a:srgbClr val="FF0000"/>
                </a:solidFill>
                <a:latin typeface="Arial"/>
                <a:cs typeface="Arial"/>
              </a:rPr>
              <a:t>NADH+H</a:t>
            </a:r>
            <a:r>
              <a:rPr sz="1950" b="1" spc="44" baseline="25641" dirty="0">
                <a:solidFill>
                  <a:srgbClr val="FF0000"/>
                </a:solidFill>
                <a:latin typeface="Arial"/>
                <a:cs typeface="Arial"/>
              </a:rPr>
              <a:t>+</a:t>
            </a:r>
            <a:endParaRPr sz="1950" baseline="25641">
              <a:latin typeface="Arial"/>
              <a:cs typeface="Arial"/>
            </a:endParaRPr>
          </a:p>
          <a:p>
            <a:pPr marR="67945" algn="ctr">
              <a:lnSpc>
                <a:spcPct val="100000"/>
              </a:lnSpc>
              <a:spcBef>
                <a:spcPts val="5"/>
              </a:spcBef>
            </a:pPr>
            <a:r>
              <a:rPr sz="2000" b="1" spc="-80" dirty="0">
                <a:solidFill>
                  <a:srgbClr val="0000FF"/>
                </a:solidFill>
                <a:latin typeface="Arial"/>
                <a:cs typeface="Arial"/>
              </a:rPr>
              <a:t>Pi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867911" y="4572761"/>
            <a:ext cx="760095" cy="304800"/>
          </a:xfrm>
          <a:custGeom>
            <a:avLst/>
            <a:gdLst/>
            <a:ahLst/>
            <a:cxnLst/>
            <a:rect l="l" t="t" r="r" b="b"/>
            <a:pathLst>
              <a:path w="760095" h="304800">
                <a:moveTo>
                  <a:pt x="759840" y="228600"/>
                </a:moveTo>
                <a:lnTo>
                  <a:pt x="607440" y="228600"/>
                </a:lnTo>
                <a:lnTo>
                  <a:pt x="704850" y="304800"/>
                </a:lnTo>
                <a:lnTo>
                  <a:pt x="759840" y="228600"/>
                </a:lnTo>
                <a:close/>
              </a:path>
              <a:path w="760095" h="304800">
                <a:moveTo>
                  <a:pt x="76200" y="0"/>
                </a:moveTo>
                <a:lnTo>
                  <a:pt x="0" y="0"/>
                </a:lnTo>
                <a:lnTo>
                  <a:pt x="60249" y="1237"/>
                </a:lnTo>
                <a:lnTo>
                  <a:pt x="119204" y="4885"/>
                </a:lnTo>
                <a:lnTo>
                  <a:pt x="176596" y="10850"/>
                </a:lnTo>
                <a:lnTo>
                  <a:pt x="232155" y="19037"/>
                </a:lnTo>
                <a:lnTo>
                  <a:pt x="285613" y="29351"/>
                </a:lnTo>
                <a:lnTo>
                  <a:pt x="336702" y="41696"/>
                </a:lnTo>
                <a:lnTo>
                  <a:pt x="385152" y="55979"/>
                </a:lnTo>
                <a:lnTo>
                  <a:pt x="430696" y="72104"/>
                </a:lnTo>
                <a:lnTo>
                  <a:pt x="473064" y="89976"/>
                </a:lnTo>
                <a:lnTo>
                  <a:pt x="511988" y="109502"/>
                </a:lnTo>
                <a:lnTo>
                  <a:pt x="547199" y="130585"/>
                </a:lnTo>
                <a:lnTo>
                  <a:pt x="578429" y="153131"/>
                </a:lnTo>
                <a:lnTo>
                  <a:pt x="627868" y="202233"/>
                </a:lnTo>
                <a:lnTo>
                  <a:pt x="645540" y="228600"/>
                </a:lnTo>
                <a:lnTo>
                  <a:pt x="721740" y="228600"/>
                </a:lnTo>
                <a:lnTo>
                  <a:pt x="681608" y="177045"/>
                </a:lnTo>
                <a:lnTo>
                  <a:pt x="623399" y="130585"/>
                </a:lnTo>
                <a:lnTo>
                  <a:pt x="588188" y="109502"/>
                </a:lnTo>
                <a:lnTo>
                  <a:pt x="549264" y="89976"/>
                </a:lnTo>
                <a:lnTo>
                  <a:pt x="506896" y="72104"/>
                </a:lnTo>
                <a:lnTo>
                  <a:pt x="461352" y="55979"/>
                </a:lnTo>
                <a:lnTo>
                  <a:pt x="412902" y="41696"/>
                </a:lnTo>
                <a:lnTo>
                  <a:pt x="361813" y="29351"/>
                </a:lnTo>
                <a:lnTo>
                  <a:pt x="308355" y="19037"/>
                </a:lnTo>
                <a:lnTo>
                  <a:pt x="252796" y="10850"/>
                </a:lnTo>
                <a:lnTo>
                  <a:pt x="195404" y="4885"/>
                </a:lnTo>
                <a:lnTo>
                  <a:pt x="136449" y="1237"/>
                </a:lnTo>
                <a:lnTo>
                  <a:pt x="7620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201161" y="4572761"/>
            <a:ext cx="704850" cy="304800"/>
          </a:xfrm>
          <a:custGeom>
            <a:avLst/>
            <a:gdLst/>
            <a:ahLst/>
            <a:cxnLst/>
            <a:rect l="l" t="t" r="r" b="b"/>
            <a:pathLst>
              <a:path w="704850" h="304800">
                <a:moveTo>
                  <a:pt x="666750" y="0"/>
                </a:moveTo>
                <a:lnTo>
                  <a:pt x="602547" y="1395"/>
                </a:lnTo>
                <a:lnTo>
                  <a:pt x="540069" y="5498"/>
                </a:lnTo>
                <a:lnTo>
                  <a:pt x="479595" y="12179"/>
                </a:lnTo>
                <a:lnTo>
                  <a:pt x="421405" y="21310"/>
                </a:lnTo>
                <a:lnTo>
                  <a:pt x="365778" y="32764"/>
                </a:lnTo>
                <a:lnTo>
                  <a:pt x="312995" y="46413"/>
                </a:lnTo>
                <a:lnTo>
                  <a:pt x="263334" y="62128"/>
                </a:lnTo>
                <a:lnTo>
                  <a:pt x="217076" y="79782"/>
                </a:lnTo>
                <a:lnTo>
                  <a:pt x="174499" y="99247"/>
                </a:lnTo>
                <a:lnTo>
                  <a:pt x="135885" y="120395"/>
                </a:lnTo>
                <a:lnTo>
                  <a:pt x="101511" y="143097"/>
                </a:lnTo>
                <a:lnTo>
                  <a:pt x="71659" y="167227"/>
                </a:lnTo>
                <a:lnTo>
                  <a:pt x="26636" y="219255"/>
                </a:lnTo>
                <a:lnTo>
                  <a:pt x="3052" y="275455"/>
                </a:lnTo>
                <a:lnTo>
                  <a:pt x="0" y="304800"/>
                </a:lnTo>
                <a:lnTo>
                  <a:pt x="76200" y="304800"/>
                </a:lnTo>
                <a:lnTo>
                  <a:pt x="79383" y="274862"/>
                </a:lnTo>
                <a:lnTo>
                  <a:pt x="88741" y="245724"/>
                </a:lnTo>
                <a:lnTo>
                  <a:pt x="124813" y="190406"/>
                </a:lnTo>
                <a:lnTo>
                  <a:pt x="182083" y="139973"/>
                </a:lnTo>
                <a:lnTo>
                  <a:pt x="217940" y="116940"/>
                </a:lnTo>
                <a:lnTo>
                  <a:pt x="258222" y="95551"/>
                </a:lnTo>
                <a:lnTo>
                  <a:pt x="302639" y="75946"/>
                </a:lnTo>
                <a:lnTo>
                  <a:pt x="350899" y="58267"/>
                </a:lnTo>
                <a:lnTo>
                  <a:pt x="402711" y="42654"/>
                </a:lnTo>
                <a:lnTo>
                  <a:pt x="457783" y="29247"/>
                </a:lnTo>
                <a:lnTo>
                  <a:pt x="515824" y="18189"/>
                </a:lnTo>
                <a:lnTo>
                  <a:pt x="576543" y="9619"/>
                </a:lnTo>
                <a:lnTo>
                  <a:pt x="639649" y="3678"/>
                </a:lnTo>
                <a:lnTo>
                  <a:pt x="704850" y="507"/>
                </a:lnTo>
                <a:lnTo>
                  <a:pt x="685800" y="111"/>
                </a:lnTo>
                <a:lnTo>
                  <a:pt x="666750" y="0"/>
                </a:lnTo>
                <a:close/>
              </a:path>
            </a:pathLst>
          </a:custGeom>
          <a:solidFill>
            <a:srgbClr val="0000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01161" y="4572761"/>
            <a:ext cx="1426845" cy="304800"/>
          </a:xfrm>
          <a:custGeom>
            <a:avLst/>
            <a:gdLst/>
            <a:ahLst/>
            <a:cxnLst/>
            <a:rect l="l" t="t" r="r" b="b"/>
            <a:pathLst>
              <a:path w="1426845" h="304800">
                <a:moveTo>
                  <a:pt x="704850" y="507"/>
                </a:moveTo>
                <a:lnTo>
                  <a:pt x="639649" y="3678"/>
                </a:lnTo>
                <a:lnTo>
                  <a:pt x="576543" y="9619"/>
                </a:lnTo>
                <a:lnTo>
                  <a:pt x="515824" y="18189"/>
                </a:lnTo>
                <a:lnTo>
                  <a:pt x="457783" y="29247"/>
                </a:lnTo>
                <a:lnTo>
                  <a:pt x="402711" y="42654"/>
                </a:lnTo>
                <a:lnTo>
                  <a:pt x="350899" y="58267"/>
                </a:lnTo>
                <a:lnTo>
                  <a:pt x="302639" y="75946"/>
                </a:lnTo>
                <a:lnTo>
                  <a:pt x="258222" y="95551"/>
                </a:lnTo>
                <a:lnTo>
                  <a:pt x="217940" y="116940"/>
                </a:lnTo>
                <a:lnTo>
                  <a:pt x="182083" y="139973"/>
                </a:lnTo>
                <a:lnTo>
                  <a:pt x="150944" y="164509"/>
                </a:lnTo>
                <a:lnTo>
                  <a:pt x="103981" y="217525"/>
                </a:lnTo>
                <a:lnTo>
                  <a:pt x="79383" y="274862"/>
                </a:lnTo>
                <a:lnTo>
                  <a:pt x="76200" y="304800"/>
                </a:lnTo>
                <a:lnTo>
                  <a:pt x="0" y="304800"/>
                </a:lnTo>
                <a:lnTo>
                  <a:pt x="12024" y="246897"/>
                </a:lnTo>
                <a:lnTo>
                  <a:pt x="46607" y="192655"/>
                </a:lnTo>
                <a:lnTo>
                  <a:pt x="101511" y="143097"/>
                </a:lnTo>
                <a:lnTo>
                  <a:pt x="135885" y="120395"/>
                </a:lnTo>
                <a:lnTo>
                  <a:pt x="174499" y="99247"/>
                </a:lnTo>
                <a:lnTo>
                  <a:pt x="217076" y="79782"/>
                </a:lnTo>
                <a:lnTo>
                  <a:pt x="263334" y="62128"/>
                </a:lnTo>
                <a:lnTo>
                  <a:pt x="312995" y="46413"/>
                </a:lnTo>
                <a:lnTo>
                  <a:pt x="365778" y="32764"/>
                </a:lnTo>
                <a:lnTo>
                  <a:pt x="421405" y="21310"/>
                </a:lnTo>
                <a:lnTo>
                  <a:pt x="479595" y="12179"/>
                </a:lnTo>
                <a:lnTo>
                  <a:pt x="540069" y="5498"/>
                </a:lnTo>
                <a:lnTo>
                  <a:pt x="602547" y="1395"/>
                </a:lnTo>
                <a:lnTo>
                  <a:pt x="666750" y="0"/>
                </a:lnTo>
                <a:lnTo>
                  <a:pt x="742950" y="0"/>
                </a:lnTo>
                <a:lnTo>
                  <a:pt x="803199" y="1237"/>
                </a:lnTo>
                <a:lnTo>
                  <a:pt x="862154" y="4885"/>
                </a:lnTo>
                <a:lnTo>
                  <a:pt x="919546" y="10850"/>
                </a:lnTo>
                <a:lnTo>
                  <a:pt x="975105" y="19037"/>
                </a:lnTo>
                <a:lnTo>
                  <a:pt x="1028563" y="29351"/>
                </a:lnTo>
                <a:lnTo>
                  <a:pt x="1079652" y="41696"/>
                </a:lnTo>
                <a:lnTo>
                  <a:pt x="1128102" y="55979"/>
                </a:lnTo>
                <a:lnTo>
                  <a:pt x="1173646" y="72104"/>
                </a:lnTo>
                <a:lnTo>
                  <a:pt x="1216014" y="89976"/>
                </a:lnTo>
                <a:lnTo>
                  <a:pt x="1254938" y="109502"/>
                </a:lnTo>
                <a:lnTo>
                  <a:pt x="1290149" y="130585"/>
                </a:lnTo>
                <a:lnTo>
                  <a:pt x="1321379" y="153131"/>
                </a:lnTo>
                <a:lnTo>
                  <a:pt x="1370818" y="202233"/>
                </a:lnTo>
                <a:lnTo>
                  <a:pt x="1388490" y="228600"/>
                </a:lnTo>
                <a:lnTo>
                  <a:pt x="1426590" y="228600"/>
                </a:lnTo>
                <a:lnTo>
                  <a:pt x="1371600" y="304800"/>
                </a:lnTo>
                <a:lnTo>
                  <a:pt x="1274190" y="228600"/>
                </a:lnTo>
                <a:lnTo>
                  <a:pt x="1312290" y="228600"/>
                </a:lnTo>
                <a:lnTo>
                  <a:pt x="1294618" y="202233"/>
                </a:lnTo>
                <a:lnTo>
                  <a:pt x="1245179" y="153131"/>
                </a:lnTo>
                <a:lnTo>
                  <a:pt x="1213949" y="130585"/>
                </a:lnTo>
                <a:lnTo>
                  <a:pt x="1178738" y="109502"/>
                </a:lnTo>
                <a:lnTo>
                  <a:pt x="1139814" y="89976"/>
                </a:lnTo>
                <a:lnTo>
                  <a:pt x="1097446" y="72104"/>
                </a:lnTo>
                <a:lnTo>
                  <a:pt x="1051902" y="55979"/>
                </a:lnTo>
                <a:lnTo>
                  <a:pt x="1003452" y="41696"/>
                </a:lnTo>
                <a:lnTo>
                  <a:pt x="952363" y="29351"/>
                </a:lnTo>
                <a:lnTo>
                  <a:pt x="898905" y="19037"/>
                </a:lnTo>
                <a:lnTo>
                  <a:pt x="843346" y="10850"/>
                </a:lnTo>
                <a:lnTo>
                  <a:pt x="785954" y="4885"/>
                </a:lnTo>
                <a:lnTo>
                  <a:pt x="726999" y="1237"/>
                </a:lnTo>
                <a:lnTo>
                  <a:pt x="666750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71800" y="4520310"/>
            <a:ext cx="2133600" cy="105410"/>
          </a:xfrm>
          <a:custGeom>
            <a:avLst/>
            <a:gdLst/>
            <a:ahLst/>
            <a:cxnLst/>
            <a:rect l="l" t="t" r="r" b="b"/>
            <a:pathLst>
              <a:path w="2133600" h="105410">
                <a:moveTo>
                  <a:pt x="2045080" y="1524"/>
                </a:moveTo>
                <a:lnTo>
                  <a:pt x="2041144" y="2539"/>
                </a:lnTo>
                <a:lnTo>
                  <a:pt x="2037588" y="8636"/>
                </a:lnTo>
                <a:lnTo>
                  <a:pt x="2038603" y="12445"/>
                </a:lnTo>
                <a:lnTo>
                  <a:pt x="2097413" y="46845"/>
                </a:lnTo>
                <a:lnTo>
                  <a:pt x="2121027" y="46862"/>
                </a:lnTo>
                <a:lnTo>
                  <a:pt x="2121027" y="59562"/>
                </a:lnTo>
                <a:lnTo>
                  <a:pt x="2097604" y="59562"/>
                </a:lnTo>
                <a:lnTo>
                  <a:pt x="2038603" y="93980"/>
                </a:lnTo>
                <a:lnTo>
                  <a:pt x="2037588" y="97789"/>
                </a:lnTo>
                <a:lnTo>
                  <a:pt x="2039365" y="100837"/>
                </a:lnTo>
                <a:lnTo>
                  <a:pt x="2041016" y="103886"/>
                </a:lnTo>
                <a:lnTo>
                  <a:pt x="2044953" y="104901"/>
                </a:lnTo>
                <a:lnTo>
                  <a:pt x="2122709" y="59562"/>
                </a:lnTo>
                <a:lnTo>
                  <a:pt x="2121027" y="59562"/>
                </a:lnTo>
                <a:lnTo>
                  <a:pt x="2122738" y="59546"/>
                </a:lnTo>
                <a:lnTo>
                  <a:pt x="2133600" y="53212"/>
                </a:lnTo>
                <a:lnTo>
                  <a:pt x="2048002" y="3301"/>
                </a:lnTo>
                <a:lnTo>
                  <a:pt x="2045080" y="1524"/>
                </a:lnTo>
                <a:close/>
              </a:path>
              <a:path w="2133600" h="105410">
                <a:moveTo>
                  <a:pt x="88645" y="0"/>
                </a:moveTo>
                <a:lnTo>
                  <a:pt x="0" y="51688"/>
                </a:lnTo>
                <a:lnTo>
                  <a:pt x="85598" y="101726"/>
                </a:lnTo>
                <a:lnTo>
                  <a:pt x="88518" y="103505"/>
                </a:lnTo>
                <a:lnTo>
                  <a:pt x="92456" y="102488"/>
                </a:lnTo>
                <a:lnTo>
                  <a:pt x="96012" y="96393"/>
                </a:lnTo>
                <a:lnTo>
                  <a:pt x="94995" y="92456"/>
                </a:lnTo>
                <a:lnTo>
                  <a:pt x="36024" y="58055"/>
                </a:lnTo>
                <a:lnTo>
                  <a:pt x="12573" y="58038"/>
                </a:lnTo>
                <a:lnTo>
                  <a:pt x="12573" y="45338"/>
                </a:lnTo>
                <a:lnTo>
                  <a:pt x="36051" y="45338"/>
                </a:lnTo>
                <a:lnTo>
                  <a:pt x="94995" y="11049"/>
                </a:lnTo>
                <a:lnTo>
                  <a:pt x="96012" y="7112"/>
                </a:lnTo>
                <a:lnTo>
                  <a:pt x="94233" y="4063"/>
                </a:lnTo>
                <a:lnTo>
                  <a:pt x="92582" y="1015"/>
                </a:lnTo>
                <a:lnTo>
                  <a:pt x="88645" y="0"/>
                </a:lnTo>
                <a:close/>
              </a:path>
              <a:path w="2133600" h="105410">
                <a:moveTo>
                  <a:pt x="2108394" y="53268"/>
                </a:moveTo>
                <a:lnTo>
                  <a:pt x="2097633" y="59546"/>
                </a:lnTo>
                <a:lnTo>
                  <a:pt x="2121027" y="59562"/>
                </a:lnTo>
                <a:lnTo>
                  <a:pt x="2121027" y="58800"/>
                </a:lnTo>
                <a:lnTo>
                  <a:pt x="2117852" y="58800"/>
                </a:lnTo>
                <a:lnTo>
                  <a:pt x="2108394" y="53268"/>
                </a:lnTo>
                <a:close/>
              </a:path>
              <a:path w="2133600" h="105410">
                <a:moveTo>
                  <a:pt x="36022" y="45355"/>
                </a:moveTo>
                <a:lnTo>
                  <a:pt x="25122" y="51696"/>
                </a:lnTo>
                <a:lnTo>
                  <a:pt x="36024" y="58055"/>
                </a:lnTo>
                <a:lnTo>
                  <a:pt x="2097633" y="59546"/>
                </a:lnTo>
                <a:lnTo>
                  <a:pt x="2108394" y="53268"/>
                </a:lnTo>
                <a:lnTo>
                  <a:pt x="2097413" y="46845"/>
                </a:lnTo>
                <a:lnTo>
                  <a:pt x="36022" y="45355"/>
                </a:lnTo>
                <a:close/>
              </a:path>
              <a:path w="2133600" h="105410">
                <a:moveTo>
                  <a:pt x="2117852" y="47751"/>
                </a:moveTo>
                <a:lnTo>
                  <a:pt x="2108394" y="53268"/>
                </a:lnTo>
                <a:lnTo>
                  <a:pt x="2117852" y="58800"/>
                </a:lnTo>
                <a:lnTo>
                  <a:pt x="2117852" y="47751"/>
                </a:lnTo>
                <a:close/>
              </a:path>
              <a:path w="2133600" h="105410">
                <a:moveTo>
                  <a:pt x="2121027" y="47751"/>
                </a:moveTo>
                <a:lnTo>
                  <a:pt x="2117852" y="47751"/>
                </a:lnTo>
                <a:lnTo>
                  <a:pt x="2117852" y="58800"/>
                </a:lnTo>
                <a:lnTo>
                  <a:pt x="2121027" y="58800"/>
                </a:lnTo>
                <a:lnTo>
                  <a:pt x="2121027" y="47751"/>
                </a:lnTo>
                <a:close/>
              </a:path>
              <a:path w="2133600" h="105410">
                <a:moveTo>
                  <a:pt x="12573" y="45338"/>
                </a:moveTo>
                <a:lnTo>
                  <a:pt x="12573" y="58038"/>
                </a:lnTo>
                <a:lnTo>
                  <a:pt x="36024" y="58055"/>
                </a:lnTo>
                <a:lnTo>
                  <a:pt x="34471" y="57150"/>
                </a:lnTo>
                <a:lnTo>
                  <a:pt x="15748" y="57150"/>
                </a:lnTo>
                <a:lnTo>
                  <a:pt x="15748" y="46227"/>
                </a:lnTo>
                <a:lnTo>
                  <a:pt x="34523" y="46227"/>
                </a:lnTo>
                <a:lnTo>
                  <a:pt x="36022" y="45355"/>
                </a:lnTo>
                <a:lnTo>
                  <a:pt x="12573" y="45338"/>
                </a:lnTo>
                <a:close/>
              </a:path>
              <a:path w="2133600" h="105410">
                <a:moveTo>
                  <a:pt x="15748" y="46227"/>
                </a:moveTo>
                <a:lnTo>
                  <a:pt x="15748" y="57150"/>
                </a:lnTo>
                <a:lnTo>
                  <a:pt x="25122" y="51696"/>
                </a:lnTo>
                <a:lnTo>
                  <a:pt x="15748" y="46227"/>
                </a:lnTo>
                <a:close/>
              </a:path>
              <a:path w="2133600" h="105410">
                <a:moveTo>
                  <a:pt x="25122" y="51696"/>
                </a:moveTo>
                <a:lnTo>
                  <a:pt x="15748" y="57150"/>
                </a:lnTo>
                <a:lnTo>
                  <a:pt x="34471" y="57150"/>
                </a:lnTo>
                <a:lnTo>
                  <a:pt x="25122" y="51696"/>
                </a:lnTo>
                <a:close/>
              </a:path>
              <a:path w="2133600" h="105410">
                <a:moveTo>
                  <a:pt x="2097413" y="46845"/>
                </a:moveTo>
                <a:lnTo>
                  <a:pt x="2108394" y="53268"/>
                </a:lnTo>
                <a:lnTo>
                  <a:pt x="2117852" y="47751"/>
                </a:lnTo>
                <a:lnTo>
                  <a:pt x="2121027" y="47751"/>
                </a:lnTo>
                <a:lnTo>
                  <a:pt x="2121027" y="46862"/>
                </a:lnTo>
                <a:lnTo>
                  <a:pt x="2097413" y="46845"/>
                </a:lnTo>
                <a:close/>
              </a:path>
              <a:path w="2133600" h="105410">
                <a:moveTo>
                  <a:pt x="34523" y="46227"/>
                </a:moveTo>
                <a:lnTo>
                  <a:pt x="15748" y="46227"/>
                </a:lnTo>
                <a:lnTo>
                  <a:pt x="25122" y="51696"/>
                </a:lnTo>
                <a:lnTo>
                  <a:pt x="34523" y="46227"/>
                </a:lnTo>
                <a:close/>
              </a:path>
              <a:path w="2133600" h="105410">
                <a:moveTo>
                  <a:pt x="36051" y="45338"/>
                </a:moveTo>
                <a:lnTo>
                  <a:pt x="12573" y="45338"/>
                </a:lnTo>
                <a:lnTo>
                  <a:pt x="36022" y="45355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182745" y="4395342"/>
            <a:ext cx="313055" cy="405765"/>
          </a:xfrm>
          <a:custGeom>
            <a:avLst/>
            <a:gdLst/>
            <a:ahLst/>
            <a:cxnLst/>
            <a:rect l="l" t="t" r="r" b="b"/>
            <a:pathLst>
              <a:path w="313054" h="405764">
                <a:moveTo>
                  <a:pt x="183133" y="0"/>
                </a:moveTo>
                <a:lnTo>
                  <a:pt x="0" y="334009"/>
                </a:lnTo>
                <a:lnTo>
                  <a:pt x="129920" y="405256"/>
                </a:lnTo>
                <a:lnTo>
                  <a:pt x="313054" y="71119"/>
                </a:lnTo>
                <a:lnTo>
                  <a:pt x="18313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82745" y="4395342"/>
            <a:ext cx="313055" cy="405765"/>
          </a:xfrm>
          <a:custGeom>
            <a:avLst/>
            <a:gdLst/>
            <a:ahLst/>
            <a:cxnLst/>
            <a:rect l="l" t="t" r="r" b="b"/>
            <a:pathLst>
              <a:path w="313054" h="405764">
                <a:moveTo>
                  <a:pt x="183133" y="0"/>
                </a:moveTo>
                <a:lnTo>
                  <a:pt x="313054" y="71119"/>
                </a:lnTo>
                <a:lnTo>
                  <a:pt x="129920" y="405256"/>
                </a:lnTo>
                <a:lnTo>
                  <a:pt x="0" y="334009"/>
                </a:lnTo>
                <a:lnTo>
                  <a:pt x="183133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755896" y="3715051"/>
            <a:ext cx="1359535" cy="614045"/>
          </a:xfrm>
          <a:custGeom>
            <a:avLst/>
            <a:gdLst/>
            <a:ahLst/>
            <a:cxnLst/>
            <a:rect l="l" t="t" r="r" b="b"/>
            <a:pathLst>
              <a:path w="1359535" h="614045">
                <a:moveTo>
                  <a:pt x="41020" y="439880"/>
                </a:moveTo>
                <a:lnTo>
                  <a:pt x="0" y="456136"/>
                </a:lnTo>
                <a:lnTo>
                  <a:pt x="62737" y="613870"/>
                </a:lnTo>
                <a:lnTo>
                  <a:pt x="103631" y="597487"/>
                </a:lnTo>
                <a:lnTo>
                  <a:pt x="41020" y="439880"/>
                </a:lnTo>
                <a:close/>
              </a:path>
              <a:path w="1359535" h="614045">
                <a:moveTo>
                  <a:pt x="179260" y="444452"/>
                </a:moveTo>
                <a:lnTo>
                  <a:pt x="134917" y="457829"/>
                </a:lnTo>
                <a:lnTo>
                  <a:pt x="106806" y="490172"/>
                </a:lnTo>
                <a:lnTo>
                  <a:pt x="102615" y="511968"/>
                </a:lnTo>
                <a:lnTo>
                  <a:pt x="103663" y="522622"/>
                </a:lnTo>
                <a:lnTo>
                  <a:pt x="127273" y="560619"/>
                </a:lnTo>
                <a:lnTo>
                  <a:pt x="164195" y="572484"/>
                </a:lnTo>
                <a:lnTo>
                  <a:pt x="179020" y="570803"/>
                </a:lnTo>
                <a:lnTo>
                  <a:pt x="221138" y="549910"/>
                </a:lnTo>
                <a:lnTo>
                  <a:pt x="231718" y="536527"/>
                </a:lnTo>
                <a:lnTo>
                  <a:pt x="173862" y="536527"/>
                </a:lnTo>
                <a:lnTo>
                  <a:pt x="166369" y="536146"/>
                </a:lnTo>
                <a:lnTo>
                  <a:pt x="159130" y="532209"/>
                </a:lnTo>
                <a:lnTo>
                  <a:pt x="153288" y="529161"/>
                </a:lnTo>
                <a:lnTo>
                  <a:pt x="149098" y="524462"/>
                </a:lnTo>
                <a:lnTo>
                  <a:pt x="146684" y="518366"/>
                </a:lnTo>
                <a:lnTo>
                  <a:pt x="144271" y="512397"/>
                </a:lnTo>
                <a:lnTo>
                  <a:pt x="144144" y="506174"/>
                </a:lnTo>
                <a:lnTo>
                  <a:pt x="168655" y="480774"/>
                </a:lnTo>
                <a:lnTo>
                  <a:pt x="235076" y="480774"/>
                </a:lnTo>
                <a:lnTo>
                  <a:pt x="230947" y="472517"/>
                </a:lnTo>
                <a:lnTo>
                  <a:pt x="224266" y="463740"/>
                </a:lnTo>
                <a:lnTo>
                  <a:pt x="216036" y="456463"/>
                </a:lnTo>
                <a:lnTo>
                  <a:pt x="206248" y="450675"/>
                </a:lnTo>
                <a:lnTo>
                  <a:pt x="193028" y="446027"/>
                </a:lnTo>
                <a:lnTo>
                  <a:pt x="179260" y="444452"/>
                </a:lnTo>
                <a:close/>
              </a:path>
              <a:path w="1359535" h="614045">
                <a:moveTo>
                  <a:pt x="235076" y="480774"/>
                </a:moveTo>
                <a:lnTo>
                  <a:pt x="175513" y="480774"/>
                </a:lnTo>
                <a:lnTo>
                  <a:pt x="189102" y="486616"/>
                </a:lnTo>
                <a:lnTo>
                  <a:pt x="193928" y="491569"/>
                </a:lnTo>
                <a:lnTo>
                  <a:pt x="196723" y="498427"/>
                </a:lnTo>
                <a:lnTo>
                  <a:pt x="199280" y="504936"/>
                </a:lnTo>
                <a:lnTo>
                  <a:pt x="199389" y="512397"/>
                </a:lnTo>
                <a:lnTo>
                  <a:pt x="196468" y="519128"/>
                </a:lnTo>
                <a:lnTo>
                  <a:pt x="193548" y="525986"/>
                </a:lnTo>
                <a:lnTo>
                  <a:pt x="188594" y="530685"/>
                </a:lnTo>
                <a:lnTo>
                  <a:pt x="181737" y="533479"/>
                </a:lnTo>
                <a:lnTo>
                  <a:pt x="173862" y="536527"/>
                </a:lnTo>
                <a:lnTo>
                  <a:pt x="231718" y="536527"/>
                </a:lnTo>
                <a:lnTo>
                  <a:pt x="236727" y="526875"/>
                </a:lnTo>
                <a:lnTo>
                  <a:pt x="239772" y="515917"/>
                </a:lnTo>
                <a:lnTo>
                  <a:pt x="240696" y="504936"/>
                </a:lnTo>
                <a:lnTo>
                  <a:pt x="239478" y="493906"/>
                </a:lnTo>
                <a:lnTo>
                  <a:pt x="236092" y="482806"/>
                </a:lnTo>
                <a:lnTo>
                  <a:pt x="235076" y="480774"/>
                </a:lnTo>
                <a:close/>
              </a:path>
              <a:path w="1359535" h="614045">
                <a:moveTo>
                  <a:pt x="299592" y="393525"/>
                </a:moveTo>
                <a:lnTo>
                  <a:pt x="260185" y="415807"/>
                </a:lnTo>
                <a:lnTo>
                  <a:pt x="247992" y="449913"/>
                </a:lnTo>
                <a:lnTo>
                  <a:pt x="249009" y="462502"/>
                </a:lnTo>
                <a:lnTo>
                  <a:pt x="267366" y="498522"/>
                </a:lnTo>
                <a:lnTo>
                  <a:pt x="309594" y="515635"/>
                </a:lnTo>
                <a:lnTo>
                  <a:pt x="319766" y="514588"/>
                </a:lnTo>
                <a:lnTo>
                  <a:pt x="329818" y="511635"/>
                </a:lnTo>
                <a:lnTo>
                  <a:pt x="338074" y="508333"/>
                </a:lnTo>
                <a:lnTo>
                  <a:pt x="344677" y="503634"/>
                </a:lnTo>
                <a:lnTo>
                  <a:pt x="349630" y="497411"/>
                </a:lnTo>
                <a:lnTo>
                  <a:pt x="352551" y="493855"/>
                </a:lnTo>
                <a:lnTo>
                  <a:pt x="354838" y="489156"/>
                </a:lnTo>
                <a:lnTo>
                  <a:pt x="356615" y="483187"/>
                </a:lnTo>
                <a:lnTo>
                  <a:pt x="391118" y="483187"/>
                </a:lnTo>
                <a:lnTo>
                  <a:pt x="399414" y="479885"/>
                </a:lnTo>
                <a:lnTo>
                  <a:pt x="398758" y="478234"/>
                </a:lnTo>
                <a:lnTo>
                  <a:pt x="319024" y="478234"/>
                </a:lnTo>
                <a:lnTo>
                  <a:pt x="311784" y="477726"/>
                </a:lnTo>
                <a:lnTo>
                  <a:pt x="298957" y="470868"/>
                </a:lnTo>
                <a:lnTo>
                  <a:pt x="294893" y="466423"/>
                </a:lnTo>
                <a:lnTo>
                  <a:pt x="292607" y="460454"/>
                </a:lnTo>
                <a:lnTo>
                  <a:pt x="290246" y="454612"/>
                </a:lnTo>
                <a:lnTo>
                  <a:pt x="290189" y="454235"/>
                </a:lnTo>
                <a:lnTo>
                  <a:pt x="290067" y="448389"/>
                </a:lnTo>
                <a:lnTo>
                  <a:pt x="292117" y="442239"/>
                </a:lnTo>
                <a:lnTo>
                  <a:pt x="294639" y="434546"/>
                </a:lnTo>
                <a:lnTo>
                  <a:pt x="299719" y="429339"/>
                </a:lnTo>
                <a:lnTo>
                  <a:pt x="307213" y="426291"/>
                </a:lnTo>
                <a:lnTo>
                  <a:pt x="313943" y="423624"/>
                </a:lnTo>
                <a:lnTo>
                  <a:pt x="377034" y="423624"/>
                </a:lnTo>
                <a:lnTo>
                  <a:pt x="367031" y="398478"/>
                </a:lnTo>
                <a:lnTo>
                  <a:pt x="322961" y="398478"/>
                </a:lnTo>
                <a:lnTo>
                  <a:pt x="317245" y="395938"/>
                </a:lnTo>
                <a:lnTo>
                  <a:pt x="312038" y="394414"/>
                </a:lnTo>
                <a:lnTo>
                  <a:pt x="307466" y="394033"/>
                </a:lnTo>
                <a:lnTo>
                  <a:pt x="299592" y="393525"/>
                </a:lnTo>
                <a:close/>
              </a:path>
              <a:path w="1359535" h="614045">
                <a:moveTo>
                  <a:pt x="391118" y="483187"/>
                </a:moveTo>
                <a:lnTo>
                  <a:pt x="356615" y="483187"/>
                </a:lnTo>
                <a:lnTo>
                  <a:pt x="361441" y="494998"/>
                </a:lnTo>
                <a:lnTo>
                  <a:pt x="391118" y="483187"/>
                </a:lnTo>
                <a:close/>
              </a:path>
              <a:path w="1359535" h="614045">
                <a:moveTo>
                  <a:pt x="377034" y="423624"/>
                </a:moveTo>
                <a:lnTo>
                  <a:pt x="313943" y="423624"/>
                </a:lnTo>
                <a:lnTo>
                  <a:pt x="320675" y="423751"/>
                </a:lnTo>
                <a:lnTo>
                  <a:pt x="327278" y="426545"/>
                </a:lnTo>
                <a:lnTo>
                  <a:pt x="333882" y="429466"/>
                </a:lnTo>
                <a:lnTo>
                  <a:pt x="338581" y="434292"/>
                </a:lnTo>
                <a:lnTo>
                  <a:pt x="341766" y="442293"/>
                </a:lnTo>
                <a:lnTo>
                  <a:pt x="344042" y="447881"/>
                </a:lnTo>
                <a:lnTo>
                  <a:pt x="343915" y="454612"/>
                </a:lnTo>
                <a:lnTo>
                  <a:pt x="338327" y="467820"/>
                </a:lnTo>
                <a:lnTo>
                  <a:pt x="333501" y="472392"/>
                </a:lnTo>
                <a:lnTo>
                  <a:pt x="319024" y="478234"/>
                </a:lnTo>
                <a:lnTo>
                  <a:pt x="398758" y="478234"/>
                </a:lnTo>
                <a:lnTo>
                  <a:pt x="377034" y="423624"/>
                </a:lnTo>
                <a:close/>
              </a:path>
              <a:path w="1359535" h="614045">
                <a:moveTo>
                  <a:pt x="472376" y="327866"/>
                </a:moveTo>
                <a:lnTo>
                  <a:pt x="428051" y="341260"/>
                </a:lnTo>
                <a:lnTo>
                  <a:pt x="399923" y="373586"/>
                </a:lnTo>
                <a:lnTo>
                  <a:pt x="395878" y="395938"/>
                </a:lnTo>
                <a:lnTo>
                  <a:pt x="396851" y="406090"/>
                </a:lnTo>
                <a:lnTo>
                  <a:pt x="420407" y="444035"/>
                </a:lnTo>
                <a:lnTo>
                  <a:pt x="457311" y="455945"/>
                </a:lnTo>
                <a:lnTo>
                  <a:pt x="472136" y="454235"/>
                </a:lnTo>
                <a:lnTo>
                  <a:pt x="514302" y="433324"/>
                </a:lnTo>
                <a:lnTo>
                  <a:pt x="524782" y="420068"/>
                </a:lnTo>
                <a:lnTo>
                  <a:pt x="466978" y="420068"/>
                </a:lnTo>
                <a:lnTo>
                  <a:pt x="459486" y="419560"/>
                </a:lnTo>
                <a:lnTo>
                  <a:pt x="452246" y="415623"/>
                </a:lnTo>
                <a:lnTo>
                  <a:pt x="446404" y="412575"/>
                </a:lnTo>
                <a:lnTo>
                  <a:pt x="442213" y="407876"/>
                </a:lnTo>
                <a:lnTo>
                  <a:pt x="439800" y="401780"/>
                </a:lnTo>
                <a:lnTo>
                  <a:pt x="437439" y="395938"/>
                </a:lnTo>
                <a:lnTo>
                  <a:pt x="437341" y="393525"/>
                </a:lnTo>
                <a:lnTo>
                  <a:pt x="437261" y="389588"/>
                </a:lnTo>
                <a:lnTo>
                  <a:pt x="439419" y="383238"/>
                </a:lnTo>
                <a:lnTo>
                  <a:pt x="441959" y="375491"/>
                </a:lnTo>
                <a:lnTo>
                  <a:pt x="447166" y="370030"/>
                </a:lnTo>
                <a:lnTo>
                  <a:pt x="454913" y="366855"/>
                </a:lnTo>
                <a:lnTo>
                  <a:pt x="461899" y="364188"/>
                </a:lnTo>
                <a:lnTo>
                  <a:pt x="528315" y="364188"/>
                </a:lnTo>
                <a:lnTo>
                  <a:pt x="524170" y="355931"/>
                </a:lnTo>
                <a:lnTo>
                  <a:pt x="517445" y="347154"/>
                </a:lnTo>
                <a:lnTo>
                  <a:pt x="509172" y="339877"/>
                </a:lnTo>
                <a:lnTo>
                  <a:pt x="499363" y="334089"/>
                </a:lnTo>
                <a:lnTo>
                  <a:pt x="486144" y="329441"/>
                </a:lnTo>
                <a:lnTo>
                  <a:pt x="472376" y="327866"/>
                </a:lnTo>
                <a:close/>
              </a:path>
              <a:path w="1359535" h="614045">
                <a:moveTo>
                  <a:pt x="528315" y="364188"/>
                </a:moveTo>
                <a:lnTo>
                  <a:pt x="468629" y="364188"/>
                </a:lnTo>
                <a:lnTo>
                  <a:pt x="482218" y="370030"/>
                </a:lnTo>
                <a:lnTo>
                  <a:pt x="487044" y="374983"/>
                </a:lnTo>
                <a:lnTo>
                  <a:pt x="492632" y="388953"/>
                </a:lnTo>
                <a:lnTo>
                  <a:pt x="492548" y="393525"/>
                </a:lnTo>
                <a:lnTo>
                  <a:pt x="492451" y="395938"/>
                </a:lnTo>
                <a:lnTo>
                  <a:pt x="489584" y="402669"/>
                </a:lnTo>
                <a:lnTo>
                  <a:pt x="486790" y="409400"/>
                </a:lnTo>
                <a:lnTo>
                  <a:pt x="481838" y="414099"/>
                </a:lnTo>
                <a:lnTo>
                  <a:pt x="466978" y="420068"/>
                </a:lnTo>
                <a:lnTo>
                  <a:pt x="524782" y="420068"/>
                </a:lnTo>
                <a:lnTo>
                  <a:pt x="529843" y="410289"/>
                </a:lnTo>
                <a:lnTo>
                  <a:pt x="532943" y="399385"/>
                </a:lnTo>
                <a:lnTo>
                  <a:pt x="533876" y="388397"/>
                </a:lnTo>
                <a:lnTo>
                  <a:pt x="532665" y="377338"/>
                </a:lnTo>
                <a:lnTo>
                  <a:pt x="529336" y="366220"/>
                </a:lnTo>
                <a:lnTo>
                  <a:pt x="528315" y="364188"/>
                </a:lnTo>
                <a:close/>
              </a:path>
              <a:path w="1359535" h="614045">
                <a:moveTo>
                  <a:pt x="330453" y="306530"/>
                </a:moveTo>
                <a:lnTo>
                  <a:pt x="292480" y="321643"/>
                </a:lnTo>
                <a:lnTo>
                  <a:pt x="322961" y="398478"/>
                </a:lnTo>
                <a:lnTo>
                  <a:pt x="367031" y="398478"/>
                </a:lnTo>
                <a:lnTo>
                  <a:pt x="330453" y="306530"/>
                </a:lnTo>
                <a:close/>
              </a:path>
              <a:path w="1359535" h="614045">
                <a:moveTo>
                  <a:pt x="592708" y="276939"/>
                </a:moveTo>
                <a:lnTo>
                  <a:pt x="553319" y="299241"/>
                </a:lnTo>
                <a:lnTo>
                  <a:pt x="541162" y="334089"/>
                </a:lnTo>
                <a:lnTo>
                  <a:pt x="542125" y="345987"/>
                </a:lnTo>
                <a:lnTo>
                  <a:pt x="560482" y="381936"/>
                </a:lnTo>
                <a:lnTo>
                  <a:pt x="602710" y="399145"/>
                </a:lnTo>
                <a:lnTo>
                  <a:pt x="612882" y="398073"/>
                </a:lnTo>
                <a:lnTo>
                  <a:pt x="645667" y="377269"/>
                </a:lnTo>
                <a:lnTo>
                  <a:pt x="649858" y="366601"/>
                </a:lnTo>
                <a:lnTo>
                  <a:pt x="684234" y="366601"/>
                </a:lnTo>
                <a:lnTo>
                  <a:pt x="692530" y="363299"/>
                </a:lnTo>
                <a:lnTo>
                  <a:pt x="691773" y="361394"/>
                </a:lnTo>
                <a:lnTo>
                  <a:pt x="612139" y="361394"/>
                </a:lnTo>
                <a:lnTo>
                  <a:pt x="604774" y="361013"/>
                </a:lnTo>
                <a:lnTo>
                  <a:pt x="597788" y="357203"/>
                </a:lnTo>
                <a:lnTo>
                  <a:pt x="592074" y="354155"/>
                </a:lnTo>
                <a:lnTo>
                  <a:pt x="588009" y="349710"/>
                </a:lnTo>
                <a:lnTo>
                  <a:pt x="585724" y="343741"/>
                </a:lnTo>
                <a:lnTo>
                  <a:pt x="583311" y="337899"/>
                </a:lnTo>
                <a:lnTo>
                  <a:pt x="583183" y="331930"/>
                </a:lnTo>
                <a:lnTo>
                  <a:pt x="607187" y="307165"/>
                </a:lnTo>
                <a:lnTo>
                  <a:pt x="670223" y="307165"/>
                </a:lnTo>
                <a:lnTo>
                  <a:pt x="660130" y="281765"/>
                </a:lnTo>
                <a:lnTo>
                  <a:pt x="616076" y="281765"/>
                </a:lnTo>
                <a:lnTo>
                  <a:pt x="610362" y="279225"/>
                </a:lnTo>
                <a:lnTo>
                  <a:pt x="605154" y="277701"/>
                </a:lnTo>
                <a:lnTo>
                  <a:pt x="592708" y="276939"/>
                </a:lnTo>
                <a:close/>
              </a:path>
              <a:path w="1359535" h="614045">
                <a:moveTo>
                  <a:pt x="684234" y="366601"/>
                </a:moveTo>
                <a:lnTo>
                  <a:pt x="649858" y="366601"/>
                </a:lnTo>
                <a:lnTo>
                  <a:pt x="654557" y="378412"/>
                </a:lnTo>
                <a:lnTo>
                  <a:pt x="684234" y="366601"/>
                </a:lnTo>
                <a:close/>
              </a:path>
              <a:path w="1359535" h="614045">
                <a:moveTo>
                  <a:pt x="670223" y="307165"/>
                </a:moveTo>
                <a:lnTo>
                  <a:pt x="607187" y="307165"/>
                </a:lnTo>
                <a:lnTo>
                  <a:pt x="613790" y="307292"/>
                </a:lnTo>
                <a:lnTo>
                  <a:pt x="626999" y="312880"/>
                </a:lnTo>
                <a:lnTo>
                  <a:pt x="631698" y="317706"/>
                </a:lnTo>
                <a:lnTo>
                  <a:pt x="634364" y="324437"/>
                </a:lnTo>
                <a:lnTo>
                  <a:pt x="637112" y="331182"/>
                </a:lnTo>
                <a:lnTo>
                  <a:pt x="619632" y="358346"/>
                </a:lnTo>
                <a:lnTo>
                  <a:pt x="612139" y="361394"/>
                </a:lnTo>
                <a:lnTo>
                  <a:pt x="691773" y="361394"/>
                </a:lnTo>
                <a:lnTo>
                  <a:pt x="670223" y="307165"/>
                </a:lnTo>
                <a:close/>
              </a:path>
              <a:path w="1359535" h="614045">
                <a:moveTo>
                  <a:pt x="751411" y="215900"/>
                </a:moveTo>
                <a:lnTo>
                  <a:pt x="706897" y="235457"/>
                </a:lnTo>
                <a:lnTo>
                  <a:pt x="689200" y="277447"/>
                </a:lnTo>
                <a:lnTo>
                  <a:pt x="689097" y="280241"/>
                </a:lnTo>
                <a:lnTo>
                  <a:pt x="690280" y="290401"/>
                </a:lnTo>
                <a:lnTo>
                  <a:pt x="712763" y="326786"/>
                </a:lnTo>
                <a:lnTo>
                  <a:pt x="748315" y="339582"/>
                </a:lnTo>
                <a:lnTo>
                  <a:pt x="762198" y="338371"/>
                </a:lnTo>
                <a:lnTo>
                  <a:pt x="798956" y="318341"/>
                </a:lnTo>
                <a:lnTo>
                  <a:pt x="793177" y="303863"/>
                </a:lnTo>
                <a:lnTo>
                  <a:pt x="754633" y="303863"/>
                </a:lnTo>
                <a:lnTo>
                  <a:pt x="747776" y="301069"/>
                </a:lnTo>
                <a:lnTo>
                  <a:pt x="740917" y="298148"/>
                </a:lnTo>
                <a:lnTo>
                  <a:pt x="735964" y="292941"/>
                </a:lnTo>
                <a:lnTo>
                  <a:pt x="733043" y="285321"/>
                </a:lnTo>
                <a:lnTo>
                  <a:pt x="729995" y="277828"/>
                </a:lnTo>
                <a:lnTo>
                  <a:pt x="729995" y="270589"/>
                </a:lnTo>
                <a:lnTo>
                  <a:pt x="732916" y="263858"/>
                </a:lnTo>
                <a:lnTo>
                  <a:pt x="735964" y="257000"/>
                </a:lnTo>
                <a:lnTo>
                  <a:pt x="741171" y="252174"/>
                </a:lnTo>
                <a:lnTo>
                  <a:pt x="755141" y="246586"/>
                </a:lnTo>
                <a:lnTo>
                  <a:pt x="762507" y="246332"/>
                </a:lnTo>
                <a:lnTo>
                  <a:pt x="770332" y="246332"/>
                </a:lnTo>
                <a:lnTo>
                  <a:pt x="758316" y="216233"/>
                </a:lnTo>
                <a:lnTo>
                  <a:pt x="751411" y="215900"/>
                </a:lnTo>
                <a:close/>
              </a:path>
              <a:path w="1359535" h="614045">
                <a:moveTo>
                  <a:pt x="786129" y="286210"/>
                </a:moveTo>
                <a:lnTo>
                  <a:pt x="781176" y="293449"/>
                </a:lnTo>
                <a:lnTo>
                  <a:pt x="775588" y="298402"/>
                </a:lnTo>
                <a:lnTo>
                  <a:pt x="769365" y="300815"/>
                </a:lnTo>
                <a:lnTo>
                  <a:pt x="761745" y="303863"/>
                </a:lnTo>
                <a:lnTo>
                  <a:pt x="793177" y="303863"/>
                </a:lnTo>
                <a:lnTo>
                  <a:pt x="786129" y="286210"/>
                </a:lnTo>
                <a:close/>
              </a:path>
              <a:path w="1359535" h="614045">
                <a:moveTo>
                  <a:pt x="865060" y="174561"/>
                </a:moveTo>
                <a:lnTo>
                  <a:pt x="819485" y="186475"/>
                </a:lnTo>
                <a:lnTo>
                  <a:pt x="791515" y="225032"/>
                </a:lnTo>
                <a:lnTo>
                  <a:pt x="790543" y="236775"/>
                </a:lnTo>
                <a:lnTo>
                  <a:pt x="791999" y="248947"/>
                </a:lnTo>
                <a:lnTo>
                  <a:pt x="814339" y="287432"/>
                </a:lnTo>
                <a:lnTo>
                  <a:pt x="849629" y="300053"/>
                </a:lnTo>
                <a:lnTo>
                  <a:pt x="864536" y="298481"/>
                </a:lnTo>
                <a:lnTo>
                  <a:pt x="902493" y="280669"/>
                </a:lnTo>
                <a:lnTo>
                  <a:pt x="912090" y="269587"/>
                </a:lnTo>
                <a:lnTo>
                  <a:pt x="858678" y="269587"/>
                </a:lnTo>
                <a:lnTo>
                  <a:pt x="849629" y="267938"/>
                </a:lnTo>
                <a:lnTo>
                  <a:pt x="842295" y="262122"/>
                </a:lnTo>
                <a:lnTo>
                  <a:pt x="836676" y="252174"/>
                </a:lnTo>
                <a:lnTo>
                  <a:pt x="891912" y="230203"/>
                </a:lnTo>
                <a:lnTo>
                  <a:pt x="829182" y="230203"/>
                </a:lnTo>
                <a:lnTo>
                  <a:pt x="827913" y="224615"/>
                </a:lnTo>
                <a:lnTo>
                  <a:pt x="828293" y="219662"/>
                </a:lnTo>
                <a:lnTo>
                  <a:pt x="830199" y="215344"/>
                </a:lnTo>
                <a:lnTo>
                  <a:pt x="832612" y="210010"/>
                </a:lnTo>
                <a:lnTo>
                  <a:pt x="837056" y="205946"/>
                </a:lnTo>
                <a:lnTo>
                  <a:pt x="843533" y="203406"/>
                </a:lnTo>
                <a:lnTo>
                  <a:pt x="851840" y="201431"/>
                </a:lnTo>
                <a:lnTo>
                  <a:pt x="906875" y="201431"/>
                </a:lnTo>
                <a:lnTo>
                  <a:pt x="905144" y="198659"/>
                </a:lnTo>
                <a:lnTo>
                  <a:pt x="899324" y="191648"/>
                </a:lnTo>
                <a:lnTo>
                  <a:pt x="892682" y="185626"/>
                </a:lnTo>
                <a:lnTo>
                  <a:pt x="879490" y="178004"/>
                </a:lnTo>
                <a:lnTo>
                  <a:pt x="865060" y="174561"/>
                </a:lnTo>
                <a:close/>
              </a:path>
              <a:path w="1359535" h="614045">
                <a:moveTo>
                  <a:pt x="649986" y="256238"/>
                </a:moveTo>
                <a:lnTo>
                  <a:pt x="611886" y="271351"/>
                </a:lnTo>
                <a:lnTo>
                  <a:pt x="616076" y="281765"/>
                </a:lnTo>
                <a:lnTo>
                  <a:pt x="660130" y="281765"/>
                </a:lnTo>
                <a:lnTo>
                  <a:pt x="649986" y="256238"/>
                </a:lnTo>
                <a:close/>
              </a:path>
              <a:path w="1359535" h="614045">
                <a:moveTo>
                  <a:pt x="920241" y="235029"/>
                </a:moveTo>
                <a:lnTo>
                  <a:pt x="883538" y="249634"/>
                </a:lnTo>
                <a:lnTo>
                  <a:pt x="882014" y="258143"/>
                </a:lnTo>
                <a:lnTo>
                  <a:pt x="877315" y="263985"/>
                </a:lnTo>
                <a:lnTo>
                  <a:pt x="869441" y="267033"/>
                </a:lnTo>
                <a:lnTo>
                  <a:pt x="858678" y="269587"/>
                </a:lnTo>
                <a:lnTo>
                  <a:pt x="912090" y="269587"/>
                </a:lnTo>
                <a:lnTo>
                  <a:pt x="916304" y="262715"/>
                </a:lnTo>
                <a:lnTo>
                  <a:pt x="918563" y="256710"/>
                </a:lnTo>
                <a:lnTo>
                  <a:pt x="919987" y="250110"/>
                </a:lnTo>
                <a:lnTo>
                  <a:pt x="920555" y="242891"/>
                </a:lnTo>
                <a:lnTo>
                  <a:pt x="920241" y="235029"/>
                </a:lnTo>
                <a:close/>
              </a:path>
              <a:path w="1359535" h="614045">
                <a:moveTo>
                  <a:pt x="975040" y="180419"/>
                </a:moveTo>
                <a:lnTo>
                  <a:pt x="931037" y="180419"/>
                </a:lnTo>
                <a:lnTo>
                  <a:pt x="961389" y="256492"/>
                </a:lnTo>
                <a:lnTo>
                  <a:pt x="999363" y="241379"/>
                </a:lnTo>
                <a:lnTo>
                  <a:pt x="975040" y="180419"/>
                </a:lnTo>
                <a:close/>
              </a:path>
              <a:path w="1359535" h="614045">
                <a:moveTo>
                  <a:pt x="770332" y="246332"/>
                </a:moveTo>
                <a:lnTo>
                  <a:pt x="762507" y="246332"/>
                </a:lnTo>
                <a:lnTo>
                  <a:pt x="771143" y="248364"/>
                </a:lnTo>
                <a:lnTo>
                  <a:pt x="770332" y="246332"/>
                </a:lnTo>
                <a:close/>
              </a:path>
              <a:path w="1359535" h="614045">
                <a:moveTo>
                  <a:pt x="906875" y="201431"/>
                </a:moveTo>
                <a:lnTo>
                  <a:pt x="851840" y="201431"/>
                </a:lnTo>
                <a:lnTo>
                  <a:pt x="859409" y="202374"/>
                </a:lnTo>
                <a:lnTo>
                  <a:pt x="866215" y="206246"/>
                </a:lnTo>
                <a:lnTo>
                  <a:pt x="872236" y="213058"/>
                </a:lnTo>
                <a:lnTo>
                  <a:pt x="829182" y="230203"/>
                </a:lnTo>
                <a:lnTo>
                  <a:pt x="891912" y="230203"/>
                </a:lnTo>
                <a:lnTo>
                  <a:pt x="916177" y="220551"/>
                </a:lnTo>
                <a:lnTo>
                  <a:pt x="914273" y="215598"/>
                </a:lnTo>
                <a:lnTo>
                  <a:pt x="910131" y="206646"/>
                </a:lnTo>
                <a:lnTo>
                  <a:pt x="906875" y="201431"/>
                </a:lnTo>
                <a:close/>
              </a:path>
              <a:path w="1359535" h="614045">
                <a:moveTo>
                  <a:pt x="943863" y="101933"/>
                </a:moveTo>
                <a:lnTo>
                  <a:pt x="905890" y="117046"/>
                </a:lnTo>
                <a:lnTo>
                  <a:pt x="918717" y="149304"/>
                </a:lnTo>
                <a:lnTo>
                  <a:pt x="906271" y="154257"/>
                </a:lnTo>
                <a:lnTo>
                  <a:pt x="918590" y="185372"/>
                </a:lnTo>
                <a:lnTo>
                  <a:pt x="931037" y="180419"/>
                </a:lnTo>
                <a:lnTo>
                  <a:pt x="975040" y="180419"/>
                </a:lnTo>
                <a:lnTo>
                  <a:pt x="969009" y="165306"/>
                </a:lnTo>
                <a:lnTo>
                  <a:pt x="990600" y="156670"/>
                </a:lnTo>
                <a:lnTo>
                  <a:pt x="981700" y="134191"/>
                </a:lnTo>
                <a:lnTo>
                  <a:pt x="956690" y="134191"/>
                </a:lnTo>
                <a:lnTo>
                  <a:pt x="943863" y="101933"/>
                </a:lnTo>
                <a:close/>
              </a:path>
              <a:path w="1359535" h="614045">
                <a:moveTo>
                  <a:pt x="978280" y="125555"/>
                </a:moveTo>
                <a:lnTo>
                  <a:pt x="956690" y="134191"/>
                </a:lnTo>
                <a:lnTo>
                  <a:pt x="981700" y="134191"/>
                </a:lnTo>
                <a:lnTo>
                  <a:pt x="978280" y="125555"/>
                </a:lnTo>
                <a:close/>
              </a:path>
              <a:path w="1359535" h="614045">
                <a:moveTo>
                  <a:pt x="1055751" y="92789"/>
                </a:moveTo>
                <a:lnTo>
                  <a:pt x="1016363" y="115091"/>
                </a:lnTo>
                <a:lnTo>
                  <a:pt x="1004173" y="148764"/>
                </a:lnTo>
                <a:lnTo>
                  <a:pt x="1005238" y="161837"/>
                </a:lnTo>
                <a:lnTo>
                  <a:pt x="1023556" y="197786"/>
                </a:lnTo>
                <a:lnTo>
                  <a:pt x="1065815" y="214995"/>
                </a:lnTo>
                <a:lnTo>
                  <a:pt x="1075979" y="213923"/>
                </a:lnTo>
                <a:lnTo>
                  <a:pt x="1108709" y="193119"/>
                </a:lnTo>
                <a:lnTo>
                  <a:pt x="1112901" y="182451"/>
                </a:lnTo>
                <a:lnTo>
                  <a:pt x="1147527" y="182451"/>
                </a:lnTo>
                <a:lnTo>
                  <a:pt x="1155573" y="179276"/>
                </a:lnTo>
                <a:lnTo>
                  <a:pt x="1154766" y="177244"/>
                </a:lnTo>
                <a:lnTo>
                  <a:pt x="1075181" y="177244"/>
                </a:lnTo>
                <a:lnTo>
                  <a:pt x="1067815" y="176863"/>
                </a:lnTo>
                <a:lnTo>
                  <a:pt x="1060830" y="173053"/>
                </a:lnTo>
                <a:lnTo>
                  <a:pt x="1055115" y="170005"/>
                </a:lnTo>
                <a:lnTo>
                  <a:pt x="1051052" y="165560"/>
                </a:lnTo>
                <a:lnTo>
                  <a:pt x="1048765" y="159718"/>
                </a:lnTo>
                <a:lnTo>
                  <a:pt x="1046352" y="153749"/>
                </a:lnTo>
                <a:lnTo>
                  <a:pt x="1046226" y="147780"/>
                </a:lnTo>
                <a:lnTo>
                  <a:pt x="1048384" y="141557"/>
                </a:lnTo>
                <a:lnTo>
                  <a:pt x="1050925" y="133937"/>
                </a:lnTo>
                <a:lnTo>
                  <a:pt x="1056004" y="128730"/>
                </a:lnTo>
                <a:lnTo>
                  <a:pt x="1063498" y="125682"/>
                </a:lnTo>
                <a:lnTo>
                  <a:pt x="1070228" y="123015"/>
                </a:lnTo>
                <a:lnTo>
                  <a:pt x="1133241" y="123015"/>
                </a:lnTo>
                <a:lnTo>
                  <a:pt x="1123160" y="97615"/>
                </a:lnTo>
                <a:lnTo>
                  <a:pt x="1079245" y="97615"/>
                </a:lnTo>
                <a:lnTo>
                  <a:pt x="1073403" y="95075"/>
                </a:lnTo>
                <a:lnTo>
                  <a:pt x="1068324" y="93551"/>
                </a:lnTo>
                <a:lnTo>
                  <a:pt x="1063625" y="93297"/>
                </a:lnTo>
                <a:lnTo>
                  <a:pt x="1055751" y="92789"/>
                </a:lnTo>
                <a:close/>
              </a:path>
              <a:path w="1359535" h="614045">
                <a:moveTo>
                  <a:pt x="1147527" y="182451"/>
                </a:moveTo>
                <a:lnTo>
                  <a:pt x="1112901" y="182451"/>
                </a:lnTo>
                <a:lnTo>
                  <a:pt x="1117600" y="194262"/>
                </a:lnTo>
                <a:lnTo>
                  <a:pt x="1147527" y="182451"/>
                </a:lnTo>
                <a:close/>
              </a:path>
              <a:path w="1359535" h="614045">
                <a:moveTo>
                  <a:pt x="1133241" y="123015"/>
                </a:moveTo>
                <a:lnTo>
                  <a:pt x="1070228" y="123015"/>
                </a:lnTo>
                <a:lnTo>
                  <a:pt x="1076832" y="123142"/>
                </a:lnTo>
                <a:lnTo>
                  <a:pt x="1090167" y="128730"/>
                </a:lnTo>
                <a:lnTo>
                  <a:pt x="1094739" y="133556"/>
                </a:lnTo>
                <a:lnTo>
                  <a:pt x="1097533" y="140287"/>
                </a:lnTo>
                <a:lnTo>
                  <a:pt x="1100201" y="147145"/>
                </a:lnTo>
                <a:lnTo>
                  <a:pt x="1100074" y="153749"/>
                </a:lnTo>
                <a:lnTo>
                  <a:pt x="1097279" y="160353"/>
                </a:lnTo>
                <a:lnTo>
                  <a:pt x="1094358" y="166830"/>
                </a:lnTo>
                <a:lnTo>
                  <a:pt x="1089532" y="171529"/>
                </a:lnTo>
                <a:lnTo>
                  <a:pt x="1075181" y="177244"/>
                </a:lnTo>
                <a:lnTo>
                  <a:pt x="1154766" y="177244"/>
                </a:lnTo>
                <a:lnTo>
                  <a:pt x="1133241" y="123015"/>
                </a:lnTo>
                <a:close/>
              </a:path>
              <a:path w="1359535" h="614045">
                <a:moveTo>
                  <a:pt x="1200211" y="90884"/>
                </a:moveTo>
                <a:lnTo>
                  <a:pt x="1156207" y="90884"/>
                </a:lnTo>
                <a:lnTo>
                  <a:pt x="1186561" y="166957"/>
                </a:lnTo>
                <a:lnTo>
                  <a:pt x="1224533" y="151844"/>
                </a:lnTo>
                <a:lnTo>
                  <a:pt x="1200211" y="90884"/>
                </a:lnTo>
                <a:close/>
              </a:path>
              <a:path w="1359535" h="614045">
                <a:moveTo>
                  <a:pt x="1113027" y="72088"/>
                </a:moveTo>
                <a:lnTo>
                  <a:pt x="1075054" y="87201"/>
                </a:lnTo>
                <a:lnTo>
                  <a:pt x="1079245" y="97615"/>
                </a:lnTo>
                <a:lnTo>
                  <a:pt x="1123160" y="97615"/>
                </a:lnTo>
                <a:lnTo>
                  <a:pt x="1113027" y="72088"/>
                </a:lnTo>
                <a:close/>
              </a:path>
              <a:path w="1359535" h="614045">
                <a:moveTo>
                  <a:pt x="1169034" y="12398"/>
                </a:moveTo>
                <a:lnTo>
                  <a:pt x="1131062" y="27511"/>
                </a:lnTo>
                <a:lnTo>
                  <a:pt x="1143889" y="59769"/>
                </a:lnTo>
                <a:lnTo>
                  <a:pt x="1131442" y="64722"/>
                </a:lnTo>
                <a:lnTo>
                  <a:pt x="1143762" y="95837"/>
                </a:lnTo>
                <a:lnTo>
                  <a:pt x="1156207" y="90884"/>
                </a:lnTo>
                <a:lnTo>
                  <a:pt x="1200211" y="90884"/>
                </a:lnTo>
                <a:lnTo>
                  <a:pt x="1194180" y="75771"/>
                </a:lnTo>
                <a:lnTo>
                  <a:pt x="1215770" y="67135"/>
                </a:lnTo>
                <a:lnTo>
                  <a:pt x="1206871" y="44656"/>
                </a:lnTo>
                <a:lnTo>
                  <a:pt x="1181862" y="44656"/>
                </a:lnTo>
                <a:lnTo>
                  <a:pt x="1169034" y="12398"/>
                </a:lnTo>
                <a:close/>
              </a:path>
              <a:path w="1359535" h="614045">
                <a:moveTo>
                  <a:pt x="1203452" y="36020"/>
                </a:moveTo>
                <a:lnTo>
                  <a:pt x="1181862" y="44656"/>
                </a:lnTo>
                <a:lnTo>
                  <a:pt x="1206871" y="44656"/>
                </a:lnTo>
                <a:lnTo>
                  <a:pt x="1203452" y="36020"/>
                </a:lnTo>
                <a:close/>
              </a:path>
              <a:path w="1359535" h="614045">
                <a:moveTo>
                  <a:pt x="1304035" y="0"/>
                </a:moveTo>
                <a:lnTo>
                  <a:pt x="1258524" y="11850"/>
                </a:lnTo>
                <a:lnTo>
                  <a:pt x="1230499" y="50424"/>
                </a:lnTo>
                <a:lnTo>
                  <a:pt x="1229518" y="62198"/>
                </a:lnTo>
                <a:lnTo>
                  <a:pt x="1230967" y="74376"/>
                </a:lnTo>
                <a:lnTo>
                  <a:pt x="1253269" y="112879"/>
                </a:lnTo>
                <a:lnTo>
                  <a:pt x="1288605" y="125428"/>
                </a:lnTo>
                <a:lnTo>
                  <a:pt x="1303555" y="123856"/>
                </a:lnTo>
                <a:lnTo>
                  <a:pt x="1341485" y="106092"/>
                </a:lnTo>
                <a:lnTo>
                  <a:pt x="1351070" y="95033"/>
                </a:lnTo>
                <a:lnTo>
                  <a:pt x="1297717" y="95033"/>
                </a:lnTo>
                <a:lnTo>
                  <a:pt x="1288668" y="93376"/>
                </a:lnTo>
                <a:lnTo>
                  <a:pt x="1281334" y="87552"/>
                </a:lnTo>
                <a:lnTo>
                  <a:pt x="1275714" y="77549"/>
                </a:lnTo>
                <a:lnTo>
                  <a:pt x="1330951" y="55578"/>
                </a:lnTo>
                <a:lnTo>
                  <a:pt x="1268094" y="55578"/>
                </a:lnTo>
                <a:lnTo>
                  <a:pt x="1266952" y="50117"/>
                </a:lnTo>
                <a:lnTo>
                  <a:pt x="1267205" y="45164"/>
                </a:lnTo>
                <a:lnTo>
                  <a:pt x="1269238" y="40846"/>
                </a:lnTo>
                <a:lnTo>
                  <a:pt x="1271651" y="35385"/>
                </a:lnTo>
                <a:lnTo>
                  <a:pt x="1276095" y="31448"/>
                </a:lnTo>
                <a:lnTo>
                  <a:pt x="1282573" y="28908"/>
                </a:lnTo>
                <a:lnTo>
                  <a:pt x="1290859" y="26860"/>
                </a:lnTo>
                <a:lnTo>
                  <a:pt x="1345801" y="26860"/>
                </a:lnTo>
                <a:lnTo>
                  <a:pt x="1344072" y="24114"/>
                </a:lnTo>
                <a:lnTo>
                  <a:pt x="1338238" y="17133"/>
                </a:lnTo>
                <a:lnTo>
                  <a:pt x="1331594" y="11128"/>
                </a:lnTo>
                <a:lnTo>
                  <a:pt x="1318422" y="3486"/>
                </a:lnTo>
                <a:lnTo>
                  <a:pt x="1304035" y="0"/>
                </a:lnTo>
                <a:close/>
              </a:path>
              <a:path w="1359535" h="614045">
                <a:moveTo>
                  <a:pt x="1359280" y="60531"/>
                </a:moveTo>
                <a:lnTo>
                  <a:pt x="1322577" y="75136"/>
                </a:lnTo>
                <a:lnTo>
                  <a:pt x="1321053" y="83518"/>
                </a:lnTo>
                <a:lnTo>
                  <a:pt x="1316354" y="89360"/>
                </a:lnTo>
                <a:lnTo>
                  <a:pt x="1308480" y="92535"/>
                </a:lnTo>
                <a:lnTo>
                  <a:pt x="1297717" y="95033"/>
                </a:lnTo>
                <a:lnTo>
                  <a:pt x="1351070" y="95033"/>
                </a:lnTo>
                <a:lnTo>
                  <a:pt x="1355343" y="88090"/>
                </a:lnTo>
                <a:lnTo>
                  <a:pt x="1357584" y="82141"/>
                </a:lnTo>
                <a:lnTo>
                  <a:pt x="1358979" y="75549"/>
                </a:lnTo>
                <a:lnTo>
                  <a:pt x="1359540" y="68337"/>
                </a:lnTo>
                <a:lnTo>
                  <a:pt x="1359280" y="60531"/>
                </a:lnTo>
                <a:close/>
              </a:path>
              <a:path w="1359535" h="614045">
                <a:moveTo>
                  <a:pt x="1345801" y="26860"/>
                </a:moveTo>
                <a:lnTo>
                  <a:pt x="1290859" y="26860"/>
                </a:lnTo>
                <a:lnTo>
                  <a:pt x="1298384" y="27765"/>
                </a:lnTo>
                <a:lnTo>
                  <a:pt x="1305147" y="31623"/>
                </a:lnTo>
                <a:lnTo>
                  <a:pt x="1311148" y="38433"/>
                </a:lnTo>
                <a:lnTo>
                  <a:pt x="1268094" y="55578"/>
                </a:lnTo>
                <a:lnTo>
                  <a:pt x="1330951" y="55578"/>
                </a:lnTo>
                <a:lnTo>
                  <a:pt x="1355216" y="45926"/>
                </a:lnTo>
                <a:lnTo>
                  <a:pt x="1353312" y="41100"/>
                </a:lnTo>
                <a:lnTo>
                  <a:pt x="1349097" y="32095"/>
                </a:lnTo>
                <a:lnTo>
                  <a:pt x="1345801" y="26860"/>
                </a:lnTo>
                <a:close/>
              </a:path>
            </a:pathLst>
          </a:custGeom>
          <a:solidFill>
            <a:srgbClr val="FF3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148832" y="3269027"/>
            <a:ext cx="1088390" cy="546735"/>
          </a:xfrm>
          <a:custGeom>
            <a:avLst/>
            <a:gdLst/>
            <a:ahLst/>
            <a:cxnLst/>
            <a:rect l="l" t="t" r="r" b="b"/>
            <a:pathLst>
              <a:path w="1088390" h="546735">
                <a:moveTo>
                  <a:pt x="24256" y="495125"/>
                </a:moveTo>
                <a:lnTo>
                  <a:pt x="0" y="504777"/>
                </a:lnTo>
                <a:lnTo>
                  <a:pt x="4952" y="546306"/>
                </a:lnTo>
                <a:lnTo>
                  <a:pt x="23494" y="538940"/>
                </a:lnTo>
                <a:lnTo>
                  <a:pt x="24256" y="495125"/>
                </a:lnTo>
                <a:close/>
              </a:path>
              <a:path w="1088390" h="546735">
                <a:moveTo>
                  <a:pt x="147573" y="289639"/>
                </a:moveTo>
                <a:lnTo>
                  <a:pt x="102996" y="307419"/>
                </a:lnTo>
                <a:lnTo>
                  <a:pt x="105028" y="489156"/>
                </a:lnTo>
                <a:lnTo>
                  <a:pt x="148335" y="471884"/>
                </a:lnTo>
                <a:lnTo>
                  <a:pt x="148208" y="440134"/>
                </a:lnTo>
                <a:lnTo>
                  <a:pt x="204850" y="417655"/>
                </a:lnTo>
                <a:lnTo>
                  <a:pt x="264183" y="417655"/>
                </a:lnTo>
                <a:lnTo>
                  <a:pt x="252152" y="404447"/>
                </a:lnTo>
                <a:lnTo>
                  <a:pt x="147192" y="404447"/>
                </a:lnTo>
                <a:lnTo>
                  <a:pt x="144398" y="347297"/>
                </a:lnTo>
                <a:lnTo>
                  <a:pt x="200094" y="347297"/>
                </a:lnTo>
                <a:lnTo>
                  <a:pt x="147573" y="289639"/>
                </a:lnTo>
                <a:close/>
              </a:path>
              <a:path w="1088390" h="546735">
                <a:moveTo>
                  <a:pt x="264183" y="417655"/>
                </a:moveTo>
                <a:lnTo>
                  <a:pt x="204850" y="417655"/>
                </a:lnTo>
                <a:lnTo>
                  <a:pt x="225932" y="441023"/>
                </a:lnTo>
                <a:lnTo>
                  <a:pt x="269620" y="423624"/>
                </a:lnTo>
                <a:lnTo>
                  <a:pt x="264183" y="417655"/>
                </a:lnTo>
                <a:close/>
              </a:path>
              <a:path w="1088390" h="546735">
                <a:moveTo>
                  <a:pt x="280162" y="295354"/>
                </a:moveTo>
                <a:lnTo>
                  <a:pt x="242188" y="310467"/>
                </a:lnTo>
                <a:lnTo>
                  <a:pt x="284860" y="417655"/>
                </a:lnTo>
                <a:lnTo>
                  <a:pt x="322833" y="402542"/>
                </a:lnTo>
                <a:lnTo>
                  <a:pt x="304545" y="356695"/>
                </a:lnTo>
                <a:lnTo>
                  <a:pt x="302132" y="350472"/>
                </a:lnTo>
                <a:lnTo>
                  <a:pt x="300863" y="345138"/>
                </a:lnTo>
                <a:lnTo>
                  <a:pt x="300735" y="340947"/>
                </a:lnTo>
                <a:lnTo>
                  <a:pt x="301642" y="332805"/>
                </a:lnTo>
                <a:lnTo>
                  <a:pt x="330200" y="312880"/>
                </a:lnTo>
                <a:lnTo>
                  <a:pt x="287146" y="312880"/>
                </a:lnTo>
                <a:lnTo>
                  <a:pt x="280162" y="295354"/>
                </a:lnTo>
                <a:close/>
              </a:path>
              <a:path w="1088390" h="546735">
                <a:moveTo>
                  <a:pt x="200094" y="347297"/>
                </a:moveTo>
                <a:lnTo>
                  <a:pt x="144398" y="347297"/>
                </a:lnTo>
                <a:lnTo>
                  <a:pt x="181355" y="390858"/>
                </a:lnTo>
                <a:lnTo>
                  <a:pt x="147192" y="404447"/>
                </a:lnTo>
                <a:lnTo>
                  <a:pt x="252152" y="404447"/>
                </a:lnTo>
                <a:lnTo>
                  <a:pt x="200094" y="347297"/>
                </a:lnTo>
                <a:close/>
              </a:path>
              <a:path w="1088390" h="546735">
                <a:moveTo>
                  <a:pt x="322071" y="277320"/>
                </a:moveTo>
                <a:lnTo>
                  <a:pt x="288670" y="305133"/>
                </a:lnTo>
                <a:lnTo>
                  <a:pt x="287146" y="312880"/>
                </a:lnTo>
                <a:lnTo>
                  <a:pt x="330200" y="312880"/>
                </a:lnTo>
                <a:lnTo>
                  <a:pt x="336422" y="313388"/>
                </a:lnTo>
                <a:lnTo>
                  <a:pt x="322071" y="277320"/>
                </a:lnTo>
                <a:close/>
              </a:path>
              <a:path w="1088390" h="546735">
                <a:moveTo>
                  <a:pt x="375792" y="340820"/>
                </a:moveTo>
                <a:lnTo>
                  <a:pt x="372617" y="373078"/>
                </a:lnTo>
                <a:lnTo>
                  <a:pt x="385258" y="374290"/>
                </a:lnTo>
                <a:lnTo>
                  <a:pt x="397446" y="373919"/>
                </a:lnTo>
                <a:lnTo>
                  <a:pt x="441324" y="356504"/>
                </a:lnTo>
                <a:lnTo>
                  <a:pt x="453138" y="342550"/>
                </a:lnTo>
                <a:lnTo>
                  <a:pt x="394557" y="342550"/>
                </a:lnTo>
                <a:lnTo>
                  <a:pt x="385579" y="342298"/>
                </a:lnTo>
                <a:lnTo>
                  <a:pt x="375792" y="340820"/>
                </a:lnTo>
                <a:close/>
              </a:path>
              <a:path w="1088390" h="546735">
                <a:moveTo>
                  <a:pt x="458181" y="321262"/>
                </a:moveTo>
                <a:lnTo>
                  <a:pt x="409828" y="321262"/>
                </a:lnTo>
                <a:lnTo>
                  <a:pt x="411988" y="321643"/>
                </a:lnTo>
                <a:lnTo>
                  <a:pt x="415289" y="322024"/>
                </a:lnTo>
                <a:lnTo>
                  <a:pt x="417575" y="323675"/>
                </a:lnTo>
                <a:lnTo>
                  <a:pt x="418718" y="326469"/>
                </a:lnTo>
                <a:lnTo>
                  <a:pt x="420877" y="331930"/>
                </a:lnTo>
                <a:lnTo>
                  <a:pt x="418084" y="336248"/>
                </a:lnTo>
                <a:lnTo>
                  <a:pt x="410083" y="339423"/>
                </a:lnTo>
                <a:lnTo>
                  <a:pt x="402724" y="341588"/>
                </a:lnTo>
                <a:lnTo>
                  <a:pt x="394557" y="342550"/>
                </a:lnTo>
                <a:lnTo>
                  <a:pt x="453138" y="342550"/>
                </a:lnTo>
                <a:lnTo>
                  <a:pt x="454278" y="340820"/>
                </a:lnTo>
                <a:lnTo>
                  <a:pt x="457277" y="332841"/>
                </a:lnTo>
                <a:lnTo>
                  <a:pt x="458454" y="324707"/>
                </a:lnTo>
                <a:lnTo>
                  <a:pt x="458181" y="321262"/>
                </a:lnTo>
                <a:close/>
              </a:path>
              <a:path w="1088390" h="546735">
                <a:moveTo>
                  <a:pt x="425195" y="241252"/>
                </a:moveTo>
                <a:lnTo>
                  <a:pt x="387731" y="248237"/>
                </a:lnTo>
                <a:lnTo>
                  <a:pt x="354964" y="276812"/>
                </a:lnTo>
                <a:lnTo>
                  <a:pt x="352353" y="291290"/>
                </a:lnTo>
                <a:lnTo>
                  <a:pt x="353071" y="298136"/>
                </a:lnTo>
                <a:lnTo>
                  <a:pt x="374522" y="324691"/>
                </a:lnTo>
                <a:lnTo>
                  <a:pt x="385952" y="324691"/>
                </a:lnTo>
                <a:lnTo>
                  <a:pt x="391033" y="324056"/>
                </a:lnTo>
                <a:lnTo>
                  <a:pt x="405384" y="321643"/>
                </a:lnTo>
                <a:lnTo>
                  <a:pt x="409828" y="321262"/>
                </a:lnTo>
                <a:lnTo>
                  <a:pt x="458181" y="321262"/>
                </a:lnTo>
                <a:lnTo>
                  <a:pt x="457797" y="316406"/>
                </a:lnTo>
                <a:lnTo>
                  <a:pt x="438819" y="289893"/>
                </a:lnTo>
                <a:lnTo>
                  <a:pt x="400049" y="289893"/>
                </a:lnTo>
                <a:lnTo>
                  <a:pt x="394715" y="289512"/>
                </a:lnTo>
                <a:lnTo>
                  <a:pt x="392429" y="288242"/>
                </a:lnTo>
                <a:lnTo>
                  <a:pt x="391413" y="285829"/>
                </a:lnTo>
                <a:lnTo>
                  <a:pt x="389382" y="280495"/>
                </a:lnTo>
                <a:lnTo>
                  <a:pt x="392048" y="276431"/>
                </a:lnTo>
                <a:lnTo>
                  <a:pt x="406145" y="270843"/>
                </a:lnTo>
                <a:lnTo>
                  <a:pt x="413638" y="269954"/>
                </a:lnTo>
                <a:lnTo>
                  <a:pt x="422239" y="269954"/>
                </a:lnTo>
                <a:lnTo>
                  <a:pt x="425195" y="241252"/>
                </a:lnTo>
                <a:close/>
              </a:path>
              <a:path w="1088390" h="546735">
                <a:moveTo>
                  <a:pt x="532812" y="198818"/>
                </a:moveTo>
                <a:lnTo>
                  <a:pt x="487253" y="210732"/>
                </a:lnTo>
                <a:lnTo>
                  <a:pt x="459283" y="249289"/>
                </a:lnTo>
                <a:lnTo>
                  <a:pt x="458311" y="261032"/>
                </a:lnTo>
                <a:lnTo>
                  <a:pt x="459767" y="273204"/>
                </a:lnTo>
                <a:lnTo>
                  <a:pt x="482054" y="311689"/>
                </a:lnTo>
                <a:lnTo>
                  <a:pt x="517382" y="324310"/>
                </a:lnTo>
                <a:lnTo>
                  <a:pt x="532302" y="322738"/>
                </a:lnTo>
                <a:lnTo>
                  <a:pt x="570261" y="304879"/>
                </a:lnTo>
                <a:lnTo>
                  <a:pt x="579850" y="293844"/>
                </a:lnTo>
                <a:lnTo>
                  <a:pt x="526446" y="293844"/>
                </a:lnTo>
                <a:lnTo>
                  <a:pt x="517397" y="292195"/>
                </a:lnTo>
                <a:lnTo>
                  <a:pt x="510063" y="286379"/>
                </a:lnTo>
                <a:lnTo>
                  <a:pt x="504443" y="276431"/>
                </a:lnTo>
                <a:lnTo>
                  <a:pt x="559999" y="254333"/>
                </a:lnTo>
                <a:lnTo>
                  <a:pt x="496823" y="254333"/>
                </a:lnTo>
                <a:lnTo>
                  <a:pt x="495768" y="249289"/>
                </a:lnTo>
                <a:lnTo>
                  <a:pt x="495729" y="248237"/>
                </a:lnTo>
                <a:lnTo>
                  <a:pt x="496062" y="243919"/>
                </a:lnTo>
                <a:lnTo>
                  <a:pt x="519608" y="225688"/>
                </a:lnTo>
                <a:lnTo>
                  <a:pt x="574632" y="225688"/>
                </a:lnTo>
                <a:lnTo>
                  <a:pt x="572897" y="222916"/>
                </a:lnTo>
                <a:lnTo>
                  <a:pt x="567039" y="215905"/>
                </a:lnTo>
                <a:lnTo>
                  <a:pt x="560323" y="209883"/>
                </a:lnTo>
                <a:lnTo>
                  <a:pt x="547205" y="202261"/>
                </a:lnTo>
                <a:lnTo>
                  <a:pt x="532812" y="198818"/>
                </a:lnTo>
                <a:close/>
              </a:path>
              <a:path w="1088390" h="546735">
                <a:moveTo>
                  <a:pt x="588010" y="259286"/>
                </a:moveTo>
                <a:lnTo>
                  <a:pt x="551307" y="273891"/>
                </a:lnTo>
                <a:lnTo>
                  <a:pt x="549783" y="282400"/>
                </a:lnTo>
                <a:lnTo>
                  <a:pt x="545084" y="288115"/>
                </a:lnTo>
                <a:lnTo>
                  <a:pt x="537210" y="291290"/>
                </a:lnTo>
                <a:lnTo>
                  <a:pt x="526446" y="293844"/>
                </a:lnTo>
                <a:lnTo>
                  <a:pt x="579850" y="293844"/>
                </a:lnTo>
                <a:lnTo>
                  <a:pt x="584072" y="286972"/>
                </a:lnTo>
                <a:lnTo>
                  <a:pt x="586331" y="280967"/>
                </a:lnTo>
                <a:lnTo>
                  <a:pt x="587755" y="274367"/>
                </a:lnTo>
                <a:lnTo>
                  <a:pt x="588323" y="267148"/>
                </a:lnTo>
                <a:lnTo>
                  <a:pt x="588010" y="259286"/>
                </a:lnTo>
                <a:close/>
              </a:path>
              <a:path w="1088390" h="546735">
                <a:moveTo>
                  <a:pt x="426323" y="286972"/>
                </a:moveTo>
                <a:lnTo>
                  <a:pt x="419479" y="287115"/>
                </a:lnTo>
                <a:lnTo>
                  <a:pt x="411861" y="288115"/>
                </a:lnTo>
                <a:lnTo>
                  <a:pt x="404494" y="289385"/>
                </a:lnTo>
                <a:lnTo>
                  <a:pt x="400049" y="289893"/>
                </a:lnTo>
                <a:lnTo>
                  <a:pt x="438819" y="289893"/>
                </a:lnTo>
                <a:lnTo>
                  <a:pt x="437641" y="289258"/>
                </a:lnTo>
                <a:lnTo>
                  <a:pt x="432381" y="287686"/>
                </a:lnTo>
                <a:lnTo>
                  <a:pt x="426323" y="286972"/>
                </a:lnTo>
                <a:close/>
              </a:path>
              <a:path w="1088390" h="546735">
                <a:moveTo>
                  <a:pt x="620140" y="160226"/>
                </a:moveTo>
                <a:lnTo>
                  <a:pt x="582040" y="175339"/>
                </a:lnTo>
                <a:lnTo>
                  <a:pt x="624713" y="282527"/>
                </a:lnTo>
                <a:lnTo>
                  <a:pt x="662686" y="267414"/>
                </a:lnTo>
                <a:lnTo>
                  <a:pt x="639776" y="209883"/>
                </a:lnTo>
                <a:lnTo>
                  <a:pt x="636904" y="202517"/>
                </a:lnTo>
                <a:lnTo>
                  <a:pt x="656970" y="177244"/>
                </a:lnTo>
                <a:lnTo>
                  <a:pt x="713747" y="177244"/>
                </a:lnTo>
                <a:lnTo>
                  <a:pt x="712333" y="173688"/>
                </a:lnTo>
                <a:lnTo>
                  <a:pt x="625474" y="173688"/>
                </a:lnTo>
                <a:lnTo>
                  <a:pt x="620140" y="160226"/>
                </a:lnTo>
                <a:close/>
              </a:path>
              <a:path w="1088390" h="546735">
                <a:moveTo>
                  <a:pt x="422239" y="269954"/>
                </a:moveTo>
                <a:lnTo>
                  <a:pt x="413638" y="269954"/>
                </a:lnTo>
                <a:lnTo>
                  <a:pt x="422147" y="270843"/>
                </a:lnTo>
                <a:lnTo>
                  <a:pt x="422239" y="269954"/>
                </a:lnTo>
                <a:close/>
              </a:path>
              <a:path w="1088390" h="546735">
                <a:moveTo>
                  <a:pt x="574632" y="225688"/>
                </a:moveTo>
                <a:lnTo>
                  <a:pt x="519608" y="225688"/>
                </a:lnTo>
                <a:lnTo>
                  <a:pt x="527177" y="226631"/>
                </a:lnTo>
                <a:lnTo>
                  <a:pt x="533983" y="230503"/>
                </a:lnTo>
                <a:lnTo>
                  <a:pt x="540003" y="237315"/>
                </a:lnTo>
                <a:lnTo>
                  <a:pt x="496823" y="254333"/>
                </a:lnTo>
                <a:lnTo>
                  <a:pt x="559999" y="254333"/>
                </a:lnTo>
                <a:lnTo>
                  <a:pt x="583945" y="244808"/>
                </a:lnTo>
                <a:lnTo>
                  <a:pt x="582040" y="239855"/>
                </a:lnTo>
                <a:lnTo>
                  <a:pt x="577897" y="230903"/>
                </a:lnTo>
                <a:lnTo>
                  <a:pt x="574632" y="225688"/>
                </a:lnTo>
                <a:close/>
              </a:path>
              <a:path w="1088390" h="546735">
                <a:moveTo>
                  <a:pt x="713747" y="177244"/>
                </a:moveTo>
                <a:lnTo>
                  <a:pt x="656970" y="177244"/>
                </a:lnTo>
                <a:lnTo>
                  <a:pt x="662559" y="177625"/>
                </a:lnTo>
                <a:lnTo>
                  <a:pt x="667512" y="180927"/>
                </a:lnTo>
                <a:lnTo>
                  <a:pt x="670940" y="183086"/>
                </a:lnTo>
                <a:lnTo>
                  <a:pt x="674496" y="188928"/>
                </a:lnTo>
                <a:lnTo>
                  <a:pt x="678179" y="198453"/>
                </a:lnTo>
                <a:lnTo>
                  <a:pt x="699769" y="252682"/>
                </a:lnTo>
                <a:lnTo>
                  <a:pt x="737742" y="237569"/>
                </a:lnTo>
                <a:lnTo>
                  <a:pt x="713747" y="177244"/>
                </a:lnTo>
                <a:close/>
              </a:path>
              <a:path w="1088390" h="546735">
                <a:moveTo>
                  <a:pt x="784351" y="92789"/>
                </a:moveTo>
                <a:lnTo>
                  <a:pt x="745071" y="115091"/>
                </a:lnTo>
                <a:lnTo>
                  <a:pt x="732837" y="148764"/>
                </a:lnTo>
                <a:lnTo>
                  <a:pt x="733895" y="161837"/>
                </a:lnTo>
                <a:lnTo>
                  <a:pt x="752157" y="197834"/>
                </a:lnTo>
                <a:lnTo>
                  <a:pt x="794432" y="214995"/>
                </a:lnTo>
                <a:lnTo>
                  <a:pt x="804634" y="213923"/>
                </a:lnTo>
                <a:lnTo>
                  <a:pt x="814704" y="210899"/>
                </a:lnTo>
                <a:lnTo>
                  <a:pt x="822960" y="207724"/>
                </a:lnTo>
                <a:lnTo>
                  <a:pt x="829563" y="202898"/>
                </a:lnTo>
                <a:lnTo>
                  <a:pt x="834516" y="196802"/>
                </a:lnTo>
                <a:lnTo>
                  <a:pt x="837438" y="193246"/>
                </a:lnTo>
                <a:lnTo>
                  <a:pt x="839723" y="188420"/>
                </a:lnTo>
                <a:lnTo>
                  <a:pt x="841501" y="182451"/>
                </a:lnTo>
                <a:lnTo>
                  <a:pt x="876323" y="182451"/>
                </a:lnTo>
                <a:lnTo>
                  <a:pt x="884300" y="179276"/>
                </a:lnTo>
                <a:lnTo>
                  <a:pt x="883492" y="177244"/>
                </a:lnTo>
                <a:lnTo>
                  <a:pt x="803783" y="177244"/>
                </a:lnTo>
                <a:lnTo>
                  <a:pt x="796543" y="176863"/>
                </a:lnTo>
                <a:lnTo>
                  <a:pt x="789559" y="173053"/>
                </a:lnTo>
                <a:lnTo>
                  <a:pt x="783843" y="170005"/>
                </a:lnTo>
                <a:lnTo>
                  <a:pt x="779779" y="165560"/>
                </a:lnTo>
                <a:lnTo>
                  <a:pt x="777331" y="159625"/>
                </a:lnTo>
                <a:lnTo>
                  <a:pt x="775129" y="153876"/>
                </a:lnTo>
                <a:lnTo>
                  <a:pt x="775040" y="151844"/>
                </a:lnTo>
                <a:lnTo>
                  <a:pt x="774995" y="147653"/>
                </a:lnTo>
                <a:lnTo>
                  <a:pt x="777443" y="140208"/>
                </a:lnTo>
                <a:lnTo>
                  <a:pt x="779525" y="134064"/>
                </a:lnTo>
                <a:lnTo>
                  <a:pt x="784606" y="128730"/>
                </a:lnTo>
                <a:lnTo>
                  <a:pt x="792098" y="125809"/>
                </a:lnTo>
                <a:lnTo>
                  <a:pt x="798829" y="123015"/>
                </a:lnTo>
                <a:lnTo>
                  <a:pt x="861903" y="123015"/>
                </a:lnTo>
                <a:lnTo>
                  <a:pt x="851841" y="97742"/>
                </a:lnTo>
                <a:lnTo>
                  <a:pt x="807846" y="97742"/>
                </a:lnTo>
                <a:lnTo>
                  <a:pt x="802132" y="95075"/>
                </a:lnTo>
                <a:lnTo>
                  <a:pt x="796924" y="93678"/>
                </a:lnTo>
                <a:lnTo>
                  <a:pt x="792352" y="93297"/>
                </a:lnTo>
                <a:lnTo>
                  <a:pt x="784351" y="92789"/>
                </a:lnTo>
                <a:close/>
              </a:path>
              <a:path w="1088390" h="546735">
                <a:moveTo>
                  <a:pt x="876323" y="182451"/>
                </a:moveTo>
                <a:lnTo>
                  <a:pt x="841501" y="182451"/>
                </a:lnTo>
                <a:lnTo>
                  <a:pt x="846327" y="194389"/>
                </a:lnTo>
                <a:lnTo>
                  <a:pt x="876323" y="182451"/>
                </a:lnTo>
                <a:close/>
              </a:path>
              <a:path w="1088390" h="546735">
                <a:moveTo>
                  <a:pt x="861903" y="123015"/>
                </a:moveTo>
                <a:lnTo>
                  <a:pt x="798829" y="123015"/>
                </a:lnTo>
                <a:lnTo>
                  <a:pt x="805561" y="123142"/>
                </a:lnTo>
                <a:lnTo>
                  <a:pt x="818768" y="128730"/>
                </a:lnTo>
                <a:lnTo>
                  <a:pt x="823467" y="133556"/>
                </a:lnTo>
                <a:lnTo>
                  <a:pt x="826628" y="141557"/>
                </a:lnTo>
                <a:lnTo>
                  <a:pt x="828801" y="147145"/>
                </a:lnTo>
                <a:lnTo>
                  <a:pt x="828801" y="153876"/>
                </a:lnTo>
                <a:lnTo>
                  <a:pt x="825881" y="160353"/>
                </a:lnTo>
                <a:lnTo>
                  <a:pt x="823087" y="166957"/>
                </a:lnTo>
                <a:lnTo>
                  <a:pt x="818261" y="171529"/>
                </a:lnTo>
                <a:lnTo>
                  <a:pt x="811402" y="174196"/>
                </a:lnTo>
                <a:lnTo>
                  <a:pt x="803783" y="177244"/>
                </a:lnTo>
                <a:lnTo>
                  <a:pt x="883492" y="177244"/>
                </a:lnTo>
                <a:lnTo>
                  <a:pt x="861903" y="123015"/>
                </a:lnTo>
                <a:close/>
              </a:path>
              <a:path w="1088390" h="546735">
                <a:moveTo>
                  <a:pt x="670337" y="140208"/>
                </a:moveTo>
                <a:lnTo>
                  <a:pt x="633348" y="158194"/>
                </a:lnTo>
                <a:lnTo>
                  <a:pt x="630427" y="161750"/>
                </a:lnTo>
                <a:lnTo>
                  <a:pt x="627761" y="166830"/>
                </a:lnTo>
                <a:lnTo>
                  <a:pt x="625474" y="173688"/>
                </a:lnTo>
                <a:lnTo>
                  <a:pt x="712333" y="173688"/>
                </a:lnTo>
                <a:lnTo>
                  <a:pt x="685545" y="142319"/>
                </a:lnTo>
                <a:lnTo>
                  <a:pt x="678120" y="140507"/>
                </a:lnTo>
                <a:lnTo>
                  <a:pt x="670337" y="140208"/>
                </a:lnTo>
                <a:close/>
              </a:path>
              <a:path w="1088390" h="546735">
                <a:moveTo>
                  <a:pt x="928913" y="90884"/>
                </a:moveTo>
                <a:lnTo>
                  <a:pt x="884936" y="90884"/>
                </a:lnTo>
                <a:lnTo>
                  <a:pt x="915162" y="166957"/>
                </a:lnTo>
                <a:lnTo>
                  <a:pt x="953135" y="151844"/>
                </a:lnTo>
                <a:lnTo>
                  <a:pt x="928913" y="90884"/>
                </a:lnTo>
                <a:close/>
              </a:path>
              <a:path w="1088390" h="546735">
                <a:moveTo>
                  <a:pt x="841628" y="72088"/>
                </a:moveTo>
                <a:lnTo>
                  <a:pt x="803656" y="87201"/>
                </a:lnTo>
                <a:lnTo>
                  <a:pt x="807846" y="97742"/>
                </a:lnTo>
                <a:lnTo>
                  <a:pt x="851841" y="97742"/>
                </a:lnTo>
                <a:lnTo>
                  <a:pt x="841628" y="72088"/>
                </a:lnTo>
                <a:close/>
              </a:path>
              <a:path w="1088390" h="546735">
                <a:moveTo>
                  <a:pt x="897763" y="12525"/>
                </a:moveTo>
                <a:lnTo>
                  <a:pt x="859789" y="27638"/>
                </a:lnTo>
                <a:lnTo>
                  <a:pt x="872489" y="59769"/>
                </a:lnTo>
                <a:lnTo>
                  <a:pt x="860043" y="64722"/>
                </a:lnTo>
                <a:lnTo>
                  <a:pt x="872363" y="95837"/>
                </a:lnTo>
                <a:lnTo>
                  <a:pt x="884936" y="90884"/>
                </a:lnTo>
                <a:lnTo>
                  <a:pt x="928913" y="90884"/>
                </a:lnTo>
                <a:lnTo>
                  <a:pt x="922909" y="75771"/>
                </a:lnTo>
                <a:lnTo>
                  <a:pt x="944498" y="67135"/>
                </a:lnTo>
                <a:lnTo>
                  <a:pt x="935562" y="44656"/>
                </a:lnTo>
                <a:lnTo>
                  <a:pt x="910589" y="44656"/>
                </a:lnTo>
                <a:lnTo>
                  <a:pt x="897763" y="12525"/>
                </a:lnTo>
                <a:close/>
              </a:path>
              <a:path w="1088390" h="546735">
                <a:moveTo>
                  <a:pt x="932179" y="36147"/>
                </a:moveTo>
                <a:lnTo>
                  <a:pt x="910589" y="44656"/>
                </a:lnTo>
                <a:lnTo>
                  <a:pt x="935562" y="44656"/>
                </a:lnTo>
                <a:lnTo>
                  <a:pt x="932179" y="36147"/>
                </a:lnTo>
                <a:close/>
              </a:path>
              <a:path w="1088390" h="546735">
                <a:moveTo>
                  <a:pt x="1032700" y="0"/>
                </a:moveTo>
                <a:lnTo>
                  <a:pt x="987125" y="11922"/>
                </a:lnTo>
                <a:lnTo>
                  <a:pt x="959155" y="50426"/>
                </a:lnTo>
                <a:lnTo>
                  <a:pt x="958183" y="62214"/>
                </a:lnTo>
                <a:lnTo>
                  <a:pt x="959639" y="74429"/>
                </a:lnTo>
                <a:lnTo>
                  <a:pt x="981979" y="112934"/>
                </a:lnTo>
                <a:lnTo>
                  <a:pt x="1017285" y="125491"/>
                </a:lnTo>
                <a:lnTo>
                  <a:pt x="1032230" y="123876"/>
                </a:lnTo>
                <a:lnTo>
                  <a:pt x="1070149" y="106092"/>
                </a:lnTo>
                <a:lnTo>
                  <a:pt x="1079710" y="95035"/>
                </a:lnTo>
                <a:lnTo>
                  <a:pt x="1026372" y="95035"/>
                </a:lnTo>
                <a:lnTo>
                  <a:pt x="1017317" y="93392"/>
                </a:lnTo>
                <a:lnTo>
                  <a:pt x="1009953" y="87606"/>
                </a:lnTo>
                <a:lnTo>
                  <a:pt x="1004315" y="77676"/>
                </a:lnTo>
                <a:lnTo>
                  <a:pt x="1059737" y="55578"/>
                </a:lnTo>
                <a:lnTo>
                  <a:pt x="996822" y="55578"/>
                </a:lnTo>
                <a:lnTo>
                  <a:pt x="995552" y="50117"/>
                </a:lnTo>
                <a:lnTo>
                  <a:pt x="995934" y="45164"/>
                </a:lnTo>
                <a:lnTo>
                  <a:pt x="1000251" y="35385"/>
                </a:lnTo>
                <a:lnTo>
                  <a:pt x="1004696" y="31448"/>
                </a:lnTo>
                <a:lnTo>
                  <a:pt x="1011173" y="28908"/>
                </a:lnTo>
                <a:lnTo>
                  <a:pt x="1019534" y="26878"/>
                </a:lnTo>
                <a:lnTo>
                  <a:pt x="1074480" y="26878"/>
                </a:lnTo>
                <a:lnTo>
                  <a:pt x="1072784" y="24161"/>
                </a:lnTo>
                <a:lnTo>
                  <a:pt x="1066964" y="17150"/>
                </a:lnTo>
                <a:lnTo>
                  <a:pt x="1060322" y="11128"/>
                </a:lnTo>
                <a:lnTo>
                  <a:pt x="1047130" y="3486"/>
                </a:lnTo>
                <a:lnTo>
                  <a:pt x="1032700" y="0"/>
                </a:lnTo>
                <a:close/>
              </a:path>
              <a:path w="1088390" h="546735">
                <a:moveTo>
                  <a:pt x="1087882" y="60531"/>
                </a:moveTo>
                <a:lnTo>
                  <a:pt x="1051178" y="75136"/>
                </a:lnTo>
                <a:lnTo>
                  <a:pt x="1049654" y="83645"/>
                </a:lnTo>
                <a:lnTo>
                  <a:pt x="1044956" y="89360"/>
                </a:lnTo>
                <a:lnTo>
                  <a:pt x="1037082" y="92535"/>
                </a:lnTo>
                <a:lnTo>
                  <a:pt x="1026372" y="95035"/>
                </a:lnTo>
                <a:lnTo>
                  <a:pt x="1079710" y="95035"/>
                </a:lnTo>
                <a:lnTo>
                  <a:pt x="1083944" y="88090"/>
                </a:lnTo>
                <a:lnTo>
                  <a:pt x="1086203" y="82141"/>
                </a:lnTo>
                <a:lnTo>
                  <a:pt x="1087627" y="75549"/>
                </a:lnTo>
                <a:lnTo>
                  <a:pt x="1088195" y="68337"/>
                </a:lnTo>
                <a:lnTo>
                  <a:pt x="1087882" y="60531"/>
                </a:lnTo>
                <a:close/>
              </a:path>
              <a:path w="1088390" h="546735">
                <a:moveTo>
                  <a:pt x="1074480" y="26878"/>
                </a:moveTo>
                <a:lnTo>
                  <a:pt x="1019534" y="26878"/>
                </a:lnTo>
                <a:lnTo>
                  <a:pt x="1027096" y="27812"/>
                </a:lnTo>
                <a:lnTo>
                  <a:pt x="1033873" y="31676"/>
                </a:lnTo>
                <a:lnTo>
                  <a:pt x="1039875" y="38433"/>
                </a:lnTo>
                <a:lnTo>
                  <a:pt x="996822" y="55578"/>
                </a:lnTo>
                <a:lnTo>
                  <a:pt x="1059737" y="55578"/>
                </a:lnTo>
                <a:lnTo>
                  <a:pt x="1083944" y="45926"/>
                </a:lnTo>
                <a:lnTo>
                  <a:pt x="1081913" y="41100"/>
                </a:lnTo>
                <a:lnTo>
                  <a:pt x="1077771" y="32148"/>
                </a:lnTo>
                <a:lnTo>
                  <a:pt x="1074480" y="26878"/>
                </a:lnTo>
                <a:close/>
              </a:path>
            </a:pathLst>
          </a:custGeom>
          <a:solidFill>
            <a:srgbClr val="FF33CC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2539" rIns="0" bIns="0" rtlCol="0">
            <a:spAutoFit/>
          </a:bodyPr>
          <a:lstStyle/>
          <a:p>
            <a:pPr marL="1148080" marR="5080" indent="164465">
              <a:lnSpc>
                <a:spcPct val="100000"/>
              </a:lnSpc>
              <a:spcBef>
                <a:spcPts val="105"/>
              </a:spcBef>
            </a:pPr>
            <a:r>
              <a:rPr sz="3200" spc="-30" dirty="0">
                <a:solidFill>
                  <a:srgbClr val="C00000"/>
                </a:solidFill>
              </a:rPr>
              <a:t>Formation </a:t>
            </a:r>
            <a:r>
              <a:rPr sz="3200" spc="30" dirty="0">
                <a:solidFill>
                  <a:srgbClr val="C00000"/>
                </a:solidFill>
              </a:rPr>
              <a:t>of </a:t>
            </a:r>
            <a:r>
              <a:rPr sz="3200" spc="-235" dirty="0">
                <a:solidFill>
                  <a:srgbClr val="C00000"/>
                </a:solidFill>
              </a:rPr>
              <a:t>ATP </a:t>
            </a:r>
            <a:r>
              <a:rPr sz="3200" spc="25" dirty="0">
                <a:solidFill>
                  <a:srgbClr val="C00000"/>
                </a:solidFill>
              </a:rPr>
              <a:t>from </a:t>
            </a:r>
            <a:r>
              <a:rPr sz="3200" spc="-305" dirty="0">
                <a:solidFill>
                  <a:srgbClr val="C00000"/>
                </a:solidFill>
              </a:rPr>
              <a:t>1,3-  </a:t>
            </a:r>
            <a:r>
              <a:rPr sz="3200" spc="-35" dirty="0">
                <a:solidFill>
                  <a:srgbClr val="C00000"/>
                </a:solidFill>
              </a:rPr>
              <a:t>bisphosphoglycerate </a:t>
            </a:r>
            <a:r>
              <a:rPr sz="3200" spc="-260" dirty="0">
                <a:solidFill>
                  <a:srgbClr val="C00000"/>
                </a:solidFill>
              </a:rPr>
              <a:t>&amp;</a:t>
            </a:r>
            <a:r>
              <a:rPr sz="3200" spc="-45" dirty="0">
                <a:solidFill>
                  <a:srgbClr val="C00000"/>
                </a:solidFill>
              </a:rPr>
              <a:t> </a:t>
            </a:r>
            <a:r>
              <a:rPr sz="3200" spc="-114" dirty="0">
                <a:solidFill>
                  <a:srgbClr val="C00000"/>
                </a:solidFill>
              </a:rPr>
              <a:t>ADP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692302" y="4952238"/>
            <a:ext cx="28803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5" dirty="0">
                <a:solidFill>
                  <a:srgbClr val="0000FF"/>
                </a:solidFill>
                <a:latin typeface="Arial"/>
                <a:cs typeface="Arial"/>
              </a:rPr>
              <a:t>1,3-bisphosphoglycerate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64909" y="4952238"/>
            <a:ext cx="14903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35" dirty="0">
                <a:solidFill>
                  <a:srgbClr val="0000FF"/>
                </a:solidFill>
                <a:latin typeface="Arial"/>
                <a:cs typeface="Arial"/>
              </a:rPr>
              <a:t>3P-glycerate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0" y="1540615"/>
            <a:ext cx="7997825" cy="3361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105"/>
              </a:spcBef>
              <a:buClr>
                <a:srgbClr val="6D9FAF"/>
              </a:buClr>
              <a:buSzPct val="80357"/>
              <a:buFont typeface="Arial"/>
              <a:buChar char="•"/>
              <a:tabLst>
                <a:tab pos="354965" algn="l"/>
                <a:tab pos="355600" algn="l"/>
                <a:tab pos="4647565" algn="l"/>
              </a:tabLst>
            </a:pPr>
            <a:r>
              <a:rPr sz="2800" b="1" spc="-145" dirty="0">
                <a:latin typeface="Arial"/>
                <a:cs typeface="Arial"/>
              </a:rPr>
              <a:t>The </a:t>
            </a:r>
            <a:r>
              <a:rPr sz="2800" b="1" spc="25" dirty="0">
                <a:latin typeface="Arial"/>
                <a:cs typeface="Arial"/>
              </a:rPr>
              <a:t>enzyme </a:t>
            </a:r>
            <a:r>
              <a:rPr sz="2800" b="1" spc="-20" dirty="0">
                <a:solidFill>
                  <a:srgbClr val="0000FF"/>
                </a:solidFill>
                <a:latin typeface="Arial"/>
                <a:cs typeface="Arial"/>
              </a:rPr>
              <a:t>phosphoglycerate </a:t>
            </a:r>
            <a:r>
              <a:rPr sz="2800" b="1" spc="-5" dirty="0">
                <a:solidFill>
                  <a:srgbClr val="0000FF"/>
                </a:solidFill>
                <a:latin typeface="Arial"/>
                <a:cs typeface="Arial"/>
              </a:rPr>
              <a:t>kinase </a:t>
            </a:r>
            <a:r>
              <a:rPr sz="2800" b="1" spc="-125" dirty="0">
                <a:latin typeface="Arial"/>
                <a:cs typeface="Arial"/>
              </a:rPr>
              <a:t>acts </a:t>
            </a:r>
            <a:r>
              <a:rPr sz="2800" b="1" spc="-25" dirty="0">
                <a:latin typeface="Arial"/>
                <a:cs typeface="Arial"/>
              </a:rPr>
              <a:t>on  </a:t>
            </a:r>
            <a:r>
              <a:rPr sz="2800" b="1" spc="-260" dirty="0">
                <a:latin typeface="Arial"/>
                <a:cs typeface="Arial"/>
              </a:rPr>
              <a:t>1,3-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35" dirty="0">
                <a:latin typeface="Arial"/>
                <a:cs typeface="Arial"/>
              </a:rPr>
              <a:t>bisphosphoglycerate	</a:t>
            </a:r>
            <a:r>
              <a:rPr sz="2800" b="1" spc="-45" dirty="0">
                <a:latin typeface="Arial"/>
                <a:cs typeface="Arial"/>
              </a:rPr>
              <a:t>resulting </a:t>
            </a:r>
            <a:r>
              <a:rPr sz="2800" b="1" spc="-50" dirty="0">
                <a:latin typeface="Arial"/>
                <a:cs typeface="Arial"/>
              </a:rPr>
              <a:t>in </a:t>
            </a:r>
            <a:r>
              <a:rPr sz="2800" b="1" spc="-15" dirty="0">
                <a:latin typeface="Arial"/>
                <a:cs typeface="Arial"/>
              </a:rPr>
              <a:t>the  </a:t>
            </a:r>
            <a:r>
              <a:rPr sz="2800" b="1" spc="-100" dirty="0">
                <a:latin typeface="Arial"/>
                <a:cs typeface="Arial"/>
              </a:rPr>
              <a:t>synthesis </a:t>
            </a:r>
            <a:r>
              <a:rPr sz="2800" b="1" spc="25" dirty="0">
                <a:latin typeface="Arial"/>
                <a:cs typeface="Arial"/>
              </a:rPr>
              <a:t>of </a:t>
            </a:r>
            <a:r>
              <a:rPr sz="2800" b="1" spc="-215" dirty="0">
                <a:latin typeface="Arial"/>
                <a:cs typeface="Arial"/>
              </a:rPr>
              <a:t>ATP </a:t>
            </a:r>
            <a:r>
              <a:rPr sz="2800" b="1" spc="40" dirty="0">
                <a:latin typeface="Arial"/>
                <a:cs typeface="Arial"/>
              </a:rPr>
              <a:t>and </a:t>
            </a:r>
            <a:r>
              <a:rPr sz="2800" b="1" spc="15" dirty="0">
                <a:latin typeface="Arial"/>
                <a:cs typeface="Arial"/>
              </a:rPr>
              <a:t>formation </a:t>
            </a:r>
            <a:r>
              <a:rPr sz="2800" b="1" spc="25" dirty="0">
                <a:latin typeface="Arial"/>
                <a:cs typeface="Arial"/>
              </a:rPr>
              <a:t>of </a:t>
            </a:r>
            <a:r>
              <a:rPr sz="2800" b="1" spc="-265" dirty="0">
                <a:latin typeface="Arial"/>
                <a:cs typeface="Arial"/>
              </a:rPr>
              <a:t>3-  </a:t>
            </a:r>
            <a:r>
              <a:rPr sz="2800" b="1" spc="-30" dirty="0">
                <a:latin typeface="Arial"/>
                <a:cs typeface="Arial"/>
              </a:rPr>
              <a:t>phosphoglycerate.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200">
              <a:latin typeface="Times New Roman"/>
              <a:cs typeface="Times New Roman"/>
            </a:endParaRPr>
          </a:p>
          <a:p>
            <a:pPr marL="2979420">
              <a:lnSpc>
                <a:spcPct val="100000"/>
              </a:lnSpc>
              <a:spcBef>
                <a:spcPts val="5"/>
              </a:spcBef>
            </a:pPr>
            <a:r>
              <a:rPr sz="2000" b="1" spc="-20" dirty="0">
                <a:solidFill>
                  <a:srgbClr val="FF0000"/>
                </a:solidFill>
                <a:latin typeface="Arial"/>
                <a:cs typeface="Arial"/>
              </a:rPr>
              <a:t>Phosphoglycerate</a:t>
            </a:r>
            <a:r>
              <a:rPr sz="20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kinase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18738" y="5409387"/>
            <a:ext cx="5359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70" dirty="0">
                <a:solidFill>
                  <a:srgbClr val="FF0000"/>
                </a:solidFill>
                <a:latin typeface="Arial"/>
                <a:cs typeface="Arial"/>
              </a:rPr>
              <a:t>ADP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08523" y="5409387"/>
            <a:ext cx="48005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6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2000" b="1" spc="-135" dirty="0">
                <a:solidFill>
                  <a:srgbClr val="FF0000"/>
                </a:solidFill>
                <a:latin typeface="Arial"/>
                <a:cs typeface="Arial"/>
              </a:rPr>
              <a:t>TP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67859" y="5104638"/>
            <a:ext cx="58991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135" baseline="-16666" dirty="0">
                <a:solidFill>
                  <a:srgbClr val="0000FF"/>
                </a:solidFill>
                <a:latin typeface="Arial"/>
                <a:cs typeface="Arial"/>
              </a:rPr>
              <a:t>Mg</a:t>
            </a:r>
            <a:r>
              <a:rPr sz="1300" b="1" spc="-60" dirty="0">
                <a:solidFill>
                  <a:srgbClr val="0000FF"/>
                </a:solidFill>
                <a:latin typeface="Arial"/>
                <a:cs typeface="Arial"/>
              </a:rPr>
              <a:t>+2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06111" y="5106161"/>
            <a:ext cx="760095" cy="304800"/>
          </a:xfrm>
          <a:custGeom>
            <a:avLst/>
            <a:gdLst/>
            <a:ahLst/>
            <a:cxnLst/>
            <a:rect l="l" t="t" r="r" b="b"/>
            <a:pathLst>
              <a:path w="760095" h="304800">
                <a:moveTo>
                  <a:pt x="759840" y="228600"/>
                </a:moveTo>
                <a:lnTo>
                  <a:pt x="607440" y="228600"/>
                </a:lnTo>
                <a:lnTo>
                  <a:pt x="704850" y="304800"/>
                </a:lnTo>
                <a:lnTo>
                  <a:pt x="759840" y="228600"/>
                </a:lnTo>
                <a:close/>
              </a:path>
              <a:path w="760095" h="304800">
                <a:moveTo>
                  <a:pt x="76200" y="0"/>
                </a:moveTo>
                <a:lnTo>
                  <a:pt x="0" y="0"/>
                </a:lnTo>
                <a:lnTo>
                  <a:pt x="60249" y="1237"/>
                </a:lnTo>
                <a:lnTo>
                  <a:pt x="119204" y="4885"/>
                </a:lnTo>
                <a:lnTo>
                  <a:pt x="176596" y="10850"/>
                </a:lnTo>
                <a:lnTo>
                  <a:pt x="232155" y="19037"/>
                </a:lnTo>
                <a:lnTo>
                  <a:pt x="285613" y="29351"/>
                </a:lnTo>
                <a:lnTo>
                  <a:pt x="336702" y="41696"/>
                </a:lnTo>
                <a:lnTo>
                  <a:pt x="385152" y="55979"/>
                </a:lnTo>
                <a:lnTo>
                  <a:pt x="430696" y="72104"/>
                </a:lnTo>
                <a:lnTo>
                  <a:pt x="473064" y="89976"/>
                </a:lnTo>
                <a:lnTo>
                  <a:pt x="511988" y="109502"/>
                </a:lnTo>
                <a:lnTo>
                  <a:pt x="547199" y="130585"/>
                </a:lnTo>
                <a:lnTo>
                  <a:pt x="578429" y="153131"/>
                </a:lnTo>
                <a:lnTo>
                  <a:pt x="627868" y="202233"/>
                </a:lnTo>
                <a:lnTo>
                  <a:pt x="645540" y="228600"/>
                </a:lnTo>
                <a:lnTo>
                  <a:pt x="721740" y="228600"/>
                </a:lnTo>
                <a:lnTo>
                  <a:pt x="681608" y="177045"/>
                </a:lnTo>
                <a:lnTo>
                  <a:pt x="623399" y="130585"/>
                </a:lnTo>
                <a:lnTo>
                  <a:pt x="588188" y="109502"/>
                </a:lnTo>
                <a:lnTo>
                  <a:pt x="549264" y="89976"/>
                </a:lnTo>
                <a:lnTo>
                  <a:pt x="506896" y="72104"/>
                </a:lnTo>
                <a:lnTo>
                  <a:pt x="461352" y="55979"/>
                </a:lnTo>
                <a:lnTo>
                  <a:pt x="412902" y="41696"/>
                </a:lnTo>
                <a:lnTo>
                  <a:pt x="361813" y="29351"/>
                </a:lnTo>
                <a:lnTo>
                  <a:pt x="308355" y="19037"/>
                </a:lnTo>
                <a:lnTo>
                  <a:pt x="252796" y="10850"/>
                </a:lnTo>
                <a:lnTo>
                  <a:pt x="195404" y="4885"/>
                </a:lnTo>
                <a:lnTo>
                  <a:pt x="136449" y="1237"/>
                </a:lnTo>
                <a:lnTo>
                  <a:pt x="7620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039361" y="5106161"/>
            <a:ext cx="704850" cy="304800"/>
          </a:xfrm>
          <a:custGeom>
            <a:avLst/>
            <a:gdLst/>
            <a:ahLst/>
            <a:cxnLst/>
            <a:rect l="l" t="t" r="r" b="b"/>
            <a:pathLst>
              <a:path w="704850" h="304800">
                <a:moveTo>
                  <a:pt x="666750" y="0"/>
                </a:moveTo>
                <a:lnTo>
                  <a:pt x="602547" y="1395"/>
                </a:lnTo>
                <a:lnTo>
                  <a:pt x="540069" y="5498"/>
                </a:lnTo>
                <a:lnTo>
                  <a:pt x="479595" y="12179"/>
                </a:lnTo>
                <a:lnTo>
                  <a:pt x="421405" y="21310"/>
                </a:lnTo>
                <a:lnTo>
                  <a:pt x="365778" y="32764"/>
                </a:lnTo>
                <a:lnTo>
                  <a:pt x="312995" y="46413"/>
                </a:lnTo>
                <a:lnTo>
                  <a:pt x="263334" y="62128"/>
                </a:lnTo>
                <a:lnTo>
                  <a:pt x="217076" y="79782"/>
                </a:lnTo>
                <a:lnTo>
                  <a:pt x="174499" y="99247"/>
                </a:lnTo>
                <a:lnTo>
                  <a:pt x="135885" y="120395"/>
                </a:lnTo>
                <a:lnTo>
                  <a:pt x="101511" y="143097"/>
                </a:lnTo>
                <a:lnTo>
                  <a:pt x="71659" y="167227"/>
                </a:lnTo>
                <a:lnTo>
                  <a:pt x="26636" y="219255"/>
                </a:lnTo>
                <a:lnTo>
                  <a:pt x="3052" y="275455"/>
                </a:lnTo>
                <a:lnTo>
                  <a:pt x="0" y="304800"/>
                </a:lnTo>
                <a:lnTo>
                  <a:pt x="76200" y="304800"/>
                </a:lnTo>
                <a:lnTo>
                  <a:pt x="79383" y="274862"/>
                </a:lnTo>
                <a:lnTo>
                  <a:pt x="88741" y="245724"/>
                </a:lnTo>
                <a:lnTo>
                  <a:pt x="124813" y="190406"/>
                </a:lnTo>
                <a:lnTo>
                  <a:pt x="182083" y="139973"/>
                </a:lnTo>
                <a:lnTo>
                  <a:pt x="217940" y="116940"/>
                </a:lnTo>
                <a:lnTo>
                  <a:pt x="258222" y="95551"/>
                </a:lnTo>
                <a:lnTo>
                  <a:pt x="302639" y="75946"/>
                </a:lnTo>
                <a:lnTo>
                  <a:pt x="350899" y="58267"/>
                </a:lnTo>
                <a:lnTo>
                  <a:pt x="402711" y="42654"/>
                </a:lnTo>
                <a:lnTo>
                  <a:pt x="457783" y="29247"/>
                </a:lnTo>
                <a:lnTo>
                  <a:pt x="515824" y="18189"/>
                </a:lnTo>
                <a:lnTo>
                  <a:pt x="576543" y="9619"/>
                </a:lnTo>
                <a:lnTo>
                  <a:pt x="639649" y="3678"/>
                </a:lnTo>
                <a:lnTo>
                  <a:pt x="704850" y="507"/>
                </a:lnTo>
                <a:lnTo>
                  <a:pt x="685800" y="111"/>
                </a:lnTo>
                <a:lnTo>
                  <a:pt x="666750" y="0"/>
                </a:lnTo>
                <a:close/>
              </a:path>
            </a:pathLst>
          </a:custGeom>
          <a:solidFill>
            <a:srgbClr val="0000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039361" y="5106161"/>
            <a:ext cx="1426845" cy="304800"/>
          </a:xfrm>
          <a:custGeom>
            <a:avLst/>
            <a:gdLst/>
            <a:ahLst/>
            <a:cxnLst/>
            <a:rect l="l" t="t" r="r" b="b"/>
            <a:pathLst>
              <a:path w="1426845" h="304800">
                <a:moveTo>
                  <a:pt x="704850" y="507"/>
                </a:moveTo>
                <a:lnTo>
                  <a:pt x="639649" y="3678"/>
                </a:lnTo>
                <a:lnTo>
                  <a:pt x="576543" y="9619"/>
                </a:lnTo>
                <a:lnTo>
                  <a:pt x="515824" y="18189"/>
                </a:lnTo>
                <a:lnTo>
                  <a:pt x="457783" y="29247"/>
                </a:lnTo>
                <a:lnTo>
                  <a:pt x="402711" y="42654"/>
                </a:lnTo>
                <a:lnTo>
                  <a:pt x="350899" y="58267"/>
                </a:lnTo>
                <a:lnTo>
                  <a:pt x="302639" y="75946"/>
                </a:lnTo>
                <a:lnTo>
                  <a:pt x="258222" y="95551"/>
                </a:lnTo>
                <a:lnTo>
                  <a:pt x="217940" y="116940"/>
                </a:lnTo>
                <a:lnTo>
                  <a:pt x="182083" y="139973"/>
                </a:lnTo>
                <a:lnTo>
                  <a:pt x="150944" y="164509"/>
                </a:lnTo>
                <a:lnTo>
                  <a:pt x="103981" y="217525"/>
                </a:lnTo>
                <a:lnTo>
                  <a:pt x="79383" y="274862"/>
                </a:lnTo>
                <a:lnTo>
                  <a:pt x="76200" y="304800"/>
                </a:lnTo>
                <a:lnTo>
                  <a:pt x="0" y="304800"/>
                </a:lnTo>
                <a:lnTo>
                  <a:pt x="12024" y="246897"/>
                </a:lnTo>
                <a:lnTo>
                  <a:pt x="46607" y="192655"/>
                </a:lnTo>
                <a:lnTo>
                  <a:pt x="101511" y="143097"/>
                </a:lnTo>
                <a:lnTo>
                  <a:pt x="135885" y="120395"/>
                </a:lnTo>
                <a:lnTo>
                  <a:pt x="174499" y="99247"/>
                </a:lnTo>
                <a:lnTo>
                  <a:pt x="217076" y="79782"/>
                </a:lnTo>
                <a:lnTo>
                  <a:pt x="263334" y="62128"/>
                </a:lnTo>
                <a:lnTo>
                  <a:pt x="312995" y="46413"/>
                </a:lnTo>
                <a:lnTo>
                  <a:pt x="365778" y="32764"/>
                </a:lnTo>
                <a:lnTo>
                  <a:pt x="421405" y="21310"/>
                </a:lnTo>
                <a:lnTo>
                  <a:pt x="479595" y="12179"/>
                </a:lnTo>
                <a:lnTo>
                  <a:pt x="540069" y="5498"/>
                </a:lnTo>
                <a:lnTo>
                  <a:pt x="602547" y="1395"/>
                </a:lnTo>
                <a:lnTo>
                  <a:pt x="666750" y="0"/>
                </a:lnTo>
                <a:lnTo>
                  <a:pt x="742950" y="0"/>
                </a:lnTo>
                <a:lnTo>
                  <a:pt x="803199" y="1237"/>
                </a:lnTo>
                <a:lnTo>
                  <a:pt x="862154" y="4885"/>
                </a:lnTo>
                <a:lnTo>
                  <a:pt x="919546" y="10850"/>
                </a:lnTo>
                <a:lnTo>
                  <a:pt x="975105" y="19037"/>
                </a:lnTo>
                <a:lnTo>
                  <a:pt x="1028563" y="29351"/>
                </a:lnTo>
                <a:lnTo>
                  <a:pt x="1079652" y="41696"/>
                </a:lnTo>
                <a:lnTo>
                  <a:pt x="1128102" y="55979"/>
                </a:lnTo>
                <a:lnTo>
                  <a:pt x="1173646" y="72104"/>
                </a:lnTo>
                <a:lnTo>
                  <a:pt x="1216014" y="89976"/>
                </a:lnTo>
                <a:lnTo>
                  <a:pt x="1254938" y="109502"/>
                </a:lnTo>
                <a:lnTo>
                  <a:pt x="1290149" y="130585"/>
                </a:lnTo>
                <a:lnTo>
                  <a:pt x="1321379" y="153131"/>
                </a:lnTo>
                <a:lnTo>
                  <a:pt x="1370818" y="202233"/>
                </a:lnTo>
                <a:lnTo>
                  <a:pt x="1388490" y="228600"/>
                </a:lnTo>
                <a:lnTo>
                  <a:pt x="1426590" y="228600"/>
                </a:lnTo>
                <a:lnTo>
                  <a:pt x="1371600" y="304800"/>
                </a:lnTo>
                <a:lnTo>
                  <a:pt x="1274190" y="228600"/>
                </a:lnTo>
                <a:lnTo>
                  <a:pt x="1312290" y="228600"/>
                </a:lnTo>
                <a:lnTo>
                  <a:pt x="1294618" y="202233"/>
                </a:lnTo>
                <a:lnTo>
                  <a:pt x="1245179" y="153131"/>
                </a:lnTo>
                <a:lnTo>
                  <a:pt x="1213949" y="130585"/>
                </a:lnTo>
                <a:lnTo>
                  <a:pt x="1178738" y="109502"/>
                </a:lnTo>
                <a:lnTo>
                  <a:pt x="1139814" y="89976"/>
                </a:lnTo>
                <a:lnTo>
                  <a:pt x="1097446" y="72104"/>
                </a:lnTo>
                <a:lnTo>
                  <a:pt x="1051902" y="55979"/>
                </a:lnTo>
                <a:lnTo>
                  <a:pt x="1003452" y="41696"/>
                </a:lnTo>
                <a:lnTo>
                  <a:pt x="952363" y="29351"/>
                </a:lnTo>
                <a:lnTo>
                  <a:pt x="898905" y="19037"/>
                </a:lnTo>
                <a:lnTo>
                  <a:pt x="843346" y="10850"/>
                </a:lnTo>
                <a:lnTo>
                  <a:pt x="785954" y="4885"/>
                </a:lnTo>
                <a:lnTo>
                  <a:pt x="726999" y="1237"/>
                </a:lnTo>
                <a:lnTo>
                  <a:pt x="666750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86200" y="5052186"/>
            <a:ext cx="1981200" cy="105410"/>
          </a:xfrm>
          <a:custGeom>
            <a:avLst/>
            <a:gdLst/>
            <a:ahLst/>
            <a:cxnLst/>
            <a:rect l="l" t="t" r="r" b="b"/>
            <a:pathLst>
              <a:path w="1981200" h="105410">
                <a:moveTo>
                  <a:pt x="1892680" y="1524"/>
                </a:moveTo>
                <a:lnTo>
                  <a:pt x="1888744" y="2539"/>
                </a:lnTo>
                <a:lnTo>
                  <a:pt x="1885188" y="8636"/>
                </a:lnTo>
                <a:lnTo>
                  <a:pt x="1886203" y="12445"/>
                </a:lnTo>
                <a:lnTo>
                  <a:pt x="1945011" y="46844"/>
                </a:lnTo>
                <a:lnTo>
                  <a:pt x="1968627" y="46862"/>
                </a:lnTo>
                <a:lnTo>
                  <a:pt x="1968627" y="59562"/>
                </a:lnTo>
                <a:lnTo>
                  <a:pt x="1945204" y="59562"/>
                </a:lnTo>
                <a:lnTo>
                  <a:pt x="1886203" y="93980"/>
                </a:lnTo>
                <a:lnTo>
                  <a:pt x="1885188" y="97789"/>
                </a:lnTo>
                <a:lnTo>
                  <a:pt x="1886839" y="100837"/>
                </a:lnTo>
                <a:lnTo>
                  <a:pt x="1888616" y="103886"/>
                </a:lnTo>
                <a:lnTo>
                  <a:pt x="1892553" y="104901"/>
                </a:lnTo>
                <a:lnTo>
                  <a:pt x="1970309" y="59562"/>
                </a:lnTo>
                <a:lnTo>
                  <a:pt x="1968627" y="59562"/>
                </a:lnTo>
                <a:lnTo>
                  <a:pt x="1970341" y="59544"/>
                </a:lnTo>
                <a:lnTo>
                  <a:pt x="1981200" y="53212"/>
                </a:lnTo>
                <a:lnTo>
                  <a:pt x="1895602" y="3301"/>
                </a:lnTo>
                <a:lnTo>
                  <a:pt x="1892680" y="1524"/>
                </a:lnTo>
                <a:close/>
              </a:path>
              <a:path w="1981200" h="105410">
                <a:moveTo>
                  <a:pt x="88646" y="0"/>
                </a:moveTo>
                <a:lnTo>
                  <a:pt x="0" y="51688"/>
                </a:lnTo>
                <a:lnTo>
                  <a:pt x="88519" y="103505"/>
                </a:lnTo>
                <a:lnTo>
                  <a:pt x="92455" y="102488"/>
                </a:lnTo>
                <a:lnTo>
                  <a:pt x="96012" y="96393"/>
                </a:lnTo>
                <a:lnTo>
                  <a:pt x="94996" y="92456"/>
                </a:lnTo>
                <a:lnTo>
                  <a:pt x="36026" y="58057"/>
                </a:lnTo>
                <a:lnTo>
                  <a:pt x="12573" y="58038"/>
                </a:lnTo>
                <a:lnTo>
                  <a:pt x="12573" y="45338"/>
                </a:lnTo>
                <a:lnTo>
                  <a:pt x="36051" y="45338"/>
                </a:lnTo>
                <a:lnTo>
                  <a:pt x="94996" y="11049"/>
                </a:lnTo>
                <a:lnTo>
                  <a:pt x="96012" y="7112"/>
                </a:lnTo>
                <a:lnTo>
                  <a:pt x="94234" y="4063"/>
                </a:lnTo>
                <a:lnTo>
                  <a:pt x="92583" y="1143"/>
                </a:lnTo>
                <a:lnTo>
                  <a:pt x="88646" y="0"/>
                </a:lnTo>
                <a:close/>
              </a:path>
              <a:path w="1981200" h="105410">
                <a:moveTo>
                  <a:pt x="1955994" y="53268"/>
                </a:moveTo>
                <a:lnTo>
                  <a:pt x="1945235" y="59544"/>
                </a:lnTo>
                <a:lnTo>
                  <a:pt x="1968627" y="59562"/>
                </a:lnTo>
                <a:lnTo>
                  <a:pt x="1968627" y="58800"/>
                </a:lnTo>
                <a:lnTo>
                  <a:pt x="1965452" y="58800"/>
                </a:lnTo>
                <a:lnTo>
                  <a:pt x="1955994" y="53268"/>
                </a:lnTo>
                <a:close/>
              </a:path>
              <a:path w="1981200" h="105410">
                <a:moveTo>
                  <a:pt x="36019" y="45357"/>
                </a:moveTo>
                <a:lnTo>
                  <a:pt x="25122" y="51696"/>
                </a:lnTo>
                <a:lnTo>
                  <a:pt x="36026" y="58057"/>
                </a:lnTo>
                <a:lnTo>
                  <a:pt x="1945235" y="59544"/>
                </a:lnTo>
                <a:lnTo>
                  <a:pt x="1955994" y="53268"/>
                </a:lnTo>
                <a:lnTo>
                  <a:pt x="1945011" y="46844"/>
                </a:lnTo>
                <a:lnTo>
                  <a:pt x="36019" y="45357"/>
                </a:lnTo>
                <a:close/>
              </a:path>
              <a:path w="1981200" h="105410">
                <a:moveTo>
                  <a:pt x="1965452" y="47751"/>
                </a:moveTo>
                <a:lnTo>
                  <a:pt x="1955994" y="53268"/>
                </a:lnTo>
                <a:lnTo>
                  <a:pt x="1965452" y="58800"/>
                </a:lnTo>
                <a:lnTo>
                  <a:pt x="1965452" y="47751"/>
                </a:lnTo>
                <a:close/>
              </a:path>
              <a:path w="1981200" h="105410">
                <a:moveTo>
                  <a:pt x="1968627" y="47751"/>
                </a:moveTo>
                <a:lnTo>
                  <a:pt x="1965452" y="47751"/>
                </a:lnTo>
                <a:lnTo>
                  <a:pt x="1965452" y="58800"/>
                </a:lnTo>
                <a:lnTo>
                  <a:pt x="1968627" y="58800"/>
                </a:lnTo>
                <a:lnTo>
                  <a:pt x="1968627" y="47751"/>
                </a:lnTo>
                <a:close/>
              </a:path>
              <a:path w="1981200" h="105410">
                <a:moveTo>
                  <a:pt x="12573" y="45338"/>
                </a:moveTo>
                <a:lnTo>
                  <a:pt x="12573" y="58038"/>
                </a:lnTo>
                <a:lnTo>
                  <a:pt x="36026" y="58057"/>
                </a:lnTo>
                <a:lnTo>
                  <a:pt x="34471" y="57150"/>
                </a:lnTo>
                <a:lnTo>
                  <a:pt x="15748" y="57150"/>
                </a:lnTo>
                <a:lnTo>
                  <a:pt x="15748" y="46227"/>
                </a:lnTo>
                <a:lnTo>
                  <a:pt x="34523" y="46227"/>
                </a:lnTo>
                <a:lnTo>
                  <a:pt x="36019" y="45357"/>
                </a:lnTo>
                <a:lnTo>
                  <a:pt x="12573" y="45338"/>
                </a:lnTo>
                <a:close/>
              </a:path>
              <a:path w="1981200" h="105410">
                <a:moveTo>
                  <a:pt x="15748" y="46227"/>
                </a:moveTo>
                <a:lnTo>
                  <a:pt x="15748" y="57150"/>
                </a:lnTo>
                <a:lnTo>
                  <a:pt x="25122" y="51696"/>
                </a:lnTo>
                <a:lnTo>
                  <a:pt x="15748" y="46227"/>
                </a:lnTo>
                <a:close/>
              </a:path>
              <a:path w="1981200" h="105410">
                <a:moveTo>
                  <a:pt x="25122" y="51696"/>
                </a:moveTo>
                <a:lnTo>
                  <a:pt x="15748" y="57150"/>
                </a:lnTo>
                <a:lnTo>
                  <a:pt x="34471" y="57150"/>
                </a:lnTo>
                <a:lnTo>
                  <a:pt x="25122" y="51696"/>
                </a:lnTo>
                <a:close/>
              </a:path>
              <a:path w="1981200" h="105410">
                <a:moveTo>
                  <a:pt x="1945011" y="46844"/>
                </a:moveTo>
                <a:lnTo>
                  <a:pt x="1955994" y="53268"/>
                </a:lnTo>
                <a:lnTo>
                  <a:pt x="1965452" y="47751"/>
                </a:lnTo>
                <a:lnTo>
                  <a:pt x="1968627" y="47751"/>
                </a:lnTo>
                <a:lnTo>
                  <a:pt x="1968627" y="46862"/>
                </a:lnTo>
                <a:lnTo>
                  <a:pt x="1945011" y="46844"/>
                </a:lnTo>
                <a:close/>
              </a:path>
              <a:path w="1981200" h="105410">
                <a:moveTo>
                  <a:pt x="34523" y="46227"/>
                </a:moveTo>
                <a:lnTo>
                  <a:pt x="15748" y="46227"/>
                </a:lnTo>
                <a:lnTo>
                  <a:pt x="25122" y="51696"/>
                </a:lnTo>
                <a:lnTo>
                  <a:pt x="34523" y="46227"/>
                </a:lnTo>
                <a:close/>
              </a:path>
              <a:path w="1981200" h="105410">
                <a:moveTo>
                  <a:pt x="36051" y="45338"/>
                </a:moveTo>
                <a:lnTo>
                  <a:pt x="12573" y="45338"/>
                </a:lnTo>
                <a:lnTo>
                  <a:pt x="36019" y="4535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6615" y="1562430"/>
            <a:ext cx="426720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6615" y="2202814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6615" y="4123309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27963" y="1235815"/>
            <a:ext cx="7807325" cy="38677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5"/>
              </a:spcBef>
            </a:pPr>
            <a:r>
              <a:rPr sz="2800" b="1" spc="-200" dirty="0">
                <a:latin typeface="Arial"/>
                <a:cs typeface="Arial"/>
              </a:rPr>
              <a:t>This </a:t>
            </a:r>
            <a:r>
              <a:rPr sz="2800" b="1" spc="-65" dirty="0">
                <a:latin typeface="Arial"/>
                <a:cs typeface="Arial"/>
              </a:rPr>
              <a:t>step </a:t>
            </a:r>
            <a:r>
              <a:rPr sz="2800" b="1" spc="-165" dirty="0">
                <a:latin typeface="Arial"/>
                <a:cs typeface="Arial"/>
              </a:rPr>
              <a:t>is </a:t>
            </a:r>
            <a:r>
              <a:rPr sz="2800" b="1" spc="175" dirty="0">
                <a:latin typeface="Arial"/>
                <a:cs typeface="Arial"/>
              </a:rPr>
              <a:t>a </a:t>
            </a:r>
            <a:r>
              <a:rPr sz="2800" b="1" spc="-30" dirty="0">
                <a:solidFill>
                  <a:srgbClr val="0000FF"/>
                </a:solidFill>
                <a:latin typeface="Arial"/>
                <a:cs typeface="Arial"/>
              </a:rPr>
              <a:t>substrate-level </a:t>
            </a:r>
            <a:r>
              <a:rPr sz="2800" b="1" spc="-10" dirty="0">
                <a:solidFill>
                  <a:srgbClr val="0000FF"/>
                </a:solidFill>
                <a:latin typeface="Arial"/>
                <a:cs typeface="Arial"/>
              </a:rPr>
              <a:t>phosphorylation  </a:t>
            </a:r>
            <a:r>
              <a:rPr sz="2800" b="1" spc="-60" dirty="0">
                <a:latin typeface="Arial"/>
                <a:cs typeface="Arial"/>
              </a:rPr>
              <a:t>Production </a:t>
            </a:r>
            <a:r>
              <a:rPr sz="2800" b="1" spc="25" dirty="0">
                <a:latin typeface="Arial"/>
                <a:cs typeface="Arial"/>
              </a:rPr>
              <a:t>of </a:t>
            </a:r>
            <a:r>
              <a:rPr sz="2800" b="1" spc="175" dirty="0">
                <a:latin typeface="Arial"/>
                <a:cs typeface="Arial"/>
              </a:rPr>
              <a:t>a </a:t>
            </a:r>
            <a:r>
              <a:rPr sz="2800" b="1" spc="-5" dirty="0">
                <a:solidFill>
                  <a:srgbClr val="0000FF"/>
                </a:solidFill>
                <a:latin typeface="Arial"/>
                <a:cs typeface="Arial"/>
              </a:rPr>
              <a:t>high-energy </a:t>
            </a:r>
            <a:r>
              <a:rPr sz="2800" b="1" spc="-195" dirty="0">
                <a:solidFill>
                  <a:srgbClr val="0000FF"/>
                </a:solidFill>
                <a:latin typeface="Arial"/>
                <a:cs typeface="Arial"/>
              </a:rPr>
              <a:t>P </a:t>
            </a:r>
            <a:r>
              <a:rPr sz="2800" b="1" spc="-165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800" b="1" spc="-50" dirty="0">
                <a:solidFill>
                  <a:srgbClr val="0000FF"/>
                </a:solidFill>
                <a:latin typeface="Arial"/>
                <a:cs typeface="Arial"/>
              </a:rPr>
              <a:t>coupled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to 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800" b="1" spc="-60" dirty="0">
                <a:solidFill>
                  <a:srgbClr val="0000FF"/>
                </a:solidFill>
                <a:latin typeface="Arial"/>
                <a:cs typeface="Arial"/>
              </a:rPr>
              <a:t>conversion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800" b="1" spc="-45" dirty="0">
                <a:solidFill>
                  <a:srgbClr val="0000FF"/>
                </a:solidFill>
                <a:latin typeface="Arial"/>
                <a:cs typeface="Arial"/>
              </a:rPr>
              <a:t>substrate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to </a:t>
            </a:r>
            <a:r>
              <a:rPr sz="2800" b="1" spc="-70" dirty="0">
                <a:solidFill>
                  <a:srgbClr val="0000FF"/>
                </a:solidFill>
                <a:latin typeface="Arial"/>
                <a:cs typeface="Arial"/>
              </a:rPr>
              <a:t>product</a:t>
            </a:r>
            <a:r>
              <a:rPr sz="2800" b="1" spc="-70" dirty="0">
                <a:latin typeface="Arial"/>
                <a:cs typeface="Arial"/>
              </a:rPr>
              <a:t>, </a:t>
            </a:r>
            <a:r>
              <a:rPr sz="2800" b="1" spc="-25" dirty="0">
                <a:solidFill>
                  <a:srgbClr val="FF33CC"/>
                </a:solidFill>
                <a:latin typeface="Arial"/>
                <a:cs typeface="Arial"/>
              </a:rPr>
              <a:t>instead  </a:t>
            </a:r>
            <a:r>
              <a:rPr sz="2800" b="1" spc="25" dirty="0">
                <a:solidFill>
                  <a:srgbClr val="FF33CC"/>
                </a:solidFill>
                <a:latin typeface="Arial"/>
                <a:cs typeface="Arial"/>
              </a:rPr>
              <a:t>of </a:t>
            </a:r>
            <a:r>
              <a:rPr sz="2800" b="1" spc="-40" dirty="0">
                <a:solidFill>
                  <a:srgbClr val="FF33CC"/>
                </a:solidFill>
                <a:latin typeface="Arial"/>
                <a:cs typeface="Arial"/>
              </a:rPr>
              <a:t>resulting </a:t>
            </a:r>
            <a:r>
              <a:rPr sz="2800" b="1" spc="20" dirty="0">
                <a:solidFill>
                  <a:srgbClr val="FF33CC"/>
                </a:solidFill>
                <a:latin typeface="Arial"/>
                <a:cs typeface="Arial"/>
              </a:rPr>
              <a:t>from </a:t>
            </a:r>
            <a:r>
              <a:rPr sz="2800" b="1" spc="55" dirty="0">
                <a:solidFill>
                  <a:srgbClr val="FF33CC"/>
                </a:solidFill>
                <a:latin typeface="Arial"/>
                <a:cs typeface="Arial"/>
              </a:rPr>
              <a:t>oxidative</a:t>
            </a:r>
            <a:r>
              <a:rPr sz="2800" b="1" spc="1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FF33CC"/>
                </a:solidFill>
                <a:latin typeface="Arial"/>
                <a:cs typeface="Arial"/>
              </a:rPr>
              <a:t>phosphorylation.</a:t>
            </a:r>
            <a:endParaRPr sz="2800">
              <a:latin typeface="Arial"/>
              <a:cs typeface="Arial"/>
            </a:endParaRPr>
          </a:p>
          <a:p>
            <a:pPr marL="12700" marR="535305">
              <a:lnSpc>
                <a:spcPct val="150000"/>
              </a:lnSpc>
            </a:pPr>
            <a:r>
              <a:rPr sz="2800" b="1" spc="-140" dirty="0">
                <a:latin typeface="Arial"/>
                <a:cs typeface="Arial"/>
              </a:rPr>
              <a:t>The </a:t>
            </a:r>
            <a:r>
              <a:rPr sz="2800" b="1" spc="35" dirty="0">
                <a:latin typeface="Arial"/>
                <a:cs typeface="Arial"/>
              </a:rPr>
              <a:t>energy </a:t>
            </a:r>
            <a:r>
              <a:rPr sz="2800" b="1" spc="70" dirty="0">
                <a:latin typeface="Arial"/>
                <a:cs typeface="Arial"/>
              </a:rPr>
              <a:t>will </a:t>
            </a:r>
            <a:r>
              <a:rPr sz="2800" b="1" spc="30" dirty="0">
                <a:latin typeface="Arial"/>
                <a:cs typeface="Arial"/>
              </a:rPr>
              <a:t>be </a:t>
            </a:r>
            <a:r>
              <a:rPr sz="2800" b="1" spc="-75" dirty="0">
                <a:latin typeface="Arial"/>
                <a:cs typeface="Arial"/>
              </a:rPr>
              <a:t>used </a:t>
            </a:r>
            <a:r>
              <a:rPr sz="2800" b="1" dirty="0">
                <a:latin typeface="Arial"/>
                <a:cs typeface="Arial"/>
              </a:rPr>
              <a:t>to </a:t>
            </a:r>
            <a:r>
              <a:rPr sz="2800" b="1" spc="80" dirty="0">
                <a:latin typeface="Arial"/>
                <a:cs typeface="Arial"/>
              </a:rPr>
              <a:t>make </a:t>
            </a:r>
            <a:r>
              <a:rPr sz="2800" b="1" spc="-210" dirty="0">
                <a:latin typeface="Arial"/>
                <a:cs typeface="Arial"/>
              </a:rPr>
              <a:t>ATP </a:t>
            </a:r>
            <a:r>
              <a:rPr sz="2800" b="1" spc="-50" dirty="0">
                <a:latin typeface="Arial"/>
                <a:cs typeface="Arial"/>
              </a:rPr>
              <a:t>in </a:t>
            </a:r>
            <a:r>
              <a:rPr sz="2800" b="1" spc="-15" dirty="0">
                <a:latin typeface="Arial"/>
                <a:cs typeface="Arial"/>
              </a:rPr>
              <a:t>the  </a:t>
            </a:r>
            <a:r>
              <a:rPr sz="2800" b="1" spc="55" dirty="0">
                <a:latin typeface="Arial"/>
                <a:cs typeface="Arial"/>
              </a:rPr>
              <a:t>next </a:t>
            </a:r>
            <a:r>
              <a:rPr sz="2800" b="1" spc="-25" dirty="0">
                <a:latin typeface="Arial"/>
                <a:cs typeface="Arial"/>
              </a:rPr>
              <a:t>reaction </a:t>
            </a:r>
            <a:r>
              <a:rPr sz="2800" b="1" spc="25" dirty="0">
                <a:latin typeface="Arial"/>
                <a:cs typeface="Arial"/>
              </a:rPr>
              <a:t>of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80" dirty="0">
                <a:latin typeface="Arial"/>
                <a:cs typeface="Arial"/>
              </a:rPr>
              <a:t>glycolysis.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1083843"/>
            <a:ext cx="7298690" cy="3943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1750" indent="-342900">
              <a:lnSpc>
                <a:spcPct val="150000"/>
              </a:lnSpc>
              <a:spcBef>
                <a:spcPts val="100"/>
              </a:spcBef>
              <a:buClr>
                <a:srgbClr val="6D9FAF"/>
              </a:buClr>
              <a:buSzPct val="80357"/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145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800" b="1" spc="15" dirty="0">
                <a:solidFill>
                  <a:srgbClr val="0000FF"/>
                </a:solidFill>
                <a:latin typeface="Arial"/>
                <a:cs typeface="Arial"/>
              </a:rPr>
              <a:t>formation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800" b="1" spc="-210" dirty="0">
                <a:solidFill>
                  <a:srgbClr val="0000FF"/>
                </a:solidFill>
                <a:latin typeface="Arial"/>
                <a:cs typeface="Arial"/>
              </a:rPr>
              <a:t>ATP </a:t>
            </a:r>
            <a:r>
              <a:rPr sz="2800" b="1" spc="80" dirty="0">
                <a:solidFill>
                  <a:srgbClr val="0000FF"/>
                </a:solidFill>
                <a:latin typeface="Arial"/>
                <a:cs typeface="Arial"/>
              </a:rPr>
              <a:t>by </a:t>
            </a:r>
            <a:r>
              <a:rPr sz="2800" b="1" spc="-195" dirty="0">
                <a:solidFill>
                  <a:srgbClr val="0000FF"/>
                </a:solidFill>
                <a:latin typeface="Arial"/>
                <a:cs typeface="Arial"/>
              </a:rPr>
              <a:t>P </a:t>
            </a:r>
            <a:r>
              <a:rPr sz="2800" b="1" spc="10" dirty="0">
                <a:solidFill>
                  <a:srgbClr val="0000FF"/>
                </a:solidFill>
                <a:latin typeface="Arial"/>
                <a:cs typeface="Arial"/>
              </a:rPr>
              <a:t>group </a:t>
            </a:r>
            <a:r>
              <a:rPr sz="2800" b="1" spc="-5" dirty="0">
                <a:solidFill>
                  <a:srgbClr val="0000FF"/>
                </a:solidFill>
                <a:latin typeface="Arial"/>
                <a:cs typeface="Arial"/>
              </a:rPr>
              <a:t>transfer  </a:t>
            </a:r>
            <a:r>
              <a:rPr sz="2800" b="1" spc="15" dirty="0">
                <a:solidFill>
                  <a:srgbClr val="0000FF"/>
                </a:solidFill>
                <a:latin typeface="Arial"/>
                <a:cs typeface="Arial"/>
              </a:rPr>
              <a:t>from </a:t>
            </a:r>
            <a:r>
              <a:rPr sz="2800" b="1" spc="175" dirty="0">
                <a:solidFill>
                  <a:srgbClr val="0000FF"/>
                </a:solidFill>
                <a:latin typeface="Arial"/>
                <a:cs typeface="Arial"/>
              </a:rPr>
              <a:t>a </a:t>
            </a:r>
            <a:r>
              <a:rPr sz="2800" b="1" spc="-50" dirty="0">
                <a:solidFill>
                  <a:srgbClr val="0000FF"/>
                </a:solidFill>
                <a:latin typeface="Arial"/>
                <a:cs typeface="Arial"/>
              </a:rPr>
              <a:t>substrate </a:t>
            </a:r>
            <a:r>
              <a:rPr sz="2800" b="1" spc="-200" dirty="0">
                <a:solidFill>
                  <a:srgbClr val="0000FF"/>
                </a:solidFill>
                <a:latin typeface="Arial"/>
                <a:cs typeface="Arial"/>
              </a:rPr>
              <a:t>such </a:t>
            </a:r>
            <a:r>
              <a:rPr sz="2800" b="1" spc="-65" dirty="0">
                <a:solidFill>
                  <a:srgbClr val="0000FF"/>
                </a:solidFill>
                <a:latin typeface="Arial"/>
                <a:cs typeface="Arial"/>
              </a:rPr>
              <a:t>as </a:t>
            </a:r>
            <a:r>
              <a:rPr sz="2800" b="1" spc="-254" dirty="0">
                <a:solidFill>
                  <a:srgbClr val="0000FF"/>
                </a:solidFill>
                <a:latin typeface="Arial"/>
                <a:cs typeface="Arial"/>
              </a:rPr>
              <a:t>1,3-  </a:t>
            </a:r>
            <a:r>
              <a:rPr sz="2800" b="1" spc="-35" dirty="0">
                <a:solidFill>
                  <a:srgbClr val="0000FF"/>
                </a:solidFill>
                <a:latin typeface="Arial"/>
                <a:cs typeface="Arial"/>
              </a:rPr>
              <a:t>bisphosphoglycerate </a:t>
            </a:r>
            <a:r>
              <a:rPr sz="2800" b="1" spc="-165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800" b="1" spc="40" dirty="0">
                <a:solidFill>
                  <a:srgbClr val="0000FF"/>
                </a:solidFill>
                <a:latin typeface="Arial"/>
                <a:cs typeface="Arial"/>
              </a:rPr>
              <a:t>referred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to </a:t>
            </a:r>
            <a:r>
              <a:rPr sz="2800" b="1" spc="-65" dirty="0">
                <a:solidFill>
                  <a:srgbClr val="0000FF"/>
                </a:solidFill>
                <a:latin typeface="Arial"/>
                <a:cs typeface="Arial"/>
              </a:rPr>
              <a:t>as </a:t>
            </a:r>
            <a:r>
              <a:rPr sz="2800" b="1" spc="175" dirty="0">
                <a:solidFill>
                  <a:srgbClr val="0000FF"/>
                </a:solidFill>
                <a:latin typeface="Arial"/>
                <a:cs typeface="Arial"/>
              </a:rPr>
              <a:t>a  </a:t>
            </a:r>
            <a:r>
              <a:rPr sz="2800" b="1" spc="-30" dirty="0">
                <a:solidFill>
                  <a:srgbClr val="0000FF"/>
                </a:solidFill>
                <a:latin typeface="Arial"/>
                <a:cs typeface="Arial"/>
              </a:rPr>
              <a:t>substrate-level</a:t>
            </a:r>
            <a:r>
              <a:rPr sz="2800" b="1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rgbClr val="0000FF"/>
                </a:solidFill>
                <a:latin typeface="Arial"/>
                <a:cs typeface="Arial"/>
              </a:rPr>
              <a:t>phosphorylation.</a:t>
            </a:r>
            <a:endParaRPr sz="2800">
              <a:latin typeface="Arial"/>
              <a:cs typeface="Arial"/>
            </a:endParaRPr>
          </a:p>
          <a:p>
            <a:pPr marL="355600" marR="5080" indent="-342900">
              <a:lnSpc>
                <a:spcPct val="150000"/>
              </a:lnSpc>
              <a:spcBef>
                <a:spcPts val="605"/>
              </a:spcBef>
              <a:buClr>
                <a:srgbClr val="6D9FAF"/>
              </a:buClr>
              <a:buSzPct val="80357"/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10" dirty="0">
                <a:latin typeface="Arial"/>
                <a:cs typeface="Arial"/>
              </a:rPr>
              <a:t>Unlike </a:t>
            </a:r>
            <a:r>
              <a:rPr sz="2800" b="1" spc="-90" dirty="0">
                <a:latin typeface="Arial"/>
                <a:cs typeface="Arial"/>
              </a:rPr>
              <a:t>most </a:t>
            </a:r>
            <a:r>
              <a:rPr sz="2800" b="1" spc="5" dirty="0">
                <a:latin typeface="Arial"/>
                <a:cs typeface="Arial"/>
              </a:rPr>
              <a:t>other </a:t>
            </a:r>
            <a:r>
              <a:rPr sz="2800" b="1" spc="-65" dirty="0">
                <a:latin typeface="Arial"/>
                <a:cs typeface="Arial"/>
              </a:rPr>
              <a:t>kinases, </a:t>
            </a:r>
            <a:r>
              <a:rPr sz="2800" b="1" spc="-105" dirty="0">
                <a:solidFill>
                  <a:srgbClr val="FF33CC"/>
                </a:solidFill>
                <a:latin typeface="Arial"/>
                <a:cs typeface="Arial"/>
              </a:rPr>
              <a:t>this </a:t>
            </a:r>
            <a:r>
              <a:rPr sz="2800" b="1" spc="-25" dirty="0">
                <a:solidFill>
                  <a:srgbClr val="FF33CC"/>
                </a:solidFill>
                <a:latin typeface="Arial"/>
                <a:cs typeface="Arial"/>
              </a:rPr>
              <a:t>reaction </a:t>
            </a:r>
            <a:r>
              <a:rPr sz="2800" b="1" spc="-165" dirty="0">
                <a:solidFill>
                  <a:srgbClr val="FF33CC"/>
                </a:solidFill>
                <a:latin typeface="Arial"/>
                <a:cs typeface="Arial"/>
              </a:rPr>
              <a:t>is  </a:t>
            </a:r>
            <a:r>
              <a:rPr sz="2800" b="1" spc="-20" dirty="0">
                <a:solidFill>
                  <a:srgbClr val="FF33CC"/>
                </a:solidFill>
                <a:latin typeface="Arial"/>
                <a:cs typeface="Arial"/>
              </a:rPr>
              <a:t>reversible.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5216" y="1181353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89204" rIns="0" bIns="0" rtlCol="0">
            <a:spAutoFit/>
          </a:bodyPr>
          <a:lstStyle/>
          <a:p>
            <a:pPr marL="165100" marR="5080">
              <a:lnSpc>
                <a:spcPct val="150000"/>
              </a:lnSpc>
              <a:spcBef>
                <a:spcPts val="95"/>
              </a:spcBef>
            </a:pPr>
            <a:r>
              <a:rPr spc="-240" dirty="0"/>
              <a:t>3- </a:t>
            </a:r>
            <a:r>
              <a:rPr spc="-35" dirty="0"/>
              <a:t>Phosphoglycerate </a:t>
            </a:r>
            <a:r>
              <a:rPr spc="-165" dirty="0"/>
              <a:t>is </a:t>
            </a:r>
            <a:r>
              <a:rPr spc="-25" dirty="0"/>
              <a:t>converted </a:t>
            </a:r>
            <a:r>
              <a:rPr dirty="0"/>
              <a:t>to </a:t>
            </a:r>
            <a:r>
              <a:rPr spc="-240" dirty="0"/>
              <a:t>2-  </a:t>
            </a:r>
            <a:r>
              <a:rPr spc="-35" dirty="0"/>
              <a:t>Phosphoglycerate </a:t>
            </a:r>
            <a:r>
              <a:rPr spc="80" dirty="0">
                <a:solidFill>
                  <a:srgbClr val="000000"/>
                </a:solidFill>
              </a:rPr>
              <a:t>by </a:t>
            </a:r>
            <a:r>
              <a:rPr spc="-20" dirty="0">
                <a:solidFill>
                  <a:srgbClr val="FF3399"/>
                </a:solidFill>
              </a:rPr>
              <a:t>phosphoglycerate  </a:t>
            </a:r>
            <a:r>
              <a:rPr spc="-40" dirty="0">
                <a:solidFill>
                  <a:srgbClr val="FF3399"/>
                </a:solidFill>
              </a:rPr>
              <a:t>mutase</a:t>
            </a:r>
          </a:p>
        </p:txBody>
      </p:sp>
      <p:sp>
        <p:nvSpPr>
          <p:cNvPr id="4" name="object 4"/>
          <p:cNvSpPr/>
          <p:nvPr/>
        </p:nvSpPr>
        <p:spPr>
          <a:xfrm>
            <a:off x="585216" y="3101670"/>
            <a:ext cx="426720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84733" y="2989910"/>
            <a:ext cx="7378700" cy="2089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4505">
              <a:lnSpc>
                <a:spcPct val="100000"/>
              </a:lnSpc>
              <a:spcBef>
                <a:spcPts val="95"/>
              </a:spcBef>
            </a:pPr>
            <a:r>
              <a:rPr sz="2800" b="1" spc="-200" dirty="0">
                <a:latin typeface="Arial"/>
                <a:cs typeface="Arial"/>
              </a:rPr>
              <a:t>This </a:t>
            </a:r>
            <a:r>
              <a:rPr sz="2800" b="1" spc="-165" dirty="0">
                <a:latin typeface="Arial"/>
                <a:cs typeface="Arial"/>
              </a:rPr>
              <a:t>is </a:t>
            </a:r>
            <a:r>
              <a:rPr sz="2800" b="1" spc="-15" dirty="0">
                <a:latin typeface="Arial"/>
                <a:cs typeface="Arial"/>
              </a:rPr>
              <a:t>isomerization</a:t>
            </a:r>
            <a:r>
              <a:rPr sz="2800" b="1" spc="-200" dirty="0">
                <a:latin typeface="Arial"/>
                <a:cs typeface="Arial"/>
              </a:rPr>
              <a:t> </a:t>
            </a:r>
            <a:r>
              <a:rPr sz="2800" b="1" spc="-40" dirty="0">
                <a:latin typeface="Arial"/>
                <a:cs typeface="Arial"/>
              </a:rPr>
              <a:t>reaction.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750">
              <a:latin typeface="Times New Roman"/>
              <a:cs typeface="Times New Roman"/>
            </a:endParaRPr>
          </a:p>
          <a:p>
            <a:pPr marL="2567305">
              <a:lnSpc>
                <a:spcPct val="100000"/>
              </a:lnSpc>
            </a:pPr>
            <a:r>
              <a:rPr sz="2400" b="1" spc="-30" dirty="0">
                <a:solidFill>
                  <a:srgbClr val="FF0000"/>
                </a:solidFill>
                <a:latin typeface="Arial"/>
                <a:cs typeface="Arial"/>
              </a:rPr>
              <a:t>Phosphoglycerate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30" dirty="0">
                <a:solidFill>
                  <a:srgbClr val="FF0000"/>
                </a:solidFill>
                <a:latin typeface="Arial"/>
                <a:cs typeface="Arial"/>
              </a:rPr>
              <a:t>mutase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  <a:tabLst>
                <a:tab pos="5610860" algn="l"/>
              </a:tabLst>
            </a:pPr>
            <a:r>
              <a:rPr sz="2400" b="1" spc="-50" dirty="0">
                <a:solidFill>
                  <a:srgbClr val="0000FF"/>
                </a:solidFill>
                <a:latin typeface="Arial"/>
                <a:cs typeface="Arial"/>
              </a:rPr>
              <a:t>3-Phosphoglycerate	</a:t>
            </a:r>
            <a:r>
              <a:rPr sz="2400" b="1" spc="-45" dirty="0">
                <a:solidFill>
                  <a:srgbClr val="0000FF"/>
                </a:solidFill>
                <a:latin typeface="Arial"/>
                <a:cs typeface="Arial"/>
              </a:rPr>
              <a:t>2P-glycerate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98747" y="4899786"/>
            <a:ext cx="2016125" cy="105410"/>
          </a:xfrm>
          <a:custGeom>
            <a:avLst/>
            <a:gdLst/>
            <a:ahLst/>
            <a:cxnLst/>
            <a:rect l="l" t="t" r="r" b="b"/>
            <a:pathLst>
              <a:path w="2016125" h="105410">
                <a:moveTo>
                  <a:pt x="1927478" y="1524"/>
                </a:moveTo>
                <a:lnTo>
                  <a:pt x="1923541" y="2539"/>
                </a:lnTo>
                <a:lnTo>
                  <a:pt x="1919986" y="8636"/>
                </a:lnTo>
                <a:lnTo>
                  <a:pt x="1921002" y="12445"/>
                </a:lnTo>
                <a:lnTo>
                  <a:pt x="1979810" y="46844"/>
                </a:lnTo>
                <a:lnTo>
                  <a:pt x="2003425" y="46862"/>
                </a:lnTo>
                <a:lnTo>
                  <a:pt x="2003425" y="59562"/>
                </a:lnTo>
                <a:lnTo>
                  <a:pt x="1980002" y="59562"/>
                </a:lnTo>
                <a:lnTo>
                  <a:pt x="1921002" y="93980"/>
                </a:lnTo>
                <a:lnTo>
                  <a:pt x="1919986" y="97789"/>
                </a:lnTo>
                <a:lnTo>
                  <a:pt x="1921764" y="100837"/>
                </a:lnTo>
                <a:lnTo>
                  <a:pt x="1923414" y="103886"/>
                </a:lnTo>
                <a:lnTo>
                  <a:pt x="1927352" y="104901"/>
                </a:lnTo>
                <a:lnTo>
                  <a:pt x="2005107" y="59562"/>
                </a:lnTo>
                <a:lnTo>
                  <a:pt x="2003425" y="59562"/>
                </a:lnTo>
                <a:lnTo>
                  <a:pt x="2005138" y="59545"/>
                </a:lnTo>
                <a:lnTo>
                  <a:pt x="2015998" y="53212"/>
                </a:lnTo>
                <a:lnTo>
                  <a:pt x="1927478" y="1524"/>
                </a:lnTo>
                <a:close/>
              </a:path>
              <a:path w="2016125" h="105410">
                <a:moveTo>
                  <a:pt x="88646" y="0"/>
                </a:moveTo>
                <a:lnTo>
                  <a:pt x="0" y="51688"/>
                </a:lnTo>
                <a:lnTo>
                  <a:pt x="88518" y="103505"/>
                </a:lnTo>
                <a:lnTo>
                  <a:pt x="92455" y="102488"/>
                </a:lnTo>
                <a:lnTo>
                  <a:pt x="96012" y="96393"/>
                </a:lnTo>
                <a:lnTo>
                  <a:pt x="94996" y="92456"/>
                </a:lnTo>
                <a:lnTo>
                  <a:pt x="36026" y="58056"/>
                </a:lnTo>
                <a:lnTo>
                  <a:pt x="12573" y="58038"/>
                </a:lnTo>
                <a:lnTo>
                  <a:pt x="12573" y="45338"/>
                </a:lnTo>
                <a:lnTo>
                  <a:pt x="36051" y="45338"/>
                </a:lnTo>
                <a:lnTo>
                  <a:pt x="94996" y="11049"/>
                </a:lnTo>
                <a:lnTo>
                  <a:pt x="96012" y="7112"/>
                </a:lnTo>
                <a:lnTo>
                  <a:pt x="94234" y="4063"/>
                </a:lnTo>
                <a:lnTo>
                  <a:pt x="92582" y="1143"/>
                </a:lnTo>
                <a:lnTo>
                  <a:pt x="88646" y="0"/>
                </a:lnTo>
                <a:close/>
              </a:path>
              <a:path w="2016125" h="105410">
                <a:moveTo>
                  <a:pt x="1990792" y="53268"/>
                </a:moveTo>
                <a:lnTo>
                  <a:pt x="1980033" y="59545"/>
                </a:lnTo>
                <a:lnTo>
                  <a:pt x="2003425" y="59562"/>
                </a:lnTo>
                <a:lnTo>
                  <a:pt x="2003425" y="58800"/>
                </a:lnTo>
                <a:lnTo>
                  <a:pt x="2000250" y="58800"/>
                </a:lnTo>
                <a:lnTo>
                  <a:pt x="1990792" y="53268"/>
                </a:lnTo>
                <a:close/>
              </a:path>
              <a:path w="2016125" h="105410">
                <a:moveTo>
                  <a:pt x="36020" y="45356"/>
                </a:moveTo>
                <a:lnTo>
                  <a:pt x="25122" y="51696"/>
                </a:lnTo>
                <a:lnTo>
                  <a:pt x="36026" y="58056"/>
                </a:lnTo>
                <a:lnTo>
                  <a:pt x="1980033" y="59545"/>
                </a:lnTo>
                <a:lnTo>
                  <a:pt x="1990792" y="53268"/>
                </a:lnTo>
                <a:lnTo>
                  <a:pt x="1979810" y="46844"/>
                </a:lnTo>
                <a:lnTo>
                  <a:pt x="36020" y="45356"/>
                </a:lnTo>
                <a:close/>
              </a:path>
              <a:path w="2016125" h="105410">
                <a:moveTo>
                  <a:pt x="2000250" y="47751"/>
                </a:moveTo>
                <a:lnTo>
                  <a:pt x="1990792" y="53268"/>
                </a:lnTo>
                <a:lnTo>
                  <a:pt x="2000250" y="58800"/>
                </a:lnTo>
                <a:lnTo>
                  <a:pt x="2000250" y="47751"/>
                </a:lnTo>
                <a:close/>
              </a:path>
              <a:path w="2016125" h="105410">
                <a:moveTo>
                  <a:pt x="2003425" y="47751"/>
                </a:moveTo>
                <a:lnTo>
                  <a:pt x="2000250" y="47751"/>
                </a:lnTo>
                <a:lnTo>
                  <a:pt x="2000250" y="58800"/>
                </a:lnTo>
                <a:lnTo>
                  <a:pt x="2003425" y="58800"/>
                </a:lnTo>
                <a:lnTo>
                  <a:pt x="2003425" y="47751"/>
                </a:lnTo>
                <a:close/>
              </a:path>
              <a:path w="2016125" h="105410">
                <a:moveTo>
                  <a:pt x="12573" y="45338"/>
                </a:moveTo>
                <a:lnTo>
                  <a:pt x="12573" y="58038"/>
                </a:lnTo>
                <a:lnTo>
                  <a:pt x="36026" y="58056"/>
                </a:lnTo>
                <a:lnTo>
                  <a:pt x="34471" y="57150"/>
                </a:lnTo>
                <a:lnTo>
                  <a:pt x="15748" y="57150"/>
                </a:lnTo>
                <a:lnTo>
                  <a:pt x="15748" y="46227"/>
                </a:lnTo>
                <a:lnTo>
                  <a:pt x="34523" y="46227"/>
                </a:lnTo>
                <a:lnTo>
                  <a:pt x="36020" y="45356"/>
                </a:lnTo>
                <a:lnTo>
                  <a:pt x="12573" y="45338"/>
                </a:lnTo>
                <a:close/>
              </a:path>
              <a:path w="2016125" h="105410">
                <a:moveTo>
                  <a:pt x="15748" y="46227"/>
                </a:moveTo>
                <a:lnTo>
                  <a:pt x="15748" y="57150"/>
                </a:lnTo>
                <a:lnTo>
                  <a:pt x="25122" y="51696"/>
                </a:lnTo>
                <a:lnTo>
                  <a:pt x="15748" y="46227"/>
                </a:lnTo>
                <a:close/>
              </a:path>
              <a:path w="2016125" h="105410">
                <a:moveTo>
                  <a:pt x="25122" y="51696"/>
                </a:moveTo>
                <a:lnTo>
                  <a:pt x="15748" y="57150"/>
                </a:lnTo>
                <a:lnTo>
                  <a:pt x="34471" y="57150"/>
                </a:lnTo>
                <a:lnTo>
                  <a:pt x="25122" y="51696"/>
                </a:lnTo>
                <a:close/>
              </a:path>
              <a:path w="2016125" h="105410">
                <a:moveTo>
                  <a:pt x="1979810" y="46844"/>
                </a:moveTo>
                <a:lnTo>
                  <a:pt x="1990792" y="53268"/>
                </a:lnTo>
                <a:lnTo>
                  <a:pt x="2000250" y="47751"/>
                </a:lnTo>
                <a:lnTo>
                  <a:pt x="2003425" y="47751"/>
                </a:lnTo>
                <a:lnTo>
                  <a:pt x="2003425" y="46862"/>
                </a:lnTo>
                <a:lnTo>
                  <a:pt x="1979810" y="46844"/>
                </a:lnTo>
                <a:close/>
              </a:path>
              <a:path w="2016125" h="105410">
                <a:moveTo>
                  <a:pt x="34523" y="46227"/>
                </a:moveTo>
                <a:lnTo>
                  <a:pt x="15748" y="46227"/>
                </a:lnTo>
                <a:lnTo>
                  <a:pt x="25122" y="51696"/>
                </a:lnTo>
                <a:lnTo>
                  <a:pt x="34523" y="46227"/>
                </a:lnTo>
                <a:close/>
              </a:path>
              <a:path w="2016125" h="105410">
                <a:moveTo>
                  <a:pt x="36051" y="45338"/>
                </a:moveTo>
                <a:lnTo>
                  <a:pt x="12573" y="45338"/>
                </a:lnTo>
                <a:lnTo>
                  <a:pt x="36020" y="453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6615" y="952753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6615" y="2873375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27963" y="627512"/>
            <a:ext cx="7490459" cy="3226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95"/>
              </a:spcBef>
              <a:tabLst>
                <a:tab pos="1364615" algn="l"/>
                <a:tab pos="4589780" algn="l"/>
              </a:tabLst>
            </a:pPr>
            <a:r>
              <a:rPr spc="-140" dirty="0">
                <a:solidFill>
                  <a:srgbClr val="000000"/>
                </a:solidFill>
              </a:rPr>
              <a:t>The </a:t>
            </a:r>
            <a:r>
              <a:rPr spc="-45" dirty="0"/>
              <a:t>high </a:t>
            </a:r>
            <a:r>
              <a:rPr spc="35" dirty="0"/>
              <a:t>energy </a:t>
            </a:r>
            <a:r>
              <a:rPr spc="-60" dirty="0"/>
              <a:t>compound </a:t>
            </a:r>
            <a:r>
              <a:rPr spc="-300" dirty="0"/>
              <a:t>PEP </a:t>
            </a:r>
            <a:r>
              <a:rPr spc="-165" dirty="0"/>
              <a:t>is </a:t>
            </a:r>
            <a:r>
              <a:rPr spc="35" dirty="0"/>
              <a:t>generated  </a:t>
            </a:r>
            <a:r>
              <a:rPr spc="20" dirty="0"/>
              <a:t>from</a:t>
            </a:r>
            <a:r>
              <a:rPr spc="-5" dirty="0"/>
              <a:t> </a:t>
            </a:r>
            <a:r>
              <a:rPr spc="-245" dirty="0"/>
              <a:t>2-	</a:t>
            </a:r>
            <a:r>
              <a:rPr spc="-35" dirty="0"/>
              <a:t>Phosphoglycerate	</a:t>
            </a:r>
            <a:r>
              <a:rPr spc="80" dirty="0">
                <a:solidFill>
                  <a:srgbClr val="000000"/>
                </a:solidFill>
              </a:rPr>
              <a:t>by </a:t>
            </a:r>
            <a:r>
              <a:rPr spc="-15" dirty="0">
                <a:solidFill>
                  <a:srgbClr val="000000"/>
                </a:solidFill>
              </a:rPr>
              <a:t>the </a:t>
            </a:r>
            <a:r>
              <a:rPr spc="25" dirty="0">
                <a:solidFill>
                  <a:srgbClr val="FF3399"/>
                </a:solidFill>
              </a:rPr>
              <a:t>enzyme  </a:t>
            </a:r>
            <a:r>
              <a:rPr spc="-40" dirty="0">
                <a:solidFill>
                  <a:srgbClr val="FF3399"/>
                </a:solidFill>
              </a:rPr>
              <a:t>enolase.</a:t>
            </a:r>
          </a:p>
          <a:p>
            <a:pPr marL="12700" marR="592455">
              <a:lnSpc>
                <a:spcPts val="5040"/>
              </a:lnSpc>
              <a:spcBef>
                <a:spcPts val="450"/>
              </a:spcBef>
            </a:pPr>
            <a:r>
              <a:rPr spc="-200" dirty="0">
                <a:solidFill>
                  <a:srgbClr val="000000"/>
                </a:solidFill>
              </a:rPr>
              <a:t>This </a:t>
            </a:r>
            <a:r>
              <a:rPr spc="25" dirty="0">
                <a:solidFill>
                  <a:srgbClr val="000000"/>
                </a:solidFill>
              </a:rPr>
              <a:t>enzyme </a:t>
            </a:r>
            <a:r>
              <a:rPr spc="-25" dirty="0">
                <a:solidFill>
                  <a:srgbClr val="FF3399"/>
                </a:solidFill>
              </a:rPr>
              <a:t>requires </a:t>
            </a:r>
            <a:r>
              <a:rPr spc="10" dirty="0">
                <a:solidFill>
                  <a:srgbClr val="FF3399"/>
                </a:solidFill>
              </a:rPr>
              <a:t>Mg</a:t>
            </a:r>
            <a:r>
              <a:rPr sz="2775" spc="15" baseline="25525" dirty="0">
                <a:solidFill>
                  <a:srgbClr val="FF3399"/>
                </a:solidFill>
              </a:rPr>
              <a:t>+2 </a:t>
            </a:r>
            <a:r>
              <a:rPr sz="2800" spc="35" dirty="0">
                <a:solidFill>
                  <a:srgbClr val="FF3399"/>
                </a:solidFill>
              </a:rPr>
              <a:t>or </a:t>
            </a:r>
            <a:r>
              <a:rPr sz="2800" spc="-10" dirty="0">
                <a:solidFill>
                  <a:srgbClr val="FF3399"/>
                </a:solidFill>
              </a:rPr>
              <a:t>Mn</a:t>
            </a:r>
            <a:r>
              <a:rPr sz="2775" spc="-15" baseline="25525" dirty="0">
                <a:solidFill>
                  <a:srgbClr val="FF3399"/>
                </a:solidFill>
              </a:rPr>
              <a:t>+2 </a:t>
            </a:r>
            <a:r>
              <a:rPr sz="2800" spc="40" dirty="0">
                <a:solidFill>
                  <a:srgbClr val="FF3399"/>
                </a:solidFill>
              </a:rPr>
              <a:t>and </a:t>
            </a:r>
            <a:r>
              <a:rPr sz="2800" spc="-165" dirty="0">
                <a:solidFill>
                  <a:srgbClr val="FF3399"/>
                </a:solidFill>
              </a:rPr>
              <a:t>is  </a:t>
            </a:r>
            <a:r>
              <a:rPr sz="2800" spc="-20" dirty="0">
                <a:solidFill>
                  <a:srgbClr val="FF0000"/>
                </a:solidFill>
              </a:rPr>
              <a:t>inhibited </a:t>
            </a:r>
            <a:r>
              <a:rPr sz="2800" spc="80" dirty="0">
                <a:solidFill>
                  <a:srgbClr val="FF0000"/>
                </a:solidFill>
              </a:rPr>
              <a:t>by</a:t>
            </a:r>
            <a:r>
              <a:rPr sz="2800" spc="25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fluoride.</a:t>
            </a:r>
            <a:endParaRPr sz="2800"/>
          </a:p>
        </p:txBody>
      </p:sp>
      <p:sp>
        <p:nvSpPr>
          <p:cNvPr id="5" name="object 5"/>
          <p:cNvSpPr txBox="1"/>
          <p:nvPr/>
        </p:nvSpPr>
        <p:spPr>
          <a:xfrm>
            <a:off x="565810" y="4764785"/>
            <a:ext cx="21463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45" dirty="0">
                <a:solidFill>
                  <a:srgbClr val="0000FF"/>
                </a:solidFill>
                <a:latin typeface="Arial"/>
                <a:cs typeface="Arial"/>
              </a:rPr>
              <a:t>2-Phoglycerate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86020" y="4764785"/>
            <a:ext cx="32131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00FF"/>
                </a:solidFill>
                <a:latin typeface="Arial"/>
                <a:cs typeface="Arial"/>
              </a:rPr>
              <a:t>Phosphoenolpyruvate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80741" y="4383404"/>
            <a:ext cx="11245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85" dirty="0">
                <a:solidFill>
                  <a:srgbClr val="FF0000"/>
                </a:solidFill>
                <a:latin typeface="Arial"/>
                <a:cs typeface="Arial"/>
              </a:rPr>
              <a:t>Enolase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00805" y="5028438"/>
            <a:ext cx="58991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135" baseline="-16666" dirty="0">
                <a:solidFill>
                  <a:srgbClr val="0000FF"/>
                </a:solidFill>
                <a:latin typeface="Arial"/>
                <a:cs typeface="Arial"/>
              </a:rPr>
              <a:t>Mg</a:t>
            </a:r>
            <a:r>
              <a:rPr sz="1300" b="1" spc="-60" dirty="0">
                <a:solidFill>
                  <a:srgbClr val="0000FF"/>
                </a:solidFill>
                <a:latin typeface="Arial"/>
                <a:cs typeface="Arial"/>
              </a:rPr>
              <a:t>+2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895600" y="4939410"/>
            <a:ext cx="1752600" cy="103505"/>
          </a:xfrm>
          <a:custGeom>
            <a:avLst/>
            <a:gdLst/>
            <a:ahLst/>
            <a:cxnLst/>
            <a:rect l="l" t="t" r="r" b="b"/>
            <a:pathLst>
              <a:path w="1752600" h="103504">
                <a:moveTo>
                  <a:pt x="88645" y="0"/>
                </a:moveTo>
                <a:lnTo>
                  <a:pt x="0" y="51688"/>
                </a:lnTo>
                <a:lnTo>
                  <a:pt x="88645" y="103377"/>
                </a:lnTo>
                <a:lnTo>
                  <a:pt x="92456" y="102362"/>
                </a:lnTo>
                <a:lnTo>
                  <a:pt x="96012" y="96265"/>
                </a:lnTo>
                <a:lnTo>
                  <a:pt x="94995" y="92456"/>
                </a:lnTo>
                <a:lnTo>
                  <a:pt x="35995" y="58038"/>
                </a:lnTo>
                <a:lnTo>
                  <a:pt x="12573" y="58038"/>
                </a:lnTo>
                <a:lnTo>
                  <a:pt x="12573" y="45338"/>
                </a:lnTo>
                <a:lnTo>
                  <a:pt x="35995" y="45338"/>
                </a:lnTo>
                <a:lnTo>
                  <a:pt x="94995" y="10921"/>
                </a:lnTo>
                <a:lnTo>
                  <a:pt x="96012" y="7112"/>
                </a:lnTo>
                <a:lnTo>
                  <a:pt x="92456" y="1015"/>
                </a:lnTo>
                <a:lnTo>
                  <a:pt x="88645" y="0"/>
                </a:lnTo>
                <a:close/>
              </a:path>
              <a:path w="1752600" h="103504">
                <a:moveTo>
                  <a:pt x="1727490" y="51688"/>
                </a:moveTo>
                <a:lnTo>
                  <a:pt x="1657603" y="92456"/>
                </a:lnTo>
                <a:lnTo>
                  <a:pt x="1656588" y="96265"/>
                </a:lnTo>
                <a:lnTo>
                  <a:pt x="1660144" y="102362"/>
                </a:lnTo>
                <a:lnTo>
                  <a:pt x="1663953" y="103377"/>
                </a:lnTo>
                <a:lnTo>
                  <a:pt x="1741709" y="58038"/>
                </a:lnTo>
                <a:lnTo>
                  <a:pt x="1740027" y="58038"/>
                </a:lnTo>
                <a:lnTo>
                  <a:pt x="1740027" y="57150"/>
                </a:lnTo>
                <a:lnTo>
                  <a:pt x="1736852" y="57150"/>
                </a:lnTo>
                <a:lnTo>
                  <a:pt x="1727490" y="51688"/>
                </a:lnTo>
                <a:close/>
              </a:path>
              <a:path w="1752600" h="103504">
                <a:moveTo>
                  <a:pt x="35995" y="45338"/>
                </a:moveTo>
                <a:lnTo>
                  <a:pt x="12573" y="45338"/>
                </a:lnTo>
                <a:lnTo>
                  <a:pt x="12573" y="58038"/>
                </a:lnTo>
                <a:lnTo>
                  <a:pt x="35995" y="58038"/>
                </a:lnTo>
                <a:lnTo>
                  <a:pt x="34471" y="57150"/>
                </a:lnTo>
                <a:lnTo>
                  <a:pt x="15748" y="57150"/>
                </a:lnTo>
                <a:lnTo>
                  <a:pt x="15748" y="46227"/>
                </a:lnTo>
                <a:lnTo>
                  <a:pt x="34471" y="46227"/>
                </a:lnTo>
                <a:lnTo>
                  <a:pt x="35995" y="45338"/>
                </a:lnTo>
                <a:close/>
              </a:path>
              <a:path w="1752600" h="103504">
                <a:moveTo>
                  <a:pt x="1716604" y="45338"/>
                </a:moveTo>
                <a:lnTo>
                  <a:pt x="35995" y="45338"/>
                </a:lnTo>
                <a:lnTo>
                  <a:pt x="25109" y="51688"/>
                </a:lnTo>
                <a:lnTo>
                  <a:pt x="35995" y="58038"/>
                </a:lnTo>
                <a:lnTo>
                  <a:pt x="1716604" y="58038"/>
                </a:lnTo>
                <a:lnTo>
                  <a:pt x="1727490" y="51688"/>
                </a:lnTo>
                <a:lnTo>
                  <a:pt x="1716604" y="45338"/>
                </a:lnTo>
                <a:close/>
              </a:path>
              <a:path w="1752600" h="103504">
                <a:moveTo>
                  <a:pt x="1741709" y="45338"/>
                </a:moveTo>
                <a:lnTo>
                  <a:pt x="1740027" y="45338"/>
                </a:lnTo>
                <a:lnTo>
                  <a:pt x="1740027" y="58038"/>
                </a:lnTo>
                <a:lnTo>
                  <a:pt x="1741709" y="58038"/>
                </a:lnTo>
                <a:lnTo>
                  <a:pt x="1752600" y="51688"/>
                </a:lnTo>
                <a:lnTo>
                  <a:pt x="1741709" y="45338"/>
                </a:lnTo>
                <a:close/>
              </a:path>
              <a:path w="1752600" h="103504">
                <a:moveTo>
                  <a:pt x="15748" y="46227"/>
                </a:moveTo>
                <a:lnTo>
                  <a:pt x="15748" y="57150"/>
                </a:lnTo>
                <a:lnTo>
                  <a:pt x="25109" y="51688"/>
                </a:lnTo>
                <a:lnTo>
                  <a:pt x="15748" y="46227"/>
                </a:lnTo>
                <a:close/>
              </a:path>
              <a:path w="1752600" h="103504">
                <a:moveTo>
                  <a:pt x="25109" y="51688"/>
                </a:moveTo>
                <a:lnTo>
                  <a:pt x="15748" y="57150"/>
                </a:lnTo>
                <a:lnTo>
                  <a:pt x="34471" y="57150"/>
                </a:lnTo>
                <a:lnTo>
                  <a:pt x="25109" y="51688"/>
                </a:lnTo>
                <a:close/>
              </a:path>
              <a:path w="1752600" h="103504">
                <a:moveTo>
                  <a:pt x="1736852" y="46227"/>
                </a:moveTo>
                <a:lnTo>
                  <a:pt x="1727490" y="51688"/>
                </a:lnTo>
                <a:lnTo>
                  <a:pt x="1736852" y="57150"/>
                </a:lnTo>
                <a:lnTo>
                  <a:pt x="1736852" y="46227"/>
                </a:lnTo>
                <a:close/>
              </a:path>
              <a:path w="1752600" h="103504">
                <a:moveTo>
                  <a:pt x="1740027" y="46227"/>
                </a:moveTo>
                <a:lnTo>
                  <a:pt x="1736852" y="46227"/>
                </a:lnTo>
                <a:lnTo>
                  <a:pt x="1736852" y="57150"/>
                </a:lnTo>
                <a:lnTo>
                  <a:pt x="1740027" y="57150"/>
                </a:lnTo>
                <a:lnTo>
                  <a:pt x="1740027" y="46227"/>
                </a:lnTo>
                <a:close/>
              </a:path>
              <a:path w="1752600" h="103504">
                <a:moveTo>
                  <a:pt x="34471" y="46227"/>
                </a:moveTo>
                <a:lnTo>
                  <a:pt x="15748" y="46227"/>
                </a:lnTo>
                <a:lnTo>
                  <a:pt x="25109" y="51688"/>
                </a:lnTo>
                <a:lnTo>
                  <a:pt x="34471" y="46227"/>
                </a:lnTo>
                <a:close/>
              </a:path>
              <a:path w="1752600" h="103504">
                <a:moveTo>
                  <a:pt x="1663953" y="0"/>
                </a:moveTo>
                <a:lnTo>
                  <a:pt x="1660144" y="1015"/>
                </a:lnTo>
                <a:lnTo>
                  <a:pt x="1656588" y="7112"/>
                </a:lnTo>
                <a:lnTo>
                  <a:pt x="1657603" y="10921"/>
                </a:lnTo>
                <a:lnTo>
                  <a:pt x="1727490" y="51688"/>
                </a:lnTo>
                <a:lnTo>
                  <a:pt x="1736852" y="46227"/>
                </a:lnTo>
                <a:lnTo>
                  <a:pt x="1740027" y="46227"/>
                </a:lnTo>
                <a:lnTo>
                  <a:pt x="1740027" y="45338"/>
                </a:lnTo>
                <a:lnTo>
                  <a:pt x="1741709" y="45338"/>
                </a:lnTo>
                <a:lnTo>
                  <a:pt x="1663953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58005" y="4800600"/>
            <a:ext cx="361315" cy="390525"/>
          </a:xfrm>
          <a:custGeom>
            <a:avLst/>
            <a:gdLst/>
            <a:ahLst/>
            <a:cxnLst/>
            <a:rect l="l" t="t" r="r" b="b"/>
            <a:pathLst>
              <a:path w="361314" h="390525">
                <a:moveTo>
                  <a:pt x="244094" y="0"/>
                </a:moveTo>
                <a:lnTo>
                  <a:pt x="0" y="292481"/>
                </a:lnTo>
                <a:lnTo>
                  <a:pt x="117094" y="390144"/>
                </a:lnTo>
                <a:lnTo>
                  <a:pt x="361188" y="97662"/>
                </a:lnTo>
                <a:lnTo>
                  <a:pt x="24409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05604" y="4041521"/>
            <a:ext cx="711835" cy="788670"/>
          </a:xfrm>
          <a:custGeom>
            <a:avLst/>
            <a:gdLst/>
            <a:ahLst/>
            <a:cxnLst/>
            <a:rect l="l" t="t" r="r" b="b"/>
            <a:pathLst>
              <a:path w="711835" h="788670">
                <a:moveTo>
                  <a:pt x="61214" y="607059"/>
                </a:moveTo>
                <a:lnTo>
                  <a:pt x="0" y="681989"/>
                </a:lnTo>
                <a:lnTo>
                  <a:pt x="131825" y="788669"/>
                </a:lnTo>
                <a:lnTo>
                  <a:pt x="159639" y="754380"/>
                </a:lnTo>
                <a:lnTo>
                  <a:pt x="107442" y="712469"/>
                </a:lnTo>
                <a:lnTo>
                  <a:pt x="126360" y="689609"/>
                </a:lnTo>
                <a:lnTo>
                  <a:pt x="78867" y="689609"/>
                </a:lnTo>
                <a:lnTo>
                  <a:pt x="56387" y="671830"/>
                </a:lnTo>
                <a:lnTo>
                  <a:pt x="89789" y="629919"/>
                </a:lnTo>
                <a:lnTo>
                  <a:pt x="61214" y="607059"/>
                </a:lnTo>
                <a:close/>
              </a:path>
              <a:path w="711835" h="788670">
                <a:moveTo>
                  <a:pt x="87757" y="547369"/>
                </a:moveTo>
                <a:lnTo>
                  <a:pt x="61975" y="579119"/>
                </a:lnTo>
                <a:lnTo>
                  <a:pt x="207137" y="695959"/>
                </a:lnTo>
                <a:lnTo>
                  <a:pt x="232791" y="664209"/>
                </a:lnTo>
                <a:lnTo>
                  <a:pt x="87757" y="547369"/>
                </a:lnTo>
                <a:close/>
              </a:path>
              <a:path w="711835" h="788670">
                <a:moveTo>
                  <a:pt x="109220" y="651509"/>
                </a:moveTo>
                <a:lnTo>
                  <a:pt x="78867" y="689609"/>
                </a:lnTo>
                <a:lnTo>
                  <a:pt x="126360" y="689609"/>
                </a:lnTo>
                <a:lnTo>
                  <a:pt x="137922" y="675639"/>
                </a:lnTo>
                <a:lnTo>
                  <a:pt x="109220" y="651509"/>
                </a:lnTo>
                <a:close/>
              </a:path>
              <a:path w="711835" h="788670">
                <a:moveTo>
                  <a:pt x="186309" y="538480"/>
                </a:moveTo>
                <a:lnTo>
                  <a:pt x="160655" y="570230"/>
                </a:lnTo>
                <a:lnTo>
                  <a:pt x="217550" y="615950"/>
                </a:lnTo>
                <a:lnTo>
                  <a:pt x="239232" y="627380"/>
                </a:lnTo>
                <a:lnTo>
                  <a:pt x="246634" y="627380"/>
                </a:lnTo>
                <a:lnTo>
                  <a:pt x="281477" y="610869"/>
                </a:lnTo>
                <a:lnTo>
                  <a:pt x="301101" y="586739"/>
                </a:lnTo>
                <a:lnTo>
                  <a:pt x="248031" y="586739"/>
                </a:lnTo>
                <a:lnTo>
                  <a:pt x="242824" y="584200"/>
                </a:lnTo>
                <a:lnTo>
                  <a:pt x="237109" y="580389"/>
                </a:lnTo>
                <a:lnTo>
                  <a:pt x="186309" y="538480"/>
                </a:lnTo>
                <a:close/>
              </a:path>
              <a:path w="711835" h="788670">
                <a:moveTo>
                  <a:pt x="237998" y="474980"/>
                </a:moveTo>
                <a:lnTo>
                  <a:pt x="212217" y="506730"/>
                </a:lnTo>
                <a:lnTo>
                  <a:pt x="263017" y="547369"/>
                </a:lnTo>
                <a:lnTo>
                  <a:pt x="268605" y="552450"/>
                </a:lnTo>
                <a:lnTo>
                  <a:pt x="271653" y="557530"/>
                </a:lnTo>
                <a:lnTo>
                  <a:pt x="272161" y="561339"/>
                </a:lnTo>
                <a:lnTo>
                  <a:pt x="272669" y="567689"/>
                </a:lnTo>
                <a:lnTo>
                  <a:pt x="270891" y="572769"/>
                </a:lnTo>
                <a:lnTo>
                  <a:pt x="266700" y="577850"/>
                </a:lnTo>
                <a:lnTo>
                  <a:pt x="262636" y="582930"/>
                </a:lnTo>
                <a:lnTo>
                  <a:pt x="257937" y="585469"/>
                </a:lnTo>
                <a:lnTo>
                  <a:pt x="252730" y="585469"/>
                </a:lnTo>
                <a:lnTo>
                  <a:pt x="248031" y="586739"/>
                </a:lnTo>
                <a:lnTo>
                  <a:pt x="301101" y="586739"/>
                </a:lnTo>
                <a:lnTo>
                  <a:pt x="302577" y="584200"/>
                </a:lnTo>
                <a:lnTo>
                  <a:pt x="306149" y="577850"/>
                </a:lnTo>
                <a:lnTo>
                  <a:pt x="308864" y="571500"/>
                </a:lnTo>
                <a:lnTo>
                  <a:pt x="312128" y="557530"/>
                </a:lnTo>
                <a:lnTo>
                  <a:pt x="310880" y="543559"/>
                </a:lnTo>
                <a:lnTo>
                  <a:pt x="305131" y="532130"/>
                </a:lnTo>
                <a:lnTo>
                  <a:pt x="294894" y="520700"/>
                </a:lnTo>
                <a:lnTo>
                  <a:pt x="237998" y="474980"/>
                </a:lnTo>
                <a:close/>
              </a:path>
              <a:path w="711835" h="788670">
                <a:moveTo>
                  <a:pt x="354431" y="372110"/>
                </a:moveTo>
                <a:lnTo>
                  <a:pt x="343027" y="372110"/>
                </a:lnTo>
                <a:lnTo>
                  <a:pt x="329239" y="374650"/>
                </a:lnTo>
                <a:lnTo>
                  <a:pt x="293878" y="398780"/>
                </a:lnTo>
                <a:lnTo>
                  <a:pt x="275286" y="440689"/>
                </a:lnTo>
                <a:lnTo>
                  <a:pt x="275717" y="454659"/>
                </a:lnTo>
                <a:lnTo>
                  <a:pt x="296672" y="492759"/>
                </a:lnTo>
                <a:lnTo>
                  <a:pt x="327961" y="506730"/>
                </a:lnTo>
                <a:lnTo>
                  <a:pt x="339344" y="506730"/>
                </a:lnTo>
                <a:lnTo>
                  <a:pt x="378116" y="490219"/>
                </a:lnTo>
                <a:lnTo>
                  <a:pt x="397697" y="466089"/>
                </a:lnTo>
                <a:lnTo>
                  <a:pt x="335280" y="466089"/>
                </a:lnTo>
                <a:lnTo>
                  <a:pt x="329311" y="463550"/>
                </a:lnTo>
                <a:lnTo>
                  <a:pt x="319150" y="455930"/>
                </a:lnTo>
                <a:lnTo>
                  <a:pt x="316103" y="450850"/>
                </a:lnTo>
                <a:lnTo>
                  <a:pt x="314833" y="444500"/>
                </a:lnTo>
                <a:lnTo>
                  <a:pt x="313182" y="435609"/>
                </a:lnTo>
                <a:lnTo>
                  <a:pt x="315087" y="429259"/>
                </a:lnTo>
                <a:lnTo>
                  <a:pt x="324993" y="416559"/>
                </a:lnTo>
                <a:lnTo>
                  <a:pt x="331089" y="412750"/>
                </a:lnTo>
                <a:lnTo>
                  <a:pt x="338328" y="412750"/>
                </a:lnTo>
                <a:lnTo>
                  <a:pt x="345694" y="411480"/>
                </a:lnTo>
                <a:lnTo>
                  <a:pt x="403669" y="411480"/>
                </a:lnTo>
                <a:lnTo>
                  <a:pt x="399669" y="402589"/>
                </a:lnTo>
                <a:lnTo>
                  <a:pt x="393192" y="393700"/>
                </a:lnTo>
                <a:lnTo>
                  <a:pt x="384810" y="384809"/>
                </a:lnTo>
                <a:lnTo>
                  <a:pt x="375334" y="378460"/>
                </a:lnTo>
                <a:lnTo>
                  <a:pt x="365204" y="374650"/>
                </a:lnTo>
                <a:lnTo>
                  <a:pt x="354431" y="372110"/>
                </a:lnTo>
                <a:close/>
              </a:path>
              <a:path w="711835" h="788670">
                <a:moveTo>
                  <a:pt x="403669" y="411480"/>
                </a:moveTo>
                <a:lnTo>
                  <a:pt x="345694" y="411480"/>
                </a:lnTo>
                <a:lnTo>
                  <a:pt x="352298" y="414019"/>
                </a:lnTo>
                <a:lnTo>
                  <a:pt x="358140" y="417830"/>
                </a:lnTo>
                <a:lnTo>
                  <a:pt x="363982" y="422909"/>
                </a:lnTo>
                <a:lnTo>
                  <a:pt x="367284" y="429259"/>
                </a:lnTo>
                <a:lnTo>
                  <a:pt x="368808" y="443230"/>
                </a:lnTo>
                <a:lnTo>
                  <a:pt x="366903" y="450850"/>
                </a:lnTo>
                <a:lnTo>
                  <a:pt x="362204" y="455930"/>
                </a:lnTo>
                <a:lnTo>
                  <a:pt x="356870" y="462280"/>
                </a:lnTo>
                <a:lnTo>
                  <a:pt x="350139" y="466089"/>
                </a:lnTo>
                <a:lnTo>
                  <a:pt x="397697" y="466089"/>
                </a:lnTo>
                <a:lnTo>
                  <a:pt x="398621" y="464819"/>
                </a:lnTo>
                <a:lnTo>
                  <a:pt x="404622" y="450850"/>
                </a:lnTo>
                <a:lnTo>
                  <a:pt x="407384" y="436880"/>
                </a:lnTo>
                <a:lnTo>
                  <a:pt x="406908" y="422909"/>
                </a:lnTo>
                <a:lnTo>
                  <a:pt x="404241" y="412750"/>
                </a:lnTo>
                <a:lnTo>
                  <a:pt x="403669" y="411480"/>
                </a:lnTo>
                <a:close/>
              </a:path>
              <a:path w="711835" h="788670">
                <a:moveTo>
                  <a:pt x="380111" y="299719"/>
                </a:moveTo>
                <a:lnTo>
                  <a:pt x="354330" y="331469"/>
                </a:lnTo>
                <a:lnTo>
                  <a:pt x="443992" y="403859"/>
                </a:lnTo>
                <a:lnTo>
                  <a:pt x="469773" y="372110"/>
                </a:lnTo>
                <a:lnTo>
                  <a:pt x="431419" y="340360"/>
                </a:lnTo>
                <a:lnTo>
                  <a:pt x="426212" y="336550"/>
                </a:lnTo>
                <a:lnTo>
                  <a:pt x="422529" y="332739"/>
                </a:lnTo>
                <a:lnTo>
                  <a:pt x="420370" y="328929"/>
                </a:lnTo>
                <a:lnTo>
                  <a:pt x="417155" y="321310"/>
                </a:lnTo>
                <a:lnTo>
                  <a:pt x="416655" y="313689"/>
                </a:lnTo>
                <a:lnTo>
                  <a:pt x="417393" y="311150"/>
                </a:lnTo>
                <a:lnTo>
                  <a:pt x="394716" y="311150"/>
                </a:lnTo>
                <a:lnTo>
                  <a:pt x="380111" y="299719"/>
                </a:lnTo>
                <a:close/>
              </a:path>
              <a:path w="711835" h="788670">
                <a:moveTo>
                  <a:pt x="446150" y="218439"/>
                </a:moveTo>
                <a:lnTo>
                  <a:pt x="420497" y="250189"/>
                </a:lnTo>
                <a:lnTo>
                  <a:pt x="510032" y="322579"/>
                </a:lnTo>
                <a:lnTo>
                  <a:pt x="535813" y="290829"/>
                </a:lnTo>
                <a:lnTo>
                  <a:pt x="446150" y="218439"/>
                </a:lnTo>
                <a:close/>
              </a:path>
              <a:path w="711835" h="788670">
                <a:moveTo>
                  <a:pt x="407797" y="262889"/>
                </a:moveTo>
                <a:lnTo>
                  <a:pt x="405638" y="265429"/>
                </a:lnTo>
                <a:lnTo>
                  <a:pt x="403860" y="267969"/>
                </a:lnTo>
                <a:lnTo>
                  <a:pt x="402590" y="269239"/>
                </a:lnTo>
                <a:lnTo>
                  <a:pt x="396748" y="276860"/>
                </a:lnTo>
                <a:lnTo>
                  <a:pt x="393319" y="283210"/>
                </a:lnTo>
                <a:lnTo>
                  <a:pt x="392175" y="290829"/>
                </a:lnTo>
                <a:lnTo>
                  <a:pt x="391414" y="297179"/>
                </a:lnTo>
                <a:lnTo>
                  <a:pt x="392303" y="303529"/>
                </a:lnTo>
                <a:lnTo>
                  <a:pt x="394716" y="311150"/>
                </a:lnTo>
                <a:lnTo>
                  <a:pt x="417393" y="311150"/>
                </a:lnTo>
                <a:lnTo>
                  <a:pt x="418869" y="306069"/>
                </a:lnTo>
                <a:lnTo>
                  <a:pt x="423799" y="298450"/>
                </a:lnTo>
                <a:lnTo>
                  <a:pt x="427609" y="293369"/>
                </a:lnTo>
                <a:lnTo>
                  <a:pt x="432308" y="290829"/>
                </a:lnTo>
                <a:lnTo>
                  <a:pt x="438023" y="287019"/>
                </a:lnTo>
                <a:lnTo>
                  <a:pt x="407797" y="262889"/>
                </a:lnTo>
                <a:close/>
              </a:path>
              <a:path w="711835" h="788670">
                <a:moveTo>
                  <a:pt x="490093" y="50800"/>
                </a:moveTo>
                <a:lnTo>
                  <a:pt x="464312" y="82550"/>
                </a:lnTo>
                <a:lnTo>
                  <a:pt x="528701" y="134619"/>
                </a:lnTo>
                <a:lnTo>
                  <a:pt x="522350" y="134619"/>
                </a:lnTo>
                <a:lnTo>
                  <a:pt x="517144" y="135889"/>
                </a:lnTo>
                <a:lnTo>
                  <a:pt x="512953" y="138429"/>
                </a:lnTo>
                <a:lnTo>
                  <a:pt x="505714" y="140969"/>
                </a:lnTo>
                <a:lnTo>
                  <a:pt x="482338" y="180339"/>
                </a:lnTo>
                <a:lnTo>
                  <a:pt x="481838" y="190500"/>
                </a:lnTo>
                <a:lnTo>
                  <a:pt x="483602" y="203200"/>
                </a:lnTo>
                <a:lnTo>
                  <a:pt x="505587" y="236219"/>
                </a:lnTo>
                <a:lnTo>
                  <a:pt x="541555" y="250189"/>
                </a:lnTo>
                <a:lnTo>
                  <a:pt x="554482" y="250189"/>
                </a:lnTo>
                <a:lnTo>
                  <a:pt x="589915" y="229869"/>
                </a:lnTo>
                <a:lnTo>
                  <a:pt x="599863" y="209550"/>
                </a:lnTo>
                <a:lnTo>
                  <a:pt x="543179" y="209550"/>
                </a:lnTo>
                <a:lnTo>
                  <a:pt x="537337" y="207010"/>
                </a:lnTo>
                <a:lnTo>
                  <a:pt x="527431" y="199389"/>
                </a:lnTo>
                <a:lnTo>
                  <a:pt x="524383" y="194310"/>
                </a:lnTo>
                <a:lnTo>
                  <a:pt x="521589" y="179069"/>
                </a:lnTo>
                <a:lnTo>
                  <a:pt x="523367" y="172719"/>
                </a:lnTo>
                <a:lnTo>
                  <a:pt x="528447" y="166369"/>
                </a:lnTo>
                <a:lnTo>
                  <a:pt x="533019" y="160019"/>
                </a:lnTo>
                <a:lnTo>
                  <a:pt x="538988" y="157479"/>
                </a:lnTo>
                <a:lnTo>
                  <a:pt x="553339" y="156210"/>
                </a:lnTo>
                <a:lnTo>
                  <a:pt x="620938" y="156210"/>
                </a:lnTo>
                <a:lnTo>
                  <a:pt x="490093" y="50800"/>
                </a:lnTo>
                <a:close/>
              </a:path>
              <a:path w="711835" h="788670">
                <a:moveTo>
                  <a:pt x="402844" y="182879"/>
                </a:moveTo>
                <a:lnTo>
                  <a:pt x="396494" y="182879"/>
                </a:lnTo>
                <a:lnTo>
                  <a:pt x="390271" y="184150"/>
                </a:lnTo>
                <a:lnTo>
                  <a:pt x="385191" y="186689"/>
                </a:lnTo>
                <a:lnTo>
                  <a:pt x="381127" y="191769"/>
                </a:lnTo>
                <a:lnTo>
                  <a:pt x="377190" y="196850"/>
                </a:lnTo>
                <a:lnTo>
                  <a:pt x="375539" y="201929"/>
                </a:lnTo>
                <a:lnTo>
                  <a:pt x="376809" y="214629"/>
                </a:lnTo>
                <a:lnTo>
                  <a:pt x="379603" y="219710"/>
                </a:lnTo>
                <a:lnTo>
                  <a:pt x="389509" y="227329"/>
                </a:lnTo>
                <a:lnTo>
                  <a:pt x="395097" y="229869"/>
                </a:lnTo>
                <a:lnTo>
                  <a:pt x="407543" y="228600"/>
                </a:lnTo>
                <a:lnTo>
                  <a:pt x="412750" y="224789"/>
                </a:lnTo>
                <a:lnTo>
                  <a:pt x="420750" y="214629"/>
                </a:lnTo>
                <a:lnTo>
                  <a:pt x="422529" y="209550"/>
                </a:lnTo>
                <a:lnTo>
                  <a:pt x="421767" y="203200"/>
                </a:lnTo>
                <a:lnTo>
                  <a:pt x="421132" y="196850"/>
                </a:lnTo>
                <a:lnTo>
                  <a:pt x="418338" y="191769"/>
                </a:lnTo>
                <a:lnTo>
                  <a:pt x="408432" y="184150"/>
                </a:lnTo>
                <a:lnTo>
                  <a:pt x="402844" y="182879"/>
                </a:lnTo>
                <a:close/>
              </a:path>
              <a:path w="711835" h="788670">
                <a:moveTo>
                  <a:pt x="620938" y="156210"/>
                </a:moveTo>
                <a:lnTo>
                  <a:pt x="553339" y="156210"/>
                </a:lnTo>
                <a:lnTo>
                  <a:pt x="559689" y="157479"/>
                </a:lnTo>
                <a:lnTo>
                  <a:pt x="565404" y="162560"/>
                </a:lnTo>
                <a:lnTo>
                  <a:pt x="571119" y="166369"/>
                </a:lnTo>
                <a:lnTo>
                  <a:pt x="574421" y="172719"/>
                </a:lnTo>
                <a:lnTo>
                  <a:pt x="575945" y="186689"/>
                </a:lnTo>
                <a:lnTo>
                  <a:pt x="573913" y="193039"/>
                </a:lnTo>
                <a:lnTo>
                  <a:pt x="564261" y="205739"/>
                </a:lnTo>
                <a:lnTo>
                  <a:pt x="557657" y="208279"/>
                </a:lnTo>
                <a:lnTo>
                  <a:pt x="549656" y="208279"/>
                </a:lnTo>
                <a:lnTo>
                  <a:pt x="543179" y="209550"/>
                </a:lnTo>
                <a:lnTo>
                  <a:pt x="599863" y="209550"/>
                </a:lnTo>
                <a:lnTo>
                  <a:pt x="600329" y="207010"/>
                </a:lnTo>
                <a:lnTo>
                  <a:pt x="601091" y="203200"/>
                </a:lnTo>
                <a:lnTo>
                  <a:pt x="600837" y="198119"/>
                </a:lnTo>
                <a:lnTo>
                  <a:pt x="599440" y="191769"/>
                </a:lnTo>
                <a:lnTo>
                  <a:pt x="615533" y="191769"/>
                </a:lnTo>
                <a:lnTo>
                  <a:pt x="635127" y="167639"/>
                </a:lnTo>
                <a:lnTo>
                  <a:pt x="620938" y="156210"/>
                </a:lnTo>
                <a:close/>
              </a:path>
              <a:path w="711835" h="788670">
                <a:moveTo>
                  <a:pt x="615533" y="191769"/>
                </a:moveTo>
                <a:lnTo>
                  <a:pt x="599440" y="191769"/>
                </a:lnTo>
                <a:lnTo>
                  <a:pt x="609346" y="199389"/>
                </a:lnTo>
                <a:lnTo>
                  <a:pt x="615533" y="191769"/>
                </a:lnTo>
                <a:close/>
              </a:path>
              <a:path w="711835" h="788670">
                <a:moveTo>
                  <a:pt x="653542" y="0"/>
                </a:moveTo>
                <a:lnTo>
                  <a:pt x="638303" y="0"/>
                </a:lnTo>
                <a:lnTo>
                  <a:pt x="624030" y="3810"/>
                </a:lnTo>
                <a:lnTo>
                  <a:pt x="590184" y="36829"/>
                </a:lnTo>
                <a:lnTo>
                  <a:pt x="581993" y="60960"/>
                </a:lnTo>
                <a:lnTo>
                  <a:pt x="582041" y="72389"/>
                </a:lnTo>
                <a:lnTo>
                  <a:pt x="606298" y="114300"/>
                </a:lnTo>
                <a:lnTo>
                  <a:pt x="645414" y="128269"/>
                </a:lnTo>
                <a:lnTo>
                  <a:pt x="659078" y="125729"/>
                </a:lnTo>
                <a:lnTo>
                  <a:pt x="672052" y="120650"/>
                </a:lnTo>
                <a:lnTo>
                  <a:pt x="684311" y="111760"/>
                </a:lnTo>
                <a:lnTo>
                  <a:pt x="695833" y="100329"/>
                </a:lnTo>
                <a:lnTo>
                  <a:pt x="700881" y="92710"/>
                </a:lnTo>
                <a:lnTo>
                  <a:pt x="656351" y="92710"/>
                </a:lnTo>
                <a:lnTo>
                  <a:pt x="647098" y="91439"/>
                </a:lnTo>
                <a:lnTo>
                  <a:pt x="637286" y="85089"/>
                </a:lnTo>
                <a:lnTo>
                  <a:pt x="649712" y="69850"/>
                </a:lnTo>
                <a:lnTo>
                  <a:pt x="619887" y="69850"/>
                </a:lnTo>
                <a:lnTo>
                  <a:pt x="616204" y="66039"/>
                </a:lnTo>
                <a:lnTo>
                  <a:pt x="614045" y="60960"/>
                </a:lnTo>
                <a:lnTo>
                  <a:pt x="613664" y="57150"/>
                </a:lnTo>
                <a:lnTo>
                  <a:pt x="613156" y="50800"/>
                </a:lnTo>
                <a:lnTo>
                  <a:pt x="615061" y="44450"/>
                </a:lnTo>
                <a:lnTo>
                  <a:pt x="619379" y="39369"/>
                </a:lnTo>
                <a:lnTo>
                  <a:pt x="625665" y="34289"/>
                </a:lnTo>
                <a:lnTo>
                  <a:pt x="632713" y="30479"/>
                </a:lnTo>
                <a:lnTo>
                  <a:pt x="681814" y="30479"/>
                </a:lnTo>
                <a:lnTo>
                  <a:pt x="691134" y="19050"/>
                </a:lnTo>
                <a:lnTo>
                  <a:pt x="687070" y="15239"/>
                </a:lnTo>
                <a:lnTo>
                  <a:pt x="679045" y="10160"/>
                </a:lnTo>
                <a:lnTo>
                  <a:pt x="670782" y="5079"/>
                </a:lnTo>
                <a:lnTo>
                  <a:pt x="653542" y="0"/>
                </a:lnTo>
                <a:close/>
              </a:path>
              <a:path w="711835" h="788670">
                <a:moveTo>
                  <a:pt x="701802" y="29210"/>
                </a:moveTo>
                <a:lnTo>
                  <a:pt x="677037" y="60960"/>
                </a:lnTo>
                <a:lnTo>
                  <a:pt x="679831" y="68579"/>
                </a:lnTo>
                <a:lnTo>
                  <a:pt x="678561" y="76200"/>
                </a:lnTo>
                <a:lnTo>
                  <a:pt x="673227" y="82550"/>
                </a:lnTo>
                <a:lnTo>
                  <a:pt x="665057" y="90169"/>
                </a:lnTo>
                <a:lnTo>
                  <a:pt x="656351" y="92710"/>
                </a:lnTo>
                <a:lnTo>
                  <a:pt x="700881" y="92710"/>
                </a:lnTo>
                <a:lnTo>
                  <a:pt x="703405" y="88900"/>
                </a:lnTo>
                <a:lnTo>
                  <a:pt x="708596" y="78739"/>
                </a:lnTo>
                <a:lnTo>
                  <a:pt x="711406" y="67310"/>
                </a:lnTo>
                <a:lnTo>
                  <a:pt x="711835" y="55879"/>
                </a:lnTo>
                <a:lnTo>
                  <a:pt x="710910" y="49529"/>
                </a:lnTo>
                <a:lnTo>
                  <a:pt x="708914" y="43179"/>
                </a:lnTo>
                <a:lnTo>
                  <a:pt x="705869" y="36829"/>
                </a:lnTo>
                <a:lnTo>
                  <a:pt x="701802" y="29210"/>
                </a:lnTo>
                <a:close/>
              </a:path>
              <a:path w="711835" h="788670">
                <a:moveTo>
                  <a:pt x="681814" y="30479"/>
                </a:moveTo>
                <a:lnTo>
                  <a:pt x="640524" y="30479"/>
                </a:lnTo>
                <a:lnTo>
                  <a:pt x="649097" y="34289"/>
                </a:lnTo>
                <a:lnTo>
                  <a:pt x="619887" y="69850"/>
                </a:lnTo>
                <a:lnTo>
                  <a:pt x="649712" y="69850"/>
                </a:lnTo>
                <a:lnTo>
                  <a:pt x="681814" y="30479"/>
                </a:lnTo>
                <a:close/>
              </a:path>
            </a:pathLst>
          </a:custGeom>
          <a:solidFill>
            <a:srgbClr val="FF33CC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2816" y="1028953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2816" y="2949575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04468" y="703712"/>
            <a:ext cx="7400290" cy="3226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95"/>
              </a:spcBef>
            </a:pPr>
            <a:r>
              <a:rPr spc="-145" dirty="0">
                <a:solidFill>
                  <a:srgbClr val="000000"/>
                </a:solidFill>
              </a:rPr>
              <a:t>The </a:t>
            </a:r>
            <a:r>
              <a:rPr spc="25" dirty="0">
                <a:solidFill>
                  <a:srgbClr val="000000"/>
                </a:solidFill>
              </a:rPr>
              <a:t>enzyme </a:t>
            </a:r>
            <a:r>
              <a:rPr spc="50" dirty="0">
                <a:solidFill>
                  <a:srgbClr val="FF3399"/>
                </a:solidFill>
              </a:rPr>
              <a:t>pyruvate </a:t>
            </a:r>
            <a:r>
              <a:rPr spc="-5" dirty="0">
                <a:solidFill>
                  <a:srgbClr val="FF3399"/>
                </a:solidFill>
              </a:rPr>
              <a:t>kinase </a:t>
            </a:r>
            <a:r>
              <a:rPr spc="-55" dirty="0">
                <a:solidFill>
                  <a:srgbClr val="000000"/>
                </a:solidFill>
              </a:rPr>
              <a:t>catalyses </a:t>
            </a:r>
            <a:r>
              <a:rPr spc="-15" dirty="0">
                <a:solidFill>
                  <a:srgbClr val="000000"/>
                </a:solidFill>
              </a:rPr>
              <a:t>the  </a:t>
            </a:r>
            <a:r>
              <a:rPr dirty="0"/>
              <a:t>transfer </a:t>
            </a:r>
            <a:r>
              <a:rPr spc="25" dirty="0"/>
              <a:t>of </a:t>
            </a:r>
            <a:r>
              <a:rPr spc="-40" dirty="0"/>
              <a:t>high </a:t>
            </a:r>
            <a:r>
              <a:rPr spc="35" dirty="0"/>
              <a:t>energy </a:t>
            </a:r>
            <a:r>
              <a:rPr spc="-25" dirty="0"/>
              <a:t>phosphate </a:t>
            </a:r>
            <a:r>
              <a:rPr spc="15" dirty="0"/>
              <a:t>from </a:t>
            </a:r>
            <a:r>
              <a:rPr spc="-300" dirty="0"/>
              <a:t>PEP  </a:t>
            </a:r>
            <a:r>
              <a:rPr dirty="0"/>
              <a:t>to </a:t>
            </a:r>
            <a:r>
              <a:rPr spc="-120" dirty="0"/>
              <a:t>ADP, </a:t>
            </a:r>
            <a:r>
              <a:rPr spc="15" dirty="0"/>
              <a:t>leading </a:t>
            </a:r>
            <a:r>
              <a:rPr dirty="0"/>
              <a:t>to </a:t>
            </a:r>
            <a:r>
              <a:rPr spc="-15" dirty="0"/>
              <a:t>the </a:t>
            </a:r>
            <a:r>
              <a:rPr spc="15" dirty="0"/>
              <a:t>formation </a:t>
            </a:r>
            <a:r>
              <a:rPr spc="25" dirty="0"/>
              <a:t>of </a:t>
            </a:r>
            <a:r>
              <a:rPr spc="-204" dirty="0"/>
              <a:t>ATP. </a:t>
            </a:r>
            <a:r>
              <a:rPr spc="-204" dirty="0">
                <a:solidFill>
                  <a:srgbClr val="000000"/>
                </a:solidFill>
              </a:rPr>
              <a:t> </a:t>
            </a:r>
            <a:r>
              <a:rPr spc="-200" dirty="0">
                <a:solidFill>
                  <a:srgbClr val="000000"/>
                </a:solidFill>
              </a:rPr>
              <a:t>This </a:t>
            </a:r>
            <a:r>
              <a:rPr spc="-65" dirty="0">
                <a:solidFill>
                  <a:srgbClr val="000000"/>
                </a:solidFill>
              </a:rPr>
              <a:t>step </a:t>
            </a:r>
            <a:r>
              <a:rPr spc="-165" dirty="0">
                <a:solidFill>
                  <a:srgbClr val="000000"/>
                </a:solidFill>
              </a:rPr>
              <a:t>is </a:t>
            </a:r>
            <a:r>
              <a:rPr spc="-40" dirty="0">
                <a:solidFill>
                  <a:srgbClr val="000000"/>
                </a:solidFill>
              </a:rPr>
              <a:t>also </a:t>
            </a:r>
            <a:r>
              <a:rPr spc="175" dirty="0">
                <a:solidFill>
                  <a:srgbClr val="000000"/>
                </a:solidFill>
              </a:rPr>
              <a:t>a </a:t>
            </a:r>
            <a:r>
              <a:rPr spc="-50" dirty="0">
                <a:solidFill>
                  <a:srgbClr val="FF3399"/>
                </a:solidFill>
              </a:rPr>
              <a:t>substrate </a:t>
            </a:r>
            <a:r>
              <a:rPr spc="15" dirty="0">
                <a:solidFill>
                  <a:srgbClr val="FF3399"/>
                </a:solidFill>
              </a:rPr>
              <a:t>level  </a:t>
            </a:r>
            <a:r>
              <a:rPr spc="-20" dirty="0">
                <a:solidFill>
                  <a:srgbClr val="FF3399"/>
                </a:solidFill>
              </a:rPr>
              <a:t>phosphorylation.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13638" y="4799838"/>
            <a:ext cx="26866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0000FF"/>
                </a:solidFill>
                <a:latin typeface="Arial"/>
                <a:cs typeface="Arial"/>
              </a:rPr>
              <a:t>Phosphoenolpyruvate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66434" y="4764785"/>
            <a:ext cx="13392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20" dirty="0">
                <a:solidFill>
                  <a:srgbClr val="0000FF"/>
                </a:solidFill>
                <a:latin typeface="Arial"/>
                <a:cs typeface="Arial"/>
              </a:rPr>
              <a:t>Pyruvate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23665" y="4383404"/>
            <a:ext cx="23736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20" dirty="0">
                <a:solidFill>
                  <a:srgbClr val="FF0000"/>
                </a:solidFill>
                <a:latin typeface="Arial"/>
                <a:cs typeface="Arial"/>
              </a:rPr>
              <a:t>Pyruvate</a:t>
            </a:r>
            <a:r>
              <a:rPr sz="24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kinase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42538" y="5333187"/>
            <a:ext cx="5359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70" dirty="0">
                <a:solidFill>
                  <a:srgbClr val="FF0000"/>
                </a:solidFill>
                <a:latin typeface="Arial"/>
                <a:cs typeface="Arial"/>
              </a:rPr>
              <a:t>ADP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32323" y="5333187"/>
            <a:ext cx="48005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6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2000" b="1" spc="-135" dirty="0">
                <a:solidFill>
                  <a:srgbClr val="FF0000"/>
                </a:solidFill>
                <a:latin typeface="Arial"/>
                <a:cs typeface="Arial"/>
              </a:rPr>
              <a:t>TP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91659" y="5028438"/>
            <a:ext cx="58991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135" baseline="-16666" dirty="0">
                <a:solidFill>
                  <a:srgbClr val="0000FF"/>
                </a:solidFill>
                <a:latin typeface="Arial"/>
                <a:cs typeface="Arial"/>
              </a:rPr>
              <a:t>Mg</a:t>
            </a:r>
            <a:r>
              <a:rPr sz="1300" b="1" spc="-60" dirty="0">
                <a:solidFill>
                  <a:srgbClr val="0000FF"/>
                </a:solidFill>
                <a:latin typeface="Arial"/>
                <a:cs typeface="Arial"/>
              </a:rPr>
              <a:t>+2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629911" y="5029961"/>
            <a:ext cx="760095" cy="304800"/>
          </a:xfrm>
          <a:custGeom>
            <a:avLst/>
            <a:gdLst/>
            <a:ahLst/>
            <a:cxnLst/>
            <a:rect l="l" t="t" r="r" b="b"/>
            <a:pathLst>
              <a:path w="760095" h="304800">
                <a:moveTo>
                  <a:pt x="759840" y="228600"/>
                </a:moveTo>
                <a:lnTo>
                  <a:pt x="607440" y="228600"/>
                </a:lnTo>
                <a:lnTo>
                  <a:pt x="704850" y="304800"/>
                </a:lnTo>
                <a:lnTo>
                  <a:pt x="759840" y="228600"/>
                </a:lnTo>
                <a:close/>
              </a:path>
              <a:path w="760095" h="304800">
                <a:moveTo>
                  <a:pt x="76200" y="0"/>
                </a:moveTo>
                <a:lnTo>
                  <a:pt x="0" y="0"/>
                </a:lnTo>
                <a:lnTo>
                  <a:pt x="60249" y="1237"/>
                </a:lnTo>
                <a:lnTo>
                  <a:pt x="119204" y="4885"/>
                </a:lnTo>
                <a:lnTo>
                  <a:pt x="176596" y="10850"/>
                </a:lnTo>
                <a:lnTo>
                  <a:pt x="232155" y="19037"/>
                </a:lnTo>
                <a:lnTo>
                  <a:pt x="285613" y="29351"/>
                </a:lnTo>
                <a:lnTo>
                  <a:pt x="336702" y="41696"/>
                </a:lnTo>
                <a:lnTo>
                  <a:pt x="385152" y="55979"/>
                </a:lnTo>
                <a:lnTo>
                  <a:pt x="430696" y="72104"/>
                </a:lnTo>
                <a:lnTo>
                  <a:pt x="473064" y="89976"/>
                </a:lnTo>
                <a:lnTo>
                  <a:pt x="511988" y="109502"/>
                </a:lnTo>
                <a:lnTo>
                  <a:pt x="547199" y="130585"/>
                </a:lnTo>
                <a:lnTo>
                  <a:pt x="578429" y="153131"/>
                </a:lnTo>
                <a:lnTo>
                  <a:pt x="627868" y="202233"/>
                </a:lnTo>
                <a:lnTo>
                  <a:pt x="645540" y="228600"/>
                </a:lnTo>
                <a:lnTo>
                  <a:pt x="721740" y="228600"/>
                </a:lnTo>
                <a:lnTo>
                  <a:pt x="681608" y="177045"/>
                </a:lnTo>
                <a:lnTo>
                  <a:pt x="623399" y="130585"/>
                </a:lnTo>
                <a:lnTo>
                  <a:pt x="588188" y="109502"/>
                </a:lnTo>
                <a:lnTo>
                  <a:pt x="549264" y="89976"/>
                </a:lnTo>
                <a:lnTo>
                  <a:pt x="506896" y="72104"/>
                </a:lnTo>
                <a:lnTo>
                  <a:pt x="461352" y="55979"/>
                </a:lnTo>
                <a:lnTo>
                  <a:pt x="412902" y="41696"/>
                </a:lnTo>
                <a:lnTo>
                  <a:pt x="361813" y="29351"/>
                </a:lnTo>
                <a:lnTo>
                  <a:pt x="308355" y="19037"/>
                </a:lnTo>
                <a:lnTo>
                  <a:pt x="252796" y="10850"/>
                </a:lnTo>
                <a:lnTo>
                  <a:pt x="195404" y="4885"/>
                </a:lnTo>
                <a:lnTo>
                  <a:pt x="136449" y="1237"/>
                </a:lnTo>
                <a:lnTo>
                  <a:pt x="7620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963161" y="5029961"/>
            <a:ext cx="704850" cy="304800"/>
          </a:xfrm>
          <a:custGeom>
            <a:avLst/>
            <a:gdLst/>
            <a:ahLst/>
            <a:cxnLst/>
            <a:rect l="l" t="t" r="r" b="b"/>
            <a:pathLst>
              <a:path w="704850" h="304800">
                <a:moveTo>
                  <a:pt x="666750" y="0"/>
                </a:moveTo>
                <a:lnTo>
                  <a:pt x="602547" y="1395"/>
                </a:lnTo>
                <a:lnTo>
                  <a:pt x="540069" y="5498"/>
                </a:lnTo>
                <a:lnTo>
                  <a:pt x="479595" y="12179"/>
                </a:lnTo>
                <a:lnTo>
                  <a:pt x="421405" y="21310"/>
                </a:lnTo>
                <a:lnTo>
                  <a:pt x="365778" y="32764"/>
                </a:lnTo>
                <a:lnTo>
                  <a:pt x="312995" y="46413"/>
                </a:lnTo>
                <a:lnTo>
                  <a:pt x="263334" y="62128"/>
                </a:lnTo>
                <a:lnTo>
                  <a:pt x="217076" y="79782"/>
                </a:lnTo>
                <a:lnTo>
                  <a:pt x="174499" y="99247"/>
                </a:lnTo>
                <a:lnTo>
                  <a:pt x="135885" y="120395"/>
                </a:lnTo>
                <a:lnTo>
                  <a:pt x="101511" y="143097"/>
                </a:lnTo>
                <a:lnTo>
                  <a:pt x="71659" y="167227"/>
                </a:lnTo>
                <a:lnTo>
                  <a:pt x="26636" y="219255"/>
                </a:lnTo>
                <a:lnTo>
                  <a:pt x="3052" y="275455"/>
                </a:lnTo>
                <a:lnTo>
                  <a:pt x="0" y="304800"/>
                </a:lnTo>
                <a:lnTo>
                  <a:pt x="76200" y="304800"/>
                </a:lnTo>
                <a:lnTo>
                  <a:pt x="79383" y="274862"/>
                </a:lnTo>
                <a:lnTo>
                  <a:pt x="88741" y="245724"/>
                </a:lnTo>
                <a:lnTo>
                  <a:pt x="124813" y="190406"/>
                </a:lnTo>
                <a:lnTo>
                  <a:pt x="182083" y="139973"/>
                </a:lnTo>
                <a:lnTo>
                  <a:pt x="217940" y="116940"/>
                </a:lnTo>
                <a:lnTo>
                  <a:pt x="258222" y="95551"/>
                </a:lnTo>
                <a:lnTo>
                  <a:pt x="302639" y="75946"/>
                </a:lnTo>
                <a:lnTo>
                  <a:pt x="350899" y="58267"/>
                </a:lnTo>
                <a:lnTo>
                  <a:pt x="402711" y="42654"/>
                </a:lnTo>
                <a:lnTo>
                  <a:pt x="457783" y="29247"/>
                </a:lnTo>
                <a:lnTo>
                  <a:pt x="515824" y="18189"/>
                </a:lnTo>
                <a:lnTo>
                  <a:pt x="576543" y="9619"/>
                </a:lnTo>
                <a:lnTo>
                  <a:pt x="639649" y="3678"/>
                </a:lnTo>
                <a:lnTo>
                  <a:pt x="704850" y="507"/>
                </a:lnTo>
                <a:lnTo>
                  <a:pt x="685800" y="111"/>
                </a:lnTo>
                <a:lnTo>
                  <a:pt x="666750" y="0"/>
                </a:lnTo>
                <a:close/>
              </a:path>
            </a:pathLst>
          </a:custGeom>
          <a:solidFill>
            <a:srgbClr val="0000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963161" y="5029961"/>
            <a:ext cx="1426845" cy="304800"/>
          </a:xfrm>
          <a:custGeom>
            <a:avLst/>
            <a:gdLst/>
            <a:ahLst/>
            <a:cxnLst/>
            <a:rect l="l" t="t" r="r" b="b"/>
            <a:pathLst>
              <a:path w="1426845" h="304800">
                <a:moveTo>
                  <a:pt x="704850" y="507"/>
                </a:moveTo>
                <a:lnTo>
                  <a:pt x="639649" y="3678"/>
                </a:lnTo>
                <a:lnTo>
                  <a:pt x="576543" y="9619"/>
                </a:lnTo>
                <a:lnTo>
                  <a:pt x="515824" y="18189"/>
                </a:lnTo>
                <a:lnTo>
                  <a:pt x="457783" y="29247"/>
                </a:lnTo>
                <a:lnTo>
                  <a:pt x="402711" y="42654"/>
                </a:lnTo>
                <a:lnTo>
                  <a:pt x="350899" y="58267"/>
                </a:lnTo>
                <a:lnTo>
                  <a:pt x="302639" y="75946"/>
                </a:lnTo>
                <a:lnTo>
                  <a:pt x="258222" y="95551"/>
                </a:lnTo>
                <a:lnTo>
                  <a:pt x="217940" y="116940"/>
                </a:lnTo>
                <a:lnTo>
                  <a:pt x="182083" y="139973"/>
                </a:lnTo>
                <a:lnTo>
                  <a:pt x="150944" y="164509"/>
                </a:lnTo>
                <a:lnTo>
                  <a:pt x="103981" y="217525"/>
                </a:lnTo>
                <a:lnTo>
                  <a:pt x="79383" y="274862"/>
                </a:lnTo>
                <a:lnTo>
                  <a:pt x="76200" y="304800"/>
                </a:lnTo>
                <a:lnTo>
                  <a:pt x="0" y="304800"/>
                </a:lnTo>
                <a:lnTo>
                  <a:pt x="12024" y="246897"/>
                </a:lnTo>
                <a:lnTo>
                  <a:pt x="46607" y="192655"/>
                </a:lnTo>
                <a:lnTo>
                  <a:pt x="101511" y="143097"/>
                </a:lnTo>
                <a:lnTo>
                  <a:pt x="135885" y="120395"/>
                </a:lnTo>
                <a:lnTo>
                  <a:pt x="174499" y="99247"/>
                </a:lnTo>
                <a:lnTo>
                  <a:pt x="217076" y="79782"/>
                </a:lnTo>
                <a:lnTo>
                  <a:pt x="263334" y="62128"/>
                </a:lnTo>
                <a:lnTo>
                  <a:pt x="312995" y="46413"/>
                </a:lnTo>
                <a:lnTo>
                  <a:pt x="365778" y="32764"/>
                </a:lnTo>
                <a:lnTo>
                  <a:pt x="421405" y="21310"/>
                </a:lnTo>
                <a:lnTo>
                  <a:pt x="479595" y="12179"/>
                </a:lnTo>
                <a:lnTo>
                  <a:pt x="540069" y="5498"/>
                </a:lnTo>
                <a:lnTo>
                  <a:pt x="602547" y="1395"/>
                </a:lnTo>
                <a:lnTo>
                  <a:pt x="666750" y="0"/>
                </a:lnTo>
                <a:lnTo>
                  <a:pt x="742950" y="0"/>
                </a:lnTo>
                <a:lnTo>
                  <a:pt x="803199" y="1237"/>
                </a:lnTo>
                <a:lnTo>
                  <a:pt x="862154" y="4885"/>
                </a:lnTo>
                <a:lnTo>
                  <a:pt x="919546" y="10850"/>
                </a:lnTo>
                <a:lnTo>
                  <a:pt x="975105" y="19037"/>
                </a:lnTo>
                <a:lnTo>
                  <a:pt x="1028563" y="29351"/>
                </a:lnTo>
                <a:lnTo>
                  <a:pt x="1079652" y="41696"/>
                </a:lnTo>
                <a:lnTo>
                  <a:pt x="1128102" y="55979"/>
                </a:lnTo>
                <a:lnTo>
                  <a:pt x="1173646" y="72104"/>
                </a:lnTo>
                <a:lnTo>
                  <a:pt x="1216014" y="89976"/>
                </a:lnTo>
                <a:lnTo>
                  <a:pt x="1254938" y="109502"/>
                </a:lnTo>
                <a:lnTo>
                  <a:pt x="1290149" y="130585"/>
                </a:lnTo>
                <a:lnTo>
                  <a:pt x="1321379" y="153131"/>
                </a:lnTo>
                <a:lnTo>
                  <a:pt x="1370818" y="202233"/>
                </a:lnTo>
                <a:lnTo>
                  <a:pt x="1388490" y="228600"/>
                </a:lnTo>
                <a:lnTo>
                  <a:pt x="1426590" y="228600"/>
                </a:lnTo>
                <a:lnTo>
                  <a:pt x="1371600" y="304800"/>
                </a:lnTo>
                <a:lnTo>
                  <a:pt x="1274190" y="228600"/>
                </a:lnTo>
                <a:lnTo>
                  <a:pt x="1312290" y="228600"/>
                </a:lnTo>
                <a:lnTo>
                  <a:pt x="1294618" y="202233"/>
                </a:lnTo>
                <a:lnTo>
                  <a:pt x="1245179" y="153131"/>
                </a:lnTo>
                <a:lnTo>
                  <a:pt x="1213949" y="130585"/>
                </a:lnTo>
                <a:lnTo>
                  <a:pt x="1178738" y="109502"/>
                </a:lnTo>
                <a:lnTo>
                  <a:pt x="1139814" y="89976"/>
                </a:lnTo>
                <a:lnTo>
                  <a:pt x="1097446" y="72104"/>
                </a:lnTo>
                <a:lnTo>
                  <a:pt x="1051902" y="55979"/>
                </a:lnTo>
                <a:lnTo>
                  <a:pt x="1003452" y="41696"/>
                </a:lnTo>
                <a:lnTo>
                  <a:pt x="952363" y="29351"/>
                </a:lnTo>
                <a:lnTo>
                  <a:pt x="898905" y="19037"/>
                </a:lnTo>
                <a:lnTo>
                  <a:pt x="843346" y="10850"/>
                </a:lnTo>
                <a:lnTo>
                  <a:pt x="785954" y="4885"/>
                </a:lnTo>
                <a:lnTo>
                  <a:pt x="726999" y="1237"/>
                </a:lnTo>
                <a:lnTo>
                  <a:pt x="666750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81400" y="4977510"/>
            <a:ext cx="2362200" cy="103505"/>
          </a:xfrm>
          <a:custGeom>
            <a:avLst/>
            <a:gdLst/>
            <a:ahLst/>
            <a:cxnLst/>
            <a:rect l="l" t="t" r="r" b="b"/>
            <a:pathLst>
              <a:path w="2362200" h="103504">
                <a:moveTo>
                  <a:pt x="2273680" y="0"/>
                </a:moveTo>
                <a:lnTo>
                  <a:pt x="2269744" y="1015"/>
                </a:lnTo>
                <a:lnTo>
                  <a:pt x="2266188" y="7112"/>
                </a:lnTo>
                <a:lnTo>
                  <a:pt x="2267204" y="10921"/>
                </a:lnTo>
                <a:lnTo>
                  <a:pt x="2326016" y="45323"/>
                </a:lnTo>
                <a:lnTo>
                  <a:pt x="2349627" y="45338"/>
                </a:lnTo>
                <a:lnTo>
                  <a:pt x="2349627" y="58038"/>
                </a:lnTo>
                <a:lnTo>
                  <a:pt x="2326204" y="58038"/>
                </a:lnTo>
                <a:lnTo>
                  <a:pt x="2267204" y="92456"/>
                </a:lnTo>
                <a:lnTo>
                  <a:pt x="2266188" y="96265"/>
                </a:lnTo>
                <a:lnTo>
                  <a:pt x="2267966" y="99313"/>
                </a:lnTo>
                <a:lnTo>
                  <a:pt x="2269616" y="102362"/>
                </a:lnTo>
                <a:lnTo>
                  <a:pt x="2273554" y="103377"/>
                </a:lnTo>
                <a:lnTo>
                  <a:pt x="2351309" y="58038"/>
                </a:lnTo>
                <a:lnTo>
                  <a:pt x="2349627" y="58038"/>
                </a:lnTo>
                <a:lnTo>
                  <a:pt x="2351335" y="58023"/>
                </a:lnTo>
                <a:lnTo>
                  <a:pt x="2362200" y="51688"/>
                </a:lnTo>
                <a:lnTo>
                  <a:pt x="2276602" y="1777"/>
                </a:lnTo>
                <a:lnTo>
                  <a:pt x="2273680" y="0"/>
                </a:lnTo>
                <a:close/>
              </a:path>
              <a:path w="2362200" h="103504">
                <a:moveTo>
                  <a:pt x="2336994" y="51744"/>
                </a:moveTo>
                <a:lnTo>
                  <a:pt x="2326230" y="58023"/>
                </a:lnTo>
                <a:lnTo>
                  <a:pt x="2349627" y="58038"/>
                </a:lnTo>
                <a:lnTo>
                  <a:pt x="2349627" y="57276"/>
                </a:lnTo>
                <a:lnTo>
                  <a:pt x="2346452" y="57276"/>
                </a:lnTo>
                <a:lnTo>
                  <a:pt x="2336994" y="51744"/>
                </a:lnTo>
                <a:close/>
              </a:path>
              <a:path w="2362200" h="103504">
                <a:moveTo>
                  <a:pt x="0" y="43814"/>
                </a:moveTo>
                <a:lnTo>
                  <a:pt x="0" y="56514"/>
                </a:lnTo>
                <a:lnTo>
                  <a:pt x="2326230" y="58023"/>
                </a:lnTo>
                <a:lnTo>
                  <a:pt x="2336994" y="51744"/>
                </a:lnTo>
                <a:lnTo>
                  <a:pt x="2326016" y="45323"/>
                </a:lnTo>
                <a:lnTo>
                  <a:pt x="0" y="43814"/>
                </a:lnTo>
                <a:close/>
              </a:path>
              <a:path w="2362200" h="103504">
                <a:moveTo>
                  <a:pt x="2346452" y="46227"/>
                </a:moveTo>
                <a:lnTo>
                  <a:pt x="2336994" y="51744"/>
                </a:lnTo>
                <a:lnTo>
                  <a:pt x="2346452" y="57276"/>
                </a:lnTo>
                <a:lnTo>
                  <a:pt x="2346452" y="46227"/>
                </a:lnTo>
                <a:close/>
              </a:path>
              <a:path w="2362200" h="103504">
                <a:moveTo>
                  <a:pt x="2349627" y="46227"/>
                </a:moveTo>
                <a:lnTo>
                  <a:pt x="2346452" y="46227"/>
                </a:lnTo>
                <a:lnTo>
                  <a:pt x="2346452" y="57276"/>
                </a:lnTo>
                <a:lnTo>
                  <a:pt x="2349627" y="57276"/>
                </a:lnTo>
                <a:lnTo>
                  <a:pt x="2349627" y="46227"/>
                </a:lnTo>
                <a:close/>
              </a:path>
              <a:path w="2362200" h="103504">
                <a:moveTo>
                  <a:pt x="2326016" y="45323"/>
                </a:moveTo>
                <a:lnTo>
                  <a:pt x="2336994" y="51744"/>
                </a:lnTo>
                <a:lnTo>
                  <a:pt x="2346452" y="46227"/>
                </a:lnTo>
                <a:lnTo>
                  <a:pt x="2349627" y="46227"/>
                </a:lnTo>
                <a:lnTo>
                  <a:pt x="2349627" y="45338"/>
                </a:lnTo>
                <a:lnTo>
                  <a:pt x="2326016" y="45323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635500" y="1369821"/>
            <a:ext cx="11690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33CC"/>
                </a:solidFill>
                <a:latin typeface="Arial"/>
                <a:cs typeface="Arial"/>
              </a:rPr>
              <a:t>HK </a:t>
            </a:r>
            <a:r>
              <a:rPr sz="2000" b="1" spc="30" dirty="0">
                <a:solidFill>
                  <a:srgbClr val="FF33CC"/>
                </a:solidFill>
                <a:latin typeface="Arial"/>
                <a:cs typeface="Arial"/>
              </a:rPr>
              <a:t>or</a:t>
            </a:r>
            <a:r>
              <a:rPr sz="2000" b="1" spc="-10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FF33CC"/>
                </a:solidFill>
                <a:latin typeface="Arial"/>
                <a:cs typeface="Arial"/>
              </a:rPr>
              <a:t>GK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90314" y="992124"/>
            <a:ext cx="103505" cy="1066800"/>
          </a:xfrm>
          <a:custGeom>
            <a:avLst/>
            <a:gdLst/>
            <a:ahLst/>
            <a:cxnLst/>
            <a:rect l="l" t="t" r="r" b="b"/>
            <a:pathLst>
              <a:path w="103504" h="1066800">
                <a:moveTo>
                  <a:pt x="7112" y="970661"/>
                </a:moveTo>
                <a:lnTo>
                  <a:pt x="1015" y="974216"/>
                </a:lnTo>
                <a:lnTo>
                  <a:pt x="0" y="978153"/>
                </a:lnTo>
                <a:lnTo>
                  <a:pt x="51562" y="1066800"/>
                </a:lnTo>
                <a:lnTo>
                  <a:pt x="58922" y="1054227"/>
                </a:lnTo>
                <a:lnTo>
                  <a:pt x="45212" y="1054227"/>
                </a:lnTo>
                <a:lnTo>
                  <a:pt x="45248" y="1030779"/>
                </a:lnTo>
                <a:lnTo>
                  <a:pt x="10922" y="971676"/>
                </a:lnTo>
                <a:lnTo>
                  <a:pt x="7112" y="970661"/>
                </a:lnTo>
                <a:close/>
              </a:path>
              <a:path w="103504" h="1066800">
                <a:moveTo>
                  <a:pt x="45248" y="1030779"/>
                </a:moveTo>
                <a:lnTo>
                  <a:pt x="45212" y="1054227"/>
                </a:lnTo>
                <a:lnTo>
                  <a:pt x="57912" y="1054227"/>
                </a:lnTo>
                <a:lnTo>
                  <a:pt x="57916" y="1051052"/>
                </a:lnTo>
                <a:lnTo>
                  <a:pt x="46100" y="1051052"/>
                </a:lnTo>
                <a:lnTo>
                  <a:pt x="51581" y="1041682"/>
                </a:lnTo>
                <a:lnTo>
                  <a:pt x="45248" y="1030779"/>
                </a:lnTo>
                <a:close/>
              </a:path>
              <a:path w="103504" h="1066800">
                <a:moveTo>
                  <a:pt x="96265" y="970788"/>
                </a:moveTo>
                <a:lnTo>
                  <a:pt x="92456" y="971803"/>
                </a:lnTo>
                <a:lnTo>
                  <a:pt x="57959" y="1030779"/>
                </a:lnTo>
                <a:lnTo>
                  <a:pt x="57912" y="1054227"/>
                </a:lnTo>
                <a:lnTo>
                  <a:pt x="58922" y="1054227"/>
                </a:lnTo>
                <a:lnTo>
                  <a:pt x="103377" y="978280"/>
                </a:lnTo>
                <a:lnTo>
                  <a:pt x="102362" y="974343"/>
                </a:lnTo>
                <a:lnTo>
                  <a:pt x="96265" y="970788"/>
                </a:lnTo>
                <a:close/>
              </a:path>
              <a:path w="103504" h="1066800">
                <a:moveTo>
                  <a:pt x="51581" y="1041682"/>
                </a:moveTo>
                <a:lnTo>
                  <a:pt x="46100" y="1051052"/>
                </a:lnTo>
                <a:lnTo>
                  <a:pt x="57023" y="1051052"/>
                </a:lnTo>
                <a:lnTo>
                  <a:pt x="51581" y="1041682"/>
                </a:lnTo>
                <a:close/>
              </a:path>
              <a:path w="103504" h="1066800">
                <a:moveTo>
                  <a:pt x="57948" y="1030797"/>
                </a:moveTo>
                <a:lnTo>
                  <a:pt x="51581" y="1041682"/>
                </a:lnTo>
                <a:lnTo>
                  <a:pt x="57023" y="1051052"/>
                </a:lnTo>
                <a:lnTo>
                  <a:pt x="57916" y="1051052"/>
                </a:lnTo>
                <a:lnTo>
                  <a:pt x="57948" y="1030797"/>
                </a:lnTo>
                <a:close/>
              </a:path>
              <a:path w="103504" h="1066800">
                <a:moveTo>
                  <a:pt x="59562" y="0"/>
                </a:moveTo>
                <a:lnTo>
                  <a:pt x="46862" y="0"/>
                </a:lnTo>
                <a:lnTo>
                  <a:pt x="45259" y="1030797"/>
                </a:lnTo>
                <a:lnTo>
                  <a:pt x="51581" y="1041682"/>
                </a:lnTo>
                <a:lnTo>
                  <a:pt x="57948" y="1030797"/>
                </a:lnTo>
                <a:lnTo>
                  <a:pt x="5956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379470" y="532231"/>
            <a:ext cx="141033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0055">
              <a:lnSpc>
                <a:spcPct val="125000"/>
              </a:lnSpc>
              <a:spcBef>
                <a:spcPts val="100"/>
              </a:spcBef>
            </a:pPr>
            <a:r>
              <a:rPr sz="2000" b="1" spc="-55" dirty="0">
                <a:solidFill>
                  <a:srgbClr val="0000FF"/>
                </a:solidFill>
                <a:latin typeface="Arial"/>
                <a:cs typeface="Arial"/>
              </a:rPr>
              <a:t>Gluc</a:t>
            </a:r>
            <a:r>
              <a:rPr sz="2000" b="1" spc="-7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000" b="1" spc="-75" dirty="0">
                <a:solidFill>
                  <a:srgbClr val="0000FF"/>
                </a:solidFill>
                <a:latin typeface="Arial"/>
                <a:cs typeface="Arial"/>
              </a:rPr>
              <a:t>se  </a:t>
            </a:r>
            <a:r>
              <a:rPr sz="2000" b="1" spc="-145" dirty="0">
                <a:solidFill>
                  <a:srgbClr val="FF0000"/>
                </a:solidFill>
                <a:latin typeface="Arial"/>
                <a:cs typeface="Arial"/>
              </a:rPr>
              <a:t>ATP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11829" y="1142317"/>
            <a:ext cx="2491105" cy="1244600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353695">
              <a:lnSpc>
                <a:spcPct val="100000"/>
              </a:lnSpc>
              <a:spcBef>
                <a:spcPts val="1295"/>
              </a:spcBef>
            </a:pPr>
            <a:r>
              <a:rPr sz="3000" b="1" spc="22" baseline="-16666" dirty="0">
                <a:solidFill>
                  <a:srgbClr val="0000FF"/>
                </a:solidFill>
                <a:latin typeface="Arial"/>
                <a:cs typeface="Arial"/>
              </a:rPr>
              <a:t>Mg</a:t>
            </a:r>
            <a:r>
              <a:rPr sz="1300" b="1" spc="15" dirty="0">
                <a:solidFill>
                  <a:srgbClr val="0000FF"/>
                </a:solidFill>
                <a:latin typeface="Arial"/>
                <a:cs typeface="Arial"/>
              </a:rPr>
              <a:t>+2</a:t>
            </a:r>
            <a:endParaRPr sz="1300">
              <a:latin typeface="Arial"/>
              <a:cs typeface="Arial"/>
            </a:endParaRPr>
          </a:p>
          <a:p>
            <a:pPr marL="114300">
              <a:lnSpc>
                <a:spcPct val="100000"/>
              </a:lnSpc>
              <a:spcBef>
                <a:spcPts val="1200"/>
              </a:spcBef>
            </a:pPr>
            <a:r>
              <a:rPr sz="2000" b="1" spc="-70" dirty="0">
                <a:solidFill>
                  <a:srgbClr val="FF0000"/>
                </a:solidFill>
                <a:latin typeface="Arial"/>
                <a:cs typeface="Arial"/>
              </a:rPr>
              <a:t>ADP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70" dirty="0">
                <a:solidFill>
                  <a:srgbClr val="0000FF"/>
                </a:solidFill>
                <a:latin typeface="Arial"/>
                <a:cs typeface="Arial"/>
              </a:rPr>
              <a:t>Glucose</a:t>
            </a:r>
            <a:r>
              <a:rPr sz="2000" b="1" spc="-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-55" dirty="0">
                <a:solidFill>
                  <a:srgbClr val="0000FF"/>
                </a:solidFill>
                <a:latin typeface="Arial"/>
                <a:cs typeface="Arial"/>
              </a:rPr>
              <a:t>6-Phosphate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925061" y="1484249"/>
            <a:ext cx="419100" cy="560705"/>
          </a:xfrm>
          <a:custGeom>
            <a:avLst/>
            <a:gdLst/>
            <a:ahLst/>
            <a:cxnLst/>
            <a:rect l="l" t="t" r="r" b="b"/>
            <a:pathLst>
              <a:path w="419100" h="560705">
                <a:moveTo>
                  <a:pt x="104775" y="351154"/>
                </a:moveTo>
                <a:lnTo>
                  <a:pt x="0" y="469138"/>
                </a:lnTo>
                <a:lnTo>
                  <a:pt x="104775" y="560704"/>
                </a:lnTo>
                <a:lnTo>
                  <a:pt x="104775" y="508253"/>
                </a:lnTo>
                <a:lnTo>
                  <a:pt x="149830" y="493965"/>
                </a:lnTo>
                <a:lnTo>
                  <a:pt x="192307" y="475068"/>
                </a:lnTo>
                <a:lnTo>
                  <a:pt x="231951" y="451889"/>
                </a:lnTo>
                <a:lnTo>
                  <a:pt x="268506" y="424758"/>
                </a:lnTo>
                <a:lnTo>
                  <a:pt x="291483" y="403478"/>
                </a:lnTo>
                <a:lnTo>
                  <a:pt x="104775" y="403478"/>
                </a:lnTo>
                <a:lnTo>
                  <a:pt x="104775" y="351154"/>
                </a:lnTo>
                <a:close/>
              </a:path>
              <a:path w="419100" h="560705">
                <a:moveTo>
                  <a:pt x="419100" y="0"/>
                </a:moveTo>
                <a:lnTo>
                  <a:pt x="416449" y="46943"/>
                </a:lnTo>
                <a:lnTo>
                  <a:pt x="408666" y="92558"/>
                </a:lnTo>
                <a:lnTo>
                  <a:pt x="396007" y="136517"/>
                </a:lnTo>
                <a:lnTo>
                  <a:pt x="378728" y="178491"/>
                </a:lnTo>
                <a:lnTo>
                  <a:pt x="357082" y="218153"/>
                </a:lnTo>
                <a:lnTo>
                  <a:pt x="331327" y="255174"/>
                </a:lnTo>
                <a:lnTo>
                  <a:pt x="301716" y="289227"/>
                </a:lnTo>
                <a:lnTo>
                  <a:pt x="268506" y="319983"/>
                </a:lnTo>
                <a:lnTo>
                  <a:pt x="231951" y="347114"/>
                </a:lnTo>
                <a:lnTo>
                  <a:pt x="192307" y="370293"/>
                </a:lnTo>
                <a:lnTo>
                  <a:pt x="149830" y="389190"/>
                </a:lnTo>
                <a:lnTo>
                  <a:pt x="104775" y="403478"/>
                </a:lnTo>
                <a:lnTo>
                  <a:pt x="291483" y="403478"/>
                </a:lnTo>
                <a:lnTo>
                  <a:pt x="331327" y="359949"/>
                </a:lnTo>
                <a:lnTo>
                  <a:pt x="357082" y="322928"/>
                </a:lnTo>
                <a:lnTo>
                  <a:pt x="378728" y="283266"/>
                </a:lnTo>
                <a:lnTo>
                  <a:pt x="396007" y="241292"/>
                </a:lnTo>
                <a:lnTo>
                  <a:pt x="408666" y="197333"/>
                </a:lnTo>
                <a:lnTo>
                  <a:pt x="416449" y="151718"/>
                </a:lnTo>
                <a:lnTo>
                  <a:pt x="419100" y="104775"/>
                </a:lnTo>
                <a:lnTo>
                  <a:pt x="41910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25061" y="1067561"/>
            <a:ext cx="419100" cy="469265"/>
          </a:xfrm>
          <a:custGeom>
            <a:avLst/>
            <a:gdLst/>
            <a:ahLst/>
            <a:cxnLst/>
            <a:rect l="l" t="t" r="r" b="b"/>
            <a:pathLst>
              <a:path w="419100" h="469265">
                <a:moveTo>
                  <a:pt x="0" y="0"/>
                </a:moveTo>
                <a:lnTo>
                  <a:pt x="0" y="104775"/>
                </a:lnTo>
                <a:lnTo>
                  <a:pt x="48071" y="107498"/>
                </a:lnTo>
                <a:lnTo>
                  <a:pt x="94650" y="115479"/>
                </a:lnTo>
                <a:lnTo>
                  <a:pt x="139413" y="128434"/>
                </a:lnTo>
                <a:lnTo>
                  <a:pt x="182036" y="146080"/>
                </a:lnTo>
                <a:lnTo>
                  <a:pt x="222193" y="168131"/>
                </a:lnTo>
                <a:lnTo>
                  <a:pt x="259561" y="194306"/>
                </a:lnTo>
                <a:lnTo>
                  <a:pt x="293815" y="224320"/>
                </a:lnTo>
                <a:lnTo>
                  <a:pt x="324632" y="257889"/>
                </a:lnTo>
                <a:lnTo>
                  <a:pt x="351687" y="294730"/>
                </a:lnTo>
                <a:lnTo>
                  <a:pt x="374655" y="334560"/>
                </a:lnTo>
                <a:lnTo>
                  <a:pt x="393212" y="377093"/>
                </a:lnTo>
                <a:lnTo>
                  <a:pt x="407034" y="422047"/>
                </a:lnTo>
                <a:lnTo>
                  <a:pt x="415798" y="469138"/>
                </a:lnTo>
                <a:lnTo>
                  <a:pt x="417224" y="456066"/>
                </a:lnTo>
                <a:lnTo>
                  <a:pt x="418258" y="442960"/>
                </a:lnTo>
                <a:lnTo>
                  <a:pt x="418887" y="429829"/>
                </a:lnTo>
                <a:lnTo>
                  <a:pt x="419100" y="416687"/>
                </a:lnTo>
                <a:lnTo>
                  <a:pt x="416281" y="368093"/>
                </a:lnTo>
                <a:lnTo>
                  <a:pt x="408034" y="321146"/>
                </a:lnTo>
                <a:lnTo>
                  <a:pt x="394673" y="276157"/>
                </a:lnTo>
                <a:lnTo>
                  <a:pt x="376512" y="233441"/>
                </a:lnTo>
                <a:lnTo>
                  <a:pt x="353865" y="193308"/>
                </a:lnTo>
                <a:lnTo>
                  <a:pt x="327046" y="156073"/>
                </a:lnTo>
                <a:lnTo>
                  <a:pt x="296370" y="122047"/>
                </a:lnTo>
                <a:lnTo>
                  <a:pt x="262150" y="91543"/>
                </a:lnTo>
                <a:lnTo>
                  <a:pt x="224700" y="64874"/>
                </a:lnTo>
                <a:lnTo>
                  <a:pt x="184335" y="42353"/>
                </a:lnTo>
                <a:lnTo>
                  <a:pt x="141368" y="24292"/>
                </a:lnTo>
                <a:lnTo>
                  <a:pt x="96114" y="11005"/>
                </a:lnTo>
                <a:lnTo>
                  <a:pt x="48886" y="2803"/>
                </a:lnTo>
                <a:lnTo>
                  <a:pt x="0" y="0"/>
                </a:lnTo>
                <a:close/>
              </a:path>
            </a:pathLst>
          </a:custGeom>
          <a:solidFill>
            <a:srgbClr val="0000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25061" y="1067561"/>
            <a:ext cx="419100" cy="977900"/>
          </a:xfrm>
          <a:custGeom>
            <a:avLst/>
            <a:gdLst/>
            <a:ahLst/>
            <a:cxnLst/>
            <a:rect l="l" t="t" r="r" b="b"/>
            <a:pathLst>
              <a:path w="419100" h="977900">
                <a:moveTo>
                  <a:pt x="415798" y="469138"/>
                </a:moveTo>
                <a:lnTo>
                  <a:pt x="407034" y="422047"/>
                </a:lnTo>
                <a:lnTo>
                  <a:pt x="393212" y="377093"/>
                </a:lnTo>
                <a:lnTo>
                  <a:pt x="374655" y="334560"/>
                </a:lnTo>
                <a:lnTo>
                  <a:pt x="351687" y="294730"/>
                </a:lnTo>
                <a:lnTo>
                  <a:pt x="324632" y="257889"/>
                </a:lnTo>
                <a:lnTo>
                  <a:pt x="293815" y="224320"/>
                </a:lnTo>
                <a:lnTo>
                  <a:pt x="259561" y="194306"/>
                </a:lnTo>
                <a:lnTo>
                  <a:pt x="222193" y="168131"/>
                </a:lnTo>
                <a:lnTo>
                  <a:pt x="182036" y="146080"/>
                </a:lnTo>
                <a:lnTo>
                  <a:pt x="139413" y="128434"/>
                </a:lnTo>
                <a:lnTo>
                  <a:pt x="94650" y="115479"/>
                </a:lnTo>
                <a:lnTo>
                  <a:pt x="48071" y="107498"/>
                </a:lnTo>
                <a:lnTo>
                  <a:pt x="0" y="104775"/>
                </a:lnTo>
                <a:lnTo>
                  <a:pt x="0" y="0"/>
                </a:lnTo>
                <a:lnTo>
                  <a:pt x="48886" y="2803"/>
                </a:lnTo>
                <a:lnTo>
                  <a:pt x="96114" y="11005"/>
                </a:lnTo>
                <a:lnTo>
                  <a:pt x="141368" y="24292"/>
                </a:lnTo>
                <a:lnTo>
                  <a:pt x="184335" y="42353"/>
                </a:lnTo>
                <a:lnTo>
                  <a:pt x="224700" y="64874"/>
                </a:lnTo>
                <a:lnTo>
                  <a:pt x="262150" y="91543"/>
                </a:lnTo>
                <a:lnTo>
                  <a:pt x="296370" y="122047"/>
                </a:lnTo>
                <a:lnTo>
                  <a:pt x="327046" y="156073"/>
                </a:lnTo>
                <a:lnTo>
                  <a:pt x="353865" y="193308"/>
                </a:lnTo>
                <a:lnTo>
                  <a:pt x="376512" y="233441"/>
                </a:lnTo>
                <a:lnTo>
                  <a:pt x="394673" y="276157"/>
                </a:lnTo>
                <a:lnTo>
                  <a:pt x="408034" y="321146"/>
                </a:lnTo>
                <a:lnTo>
                  <a:pt x="416281" y="368093"/>
                </a:lnTo>
                <a:lnTo>
                  <a:pt x="419100" y="416687"/>
                </a:lnTo>
                <a:lnTo>
                  <a:pt x="419100" y="521462"/>
                </a:lnTo>
                <a:lnTo>
                  <a:pt x="416449" y="568405"/>
                </a:lnTo>
                <a:lnTo>
                  <a:pt x="408666" y="614020"/>
                </a:lnTo>
                <a:lnTo>
                  <a:pt x="396007" y="657979"/>
                </a:lnTo>
                <a:lnTo>
                  <a:pt x="378728" y="699953"/>
                </a:lnTo>
                <a:lnTo>
                  <a:pt x="357082" y="739615"/>
                </a:lnTo>
                <a:lnTo>
                  <a:pt x="331327" y="776636"/>
                </a:lnTo>
                <a:lnTo>
                  <a:pt x="301716" y="810689"/>
                </a:lnTo>
                <a:lnTo>
                  <a:pt x="268506" y="841445"/>
                </a:lnTo>
                <a:lnTo>
                  <a:pt x="231951" y="868576"/>
                </a:lnTo>
                <a:lnTo>
                  <a:pt x="192307" y="891755"/>
                </a:lnTo>
                <a:lnTo>
                  <a:pt x="149830" y="910652"/>
                </a:lnTo>
                <a:lnTo>
                  <a:pt x="104775" y="924940"/>
                </a:lnTo>
                <a:lnTo>
                  <a:pt x="104775" y="977391"/>
                </a:lnTo>
                <a:lnTo>
                  <a:pt x="0" y="885825"/>
                </a:lnTo>
                <a:lnTo>
                  <a:pt x="104775" y="767841"/>
                </a:lnTo>
                <a:lnTo>
                  <a:pt x="104775" y="820165"/>
                </a:lnTo>
                <a:lnTo>
                  <a:pt x="149830" y="805877"/>
                </a:lnTo>
                <a:lnTo>
                  <a:pt x="192307" y="786980"/>
                </a:lnTo>
                <a:lnTo>
                  <a:pt x="231951" y="763801"/>
                </a:lnTo>
                <a:lnTo>
                  <a:pt x="268506" y="736670"/>
                </a:lnTo>
                <a:lnTo>
                  <a:pt x="301716" y="705914"/>
                </a:lnTo>
                <a:lnTo>
                  <a:pt x="331327" y="671861"/>
                </a:lnTo>
                <a:lnTo>
                  <a:pt x="357082" y="634840"/>
                </a:lnTo>
                <a:lnTo>
                  <a:pt x="378728" y="595178"/>
                </a:lnTo>
                <a:lnTo>
                  <a:pt x="396007" y="553204"/>
                </a:lnTo>
                <a:lnTo>
                  <a:pt x="408666" y="509245"/>
                </a:lnTo>
                <a:lnTo>
                  <a:pt x="416449" y="463630"/>
                </a:lnTo>
                <a:lnTo>
                  <a:pt x="419100" y="416687"/>
                </a:lnTo>
              </a:path>
            </a:pathLst>
          </a:custGeom>
          <a:ln w="19812">
            <a:solidFill>
              <a:srgbClr val="5B5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91965" y="2514600"/>
            <a:ext cx="104775" cy="685800"/>
          </a:xfrm>
          <a:custGeom>
            <a:avLst/>
            <a:gdLst/>
            <a:ahLst/>
            <a:cxnLst/>
            <a:rect l="l" t="t" r="r" b="b"/>
            <a:pathLst>
              <a:path w="104775" h="685800">
                <a:moveTo>
                  <a:pt x="6985" y="589661"/>
                </a:moveTo>
                <a:lnTo>
                  <a:pt x="4063" y="591438"/>
                </a:lnTo>
                <a:lnTo>
                  <a:pt x="1015" y="593216"/>
                </a:lnTo>
                <a:lnTo>
                  <a:pt x="0" y="597026"/>
                </a:lnTo>
                <a:lnTo>
                  <a:pt x="1650" y="600075"/>
                </a:lnTo>
                <a:lnTo>
                  <a:pt x="51435" y="685800"/>
                </a:lnTo>
                <a:lnTo>
                  <a:pt x="58814" y="673226"/>
                </a:lnTo>
                <a:lnTo>
                  <a:pt x="45085" y="673226"/>
                </a:lnTo>
                <a:lnTo>
                  <a:pt x="45139" y="649753"/>
                </a:lnTo>
                <a:lnTo>
                  <a:pt x="10922" y="590676"/>
                </a:lnTo>
                <a:lnTo>
                  <a:pt x="6985" y="589661"/>
                </a:lnTo>
                <a:close/>
              </a:path>
              <a:path w="104775" h="685800">
                <a:moveTo>
                  <a:pt x="45139" y="649753"/>
                </a:moveTo>
                <a:lnTo>
                  <a:pt x="45085" y="673226"/>
                </a:lnTo>
                <a:lnTo>
                  <a:pt x="57785" y="673226"/>
                </a:lnTo>
                <a:lnTo>
                  <a:pt x="57792" y="670051"/>
                </a:lnTo>
                <a:lnTo>
                  <a:pt x="45974" y="670051"/>
                </a:lnTo>
                <a:lnTo>
                  <a:pt x="51466" y="660677"/>
                </a:lnTo>
                <a:lnTo>
                  <a:pt x="45139" y="649753"/>
                </a:lnTo>
                <a:close/>
              </a:path>
              <a:path w="104775" h="685800">
                <a:moveTo>
                  <a:pt x="96265" y="589914"/>
                </a:moveTo>
                <a:lnTo>
                  <a:pt x="92329" y="590930"/>
                </a:lnTo>
                <a:lnTo>
                  <a:pt x="57866" y="649753"/>
                </a:lnTo>
                <a:lnTo>
                  <a:pt x="57785" y="673226"/>
                </a:lnTo>
                <a:lnTo>
                  <a:pt x="58814" y="673226"/>
                </a:lnTo>
                <a:lnTo>
                  <a:pt x="103377" y="597280"/>
                </a:lnTo>
                <a:lnTo>
                  <a:pt x="102362" y="593471"/>
                </a:lnTo>
                <a:lnTo>
                  <a:pt x="96265" y="589914"/>
                </a:lnTo>
                <a:close/>
              </a:path>
              <a:path w="104775" h="685800">
                <a:moveTo>
                  <a:pt x="51466" y="660677"/>
                </a:moveTo>
                <a:lnTo>
                  <a:pt x="45974" y="670051"/>
                </a:lnTo>
                <a:lnTo>
                  <a:pt x="56896" y="670051"/>
                </a:lnTo>
                <a:lnTo>
                  <a:pt x="51466" y="660677"/>
                </a:lnTo>
                <a:close/>
              </a:path>
              <a:path w="104775" h="685800">
                <a:moveTo>
                  <a:pt x="57839" y="649800"/>
                </a:moveTo>
                <a:lnTo>
                  <a:pt x="51466" y="660677"/>
                </a:lnTo>
                <a:lnTo>
                  <a:pt x="56896" y="670051"/>
                </a:lnTo>
                <a:lnTo>
                  <a:pt x="57792" y="670051"/>
                </a:lnTo>
                <a:lnTo>
                  <a:pt x="57839" y="649800"/>
                </a:lnTo>
                <a:close/>
              </a:path>
              <a:path w="104775" h="685800">
                <a:moveTo>
                  <a:pt x="52935" y="25109"/>
                </a:moveTo>
                <a:lnTo>
                  <a:pt x="46560" y="35990"/>
                </a:lnTo>
                <a:lnTo>
                  <a:pt x="45277" y="589661"/>
                </a:lnTo>
                <a:lnTo>
                  <a:pt x="45166" y="649800"/>
                </a:lnTo>
                <a:lnTo>
                  <a:pt x="51466" y="660677"/>
                </a:lnTo>
                <a:lnTo>
                  <a:pt x="57839" y="649800"/>
                </a:lnTo>
                <a:lnTo>
                  <a:pt x="59254" y="35990"/>
                </a:lnTo>
                <a:lnTo>
                  <a:pt x="52935" y="25109"/>
                </a:lnTo>
                <a:close/>
              </a:path>
              <a:path w="104775" h="685800">
                <a:moveTo>
                  <a:pt x="60370" y="12573"/>
                </a:moveTo>
                <a:lnTo>
                  <a:pt x="59309" y="12573"/>
                </a:lnTo>
                <a:lnTo>
                  <a:pt x="59260" y="35999"/>
                </a:lnTo>
                <a:lnTo>
                  <a:pt x="93599" y="95123"/>
                </a:lnTo>
                <a:lnTo>
                  <a:pt x="97409" y="96138"/>
                </a:lnTo>
                <a:lnTo>
                  <a:pt x="103505" y="92583"/>
                </a:lnTo>
                <a:lnTo>
                  <a:pt x="104521" y="88773"/>
                </a:lnTo>
                <a:lnTo>
                  <a:pt x="60370" y="12573"/>
                </a:lnTo>
                <a:close/>
              </a:path>
              <a:path w="104775" h="685800">
                <a:moveTo>
                  <a:pt x="53086" y="0"/>
                </a:moveTo>
                <a:lnTo>
                  <a:pt x="1143" y="88519"/>
                </a:lnTo>
                <a:lnTo>
                  <a:pt x="2159" y="92328"/>
                </a:lnTo>
                <a:lnTo>
                  <a:pt x="5207" y="94107"/>
                </a:lnTo>
                <a:lnTo>
                  <a:pt x="8127" y="95885"/>
                </a:lnTo>
                <a:lnTo>
                  <a:pt x="12064" y="94869"/>
                </a:lnTo>
                <a:lnTo>
                  <a:pt x="46554" y="35999"/>
                </a:lnTo>
                <a:lnTo>
                  <a:pt x="46609" y="12573"/>
                </a:lnTo>
                <a:lnTo>
                  <a:pt x="60370" y="12573"/>
                </a:lnTo>
                <a:lnTo>
                  <a:pt x="53086" y="0"/>
                </a:lnTo>
                <a:close/>
              </a:path>
              <a:path w="104775" h="685800">
                <a:moveTo>
                  <a:pt x="59309" y="12573"/>
                </a:moveTo>
                <a:lnTo>
                  <a:pt x="46609" y="12573"/>
                </a:lnTo>
                <a:lnTo>
                  <a:pt x="46554" y="35999"/>
                </a:lnTo>
                <a:lnTo>
                  <a:pt x="52935" y="25109"/>
                </a:lnTo>
                <a:lnTo>
                  <a:pt x="47498" y="15748"/>
                </a:lnTo>
                <a:lnTo>
                  <a:pt x="59301" y="15748"/>
                </a:lnTo>
                <a:lnTo>
                  <a:pt x="59309" y="12573"/>
                </a:lnTo>
                <a:close/>
              </a:path>
              <a:path w="104775" h="685800">
                <a:moveTo>
                  <a:pt x="59301" y="15748"/>
                </a:moveTo>
                <a:lnTo>
                  <a:pt x="58420" y="15748"/>
                </a:lnTo>
                <a:lnTo>
                  <a:pt x="52935" y="25109"/>
                </a:lnTo>
                <a:lnTo>
                  <a:pt x="59254" y="35990"/>
                </a:lnTo>
                <a:lnTo>
                  <a:pt x="59301" y="15748"/>
                </a:lnTo>
                <a:close/>
              </a:path>
              <a:path w="104775" h="685800">
                <a:moveTo>
                  <a:pt x="58420" y="15748"/>
                </a:moveTo>
                <a:lnTo>
                  <a:pt x="47498" y="15748"/>
                </a:lnTo>
                <a:lnTo>
                  <a:pt x="52935" y="25109"/>
                </a:lnTo>
                <a:lnTo>
                  <a:pt x="58420" y="1574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553205" y="2589402"/>
            <a:ext cx="44684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37615" algn="l"/>
              </a:tabLst>
            </a:pPr>
            <a:r>
              <a:rPr sz="3000" b="1" spc="22" baseline="-16666" dirty="0">
                <a:solidFill>
                  <a:srgbClr val="0000FF"/>
                </a:solidFill>
                <a:latin typeface="Arial"/>
                <a:cs typeface="Arial"/>
              </a:rPr>
              <a:t>Mg</a:t>
            </a:r>
            <a:r>
              <a:rPr sz="1300" b="1" spc="15" dirty="0">
                <a:solidFill>
                  <a:srgbClr val="0000FF"/>
                </a:solidFill>
                <a:latin typeface="Arial"/>
                <a:cs typeface="Arial"/>
              </a:rPr>
              <a:t>+2	</a:t>
            </a:r>
            <a:r>
              <a:rPr sz="2000" b="1" spc="-35" dirty="0">
                <a:solidFill>
                  <a:srgbClr val="FF33CC"/>
                </a:solidFill>
                <a:latin typeface="Arial"/>
                <a:cs typeface="Arial"/>
              </a:rPr>
              <a:t>Phosphohexose</a:t>
            </a:r>
            <a:r>
              <a:rPr sz="2000" b="1" spc="-25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FF33CC"/>
                </a:solidFill>
                <a:latin typeface="Arial"/>
                <a:cs typeface="Arial"/>
              </a:rPr>
              <a:t>isomerase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43703" y="3961257"/>
            <a:ext cx="25507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35" dirty="0">
                <a:solidFill>
                  <a:srgbClr val="FF33CC"/>
                </a:solidFill>
                <a:latin typeface="Arial"/>
                <a:cs typeface="Arial"/>
              </a:rPr>
              <a:t>Phosphofructokinase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291838" y="3733800"/>
            <a:ext cx="103505" cy="916305"/>
          </a:xfrm>
          <a:custGeom>
            <a:avLst/>
            <a:gdLst/>
            <a:ahLst/>
            <a:cxnLst/>
            <a:rect l="l" t="t" r="r" b="b"/>
            <a:pathLst>
              <a:path w="103504" h="916304">
                <a:moveTo>
                  <a:pt x="7112" y="819912"/>
                </a:moveTo>
                <a:lnTo>
                  <a:pt x="1015" y="823468"/>
                </a:lnTo>
                <a:lnTo>
                  <a:pt x="0" y="827277"/>
                </a:lnTo>
                <a:lnTo>
                  <a:pt x="51562" y="916051"/>
                </a:lnTo>
                <a:lnTo>
                  <a:pt x="58911" y="903477"/>
                </a:lnTo>
                <a:lnTo>
                  <a:pt x="45212" y="903351"/>
                </a:lnTo>
                <a:lnTo>
                  <a:pt x="45254" y="879942"/>
                </a:lnTo>
                <a:lnTo>
                  <a:pt x="12700" y="823976"/>
                </a:lnTo>
                <a:lnTo>
                  <a:pt x="11049" y="820927"/>
                </a:lnTo>
                <a:lnTo>
                  <a:pt x="7112" y="819912"/>
                </a:lnTo>
                <a:close/>
              </a:path>
              <a:path w="103504" h="916304">
                <a:moveTo>
                  <a:pt x="45254" y="879944"/>
                </a:moveTo>
                <a:lnTo>
                  <a:pt x="45212" y="903351"/>
                </a:lnTo>
                <a:lnTo>
                  <a:pt x="57912" y="903477"/>
                </a:lnTo>
                <a:lnTo>
                  <a:pt x="57918" y="900176"/>
                </a:lnTo>
                <a:lnTo>
                  <a:pt x="46100" y="900176"/>
                </a:lnTo>
                <a:lnTo>
                  <a:pt x="51581" y="890821"/>
                </a:lnTo>
                <a:lnTo>
                  <a:pt x="45254" y="879944"/>
                </a:lnTo>
                <a:close/>
              </a:path>
              <a:path w="103504" h="916304">
                <a:moveTo>
                  <a:pt x="96392" y="820038"/>
                </a:moveTo>
                <a:lnTo>
                  <a:pt x="92456" y="821055"/>
                </a:lnTo>
                <a:lnTo>
                  <a:pt x="57955" y="879942"/>
                </a:lnTo>
                <a:lnTo>
                  <a:pt x="57912" y="903477"/>
                </a:lnTo>
                <a:lnTo>
                  <a:pt x="58911" y="903477"/>
                </a:lnTo>
                <a:lnTo>
                  <a:pt x="101600" y="830452"/>
                </a:lnTo>
                <a:lnTo>
                  <a:pt x="103377" y="827532"/>
                </a:lnTo>
                <a:lnTo>
                  <a:pt x="102362" y="823594"/>
                </a:lnTo>
                <a:lnTo>
                  <a:pt x="99313" y="821817"/>
                </a:lnTo>
                <a:lnTo>
                  <a:pt x="96392" y="820038"/>
                </a:lnTo>
                <a:close/>
              </a:path>
              <a:path w="103504" h="916304">
                <a:moveTo>
                  <a:pt x="51581" y="890821"/>
                </a:moveTo>
                <a:lnTo>
                  <a:pt x="46100" y="900176"/>
                </a:lnTo>
                <a:lnTo>
                  <a:pt x="57023" y="900176"/>
                </a:lnTo>
                <a:lnTo>
                  <a:pt x="51581" y="890821"/>
                </a:lnTo>
                <a:close/>
              </a:path>
              <a:path w="103504" h="916304">
                <a:moveTo>
                  <a:pt x="57955" y="879942"/>
                </a:moveTo>
                <a:lnTo>
                  <a:pt x="51581" y="890821"/>
                </a:lnTo>
                <a:lnTo>
                  <a:pt x="57023" y="900176"/>
                </a:lnTo>
                <a:lnTo>
                  <a:pt x="57918" y="900176"/>
                </a:lnTo>
                <a:lnTo>
                  <a:pt x="57955" y="879942"/>
                </a:lnTo>
                <a:close/>
              </a:path>
              <a:path w="103504" h="916304">
                <a:moveTo>
                  <a:pt x="59562" y="0"/>
                </a:moveTo>
                <a:lnTo>
                  <a:pt x="46862" y="0"/>
                </a:lnTo>
                <a:lnTo>
                  <a:pt x="45254" y="879944"/>
                </a:lnTo>
                <a:lnTo>
                  <a:pt x="51581" y="890821"/>
                </a:lnTo>
                <a:lnTo>
                  <a:pt x="57954" y="879944"/>
                </a:lnTo>
                <a:lnTo>
                  <a:pt x="5956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227070" y="3122823"/>
            <a:ext cx="2538095" cy="78867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000" b="1" spc="-90" dirty="0">
                <a:solidFill>
                  <a:srgbClr val="0000FF"/>
                </a:solidFill>
                <a:latin typeface="Arial"/>
                <a:cs typeface="Arial"/>
              </a:rPr>
              <a:t>Fructose</a:t>
            </a:r>
            <a:r>
              <a:rPr sz="2000" b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-60" dirty="0">
                <a:solidFill>
                  <a:srgbClr val="0000FF"/>
                </a:solidFill>
                <a:latin typeface="Arial"/>
                <a:cs typeface="Arial"/>
              </a:rPr>
              <a:t>6-Phosphate</a:t>
            </a:r>
            <a:endParaRPr sz="2000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  <a:spcBef>
                <a:spcPts val="605"/>
              </a:spcBef>
            </a:pPr>
            <a:r>
              <a:rPr sz="2000" b="1" spc="-145" dirty="0">
                <a:solidFill>
                  <a:srgbClr val="FF0000"/>
                </a:solidFill>
                <a:latin typeface="Arial"/>
                <a:cs typeface="Arial"/>
              </a:rPr>
              <a:t>ATP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886961" y="4075048"/>
            <a:ext cx="419100" cy="560705"/>
          </a:xfrm>
          <a:custGeom>
            <a:avLst/>
            <a:gdLst/>
            <a:ahLst/>
            <a:cxnLst/>
            <a:rect l="l" t="t" r="r" b="b"/>
            <a:pathLst>
              <a:path w="419100" h="560704">
                <a:moveTo>
                  <a:pt x="104775" y="351155"/>
                </a:moveTo>
                <a:lnTo>
                  <a:pt x="0" y="469138"/>
                </a:lnTo>
                <a:lnTo>
                  <a:pt x="104775" y="560705"/>
                </a:lnTo>
                <a:lnTo>
                  <a:pt x="104775" y="508253"/>
                </a:lnTo>
                <a:lnTo>
                  <a:pt x="149830" y="493965"/>
                </a:lnTo>
                <a:lnTo>
                  <a:pt x="192307" y="475068"/>
                </a:lnTo>
                <a:lnTo>
                  <a:pt x="231951" y="451889"/>
                </a:lnTo>
                <a:lnTo>
                  <a:pt x="268506" y="424758"/>
                </a:lnTo>
                <a:lnTo>
                  <a:pt x="291483" y="403478"/>
                </a:lnTo>
                <a:lnTo>
                  <a:pt x="104775" y="403478"/>
                </a:lnTo>
                <a:lnTo>
                  <a:pt x="104775" y="351155"/>
                </a:lnTo>
                <a:close/>
              </a:path>
              <a:path w="419100" h="560704">
                <a:moveTo>
                  <a:pt x="419100" y="0"/>
                </a:moveTo>
                <a:lnTo>
                  <a:pt x="416449" y="46943"/>
                </a:lnTo>
                <a:lnTo>
                  <a:pt x="408666" y="92558"/>
                </a:lnTo>
                <a:lnTo>
                  <a:pt x="396007" y="136517"/>
                </a:lnTo>
                <a:lnTo>
                  <a:pt x="378728" y="178491"/>
                </a:lnTo>
                <a:lnTo>
                  <a:pt x="357082" y="218153"/>
                </a:lnTo>
                <a:lnTo>
                  <a:pt x="331327" y="255174"/>
                </a:lnTo>
                <a:lnTo>
                  <a:pt x="301716" y="289227"/>
                </a:lnTo>
                <a:lnTo>
                  <a:pt x="268506" y="319983"/>
                </a:lnTo>
                <a:lnTo>
                  <a:pt x="231951" y="347114"/>
                </a:lnTo>
                <a:lnTo>
                  <a:pt x="192307" y="370293"/>
                </a:lnTo>
                <a:lnTo>
                  <a:pt x="149830" y="389190"/>
                </a:lnTo>
                <a:lnTo>
                  <a:pt x="104775" y="403478"/>
                </a:lnTo>
                <a:lnTo>
                  <a:pt x="291483" y="403478"/>
                </a:lnTo>
                <a:lnTo>
                  <a:pt x="331327" y="359949"/>
                </a:lnTo>
                <a:lnTo>
                  <a:pt x="357082" y="322928"/>
                </a:lnTo>
                <a:lnTo>
                  <a:pt x="378728" y="283266"/>
                </a:lnTo>
                <a:lnTo>
                  <a:pt x="396007" y="241292"/>
                </a:lnTo>
                <a:lnTo>
                  <a:pt x="408666" y="197333"/>
                </a:lnTo>
                <a:lnTo>
                  <a:pt x="416449" y="151718"/>
                </a:lnTo>
                <a:lnTo>
                  <a:pt x="419100" y="104775"/>
                </a:lnTo>
                <a:lnTo>
                  <a:pt x="41910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6961" y="3658361"/>
            <a:ext cx="419100" cy="469265"/>
          </a:xfrm>
          <a:custGeom>
            <a:avLst/>
            <a:gdLst/>
            <a:ahLst/>
            <a:cxnLst/>
            <a:rect l="l" t="t" r="r" b="b"/>
            <a:pathLst>
              <a:path w="419100" h="469264">
                <a:moveTo>
                  <a:pt x="0" y="0"/>
                </a:moveTo>
                <a:lnTo>
                  <a:pt x="0" y="104775"/>
                </a:lnTo>
                <a:lnTo>
                  <a:pt x="48071" y="107498"/>
                </a:lnTo>
                <a:lnTo>
                  <a:pt x="94650" y="115479"/>
                </a:lnTo>
                <a:lnTo>
                  <a:pt x="139413" y="128434"/>
                </a:lnTo>
                <a:lnTo>
                  <a:pt x="182036" y="146080"/>
                </a:lnTo>
                <a:lnTo>
                  <a:pt x="222193" y="168131"/>
                </a:lnTo>
                <a:lnTo>
                  <a:pt x="259561" y="194306"/>
                </a:lnTo>
                <a:lnTo>
                  <a:pt x="293815" y="224320"/>
                </a:lnTo>
                <a:lnTo>
                  <a:pt x="324632" y="257889"/>
                </a:lnTo>
                <a:lnTo>
                  <a:pt x="351687" y="294730"/>
                </a:lnTo>
                <a:lnTo>
                  <a:pt x="374655" y="334560"/>
                </a:lnTo>
                <a:lnTo>
                  <a:pt x="393212" y="377093"/>
                </a:lnTo>
                <a:lnTo>
                  <a:pt x="407034" y="422047"/>
                </a:lnTo>
                <a:lnTo>
                  <a:pt x="415798" y="469138"/>
                </a:lnTo>
                <a:lnTo>
                  <a:pt x="417224" y="456066"/>
                </a:lnTo>
                <a:lnTo>
                  <a:pt x="418258" y="442960"/>
                </a:lnTo>
                <a:lnTo>
                  <a:pt x="418887" y="429829"/>
                </a:lnTo>
                <a:lnTo>
                  <a:pt x="419100" y="416687"/>
                </a:lnTo>
                <a:lnTo>
                  <a:pt x="416281" y="368093"/>
                </a:lnTo>
                <a:lnTo>
                  <a:pt x="408034" y="321146"/>
                </a:lnTo>
                <a:lnTo>
                  <a:pt x="394673" y="276157"/>
                </a:lnTo>
                <a:lnTo>
                  <a:pt x="376512" y="233441"/>
                </a:lnTo>
                <a:lnTo>
                  <a:pt x="353865" y="193308"/>
                </a:lnTo>
                <a:lnTo>
                  <a:pt x="327046" y="156073"/>
                </a:lnTo>
                <a:lnTo>
                  <a:pt x="296370" y="122046"/>
                </a:lnTo>
                <a:lnTo>
                  <a:pt x="262150" y="91543"/>
                </a:lnTo>
                <a:lnTo>
                  <a:pt x="224700" y="64874"/>
                </a:lnTo>
                <a:lnTo>
                  <a:pt x="184335" y="42353"/>
                </a:lnTo>
                <a:lnTo>
                  <a:pt x="141368" y="24292"/>
                </a:lnTo>
                <a:lnTo>
                  <a:pt x="96114" y="11005"/>
                </a:lnTo>
                <a:lnTo>
                  <a:pt x="48886" y="2803"/>
                </a:lnTo>
                <a:lnTo>
                  <a:pt x="0" y="0"/>
                </a:lnTo>
                <a:close/>
              </a:path>
            </a:pathLst>
          </a:custGeom>
          <a:solidFill>
            <a:srgbClr val="0000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886961" y="3658361"/>
            <a:ext cx="419100" cy="977900"/>
          </a:xfrm>
          <a:custGeom>
            <a:avLst/>
            <a:gdLst/>
            <a:ahLst/>
            <a:cxnLst/>
            <a:rect l="l" t="t" r="r" b="b"/>
            <a:pathLst>
              <a:path w="419100" h="977900">
                <a:moveTo>
                  <a:pt x="415798" y="469138"/>
                </a:moveTo>
                <a:lnTo>
                  <a:pt x="407034" y="422047"/>
                </a:lnTo>
                <a:lnTo>
                  <a:pt x="393212" y="377093"/>
                </a:lnTo>
                <a:lnTo>
                  <a:pt x="374655" y="334560"/>
                </a:lnTo>
                <a:lnTo>
                  <a:pt x="351687" y="294730"/>
                </a:lnTo>
                <a:lnTo>
                  <a:pt x="324632" y="257889"/>
                </a:lnTo>
                <a:lnTo>
                  <a:pt x="293815" y="224320"/>
                </a:lnTo>
                <a:lnTo>
                  <a:pt x="259561" y="194306"/>
                </a:lnTo>
                <a:lnTo>
                  <a:pt x="222193" y="168131"/>
                </a:lnTo>
                <a:lnTo>
                  <a:pt x="182036" y="146080"/>
                </a:lnTo>
                <a:lnTo>
                  <a:pt x="139413" y="128434"/>
                </a:lnTo>
                <a:lnTo>
                  <a:pt x="94650" y="115479"/>
                </a:lnTo>
                <a:lnTo>
                  <a:pt x="48071" y="107498"/>
                </a:lnTo>
                <a:lnTo>
                  <a:pt x="0" y="104775"/>
                </a:lnTo>
                <a:lnTo>
                  <a:pt x="0" y="0"/>
                </a:lnTo>
                <a:lnTo>
                  <a:pt x="48886" y="2803"/>
                </a:lnTo>
                <a:lnTo>
                  <a:pt x="96114" y="11005"/>
                </a:lnTo>
                <a:lnTo>
                  <a:pt x="141368" y="24292"/>
                </a:lnTo>
                <a:lnTo>
                  <a:pt x="184335" y="42353"/>
                </a:lnTo>
                <a:lnTo>
                  <a:pt x="224700" y="64874"/>
                </a:lnTo>
                <a:lnTo>
                  <a:pt x="262150" y="91543"/>
                </a:lnTo>
                <a:lnTo>
                  <a:pt x="296370" y="122046"/>
                </a:lnTo>
                <a:lnTo>
                  <a:pt x="327046" y="156073"/>
                </a:lnTo>
                <a:lnTo>
                  <a:pt x="353865" y="193308"/>
                </a:lnTo>
                <a:lnTo>
                  <a:pt x="376512" y="233441"/>
                </a:lnTo>
                <a:lnTo>
                  <a:pt x="394673" y="276157"/>
                </a:lnTo>
                <a:lnTo>
                  <a:pt x="408034" y="321146"/>
                </a:lnTo>
                <a:lnTo>
                  <a:pt x="416281" y="368093"/>
                </a:lnTo>
                <a:lnTo>
                  <a:pt x="419100" y="416687"/>
                </a:lnTo>
                <a:lnTo>
                  <a:pt x="419100" y="521462"/>
                </a:lnTo>
                <a:lnTo>
                  <a:pt x="416449" y="568405"/>
                </a:lnTo>
                <a:lnTo>
                  <a:pt x="408666" y="614020"/>
                </a:lnTo>
                <a:lnTo>
                  <a:pt x="396007" y="657979"/>
                </a:lnTo>
                <a:lnTo>
                  <a:pt x="378728" y="699953"/>
                </a:lnTo>
                <a:lnTo>
                  <a:pt x="357082" y="739615"/>
                </a:lnTo>
                <a:lnTo>
                  <a:pt x="331327" y="776636"/>
                </a:lnTo>
                <a:lnTo>
                  <a:pt x="301716" y="810689"/>
                </a:lnTo>
                <a:lnTo>
                  <a:pt x="268506" y="841445"/>
                </a:lnTo>
                <a:lnTo>
                  <a:pt x="231951" y="868576"/>
                </a:lnTo>
                <a:lnTo>
                  <a:pt x="192307" y="891755"/>
                </a:lnTo>
                <a:lnTo>
                  <a:pt x="149830" y="910652"/>
                </a:lnTo>
                <a:lnTo>
                  <a:pt x="104775" y="924940"/>
                </a:lnTo>
                <a:lnTo>
                  <a:pt x="104775" y="977392"/>
                </a:lnTo>
                <a:lnTo>
                  <a:pt x="0" y="885825"/>
                </a:lnTo>
                <a:lnTo>
                  <a:pt x="104775" y="767842"/>
                </a:lnTo>
                <a:lnTo>
                  <a:pt x="104775" y="820165"/>
                </a:lnTo>
                <a:lnTo>
                  <a:pt x="149830" y="805877"/>
                </a:lnTo>
                <a:lnTo>
                  <a:pt x="192307" y="786980"/>
                </a:lnTo>
                <a:lnTo>
                  <a:pt x="231951" y="763801"/>
                </a:lnTo>
                <a:lnTo>
                  <a:pt x="268506" y="736670"/>
                </a:lnTo>
                <a:lnTo>
                  <a:pt x="301716" y="705914"/>
                </a:lnTo>
                <a:lnTo>
                  <a:pt x="331327" y="671861"/>
                </a:lnTo>
                <a:lnTo>
                  <a:pt x="357082" y="634840"/>
                </a:lnTo>
                <a:lnTo>
                  <a:pt x="378728" y="595178"/>
                </a:lnTo>
                <a:lnTo>
                  <a:pt x="396007" y="553204"/>
                </a:lnTo>
                <a:lnTo>
                  <a:pt x="408666" y="509245"/>
                </a:lnTo>
                <a:lnTo>
                  <a:pt x="416449" y="463630"/>
                </a:lnTo>
                <a:lnTo>
                  <a:pt x="419100" y="416687"/>
                </a:lnTo>
              </a:path>
            </a:pathLst>
          </a:custGeom>
          <a:ln w="19812">
            <a:solidFill>
              <a:srgbClr val="5B5F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977133" y="3733266"/>
            <a:ext cx="3114040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150" marR="1952625" indent="276860">
              <a:lnSpc>
                <a:spcPct val="150000"/>
              </a:lnSpc>
              <a:spcBef>
                <a:spcPts val="100"/>
              </a:spcBef>
            </a:pPr>
            <a:r>
              <a:rPr sz="3000" b="1" spc="135" baseline="-16666" dirty="0">
                <a:solidFill>
                  <a:srgbClr val="0000FF"/>
                </a:solidFill>
                <a:latin typeface="Arial"/>
                <a:cs typeface="Arial"/>
              </a:rPr>
              <a:t>Mg</a:t>
            </a:r>
            <a:r>
              <a:rPr sz="1300" b="1" spc="-45" dirty="0">
                <a:solidFill>
                  <a:srgbClr val="0000FF"/>
                </a:solidFill>
                <a:latin typeface="Arial"/>
                <a:cs typeface="Arial"/>
              </a:rPr>
              <a:t>+2  </a:t>
            </a:r>
            <a:r>
              <a:rPr sz="2000" b="1" spc="-70" dirty="0">
                <a:solidFill>
                  <a:srgbClr val="FF0000"/>
                </a:solidFill>
                <a:latin typeface="Arial"/>
                <a:cs typeface="Arial"/>
              </a:rPr>
              <a:t>ADP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90" dirty="0">
                <a:solidFill>
                  <a:srgbClr val="0000FF"/>
                </a:solidFill>
                <a:latin typeface="Arial"/>
                <a:cs typeface="Arial"/>
              </a:rPr>
              <a:t>Fructose </a:t>
            </a:r>
            <a:r>
              <a:rPr sz="2000" b="1" spc="-204" dirty="0">
                <a:solidFill>
                  <a:srgbClr val="0000FF"/>
                </a:solidFill>
                <a:latin typeface="Arial"/>
                <a:cs typeface="Arial"/>
              </a:rPr>
              <a:t>1,</a:t>
            </a:r>
            <a:r>
              <a:rPr sz="2000" b="1" spc="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-50" dirty="0">
                <a:solidFill>
                  <a:srgbClr val="0000FF"/>
                </a:solidFill>
                <a:latin typeface="Arial"/>
                <a:cs typeface="Arial"/>
              </a:rPr>
              <a:t>6-bisphosphate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38805" y="6018682"/>
            <a:ext cx="7245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45" dirty="0">
                <a:solidFill>
                  <a:srgbClr val="0000FF"/>
                </a:solidFill>
                <a:latin typeface="Arial"/>
                <a:cs typeface="Arial"/>
              </a:rPr>
              <a:t>DHAP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73244" y="6018682"/>
            <a:ext cx="346138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10" dirty="0">
                <a:solidFill>
                  <a:srgbClr val="0000FF"/>
                </a:solidFill>
                <a:latin typeface="Arial"/>
                <a:cs typeface="Arial"/>
              </a:rPr>
              <a:t>Glyceraldehyde</a:t>
            </a:r>
            <a:r>
              <a:rPr sz="2000" b="1" spc="-5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-60" dirty="0">
                <a:solidFill>
                  <a:srgbClr val="0000FF"/>
                </a:solidFill>
                <a:latin typeface="Arial"/>
                <a:cs typeface="Arial"/>
              </a:rPr>
              <a:t>3-Phosphate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33620" y="5257038"/>
            <a:ext cx="10782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FF33CC"/>
                </a:solidFill>
                <a:latin typeface="Arial"/>
                <a:cs typeface="Arial"/>
              </a:rPr>
              <a:t>Ald</a:t>
            </a:r>
            <a:r>
              <a:rPr sz="2000" b="1" spc="-10" dirty="0">
                <a:solidFill>
                  <a:srgbClr val="FF33CC"/>
                </a:solidFill>
                <a:latin typeface="Arial"/>
                <a:cs typeface="Arial"/>
              </a:rPr>
              <a:t>olase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253610" y="5105400"/>
            <a:ext cx="103505" cy="1105535"/>
          </a:xfrm>
          <a:custGeom>
            <a:avLst/>
            <a:gdLst/>
            <a:ahLst/>
            <a:cxnLst/>
            <a:rect l="l" t="t" r="r" b="b"/>
            <a:pathLst>
              <a:path w="103504" h="1105535">
                <a:moveTo>
                  <a:pt x="7112" y="1008875"/>
                </a:moveTo>
                <a:lnTo>
                  <a:pt x="1015" y="1012405"/>
                </a:lnTo>
                <a:lnTo>
                  <a:pt x="0" y="1016292"/>
                </a:lnTo>
                <a:lnTo>
                  <a:pt x="51688" y="1104925"/>
                </a:lnTo>
                <a:lnTo>
                  <a:pt x="59036" y="1092327"/>
                </a:lnTo>
                <a:lnTo>
                  <a:pt x="45338" y="1092327"/>
                </a:lnTo>
                <a:lnTo>
                  <a:pt x="45338" y="1068885"/>
                </a:lnTo>
                <a:lnTo>
                  <a:pt x="10922" y="1009904"/>
                </a:lnTo>
                <a:lnTo>
                  <a:pt x="7112" y="1008875"/>
                </a:lnTo>
                <a:close/>
              </a:path>
              <a:path w="103504" h="1105535">
                <a:moveTo>
                  <a:pt x="45338" y="1068885"/>
                </a:moveTo>
                <a:lnTo>
                  <a:pt x="45338" y="1092327"/>
                </a:lnTo>
                <a:lnTo>
                  <a:pt x="58038" y="1092327"/>
                </a:lnTo>
                <a:lnTo>
                  <a:pt x="58038" y="1089126"/>
                </a:lnTo>
                <a:lnTo>
                  <a:pt x="46227" y="1089126"/>
                </a:lnTo>
                <a:lnTo>
                  <a:pt x="51688" y="1079767"/>
                </a:lnTo>
                <a:lnTo>
                  <a:pt x="45338" y="1068885"/>
                </a:lnTo>
                <a:close/>
              </a:path>
              <a:path w="103504" h="1105535">
                <a:moveTo>
                  <a:pt x="96265" y="1008875"/>
                </a:moveTo>
                <a:lnTo>
                  <a:pt x="92455" y="1009904"/>
                </a:lnTo>
                <a:lnTo>
                  <a:pt x="58038" y="1068885"/>
                </a:lnTo>
                <a:lnTo>
                  <a:pt x="58038" y="1092327"/>
                </a:lnTo>
                <a:lnTo>
                  <a:pt x="59036" y="1092327"/>
                </a:lnTo>
                <a:lnTo>
                  <a:pt x="103377" y="1016292"/>
                </a:lnTo>
                <a:lnTo>
                  <a:pt x="102362" y="1012405"/>
                </a:lnTo>
                <a:lnTo>
                  <a:pt x="96265" y="1008875"/>
                </a:lnTo>
                <a:close/>
              </a:path>
              <a:path w="103504" h="1105535">
                <a:moveTo>
                  <a:pt x="51688" y="1079767"/>
                </a:moveTo>
                <a:lnTo>
                  <a:pt x="46227" y="1089126"/>
                </a:lnTo>
                <a:lnTo>
                  <a:pt x="57150" y="1089126"/>
                </a:lnTo>
                <a:lnTo>
                  <a:pt x="51688" y="1079767"/>
                </a:lnTo>
                <a:close/>
              </a:path>
              <a:path w="103504" h="1105535">
                <a:moveTo>
                  <a:pt x="58038" y="1068885"/>
                </a:moveTo>
                <a:lnTo>
                  <a:pt x="51688" y="1079767"/>
                </a:lnTo>
                <a:lnTo>
                  <a:pt x="57150" y="1089126"/>
                </a:lnTo>
                <a:lnTo>
                  <a:pt x="58038" y="1089126"/>
                </a:lnTo>
                <a:lnTo>
                  <a:pt x="58038" y="1068885"/>
                </a:lnTo>
                <a:close/>
              </a:path>
              <a:path w="103504" h="1105535">
                <a:moveTo>
                  <a:pt x="51688" y="25109"/>
                </a:moveTo>
                <a:lnTo>
                  <a:pt x="45338" y="35995"/>
                </a:lnTo>
                <a:lnTo>
                  <a:pt x="45338" y="1068885"/>
                </a:lnTo>
                <a:lnTo>
                  <a:pt x="51688" y="1079767"/>
                </a:lnTo>
                <a:lnTo>
                  <a:pt x="58038" y="1068885"/>
                </a:lnTo>
                <a:lnTo>
                  <a:pt x="58038" y="35995"/>
                </a:lnTo>
                <a:lnTo>
                  <a:pt x="51688" y="25109"/>
                </a:lnTo>
                <a:close/>
              </a:path>
              <a:path w="103504" h="1105535">
                <a:moveTo>
                  <a:pt x="51688" y="0"/>
                </a:moveTo>
                <a:lnTo>
                  <a:pt x="0" y="88645"/>
                </a:lnTo>
                <a:lnTo>
                  <a:pt x="1015" y="92456"/>
                </a:lnTo>
                <a:lnTo>
                  <a:pt x="7112" y="96012"/>
                </a:lnTo>
                <a:lnTo>
                  <a:pt x="10922" y="94995"/>
                </a:lnTo>
                <a:lnTo>
                  <a:pt x="45338" y="35995"/>
                </a:lnTo>
                <a:lnTo>
                  <a:pt x="45338" y="12573"/>
                </a:lnTo>
                <a:lnTo>
                  <a:pt x="59020" y="12573"/>
                </a:lnTo>
                <a:lnTo>
                  <a:pt x="51688" y="0"/>
                </a:lnTo>
                <a:close/>
              </a:path>
              <a:path w="103504" h="1105535">
                <a:moveTo>
                  <a:pt x="59020" y="12573"/>
                </a:moveTo>
                <a:lnTo>
                  <a:pt x="58038" y="12573"/>
                </a:lnTo>
                <a:lnTo>
                  <a:pt x="58038" y="35995"/>
                </a:lnTo>
                <a:lnTo>
                  <a:pt x="92455" y="94995"/>
                </a:lnTo>
                <a:lnTo>
                  <a:pt x="96265" y="96012"/>
                </a:lnTo>
                <a:lnTo>
                  <a:pt x="102362" y="92456"/>
                </a:lnTo>
                <a:lnTo>
                  <a:pt x="103377" y="88645"/>
                </a:lnTo>
                <a:lnTo>
                  <a:pt x="59020" y="12573"/>
                </a:lnTo>
                <a:close/>
              </a:path>
              <a:path w="103504" h="1105535">
                <a:moveTo>
                  <a:pt x="58038" y="12573"/>
                </a:moveTo>
                <a:lnTo>
                  <a:pt x="45338" y="12573"/>
                </a:lnTo>
                <a:lnTo>
                  <a:pt x="45338" y="35995"/>
                </a:lnTo>
                <a:lnTo>
                  <a:pt x="51688" y="25109"/>
                </a:lnTo>
                <a:lnTo>
                  <a:pt x="46227" y="15748"/>
                </a:lnTo>
                <a:lnTo>
                  <a:pt x="58038" y="15748"/>
                </a:lnTo>
                <a:lnTo>
                  <a:pt x="58038" y="12573"/>
                </a:lnTo>
                <a:close/>
              </a:path>
              <a:path w="103504" h="1105535">
                <a:moveTo>
                  <a:pt x="58038" y="15748"/>
                </a:moveTo>
                <a:lnTo>
                  <a:pt x="57150" y="15748"/>
                </a:lnTo>
                <a:lnTo>
                  <a:pt x="51688" y="25109"/>
                </a:lnTo>
                <a:lnTo>
                  <a:pt x="58038" y="35995"/>
                </a:lnTo>
                <a:lnTo>
                  <a:pt x="58038" y="15748"/>
                </a:lnTo>
                <a:close/>
              </a:path>
              <a:path w="103504" h="1105535">
                <a:moveTo>
                  <a:pt x="57150" y="15748"/>
                </a:moveTo>
                <a:lnTo>
                  <a:pt x="46227" y="15748"/>
                </a:lnTo>
                <a:lnTo>
                  <a:pt x="51688" y="25109"/>
                </a:lnTo>
                <a:lnTo>
                  <a:pt x="57150" y="1574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09294" y="836421"/>
            <a:ext cx="7232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45" dirty="0">
                <a:solidFill>
                  <a:srgbClr val="0000FF"/>
                </a:solidFill>
                <a:latin typeface="Arial"/>
                <a:cs typeface="Arial"/>
              </a:rPr>
              <a:t>DHAP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58720" y="456031"/>
            <a:ext cx="5830570" cy="7874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000" b="1" spc="-35" dirty="0">
                <a:solidFill>
                  <a:srgbClr val="FF33CC"/>
                </a:solidFill>
                <a:latin typeface="Arial"/>
                <a:cs typeface="Arial"/>
              </a:rPr>
              <a:t>Phosphohexose</a:t>
            </a:r>
            <a:r>
              <a:rPr sz="2000" b="1" spc="-25" dirty="0">
                <a:solidFill>
                  <a:srgbClr val="FF33CC"/>
                </a:solidFill>
                <a:latin typeface="Arial"/>
                <a:cs typeface="Arial"/>
              </a:rPr>
              <a:t> isomerase</a:t>
            </a:r>
            <a:endParaRPr sz="2000">
              <a:latin typeface="Arial"/>
              <a:cs typeface="Arial"/>
            </a:endParaRPr>
          </a:p>
          <a:p>
            <a:pPr marL="2381250">
              <a:lnSpc>
                <a:spcPct val="100000"/>
              </a:lnSpc>
              <a:spcBef>
                <a:spcPts val="600"/>
              </a:spcBef>
            </a:pPr>
            <a:r>
              <a:rPr sz="2000" b="1" spc="10" dirty="0">
                <a:solidFill>
                  <a:srgbClr val="0000FF"/>
                </a:solidFill>
                <a:latin typeface="Arial"/>
                <a:cs typeface="Arial"/>
              </a:rPr>
              <a:t>Glyceraldehyde</a:t>
            </a:r>
            <a:r>
              <a:rPr sz="2000" b="1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-55" dirty="0">
                <a:solidFill>
                  <a:srgbClr val="0000FF"/>
                </a:solidFill>
                <a:latin typeface="Arial"/>
                <a:cs typeface="Arial"/>
              </a:rPr>
              <a:t>3-Phosphate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09800" y="1015111"/>
            <a:ext cx="1981200" cy="105410"/>
          </a:xfrm>
          <a:custGeom>
            <a:avLst/>
            <a:gdLst/>
            <a:ahLst/>
            <a:cxnLst/>
            <a:rect l="l" t="t" r="r" b="b"/>
            <a:pathLst>
              <a:path w="1981200" h="105409">
                <a:moveTo>
                  <a:pt x="1892680" y="1524"/>
                </a:moveTo>
                <a:lnTo>
                  <a:pt x="1888744" y="2539"/>
                </a:lnTo>
                <a:lnTo>
                  <a:pt x="1885188" y="8636"/>
                </a:lnTo>
                <a:lnTo>
                  <a:pt x="1886203" y="12446"/>
                </a:lnTo>
                <a:lnTo>
                  <a:pt x="1945011" y="46844"/>
                </a:lnTo>
                <a:lnTo>
                  <a:pt x="1968627" y="46862"/>
                </a:lnTo>
                <a:lnTo>
                  <a:pt x="1968627" y="59562"/>
                </a:lnTo>
                <a:lnTo>
                  <a:pt x="1945204" y="59562"/>
                </a:lnTo>
                <a:lnTo>
                  <a:pt x="1886203" y="93979"/>
                </a:lnTo>
                <a:lnTo>
                  <a:pt x="1885188" y="97789"/>
                </a:lnTo>
                <a:lnTo>
                  <a:pt x="1886965" y="100837"/>
                </a:lnTo>
                <a:lnTo>
                  <a:pt x="1888616" y="103886"/>
                </a:lnTo>
                <a:lnTo>
                  <a:pt x="1892553" y="104901"/>
                </a:lnTo>
                <a:lnTo>
                  <a:pt x="1970309" y="59562"/>
                </a:lnTo>
                <a:lnTo>
                  <a:pt x="1968627" y="59562"/>
                </a:lnTo>
                <a:lnTo>
                  <a:pt x="1970341" y="59544"/>
                </a:lnTo>
                <a:lnTo>
                  <a:pt x="1981200" y="53212"/>
                </a:lnTo>
                <a:lnTo>
                  <a:pt x="1895602" y="3301"/>
                </a:lnTo>
                <a:lnTo>
                  <a:pt x="1892680" y="1524"/>
                </a:lnTo>
                <a:close/>
              </a:path>
              <a:path w="1981200" h="105409">
                <a:moveTo>
                  <a:pt x="88645" y="0"/>
                </a:moveTo>
                <a:lnTo>
                  <a:pt x="0" y="51688"/>
                </a:lnTo>
                <a:lnTo>
                  <a:pt x="88518" y="103504"/>
                </a:lnTo>
                <a:lnTo>
                  <a:pt x="92456" y="102488"/>
                </a:lnTo>
                <a:lnTo>
                  <a:pt x="96012" y="96392"/>
                </a:lnTo>
                <a:lnTo>
                  <a:pt x="94995" y="92455"/>
                </a:lnTo>
                <a:lnTo>
                  <a:pt x="36026" y="58057"/>
                </a:lnTo>
                <a:lnTo>
                  <a:pt x="12573" y="58038"/>
                </a:lnTo>
                <a:lnTo>
                  <a:pt x="12573" y="45338"/>
                </a:lnTo>
                <a:lnTo>
                  <a:pt x="36051" y="45338"/>
                </a:lnTo>
                <a:lnTo>
                  <a:pt x="94995" y="11049"/>
                </a:lnTo>
                <a:lnTo>
                  <a:pt x="96012" y="7112"/>
                </a:lnTo>
                <a:lnTo>
                  <a:pt x="94233" y="4063"/>
                </a:lnTo>
                <a:lnTo>
                  <a:pt x="92582" y="1142"/>
                </a:lnTo>
                <a:lnTo>
                  <a:pt x="88645" y="0"/>
                </a:lnTo>
                <a:close/>
              </a:path>
              <a:path w="1981200" h="105409">
                <a:moveTo>
                  <a:pt x="1955994" y="53268"/>
                </a:moveTo>
                <a:lnTo>
                  <a:pt x="1945235" y="59544"/>
                </a:lnTo>
                <a:lnTo>
                  <a:pt x="1968627" y="59562"/>
                </a:lnTo>
                <a:lnTo>
                  <a:pt x="1968627" y="58800"/>
                </a:lnTo>
                <a:lnTo>
                  <a:pt x="1965452" y="58800"/>
                </a:lnTo>
                <a:lnTo>
                  <a:pt x="1955994" y="53268"/>
                </a:lnTo>
                <a:close/>
              </a:path>
              <a:path w="1981200" h="105409">
                <a:moveTo>
                  <a:pt x="36019" y="45357"/>
                </a:moveTo>
                <a:lnTo>
                  <a:pt x="25122" y="51696"/>
                </a:lnTo>
                <a:lnTo>
                  <a:pt x="36026" y="58057"/>
                </a:lnTo>
                <a:lnTo>
                  <a:pt x="1945235" y="59544"/>
                </a:lnTo>
                <a:lnTo>
                  <a:pt x="1955994" y="53268"/>
                </a:lnTo>
                <a:lnTo>
                  <a:pt x="1945011" y="46844"/>
                </a:lnTo>
                <a:lnTo>
                  <a:pt x="36019" y="45357"/>
                </a:lnTo>
                <a:close/>
              </a:path>
              <a:path w="1981200" h="105409">
                <a:moveTo>
                  <a:pt x="1965452" y="47751"/>
                </a:moveTo>
                <a:lnTo>
                  <a:pt x="1955994" y="53268"/>
                </a:lnTo>
                <a:lnTo>
                  <a:pt x="1965452" y="58800"/>
                </a:lnTo>
                <a:lnTo>
                  <a:pt x="1965452" y="47751"/>
                </a:lnTo>
                <a:close/>
              </a:path>
              <a:path w="1981200" h="105409">
                <a:moveTo>
                  <a:pt x="1968627" y="47751"/>
                </a:moveTo>
                <a:lnTo>
                  <a:pt x="1965452" y="47751"/>
                </a:lnTo>
                <a:lnTo>
                  <a:pt x="1965452" y="58800"/>
                </a:lnTo>
                <a:lnTo>
                  <a:pt x="1968627" y="58800"/>
                </a:lnTo>
                <a:lnTo>
                  <a:pt x="1968627" y="47751"/>
                </a:lnTo>
                <a:close/>
              </a:path>
              <a:path w="1981200" h="105409">
                <a:moveTo>
                  <a:pt x="12573" y="45338"/>
                </a:moveTo>
                <a:lnTo>
                  <a:pt x="12573" y="58038"/>
                </a:lnTo>
                <a:lnTo>
                  <a:pt x="36026" y="58057"/>
                </a:lnTo>
                <a:lnTo>
                  <a:pt x="34471" y="57150"/>
                </a:lnTo>
                <a:lnTo>
                  <a:pt x="15748" y="57150"/>
                </a:lnTo>
                <a:lnTo>
                  <a:pt x="15748" y="46227"/>
                </a:lnTo>
                <a:lnTo>
                  <a:pt x="34523" y="46227"/>
                </a:lnTo>
                <a:lnTo>
                  <a:pt x="36019" y="45357"/>
                </a:lnTo>
                <a:lnTo>
                  <a:pt x="12573" y="45338"/>
                </a:lnTo>
                <a:close/>
              </a:path>
              <a:path w="1981200" h="105409">
                <a:moveTo>
                  <a:pt x="15748" y="46227"/>
                </a:moveTo>
                <a:lnTo>
                  <a:pt x="15748" y="57150"/>
                </a:lnTo>
                <a:lnTo>
                  <a:pt x="25122" y="51696"/>
                </a:lnTo>
                <a:lnTo>
                  <a:pt x="15748" y="46227"/>
                </a:lnTo>
                <a:close/>
              </a:path>
              <a:path w="1981200" h="105409">
                <a:moveTo>
                  <a:pt x="25122" y="51696"/>
                </a:moveTo>
                <a:lnTo>
                  <a:pt x="15748" y="57150"/>
                </a:lnTo>
                <a:lnTo>
                  <a:pt x="34471" y="57150"/>
                </a:lnTo>
                <a:lnTo>
                  <a:pt x="25122" y="51696"/>
                </a:lnTo>
                <a:close/>
              </a:path>
              <a:path w="1981200" h="105409">
                <a:moveTo>
                  <a:pt x="1945011" y="46844"/>
                </a:moveTo>
                <a:lnTo>
                  <a:pt x="1955994" y="53268"/>
                </a:lnTo>
                <a:lnTo>
                  <a:pt x="1965452" y="47751"/>
                </a:lnTo>
                <a:lnTo>
                  <a:pt x="1968627" y="47751"/>
                </a:lnTo>
                <a:lnTo>
                  <a:pt x="1968627" y="46862"/>
                </a:lnTo>
                <a:lnTo>
                  <a:pt x="1945011" y="46844"/>
                </a:lnTo>
                <a:close/>
              </a:path>
              <a:path w="1981200" h="105409">
                <a:moveTo>
                  <a:pt x="34523" y="46227"/>
                </a:moveTo>
                <a:lnTo>
                  <a:pt x="15748" y="46227"/>
                </a:lnTo>
                <a:lnTo>
                  <a:pt x="25122" y="51696"/>
                </a:lnTo>
                <a:lnTo>
                  <a:pt x="34523" y="46227"/>
                </a:lnTo>
                <a:close/>
              </a:path>
              <a:path w="1981200" h="105409">
                <a:moveTo>
                  <a:pt x="36051" y="45338"/>
                </a:moveTo>
                <a:lnTo>
                  <a:pt x="12573" y="45338"/>
                </a:lnTo>
                <a:lnTo>
                  <a:pt x="36019" y="4535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702558" y="3045968"/>
            <a:ext cx="28854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0" dirty="0">
                <a:solidFill>
                  <a:srgbClr val="0000FF"/>
                </a:solidFill>
                <a:latin typeface="Arial"/>
                <a:cs typeface="Arial"/>
              </a:rPr>
              <a:t>1,3-bisphosphoglycerate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90138" y="2436113"/>
            <a:ext cx="12217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30" dirty="0">
                <a:solidFill>
                  <a:srgbClr val="FF0000"/>
                </a:solidFill>
                <a:latin typeface="Arial"/>
                <a:cs typeface="Arial"/>
              </a:rPr>
              <a:t>NADH+H</a:t>
            </a:r>
            <a:r>
              <a:rPr sz="1950" b="1" spc="44" baseline="25641" dirty="0">
                <a:solidFill>
                  <a:srgbClr val="FF0000"/>
                </a:solidFill>
                <a:latin typeface="Arial"/>
                <a:cs typeface="Arial"/>
              </a:rPr>
              <a:t>+</a:t>
            </a:r>
            <a:endParaRPr sz="1950" baseline="2564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73829" y="1369923"/>
            <a:ext cx="646430" cy="7874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000" b="1" spc="25" dirty="0">
                <a:solidFill>
                  <a:srgbClr val="FF0000"/>
                </a:solidFill>
                <a:latin typeface="Arial"/>
                <a:cs typeface="Arial"/>
              </a:rPr>
              <a:t>NAD</a:t>
            </a:r>
            <a:endParaRPr sz="2000">
              <a:latin typeface="Arial"/>
              <a:cs typeface="Arial"/>
            </a:endParaRPr>
          </a:p>
          <a:p>
            <a:pPr marL="412115">
              <a:lnSpc>
                <a:spcPct val="100000"/>
              </a:lnSpc>
              <a:spcBef>
                <a:spcPts val="600"/>
              </a:spcBef>
            </a:pPr>
            <a:r>
              <a:rPr sz="2000" b="1" spc="-80" dirty="0">
                <a:solidFill>
                  <a:srgbClr val="0000FF"/>
                </a:solidFill>
                <a:latin typeface="Arial"/>
                <a:cs typeface="Arial"/>
              </a:rPr>
              <a:t>Pi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65726" y="2102611"/>
            <a:ext cx="364490" cy="697865"/>
          </a:xfrm>
          <a:custGeom>
            <a:avLst/>
            <a:gdLst/>
            <a:ahLst/>
            <a:cxnLst/>
            <a:rect l="l" t="t" r="r" b="b"/>
            <a:pathLst>
              <a:path w="364489" h="697864">
                <a:moveTo>
                  <a:pt x="91059" y="515492"/>
                </a:moveTo>
                <a:lnTo>
                  <a:pt x="0" y="624966"/>
                </a:lnTo>
                <a:lnTo>
                  <a:pt x="91059" y="697611"/>
                </a:lnTo>
                <a:lnTo>
                  <a:pt x="91059" y="652145"/>
                </a:lnTo>
                <a:lnTo>
                  <a:pt x="124748" y="635520"/>
                </a:lnTo>
                <a:lnTo>
                  <a:pt x="156816" y="614139"/>
                </a:lnTo>
                <a:lnTo>
                  <a:pt x="187123" y="588290"/>
                </a:lnTo>
                <a:lnTo>
                  <a:pt x="212856" y="561086"/>
                </a:lnTo>
                <a:lnTo>
                  <a:pt x="91059" y="561086"/>
                </a:lnTo>
                <a:lnTo>
                  <a:pt x="91059" y="515492"/>
                </a:lnTo>
                <a:close/>
              </a:path>
              <a:path w="364489" h="697864">
                <a:moveTo>
                  <a:pt x="364236" y="0"/>
                </a:moveTo>
                <a:lnTo>
                  <a:pt x="362538" y="56071"/>
                </a:lnTo>
                <a:lnTo>
                  <a:pt x="357541" y="110830"/>
                </a:lnTo>
                <a:lnTo>
                  <a:pt x="349382" y="163989"/>
                </a:lnTo>
                <a:lnTo>
                  <a:pt x="338203" y="215260"/>
                </a:lnTo>
                <a:lnTo>
                  <a:pt x="324143" y="264358"/>
                </a:lnTo>
                <a:lnTo>
                  <a:pt x="307342" y="310995"/>
                </a:lnTo>
                <a:lnTo>
                  <a:pt x="287940" y="354885"/>
                </a:lnTo>
                <a:lnTo>
                  <a:pt x="266077" y="395740"/>
                </a:lnTo>
                <a:lnTo>
                  <a:pt x="241894" y="433274"/>
                </a:lnTo>
                <a:lnTo>
                  <a:pt x="215529" y="467200"/>
                </a:lnTo>
                <a:lnTo>
                  <a:pt x="187123" y="497231"/>
                </a:lnTo>
                <a:lnTo>
                  <a:pt x="156816" y="523080"/>
                </a:lnTo>
                <a:lnTo>
                  <a:pt x="124748" y="544461"/>
                </a:lnTo>
                <a:lnTo>
                  <a:pt x="91059" y="561086"/>
                </a:lnTo>
                <a:lnTo>
                  <a:pt x="212856" y="561086"/>
                </a:lnTo>
                <a:lnTo>
                  <a:pt x="241894" y="524333"/>
                </a:lnTo>
                <a:lnTo>
                  <a:pt x="266077" y="486799"/>
                </a:lnTo>
                <a:lnTo>
                  <a:pt x="287940" y="445944"/>
                </a:lnTo>
                <a:lnTo>
                  <a:pt x="307342" y="402054"/>
                </a:lnTo>
                <a:lnTo>
                  <a:pt x="324143" y="355417"/>
                </a:lnTo>
                <a:lnTo>
                  <a:pt x="338203" y="306319"/>
                </a:lnTo>
                <a:lnTo>
                  <a:pt x="349382" y="255048"/>
                </a:lnTo>
                <a:lnTo>
                  <a:pt x="357541" y="201889"/>
                </a:lnTo>
                <a:lnTo>
                  <a:pt x="362538" y="147130"/>
                </a:lnTo>
                <a:lnTo>
                  <a:pt x="364236" y="91059"/>
                </a:lnTo>
                <a:lnTo>
                  <a:pt x="364236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65726" y="1523238"/>
            <a:ext cx="364490" cy="625475"/>
          </a:xfrm>
          <a:custGeom>
            <a:avLst/>
            <a:gdLst/>
            <a:ahLst/>
            <a:cxnLst/>
            <a:rect l="l" t="t" r="r" b="b"/>
            <a:pathLst>
              <a:path w="364489" h="625475">
                <a:moveTo>
                  <a:pt x="0" y="0"/>
                </a:moveTo>
                <a:lnTo>
                  <a:pt x="0" y="91059"/>
                </a:lnTo>
                <a:lnTo>
                  <a:pt x="37564" y="94109"/>
                </a:lnTo>
                <a:lnTo>
                  <a:pt x="74077" y="103067"/>
                </a:lnTo>
                <a:lnTo>
                  <a:pt x="109340" y="117641"/>
                </a:lnTo>
                <a:lnTo>
                  <a:pt x="143158" y="137542"/>
                </a:lnTo>
                <a:lnTo>
                  <a:pt x="175330" y="162480"/>
                </a:lnTo>
                <a:lnTo>
                  <a:pt x="205660" y="192163"/>
                </a:lnTo>
                <a:lnTo>
                  <a:pt x="233950" y="226301"/>
                </a:lnTo>
                <a:lnTo>
                  <a:pt x="260002" y="264605"/>
                </a:lnTo>
                <a:lnTo>
                  <a:pt x="283619" y="306784"/>
                </a:lnTo>
                <a:lnTo>
                  <a:pt x="304602" y="352547"/>
                </a:lnTo>
                <a:lnTo>
                  <a:pt x="322754" y="401604"/>
                </a:lnTo>
                <a:lnTo>
                  <a:pt x="337876" y="453665"/>
                </a:lnTo>
                <a:lnTo>
                  <a:pt x="349772" y="508439"/>
                </a:lnTo>
                <a:lnTo>
                  <a:pt x="358244" y="565636"/>
                </a:lnTo>
                <a:lnTo>
                  <a:pt x="363093" y="624966"/>
                </a:lnTo>
                <a:lnTo>
                  <a:pt x="363593" y="613556"/>
                </a:lnTo>
                <a:lnTo>
                  <a:pt x="363950" y="602170"/>
                </a:lnTo>
                <a:lnTo>
                  <a:pt x="364164" y="590784"/>
                </a:lnTo>
                <a:lnTo>
                  <a:pt x="364236" y="579374"/>
                </a:lnTo>
                <a:lnTo>
                  <a:pt x="362355" y="520147"/>
                </a:lnTo>
                <a:lnTo>
                  <a:pt x="356836" y="462629"/>
                </a:lnTo>
                <a:lnTo>
                  <a:pt x="347861" y="407110"/>
                </a:lnTo>
                <a:lnTo>
                  <a:pt x="335613" y="353883"/>
                </a:lnTo>
                <a:lnTo>
                  <a:pt x="320275" y="303239"/>
                </a:lnTo>
                <a:lnTo>
                  <a:pt x="302031" y="255469"/>
                </a:lnTo>
                <a:lnTo>
                  <a:pt x="281064" y="210865"/>
                </a:lnTo>
                <a:lnTo>
                  <a:pt x="257555" y="169719"/>
                </a:lnTo>
                <a:lnTo>
                  <a:pt x="231690" y="132322"/>
                </a:lnTo>
                <a:lnTo>
                  <a:pt x="203650" y="98965"/>
                </a:lnTo>
                <a:lnTo>
                  <a:pt x="173619" y="69940"/>
                </a:lnTo>
                <a:lnTo>
                  <a:pt x="141779" y="45539"/>
                </a:lnTo>
                <a:lnTo>
                  <a:pt x="108314" y="26053"/>
                </a:lnTo>
                <a:lnTo>
                  <a:pt x="37242" y="2991"/>
                </a:lnTo>
                <a:lnTo>
                  <a:pt x="0" y="0"/>
                </a:lnTo>
                <a:close/>
              </a:path>
            </a:pathLst>
          </a:custGeom>
          <a:solidFill>
            <a:srgbClr val="0000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65726" y="1523238"/>
            <a:ext cx="364490" cy="1276985"/>
          </a:xfrm>
          <a:custGeom>
            <a:avLst/>
            <a:gdLst/>
            <a:ahLst/>
            <a:cxnLst/>
            <a:rect l="l" t="t" r="r" b="b"/>
            <a:pathLst>
              <a:path w="364489" h="1276985">
                <a:moveTo>
                  <a:pt x="363093" y="624966"/>
                </a:moveTo>
                <a:lnTo>
                  <a:pt x="358244" y="565636"/>
                </a:lnTo>
                <a:lnTo>
                  <a:pt x="349772" y="508439"/>
                </a:lnTo>
                <a:lnTo>
                  <a:pt x="337876" y="453665"/>
                </a:lnTo>
                <a:lnTo>
                  <a:pt x="322754" y="401604"/>
                </a:lnTo>
                <a:lnTo>
                  <a:pt x="304602" y="352547"/>
                </a:lnTo>
                <a:lnTo>
                  <a:pt x="283619" y="306784"/>
                </a:lnTo>
                <a:lnTo>
                  <a:pt x="260002" y="264605"/>
                </a:lnTo>
                <a:lnTo>
                  <a:pt x="233950" y="226301"/>
                </a:lnTo>
                <a:lnTo>
                  <a:pt x="205660" y="192163"/>
                </a:lnTo>
                <a:lnTo>
                  <a:pt x="175330" y="162480"/>
                </a:lnTo>
                <a:lnTo>
                  <a:pt x="143158" y="137542"/>
                </a:lnTo>
                <a:lnTo>
                  <a:pt x="109340" y="117641"/>
                </a:lnTo>
                <a:lnTo>
                  <a:pt x="74077" y="103067"/>
                </a:lnTo>
                <a:lnTo>
                  <a:pt x="0" y="91059"/>
                </a:lnTo>
                <a:lnTo>
                  <a:pt x="0" y="0"/>
                </a:lnTo>
                <a:lnTo>
                  <a:pt x="73407" y="11773"/>
                </a:lnTo>
                <a:lnTo>
                  <a:pt x="141779" y="45539"/>
                </a:lnTo>
                <a:lnTo>
                  <a:pt x="173619" y="69940"/>
                </a:lnTo>
                <a:lnTo>
                  <a:pt x="203650" y="98965"/>
                </a:lnTo>
                <a:lnTo>
                  <a:pt x="231690" y="132322"/>
                </a:lnTo>
                <a:lnTo>
                  <a:pt x="257555" y="169719"/>
                </a:lnTo>
                <a:lnTo>
                  <a:pt x="281064" y="210865"/>
                </a:lnTo>
                <a:lnTo>
                  <a:pt x="302031" y="255469"/>
                </a:lnTo>
                <a:lnTo>
                  <a:pt x="320275" y="303239"/>
                </a:lnTo>
                <a:lnTo>
                  <a:pt x="335613" y="353883"/>
                </a:lnTo>
                <a:lnTo>
                  <a:pt x="347861" y="407110"/>
                </a:lnTo>
                <a:lnTo>
                  <a:pt x="356836" y="462629"/>
                </a:lnTo>
                <a:lnTo>
                  <a:pt x="362355" y="520147"/>
                </a:lnTo>
                <a:lnTo>
                  <a:pt x="364236" y="579374"/>
                </a:lnTo>
                <a:lnTo>
                  <a:pt x="364236" y="670433"/>
                </a:lnTo>
                <a:lnTo>
                  <a:pt x="362538" y="726504"/>
                </a:lnTo>
                <a:lnTo>
                  <a:pt x="357541" y="781263"/>
                </a:lnTo>
                <a:lnTo>
                  <a:pt x="349382" y="834422"/>
                </a:lnTo>
                <a:lnTo>
                  <a:pt x="338203" y="885693"/>
                </a:lnTo>
                <a:lnTo>
                  <a:pt x="324143" y="934791"/>
                </a:lnTo>
                <a:lnTo>
                  <a:pt x="307342" y="981428"/>
                </a:lnTo>
                <a:lnTo>
                  <a:pt x="287940" y="1025318"/>
                </a:lnTo>
                <a:lnTo>
                  <a:pt x="266077" y="1066173"/>
                </a:lnTo>
                <a:lnTo>
                  <a:pt x="241894" y="1103707"/>
                </a:lnTo>
                <a:lnTo>
                  <a:pt x="215529" y="1137633"/>
                </a:lnTo>
                <a:lnTo>
                  <a:pt x="187123" y="1167664"/>
                </a:lnTo>
                <a:lnTo>
                  <a:pt x="156816" y="1193513"/>
                </a:lnTo>
                <a:lnTo>
                  <a:pt x="124748" y="1214894"/>
                </a:lnTo>
                <a:lnTo>
                  <a:pt x="91059" y="1231519"/>
                </a:lnTo>
                <a:lnTo>
                  <a:pt x="91059" y="1276985"/>
                </a:lnTo>
                <a:lnTo>
                  <a:pt x="0" y="1204340"/>
                </a:lnTo>
                <a:lnTo>
                  <a:pt x="91059" y="1094866"/>
                </a:lnTo>
                <a:lnTo>
                  <a:pt x="91059" y="1140460"/>
                </a:lnTo>
                <a:lnTo>
                  <a:pt x="124748" y="1123835"/>
                </a:lnTo>
                <a:lnTo>
                  <a:pt x="156816" y="1102454"/>
                </a:lnTo>
                <a:lnTo>
                  <a:pt x="187123" y="1076605"/>
                </a:lnTo>
                <a:lnTo>
                  <a:pt x="215529" y="1046574"/>
                </a:lnTo>
                <a:lnTo>
                  <a:pt x="241894" y="1012648"/>
                </a:lnTo>
                <a:lnTo>
                  <a:pt x="266077" y="975114"/>
                </a:lnTo>
                <a:lnTo>
                  <a:pt x="287940" y="934259"/>
                </a:lnTo>
                <a:lnTo>
                  <a:pt x="307342" y="890369"/>
                </a:lnTo>
                <a:lnTo>
                  <a:pt x="324143" y="843732"/>
                </a:lnTo>
                <a:lnTo>
                  <a:pt x="338203" y="794634"/>
                </a:lnTo>
                <a:lnTo>
                  <a:pt x="349382" y="743363"/>
                </a:lnTo>
                <a:lnTo>
                  <a:pt x="357541" y="690204"/>
                </a:lnTo>
                <a:lnTo>
                  <a:pt x="362538" y="635445"/>
                </a:lnTo>
                <a:lnTo>
                  <a:pt x="364236" y="579374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76114" y="1295400"/>
            <a:ext cx="104775" cy="1600200"/>
          </a:xfrm>
          <a:custGeom>
            <a:avLst/>
            <a:gdLst/>
            <a:ahLst/>
            <a:cxnLst/>
            <a:rect l="l" t="t" r="r" b="b"/>
            <a:pathLst>
              <a:path w="104775" h="1600200">
                <a:moveTo>
                  <a:pt x="6985" y="1504188"/>
                </a:moveTo>
                <a:lnTo>
                  <a:pt x="4063" y="1505839"/>
                </a:lnTo>
                <a:lnTo>
                  <a:pt x="1015" y="1507616"/>
                </a:lnTo>
                <a:lnTo>
                  <a:pt x="0" y="1511553"/>
                </a:lnTo>
                <a:lnTo>
                  <a:pt x="1725" y="1514728"/>
                </a:lnTo>
                <a:lnTo>
                  <a:pt x="51562" y="1600200"/>
                </a:lnTo>
                <a:lnTo>
                  <a:pt x="58922" y="1587627"/>
                </a:lnTo>
                <a:lnTo>
                  <a:pt x="45212" y="1587627"/>
                </a:lnTo>
                <a:lnTo>
                  <a:pt x="45234" y="1564187"/>
                </a:lnTo>
                <a:lnTo>
                  <a:pt x="10922" y="1505203"/>
                </a:lnTo>
                <a:lnTo>
                  <a:pt x="6985" y="1504188"/>
                </a:lnTo>
                <a:close/>
              </a:path>
              <a:path w="104775" h="1600200">
                <a:moveTo>
                  <a:pt x="45234" y="1564187"/>
                </a:moveTo>
                <a:lnTo>
                  <a:pt x="45212" y="1587627"/>
                </a:lnTo>
                <a:lnTo>
                  <a:pt x="57912" y="1587627"/>
                </a:lnTo>
                <a:lnTo>
                  <a:pt x="57915" y="1584452"/>
                </a:lnTo>
                <a:lnTo>
                  <a:pt x="46100" y="1584452"/>
                </a:lnTo>
                <a:lnTo>
                  <a:pt x="51577" y="1575090"/>
                </a:lnTo>
                <a:lnTo>
                  <a:pt x="45234" y="1564187"/>
                </a:lnTo>
                <a:close/>
              </a:path>
              <a:path w="104775" h="1600200">
                <a:moveTo>
                  <a:pt x="96265" y="1504188"/>
                </a:moveTo>
                <a:lnTo>
                  <a:pt x="92328" y="1505203"/>
                </a:lnTo>
                <a:lnTo>
                  <a:pt x="90677" y="1508252"/>
                </a:lnTo>
                <a:lnTo>
                  <a:pt x="57955" y="1564187"/>
                </a:lnTo>
                <a:lnTo>
                  <a:pt x="57912" y="1587627"/>
                </a:lnTo>
                <a:lnTo>
                  <a:pt x="58922" y="1587627"/>
                </a:lnTo>
                <a:lnTo>
                  <a:pt x="103377" y="1511680"/>
                </a:lnTo>
                <a:lnTo>
                  <a:pt x="102362" y="1507744"/>
                </a:lnTo>
                <a:lnTo>
                  <a:pt x="96265" y="1504188"/>
                </a:lnTo>
                <a:close/>
              </a:path>
              <a:path w="104775" h="1600200">
                <a:moveTo>
                  <a:pt x="51577" y="1575090"/>
                </a:moveTo>
                <a:lnTo>
                  <a:pt x="46100" y="1584452"/>
                </a:lnTo>
                <a:lnTo>
                  <a:pt x="57023" y="1584452"/>
                </a:lnTo>
                <a:lnTo>
                  <a:pt x="51577" y="1575090"/>
                </a:lnTo>
                <a:close/>
              </a:path>
              <a:path w="104775" h="1600200">
                <a:moveTo>
                  <a:pt x="57934" y="1564223"/>
                </a:moveTo>
                <a:lnTo>
                  <a:pt x="51577" y="1575090"/>
                </a:lnTo>
                <a:lnTo>
                  <a:pt x="57023" y="1584452"/>
                </a:lnTo>
                <a:lnTo>
                  <a:pt x="57915" y="1584452"/>
                </a:lnTo>
                <a:lnTo>
                  <a:pt x="57934" y="1564223"/>
                </a:lnTo>
                <a:close/>
              </a:path>
              <a:path w="104775" h="1600200">
                <a:moveTo>
                  <a:pt x="53141" y="25205"/>
                </a:moveTo>
                <a:lnTo>
                  <a:pt x="46713" y="36196"/>
                </a:lnTo>
                <a:lnTo>
                  <a:pt x="45292" y="1504188"/>
                </a:lnTo>
                <a:lnTo>
                  <a:pt x="45255" y="1564223"/>
                </a:lnTo>
                <a:lnTo>
                  <a:pt x="51577" y="1575090"/>
                </a:lnTo>
                <a:lnTo>
                  <a:pt x="57934" y="1564223"/>
                </a:lnTo>
                <a:lnTo>
                  <a:pt x="59413" y="35956"/>
                </a:lnTo>
                <a:lnTo>
                  <a:pt x="53141" y="25205"/>
                </a:lnTo>
                <a:close/>
              </a:path>
              <a:path w="104775" h="1600200">
                <a:moveTo>
                  <a:pt x="53086" y="0"/>
                </a:moveTo>
                <a:lnTo>
                  <a:pt x="1397" y="88519"/>
                </a:lnTo>
                <a:lnTo>
                  <a:pt x="2412" y="92455"/>
                </a:lnTo>
                <a:lnTo>
                  <a:pt x="5461" y="94234"/>
                </a:lnTo>
                <a:lnTo>
                  <a:pt x="8382" y="96012"/>
                </a:lnTo>
                <a:lnTo>
                  <a:pt x="12319" y="94996"/>
                </a:lnTo>
                <a:lnTo>
                  <a:pt x="46713" y="36196"/>
                </a:lnTo>
                <a:lnTo>
                  <a:pt x="46736" y="12573"/>
                </a:lnTo>
                <a:lnTo>
                  <a:pt x="60417" y="12573"/>
                </a:lnTo>
                <a:lnTo>
                  <a:pt x="53086" y="0"/>
                </a:lnTo>
                <a:close/>
              </a:path>
              <a:path w="104775" h="1600200">
                <a:moveTo>
                  <a:pt x="60417" y="12573"/>
                </a:moveTo>
                <a:lnTo>
                  <a:pt x="59436" y="12573"/>
                </a:lnTo>
                <a:lnTo>
                  <a:pt x="59413" y="35956"/>
                </a:lnTo>
                <a:lnTo>
                  <a:pt x="92075" y="91948"/>
                </a:lnTo>
                <a:lnTo>
                  <a:pt x="93725" y="94996"/>
                </a:lnTo>
                <a:lnTo>
                  <a:pt x="97662" y="96012"/>
                </a:lnTo>
                <a:lnTo>
                  <a:pt x="100711" y="94361"/>
                </a:lnTo>
                <a:lnTo>
                  <a:pt x="103759" y="92583"/>
                </a:lnTo>
                <a:lnTo>
                  <a:pt x="104775" y="88646"/>
                </a:lnTo>
                <a:lnTo>
                  <a:pt x="60417" y="12573"/>
                </a:lnTo>
                <a:close/>
              </a:path>
              <a:path w="104775" h="1600200">
                <a:moveTo>
                  <a:pt x="59436" y="12573"/>
                </a:moveTo>
                <a:lnTo>
                  <a:pt x="46736" y="12573"/>
                </a:lnTo>
                <a:lnTo>
                  <a:pt x="46713" y="36196"/>
                </a:lnTo>
                <a:lnTo>
                  <a:pt x="53141" y="25205"/>
                </a:lnTo>
                <a:lnTo>
                  <a:pt x="47625" y="15748"/>
                </a:lnTo>
                <a:lnTo>
                  <a:pt x="59432" y="15748"/>
                </a:lnTo>
                <a:lnTo>
                  <a:pt x="59436" y="12573"/>
                </a:lnTo>
                <a:close/>
              </a:path>
              <a:path w="104775" h="1600200">
                <a:moveTo>
                  <a:pt x="59432" y="15748"/>
                </a:moveTo>
                <a:lnTo>
                  <a:pt x="58674" y="15748"/>
                </a:lnTo>
                <a:lnTo>
                  <a:pt x="53141" y="25205"/>
                </a:lnTo>
                <a:lnTo>
                  <a:pt x="59413" y="35956"/>
                </a:lnTo>
                <a:lnTo>
                  <a:pt x="59432" y="15748"/>
                </a:lnTo>
                <a:close/>
              </a:path>
              <a:path w="104775" h="1600200">
                <a:moveTo>
                  <a:pt x="58674" y="15748"/>
                </a:moveTo>
                <a:lnTo>
                  <a:pt x="47625" y="15748"/>
                </a:lnTo>
                <a:lnTo>
                  <a:pt x="53141" y="25205"/>
                </a:lnTo>
                <a:lnTo>
                  <a:pt x="58674" y="1574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801361" y="2056638"/>
            <a:ext cx="455930" cy="228600"/>
          </a:xfrm>
          <a:custGeom>
            <a:avLst/>
            <a:gdLst/>
            <a:ahLst/>
            <a:cxnLst/>
            <a:rect l="l" t="t" r="r" b="b"/>
            <a:pathLst>
              <a:path w="455929" h="228600">
                <a:moveTo>
                  <a:pt x="0" y="228600"/>
                </a:moveTo>
                <a:lnTo>
                  <a:pt x="455675" y="228600"/>
                </a:lnTo>
                <a:lnTo>
                  <a:pt x="455675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801361" y="2056638"/>
            <a:ext cx="455930" cy="228600"/>
          </a:xfrm>
          <a:custGeom>
            <a:avLst/>
            <a:gdLst/>
            <a:ahLst/>
            <a:cxnLst/>
            <a:rect l="l" t="t" r="r" b="b"/>
            <a:pathLst>
              <a:path w="455929" h="228600">
                <a:moveTo>
                  <a:pt x="0" y="228600"/>
                </a:moveTo>
                <a:lnTo>
                  <a:pt x="455675" y="228600"/>
                </a:lnTo>
                <a:lnTo>
                  <a:pt x="455675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266435" y="1559813"/>
            <a:ext cx="2345690" cy="1283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2885" marR="5080" indent="-210820">
              <a:lnSpc>
                <a:spcPct val="100000"/>
              </a:lnSpc>
              <a:spcBef>
                <a:spcPts val="105"/>
              </a:spcBef>
            </a:pPr>
            <a:r>
              <a:rPr sz="2000" b="1" spc="10" dirty="0">
                <a:solidFill>
                  <a:srgbClr val="FF33CC"/>
                </a:solidFill>
                <a:latin typeface="Arial"/>
                <a:cs typeface="Arial"/>
              </a:rPr>
              <a:t>Glyceraldehyde</a:t>
            </a:r>
            <a:r>
              <a:rPr sz="2000" b="1" spc="-90" dirty="0">
                <a:solidFill>
                  <a:srgbClr val="FF33CC"/>
                </a:solidFill>
                <a:latin typeface="Arial"/>
                <a:cs typeface="Arial"/>
              </a:rPr>
              <a:t> </a:t>
            </a:r>
            <a:r>
              <a:rPr sz="2000" b="1" spc="-160" dirty="0">
                <a:solidFill>
                  <a:srgbClr val="FF33CC"/>
                </a:solidFill>
                <a:latin typeface="Arial"/>
                <a:cs typeface="Arial"/>
              </a:rPr>
              <a:t>3P-  </a:t>
            </a:r>
            <a:r>
              <a:rPr sz="2000" b="1" spc="5" dirty="0">
                <a:solidFill>
                  <a:srgbClr val="FF33CC"/>
                </a:solidFill>
                <a:latin typeface="Arial"/>
                <a:cs typeface="Arial"/>
              </a:rPr>
              <a:t>dehydrogenase</a:t>
            </a:r>
            <a:endParaRPr sz="2000">
              <a:latin typeface="Arial"/>
              <a:cs typeface="Arial"/>
            </a:endParaRPr>
          </a:p>
          <a:p>
            <a:pPr marL="306070" algn="ctr">
              <a:lnSpc>
                <a:spcPct val="100000"/>
              </a:lnSpc>
              <a:spcBef>
                <a:spcPts val="300"/>
              </a:spcBef>
            </a:pPr>
            <a:r>
              <a:rPr sz="2000" b="1" spc="5" dirty="0">
                <a:solidFill>
                  <a:srgbClr val="FF0000"/>
                </a:solidFill>
                <a:latin typeface="Arial"/>
                <a:cs typeface="Arial"/>
              </a:rPr>
              <a:t>Iodoacetate,</a:t>
            </a:r>
            <a:endParaRPr sz="2000">
              <a:latin typeface="Arial"/>
              <a:cs typeface="Arial"/>
            </a:endParaRPr>
          </a:p>
          <a:p>
            <a:pPr marL="303530" algn="ctr">
              <a:lnSpc>
                <a:spcPct val="100000"/>
              </a:lnSpc>
            </a:pP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Arsenate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66435" y="3656457"/>
            <a:ext cx="219329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9770" marR="5080" indent="-687705">
              <a:lnSpc>
                <a:spcPct val="100000"/>
              </a:lnSpc>
              <a:spcBef>
                <a:spcPts val="100"/>
              </a:spcBef>
            </a:pPr>
            <a:r>
              <a:rPr sz="2000" b="1" spc="-25" dirty="0">
                <a:solidFill>
                  <a:srgbClr val="FF33CC"/>
                </a:solidFill>
                <a:latin typeface="Arial"/>
                <a:cs typeface="Arial"/>
              </a:rPr>
              <a:t>Phosphoglycerate  </a:t>
            </a:r>
            <a:r>
              <a:rPr sz="2000" b="1" spc="-5" dirty="0">
                <a:solidFill>
                  <a:srgbClr val="FF33CC"/>
                </a:solidFill>
                <a:latin typeface="Arial"/>
                <a:cs typeface="Arial"/>
              </a:rPr>
              <a:t>kinase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23538" y="3503167"/>
            <a:ext cx="982344" cy="1169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70" dirty="0">
                <a:solidFill>
                  <a:srgbClr val="FF0000"/>
                </a:solidFill>
                <a:latin typeface="Arial"/>
                <a:cs typeface="Arial"/>
              </a:rPr>
              <a:t>ADP</a:t>
            </a:r>
            <a:endParaRPr sz="2000">
              <a:latin typeface="Arial"/>
              <a:cs typeface="Arial"/>
            </a:endParaRPr>
          </a:p>
          <a:p>
            <a:pPr marL="404495">
              <a:lnSpc>
                <a:spcPct val="100000"/>
              </a:lnSpc>
            </a:pPr>
            <a:r>
              <a:rPr sz="3000" b="1" spc="135" baseline="-16666" dirty="0">
                <a:solidFill>
                  <a:srgbClr val="0000FF"/>
                </a:solidFill>
                <a:latin typeface="Arial"/>
                <a:cs typeface="Arial"/>
              </a:rPr>
              <a:t>Mg</a:t>
            </a:r>
            <a:r>
              <a:rPr sz="1300" b="1" spc="-60" dirty="0">
                <a:solidFill>
                  <a:srgbClr val="0000FF"/>
                </a:solidFill>
                <a:latin typeface="Arial"/>
                <a:cs typeface="Arial"/>
              </a:rPr>
              <a:t>+2</a:t>
            </a:r>
            <a:endParaRPr sz="1300">
              <a:latin typeface="Arial"/>
              <a:cs typeface="Arial"/>
            </a:endParaRPr>
          </a:p>
          <a:p>
            <a:pPr marL="154305">
              <a:lnSpc>
                <a:spcPct val="100000"/>
              </a:lnSpc>
              <a:spcBef>
                <a:spcPts val="1800"/>
              </a:spcBef>
            </a:pPr>
            <a:r>
              <a:rPr sz="2000" b="1" spc="-145" dirty="0">
                <a:solidFill>
                  <a:srgbClr val="FF0000"/>
                </a:solidFill>
                <a:latin typeface="Arial"/>
                <a:cs typeface="Arial"/>
              </a:rPr>
              <a:t>ATP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662932" y="4034154"/>
            <a:ext cx="350520" cy="603885"/>
          </a:xfrm>
          <a:custGeom>
            <a:avLst/>
            <a:gdLst/>
            <a:ahLst/>
            <a:cxnLst/>
            <a:rect l="l" t="t" r="r" b="b"/>
            <a:pathLst>
              <a:path w="350520" h="603885">
                <a:moveTo>
                  <a:pt x="87502" y="418973"/>
                </a:moveTo>
                <a:lnTo>
                  <a:pt x="0" y="530352"/>
                </a:lnTo>
                <a:lnTo>
                  <a:pt x="95757" y="603631"/>
                </a:lnTo>
                <a:lnTo>
                  <a:pt x="93725" y="557530"/>
                </a:lnTo>
                <a:lnTo>
                  <a:pt x="132735" y="539696"/>
                </a:lnTo>
                <a:lnTo>
                  <a:pt x="169235" y="516800"/>
                </a:lnTo>
                <a:lnTo>
                  <a:pt x="203017" y="489217"/>
                </a:lnTo>
                <a:lnTo>
                  <a:pt x="226254" y="465201"/>
                </a:lnTo>
                <a:lnTo>
                  <a:pt x="89534" y="465201"/>
                </a:lnTo>
                <a:lnTo>
                  <a:pt x="87502" y="418973"/>
                </a:lnTo>
                <a:close/>
              </a:path>
              <a:path w="350520" h="603885">
                <a:moveTo>
                  <a:pt x="346201" y="0"/>
                </a:moveTo>
                <a:lnTo>
                  <a:pt x="346249" y="52761"/>
                </a:lnTo>
                <a:lnTo>
                  <a:pt x="341706" y="104238"/>
                </a:lnTo>
                <a:lnTo>
                  <a:pt x="332779" y="154054"/>
                </a:lnTo>
                <a:lnTo>
                  <a:pt x="319677" y="201831"/>
                </a:lnTo>
                <a:lnTo>
                  <a:pt x="302608" y="247189"/>
                </a:lnTo>
                <a:lnTo>
                  <a:pt x="281781" y="289750"/>
                </a:lnTo>
                <a:lnTo>
                  <a:pt x="257402" y="329136"/>
                </a:lnTo>
                <a:lnTo>
                  <a:pt x="229681" y="364969"/>
                </a:lnTo>
                <a:lnTo>
                  <a:pt x="198826" y="396871"/>
                </a:lnTo>
                <a:lnTo>
                  <a:pt x="165044" y="424462"/>
                </a:lnTo>
                <a:lnTo>
                  <a:pt x="128544" y="447364"/>
                </a:lnTo>
                <a:lnTo>
                  <a:pt x="89534" y="465201"/>
                </a:lnTo>
                <a:lnTo>
                  <a:pt x="226254" y="465201"/>
                </a:lnTo>
                <a:lnTo>
                  <a:pt x="261593" y="421504"/>
                </a:lnTo>
                <a:lnTo>
                  <a:pt x="285972" y="382127"/>
                </a:lnTo>
                <a:lnTo>
                  <a:pt x="306799" y="339572"/>
                </a:lnTo>
                <a:lnTo>
                  <a:pt x="323868" y="294216"/>
                </a:lnTo>
                <a:lnTo>
                  <a:pt x="336970" y="246437"/>
                </a:lnTo>
                <a:lnTo>
                  <a:pt x="345897" y="196611"/>
                </a:lnTo>
                <a:lnTo>
                  <a:pt x="350440" y="145116"/>
                </a:lnTo>
                <a:lnTo>
                  <a:pt x="350392" y="92329"/>
                </a:lnTo>
                <a:lnTo>
                  <a:pt x="34620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618735" y="3583178"/>
            <a:ext cx="391160" cy="497205"/>
          </a:xfrm>
          <a:custGeom>
            <a:avLst/>
            <a:gdLst/>
            <a:ahLst/>
            <a:cxnLst/>
            <a:rect l="l" t="t" r="r" b="b"/>
            <a:pathLst>
              <a:path w="391160" h="497204">
                <a:moveTo>
                  <a:pt x="0" y="0"/>
                </a:moveTo>
                <a:lnTo>
                  <a:pt x="4063" y="92329"/>
                </a:lnTo>
                <a:lnTo>
                  <a:pt x="47450" y="93568"/>
                </a:lnTo>
                <a:lnTo>
                  <a:pt x="89711" y="100994"/>
                </a:lnTo>
                <a:lnTo>
                  <a:pt x="130535" y="114280"/>
                </a:lnTo>
                <a:lnTo>
                  <a:pt x="169607" y="133097"/>
                </a:lnTo>
                <a:lnTo>
                  <a:pt x="206615" y="157116"/>
                </a:lnTo>
                <a:lnTo>
                  <a:pt x="241246" y="186011"/>
                </a:lnTo>
                <a:lnTo>
                  <a:pt x="273185" y="219452"/>
                </a:lnTo>
                <a:lnTo>
                  <a:pt x="302121" y="257111"/>
                </a:lnTo>
                <a:lnTo>
                  <a:pt x="327740" y="298662"/>
                </a:lnTo>
                <a:lnTo>
                  <a:pt x="349728" y="343774"/>
                </a:lnTo>
                <a:lnTo>
                  <a:pt x="367772" y="392121"/>
                </a:lnTo>
                <a:lnTo>
                  <a:pt x="381560" y="443374"/>
                </a:lnTo>
                <a:lnTo>
                  <a:pt x="390778" y="497205"/>
                </a:lnTo>
                <a:lnTo>
                  <a:pt x="391040" y="485659"/>
                </a:lnTo>
                <a:lnTo>
                  <a:pt x="385470" y="396544"/>
                </a:lnTo>
                <a:lnTo>
                  <a:pt x="375837" y="344179"/>
                </a:lnTo>
                <a:lnTo>
                  <a:pt x="361790" y="294220"/>
                </a:lnTo>
                <a:lnTo>
                  <a:pt x="343625" y="247003"/>
                </a:lnTo>
                <a:lnTo>
                  <a:pt x="321634" y="202868"/>
                </a:lnTo>
                <a:lnTo>
                  <a:pt x="296112" y="162151"/>
                </a:lnTo>
                <a:lnTo>
                  <a:pt x="267350" y="125190"/>
                </a:lnTo>
                <a:lnTo>
                  <a:pt x="235644" y="92323"/>
                </a:lnTo>
                <a:lnTo>
                  <a:pt x="201286" y="63887"/>
                </a:lnTo>
                <a:lnTo>
                  <a:pt x="164571" y="40220"/>
                </a:lnTo>
                <a:lnTo>
                  <a:pt x="125791" y="21661"/>
                </a:lnTo>
                <a:lnTo>
                  <a:pt x="85240" y="8546"/>
                </a:lnTo>
                <a:lnTo>
                  <a:pt x="43212" y="1213"/>
                </a:lnTo>
                <a:lnTo>
                  <a:pt x="0" y="0"/>
                </a:lnTo>
                <a:close/>
              </a:path>
            </a:pathLst>
          </a:custGeom>
          <a:solidFill>
            <a:srgbClr val="0000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618735" y="3583178"/>
            <a:ext cx="394970" cy="1054735"/>
          </a:xfrm>
          <a:custGeom>
            <a:avLst/>
            <a:gdLst/>
            <a:ahLst/>
            <a:cxnLst/>
            <a:rect l="l" t="t" r="r" b="b"/>
            <a:pathLst>
              <a:path w="394970" h="1054735">
                <a:moveTo>
                  <a:pt x="390778" y="497205"/>
                </a:moveTo>
                <a:lnTo>
                  <a:pt x="381560" y="443374"/>
                </a:lnTo>
                <a:lnTo>
                  <a:pt x="367772" y="392121"/>
                </a:lnTo>
                <a:lnTo>
                  <a:pt x="349728" y="343774"/>
                </a:lnTo>
                <a:lnTo>
                  <a:pt x="327740" y="298662"/>
                </a:lnTo>
                <a:lnTo>
                  <a:pt x="302121" y="257111"/>
                </a:lnTo>
                <a:lnTo>
                  <a:pt x="273185" y="219452"/>
                </a:lnTo>
                <a:lnTo>
                  <a:pt x="241246" y="186011"/>
                </a:lnTo>
                <a:lnTo>
                  <a:pt x="206615" y="157116"/>
                </a:lnTo>
                <a:lnTo>
                  <a:pt x="169607" y="133097"/>
                </a:lnTo>
                <a:lnTo>
                  <a:pt x="130535" y="114280"/>
                </a:lnTo>
                <a:lnTo>
                  <a:pt x="89711" y="100994"/>
                </a:lnTo>
                <a:lnTo>
                  <a:pt x="47450" y="93568"/>
                </a:lnTo>
                <a:lnTo>
                  <a:pt x="4063" y="92329"/>
                </a:lnTo>
                <a:lnTo>
                  <a:pt x="0" y="0"/>
                </a:lnTo>
                <a:lnTo>
                  <a:pt x="43212" y="1213"/>
                </a:lnTo>
                <a:lnTo>
                  <a:pt x="85240" y="8546"/>
                </a:lnTo>
                <a:lnTo>
                  <a:pt x="125791" y="21661"/>
                </a:lnTo>
                <a:lnTo>
                  <a:pt x="164571" y="40220"/>
                </a:lnTo>
                <a:lnTo>
                  <a:pt x="201286" y="63887"/>
                </a:lnTo>
                <a:lnTo>
                  <a:pt x="235644" y="92323"/>
                </a:lnTo>
                <a:lnTo>
                  <a:pt x="267350" y="125190"/>
                </a:lnTo>
                <a:lnTo>
                  <a:pt x="296112" y="162151"/>
                </a:lnTo>
                <a:lnTo>
                  <a:pt x="321634" y="202868"/>
                </a:lnTo>
                <a:lnTo>
                  <a:pt x="343625" y="247003"/>
                </a:lnTo>
                <a:lnTo>
                  <a:pt x="361790" y="294220"/>
                </a:lnTo>
                <a:lnTo>
                  <a:pt x="375837" y="344179"/>
                </a:lnTo>
                <a:lnTo>
                  <a:pt x="385470" y="396544"/>
                </a:lnTo>
                <a:lnTo>
                  <a:pt x="390398" y="450977"/>
                </a:lnTo>
                <a:lnTo>
                  <a:pt x="394588" y="543306"/>
                </a:lnTo>
                <a:lnTo>
                  <a:pt x="394636" y="596093"/>
                </a:lnTo>
                <a:lnTo>
                  <a:pt x="390093" y="647588"/>
                </a:lnTo>
                <a:lnTo>
                  <a:pt x="381166" y="697414"/>
                </a:lnTo>
                <a:lnTo>
                  <a:pt x="368064" y="745193"/>
                </a:lnTo>
                <a:lnTo>
                  <a:pt x="350995" y="790549"/>
                </a:lnTo>
                <a:lnTo>
                  <a:pt x="330168" y="833104"/>
                </a:lnTo>
                <a:lnTo>
                  <a:pt x="305789" y="872481"/>
                </a:lnTo>
                <a:lnTo>
                  <a:pt x="278068" y="908304"/>
                </a:lnTo>
                <a:lnTo>
                  <a:pt x="247213" y="940194"/>
                </a:lnTo>
                <a:lnTo>
                  <a:pt x="213431" y="967777"/>
                </a:lnTo>
                <a:lnTo>
                  <a:pt x="176931" y="990673"/>
                </a:lnTo>
                <a:lnTo>
                  <a:pt x="137922" y="1008507"/>
                </a:lnTo>
                <a:lnTo>
                  <a:pt x="139953" y="1054608"/>
                </a:lnTo>
                <a:lnTo>
                  <a:pt x="44196" y="981329"/>
                </a:lnTo>
                <a:lnTo>
                  <a:pt x="131699" y="869950"/>
                </a:lnTo>
                <a:lnTo>
                  <a:pt x="133730" y="916178"/>
                </a:lnTo>
                <a:lnTo>
                  <a:pt x="172740" y="898341"/>
                </a:lnTo>
                <a:lnTo>
                  <a:pt x="209240" y="875439"/>
                </a:lnTo>
                <a:lnTo>
                  <a:pt x="243022" y="847848"/>
                </a:lnTo>
                <a:lnTo>
                  <a:pt x="273877" y="815946"/>
                </a:lnTo>
                <a:lnTo>
                  <a:pt x="301598" y="780113"/>
                </a:lnTo>
                <a:lnTo>
                  <a:pt x="325977" y="740727"/>
                </a:lnTo>
                <a:lnTo>
                  <a:pt x="346804" y="698166"/>
                </a:lnTo>
                <a:lnTo>
                  <a:pt x="363873" y="652808"/>
                </a:lnTo>
                <a:lnTo>
                  <a:pt x="376975" y="605031"/>
                </a:lnTo>
                <a:lnTo>
                  <a:pt x="385902" y="555215"/>
                </a:lnTo>
                <a:lnTo>
                  <a:pt x="390445" y="503738"/>
                </a:lnTo>
                <a:lnTo>
                  <a:pt x="390398" y="450977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76114" y="3505200"/>
            <a:ext cx="104775" cy="990600"/>
          </a:xfrm>
          <a:custGeom>
            <a:avLst/>
            <a:gdLst/>
            <a:ahLst/>
            <a:cxnLst/>
            <a:rect l="l" t="t" r="r" b="b"/>
            <a:pathLst>
              <a:path w="104775" h="990600">
                <a:moveTo>
                  <a:pt x="7112" y="894461"/>
                </a:moveTo>
                <a:lnTo>
                  <a:pt x="1015" y="898017"/>
                </a:lnTo>
                <a:lnTo>
                  <a:pt x="0" y="901954"/>
                </a:lnTo>
                <a:lnTo>
                  <a:pt x="51562" y="990600"/>
                </a:lnTo>
                <a:lnTo>
                  <a:pt x="58922" y="978026"/>
                </a:lnTo>
                <a:lnTo>
                  <a:pt x="45212" y="978026"/>
                </a:lnTo>
                <a:lnTo>
                  <a:pt x="45249" y="954579"/>
                </a:lnTo>
                <a:lnTo>
                  <a:pt x="10922" y="895476"/>
                </a:lnTo>
                <a:lnTo>
                  <a:pt x="7112" y="894461"/>
                </a:lnTo>
                <a:close/>
              </a:path>
              <a:path w="104775" h="990600">
                <a:moveTo>
                  <a:pt x="45249" y="954579"/>
                </a:moveTo>
                <a:lnTo>
                  <a:pt x="45212" y="978026"/>
                </a:lnTo>
                <a:lnTo>
                  <a:pt x="57912" y="978026"/>
                </a:lnTo>
                <a:lnTo>
                  <a:pt x="57917" y="974851"/>
                </a:lnTo>
                <a:lnTo>
                  <a:pt x="46100" y="974851"/>
                </a:lnTo>
                <a:lnTo>
                  <a:pt x="51581" y="965482"/>
                </a:lnTo>
                <a:lnTo>
                  <a:pt x="45249" y="954579"/>
                </a:lnTo>
                <a:close/>
              </a:path>
              <a:path w="104775" h="990600">
                <a:moveTo>
                  <a:pt x="96393" y="894588"/>
                </a:moveTo>
                <a:lnTo>
                  <a:pt x="92456" y="895604"/>
                </a:lnTo>
                <a:lnTo>
                  <a:pt x="57958" y="954579"/>
                </a:lnTo>
                <a:lnTo>
                  <a:pt x="57912" y="978026"/>
                </a:lnTo>
                <a:lnTo>
                  <a:pt x="58922" y="978026"/>
                </a:lnTo>
                <a:lnTo>
                  <a:pt x="103377" y="902081"/>
                </a:lnTo>
                <a:lnTo>
                  <a:pt x="102362" y="898144"/>
                </a:lnTo>
                <a:lnTo>
                  <a:pt x="99313" y="896366"/>
                </a:lnTo>
                <a:lnTo>
                  <a:pt x="96393" y="894588"/>
                </a:lnTo>
                <a:close/>
              </a:path>
              <a:path w="104775" h="990600">
                <a:moveTo>
                  <a:pt x="51581" y="965482"/>
                </a:moveTo>
                <a:lnTo>
                  <a:pt x="46100" y="974851"/>
                </a:lnTo>
                <a:lnTo>
                  <a:pt x="57023" y="974851"/>
                </a:lnTo>
                <a:lnTo>
                  <a:pt x="51581" y="965482"/>
                </a:lnTo>
                <a:close/>
              </a:path>
              <a:path w="104775" h="990600">
                <a:moveTo>
                  <a:pt x="57948" y="954596"/>
                </a:moveTo>
                <a:lnTo>
                  <a:pt x="51581" y="965482"/>
                </a:lnTo>
                <a:lnTo>
                  <a:pt x="57023" y="974851"/>
                </a:lnTo>
                <a:lnTo>
                  <a:pt x="57917" y="974851"/>
                </a:lnTo>
                <a:lnTo>
                  <a:pt x="57948" y="954596"/>
                </a:lnTo>
                <a:close/>
              </a:path>
              <a:path w="104775" h="990600">
                <a:moveTo>
                  <a:pt x="53074" y="25130"/>
                </a:moveTo>
                <a:lnTo>
                  <a:pt x="46721" y="36020"/>
                </a:lnTo>
                <a:lnTo>
                  <a:pt x="46604" y="96138"/>
                </a:lnTo>
                <a:lnTo>
                  <a:pt x="45258" y="954596"/>
                </a:lnTo>
                <a:lnTo>
                  <a:pt x="51581" y="965482"/>
                </a:lnTo>
                <a:lnTo>
                  <a:pt x="57948" y="954596"/>
                </a:lnTo>
                <a:lnTo>
                  <a:pt x="59398" y="36020"/>
                </a:lnTo>
                <a:lnTo>
                  <a:pt x="53074" y="25130"/>
                </a:lnTo>
                <a:close/>
              </a:path>
              <a:path w="104775" h="990600">
                <a:moveTo>
                  <a:pt x="60417" y="12573"/>
                </a:moveTo>
                <a:lnTo>
                  <a:pt x="59436" y="12573"/>
                </a:lnTo>
                <a:lnTo>
                  <a:pt x="59421" y="36058"/>
                </a:lnTo>
                <a:lnTo>
                  <a:pt x="93725" y="95123"/>
                </a:lnTo>
                <a:lnTo>
                  <a:pt x="97662" y="96138"/>
                </a:lnTo>
                <a:lnTo>
                  <a:pt x="100584" y="94361"/>
                </a:lnTo>
                <a:lnTo>
                  <a:pt x="103632" y="92583"/>
                </a:lnTo>
                <a:lnTo>
                  <a:pt x="104648" y="88646"/>
                </a:lnTo>
                <a:lnTo>
                  <a:pt x="102922" y="85471"/>
                </a:lnTo>
                <a:lnTo>
                  <a:pt x="60417" y="12573"/>
                </a:lnTo>
                <a:close/>
              </a:path>
              <a:path w="104775" h="990600">
                <a:moveTo>
                  <a:pt x="53086" y="0"/>
                </a:moveTo>
                <a:lnTo>
                  <a:pt x="1270" y="88519"/>
                </a:lnTo>
                <a:lnTo>
                  <a:pt x="2286" y="92455"/>
                </a:lnTo>
                <a:lnTo>
                  <a:pt x="8382" y="96012"/>
                </a:lnTo>
                <a:lnTo>
                  <a:pt x="12319" y="94996"/>
                </a:lnTo>
                <a:lnTo>
                  <a:pt x="46698" y="36058"/>
                </a:lnTo>
                <a:lnTo>
                  <a:pt x="46736" y="12573"/>
                </a:lnTo>
                <a:lnTo>
                  <a:pt x="60417" y="12573"/>
                </a:lnTo>
                <a:lnTo>
                  <a:pt x="53086" y="0"/>
                </a:lnTo>
                <a:close/>
              </a:path>
              <a:path w="104775" h="990600">
                <a:moveTo>
                  <a:pt x="59436" y="12573"/>
                </a:moveTo>
                <a:lnTo>
                  <a:pt x="46736" y="12573"/>
                </a:lnTo>
                <a:lnTo>
                  <a:pt x="46698" y="36058"/>
                </a:lnTo>
                <a:lnTo>
                  <a:pt x="53074" y="25130"/>
                </a:lnTo>
                <a:lnTo>
                  <a:pt x="47625" y="15748"/>
                </a:lnTo>
                <a:lnTo>
                  <a:pt x="59430" y="15748"/>
                </a:lnTo>
                <a:lnTo>
                  <a:pt x="59436" y="12573"/>
                </a:lnTo>
                <a:close/>
              </a:path>
              <a:path w="104775" h="990600">
                <a:moveTo>
                  <a:pt x="59430" y="15748"/>
                </a:moveTo>
                <a:lnTo>
                  <a:pt x="58547" y="15748"/>
                </a:lnTo>
                <a:lnTo>
                  <a:pt x="53074" y="25130"/>
                </a:lnTo>
                <a:lnTo>
                  <a:pt x="59398" y="36020"/>
                </a:lnTo>
                <a:lnTo>
                  <a:pt x="59430" y="15748"/>
                </a:lnTo>
                <a:close/>
              </a:path>
              <a:path w="104775" h="990600">
                <a:moveTo>
                  <a:pt x="58547" y="15748"/>
                </a:moveTo>
                <a:lnTo>
                  <a:pt x="47625" y="15748"/>
                </a:lnTo>
                <a:lnTo>
                  <a:pt x="53074" y="25130"/>
                </a:lnTo>
                <a:lnTo>
                  <a:pt x="58547" y="1574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283455" y="4646421"/>
            <a:ext cx="1964689" cy="1475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2000" b="1" spc="-35" dirty="0">
                <a:solidFill>
                  <a:srgbClr val="0000FF"/>
                </a:solidFill>
                <a:latin typeface="Arial"/>
                <a:cs typeface="Arial"/>
              </a:rPr>
              <a:t>3P-glycerate</a:t>
            </a:r>
            <a:endParaRPr sz="2000">
              <a:latin typeface="Arial"/>
              <a:cs typeface="Arial"/>
            </a:endParaRPr>
          </a:p>
          <a:p>
            <a:pPr marL="12700" marR="5080" indent="1051560">
              <a:lnSpc>
                <a:spcPct val="175300"/>
              </a:lnSpc>
              <a:spcBef>
                <a:spcPts val="595"/>
              </a:spcBef>
            </a:pPr>
            <a:r>
              <a:rPr sz="2000" b="1" spc="165" dirty="0">
                <a:solidFill>
                  <a:srgbClr val="FF33CC"/>
                </a:solidFill>
                <a:latin typeface="Arial"/>
                <a:cs typeface="Arial"/>
              </a:rPr>
              <a:t>M</a:t>
            </a:r>
            <a:r>
              <a:rPr sz="2000" b="1" spc="25" dirty="0">
                <a:solidFill>
                  <a:srgbClr val="FF33CC"/>
                </a:solidFill>
                <a:latin typeface="Arial"/>
                <a:cs typeface="Arial"/>
              </a:rPr>
              <a:t>ut</a:t>
            </a:r>
            <a:r>
              <a:rPr sz="2000" b="1" spc="40" dirty="0">
                <a:solidFill>
                  <a:srgbClr val="FF33CC"/>
                </a:solidFill>
                <a:latin typeface="Arial"/>
                <a:cs typeface="Arial"/>
              </a:rPr>
              <a:t>a</a:t>
            </a:r>
            <a:r>
              <a:rPr sz="2000" b="1" spc="-75" dirty="0">
                <a:solidFill>
                  <a:srgbClr val="FF33CC"/>
                </a:solidFill>
                <a:latin typeface="Arial"/>
                <a:cs typeface="Arial"/>
              </a:rPr>
              <a:t>se  </a:t>
            </a:r>
            <a:r>
              <a:rPr sz="2000" b="1" spc="-35" dirty="0">
                <a:solidFill>
                  <a:srgbClr val="0000FF"/>
                </a:solidFill>
                <a:latin typeface="Arial"/>
                <a:cs typeface="Arial"/>
              </a:rPr>
              <a:t>2P-glycerate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977638" y="5029200"/>
            <a:ext cx="104775" cy="762635"/>
          </a:xfrm>
          <a:custGeom>
            <a:avLst/>
            <a:gdLst/>
            <a:ahLst/>
            <a:cxnLst/>
            <a:rect l="l" t="t" r="r" b="b"/>
            <a:pathLst>
              <a:path w="104775" h="762635">
                <a:moveTo>
                  <a:pt x="7112" y="665886"/>
                </a:moveTo>
                <a:lnTo>
                  <a:pt x="1015" y="669404"/>
                </a:lnTo>
                <a:lnTo>
                  <a:pt x="0" y="673290"/>
                </a:lnTo>
                <a:lnTo>
                  <a:pt x="51562" y="762025"/>
                </a:lnTo>
                <a:lnTo>
                  <a:pt x="58946" y="749439"/>
                </a:lnTo>
                <a:lnTo>
                  <a:pt x="45212" y="749414"/>
                </a:lnTo>
                <a:lnTo>
                  <a:pt x="45260" y="725935"/>
                </a:lnTo>
                <a:lnTo>
                  <a:pt x="11049" y="666915"/>
                </a:lnTo>
                <a:lnTo>
                  <a:pt x="7112" y="665886"/>
                </a:lnTo>
                <a:close/>
              </a:path>
              <a:path w="104775" h="762635">
                <a:moveTo>
                  <a:pt x="45260" y="725935"/>
                </a:moveTo>
                <a:lnTo>
                  <a:pt x="45212" y="749414"/>
                </a:lnTo>
                <a:lnTo>
                  <a:pt x="57912" y="749439"/>
                </a:lnTo>
                <a:lnTo>
                  <a:pt x="57918" y="746239"/>
                </a:lnTo>
                <a:lnTo>
                  <a:pt x="46100" y="746213"/>
                </a:lnTo>
                <a:lnTo>
                  <a:pt x="51584" y="736852"/>
                </a:lnTo>
                <a:lnTo>
                  <a:pt x="45260" y="725935"/>
                </a:lnTo>
                <a:close/>
              </a:path>
              <a:path w="104775" h="762635">
                <a:moveTo>
                  <a:pt x="96392" y="666064"/>
                </a:moveTo>
                <a:lnTo>
                  <a:pt x="92456" y="667080"/>
                </a:lnTo>
                <a:lnTo>
                  <a:pt x="57979" y="725935"/>
                </a:lnTo>
                <a:lnTo>
                  <a:pt x="57912" y="749439"/>
                </a:lnTo>
                <a:lnTo>
                  <a:pt x="58946" y="749439"/>
                </a:lnTo>
                <a:lnTo>
                  <a:pt x="103504" y="673506"/>
                </a:lnTo>
                <a:lnTo>
                  <a:pt x="102488" y="669620"/>
                </a:lnTo>
                <a:lnTo>
                  <a:pt x="96392" y="666064"/>
                </a:lnTo>
                <a:close/>
              </a:path>
              <a:path w="104775" h="762635">
                <a:moveTo>
                  <a:pt x="51584" y="736852"/>
                </a:moveTo>
                <a:lnTo>
                  <a:pt x="46100" y="746213"/>
                </a:lnTo>
                <a:lnTo>
                  <a:pt x="57023" y="746239"/>
                </a:lnTo>
                <a:lnTo>
                  <a:pt x="51584" y="736852"/>
                </a:lnTo>
                <a:close/>
              </a:path>
              <a:path w="104775" h="762635">
                <a:moveTo>
                  <a:pt x="57960" y="725968"/>
                </a:moveTo>
                <a:lnTo>
                  <a:pt x="51584" y="736852"/>
                </a:lnTo>
                <a:lnTo>
                  <a:pt x="57023" y="746239"/>
                </a:lnTo>
                <a:lnTo>
                  <a:pt x="57918" y="746239"/>
                </a:lnTo>
                <a:lnTo>
                  <a:pt x="57960" y="725968"/>
                </a:lnTo>
                <a:close/>
              </a:path>
              <a:path w="104775" h="762635">
                <a:moveTo>
                  <a:pt x="53066" y="25116"/>
                </a:moveTo>
                <a:lnTo>
                  <a:pt x="46687" y="36020"/>
                </a:lnTo>
                <a:lnTo>
                  <a:pt x="45384" y="665886"/>
                </a:lnTo>
                <a:lnTo>
                  <a:pt x="45279" y="725968"/>
                </a:lnTo>
                <a:lnTo>
                  <a:pt x="51584" y="736852"/>
                </a:lnTo>
                <a:lnTo>
                  <a:pt x="57960" y="725968"/>
                </a:lnTo>
                <a:lnTo>
                  <a:pt x="59387" y="36000"/>
                </a:lnTo>
                <a:lnTo>
                  <a:pt x="53066" y="25116"/>
                </a:lnTo>
                <a:close/>
              </a:path>
              <a:path w="104775" h="762635">
                <a:moveTo>
                  <a:pt x="60388" y="12573"/>
                </a:moveTo>
                <a:lnTo>
                  <a:pt x="59436" y="12573"/>
                </a:lnTo>
                <a:lnTo>
                  <a:pt x="59399" y="36020"/>
                </a:lnTo>
                <a:lnTo>
                  <a:pt x="93725" y="95123"/>
                </a:lnTo>
                <a:lnTo>
                  <a:pt x="97536" y="96138"/>
                </a:lnTo>
                <a:lnTo>
                  <a:pt x="103632" y="92582"/>
                </a:lnTo>
                <a:lnTo>
                  <a:pt x="104648" y="88773"/>
                </a:lnTo>
                <a:lnTo>
                  <a:pt x="60388" y="12573"/>
                </a:lnTo>
                <a:close/>
              </a:path>
              <a:path w="104775" h="762635">
                <a:moveTo>
                  <a:pt x="53086" y="0"/>
                </a:moveTo>
                <a:lnTo>
                  <a:pt x="1270" y="88518"/>
                </a:lnTo>
                <a:lnTo>
                  <a:pt x="2286" y="92329"/>
                </a:lnTo>
                <a:lnTo>
                  <a:pt x="8382" y="95885"/>
                </a:lnTo>
                <a:lnTo>
                  <a:pt x="12191" y="94868"/>
                </a:lnTo>
                <a:lnTo>
                  <a:pt x="13970" y="91948"/>
                </a:lnTo>
                <a:lnTo>
                  <a:pt x="46687" y="36020"/>
                </a:lnTo>
                <a:lnTo>
                  <a:pt x="46736" y="12573"/>
                </a:lnTo>
                <a:lnTo>
                  <a:pt x="60388" y="12573"/>
                </a:lnTo>
                <a:lnTo>
                  <a:pt x="53086" y="0"/>
                </a:lnTo>
                <a:close/>
              </a:path>
              <a:path w="104775" h="762635">
                <a:moveTo>
                  <a:pt x="59436" y="12573"/>
                </a:moveTo>
                <a:lnTo>
                  <a:pt x="46736" y="12573"/>
                </a:lnTo>
                <a:lnTo>
                  <a:pt x="46687" y="36020"/>
                </a:lnTo>
                <a:lnTo>
                  <a:pt x="53066" y="25116"/>
                </a:lnTo>
                <a:lnTo>
                  <a:pt x="47625" y="15748"/>
                </a:lnTo>
                <a:lnTo>
                  <a:pt x="59429" y="15748"/>
                </a:lnTo>
                <a:lnTo>
                  <a:pt x="59436" y="12573"/>
                </a:lnTo>
                <a:close/>
              </a:path>
              <a:path w="104775" h="762635">
                <a:moveTo>
                  <a:pt x="59429" y="15748"/>
                </a:moveTo>
                <a:lnTo>
                  <a:pt x="58547" y="15748"/>
                </a:lnTo>
                <a:lnTo>
                  <a:pt x="53066" y="25116"/>
                </a:lnTo>
                <a:lnTo>
                  <a:pt x="59387" y="36000"/>
                </a:lnTo>
                <a:lnTo>
                  <a:pt x="59429" y="15748"/>
                </a:lnTo>
                <a:close/>
              </a:path>
              <a:path w="104775" h="762635">
                <a:moveTo>
                  <a:pt x="58547" y="15748"/>
                </a:moveTo>
                <a:lnTo>
                  <a:pt x="47625" y="15748"/>
                </a:lnTo>
                <a:lnTo>
                  <a:pt x="53066" y="25116"/>
                </a:lnTo>
                <a:lnTo>
                  <a:pt x="58547" y="1574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68802" y="531621"/>
            <a:ext cx="17970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35" dirty="0">
                <a:solidFill>
                  <a:srgbClr val="0000FF"/>
                </a:solidFill>
                <a:latin typeface="Arial"/>
                <a:cs typeface="Arial"/>
              </a:rPr>
              <a:t>2-Phoglycerate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81576" y="1065021"/>
            <a:ext cx="9436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70" dirty="0">
                <a:solidFill>
                  <a:srgbClr val="FF33CC"/>
                </a:solidFill>
                <a:latin typeface="Arial"/>
                <a:cs typeface="Arial"/>
              </a:rPr>
              <a:t>Enolase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59073" y="1750517"/>
            <a:ext cx="49149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2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950" b="1" spc="-262" baseline="-21367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sz="2000" b="1" spc="8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48405" y="1141221"/>
            <a:ext cx="5899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000" b="1" spc="135" baseline="-16666" dirty="0">
                <a:solidFill>
                  <a:srgbClr val="0000FF"/>
                </a:solidFill>
                <a:latin typeface="Arial"/>
                <a:cs typeface="Arial"/>
              </a:rPr>
              <a:t>Mg</a:t>
            </a:r>
            <a:r>
              <a:rPr sz="1300" b="1" spc="-60" dirty="0">
                <a:solidFill>
                  <a:srgbClr val="0000FF"/>
                </a:solidFill>
                <a:latin typeface="Arial"/>
                <a:cs typeface="Arial"/>
              </a:rPr>
              <a:t>+2</a:t>
            </a:r>
            <a:endParaRPr sz="13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061714" y="990600"/>
            <a:ext cx="104775" cy="1144905"/>
          </a:xfrm>
          <a:custGeom>
            <a:avLst/>
            <a:gdLst/>
            <a:ahLst/>
            <a:cxnLst/>
            <a:rect l="l" t="t" r="r" b="b"/>
            <a:pathLst>
              <a:path w="104775" h="1144905">
                <a:moveTo>
                  <a:pt x="7112" y="1048512"/>
                </a:moveTo>
                <a:lnTo>
                  <a:pt x="1015" y="1052067"/>
                </a:lnTo>
                <a:lnTo>
                  <a:pt x="0" y="1055877"/>
                </a:lnTo>
                <a:lnTo>
                  <a:pt x="51562" y="1144651"/>
                </a:lnTo>
                <a:lnTo>
                  <a:pt x="58911" y="1132077"/>
                </a:lnTo>
                <a:lnTo>
                  <a:pt x="45212" y="1131951"/>
                </a:lnTo>
                <a:lnTo>
                  <a:pt x="45243" y="1108527"/>
                </a:lnTo>
                <a:lnTo>
                  <a:pt x="10922" y="1049527"/>
                </a:lnTo>
                <a:lnTo>
                  <a:pt x="7112" y="1048512"/>
                </a:lnTo>
                <a:close/>
              </a:path>
              <a:path w="104775" h="1144905">
                <a:moveTo>
                  <a:pt x="45243" y="1108527"/>
                </a:moveTo>
                <a:lnTo>
                  <a:pt x="45212" y="1131951"/>
                </a:lnTo>
                <a:lnTo>
                  <a:pt x="57912" y="1132077"/>
                </a:lnTo>
                <a:lnTo>
                  <a:pt x="57916" y="1128776"/>
                </a:lnTo>
                <a:lnTo>
                  <a:pt x="46100" y="1128776"/>
                </a:lnTo>
                <a:lnTo>
                  <a:pt x="51581" y="1119421"/>
                </a:lnTo>
                <a:lnTo>
                  <a:pt x="45243" y="1108527"/>
                </a:lnTo>
                <a:close/>
              </a:path>
              <a:path w="104775" h="1144905">
                <a:moveTo>
                  <a:pt x="96265" y="1048639"/>
                </a:moveTo>
                <a:lnTo>
                  <a:pt x="92456" y="1049654"/>
                </a:lnTo>
                <a:lnTo>
                  <a:pt x="57964" y="1108527"/>
                </a:lnTo>
                <a:lnTo>
                  <a:pt x="57912" y="1132077"/>
                </a:lnTo>
                <a:lnTo>
                  <a:pt x="58911" y="1132077"/>
                </a:lnTo>
                <a:lnTo>
                  <a:pt x="103377" y="1056004"/>
                </a:lnTo>
                <a:lnTo>
                  <a:pt x="102362" y="1052195"/>
                </a:lnTo>
                <a:lnTo>
                  <a:pt x="96265" y="1048639"/>
                </a:lnTo>
                <a:close/>
              </a:path>
              <a:path w="104775" h="1144905">
                <a:moveTo>
                  <a:pt x="51581" y="1119421"/>
                </a:moveTo>
                <a:lnTo>
                  <a:pt x="46100" y="1128776"/>
                </a:lnTo>
                <a:lnTo>
                  <a:pt x="57023" y="1128776"/>
                </a:lnTo>
                <a:lnTo>
                  <a:pt x="51581" y="1119421"/>
                </a:lnTo>
                <a:close/>
              </a:path>
              <a:path w="104775" h="1144905">
                <a:moveTo>
                  <a:pt x="57944" y="1108561"/>
                </a:moveTo>
                <a:lnTo>
                  <a:pt x="51581" y="1119421"/>
                </a:lnTo>
                <a:lnTo>
                  <a:pt x="57023" y="1128776"/>
                </a:lnTo>
                <a:lnTo>
                  <a:pt x="57916" y="1128776"/>
                </a:lnTo>
                <a:lnTo>
                  <a:pt x="57944" y="1108561"/>
                </a:lnTo>
                <a:close/>
              </a:path>
              <a:path w="104775" h="1144905">
                <a:moveTo>
                  <a:pt x="53129" y="25226"/>
                </a:moveTo>
                <a:lnTo>
                  <a:pt x="46703" y="36212"/>
                </a:lnTo>
                <a:lnTo>
                  <a:pt x="45325" y="1048512"/>
                </a:lnTo>
                <a:lnTo>
                  <a:pt x="45263" y="1108561"/>
                </a:lnTo>
                <a:lnTo>
                  <a:pt x="51581" y="1119421"/>
                </a:lnTo>
                <a:lnTo>
                  <a:pt x="57944" y="1108561"/>
                </a:lnTo>
                <a:lnTo>
                  <a:pt x="59404" y="36032"/>
                </a:lnTo>
                <a:lnTo>
                  <a:pt x="53129" y="25226"/>
                </a:lnTo>
                <a:close/>
              </a:path>
              <a:path w="104775" h="1144905">
                <a:moveTo>
                  <a:pt x="60526" y="12573"/>
                </a:moveTo>
                <a:lnTo>
                  <a:pt x="59436" y="12573"/>
                </a:lnTo>
                <a:lnTo>
                  <a:pt x="59508" y="36212"/>
                </a:lnTo>
                <a:lnTo>
                  <a:pt x="92257" y="92583"/>
                </a:lnTo>
                <a:lnTo>
                  <a:pt x="93725" y="94996"/>
                </a:lnTo>
                <a:lnTo>
                  <a:pt x="97662" y="96138"/>
                </a:lnTo>
                <a:lnTo>
                  <a:pt x="103759" y="92583"/>
                </a:lnTo>
                <a:lnTo>
                  <a:pt x="104775" y="88646"/>
                </a:lnTo>
                <a:lnTo>
                  <a:pt x="60526" y="12573"/>
                </a:lnTo>
                <a:close/>
              </a:path>
              <a:path w="104775" h="1144905">
                <a:moveTo>
                  <a:pt x="53212" y="0"/>
                </a:moveTo>
                <a:lnTo>
                  <a:pt x="1270" y="88519"/>
                </a:lnTo>
                <a:lnTo>
                  <a:pt x="2286" y="92455"/>
                </a:lnTo>
                <a:lnTo>
                  <a:pt x="8382" y="96012"/>
                </a:lnTo>
                <a:lnTo>
                  <a:pt x="12319" y="94996"/>
                </a:lnTo>
                <a:lnTo>
                  <a:pt x="46703" y="36212"/>
                </a:lnTo>
                <a:lnTo>
                  <a:pt x="46736" y="12573"/>
                </a:lnTo>
                <a:lnTo>
                  <a:pt x="60526" y="12573"/>
                </a:lnTo>
                <a:lnTo>
                  <a:pt x="53212" y="0"/>
                </a:lnTo>
                <a:close/>
              </a:path>
              <a:path w="104775" h="1144905">
                <a:moveTo>
                  <a:pt x="59436" y="12573"/>
                </a:moveTo>
                <a:lnTo>
                  <a:pt x="46736" y="12573"/>
                </a:lnTo>
                <a:lnTo>
                  <a:pt x="46703" y="36212"/>
                </a:lnTo>
                <a:lnTo>
                  <a:pt x="53129" y="25226"/>
                </a:lnTo>
                <a:lnTo>
                  <a:pt x="47625" y="15748"/>
                </a:lnTo>
                <a:lnTo>
                  <a:pt x="59431" y="15748"/>
                </a:lnTo>
                <a:lnTo>
                  <a:pt x="59436" y="12573"/>
                </a:lnTo>
                <a:close/>
              </a:path>
              <a:path w="104775" h="1144905">
                <a:moveTo>
                  <a:pt x="59431" y="15748"/>
                </a:moveTo>
                <a:lnTo>
                  <a:pt x="58674" y="15748"/>
                </a:lnTo>
                <a:lnTo>
                  <a:pt x="53129" y="25226"/>
                </a:lnTo>
                <a:lnTo>
                  <a:pt x="59404" y="36032"/>
                </a:lnTo>
                <a:lnTo>
                  <a:pt x="59431" y="15748"/>
                </a:lnTo>
                <a:close/>
              </a:path>
              <a:path w="104775" h="1144905">
                <a:moveTo>
                  <a:pt x="58674" y="15748"/>
                </a:moveTo>
                <a:lnTo>
                  <a:pt x="47625" y="15748"/>
                </a:lnTo>
                <a:lnTo>
                  <a:pt x="53129" y="25226"/>
                </a:lnTo>
                <a:lnTo>
                  <a:pt x="58674" y="1574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62400" y="1524000"/>
            <a:ext cx="381000" cy="152400"/>
          </a:xfrm>
          <a:custGeom>
            <a:avLst/>
            <a:gdLst/>
            <a:ahLst/>
            <a:cxnLst/>
            <a:rect l="l" t="t" r="r" b="b"/>
            <a:pathLst>
              <a:path w="381000" h="152400">
                <a:moveTo>
                  <a:pt x="0" y="152400"/>
                </a:moveTo>
                <a:lnTo>
                  <a:pt x="381000" y="152400"/>
                </a:lnTo>
                <a:lnTo>
                  <a:pt x="381000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528820" y="1598117"/>
            <a:ext cx="100203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75" dirty="0">
                <a:solidFill>
                  <a:srgbClr val="FF0000"/>
                </a:solidFill>
                <a:latin typeface="Arial"/>
                <a:cs typeface="Arial"/>
              </a:rPr>
              <a:t>Flu</a:t>
            </a:r>
            <a:r>
              <a:rPr sz="2000" b="1" spc="-95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2000" b="1" spc="15" dirty="0">
                <a:solidFill>
                  <a:srgbClr val="FF0000"/>
                </a:solidFill>
                <a:latin typeface="Arial"/>
                <a:cs typeface="Arial"/>
              </a:rPr>
              <a:t>ride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17796" y="3122498"/>
            <a:ext cx="19177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10" dirty="0">
                <a:solidFill>
                  <a:srgbClr val="FF33CC"/>
                </a:solidFill>
                <a:latin typeface="Arial"/>
                <a:cs typeface="Arial"/>
              </a:rPr>
              <a:t>Pyruvatekinase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85694" y="2056612"/>
            <a:ext cx="268668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5890" marR="5080" indent="-123825">
              <a:lnSpc>
                <a:spcPct val="15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0000FF"/>
                </a:solidFill>
                <a:latin typeface="Arial"/>
                <a:cs typeface="Arial"/>
              </a:rPr>
              <a:t>Phosphoenolpyruvate  </a:t>
            </a:r>
            <a:r>
              <a:rPr sz="2000" b="1" spc="-70" dirty="0">
                <a:solidFill>
                  <a:srgbClr val="FF0000"/>
                </a:solidFill>
                <a:latin typeface="Arial"/>
                <a:cs typeface="Arial"/>
              </a:rPr>
              <a:t>ADP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74670" y="3046298"/>
            <a:ext cx="1678305" cy="1322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2255">
              <a:lnSpc>
                <a:spcPct val="100000"/>
              </a:lnSpc>
              <a:spcBef>
                <a:spcPts val="105"/>
              </a:spcBef>
            </a:pPr>
            <a:r>
              <a:rPr sz="3000" b="1" spc="15" baseline="-16666" dirty="0">
                <a:solidFill>
                  <a:srgbClr val="0000FF"/>
                </a:solidFill>
                <a:latin typeface="Arial"/>
                <a:cs typeface="Arial"/>
              </a:rPr>
              <a:t>Mg</a:t>
            </a:r>
            <a:r>
              <a:rPr sz="1300" b="1" spc="10" dirty="0">
                <a:solidFill>
                  <a:srgbClr val="0000FF"/>
                </a:solidFill>
                <a:latin typeface="Arial"/>
                <a:cs typeface="Arial"/>
              </a:rPr>
              <a:t>+2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2000" b="1" spc="-145" dirty="0">
                <a:solidFill>
                  <a:srgbClr val="FF0000"/>
                </a:solidFill>
                <a:latin typeface="Arial"/>
                <a:cs typeface="Arial"/>
              </a:rPr>
              <a:t>ATP</a:t>
            </a:r>
            <a:endParaRPr sz="2000">
              <a:latin typeface="Arial"/>
              <a:cs typeface="Arial"/>
            </a:endParaRPr>
          </a:p>
          <a:p>
            <a:pPr marL="567055">
              <a:lnSpc>
                <a:spcPct val="100000"/>
              </a:lnSpc>
              <a:spcBef>
                <a:spcPts val="1200"/>
              </a:spcBef>
            </a:pPr>
            <a:r>
              <a:rPr sz="2000" b="1" spc="20" dirty="0">
                <a:solidFill>
                  <a:srgbClr val="0000FF"/>
                </a:solidFill>
                <a:latin typeface="Arial"/>
                <a:cs typeface="Arial"/>
              </a:rPr>
              <a:t>Pyruvate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658361" y="3266694"/>
            <a:ext cx="463550" cy="680085"/>
          </a:xfrm>
          <a:custGeom>
            <a:avLst/>
            <a:gdLst/>
            <a:ahLst/>
            <a:cxnLst/>
            <a:rect l="l" t="t" r="r" b="b"/>
            <a:pathLst>
              <a:path w="463550" h="680085">
                <a:moveTo>
                  <a:pt x="115824" y="448182"/>
                </a:moveTo>
                <a:lnTo>
                  <a:pt x="0" y="580643"/>
                </a:lnTo>
                <a:lnTo>
                  <a:pt x="115824" y="679830"/>
                </a:lnTo>
                <a:lnTo>
                  <a:pt x="115824" y="621918"/>
                </a:lnTo>
                <a:lnTo>
                  <a:pt x="158691" y="606924"/>
                </a:lnTo>
                <a:lnTo>
                  <a:pt x="199492" y="587639"/>
                </a:lnTo>
                <a:lnTo>
                  <a:pt x="238049" y="564324"/>
                </a:lnTo>
                <a:lnTo>
                  <a:pt x="274184" y="537236"/>
                </a:lnTo>
                <a:lnTo>
                  <a:pt x="307720" y="506635"/>
                </a:lnTo>
                <a:lnTo>
                  <a:pt x="308210" y="506094"/>
                </a:lnTo>
                <a:lnTo>
                  <a:pt x="115824" y="506094"/>
                </a:lnTo>
                <a:lnTo>
                  <a:pt x="115824" y="448182"/>
                </a:lnTo>
                <a:close/>
              </a:path>
              <a:path w="463550" h="680085">
                <a:moveTo>
                  <a:pt x="463296" y="0"/>
                </a:moveTo>
                <a:lnTo>
                  <a:pt x="461138" y="50575"/>
                </a:lnTo>
                <a:lnTo>
                  <a:pt x="454785" y="99966"/>
                </a:lnTo>
                <a:lnTo>
                  <a:pt x="444412" y="147915"/>
                </a:lnTo>
                <a:lnTo>
                  <a:pt x="430198" y="194161"/>
                </a:lnTo>
                <a:lnTo>
                  <a:pt x="412321" y="238448"/>
                </a:lnTo>
                <a:lnTo>
                  <a:pt x="390957" y="280514"/>
                </a:lnTo>
                <a:lnTo>
                  <a:pt x="366283" y="320103"/>
                </a:lnTo>
                <a:lnTo>
                  <a:pt x="338479" y="356955"/>
                </a:lnTo>
                <a:lnTo>
                  <a:pt x="307720" y="390811"/>
                </a:lnTo>
                <a:lnTo>
                  <a:pt x="274184" y="421412"/>
                </a:lnTo>
                <a:lnTo>
                  <a:pt x="238049" y="448500"/>
                </a:lnTo>
                <a:lnTo>
                  <a:pt x="199492" y="471815"/>
                </a:lnTo>
                <a:lnTo>
                  <a:pt x="158691" y="491100"/>
                </a:lnTo>
                <a:lnTo>
                  <a:pt x="115824" y="506094"/>
                </a:lnTo>
                <a:lnTo>
                  <a:pt x="308210" y="506094"/>
                </a:lnTo>
                <a:lnTo>
                  <a:pt x="338479" y="472779"/>
                </a:lnTo>
                <a:lnTo>
                  <a:pt x="366283" y="435927"/>
                </a:lnTo>
                <a:lnTo>
                  <a:pt x="390957" y="396338"/>
                </a:lnTo>
                <a:lnTo>
                  <a:pt x="412321" y="354272"/>
                </a:lnTo>
                <a:lnTo>
                  <a:pt x="430198" y="309985"/>
                </a:lnTo>
                <a:lnTo>
                  <a:pt x="444412" y="263739"/>
                </a:lnTo>
                <a:lnTo>
                  <a:pt x="454785" y="215790"/>
                </a:lnTo>
                <a:lnTo>
                  <a:pt x="461138" y="166399"/>
                </a:lnTo>
                <a:lnTo>
                  <a:pt x="463296" y="115823"/>
                </a:lnTo>
                <a:lnTo>
                  <a:pt x="463296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58361" y="2743961"/>
            <a:ext cx="463550" cy="581025"/>
          </a:xfrm>
          <a:custGeom>
            <a:avLst/>
            <a:gdLst/>
            <a:ahLst/>
            <a:cxnLst/>
            <a:rect l="l" t="t" r="r" b="b"/>
            <a:pathLst>
              <a:path w="463550" h="581025">
                <a:moveTo>
                  <a:pt x="0" y="0"/>
                </a:moveTo>
                <a:lnTo>
                  <a:pt x="0" y="115824"/>
                </a:lnTo>
                <a:lnTo>
                  <a:pt x="46652" y="118452"/>
                </a:lnTo>
                <a:lnTo>
                  <a:pt x="92062" y="126177"/>
                </a:lnTo>
                <a:lnTo>
                  <a:pt x="135991" y="138757"/>
                </a:lnTo>
                <a:lnTo>
                  <a:pt x="178200" y="155951"/>
                </a:lnTo>
                <a:lnTo>
                  <a:pt x="218449" y="177517"/>
                </a:lnTo>
                <a:lnTo>
                  <a:pt x="256499" y="203216"/>
                </a:lnTo>
                <a:lnTo>
                  <a:pt x="292110" y="232805"/>
                </a:lnTo>
                <a:lnTo>
                  <a:pt x="325044" y="266043"/>
                </a:lnTo>
                <a:lnTo>
                  <a:pt x="355061" y="302690"/>
                </a:lnTo>
                <a:lnTo>
                  <a:pt x="381921" y="342504"/>
                </a:lnTo>
                <a:lnTo>
                  <a:pt x="405386" y="385245"/>
                </a:lnTo>
                <a:lnTo>
                  <a:pt x="425216" y="430670"/>
                </a:lnTo>
                <a:lnTo>
                  <a:pt x="441171" y="478539"/>
                </a:lnTo>
                <a:lnTo>
                  <a:pt x="453013" y="528610"/>
                </a:lnTo>
                <a:lnTo>
                  <a:pt x="460501" y="580643"/>
                </a:lnTo>
                <a:lnTo>
                  <a:pt x="461742" y="566219"/>
                </a:lnTo>
                <a:lnTo>
                  <a:pt x="462613" y="551735"/>
                </a:lnTo>
                <a:lnTo>
                  <a:pt x="463127" y="537227"/>
                </a:lnTo>
                <a:lnTo>
                  <a:pt x="463296" y="522732"/>
                </a:lnTo>
                <a:lnTo>
                  <a:pt x="461175" y="472393"/>
                </a:lnTo>
                <a:lnTo>
                  <a:pt x="454943" y="423407"/>
                </a:lnTo>
                <a:lnTo>
                  <a:pt x="444793" y="375994"/>
                </a:lnTo>
                <a:lnTo>
                  <a:pt x="430920" y="330372"/>
                </a:lnTo>
                <a:lnTo>
                  <a:pt x="413517" y="286760"/>
                </a:lnTo>
                <a:lnTo>
                  <a:pt x="392778" y="245377"/>
                </a:lnTo>
                <a:lnTo>
                  <a:pt x="368898" y="206444"/>
                </a:lnTo>
                <a:lnTo>
                  <a:pt x="342070" y="170178"/>
                </a:lnTo>
                <a:lnTo>
                  <a:pt x="312489" y="136799"/>
                </a:lnTo>
                <a:lnTo>
                  <a:pt x="280349" y="106526"/>
                </a:lnTo>
                <a:lnTo>
                  <a:pt x="245843" y="79579"/>
                </a:lnTo>
                <a:lnTo>
                  <a:pt x="209166" y="56176"/>
                </a:lnTo>
                <a:lnTo>
                  <a:pt x="170511" y="36537"/>
                </a:lnTo>
                <a:lnTo>
                  <a:pt x="130073" y="20881"/>
                </a:lnTo>
                <a:lnTo>
                  <a:pt x="88046" y="9426"/>
                </a:lnTo>
                <a:lnTo>
                  <a:pt x="44623" y="2393"/>
                </a:lnTo>
                <a:lnTo>
                  <a:pt x="0" y="0"/>
                </a:lnTo>
                <a:close/>
              </a:path>
            </a:pathLst>
          </a:custGeom>
          <a:solidFill>
            <a:srgbClr val="0000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58361" y="2743961"/>
            <a:ext cx="463550" cy="1202690"/>
          </a:xfrm>
          <a:custGeom>
            <a:avLst/>
            <a:gdLst/>
            <a:ahLst/>
            <a:cxnLst/>
            <a:rect l="l" t="t" r="r" b="b"/>
            <a:pathLst>
              <a:path w="463550" h="1202689">
                <a:moveTo>
                  <a:pt x="460501" y="580643"/>
                </a:moveTo>
                <a:lnTo>
                  <a:pt x="453013" y="528610"/>
                </a:lnTo>
                <a:lnTo>
                  <a:pt x="441171" y="478539"/>
                </a:lnTo>
                <a:lnTo>
                  <a:pt x="425216" y="430670"/>
                </a:lnTo>
                <a:lnTo>
                  <a:pt x="405386" y="385245"/>
                </a:lnTo>
                <a:lnTo>
                  <a:pt x="381921" y="342504"/>
                </a:lnTo>
                <a:lnTo>
                  <a:pt x="355061" y="302690"/>
                </a:lnTo>
                <a:lnTo>
                  <a:pt x="325044" y="266043"/>
                </a:lnTo>
                <a:lnTo>
                  <a:pt x="292110" y="232805"/>
                </a:lnTo>
                <a:lnTo>
                  <a:pt x="256499" y="203216"/>
                </a:lnTo>
                <a:lnTo>
                  <a:pt x="218449" y="177517"/>
                </a:lnTo>
                <a:lnTo>
                  <a:pt x="178200" y="155951"/>
                </a:lnTo>
                <a:lnTo>
                  <a:pt x="135991" y="138757"/>
                </a:lnTo>
                <a:lnTo>
                  <a:pt x="92062" y="126177"/>
                </a:lnTo>
                <a:lnTo>
                  <a:pt x="46652" y="118452"/>
                </a:lnTo>
                <a:lnTo>
                  <a:pt x="0" y="115824"/>
                </a:lnTo>
                <a:lnTo>
                  <a:pt x="0" y="0"/>
                </a:lnTo>
                <a:lnTo>
                  <a:pt x="44623" y="2393"/>
                </a:lnTo>
                <a:lnTo>
                  <a:pt x="88046" y="9426"/>
                </a:lnTo>
                <a:lnTo>
                  <a:pt x="130073" y="20881"/>
                </a:lnTo>
                <a:lnTo>
                  <a:pt x="170511" y="36537"/>
                </a:lnTo>
                <a:lnTo>
                  <a:pt x="209166" y="56176"/>
                </a:lnTo>
                <a:lnTo>
                  <a:pt x="245843" y="79579"/>
                </a:lnTo>
                <a:lnTo>
                  <a:pt x="280349" y="106526"/>
                </a:lnTo>
                <a:lnTo>
                  <a:pt x="312489" y="136799"/>
                </a:lnTo>
                <a:lnTo>
                  <a:pt x="342070" y="170178"/>
                </a:lnTo>
                <a:lnTo>
                  <a:pt x="368898" y="206444"/>
                </a:lnTo>
                <a:lnTo>
                  <a:pt x="392778" y="245377"/>
                </a:lnTo>
                <a:lnTo>
                  <a:pt x="413517" y="286760"/>
                </a:lnTo>
                <a:lnTo>
                  <a:pt x="430920" y="330372"/>
                </a:lnTo>
                <a:lnTo>
                  <a:pt x="444793" y="375994"/>
                </a:lnTo>
                <a:lnTo>
                  <a:pt x="454943" y="423407"/>
                </a:lnTo>
                <a:lnTo>
                  <a:pt x="461175" y="472393"/>
                </a:lnTo>
                <a:lnTo>
                  <a:pt x="463296" y="522732"/>
                </a:lnTo>
                <a:lnTo>
                  <a:pt x="463296" y="638555"/>
                </a:lnTo>
                <a:lnTo>
                  <a:pt x="461138" y="689131"/>
                </a:lnTo>
                <a:lnTo>
                  <a:pt x="454785" y="738522"/>
                </a:lnTo>
                <a:lnTo>
                  <a:pt x="444412" y="786471"/>
                </a:lnTo>
                <a:lnTo>
                  <a:pt x="430198" y="832717"/>
                </a:lnTo>
                <a:lnTo>
                  <a:pt x="412321" y="877004"/>
                </a:lnTo>
                <a:lnTo>
                  <a:pt x="390957" y="919070"/>
                </a:lnTo>
                <a:lnTo>
                  <a:pt x="366283" y="958659"/>
                </a:lnTo>
                <a:lnTo>
                  <a:pt x="338479" y="995511"/>
                </a:lnTo>
                <a:lnTo>
                  <a:pt x="307720" y="1029367"/>
                </a:lnTo>
                <a:lnTo>
                  <a:pt x="274184" y="1059968"/>
                </a:lnTo>
                <a:lnTo>
                  <a:pt x="238049" y="1087056"/>
                </a:lnTo>
                <a:lnTo>
                  <a:pt x="199492" y="1110371"/>
                </a:lnTo>
                <a:lnTo>
                  <a:pt x="158691" y="1129656"/>
                </a:lnTo>
                <a:lnTo>
                  <a:pt x="115824" y="1144651"/>
                </a:lnTo>
                <a:lnTo>
                  <a:pt x="115824" y="1202563"/>
                </a:lnTo>
                <a:lnTo>
                  <a:pt x="0" y="1103376"/>
                </a:lnTo>
                <a:lnTo>
                  <a:pt x="115824" y="970914"/>
                </a:lnTo>
                <a:lnTo>
                  <a:pt x="115824" y="1028826"/>
                </a:lnTo>
                <a:lnTo>
                  <a:pt x="158691" y="1013832"/>
                </a:lnTo>
                <a:lnTo>
                  <a:pt x="199492" y="994547"/>
                </a:lnTo>
                <a:lnTo>
                  <a:pt x="238049" y="971232"/>
                </a:lnTo>
                <a:lnTo>
                  <a:pt x="274184" y="944144"/>
                </a:lnTo>
                <a:lnTo>
                  <a:pt x="307720" y="913543"/>
                </a:lnTo>
                <a:lnTo>
                  <a:pt x="338479" y="879687"/>
                </a:lnTo>
                <a:lnTo>
                  <a:pt x="366283" y="842835"/>
                </a:lnTo>
                <a:lnTo>
                  <a:pt x="390957" y="803246"/>
                </a:lnTo>
                <a:lnTo>
                  <a:pt x="412321" y="761180"/>
                </a:lnTo>
                <a:lnTo>
                  <a:pt x="430198" y="716893"/>
                </a:lnTo>
                <a:lnTo>
                  <a:pt x="444412" y="670647"/>
                </a:lnTo>
                <a:lnTo>
                  <a:pt x="454785" y="622698"/>
                </a:lnTo>
                <a:lnTo>
                  <a:pt x="461138" y="573307"/>
                </a:lnTo>
                <a:lnTo>
                  <a:pt x="463296" y="522732"/>
                </a:lnTo>
              </a:path>
            </a:pathLst>
          </a:custGeom>
          <a:ln w="1981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063238" y="2743200"/>
            <a:ext cx="103505" cy="1219200"/>
          </a:xfrm>
          <a:custGeom>
            <a:avLst/>
            <a:gdLst/>
            <a:ahLst/>
            <a:cxnLst/>
            <a:rect l="l" t="t" r="r" b="b"/>
            <a:pathLst>
              <a:path w="103504" h="1219200">
                <a:moveTo>
                  <a:pt x="7112" y="1123061"/>
                </a:moveTo>
                <a:lnTo>
                  <a:pt x="1015" y="1126617"/>
                </a:lnTo>
                <a:lnTo>
                  <a:pt x="0" y="1130554"/>
                </a:lnTo>
                <a:lnTo>
                  <a:pt x="51562" y="1219200"/>
                </a:lnTo>
                <a:lnTo>
                  <a:pt x="58922" y="1206627"/>
                </a:lnTo>
                <a:lnTo>
                  <a:pt x="45212" y="1206627"/>
                </a:lnTo>
                <a:lnTo>
                  <a:pt x="45244" y="1183167"/>
                </a:lnTo>
                <a:lnTo>
                  <a:pt x="12390" y="1126617"/>
                </a:lnTo>
                <a:lnTo>
                  <a:pt x="10922" y="1124204"/>
                </a:lnTo>
                <a:lnTo>
                  <a:pt x="7112" y="1123061"/>
                </a:lnTo>
                <a:close/>
              </a:path>
              <a:path w="103504" h="1219200">
                <a:moveTo>
                  <a:pt x="45244" y="1183167"/>
                </a:moveTo>
                <a:lnTo>
                  <a:pt x="45212" y="1206627"/>
                </a:lnTo>
                <a:lnTo>
                  <a:pt x="57912" y="1206627"/>
                </a:lnTo>
                <a:lnTo>
                  <a:pt x="57916" y="1203452"/>
                </a:lnTo>
                <a:lnTo>
                  <a:pt x="46100" y="1203452"/>
                </a:lnTo>
                <a:lnTo>
                  <a:pt x="51581" y="1194081"/>
                </a:lnTo>
                <a:lnTo>
                  <a:pt x="45244" y="1183167"/>
                </a:lnTo>
                <a:close/>
              </a:path>
              <a:path w="103504" h="1219200">
                <a:moveTo>
                  <a:pt x="96265" y="1123188"/>
                </a:moveTo>
                <a:lnTo>
                  <a:pt x="92456" y="1124204"/>
                </a:lnTo>
                <a:lnTo>
                  <a:pt x="57965" y="1183167"/>
                </a:lnTo>
                <a:lnTo>
                  <a:pt x="57912" y="1206627"/>
                </a:lnTo>
                <a:lnTo>
                  <a:pt x="58922" y="1206627"/>
                </a:lnTo>
                <a:lnTo>
                  <a:pt x="103377" y="1130681"/>
                </a:lnTo>
                <a:lnTo>
                  <a:pt x="102362" y="1126744"/>
                </a:lnTo>
                <a:lnTo>
                  <a:pt x="96265" y="1123188"/>
                </a:lnTo>
                <a:close/>
              </a:path>
              <a:path w="103504" h="1219200">
                <a:moveTo>
                  <a:pt x="51581" y="1194081"/>
                </a:moveTo>
                <a:lnTo>
                  <a:pt x="46100" y="1203452"/>
                </a:lnTo>
                <a:lnTo>
                  <a:pt x="57023" y="1203452"/>
                </a:lnTo>
                <a:lnTo>
                  <a:pt x="51581" y="1194081"/>
                </a:lnTo>
                <a:close/>
              </a:path>
              <a:path w="103504" h="1219200">
                <a:moveTo>
                  <a:pt x="57944" y="1183205"/>
                </a:moveTo>
                <a:lnTo>
                  <a:pt x="51581" y="1194081"/>
                </a:lnTo>
                <a:lnTo>
                  <a:pt x="57023" y="1203452"/>
                </a:lnTo>
                <a:lnTo>
                  <a:pt x="57916" y="1203452"/>
                </a:lnTo>
                <a:lnTo>
                  <a:pt x="57944" y="1183205"/>
                </a:lnTo>
                <a:close/>
              </a:path>
              <a:path w="103504" h="1219200">
                <a:moveTo>
                  <a:pt x="59562" y="0"/>
                </a:moveTo>
                <a:lnTo>
                  <a:pt x="46862" y="0"/>
                </a:lnTo>
                <a:lnTo>
                  <a:pt x="45326" y="1123061"/>
                </a:lnTo>
                <a:lnTo>
                  <a:pt x="45265" y="1183205"/>
                </a:lnTo>
                <a:lnTo>
                  <a:pt x="51581" y="1194081"/>
                </a:lnTo>
                <a:lnTo>
                  <a:pt x="57944" y="1183205"/>
                </a:lnTo>
                <a:lnTo>
                  <a:pt x="5956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063110" y="4495800"/>
            <a:ext cx="104139" cy="1372235"/>
          </a:xfrm>
          <a:custGeom>
            <a:avLst/>
            <a:gdLst/>
            <a:ahLst/>
            <a:cxnLst/>
            <a:rect l="l" t="t" r="r" b="b"/>
            <a:pathLst>
              <a:path w="104139" h="1372235">
                <a:moveTo>
                  <a:pt x="7112" y="1275549"/>
                </a:moveTo>
                <a:lnTo>
                  <a:pt x="1015" y="1279080"/>
                </a:lnTo>
                <a:lnTo>
                  <a:pt x="0" y="1282966"/>
                </a:lnTo>
                <a:lnTo>
                  <a:pt x="51688" y="1371625"/>
                </a:lnTo>
                <a:lnTo>
                  <a:pt x="59055" y="1359027"/>
                </a:lnTo>
                <a:lnTo>
                  <a:pt x="45338" y="1359027"/>
                </a:lnTo>
                <a:lnTo>
                  <a:pt x="45352" y="1335537"/>
                </a:lnTo>
                <a:lnTo>
                  <a:pt x="12520" y="1279080"/>
                </a:lnTo>
                <a:lnTo>
                  <a:pt x="11049" y="1276578"/>
                </a:lnTo>
                <a:lnTo>
                  <a:pt x="7112" y="1275549"/>
                </a:lnTo>
                <a:close/>
              </a:path>
              <a:path w="104139" h="1372235">
                <a:moveTo>
                  <a:pt x="45352" y="1335537"/>
                </a:moveTo>
                <a:lnTo>
                  <a:pt x="45338" y="1359027"/>
                </a:lnTo>
                <a:lnTo>
                  <a:pt x="58038" y="1359027"/>
                </a:lnTo>
                <a:lnTo>
                  <a:pt x="58040" y="1355826"/>
                </a:lnTo>
                <a:lnTo>
                  <a:pt x="46227" y="1355826"/>
                </a:lnTo>
                <a:lnTo>
                  <a:pt x="51699" y="1346452"/>
                </a:lnTo>
                <a:lnTo>
                  <a:pt x="45352" y="1335537"/>
                </a:lnTo>
                <a:close/>
              </a:path>
              <a:path w="104139" h="1372235">
                <a:moveTo>
                  <a:pt x="96392" y="1275600"/>
                </a:moveTo>
                <a:lnTo>
                  <a:pt x="92455" y="1276616"/>
                </a:lnTo>
                <a:lnTo>
                  <a:pt x="58069" y="1335537"/>
                </a:lnTo>
                <a:lnTo>
                  <a:pt x="58038" y="1359027"/>
                </a:lnTo>
                <a:lnTo>
                  <a:pt x="59055" y="1359027"/>
                </a:lnTo>
                <a:lnTo>
                  <a:pt x="103504" y="1283030"/>
                </a:lnTo>
                <a:lnTo>
                  <a:pt x="102362" y="1279131"/>
                </a:lnTo>
                <a:lnTo>
                  <a:pt x="99440" y="1277366"/>
                </a:lnTo>
                <a:lnTo>
                  <a:pt x="96392" y="1275600"/>
                </a:lnTo>
                <a:close/>
              </a:path>
              <a:path w="104139" h="1372235">
                <a:moveTo>
                  <a:pt x="51699" y="1346452"/>
                </a:moveTo>
                <a:lnTo>
                  <a:pt x="46227" y="1355826"/>
                </a:lnTo>
                <a:lnTo>
                  <a:pt x="57150" y="1355826"/>
                </a:lnTo>
                <a:lnTo>
                  <a:pt x="51699" y="1346452"/>
                </a:lnTo>
                <a:close/>
              </a:path>
              <a:path w="104139" h="1372235">
                <a:moveTo>
                  <a:pt x="58052" y="1335566"/>
                </a:moveTo>
                <a:lnTo>
                  <a:pt x="51699" y="1346452"/>
                </a:lnTo>
                <a:lnTo>
                  <a:pt x="57150" y="1355826"/>
                </a:lnTo>
                <a:lnTo>
                  <a:pt x="58040" y="1355826"/>
                </a:lnTo>
                <a:lnTo>
                  <a:pt x="58052" y="1335566"/>
                </a:lnTo>
                <a:close/>
              </a:path>
              <a:path w="104139" h="1372235">
                <a:moveTo>
                  <a:pt x="52450" y="25109"/>
                </a:moveTo>
                <a:lnTo>
                  <a:pt x="46114" y="35972"/>
                </a:lnTo>
                <a:lnTo>
                  <a:pt x="46053" y="96012"/>
                </a:lnTo>
                <a:lnTo>
                  <a:pt x="45386" y="1275549"/>
                </a:lnTo>
                <a:lnTo>
                  <a:pt x="45369" y="1335566"/>
                </a:lnTo>
                <a:lnTo>
                  <a:pt x="51699" y="1346452"/>
                </a:lnTo>
                <a:lnTo>
                  <a:pt x="58052" y="1335566"/>
                </a:lnTo>
                <a:lnTo>
                  <a:pt x="58787" y="35972"/>
                </a:lnTo>
                <a:lnTo>
                  <a:pt x="52450" y="25109"/>
                </a:lnTo>
                <a:close/>
              </a:path>
              <a:path w="104139" h="1372235">
                <a:moveTo>
                  <a:pt x="52450" y="0"/>
                </a:moveTo>
                <a:lnTo>
                  <a:pt x="2539" y="85598"/>
                </a:lnTo>
                <a:lnTo>
                  <a:pt x="762" y="88518"/>
                </a:lnTo>
                <a:lnTo>
                  <a:pt x="1777" y="92456"/>
                </a:lnTo>
                <a:lnTo>
                  <a:pt x="4825" y="94233"/>
                </a:lnTo>
                <a:lnTo>
                  <a:pt x="7747" y="96012"/>
                </a:lnTo>
                <a:lnTo>
                  <a:pt x="11684" y="94995"/>
                </a:lnTo>
                <a:lnTo>
                  <a:pt x="46087" y="36018"/>
                </a:lnTo>
                <a:lnTo>
                  <a:pt x="46100" y="12573"/>
                </a:lnTo>
                <a:lnTo>
                  <a:pt x="59782" y="12573"/>
                </a:lnTo>
                <a:lnTo>
                  <a:pt x="52450" y="0"/>
                </a:lnTo>
                <a:close/>
              </a:path>
              <a:path w="104139" h="1372235">
                <a:moveTo>
                  <a:pt x="59782" y="12573"/>
                </a:moveTo>
                <a:lnTo>
                  <a:pt x="58800" y="12573"/>
                </a:lnTo>
                <a:lnTo>
                  <a:pt x="58814" y="36018"/>
                </a:lnTo>
                <a:lnTo>
                  <a:pt x="93217" y="94995"/>
                </a:lnTo>
                <a:lnTo>
                  <a:pt x="97027" y="96012"/>
                </a:lnTo>
                <a:lnTo>
                  <a:pt x="103124" y="92456"/>
                </a:lnTo>
                <a:lnTo>
                  <a:pt x="104139" y="88645"/>
                </a:lnTo>
                <a:lnTo>
                  <a:pt x="59782" y="12573"/>
                </a:lnTo>
                <a:close/>
              </a:path>
              <a:path w="104139" h="1372235">
                <a:moveTo>
                  <a:pt x="58800" y="12573"/>
                </a:moveTo>
                <a:lnTo>
                  <a:pt x="46100" y="12573"/>
                </a:lnTo>
                <a:lnTo>
                  <a:pt x="46087" y="36018"/>
                </a:lnTo>
                <a:lnTo>
                  <a:pt x="52450" y="25109"/>
                </a:lnTo>
                <a:lnTo>
                  <a:pt x="46989" y="15748"/>
                </a:lnTo>
                <a:lnTo>
                  <a:pt x="58799" y="15748"/>
                </a:lnTo>
                <a:lnTo>
                  <a:pt x="58800" y="12573"/>
                </a:lnTo>
                <a:close/>
              </a:path>
              <a:path w="104139" h="1372235">
                <a:moveTo>
                  <a:pt x="58799" y="15748"/>
                </a:moveTo>
                <a:lnTo>
                  <a:pt x="57912" y="15748"/>
                </a:lnTo>
                <a:lnTo>
                  <a:pt x="52450" y="25109"/>
                </a:lnTo>
                <a:lnTo>
                  <a:pt x="58787" y="35972"/>
                </a:lnTo>
                <a:lnTo>
                  <a:pt x="58799" y="15748"/>
                </a:lnTo>
                <a:close/>
              </a:path>
              <a:path w="104139" h="1372235">
                <a:moveTo>
                  <a:pt x="57912" y="15748"/>
                </a:moveTo>
                <a:lnTo>
                  <a:pt x="46989" y="15748"/>
                </a:lnTo>
                <a:lnTo>
                  <a:pt x="52450" y="25109"/>
                </a:lnTo>
                <a:lnTo>
                  <a:pt x="57912" y="1574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448047" y="4799838"/>
            <a:ext cx="192532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19430">
              <a:lnSpc>
                <a:spcPct val="100000"/>
              </a:lnSpc>
              <a:spcBef>
                <a:spcPts val="100"/>
              </a:spcBef>
            </a:pPr>
            <a:r>
              <a:rPr sz="2000" b="1" spc="-40" dirty="0">
                <a:solidFill>
                  <a:srgbClr val="FF33CC"/>
                </a:solidFill>
                <a:latin typeface="Arial"/>
                <a:cs typeface="Arial"/>
              </a:rPr>
              <a:t>Lactate  </a:t>
            </a:r>
            <a:r>
              <a:rPr sz="2000" b="1" spc="20" dirty="0">
                <a:solidFill>
                  <a:srgbClr val="FF33CC"/>
                </a:solidFill>
                <a:latin typeface="Arial"/>
                <a:cs typeface="Arial"/>
              </a:rPr>
              <a:t>d</a:t>
            </a:r>
            <a:r>
              <a:rPr sz="2000" b="1" spc="30" dirty="0">
                <a:solidFill>
                  <a:srgbClr val="FF33CC"/>
                </a:solidFill>
                <a:latin typeface="Arial"/>
                <a:cs typeface="Arial"/>
              </a:rPr>
              <a:t>e</a:t>
            </a:r>
            <a:r>
              <a:rPr sz="2000" b="1" spc="20" dirty="0">
                <a:solidFill>
                  <a:srgbClr val="FF33CC"/>
                </a:solidFill>
                <a:latin typeface="Arial"/>
                <a:cs typeface="Arial"/>
              </a:rPr>
              <a:t>hy</a:t>
            </a:r>
            <a:r>
              <a:rPr sz="2000" b="1" spc="30" dirty="0">
                <a:solidFill>
                  <a:srgbClr val="FF33CC"/>
                </a:solidFill>
                <a:latin typeface="Arial"/>
                <a:cs typeface="Arial"/>
              </a:rPr>
              <a:t>d</a:t>
            </a:r>
            <a:r>
              <a:rPr sz="2000" b="1" spc="-5" dirty="0">
                <a:solidFill>
                  <a:srgbClr val="FF33CC"/>
                </a:solidFill>
                <a:latin typeface="Arial"/>
                <a:cs typeface="Arial"/>
              </a:rPr>
              <a:t>rogenase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907029" y="4646752"/>
            <a:ext cx="58801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160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000" b="1" spc="-40" dirty="0">
                <a:solidFill>
                  <a:srgbClr val="FF0000"/>
                </a:solidFill>
                <a:latin typeface="Arial"/>
                <a:cs typeface="Arial"/>
              </a:rPr>
              <a:t>AD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99538" y="5333796"/>
            <a:ext cx="2157730" cy="9398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000" b="1" spc="30" dirty="0">
                <a:solidFill>
                  <a:srgbClr val="FF0000"/>
                </a:solidFill>
                <a:latin typeface="Arial"/>
                <a:cs typeface="Arial"/>
              </a:rPr>
              <a:t>NADH+H</a:t>
            </a:r>
            <a:r>
              <a:rPr sz="1950" b="1" spc="44" baseline="25641" dirty="0">
                <a:solidFill>
                  <a:srgbClr val="FF0000"/>
                </a:solidFill>
                <a:latin typeface="Arial"/>
                <a:cs typeface="Arial"/>
              </a:rPr>
              <a:t>+</a:t>
            </a:r>
            <a:endParaRPr sz="1950" baseline="25641">
              <a:latin typeface="Arial"/>
              <a:cs typeface="Arial"/>
            </a:endParaRPr>
          </a:p>
          <a:p>
            <a:pPr marL="1284605">
              <a:lnSpc>
                <a:spcPct val="100000"/>
              </a:lnSpc>
              <a:spcBef>
                <a:spcPts val="1200"/>
              </a:spcBef>
            </a:pPr>
            <a:r>
              <a:rPr sz="2000" b="1" spc="-40" dirty="0">
                <a:solidFill>
                  <a:srgbClr val="0000FF"/>
                </a:solidFill>
                <a:latin typeface="Arial"/>
                <a:cs typeface="Arial"/>
              </a:rPr>
              <a:t>Lactate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652265" y="5209794"/>
            <a:ext cx="463550" cy="569595"/>
          </a:xfrm>
          <a:custGeom>
            <a:avLst/>
            <a:gdLst/>
            <a:ahLst/>
            <a:cxnLst/>
            <a:rect l="l" t="t" r="r" b="b"/>
            <a:pathLst>
              <a:path w="463550" h="569595">
                <a:moveTo>
                  <a:pt x="115824" y="337565"/>
                </a:moveTo>
                <a:lnTo>
                  <a:pt x="0" y="466343"/>
                </a:lnTo>
                <a:lnTo>
                  <a:pt x="115824" y="569201"/>
                </a:lnTo>
                <a:lnTo>
                  <a:pt x="115824" y="511289"/>
                </a:lnTo>
                <a:lnTo>
                  <a:pt x="165640" y="497283"/>
                </a:lnTo>
                <a:lnTo>
                  <a:pt x="212603" y="478758"/>
                </a:lnTo>
                <a:lnTo>
                  <a:pt x="256430" y="456037"/>
                </a:lnTo>
                <a:lnTo>
                  <a:pt x="296841" y="429442"/>
                </a:lnTo>
                <a:lnTo>
                  <a:pt x="333552" y="399294"/>
                </a:lnTo>
                <a:lnTo>
                  <a:pt x="337307" y="395465"/>
                </a:lnTo>
                <a:lnTo>
                  <a:pt x="115824" y="395465"/>
                </a:lnTo>
                <a:lnTo>
                  <a:pt x="115824" y="337565"/>
                </a:lnTo>
                <a:close/>
              </a:path>
              <a:path w="463550" h="569595">
                <a:moveTo>
                  <a:pt x="463296" y="0"/>
                </a:moveTo>
                <a:lnTo>
                  <a:pt x="460366" y="46002"/>
                </a:lnTo>
                <a:lnTo>
                  <a:pt x="451765" y="90704"/>
                </a:lnTo>
                <a:lnTo>
                  <a:pt x="437774" y="133784"/>
                </a:lnTo>
                <a:lnTo>
                  <a:pt x="418676" y="174920"/>
                </a:lnTo>
                <a:lnTo>
                  <a:pt x="394752" y="213792"/>
                </a:lnTo>
                <a:lnTo>
                  <a:pt x="366283" y="250077"/>
                </a:lnTo>
                <a:lnTo>
                  <a:pt x="333552" y="283454"/>
                </a:lnTo>
                <a:lnTo>
                  <a:pt x="296841" y="313601"/>
                </a:lnTo>
                <a:lnTo>
                  <a:pt x="256430" y="340197"/>
                </a:lnTo>
                <a:lnTo>
                  <a:pt x="212603" y="362921"/>
                </a:lnTo>
                <a:lnTo>
                  <a:pt x="165640" y="381451"/>
                </a:lnTo>
                <a:lnTo>
                  <a:pt x="115824" y="395465"/>
                </a:lnTo>
                <a:lnTo>
                  <a:pt x="337307" y="395465"/>
                </a:lnTo>
                <a:lnTo>
                  <a:pt x="366283" y="365915"/>
                </a:lnTo>
                <a:lnTo>
                  <a:pt x="394752" y="329627"/>
                </a:lnTo>
                <a:lnTo>
                  <a:pt x="418676" y="290753"/>
                </a:lnTo>
                <a:lnTo>
                  <a:pt x="437774" y="249613"/>
                </a:lnTo>
                <a:lnTo>
                  <a:pt x="451765" y="206531"/>
                </a:lnTo>
                <a:lnTo>
                  <a:pt x="460366" y="161827"/>
                </a:lnTo>
                <a:lnTo>
                  <a:pt x="463296" y="115823"/>
                </a:lnTo>
                <a:lnTo>
                  <a:pt x="463296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652265" y="4801361"/>
            <a:ext cx="463550" cy="466725"/>
          </a:xfrm>
          <a:custGeom>
            <a:avLst/>
            <a:gdLst/>
            <a:ahLst/>
            <a:cxnLst/>
            <a:rect l="l" t="t" r="r" b="b"/>
            <a:pathLst>
              <a:path w="463550" h="466725">
                <a:moveTo>
                  <a:pt x="0" y="0"/>
                </a:moveTo>
                <a:lnTo>
                  <a:pt x="0" y="115824"/>
                </a:lnTo>
                <a:lnTo>
                  <a:pt x="52513" y="118430"/>
                </a:lnTo>
                <a:lnTo>
                  <a:pt x="103432" y="126073"/>
                </a:lnTo>
                <a:lnTo>
                  <a:pt x="152410" y="138486"/>
                </a:lnTo>
                <a:lnTo>
                  <a:pt x="199096" y="155402"/>
                </a:lnTo>
                <a:lnTo>
                  <a:pt x="243142" y="176555"/>
                </a:lnTo>
                <a:lnTo>
                  <a:pt x="284199" y="201678"/>
                </a:lnTo>
                <a:lnTo>
                  <a:pt x="321918" y="230506"/>
                </a:lnTo>
                <a:lnTo>
                  <a:pt x="355950" y="262771"/>
                </a:lnTo>
                <a:lnTo>
                  <a:pt x="385947" y="298208"/>
                </a:lnTo>
                <a:lnTo>
                  <a:pt x="411559" y="336550"/>
                </a:lnTo>
                <a:lnTo>
                  <a:pt x="432437" y="377531"/>
                </a:lnTo>
                <a:lnTo>
                  <a:pt x="448232" y="420884"/>
                </a:lnTo>
                <a:lnTo>
                  <a:pt x="458597" y="466344"/>
                </a:lnTo>
                <a:lnTo>
                  <a:pt x="460670" y="451937"/>
                </a:lnTo>
                <a:lnTo>
                  <a:pt x="462137" y="437483"/>
                </a:lnTo>
                <a:lnTo>
                  <a:pt x="463008" y="422981"/>
                </a:lnTo>
                <a:lnTo>
                  <a:pt x="463296" y="408431"/>
                </a:lnTo>
                <a:lnTo>
                  <a:pt x="460577" y="363932"/>
                </a:lnTo>
                <a:lnTo>
                  <a:pt x="452611" y="320819"/>
                </a:lnTo>
                <a:lnTo>
                  <a:pt x="439680" y="279343"/>
                </a:lnTo>
                <a:lnTo>
                  <a:pt x="422065" y="239752"/>
                </a:lnTo>
                <a:lnTo>
                  <a:pt x="400049" y="202296"/>
                </a:lnTo>
                <a:lnTo>
                  <a:pt x="373916" y="167225"/>
                </a:lnTo>
                <a:lnTo>
                  <a:pt x="343947" y="134787"/>
                </a:lnTo>
                <a:lnTo>
                  <a:pt x="310424" y="105232"/>
                </a:lnTo>
                <a:lnTo>
                  <a:pt x="273631" y="78809"/>
                </a:lnTo>
                <a:lnTo>
                  <a:pt x="233849" y="55767"/>
                </a:lnTo>
                <a:lnTo>
                  <a:pt x="191361" y="36355"/>
                </a:lnTo>
                <a:lnTo>
                  <a:pt x="146450" y="20823"/>
                </a:lnTo>
                <a:lnTo>
                  <a:pt x="99397" y="9421"/>
                </a:lnTo>
                <a:lnTo>
                  <a:pt x="50487" y="2396"/>
                </a:lnTo>
                <a:lnTo>
                  <a:pt x="0" y="0"/>
                </a:lnTo>
                <a:close/>
              </a:path>
            </a:pathLst>
          </a:custGeom>
          <a:solidFill>
            <a:srgbClr val="0000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652265" y="4801361"/>
            <a:ext cx="463550" cy="977900"/>
          </a:xfrm>
          <a:custGeom>
            <a:avLst/>
            <a:gdLst/>
            <a:ahLst/>
            <a:cxnLst/>
            <a:rect l="l" t="t" r="r" b="b"/>
            <a:pathLst>
              <a:path w="463550" h="977900">
                <a:moveTo>
                  <a:pt x="458597" y="466344"/>
                </a:moveTo>
                <a:lnTo>
                  <a:pt x="448232" y="420884"/>
                </a:lnTo>
                <a:lnTo>
                  <a:pt x="432437" y="377531"/>
                </a:lnTo>
                <a:lnTo>
                  <a:pt x="411559" y="336550"/>
                </a:lnTo>
                <a:lnTo>
                  <a:pt x="385947" y="298208"/>
                </a:lnTo>
                <a:lnTo>
                  <a:pt x="355950" y="262771"/>
                </a:lnTo>
                <a:lnTo>
                  <a:pt x="321918" y="230506"/>
                </a:lnTo>
                <a:lnTo>
                  <a:pt x="284199" y="201678"/>
                </a:lnTo>
                <a:lnTo>
                  <a:pt x="243142" y="176555"/>
                </a:lnTo>
                <a:lnTo>
                  <a:pt x="199096" y="155402"/>
                </a:lnTo>
                <a:lnTo>
                  <a:pt x="152410" y="138486"/>
                </a:lnTo>
                <a:lnTo>
                  <a:pt x="103432" y="126073"/>
                </a:lnTo>
                <a:lnTo>
                  <a:pt x="52513" y="118430"/>
                </a:lnTo>
                <a:lnTo>
                  <a:pt x="0" y="115824"/>
                </a:lnTo>
                <a:lnTo>
                  <a:pt x="0" y="0"/>
                </a:lnTo>
                <a:lnTo>
                  <a:pt x="50487" y="2396"/>
                </a:lnTo>
                <a:lnTo>
                  <a:pt x="99397" y="9421"/>
                </a:lnTo>
                <a:lnTo>
                  <a:pt x="146450" y="20823"/>
                </a:lnTo>
                <a:lnTo>
                  <a:pt x="191361" y="36355"/>
                </a:lnTo>
                <a:lnTo>
                  <a:pt x="233849" y="55767"/>
                </a:lnTo>
                <a:lnTo>
                  <a:pt x="273631" y="78809"/>
                </a:lnTo>
                <a:lnTo>
                  <a:pt x="310424" y="105232"/>
                </a:lnTo>
                <a:lnTo>
                  <a:pt x="343947" y="134787"/>
                </a:lnTo>
                <a:lnTo>
                  <a:pt x="373916" y="167225"/>
                </a:lnTo>
                <a:lnTo>
                  <a:pt x="400049" y="202296"/>
                </a:lnTo>
                <a:lnTo>
                  <a:pt x="422065" y="239752"/>
                </a:lnTo>
                <a:lnTo>
                  <a:pt x="439680" y="279343"/>
                </a:lnTo>
                <a:lnTo>
                  <a:pt x="452611" y="320819"/>
                </a:lnTo>
                <a:lnTo>
                  <a:pt x="460577" y="363932"/>
                </a:lnTo>
                <a:lnTo>
                  <a:pt x="463296" y="408431"/>
                </a:lnTo>
                <a:lnTo>
                  <a:pt x="463296" y="524256"/>
                </a:lnTo>
                <a:lnTo>
                  <a:pt x="460366" y="570259"/>
                </a:lnTo>
                <a:lnTo>
                  <a:pt x="451765" y="614963"/>
                </a:lnTo>
                <a:lnTo>
                  <a:pt x="437774" y="658045"/>
                </a:lnTo>
                <a:lnTo>
                  <a:pt x="418676" y="699185"/>
                </a:lnTo>
                <a:lnTo>
                  <a:pt x="394752" y="738059"/>
                </a:lnTo>
                <a:lnTo>
                  <a:pt x="366283" y="774347"/>
                </a:lnTo>
                <a:lnTo>
                  <a:pt x="333552" y="807726"/>
                </a:lnTo>
                <a:lnTo>
                  <a:pt x="296841" y="837874"/>
                </a:lnTo>
                <a:lnTo>
                  <a:pt x="256430" y="864469"/>
                </a:lnTo>
                <a:lnTo>
                  <a:pt x="212603" y="887190"/>
                </a:lnTo>
                <a:lnTo>
                  <a:pt x="165640" y="905715"/>
                </a:lnTo>
                <a:lnTo>
                  <a:pt x="115824" y="919721"/>
                </a:lnTo>
                <a:lnTo>
                  <a:pt x="115824" y="977633"/>
                </a:lnTo>
                <a:lnTo>
                  <a:pt x="0" y="874776"/>
                </a:lnTo>
                <a:lnTo>
                  <a:pt x="115824" y="745997"/>
                </a:lnTo>
                <a:lnTo>
                  <a:pt x="115824" y="803897"/>
                </a:lnTo>
                <a:lnTo>
                  <a:pt x="165640" y="789883"/>
                </a:lnTo>
                <a:lnTo>
                  <a:pt x="212603" y="771353"/>
                </a:lnTo>
                <a:lnTo>
                  <a:pt x="256430" y="748629"/>
                </a:lnTo>
                <a:lnTo>
                  <a:pt x="296841" y="722033"/>
                </a:lnTo>
                <a:lnTo>
                  <a:pt x="333552" y="691886"/>
                </a:lnTo>
                <a:lnTo>
                  <a:pt x="366283" y="658509"/>
                </a:lnTo>
                <a:lnTo>
                  <a:pt x="394752" y="622224"/>
                </a:lnTo>
                <a:lnTo>
                  <a:pt x="418676" y="583352"/>
                </a:lnTo>
                <a:lnTo>
                  <a:pt x="437774" y="542216"/>
                </a:lnTo>
                <a:lnTo>
                  <a:pt x="451765" y="499136"/>
                </a:lnTo>
                <a:lnTo>
                  <a:pt x="460366" y="454434"/>
                </a:lnTo>
                <a:lnTo>
                  <a:pt x="463296" y="408431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88007" y="918718"/>
            <a:ext cx="45916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0" dirty="0">
                <a:solidFill>
                  <a:srgbClr val="C00000"/>
                </a:solidFill>
              </a:rPr>
              <a:t>Regulation </a:t>
            </a:r>
            <a:r>
              <a:rPr sz="3200" spc="30" dirty="0">
                <a:solidFill>
                  <a:srgbClr val="C00000"/>
                </a:solidFill>
              </a:rPr>
              <a:t>of</a:t>
            </a:r>
            <a:r>
              <a:rPr sz="3200" spc="-70" dirty="0">
                <a:solidFill>
                  <a:srgbClr val="C00000"/>
                </a:solidFill>
              </a:rPr>
              <a:t> </a:t>
            </a:r>
            <a:r>
              <a:rPr sz="3200" spc="-75" dirty="0">
                <a:solidFill>
                  <a:srgbClr val="C00000"/>
                </a:solidFill>
              </a:rPr>
              <a:t>glycolysis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737616" y="2019935"/>
            <a:ext cx="427329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37616" y="2660014"/>
            <a:ext cx="427329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7616" y="3299790"/>
            <a:ext cx="427329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7616" y="3940428"/>
            <a:ext cx="427329" cy="31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7616" y="4580204"/>
            <a:ext cx="427329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09268" y="1694205"/>
            <a:ext cx="6057900" cy="3866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31620">
              <a:lnSpc>
                <a:spcPct val="150000"/>
              </a:lnSpc>
              <a:spcBef>
                <a:spcPts val="100"/>
              </a:spcBef>
            </a:pPr>
            <a:r>
              <a:rPr sz="2800" b="1" spc="-70" dirty="0">
                <a:latin typeface="Arial"/>
                <a:cs typeface="Arial"/>
              </a:rPr>
              <a:t>Three </a:t>
            </a:r>
            <a:r>
              <a:rPr sz="2800" b="1" spc="35" dirty="0">
                <a:latin typeface="Arial"/>
                <a:cs typeface="Arial"/>
              </a:rPr>
              <a:t>regulatory </a:t>
            </a:r>
            <a:r>
              <a:rPr sz="2800" b="1" spc="-40" dirty="0">
                <a:latin typeface="Arial"/>
                <a:cs typeface="Arial"/>
              </a:rPr>
              <a:t>enzymes:  </a:t>
            </a:r>
            <a:r>
              <a:rPr sz="2800" b="1" spc="35" dirty="0">
                <a:solidFill>
                  <a:srgbClr val="0000FF"/>
                </a:solidFill>
                <a:latin typeface="Arial"/>
                <a:cs typeface="Arial"/>
              </a:rPr>
              <a:t>Hexokinase </a:t>
            </a:r>
            <a:r>
              <a:rPr sz="2800" b="1" spc="-235" dirty="0">
                <a:solidFill>
                  <a:srgbClr val="0000FF"/>
                </a:solidFill>
                <a:latin typeface="Arial"/>
                <a:cs typeface="Arial"/>
              </a:rPr>
              <a:t>&amp; </a:t>
            </a:r>
            <a:r>
              <a:rPr sz="2800" b="1" spc="-40" dirty="0">
                <a:solidFill>
                  <a:srgbClr val="0000FF"/>
                </a:solidFill>
                <a:latin typeface="Arial"/>
                <a:cs typeface="Arial"/>
              </a:rPr>
              <a:t>glucokinase  </a:t>
            </a:r>
            <a:r>
              <a:rPr sz="2800" b="1" spc="-50" dirty="0">
                <a:solidFill>
                  <a:srgbClr val="FF3399"/>
                </a:solidFill>
                <a:latin typeface="Arial"/>
                <a:cs typeface="Arial"/>
              </a:rPr>
              <a:t>Phosphofructokinase  </a:t>
            </a:r>
            <a:r>
              <a:rPr sz="2800" b="1" spc="20" dirty="0">
                <a:solidFill>
                  <a:srgbClr val="0000FF"/>
                </a:solidFill>
                <a:latin typeface="Arial"/>
                <a:cs typeface="Arial"/>
              </a:rPr>
              <a:t>Pyruvate</a:t>
            </a:r>
            <a:r>
              <a:rPr sz="2800" b="1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000FF"/>
                </a:solidFill>
                <a:latin typeface="Arial"/>
                <a:cs typeface="Arial"/>
              </a:rPr>
              <a:t>kinase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ts val="5040"/>
              </a:lnSpc>
              <a:spcBef>
                <a:spcPts val="445"/>
              </a:spcBef>
            </a:pPr>
            <a:r>
              <a:rPr sz="2800" b="1" spc="-30" dirty="0">
                <a:latin typeface="Arial"/>
                <a:cs typeface="Arial"/>
              </a:rPr>
              <a:t>Catalysing </a:t>
            </a:r>
            <a:r>
              <a:rPr sz="2800" b="1" spc="-15" dirty="0">
                <a:latin typeface="Arial"/>
                <a:cs typeface="Arial"/>
              </a:rPr>
              <a:t>the </a:t>
            </a:r>
            <a:r>
              <a:rPr sz="2800" b="1" spc="-5" dirty="0">
                <a:solidFill>
                  <a:srgbClr val="FF3399"/>
                </a:solidFill>
                <a:latin typeface="Arial"/>
                <a:cs typeface="Arial"/>
              </a:rPr>
              <a:t>irreversible </a:t>
            </a:r>
            <a:r>
              <a:rPr sz="2800" b="1" spc="-55" dirty="0">
                <a:solidFill>
                  <a:srgbClr val="FF3399"/>
                </a:solidFill>
                <a:latin typeface="Arial"/>
                <a:cs typeface="Arial"/>
              </a:rPr>
              <a:t>reactions  </a:t>
            </a:r>
            <a:r>
              <a:rPr sz="2800" b="1" spc="25" dirty="0">
                <a:solidFill>
                  <a:srgbClr val="FF3399"/>
                </a:solidFill>
                <a:latin typeface="Arial"/>
                <a:cs typeface="Arial"/>
              </a:rPr>
              <a:t>regulate</a:t>
            </a:r>
            <a:r>
              <a:rPr sz="2800" b="1" dirty="0">
                <a:solidFill>
                  <a:srgbClr val="FF3399"/>
                </a:solidFill>
                <a:latin typeface="Arial"/>
                <a:cs typeface="Arial"/>
              </a:rPr>
              <a:t> </a:t>
            </a:r>
            <a:r>
              <a:rPr sz="2800" b="1" spc="-80" dirty="0">
                <a:solidFill>
                  <a:srgbClr val="FF3399"/>
                </a:solidFill>
                <a:latin typeface="Arial"/>
                <a:cs typeface="Arial"/>
              </a:rPr>
              <a:t>glycolysis.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84601" y="872693"/>
            <a:ext cx="23475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45" dirty="0">
                <a:solidFill>
                  <a:srgbClr val="C00000"/>
                </a:solidFill>
              </a:rPr>
              <a:t>Hexokinase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585216" y="2172335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5216" y="3452748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23489" rIns="0" bIns="0" rtlCol="0">
            <a:spAutoFit/>
          </a:bodyPr>
          <a:lstStyle/>
          <a:p>
            <a:pPr marL="12700" marR="817244">
              <a:lnSpc>
                <a:spcPct val="150000"/>
              </a:lnSpc>
              <a:spcBef>
                <a:spcPts val="100"/>
              </a:spcBef>
            </a:pPr>
            <a:r>
              <a:rPr spc="35" dirty="0">
                <a:solidFill>
                  <a:srgbClr val="000000"/>
                </a:solidFill>
              </a:rPr>
              <a:t>Hexokinase </a:t>
            </a:r>
            <a:r>
              <a:rPr spc="-165" dirty="0">
                <a:solidFill>
                  <a:srgbClr val="000000"/>
                </a:solidFill>
              </a:rPr>
              <a:t>is </a:t>
            </a:r>
            <a:r>
              <a:rPr spc="-15" dirty="0">
                <a:solidFill>
                  <a:srgbClr val="FF3399"/>
                </a:solidFill>
              </a:rPr>
              <a:t>inhibited </a:t>
            </a:r>
            <a:r>
              <a:rPr spc="80" dirty="0">
                <a:solidFill>
                  <a:srgbClr val="FF3399"/>
                </a:solidFill>
              </a:rPr>
              <a:t>by </a:t>
            </a:r>
            <a:r>
              <a:rPr spc="-95" dirty="0">
                <a:solidFill>
                  <a:srgbClr val="FF3399"/>
                </a:solidFill>
              </a:rPr>
              <a:t>glucose </a:t>
            </a:r>
            <a:r>
              <a:rPr spc="-245" dirty="0">
                <a:solidFill>
                  <a:srgbClr val="FF3399"/>
                </a:solidFill>
              </a:rPr>
              <a:t>6-  </a:t>
            </a:r>
            <a:r>
              <a:rPr spc="-40" dirty="0">
                <a:solidFill>
                  <a:srgbClr val="FF3399"/>
                </a:solidFill>
              </a:rPr>
              <a:t>phosphate.</a:t>
            </a:r>
          </a:p>
          <a:p>
            <a:pPr marL="12700" marR="5080">
              <a:lnSpc>
                <a:spcPct val="150000"/>
              </a:lnSpc>
            </a:pPr>
            <a:r>
              <a:rPr spc="-200" dirty="0">
                <a:solidFill>
                  <a:srgbClr val="000000"/>
                </a:solidFill>
              </a:rPr>
              <a:t>This </a:t>
            </a:r>
            <a:r>
              <a:rPr spc="25" dirty="0">
                <a:solidFill>
                  <a:srgbClr val="000000"/>
                </a:solidFill>
              </a:rPr>
              <a:t>enzyme </a:t>
            </a:r>
            <a:r>
              <a:rPr spc="-25" dirty="0">
                <a:solidFill>
                  <a:srgbClr val="FF3399"/>
                </a:solidFill>
              </a:rPr>
              <a:t>prevents </a:t>
            </a:r>
            <a:r>
              <a:rPr spc="-15" dirty="0">
                <a:solidFill>
                  <a:srgbClr val="FF3399"/>
                </a:solidFill>
              </a:rPr>
              <a:t>the </a:t>
            </a:r>
            <a:r>
              <a:rPr spc="-55" dirty="0">
                <a:solidFill>
                  <a:srgbClr val="FF3399"/>
                </a:solidFill>
              </a:rPr>
              <a:t>accumulation </a:t>
            </a:r>
            <a:r>
              <a:rPr spc="25" dirty="0">
                <a:solidFill>
                  <a:srgbClr val="FF3399"/>
                </a:solidFill>
              </a:rPr>
              <a:t>of  </a:t>
            </a:r>
            <a:r>
              <a:rPr spc="-95" dirty="0">
                <a:solidFill>
                  <a:srgbClr val="FF3399"/>
                </a:solidFill>
              </a:rPr>
              <a:t>glucose </a:t>
            </a:r>
            <a:r>
              <a:rPr spc="-65" dirty="0">
                <a:solidFill>
                  <a:srgbClr val="FF3399"/>
                </a:solidFill>
              </a:rPr>
              <a:t>6-phosphate </a:t>
            </a:r>
            <a:r>
              <a:rPr dirty="0">
                <a:solidFill>
                  <a:srgbClr val="FF3399"/>
                </a:solidFill>
              </a:rPr>
              <a:t>due to </a:t>
            </a:r>
            <a:r>
              <a:rPr spc="-50" dirty="0">
                <a:solidFill>
                  <a:srgbClr val="FF3399"/>
                </a:solidFill>
              </a:rPr>
              <a:t>product  </a:t>
            </a:r>
            <a:r>
              <a:rPr spc="-40" dirty="0">
                <a:solidFill>
                  <a:srgbClr val="FF3399"/>
                </a:solidFill>
              </a:rPr>
              <a:t>inhibition.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63265" y="728218"/>
            <a:ext cx="23907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0" dirty="0">
                <a:solidFill>
                  <a:srgbClr val="C00000"/>
                </a:solidFill>
              </a:rPr>
              <a:t>Glucokin</a:t>
            </a:r>
            <a:r>
              <a:rPr sz="3200" spc="-10" dirty="0">
                <a:solidFill>
                  <a:srgbClr val="C00000"/>
                </a:solidFill>
              </a:rPr>
              <a:t>a</a:t>
            </a:r>
            <a:r>
              <a:rPr sz="3200" spc="-150" dirty="0">
                <a:solidFill>
                  <a:srgbClr val="C00000"/>
                </a:solidFill>
              </a:rPr>
              <a:t>se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585216" y="1866849"/>
            <a:ext cx="426720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5216" y="3788028"/>
            <a:ext cx="426720" cy="31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318135" rIns="0" bIns="0" rtlCol="0">
            <a:spAutoFit/>
          </a:bodyPr>
          <a:lstStyle/>
          <a:p>
            <a:pPr marL="12700" marR="221615">
              <a:lnSpc>
                <a:spcPct val="150000"/>
              </a:lnSpc>
              <a:spcBef>
                <a:spcPts val="105"/>
              </a:spcBef>
            </a:pPr>
            <a:r>
              <a:rPr spc="-50" dirty="0"/>
              <a:t>Glucokinase</a:t>
            </a:r>
            <a:r>
              <a:rPr spc="-50" dirty="0">
                <a:solidFill>
                  <a:srgbClr val="000000"/>
                </a:solidFill>
              </a:rPr>
              <a:t>, </a:t>
            </a:r>
            <a:r>
              <a:rPr spc="-30" dirty="0">
                <a:solidFill>
                  <a:srgbClr val="000000"/>
                </a:solidFill>
              </a:rPr>
              <a:t>which </a:t>
            </a:r>
            <a:r>
              <a:rPr spc="-65" dirty="0"/>
              <a:t>specifically  </a:t>
            </a:r>
            <a:r>
              <a:rPr spc="-25" dirty="0"/>
              <a:t>phosphorylates </a:t>
            </a:r>
            <a:r>
              <a:rPr spc="-105" dirty="0"/>
              <a:t>glucose</a:t>
            </a:r>
            <a:r>
              <a:rPr spc="-105" dirty="0">
                <a:solidFill>
                  <a:srgbClr val="000000"/>
                </a:solidFill>
              </a:rPr>
              <a:t>, </a:t>
            </a:r>
            <a:r>
              <a:rPr spc="-165" dirty="0">
                <a:solidFill>
                  <a:srgbClr val="000000"/>
                </a:solidFill>
              </a:rPr>
              <a:t>is </a:t>
            </a:r>
            <a:r>
              <a:rPr spc="50" dirty="0">
                <a:solidFill>
                  <a:srgbClr val="000000"/>
                </a:solidFill>
              </a:rPr>
              <a:t>an </a:t>
            </a:r>
            <a:r>
              <a:rPr spc="-55" dirty="0">
                <a:solidFill>
                  <a:srgbClr val="000000"/>
                </a:solidFill>
              </a:rPr>
              <a:t>inducible  </a:t>
            </a:r>
            <a:r>
              <a:rPr spc="-5" dirty="0">
                <a:solidFill>
                  <a:srgbClr val="000000"/>
                </a:solidFill>
              </a:rPr>
              <a:t>enzyme.</a:t>
            </a:r>
          </a:p>
          <a:p>
            <a:pPr marL="12700" marR="5080">
              <a:lnSpc>
                <a:spcPct val="150000"/>
              </a:lnSpc>
              <a:spcBef>
                <a:spcPts val="5"/>
              </a:spcBef>
            </a:pPr>
            <a:r>
              <a:rPr spc="-145" dirty="0">
                <a:solidFill>
                  <a:srgbClr val="000000"/>
                </a:solidFill>
              </a:rPr>
              <a:t>The </a:t>
            </a:r>
            <a:r>
              <a:rPr spc="-50" dirty="0"/>
              <a:t>substrate </a:t>
            </a:r>
            <a:r>
              <a:rPr spc="-100" dirty="0"/>
              <a:t>glucose</a:t>
            </a:r>
            <a:r>
              <a:rPr spc="-100" dirty="0">
                <a:solidFill>
                  <a:srgbClr val="000000"/>
                </a:solidFill>
              </a:rPr>
              <a:t>, </a:t>
            </a:r>
            <a:r>
              <a:rPr spc="45" dirty="0">
                <a:solidFill>
                  <a:srgbClr val="000000"/>
                </a:solidFill>
              </a:rPr>
              <a:t>probably </a:t>
            </a:r>
            <a:r>
              <a:rPr spc="-20" dirty="0">
                <a:solidFill>
                  <a:srgbClr val="000000"/>
                </a:solidFill>
              </a:rPr>
              <a:t>through  </a:t>
            </a:r>
            <a:r>
              <a:rPr spc="-15" dirty="0">
                <a:solidFill>
                  <a:srgbClr val="000000"/>
                </a:solidFill>
              </a:rPr>
              <a:t>the </a:t>
            </a:r>
            <a:r>
              <a:rPr spc="-5" dirty="0"/>
              <a:t>involvement </a:t>
            </a:r>
            <a:r>
              <a:rPr spc="25" dirty="0"/>
              <a:t>of </a:t>
            </a:r>
            <a:r>
              <a:rPr spc="-90" dirty="0"/>
              <a:t>insulin, </a:t>
            </a:r>
            <a:r>
              <a:rPr spc="-110" dirty="0"/>
              <a:t>induces  </a:t>
            </a:r>
            <a:r>
              <a:rPr spc="-40" dirty="0"/>
              <a:t>glucokinase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92707" y="373126"/>
            <a:ext cx="56553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65" dirty="0">
                <a:solidFill>
                  <a:srgbClr val="C00000"/>
                </a:solidFill>
              </a:rPr>
              <a:t>Phosphofructokinase</a:t>
            </a:r>
            <a:r>
              <a:rPr sz="3600" spc="-100" dirty="0">
                <a:solidFill>
                  <a:srgbClr val="C00000"/>
                </a:solidFill>
              </a:rPr>
              <a:t> </a:t>
            </a:r>
            <a:r>
              <a:rPr sz="3200" spc="-175" dirty="0">
                <a:solidFill>
                  <a:srgbClr val="C00000"/>
                </a:solidFill>
              </a:rPr>
              <a:t>(PFK)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356615" y="1409953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6615" y="2690495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6615" y="5251450"/>
            <a:ext cx="426720" cy="31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27963" y="1083843"/>
            <a:ext cx="7609205" cy="5147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">
              <a:lnSpc>
                <a:spcPct val="150000"/>
              </a:lnSpc>
              <a:spcBef>
                <a:spcPts val="100"/>
              </a:spcBef>
              <a:tabLst>
                <a:tab pos="1718945" algn="l"/>
              </a:tabLst>
            </a:pPr>
            <a:r>
              <a:rPr sz="2800" b="1" spc="-70" dirty="0">
                <a:latin typeface="Arial"/>
                <a:cs typeface="Arial"/>
              </a:rPr>
              <a:t>Phosphofructo </a:t>
            </a:r>
            <a:r>
              <a:rPr sz="2800" b="1" spc="-5" dirty="0">
                <a:latin typeface="Arial"/>
                <a:cs typeface="Arial"/>
              </a:rPr>
              <a:t>kinase </a:t>
            </a:r>
            <a:r>
              <a:rPr sz="2800" b="1" spc="-160" dirty="0">
                <a:solidFill>
                  <a:srgbClr val="0000FF"/>
                </a:solidFill>
                <a:latin typeface="Arial"/>
                <a:cs typeface="Arial"/>
              </a:rPr>
              <a:t>(PFK) </a:t>
            </a:r>
            <a:r>
              <a:rPr sz="2800" b="1" spc="-165" dirty="0">
                <a:latin typeface="Arial"/>
                <a:cs typeface="Arial"/>
              </a:rPr>
              <a:t>is </a:t>
            </a:r>
            <a:r>
              <a:rPr sz="2800" b="1" spc="-15" dirty="0">
                <a:latin typeface="Arial"/>
                <a:cs typeface="Arial"/>
              </a:rPr>
              <a:t>the </a:t>
            </a:r>
            <a:r>
              <a:rPr sz="2800" b="1" spc="-90" dirty="0">
                <a:solidFill>
                  <a:srgbClr val="0000FF"/>
                </a:solidFill>
                <a:latin typeface="Arial"/>
                <a:cs typeface="Arial"/>
              </a:rPr>
              <a:t>most  </a:t>
            </a:r>
            <a:r>
              <a:rPr sz="2800" b="1" spc="10" dirty="0">
                <a:solidFill>
                  <a:srgbClr val="0000FF"/>
                </a:solidFill>
                <a:latin typeface="Arial"/>
                <a:cs typeface="Arial"/>
              </a:rPr>
              <a:t>important </a:t>
            </a:r>
            <a:r>
              <a:rPr sz="2800" b="1" spc="40" dirty="0">
                <a:solidFill>
                  <a:srgbClr val="0000FF"/>
                </a:solidFill>
                <a:latin typeface="Arial"/>
                <a:cs typeface="Arial"/>
              </a:rPr>
              <a:t>regulatory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enzyme </a:t>
            </a:r>
            <a:r>
              <a:rPr sz="2800" b="1" spc="-50" dirty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sz="2800" b="1" spc="-70" dirty="0">
                <a:solidFill>
                  <a:srgbClr val="0000FF"/>
                </a:solidFill>
                <a:latin typeface="Arial"/>
                <a:cs typeface="Arial"/>
              </a:rPr>
              <a:t>glycolysis  </a:t>
            </a:r>
            <a:r>
              <a:rPr sz="2800" b="1" spc="-204" dirty="0">
                <a:latin typeface="Arial"/>
                <a:cs typeface="Arial"/>
              </a:rPr>
              <a:t>PFK </a:t>
            </a:r>
            <a:r>
              <a:rPr sz="2800" b="1" spc="-165" dirty="0">
                <a:latin typeface="Arial"/>
                <a:cs typeface="Arial"/>
              </a:rPr>
              <a:t>is </a:t>
            </a:r>
            <a:r>
              <a:rPr sz="2800" b="1" spc="50" dirty="0">
                <a:latin typeface="Arial"/>
                <a:cs typeface="Arial"/>
              </a:rPr>
              <a:t>an </a:t>
            </a:r>
            <a:r>
              <a:rPr sz="2800" b="1" spc="-50" dirty="0">
                <a:solidFill>
                  <a:srgbClr val="C00000"/>
                </a:solidFill>
                <a:latin typeface="Arial"/>
                <a:cs typeface="Arial"/>
              </a:rPr>
              <a:t>allosteric </a:t>
            </a:r>
            <a:r>
              <a:rPr sz="2800" b="1" spc="25" dirty="0">
                <a:solidFill>
                  <a:srgbClr val="C00000"/>
                </a:solidFill>
                <a:latin typeface="Arial"/>
                <a:cs typeface="Arial"/>
              </a:rPr>
              <a:t>enzyme regulated </a:t>
            </a:r>
            <a:r>
              <a:rPr sz="2800" b="1" spc="75" dirty="0">
                <a:solidFill>
                  <a:srgbClr val="C00000"/>
                </a:solidFill>
                <a:latin typeface="Arial"/>
                <a:cs typeface="Arial"/>
              </a:rPr>
              <a:t>by  </a:t>
            </a:r>
            <a:r>
              <a:rPr sz="2800" b="1" spc="-50" dirty="0">
                <a:solidFill>
                  <a:srgbClr val="C00000"/>
                </a:solidFill>
                <a:latin typeface="Arial"/>
                <a:cs typeface="Arial"/>
              </a:rPr>
              <a:t>allosteric	effectors </a:t>
            </a:r>
            <a:r>
              <a:rPr sz="2800" b="1" spc="-195" dirty="0">
                <a:solidFill>
                  <a:srgbClr val="FF33CC"/>
                </a:solidFill>
                <a:latin typeface="Arial"/>
                <a:cs typeface="Arial"/>
              </a:rPr>
              <a:t>ATP, </a:t>
            </a:r>
            <a:r>
              <a:rPr sz="2800" b="1" spc="-20" dirty="0">
                <a:solidFill>
                  <a:srgbClr val="FF33CC"/>
                </a:solidFill>
                <a:latin typeface="Arial"/>
                <a:cs typeface="Arial"/>
              </a:rPr>
              <a:t>citrate </a:t>
            </a:r>
            <a:r>
              <a:rPr sz="2800" b="1" spc="-235" dirty="0">
                <a:solidFill>
                  <a:srgbClr val="FF33CC"/>
                </a:solidFill>
                <a:latin typeface="Arial"/>
                <a:cs typeface="Arial"/>
              </a:rPr>
              <a:t>&amp; </a:t>
            </a:r>
            <a:r>
              <a:rPr sz="2800" b="1" spc="50" dirty="0">
                <a:solidFill>
                  <a:srgbClr val="FF33CC"/>
                </a:solidFill>
                <a:latin typeface="Arial"/>
                <a:cs typeface="Arial"/>
              </a:rPr>
              <a:t>H</a:t>
            </a:r>
            <a:r>
              <a:rPr sz="2775" b="1" spc="75" baseline="25525" dirty="0">
                <a:solidFill>
                  <a:srgbClr val="FF33CC"/>
                </a:solidFill>
                <a:latin typeface="Arial"/>
                <a:cs typeface="Arial"/>
              </a:rPr>
              <a:t>+ </a:t>
            </a:r>
            <a:r>
              <a:rPr sz="2800" b="1" spc="-95" dirty="0">
                <a:solidFill>
                  <a:srgbClr val="FF33CC"/>
                </a:solidFill>
                <a:latin typeface="Arial"/>
                <a:cs typeface="Arial"/>
              </a:rPr>
              <a:t>ions </a:t>
            </a:r>
            <a:r>
              <a:rPr sz="2800" b="1" spc="60" dirty="0">
                <a:solidFill>
                  <a:srgbClr val="FF33CC"/>
                </a:solidFill>
                <a:latin typeface="Arial"/>
                <a:cs typeface="Arial"/>
              </a:rPr>
              <a:t>(low  </a:t>
            </a:r>
            <a:r>
              <a:rPr sz="2800" b="1" spc="-10" dirty="0">
                <a:solidFill>
                  <a:srgbClr val="FF33CC"/>
                </a:solidFill>
                <a:latin typeface="Arial"/>
                <a:cs typeface="Arial"/>
              </a:rPr>
              <a:t>pH) </a:t>
            </a:r>
            <a:r>
              <a:rPr sz="2800" b="1" spc="85" dirty="0">
                <a:solidFill>
                  <a:srgbClr val="FF33CC"/>
                </a:solidFill>
                <a:latin typeface="Arial"/>
                <a:cs typeface="Arial"/>
              </a:rPr>
              <a:t>are </a:t>
            </a:r>
            <a:r>
              <a:rPr sz="2800" b="1" spc="-15" dirty="0">
                <a:solidFill>
                  <a:srgbClr val="FF33CC"/>
                </a:solidFill>
                <a:latin typeface="Arial"/>
                <a:cs typeface="Arial"/>
              </a:rPr>
              <a:t>the </a:t>
            </a:r>
            <a:r>
              <a:rPr sz="2800" b="1" spc="-85" dirty="0">
                <a:solidFill>
                  <a:srgbClr val="FF33CC"/>
                </a:solidFill>
                <a:latin typeface="Arial"/>
                <a:cs typeface="Arial"/>
              </a:rPr>
              <a:t>most </a:t>
            </a:r>
            <a:r>
              <a:rPr sz="2800" b="1" spc="10" dirty="0">
                <a:solidFill>
                  <a:srgbClr val="FF33CC"/>
                </a:solidFill>
                <a:latin typeface="Arial"/>
                <a:cs typeface="Arial"/>
              </a:rPr>
              <a:t>important </a:t>
            </a:r>
            <a:r>
              <a:rPr sz="2800" b="1" spc="-50" dirty="0">
                <a:solidFill>
                  <a:srgbClr val="FF33CC"/>
                </a:solidFill>
                <a:latin typeface="Arial"/>
                <a:cs typeface="Arial"/>
              </a:rPr>
              <a:t>allosteric  </a:t>
            </a:r>
            <a:r>
              <a:rPr sz="2800" b="1" spc="-55" dirty="0">
                <a:solidFill>
                  <a:srgbClr val="FF33CC"/>
                </a:solidFill>
                <a:latin typeface="Arial"/>
                <a:cs typeface="Arial"/>
              </a:rPr>
              <a:t>inhibitors.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  <a:spcBef>
                <a:spcPts val="5"/>
              </a:spcBef>
            </a:pPr>
            <a:r>
              <a:rPr sz="2800" b="1" spc="-120" dirty="0">
                <a:solidFill>
                  <a:srgbClr val="0000FF"/>
                </a:solidFill>
                <a:latin typeface="Arial"/>
                <a:cs typeface="Arial"/>
              </a:rPr>
              <a:t>Fructose </a:t>
            </a:r>
            <a:r>
              <a:rPr sz="2800" b="1" spc="-400" dirty="0">
                <a:solidFill>
                  <a:srgbClr val="0000FF"/>
                </a:solidFill>
                <a:latin typeface="Arial"/>
                <a:cs typeface="Arial"/>
              </a:rPr>
              <a:t>2 </a:t>
            </a:r>
            <a:r>
              <a:rPr sz="2800" b="1" spc="-85" dirty="0">
                <a:solidFill>
                  <a:srgbClr val="0000FF"/>
                </a:solidFill>
                <a:latin typeface="Arial"/>
                <a:cs typeface="Arial"/>
              </a:rPr>
              <a:t>,6-bisphosphate, </a:t>
            </a:r>
            <a:r>
              <a:rPr sz="2800" b="1" spc="-120" dirty="0">
                <a:solidFill>
                  <a:srgbClr val="0000FF"/>
                </a:solidFill>
                <a:latin typeface="Arial"/>
                <a:cs typeface="Arial"/>
              </a:rPr>
              <a:t>ADP, </a:t>
            </a:r>
            <a:r>
              <a:rPr sz="2800" b="1" spc="-10" dirty="0">
                <a:solidFill>
                  <a:srgbClr val="0000FF"/>
                </a:solidFill>
                <a:latin typeface="Arial"/>
                <a:cs typeface="Arial"/>
              </a:rPr>
              <a:t>AMP </a:t>
            </a:r>
            <a:r>
              <a:rPr sz="2800" b="1" spc="-235" dirty="0">
                <a:solidFill>
                  <a:srgbClr val="0000FF"/>
                </a:solidFill>
                <a:latin typeface="Arial"/>
                <a:cs typeface="Arial"/>
              </a:rPr>
              <a:t>&amp; </a:t>
            </a:r>
            <a:r>
              <a:rPr sz="2800" b="1" spc="-114" dirty="0">
                <a:solidFill>
                  <a:srgbClr val="0000FF"/>
                </a:solidFill>
                <a:latin typeface="Arial"/>
                <a:cs typeface="Arial"/>
              </a:rPr>
              <a:t>Pi </a:t>
            </a:r>
            <a:r>
              <a:rPr sz="2800" b="1" spc="85" dirty="0">
                <a:solidFill>
                  <a:srgbClr val="0000FF"/>
                </a:solidFill>
                <a:latin typeface="Arial"/>
                <a:cs typeface="Arial"/>
              </a:rPr>
              <a:t>are 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800" b="1" spc="-50" dirty="0">
                <a:solidFill>
                  <a:srgbClr val="0000FF"/>
                </a:solidFill>
                <a:latin typeface="Arial"/>
                <a:cs typeface="Arial"/>
              </a:rPr>
              <a:t>allosteric</a:t>
            </a:r>
            <a:r>
              <a:rPr sz="2800" b="1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40" dirty="0">
                <a:solidFill>
                  <a:srgbClr val="0000FF"/>
                </a:solidFill>
                <a:latin typeface="Arial"/>
                <a:cs typeface="Arial"/>
              </a:rPr>
              <a:t>activators</a:t>
            </a:r>
            <a:r>
              <a:rPr sz="2800" b="1" spc="-40" dirty="0">
                <a:solidFill>
                  <a:srgbClr val="00AF50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2816" y="952753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2816" y="1592910"/>
            <a:ext cx="426720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2816" y="4153789"/>
            <a:ext cx="426720" cy="31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04468" y="627512"/>
            <a:ext cx="7616825" cy="5146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715">
              <a:lnSpc>
                <a:spcPct val="150000"/>
              </a:lnSpc>
              <a:spcBef>
                <a:spcPts val="95"/>
              </a:spcBef>
            </a:pPr>
            <a:r>
              <a:rPr sz="2800" b="1" spc="-60" dirty="0">
                <a:solidFill>
                  <a:srgbClr val="C00000"/>
                </a:solidFill>
                <a:latin typeface="Arial"/>
                <a:cs typeface="Arial"/>
              </a:rPr>
              <a:t>Role </a:t>
            </a:r>
            <a:r>
              <a:rPr sz="2800" b="1" spc="25" dirty="0">
                <a:solidFill>
                  <a:srgbClr val="C00000"/>
                </a:solidFill>
                <a:latin typeface="Arial"/>
                <a:cs typeface="Arial"/>
              </a:rPr>
              <a:t>of </a:t>
            </a:r>
            <a:r>
              <a:rPr sz="2800" b="1" spc="-75" dirty="0">
                <a:solidFill>
                  <a:srgbClr val="C00000"/>
                </a:solidFill>
                <a:latin typeface="Arial"/>
                <a:cs typeface="Arial"/>
              </a:rPr>
              <a:t>fructose </a:t>
            </a:r>
            <a:r>
              <a:rPr sz="2800" b="1" spc="-100" dirty="0">
                <a:solidFill>
                  <a:srgbClr val="C00000"/>
                </a:solidFill>
                <a:latin typeface="Arial"/>
                <a:cs typeface="Arial"/>
              </a:rPr>
              <a:t>2,6-bisphosphate </a:t>
            </a:r>
            <a:r>
              <a:rPr sz="2800" b="1" spc="-50" dirty="0">
                <a:solidFill>
                  <a:srgbClr val="C00000"/>
                </a:solidFill>
                <a:latin typeface="Arial"/>
                <a:cs typeface="Arial"/>
              </a:rPr>
              <a:t>in </a:t>
            </a:r>
            <a:r>
              <a:rPr sz="2800" b="1" spc="-75" dirty="0">
                <a:solidFill>
                  <a:srgbClr val="C00000"/>
                </a:solidFill>
                <a:latin typeface="Arial"/>
                <a:cs typeface="Arial"/>
              </a:rPr>
              <a:t>glycolysis  </a:t>
            </a:r>
            <a:r>
              <a:rPr sz="2800" b="1" spc="-105" dirty="0">
                <a:solidFill>
                  <a:srgbClr val="FF3399"/>
                </a:solidFill>
                <a:latin typeface="Arial"/>
                <a:cs typeface="Arial"/>
              </a:rPr>
              <a:t>Fructose-2,6-bisphosphate </a:t>
            </a:r>
            <a:r>
              <a:rPr sz="2800" b="1" spc="-229" dirty="0">
                <a:latin typeface="Arial"/>
                <a:cs typeface="Arial"/>
              </a:rPr>
              <a:t>(F2,6-BP) </a:t>
            </a:r>
            <a:r>
              <a:rPr sz="2800" b="1" spc="-165" dirty="0">
                <a:latin typeface="Arial"/>
                <a:cs typeface="Arial"/>
              </a:rPr>
              <a:t>is  </a:t>
            </a:r>
            <a:r>
              <a:rPr sz="2800" b="1" spc="-60" dirty="0">
                <a:latin typeface="Arial"/>
                <a:cs typeface="Arial"/>
              </a:rPr>
              <a:t>considered </a:t>
            </a:r>
            <a:r>
              <a:rPr sz="2800" b="1" dirty="0">
                <a:latin typeface="Arial"/>
                <a:cs typeface="Arial"/>
              </a:rPr>
              <a:t>to </a:t>
            </a:r>
            <a:r>
              <a:rPr sz="2800" b="1" spc="30" dirty="0">
                <a:latin typeface="Arial"/>
                <a:cs typeface="Arial"/>
              </a:rPr>
              <a:t>be </a:t>
            </a:r>
            <a:r>
              <a:rPr sz="2800" b="1" spc="-15" dirty="0">
                <a:latin typeface="Arial"/>
                <a:cs typeface="Arial"/>
              </a:rPr>
              <a:t>the </a:t>
            </a:r>
            <a:r>
              <a:rPr sz="2800" b="1" spc="-90" dirty="0">
                <a:solidFill>
                  <a:srgbClr val="FF3399"/>
                </a:solidFill>
                <a:latin typeface="Arial"/>
                <a:cs typeface="Arial"/>
              </a:rPr>
              <a:t>most </a:t>
            </a:r>
            <a:r>
              <a:rPr sz="2800" b="1" spc="10" dirty="0">
                <a:solidFill>
                  <a:srgbClr val="FF3399"/>
                </a:solidFill>
                <a:latin typeface="Arial"/>
                <a:cs typeface="Arial"/>
              </a:rPr>
              <a:t>important  </a:t>
            </a:r>
            <a:r>
              <a:rPr sz="2800" b="1" spc="35" dirty="0">
                <a:solidFill>
                  <a:srgbClr val="FF3399"/>
                </a:solidFill>
                <a:latin typeface="Arial"/>
                <a:cs typeface="Arial"/>
              </a:rPr>
              <a:t>regulatory </a:t>
            </a:r>
            <a:r>
              <a:rPr sz="2800" b="1" spc="-15" dirty="0">
                <a:solidFill>
                  <a:srgbClr val="FF3399"/>
                </a:solidFill>
                <a:latin typeface="Arial"/>
                <a:cs typeface="Arial"/>
              </a:rPr>
              <a:t>factor </a:t>
            </a:r>
            <a:r>
              <a:rPr sz="2800" b="1" spc="-10" dirty="0">
                <a:latin typeface="Arial"/>
                <a:cs typeface="Arial"/>
              </a:rPr>
              <a:t>(activator) </a:t>
            </a:r>
            <a:r>
              <a:rPr sz="2800" b="1" spc="35" dirty="0">
                <a:latin typeface="Arial"/>
                <a:cs typeface="Arial"/>
              </a:rPr>
              <a:t>for </a:t>
            </a:r>
            <a:r>
              <a:rPr sz="2800" b="1" spc="-50" dirty="0">
                <a:latin typeface="Arial"/>
                <a:cs typeface="Arial"/>
              </a:rPr>
              <a:t>controlling  </a:t>
            </a:r>
            <a:r>
              <a:rPr sz="2800" b="1" spc="-210" dirty="0">
                <a:latin typeface="Arial"/>
                <a:cs typeface="Arial"/>
              </a:rPr>
              <a:t>PFK </a:t>
            </a:r>
            <a:r>
              <a:rPr sz="2800" b="1" spc="-235" dirty="0">
                <a:latin typeface="Arial"/>
                <a:cs typeface="Arial"/>
              </a:rPr>
              <a:t>&amp; </a:t>
            </a:r>
            <a:r>
              <a:rPr sz="2800" b="1" spc="15" dirty="0">
                <a:latin typeface="Arial"/>
                <a:cs typeface="Arial"/>
              </a:rPr>
              <a:t>ultimately </a:t>
            </a:r>
            <a:r>
              <a:rPr sz="2800" b="1" spc="-70" dirty="0">
                <a:solidFill>
                  <a:srgbClr val="FF3399"/>
                </a:solidFill>
                <a:latin typeface="Arial"/>
                <a:cs typeface="Arial"/>
              </a:rPr>
              <a:t>glycolysis </a:t>
            </a:r>
            <a:r>
              <a:rPr sz="2800" b="1" spc="-50" dirty="0">
                <a:solidFill>
                  <a:srgbClr val="FF3399"/>
                </a:solidFill>
                <a:latin typeface="Arial"/>
                <a:cs typeface="Arial"/>
              </a:rPr>
              <a:t>in </a:t>
            </a:r>
            <a:r>
              <a:rPr sz="2800" b="1" spc="-15" dirty="0">
                <a:solidFill>
                  <a:srgbClr val="FF3399"/>
                </a:solidFill>
                <a:latin typeface="Arial"/>
                <a:cs typeface="Arial"/>
              </a:rPr>
              <a:t>the</a:t>
            </a:r>
            <a:r>
              <a:rPr sz="2800" b="1" spc="-20" dirty="0">
                <a:solidFill>
                  <a:srgbClr val="FF3399"/>
                </a:solidFill>
                <a:latin typeface="Arial"/>
                <a:cs typeface="Arial"/>
              </a:rPr>
              <a:t> </a:t>
            </a:r>
            <a:r>
              <a:rPr sz="2800" b="1" spc="-15" dirty="0">
                <a:solidFill>
                  <a:srgbClr val="FF3399"/>
                </a:solidFill>
                <a:latin typeface="Arial"/>
                <a:cs typeface="Arial"/>
              </a:rPr>
              <a:t>liver</a:t>
            </a:r>
            <a:r>
              <a:rPr sz="2800" b="1" spc="-15" dirty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</a:pPr>
            <a:r>
              <a:rPr sz="2800" b="1" spc="-270" dirty="0">
                <a:solidFill>
                  <a:srgbClr val="0000FF"/>
                </a:solidFill>
                <a:latin typeface="Arial"/>
                <a:cs typeface="Arial"/>
              </a:rPr>
              <a:t>F2,6-BP </a:t>
            </a:r>
            <a:r>
              <a:rPr sz="2800" b="1" spc="-165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800" b="1" spc="-50" dirty="0">
                <a:solidFill>
                  <a:srgbClr val="0000FF"/>
                </a:solidFill>
                <a:latin typeface="Arial"/>
                <a:cs typeface="Arial"/>
              </a:rPr>
              <a:t>synthesized </a:t>
            </a:r>
            <a:r>
              <a:rPr sz="2800" b="1" spc="15" dirty="0">
                <a:solidFill>
                  <a:srgbClr val="0000FF"/>
                </a:solidFill>
                <a:latin typeface="Arial"/>
                <a:cs typeface="Arial"/>
              </a:rPr>
              <a:t>from </a:t>
            </a:r>
            <a:r>
              <a:rPr sz="2800" b="1" spc="-70" dirty="0">
                <a:solidFill>
                  <a:srgbClr val="0000FF"/>
                </a:solidFill>
                <a:latin typeface="Arial"/>
                <a:cs typeface="Arial"/>
              </a:rPr>
              <a:t>fructose </a:t>
            </a:r>
            <a:r>
              <a:rPr sz="2800" b="1" spc="-150" dirty="0">
                <a:solidFill>
                  <a:srgbClr val="0000FF"/>
                </a:solidFill>
                <a:latin typeface="Arial"/>
                <a:cs typeface="Arial"/>
              </a:rPr>
              <a:t>6-p </a:t>
            </a:r>
            <a:r>
              <a:rPr sz="2800" b="1" spc="80" dirty="0">
                <a:solidFill>
                  <a:srgbClr val="0000FF"/>
                </a:solidFill>
                <a:latin typeface="Arial"/>
                <a:cs typeface="Arial"/>
              </a:rPr>
              <a:t>by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the 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enzyme </a:t>
            </a:r>
            <a:r>
              <a:rPr sz="2800" b="1" spc="-40" dirty="0">
                <a:solidFill>
                  <a:srgbClr val="0000FF"/>
                </a:solidFill>
                <a:latin typeface="Arial"/>
                <a:cs typeface="Arial"/>
              </a:rPr>
              <a:t>phosphofructokinase </a:t>
            </a:r>
            <a:r>
              <a:rPr sz="2800" b="1" spc="-30" dirty="0">
                <a:solidFill>
                  <a:srgbClr val="0000FF"/>
                </a:solidFill>
                <a:latin typeface="Arial"/>
                <a:cs typeface="Arial"/>
              </a:rPr>
              <a:t>called </a:t>
            </a:r>
            <a:r>
              <a:rPr sz="2800" b="1" spc="-215" dirty="0">
                <a:solidFill>
                  <a:srgbClr val="0000FF"/>
                </a:solidFill>
                <a:latin typeface="Arial"/>
                <a:cs typeface="Arial"/>
              </a:rPr>
              <a:t>PFK-2  </a:t>
            </a:r>
            <a:r>
              <a:rPr sz="2800" b="1" spc="-200" dirty="0">
                <a:latin typeface="Arial"/>
                <a:cs typeface="Arial"/>
              </a:rPr>
              <a:t>(PFK-1 </a:t>
            </a:r>
            <a:r>
              <a:rPr sz="2800" b="1" spc="-165" dirty="0">
                <a:latin typeface="Arial"/>
                <a:cs typeface="Arial"/>
              </a:rPr>
              <a:t>is </a:t>
            </a:r>
            <a:r>
              <a:rPr sz="2800" b="1" spc="-15" dirty="0">
                <a:latin typeface="Arial"/>
                <a:cs typeface="Arial"/>
              </a:rPr>
              <a:t>the </a:t>
            </a:r>
            <a:r>
              <a:rPr sz="2800" b="1" spc="-45" dirty="0">
                <a:latin typeface="Arial"/>
                <a:cs typeface="Arial"/>
              </a:rPr>
              <a:t>glycolytic</a:t>
            </a:r>
            <a:r>
              <a:rPr sz="2800" b="1" spc="-215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enzyme)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5216" y="998474"/>
            <a:ext cx="365759" cy="2727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5216" y="2096135"/>
            <a:ext cx="365759" cy="2727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5216" y="4290948"/>
            <a:ext cx="365759" cy="2727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56868" y="717549"/>
            <a:ext cx="7232015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84375">
              <a:lnSpc>
                <a:spcPct val="150000"/>
              </a:lnSpc>
              <a:spcBef>
                <a:spcPts val="100"/>
              </a:spcBef>
            </a:pPr>
            <a:r>
              <a:rPr sz="2400" b="1" spc="-235" dirty="0">
                <a:latin typeface="Arial"/>
                <a:cs typeface="Arial"/>
              </a:rPr>
              <a:t>F2,6-BP </a:t>
            </a:r>
            <a:r>
              <a:rPr sz="2400" b="1" spc="-140" dirty="0">
                <a:latin typeface="Arial"/>
                <a:cs typeface="Arial"/>
              </a:rPr>
              <a:t>is </a:t>
            </a:r>
            <a:r>
              <a:rPr sz="2400" b="1" dirty="0">
                <a:latin typeface="Arial"/>
                <a:cs typeface="Arial"/>
              </a:rPr>
              <a:t>hydrolysed </a:t>
            </a:r>
            <a:r>
              <a:rPr sz="2400" b="1" spc="70" dirty="0">
                <a:latin typeface="Arial"/>
                <a:cs typeface="Arial"/>
              </a:rPr>
              <a:t>by </a:t>
            </a:r>
            <a:r>
              <a:rPr sz="2400" b="1" spc="-65" dirty="0">
                <a:solidFill>
                  <a:srgbClr val="FF3399"/>
                </a:solidFill>
                <a:latin typeface="Arial"/>
                <a:cs typeface="Arial"/>
              </a:rPr>
              <a:t>fructose </a:t>
            </a:r>
            <a:r>
              <a:rPr sz="2400" b="1" spc="-275" dirty="0">
                <a:solidFill>
                  <a:srgbClr val="FF3399"/>
                </a:solidFill>
                <a:latin typeface="Arial"/>
                <a:cs typeface="Arial"/>
              </a:rPr>
              <a:t>2,6 </a:t>
            </a:r>
            <a:r>
              <a:rPr sz="2400" b="1" spc="-70" dirty="0">
                <a:solidFill>
                  <a:srgbClr val="FF3399"/>
                </a:solidFill>
                <a:latin typeface="Arial"/>
                <a:cs typeface="Arial"/>
              </a:rPr>
              <a:t>-  </a:t>
            </a:r>
            <a:r>
              <a:rPr sz="2400" b="1" spc="-50" dirty="0">
                <a:solidFill>
                  <a:srgbClr val="FF3399"/>
                </a:solidFill>
                <a:latin typeface="Arial"/>
                <a:cs typeface="Arial"/>
              </a:rPr>
              <a:t>bisphosphatase.</a:t>
            </a:r>
            <a:endParaRPr sz="2400">
              <a:latin typeface="Arial"/>
              <a:cs typeface="Arial"/>
            </a:endParaRPr>
          </a:p>
          <a:p>
            <a:pPr marL="12700" marR="155575">
              <a:lnSpc>
                <a:spcPct val="150000"/>
              </a:lnSpc>
            </a:pPr>
            <a:r>
              <a:rPr sz="2400" b="1" spc="-125" dirty="0">
                <a:latin typeface="Arial"/>
                <a:cs typeface="Arial"/>
              </a:rPr>
              <a:t>The </a:t>
            </a:r>
            <a:r>
              <a:rPr sz="2400" b="1" spc="-60" dirty="0">
                <a:solidFill>
                  <a:srgbClr val="0000FF"/>
                </a:solidFill>
                <a:latin typeface="Arial"/>
                <a:cs typeface="Arial"/>
              </a:rPr>
              <a:t>function </a:t>
            </a:r>
            <a:r>
              <a:rPr sz="2400" b="1" spc="20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400" b="1" spc="-90" dirty="0">
                <a:solidFill>
                  <a:srgbClr val="0000FF"/>
                </a:solidFill>
                <a:latin typeface="Arial"/>
                <a:cs typeface="Arial"/>
              </a:rPr>
              <a:t>synthesis </a:t>
            </a:r>
            <a:r>
              <a:rPr sz="2400" b="1" spc="-200" dirty="0">
                <a:solidFill>
                  <a:srgbClr val="0000FF"/>
                </a:solidFill>
                <a:latin typeface="Arial"/>
                <a:cs typeface="Arial"/>
              </a:rPr>
              <a:t>&amp; </a:t>
            </a:r>
            <a:r>
              <a:rPr sz="2400" b="1" spc="30" dirty="0">
                <a:solidFill>
                  <a:srgbClr val="0000FF"/>
                </a:solidFill>
                <a:latin typeface="Arial"/>
                <a:cs typeface="Arial"/>
              </a:rPr>
              <a:t>degradation </a:t>
            </a:r>
            <a:r>
              <a:rPr sz="2400" b="1" spc="20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400" b="1" spc="-229" dirty="0">
                <a:solidFill>
                  <a:srgbClr val="0000FF"/>
                </a:solidFill>
                <a:latin typeface="Arial"/>
                <a:cs typeface="Arial"/>
              </a:rPr>
              <a:t>F2,6-BP  </a:t>
            </a:r>
            <a:r>
              <a:rPr sz="2400" b="1" spc="-140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brought </a:t>
            </a:r>
            <a:r>
              <a:rPr sz="2400" b="1" spc="-15" dirty="0">
                <a:solidFill>
                  <a:srgbClr val="0000FF"/>
                </a:solidFill>
                <a:latin typeface="Arial"/>
                <a:cs typeface="Arial"/>
              </a:rPr>
              <a:t>out </a:t>
            </a:r>
            <a:r>
              <a:rPr sz="2400" b="1" spc="70" dirty="0">
                <a:solidFill>
                  <a:srgbClr val="0000FF"/>
                </a:solidFill>
                <a:latin typeface="Arial"/>
                <a:cs typeface="Arial"/>
              </a:rPr>
              <a:t>by </a:t>
            </a:r>
            <a:r>
              <a:rPr sz="2400" b="1" spc="150" dirty="0">
                <a:solidFill>
                  <a:srgbClr val="0000FF"/>
                </a:solidFill>
                <a:latin typeface="Arial"/>
                <a:cs typeface="Arial"/>
              </a:rPr>
              <a:t>a </a:t>
            </a:r>
            <a:r>
              <a:rPr sz="2400" b="1" spc="-55" dirty="0">
                <a:solidFill>
                  <a:srgbClr val="0000FF"/>
                </a:solidFill>
                <a:latin typeface="Arial"/>
                <a:cs typeface="Arial"/>
              </a:rPr>
              <a:t>single </a:t>
            </a:r>
            <a:r>
              <a:rPr sz="2400" b="1" spc="20" dirty="0">
                <a:solidFill>
                  <a:srgbClr val="0000FF"/>
                </a:solidFill>
                <a:latin typeface="Arial"/>
                <a:cs typeface="Arial"/>
              </a:rPr>
              <a:t>enzyme </a:t>
            </a:r>
            <a:r>
              <a:rPr sz="2400" b="1" spc="-40" dirty="0">
                <a:latin typeface="Arial"/>
                <a:cs typeface="Arial"/>
              </a:rPr>
              <a:t>(same  </a:t>
            </a:r>
            <a:r>
              <a:rPr sz="2400" b="1" spc="20" dirty="0">
                <a:latin typeface="Arial"/>
                <a:cs typeface="Arial"/>
              </a:rPr>
              <a:t>polypeptide </a:t>
            </a:r>
            <a:r>
              <a:rPr sz="2400" b="1" spc="55" dirty="0">
                <a:latin typeface="Arial"/>
                <a:cs typeface="Arial"/>
              </a:rPr>
              <a:t>with </a:t>
            </a:r>
            <a:r>
              <a:rPr sz="2400" b="1" spc="105" dirty="0">
                <a:latin typeface="Arial"/>
                <a:cs typeface="Arial"/>
              </a:rPr>
              <a:t>two </a:t>
            </a:r>
            <a:r>
              <a:rPr sz="2400" b="1" spc="-20" dirty="0">
                <a:latin typeface="Arial"/>
                <a:cs typeface="Arial"/>
              </a:rPr>
              <a:t>active </a:t>
            </a:r>
            <a:r>
              <a:rPr sz="2400" b="1" spc="-100" dirty="0">
                <a:latin typeface="Arial"/>
                <a:cs typeface="Arial"/>
              </a:rPr>
              <a:t>sites) </a:t>
            </a:r>
            <a:r>
              <a:rPr sz="2400" b="1" spc="-30" dirty="0">
                <a:latin typeface="Arial"/>
                <a:cs typeface="Arial"/>
              </a:rPr>
              <a:t>which </a:t>
            </a:r>
            <a:r>
              <a:rPr sz="2400" b="1" spc="-140" dirty="0">
                <a:latin typeface="Arial"/>
                <a:cs typeface="Arial"/>
              </a:rPr>
              <a:t>is  </a:t>
            </a:r>
            <a:r>
              <a:rPr sz="2400" b="1" spc="35" dirty="0">
                <a:latin typeface="Arial"/>
                <a:cs typeface="Arial"/>
              </a:rPr>
              <a:t>referred </a:t>
            </a:r>
            <a:r>
              <a:rPr sz="2400" b="1" spc="5" dirty="0">
                <a:latin typeface="Arial"/>
                <a:cs typeface="Arial"/>
              </a:rPr>
              <a:t>to </a:t>
            </a:r>
            <a:r>
              <a:rPr sz="2400" b="1" spc="-55" dirty="0">
                <a:latin typeface="Arial"/>
                <a:cs typeface="Arial"/>
              </a:rPr>
              <a:t>as </a:t>
            </a:r>
            <a:r>
              <a:rPr sz="2400" b="1" spc="-30" dirty="0">
                <a:solidFill>
                  <a:srgbClr val="FF3399"/>
                </a:solidFill>
                <a:latin typeface="Arial"/>
                <a:cs typeface="Arial"/>
              </a:rPr>
              <a:t>bifunctional</a:t>
            </a:r>
            <a:r>
              <a:rPr sz="2400" b="1" spc="5" dirty="0">
                <a:solidFill>
                  <a:srgbClr val="FF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3399"/>
                </a:solidFill>
                <a:latin typeface="Arial"/>
                <a:cs typeface="Arial"/>
              </a:rPr>
              <a:t>enzyme.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</a:pPr>
            <a:r>
              <a:rPr sz="2400" b="1" spc="-125" dirty="0">
                <a:latin typeface="Arial"/>
                <a:cs typeface="Arial"/>
              </a:rPr>
              <a:t>The </a:t>
            </a:r>
            <a:r>
              <a:rPr sz="2400" b="1" spc="-10" dirty="0">
                <a:latin typeface="Arial"/>
                <a:cs typeface="Arial"/>
              </a:rPr>
              <a:t>activity </a:t>
            </a:r>
            <a:r>
              <a:rPr sz="2400" b="1" spc="20" dirty="0">
                <a:latin typeface="Arial"/>
                <a:cs typeface="Arial"/>
              </a:rPr>
              <a:t>of </a:t>
            </a:r>
            <a:r>
              <a:rPr sz="2400" b="1" spc="-190" dirty="0">
                <a:solidFill>
                  <a:srgbClr val="0000FF"/>
                </a:solidFill>
                <a:latin typeface="Arial"/>
                <a:cs typeface="Arial"/>
              </a:rPr>
              <a:t>PFK-2 </a:t>
            </a:r>
            <a:r>
              <a:rPr sz="2400" b="1" spc="-200" dirty="0">
                <a:solidFill>
                  <a:srgbClr val="0000FF"/>
                </a:solidFill>
                <a:latin typeface="Arial"/>
                <a:cs typeface="Arial"/>
              </a:rPr>
              <a:t>&amp; </a:t>
            </a:r>
            <a:r>
              <a:rPr sz="2400" b="1" spc="-65" dirty="0">
                <a:solidFill>
                  <a:srgbClr val="0000FF"/>
                </a:solidFill>
                <a:latin typeface="Arial"/>
                <a:cs typeface="Arial"/>
              </a:rPr>
              <a:t>fructose </a:t>
            </a:r>
            <a:r>
              <a:rPr sz="2400" b="1" spc="-225" dirty="0">
                <a:solidFill>
                  <a:srgbClr val="0000FF"/>
                </a:solidFill>
                <a:latin typeface="Arial"/>
                <a:cs typeface="Arial"/>
              </a:rPr>
              <a:t>2,6- </a:t>
            </a:r>
            <a:r>
              <a:rPr sz="2400" b="1" spc="-40" dirty="0">
                <a:solidFill>
                  <a:srgbClr val="0000FF"/>
                </a:solidFill>
                <a:latin typeface="Arial"/>
                <a:cs typeface="Arial"/>
              </a:rPr>
              <a:t>bisphosphatase  </a:t>
            </a:r>
            <a:r>
              <a:rPr sz="2400" b="1" spc="-140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400" b="1" spc="-30" dirty="0">
                <a:solidFill>
                  <a:srgbClr val="0000FF"/>
                </a:solidFill>
                <a:latin typeface="Arial"/>
                <a:cs typeface="Arial"/>
              </a:rPr>
              <a:t>controlled </a:t>
            </a:r>
            <a:r>
              <a:rPr sz="2400" b="1" spc="70" dirty="0">
                <a:solidFill>
                  <a:srgbClr val="0000FF"/>
                </a:solidFill>
                <a:latin typeface="Arial"/>
                <a:cs typeface="Arial"/>
              </a:rPr>
              <a:t>by </a:t>
            </a:r>
            <a:r>
              <a:rPr sz="2400" b="1" spc="-20" dirty="0">
                <a:solidFill>
                  <a:srgbClr val="0000FF"/>
                </a:solidFill>
                <a:latin typeface="Arial"/>
                <a:cs typeface="Arial"/>
              </a:rPr>
              <a:t>covalent </a:t>
            </a:r>
            <a:r>
              <a:rPr sz="2400" b="1" spc="-25" dirty="0">
                <a:solidFill>
                  <a:srgbClr val="0000FF"/>
                </a:solidFill>
                <a:latin typeface="Arial"/>
                <a:cs typeface="Arial"/>
              </a:rPr>
              <a:t>modification </a:t>
            </a:r>
            <a:r>
              <a:rPr sz="2400" b="1" spc="-50" dirty="0">
                <a:solidFill>
                  <a:srgbClr val="0000FF"/>
                </a:solidFill>
                <a:latin typeface="Arial"/>
                <a:cs typeface="Arial"/>
              </a:rPr>
              <a:t>which, </a:t>
            </a:r>
            <a:r>
              <a:rPr sz="2400" b="1" spc="-40" dirty="0">
                <a:solidFill>
                  <a:srgbClr val="0000FF"/>
                </a:solidFill>
                <a:latin typeface="Arial"/>
                <a:cs typeface="Arial"/>
              </a:rPr>
              <a:t>in  </a:t>
            </a:r>
            <a:r>
              <a:rPr sz="2400" b="1" spc="-45" dirty="0">
                <a:solidFill>
                  <a:srgbClr val="0000FF"/>
                </a:solidFill>
                <a:latin typeface="Arial"/>
                <a:cs typeface="Arial"/>
              </a:rPr>
              <a:t>turn, </a:t>
            </a:r>
            <a:r>
              <a:rPr sz="2400" b="1" spc="-140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400" b="1" spc="20" dirty="0">
                <a:solidFill>
                  <a:srgbClr val="0000FF"/>
                </a:solidFill>
                <a:latin typeface="Arial"/>
                <a:cs typeface="Arial"/>
              </a:rPr>
              <a:t>regulated </a:t>
            </a:r>
            <a:r>
              <a:rPr sz="2400" b="1" spc="70" dirty="0">
                <a:solidFill>
                  <a:srgbClr val="0000FF"/>
                </a:solidFill>
                <a:latin typeface="Arial"/>
                <a:cs typeface="Arial"/>
              </a:rPr>
              <a:t>by </a:t>
            </a:r>
            <a:r>
              <a:rPr sz="2400" b="1" spc="-300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2400" b="1" spc="-2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35" dirty="0">
                <a:solidFill>
                  <a:srgbClr val="0000FF"/>
                </a:solidFill>
                <a:latin typeface="Arial"/>
                <a:cs typeface="Arial"/>
              </a:rPr>
              <a:t>AMP.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5216" y="1638249"/>
            <a:ext cx="426720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56868" y="1312015"/>
            <a:ext cx="7192009" cy="38677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5"/>
              </a:spcBef>
            </a:pPr>
            <a:r>
              <a:rPr sz="2800" b="1" spc="-165" dirty="0">
                <a:latin typeface="Arial"/>
                <a:cs typeface="Arial"/>
              </a:rPr>
              <a:t>Cyclic </a:t>
            </a:r>
            <a:r>
              <a:rPr sz="2800" b="1" spc="-5" dirty="0">
                <a:latin typeface="Arial"/>
                <a:cs typeface="Arial"/>
              </a:rPr>
              <a:t>AMP </a:t>
            </a:r>
            <a:r>
              <a:rPr sz="2800" b="1" spc="-55" dirty="0">
                <a:latin typeface="Arial"/>
                <a:cs typeface="Arial"/>
              </a:rPr>
              <a:t>brings </a:t>
            </a:r>
            <a:r>
              <a:rPr sz="2800" b="1" spc="25" dirty="0">
                <a:latin typeface="Arial"/>
                <a:cs typeface="Arial"/>
              </a:rPr>
              <a:t>about  </a:t>
            </a:r>
            <a:r>
              <a:rPr sz="2800" b="1" spc="-5" dirty="0">
                <a:solidFill>
                  <a:srgbClr val="C00000"/>
                </a:solidFill>
                <a:latin typeface="Arial"/>
                <a:cs typeface="Arial"/>
              </a:rPr>
              <a:t>dephosphorylation </a:t>
            </a:r>
            <a:r>
              <a:rPr sz="2800" b="1" spc="25" dirty="0">
                <a:solidFill>
                  <a:srgbClr val="C00000"/>
                </a:solidFill>
                <a:latin typeface="Arial"/>
                <a:cs typeface="Arial"/>
              </a:rPr>
              <a:t>of </a:t>
            </a:r>
            <a:r>
              <a:rPr sz="2800" b="1" spc="-15" dirty="0">
                <a:solidFill>
                  <a:srgbClr val="C00000"/>
                </a:solidFill>
                <a:latin typeface="Arial"/>
                <a:cs typeface="Arial"/>
              </a:rPr>
              <a:t>the </a:t>
            </a:r>
            <a:r>
              <a:rPr sz="2800" b="1" spc="-40" dirty="0">
                <a:solidFill>
                  <a:srgbClr val="C00000"/>
                </a:solidFill>
                <a:latin typeface="Arial"/>
                <a:cs typeface="Arial"/>
              </a:rPr>
              <a:t>bifunctional  </a:t>
            </a:r>
            <a:r>
              <a:rPr sz="2800" b="1" spc="-5" dirty="0">
                <a:solidFill>
                  <a:srgbClr val="C00000"/>
                </a:solidFill>
                <a:latin typeface="Arial"/>
                <a:cs typeface="Arial"/>
              </a:rPr>
              <a:t>enzyme, </a:t>
            </a:r>
            <a:r>
              <a:rPr sz="2800" b="1" spc="-40" dirty="0">
                <a:latin typeface="Arial"/>
                <a:cs typeface="Arial"/>
              </a:rPr>
              <a:t>resulting </a:t>
            </a:r>
            <a:r>
              <a:rPr sz="2800" b="1" spc="-50" dirty="0">
                <a:latin typeface="Arial"/>
                <a:cs typeface="Arial"/>
              </a:rPr>
              <a:t>in </a:t>
            </a:r>
            <a:r>
              <a:rPr sz="2800" b="1" spc="-15" dirty="0">
                <a:solidFill>
                  <a:srgbClr val="C00000"/>
                </a:solidFill>
                <a:latin typeface="Arial"/>
                <a:cs typeface="Arial"/>
              </a:rPr>
              <a:t>inactivation </a:t>
            </a:r>
            <a:r>
              <a:rPr sz="2800" b="1" spc="25" dirty="0">
                <a:solidFill>
                  <a:srgbClr val="C00000"/>
                </a:solidFill>
                <a:latin typeface="Arial"/>
                <a:cs typeface="Arial"/>
              </a:rPr>
              <a:t>of </a:t>
            </a:r>
            <a:r>
              <a:rPr sz="2800" b="1" spc="-25" dirty="0">
                <a:solidFill>
                  <a:srgbClr val="C00000"/>
                </a:solidFill>
                <a:latin typeface="Arial"/>
                <a:cs typeface="Arial"/>
              </a:rPr>
              <a:t>active  </a:t>
            </a:r>
            <a:r>
              <a:rPr sz="2800" b="1" spc="-80" dirty="0">
                <a:solidFill>
                  <a:srgbClr val="C00000"/>
                </a:solidFill>
                <a:latin typeface="Arial"/>
                <a:cs typeface="Arial"/>
              </a:rPr>
              <a:t>site </a:t>
            </a:r>
            <a:r>
              <a:rPr sz="2800" b="1" spc="-50" dirty="0">
                <a:solidFill>
                  <a:srgbClr val="C00000"/>
                </a:solidFill>
                <a:latin typeface="Arial"/>
                <a:cs typeface="Arial"/>
              </a:rPr>
              <a:t>responsible </a:t>
            </a:r>
            <a:r>
              <a:rPr sz="2800" b="1" spc="35" dirty="0">
                <a:solidFill>
                  <a:srgbClr val="C00000"/>
                </a:solidFill>
                <a:latin typeface="Arial"/>
                <a:cs typeface="Arial"/>
              </a:rPr>
              <a:t>for </a:t>
            </a:r>
            <a:r>
              <a:rPr sz="2800" b="1" spc="-15" dirty="0">
                <a:solidFill>
                  <a:srgbClr val="C00000"/>
                </a:solidFill>
                <a:latin typeface="Arial"/>
                <a:cs typeface="Arial"/>
              </a:rPr>
              <a:t>the </a:t>
            </a:r>
            <a:r>
              <a:rPr sz="2800" b="1" spc="-105" dirty="0">
                <a:solidFill>
                  <a:srgbClr val="C00000"/>
                </a:solidFill>
                <a:latin typeface="Arial"/>
                <a:cs typeface="Arial"/>
              </a:rPr>
              <a:t>synthesis </a:t>
            </a:r>
            <a:r>
              <a:rPr sz="2800" b="1" spc="25" dirty="0">
                <a:solidFill>
                  <a:srgbClr val="C00000"/>
                </a:solidFill>
                <a:latin typeface="Arial"/>
                <a:cs typeface="Arial"/>
              </a:rPr>
              <a:t>of </a:t>
            </a:r>
            <a:r>
              <a:rPr sz="2800" b="1" spc="-265" dirty="0">
                <a:solidFill>
                  <a:srgbClr val="C00000"/>
                </a:solidFill>
                <a:latin typeface="Arial"/>
                <a:cs typeface="Arial"/>
              </a:rPr>
              <a:t>F2,6-BP  </a:t>
            </a:r>
            <a:r>
              <a:rPr sz="2800" b="1" spc="-20" dirty="0">
                <a:latin typeface="Arial"/>
                <a:cs typeface="Arial"/>
              </a:rPr>
              <a:t>but </a:t>
            </a:r>
            <a:r>
              <a:rPr sz="2800" b="1" spc="-10" dirty="0">
                <a:latin typeface="Arial"/>
                <a:cs typeface="Arial"/>
              </a:rPr>
              <a:t>activation </a:t>
            </a:r>
            <a:r>
              <a:rPr sz="2800" b="1" spc="25" dirty="0">
                <a:latin typeface="Arial"/>
                <a:cs typeface="Arial"/>
              </a:rPr>
              <a:t>of </a:t>
            </a:r>
            <a:r>
              <a:rPr sz="2800" b="1" spc="-15" dirty="0">
                <a:latin typeface="Arial"/>
                <a:cs typeface="Arial"/>
              </a:rPr>
              <a:t>the </a:t>
            </a:r>
            <a:r>
              <a:rPr sz="2800" b="1" spc="-25" dirty="0">
                <a:latin typeface="Arial"/>
                <a:cs typeface="Arial"/>
              </a:rPr>
              <a:t>active </a:t>
            </a:r>
            <a:r>
              <a:rPr sz="2800" b="1" spc="-80" dirty="0">
                <a:latin typeface="Arial"/>
                <a:cs typeface="Arial"/>
              </a:rPr>
              <a:t>site </a:t>
            </a:r>
            <a:r>
              <a:rPr sz="2800" b="1" spc="-55" dirty="0">
                <a:latin typeface="Arial"/>
                <a:cs typeface="Arial"/>
              </a:rPr>
              <a:t>responsible  </a:t>
            </a:r>
            <a:r>
              <a:rPr sz="2800" b="1" spc="35" dirty="0">
                <a:latin typeface="Arial"/>
                <a:cs typeface="Arial"/>
              </a:rPr>
              <a:t>for </a:t>
            </a:r>
            <a:r>
              <a:rPr sz="2800" b="1" spc="-15" dirty="0">
                <a:latin typeface="Arial"/>
                <a:cs typeface="Arial"/>
              </a:rPr>
              <a:t>the </a:t>
            </a:r>
            <a:r>
              <a:rPr sz="2800" b="1" spc="-40" dirty="0">
                <a:latin typeface="Arial"/>
                <a:cs typeface="Arial"/>
              </a:rPr>
              <a:t>hydrolysis </a:t>
            </a:r>
            <a:r>
              <a:rPr sz="2800" b="1" spc="25" dirty="0">
                <a:latin typeface="Arial"/>
                <a:cs typeface="Arial"/>
              </a:rPr>
              <a:t>of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270" dirty="0">
                <a:latin typeface="Arial"/>
                <a:cs typeface="Arial"/>
              </a:rPr>
              <a:t>F2,6-BP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7692" y="446277"/>
            <a:ext cx="31597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30" dirty="0">
                <a:solidFill>
                  <a:srgbClr val="C00000"/>
                </a:solidFill>
              </a:rPr>
              <a:t>Pyruvate</a:t>
            </a:r>
            <a:r>
              <a:rPr sz="3200" spc="-75" dirty="0">
                <a:solidFill>
                  <a:srgbClr val="C00000"/>
                </a:solidFill>
              </a:rPr>
              <a:t> </a:t>
            </a:r>
            <a:r>
              <a:rPr sz="3200" dirty="0">
                <a:solidFill>
                  <a:srgbClr val="C00000"/>
                </a:solidFill>
              </a:rPr>
              <a:t>kinase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585216" y="1409953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5216" y="2050414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5216" y="3970909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5216" y="5251450"/>
            <a:ext cx="426720" cy="31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56868" y="1083843"/>
            <a:ext cx="7114540" cy="5147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800" b="1" spc="-135" dirty="0">
                <a:latin typeface="Arial"/>
                <a:cs typeface="Arial"/>
              </a:rPr>
              <a:t>PK </a:t>
            </a:r>
            <a:r>
              <a:rPr sz="2800" b="1" spc="-10" dirty="0">
                <a:latin typeface="Arial"/>
                <a:cs typeface="Arial"/>
              </a:rPr>
              <a:t>Inhibited </a:t>
            </a:r>
            <a:r>
              <a:rPr sz="2800" b="1" spc="80" dirty="0">
                <a:latin typeface="Arial"/>
                <a:cs typeface="Arial"/>
              </a:rPr>
              <a:t>by </a:t>
            </a:r>
            <a:r>
              <a:rPr sz="2800" b="1" spc="-210" dirty="0">
                <a:latin typeface="Arial"/>
                <a:cs typeface="Arial"/>
              </a:rPr>
              <a:t>ATP </a:t>
            </a:r>
            <a:r>
              <a:rPr sz="2800" b="1" spc="-235" dirty="0">
                <a:latin typeface="Arial"/>
                <a:cs typeface="Arial"/>
              </a:rPr>
              <a:t>&amp; </a:t>
            </a:r>
            <a:r>
              <a:rPr sz="2800" b="1" dirty="0">
                <a:latin typeface="Arial"/>
                <a:cs typeface="Arial"/>
              </a:rPr>
              <a:t>activated </a:t>
            </a:r>
            <a:r>
              <a:rPr sz="2800" b="1" spc="80" dirty="0">
                <a:latin typeface="Arial"/>
                <a:cs typeface="Arial"/>
              </a:rPr>
              <a:t>by </a:t>
            </a:r>
            <a:r>
              <a:rPr sz="2800" b="1" spc="-254" dirty="0">
                <a:latin typeface="Arial"/>
                <a:cs typeface="Arial"/>
              </a:rPr>
              <a:t>F1,6-BP.  </a:t>
            </a:r>
            <a:r>
              <a:rPr sz="2800" b="1" spc="20" dirty="0">
                <a:solidFill>
                  <a:srgbClr val="0000FF"/>
                </a:solidFill>
                <a:latin typeface="Arial"/>
                <a:cs typeface="Arial"/>
              </a:rPr>
              <a:t>Pyruvate </a:t>
            </a:r>
            <a:r>
              <a:rPr sz="2800" b="1" spc="-5" dirty="0">
                <a:solidFill>
                  <a:srgbClr val="0000FF"/>
                </a:solidFill>
                <a:latin typeface="Arial"/>
                <a:cs typeface="Arial"/>
              </a:rPr>
              <a:t>kinase </a:t>
            </a:r>
            <a:r>
              <a:rPr sz="2800" b="1" spc="-165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800" b="1" spc="-25" dirty="0">
                <a:solidFill>
                  <a:srgbClr val="0000FF"/>
                </a:solidFill>
                <a:latin typeface="Arial"/>
                <a:cs typeface="Arial"/>
              </a:rPr>
              <a:t>active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(a) </a:t>
            </a:r>
            <a:r>
              <a:rPr sz="2800" b="1" spc="-50" dirty="0">
                <a:solidFill>
                  <a:srgbClr val="0000FF"/>
                </a:solidFill>
                <a:latin typeface="Arial"/>
                <a:cs typeface="Arial"/>
              </a:rPr>
              <a:t>in  </a:t>
            </a:r>
            <a:r>
              <a:rPr sz="2800" b="1" spc="5" dirty="0">
                <a:solidFill>
                  <a:srgbClr val="0000FF"/>
                </a:solidFill>
                <a:latin typeface="Arial"/>
                <a:cs typeface="Arial"/>
              </a:rPr>
              <a:t>dephosphorylated </a:t>
            </a:r>
            <a:r>
              <a:rPr sz="2800" b="1" spc="-25" dirty="0">
                <a:solidFill>
                  <a:srgbClr val="0000FF"/>
                </a:solidFill>
                <a:latin typeface="Arial"/>
                <a:cs typeface="Arial"/>
              </a:rPr>
              <a:t>state </a:t>
            </a:r>
            <a:r>
              <a:rPr sz="2800" b="1" spc="-235" dirty="0">
                <a:latin typeface="Arial"/>
                <a:cs typeface="Arial"/>
              </a:rPr>
              <a:t>&amp; </a:t>
            </a:r>
            <a:r>
              <a:rPr sz="2800" b="1" spc="-25" dirty="0">
                <a:solidFill>
                  <a:srgbClr val="FF3399"/>
                </a:solidFill>
                <a:latin typeface="Arial"/>
                <a:cs typeface="Arial"/>
              </a:rPr>
              <a:t>inactive </a:t>
            </a:r>
            <a:r>
              <a:rPr sz="2800" b="1" spc="-50" dirty="0">
                <a:solidFill>
                  <a:srgbClr val="FF3399"/>
                </a:solidFill>
                <a:latin typeface="Arial"/>
                <a:cs typeface="Arial"/>
              </a:rPr>
              <a:t>(b) in  </a:t>
            </a:r>
            <a:r>
              <a:rPr sz="2800" b="1" dirty="0">
                <a:solidFill>
                  <a:srgbClr val="FF3399"/>
                </a:solidFill>
                <a:latin typeface="Arial"/>
                <a:cs typeface="Arial"/>
              </a:rPr>
              <a:t>phosphorylated</a:t>
            </a:r>
            <a:r>
              <a:rPr sz="2800" b="1" spc="35" dirty="0">
                <a:solidFill>
                  <a:srgbClr val="FF3399"/>
                </a:solidFill>
                <a:latin typeface="Arial"/>
                <a:cs typeface="Arial"/>
              </a:rPr>
              <a:t> </a:t>
            </a:r>
            <a:r>
              <a:rPr sz="2800" b="1" spc="-50" dirty="0">
                <a:solidFill>
                  <a:srgbClr val="FF3399"/>
                </a:solidFill>
                <a:latin typeface="Arial"/>
                <a:cs typeface="Arial"/>
              </a:rPr>
              <a:t>state.</a:t>
            </a:r>
            <a:endParaRPr sz="2800">
              <a:latin typeface="Arial"/>
              <a:cs typeface="Arial"/>
            </a:endParaRPr>
          </a:p>
          <a:p>
            <a:pPr marL="12700" marR="13335">
              <a:lnSpc>
                <a:spcPct val="150000"/>
              </a:lnSpc>
              <a:spcBef>
                <a:spcPts val="5"/>
              </a:spcBef>
            </a:pPr>
            <a:r>
              <a:rPr sz="2800" b="1" spc="-10" dirty="0">
                <a:solidFill>
                  <a:srgbClr val="FF3399"/>
                </a:solidFill>
                <a:latin typeface="Arial"/>
                <a:cs typeface="Arial"/>
              </a:rPr>
              <a:t>Inactivation </a:t>
            </a:r>
            <a:r>
              <a:rPr sz="2800" b="1" spc="25" dirty="0">
                <a:solidFill>
                  <a:srgbClr val="FF3399"/>
                </a:solidFill>
                <a:latin typeface="Arial"/>
                <a:cs typeface="Arial"/>
              </a:rPr>
              <a:t>of </a:t>
            </a:r>
            <a:r>
              <a:rPr sz="2800" b="1" spc="50" dirty="0">
                <a:solidFill>
                  <a:srgbClr val="FF3399"/>
                </a:solidFill>
                <a:latin typeface="Arial"/>
                <a:cs typeface="Arial"/>
              </a:rPr>
              <a:t>pyruvate </a:t>
            </a:r>
            <a:r>
              <a:rPr sz="2800" b="1" spc="-5" dirty="0">
                <a:solidFill>
                  <a:srgbClr val="FF3399"/>
                </a:solidFill>
                <a:latin typeface="Arial"/>
                <a:cs typeface="Arial"/>
              </a:rPr>
              <a:t>kinase </a:t>
            </a:r>
            <a:r>
              <a:rPr sz="2800" b="1" spc="-165" dirty="0">
                <a:solidFill>
                  <a:srgbClr val="FF3399"/>
                </a:solidFill>
                <a:latin typeface="Arial"/>
                <a:cs typeface="Arial"/>
              </a:rPr>
              <a:t>is </a:t>
            </a:r>
            <a:r>
              <a:rPr sz="2800" b="1" spc="-10" dirty="0">
                <a:solidFill>
                  <a:srgbClr val="FF3399"/>
                </a:solidFill>
                <a:latin typeface="Arial"/>
                <a:cs typeface="Arial"/>
              </a:rPr>
              <a:t>brought  </a:t>
            </a:r>
            <a:r>
              <a:rPr sz="2800" b="1" spc="25" dirty="0">
                <a:solidFill>
                  <a:srgbClr val="FF3399"/>
                </a:solidFill>
                <a:latin typeface="Arial"/>
                <a:cs typeface="Arial"/>
              </a:rPr>
              <a:t>about </a:t>
            </a:r>
            <a:r>
              <a:rPr sz="2800" b="1" spc="80" dirty="0">
                <a:solidFill>
                  <a:srgbClr val="FF3399"/>
                </a:solidFill>
                <a:latin typeface="Arial"/>
                <a:cs typeface="Arial"/>
              </a:rPr>
              <a:t>by </a:t>
            </a:r>
            <a:r>
              <a:rPr sz="2800" b="1" spc="-35" dirty="0">
                <a:solidFill>
                  <a:srgbClr val="FF3399"/>
                </a:solidFill>
                <a:latin typeface="Arial"/>
                <a:cs typeface="Arial"/>
              </a:rPr>
              <a:t>cAMP-dependent </a:t>
            </a:r>
            <a:r>
              <a:rPr sz="2800" b="1" dirty="0">
                <a:solidFill>
                  <a:srgbClr val="FF3399"/>
                </a:solidFill>
                <a:latin typeface="Arial"/>
                <a:cs typeface="Arial"/>
              </a:rPr>
              <a:t>protein </a:t>
            </a:r>
            <a:r>
              <a:rPr sz="2800" b="1" spc="-30" dirty="0">
                <a:solidFill>
                  <a:srgbClr val="FF3399"/>
                </a:solidFill>
                <a:latin typeface="Arial"/>
                <a:cs typeface="Arial"/>
              </a:rPr>
              <a:t>kinase.  </a:t>
            </a:r>
            <a:r>
              <a:rPr sz="2800" b="1" spc="-145" dirty="0">
                <a:latin typeface="Arial"/>
                <a:cs typeface="Arial"/>
              </a:rPr>
              <a:t>The </a:t>
            </a:r>
            <a:r>
              <a:rPr sz="2800" b="1" spc="-10" dirty="0">
                <a:latin typeface="Arial"/>
                <a:cs typeface="Arial"/>
              </a:rPr>
              <a:t>hormone </a:t>
            </a:r>
            <a:r>
              <a:rPr sz="2800" b="1" spc="-35" dirty="0">
                <a:solidFill>
                  <a:srgbClr val="C00000"/>
                </a:solidFill>
                <a:latin typeface="Arial"/>
                <a:cs typeface="Arial"/>
              </a:rPr>
              <a:t>glucagon </a:t>
            </a:r>
            <a:r>
              <a:rPr sz="2800" b="1" spc="-65" dirty="0">
                <a:solidFill>
                  <a:srgbClr val="C00000"/>
                </a:solidFill>
                <a:latin typeface="Arial"/>
                <a:cs typeface="Arial"/>
              </a:rPr>
              <a:t>inhibits </a:t>
            </a:r>
            <a:r>
              <a:rPr sz="2800" b="1" spc="-35" dirty="0">
                <a:solidFill>
                  <a:srgbClr val="C00000"/>
                </a:solidFill>
                <a:latin typeface="Arial"/>
                <a:cs typeface="Arial"/>
              </a:rPr>
              <a:t>hepatic  </a:t>
            </a:r>
            <a:r>
              <a:rPr sz="2800" b="1" spc="-70" dirty="0">
                <a:solidFill>
                  <a:srgbClr val="C00000"/>
                </a:solidFill>
                <a:latin typeface="Arial"/>
                <a:cs typeface="Arial"/>
              </a:rPr>
              <a:t>glycolysis </a:t>
            </a:r>
            <a:r>
              <a:rPr sz="2800" b="1" spc="80" dirty="0">
                <a:latin typeface="Arial"/>
                <a:cs typeface="Arial"/>
              </a:rPr>
              <a:t>by </a:t>
            </a:r>
            <a:r>
              <a:rPr sz="2800" b="1" spc="-100" dirty="0">
                <a:latin typeface="Arial"/>
                <a:cs typeface="Arial"/>
              </a:rPr>
              <a:t>this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-90" dirty="0">
                <a:latin typeface="Arial"/>
                <a:cs typeface="Arial"/>
              </a:rPr>
              <a:t>mechanism.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0535" y="461518"/>
            <a:ext cx="543496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60" dirty="0">
                <a:solidFill>
                  <a:srgbClr val="C00000"/>
                </a:solidFill>
              </a:rPr>
              <a:t>Energy </a:t>
            </a:r>
            <a:r>
              <a:rPr sz="3200" spc="35" dirty="0">
                <a:solidFill>
                  <a:srgbClr val="C00000"/>
                </a:solidFill>
              </a:rPr>
              <a:t>yield </a:t>
            </a:r>
            <a:r>
              <a:rPr sz="3200" spc="25" dirty="0">
                <a:solidFill>
                  <a:srgbClr val="C00000"/>
                </a:solidFill>
              </a:rPr>
              <a:t>from</a:t>
            </a:r>
            <a:r>
              <a:rPr sz="3200" spc="-40" dirty="0">
                <a:solidFill>
                  <a:srgbClr val="C00000"/>
                </a:solidFill>
              </a:rPr>
              <a:t> </a:t>
            </a:r>
            <a:r>
              <a:rPr sz="3200" spc="-80" dirty="0">
                <a:solidFill>
                  <a:srgbClr val="C00000"/>
                </a:solidFill>
              </a:rPr>
              <a:t>glycolysis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509016" y="1454150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9016" y="2051939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9016" y="3844416"/>
            <a:ext cx="426720" cy="31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9016" y="5039614"/>
            <a:ext cx="426720" cy="31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9016" y="5636971"/>
            <a:ext cx="426720" cy="31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80668" y="1170711"/>
            <a:ext cx="7323455" cy="4806315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800" b="1" spc="-30" dirty="0">
                <a:solidFill>
                  <a:srgbClr val="0000FF"/>
                </a:solidFill>
                <a:latin typeface="Arial"/>
                <a:cs typeface="Arial"/>
              </a:rPr>
              <a:t>During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anaerobic: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40000"/>
              </a:lnSpc>
              <a:spcBef>
                <a:spcPts val="5"/>
              </a:spcBef>
            </a:pPr>
            <a:r>
              <a:rPr sz="2800" b="1" spc="25" dirty="0">
                <a:latin typeface="Arial"/>
                <a:cs typeface="Arial"/>
              </a:rPr>
              <a:t>One </a:t>
            </a:r>
            <a:r>
              <a:rPr sz="2800" b="1" spc="-55" dirty="0">
                <a:latin typeface="Arial"/>
                <a:cs typeface="Arial"/>
              </a:rPr>
              <a:t>molecule </a:t>
            </a:r>
            <a:r>
              <a:rPr sz="2800" b="1" spc="25" dirty="0">
                <a:latin typeface="Arial"/>
                <a:cs typeface="Arial"/>
              </a:rPr>
              <a:t>of </a:t>
            </a:r>
            <a:r>
              <a:rPr sz="2800" b="1" spc="-95" dirty="0">
                <a:solidFill>
                  <a:srgbClr val="0000FF"/>
                </a:solidFill>
                <a:latin typeface="Arial"/>
                <a:cs typeface="Arial"/>
              </a:rPr>
              <a:t>glucose </a:t>
            </a:r>
            <a:r>
              <a:rPr sz="2800" b="1" spc="-165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800" b="1" spc="-30" dirty="0">
                <a:solidFill>
                  <a:srgbClr val="0000FF"/>
                </a:solidFill>
                <a:latin typeface="Arial"/>
                <a:cs typeface="Arial"/>
              </a:rPr>
              <a:t>converted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to </a:t>
            </a:r>
            <a:r>
              <a:rPr sz="2800" b="1" spc="-400" dirty="0">
                <a:solidFill>
                  <a:srgbClr val="0000FF"/>
                </a:solidFill>
                <a:latin typeface="Arial"/>
                <a:cs typeface="Arial"/>
              </a:rPr>
              <a:t>2  </a:t>
            </a:r>
            <a:r>
              <a:rPr sz="2800" b="1" spc="-85" dirty="0">
                <a:solidFill>
                  <a:srgbClr val="0000FF"/>
                </a:solidFill>
                <a:latin typeface="Arial"/>
                <a:cs typeface="Arial"/>
              </a:rPr>
              <a:t>molecules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800" b="1" spc="-25" dirty="0">
                <a:solidFill>
                  <a:srgbClr val="0000FF"/>
                </a:solidFill>
                <a:latin typeface="Arial"/>
                <a:cs typeface="Arial"/>
              </a:rPr>
              <a:t>lactate, </a:t>
            </a:r>
            <a:r>
              <a:rPr sz="2800" b="1" spc="10" dirty="0">
                <a:latin typeface="Arial"/>
                <a:cs typeface="Arial"/>
              </a:rPr>
              <a:t>there </a:t>
            </a:r>
            <a:r>
              <a:rPr sz="2800" b="1" spc="-165" dirty="0">
                <a:latin typeface="Arial"/>
                <a:cs typeface="Arial"/>
              </a:rPr>
              <a:t>is </a:t>
            </a:r>
            <a:r>
              <a:rPr sz="2800" b="1" spc="175" dirty="0">
                <a:latin typeface="Arial"/>
                <a:cs typeface="Arial"/>
              </a:rPr>
              <a:t>a </a:t>
            </a:r>
            <a:r>
              <a:rPr sz="2800" b="1" spc="-20" dirty="0">
                <a:latin typeface="Arial"/>
                <a:cs typeface="Arial"/>
              </a:rPr>
              <a:t>net </a:t>
            </a:r>
            <a:r>
              <a:rPr sz="2800" b="1" spc="25" dirty="0">
                <a:latin typeface="Arial"/>
                <a:cs typeface="Arial"/>
              </a:rPr>
              <a:t>yield of </a:t>
            </a:r>
            <a:r>
              <a:rPr sz="2800" b="1" spc="-400" dirty="0">
                <a:latin typeface="Arial"/>
                <a:cs typeface="Arial"/>
              </a:rPr>
              <a:t>2  </a:t>
            </a:r>
            <a:r>
              <a:rPr sz="2800" b="1" spc="-85" dirty="0">
                <a:latin typeface="Arial"/>
                <a:cs typeface="Arial"/>
              </a:rPr>
              <a:t>molecules </a:t>
            </a:r>
            <a:r>
              <a:rPr sz="2800" b="1" spc="25" dirty="0">
                <a:latin typeface="Arial"/>
                <a:cs typeface="Arial"/>
              </a:rPr>
              <a:t>of</a:t>
            </a:r>
            <a:r>
              <a:rPr sz="2800" b="1" spc="80" dirty="0">
                <a:latin typeface="Arial"/>
                <a:cs typeface="Arial"/>
              </a:rPr>
              <a:t> </a:t>
            </a:r>
            <a:r>
              <a:rPr sz="2800" b="1" spc="-195" dirty="0">
                <a:latin typeface="Arial"/>
                <a:cs typeface="Arial"/>
              </a:rPr>
              <a:t>ATP.</a:t>
            </a:r>
            <a:endParaRPr sz="2800">
              <a:latin typeface="Arial"/>
              <a:cs typeface="Arial"/>
            </a:endParaRPr>
          </a:p>
          <a:p>
            <a:pPr marL="12700" marR="699770">
              <a:lnSpc>
                <a:spcPct val="140000"/>
              </a:lnSpc>
            </a:pPr>
            <a:r>
              <a:rPr sz="2800" b="1" spc="-400" dirty="0">
                <a:solidFill>
                  <a:srgbClr val="0000FF"/>
                </a:solidFill>
                <a:latin typeface="Arial"/>
                <a:cs typeface="Arial"/>
              </a:rPr>
              <a:t>4 </a:t>
            </a:r>
            <a:r>
              <a:rPr sz="2800" b="1" spc="-85" dirty="0">
                <a:solidFill>
                  <a:srgbClr val="0000FF"/>
                </a:solidFill>
                <a:latin typeface="Arial"/>
                <a:cs typeface="Arial"/>
              </a:rPr>
              <a:t>molecules </a:t>
            </a:r>
            <a:r>
              <a:rPr sz="2800" b="1" spc="25" dirty="0">
                <a:latin typeface="Arial"/>
                <a:cs typeface="Arial"/>
              </a:rPr>
              <a:t>of </a:t>
            </a:r>
            <a:r>
              <a:rPr sz="2800" b="1" spc="-210" dirty="0">
                <a:solidFill>
                  <a:srgbClr val="0000FF"/>
                </a:solidFill>
                <a:latin typeface="Arial"/>
                <a:cs typeface="Arial"/>
              </a:rPr>
              <a:t>ATP </a:t>
            </a:r>
            <a:r>
              <a:rPr sz="2800" b="1" spc="85" dirty="0">
                <a:latin typeface="Arial"/>
                <a:cs typeface="Arial"/>
              </a:rPr>
              <a:t>are </a:t>
            </a:r>
            <a:r>
              <a:rPr sz="2800" b="1" spc="-45" dirty="0">
                <a:solidFill>
                  <a:srgbClr val="0000FF"/>
                </a:solidFill>
                <a:latin typeface="Arial"/>
                <a:cs typeface="Arial"/>
              </a:rPr>
              <a:t>synthesized </a:t>
            </a:r>
            <a:r>
              <a:rPr sz="2800" b="1" spc="80" dirty="0">
                <a:solidFill>
                  <a:srgbClr val="0000FF"/>
                </a:solidFill>
                <a:latin typeface="Arial"/>
                <a:cs typeface="Arial"/>
              </a:rPr>
              <a:t>by </a:t>
            </a:r>
            <a:r>
              <a:rPr sz="2800" b="1" spc="-400" dirty="0">
                <a:solidFill>
                  <a:srgbClr val="0000FF"/>
                </a:solidFill>
                <a:latin typeface="Arial"/>
                <a:cs typeface="Arial"/>
              </a:rPr>
              <a:t>2  </a:t>
            </a:r>
            <a:r>
              <a:rPr sz="2800" b="1" spc="-50" dirty="0">
                <a:solidFill>
                  <a:srgbClr val="0000FF"/>
                </a:solidFill>
                <a:latin typeface="Arial"/>
                <a:cs typeface="Arial"/>
              </a:rPr>
              <a:t>substrate </a:t>
            </a:r>
            <a:r>
              <a:rPr sz="2800" b="1" spc="15" dirty="0">
                <a:solidFill>
                  <a:srgbClr val="0000FF"/>
                </a:solidFill>
                <a:latin typeface="Arial"/>
                <a:cs typeface="Arial"/>
              </a:rPr>
              <a:t>level</a:t>
            </a:r>
            <a:r>
              <a:rPr sz="2800" b="1" spc="6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rgbClr val="0000FF"/>
                </a:solidFill>
                <a:latin typeface="Arial"/>
                <a:cs typeface="Arial"/>
              </a:rPr>
              <a:t>phosphorylation.</a:t>
            </a:r>
            <a:endParaRPr sz="2800">
              <a:latin typeface="Arial"/>
              <a:cs typeface="Arial"/>
            </a:endParaRPr>
          </a:p>
          <a:p>
            <a:pPr marL="12700" marR="852169">
              <a:lnSpc>
                <a:spcPct val="140000"/>
              </a:lnSpc>
              <a:spcBef>
                <a:spcPts val="5"/>
              </a:spcBef>
            </a:pPr>
            <a:r>
              <a:rPr sz="2800" b="1" spc="-400" dirty="0">
                <a:latin typeface="Arial"/>
                <a:cs typeface="Arial"/>
              </a:rPr>
              <a:t>2 </a:t>
            </a:r>
            <a:r>
              <a:rPr sz="2800" b="1" spc="-210" dirty="0">
                <a:latin typeface="Arial"/>
                <a:cs typeface="Arial"/>
              </a:rPr>
              <a:t>ATP </a:t>
            </a:r>
            <a:r>
              <a:rPr sz="2800" b="1" spc="-85" dirty="0">
                <a:latin typeface="Arial"/>
                <a:cs typeface="Arial"/>
              </a:rPr>
              <a:t>molecules </a:t>
            </a:r>
            <a:r>
              <a:rPr sz="2800" b="1" spc="85" dirty="0">
                <a:latin typeface="Arial"/>
                <a:cs typeface="Arial"/>
              </a:rPr>
              <a:t>are </a:t>
            </a:r>
            <a:r>
              <a:rPr sz="2800" b="1" spc="-75" dirty="0">
                <a:latin typeface="Arial"/>
                <a:cs typeface="Arial"/>
              </a:rPr>
              <a:t>used </a:t>
            </a:r>
            <a:r>
              <a:rPr sz="2800" b="1" spc="-50" dirty="0">
                <a:latin typeface="Arial"/>
                <a:cs typeface="Arial"/>
              </a:rPr>
              <a:t>in </a:t>
            </a:r>
            <a:r>
              <a:rPr sz="2800" b="1" spc="-114" dirty="0">
                <a:latin typeface="Arial"/>
                <a:cs typeface="Arial"/>
              </a:rPr>
              <a:t>steps </a:t>
            </a:r>
            <a:r>
              <a:rPr sz="2800" b="1" spc="-400" dirty="0">
                <a:latin typeface="Arial"/>
                <a:cs typeface="Arial"/>
              </a:rPr>
              <a:t>1 </a:t>
            </a:r>
            <a:r>
              <a:rPr sz="2800" b="1" spc="-235" dirty="0">
                <a:latin typeface="Arial"/>
                <a:cs typeface="Arial"/>
              </a:rPr>
              <a:t>&amp; </a:t>
            </a:r>
            <a:r>
              <a:rPr sz="2800" b="1" spc="-285" dirty="0">
                <a:latin typeface="Arial"/>
                <a:cs typeface="Arial"/>
              </a:rPr>
              <a:t>3,  </a:t>
            </a:r>
            <a:r>
              <a:rPr sz="2800" b="1" spc="-75" dirty="0">
                <a:latin typeface="Arial"/>
                <a:cs typeface="Arial"/>
              </a:rPr>
              <a:t>Hence, </a:t>
            </a:r>
            <a:r>
              <a:rPr sz="2800" b="1" spc="-20" dirty="0">
                <a:solidFill>
                  <a:srgbClr val="0000FF"/>
                </a:solidFill>
                <a:latin typeface="Arial"/>
                <a:cs typeface="Arial"/>
              </a:rPr>
              <a:t>net </a:t>
            </a:r>
            <a:r>
              <a:rPr sz="2800" b="1" spc="30" dirty="0">
                <a:solidFill>
                  <a:srgbClr val="0000FF"/>
                </a:solidFill>
                <a:latin typeface="Arial"/>
                <a:cs typeface="Arial"/>
              </a:rPr>
              <a:t>yield </a:t>
            </a:r>
            <a:r>
              <a:rPr sz="2800" b="1" spc="-165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800" b="1" spc="-400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sz="2800" b="1" spc="-1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204" dirty="0">
                <a:solidFill>
                  <a:srgbClr val="0000FF"/>
                </a:solidFill>
                <a:latin typeface="Arial"/>
                <a:cs typeface="Arial"/>
              </a:rPr>
              <a:t>ATP.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4770" y="712673"/>
            <a:ext cx="478218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5" dirty="0">
                <a:solidFill>
                  <a:srgbClr val="C00000"/>
                </a:solidFill>
              </a:rPr>
              <a:t>During </a:t>
            </a:r>
            <a:r>
              <a:rPr sz="3200" spc="-40" dirty="0">
                <a:solidFill>
                  <a:srgbClr val="C00000"/>
                </a:solidFill>
              </a:rPr>
              <a:t>Aerobic</a:t>
            </a:r>
            <a:r>
              <a:rPr sz="3200" spc="-75" dirty="0">
                <a:solidFill>
                  <a:srgbClr val="C00000"/>
                </a:solidFill>
              </a:rPr>
              <a:t> </a:t>
            </a:r>
            <a:r>
              <a:rPr sz="3200" spc="-65" dirty="0">
                <a:solidFill>
                  <a:srgbClr val="C00000"/>
                </a:solidFill>
              </a:rPr>
              <a:t>condition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585216" y="1943735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5216" y="3864228"/>
            <a:ext cx="426720" cy="31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5216" y="5144770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56868" y="1618005"/>
            <a:ext cx="6026150" cy="3866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800" b="1" spc="-400" dirty="0">
                <a:solidFill>
                  <a:srgbClr val="0000FF"/>
                </a:solidFill>
                <a:latin typeface="Arial"/>
                <a:cs typeface="Arial"/>
              </a:rPr>
              <a:t>2 </a:t>
            </a:r>
            <a:r>
              <a:rPr sz="2800" b="1" spc="30" dirty="0">
                <a:solidFill>
                  <a:srgbClr val="0000FF"/>
                </a:solidFill>
                <a:latin typeface="Arial"/>
                <a:cs typeface="Arial"/>
              </a:rPr>
              <a:t>NADH </a:t>
            </a:r>
            <a:r>
              <a:rPr sz="2800" b="1" spc="-90" dirty="0">
                <a:solidFill>
                  <a:srgbClr val="0000FF"/>
                </a:solidFill>
                <a:latin typeface="Arial"/>
                <a:cs typeface="Arial"/>
              </a:rPr>
              <a:t>molecules</a:t>
            </a:r>
            <a:r>
              <a:rPr sz="2800" b="1" spc="-90" dirty="0">
                <a:latin typeface="Arial"/>
                <a:cs typeface="Arial"/>
              </a:rPr>
              <a:t>, </a:t>
            </a:r>
            <a:r>
              <a:rPr sz="2800" b="1" spc="35" dirty="0">
                <a:latin typeface="Arial"/>
                <a:cs typeface="Arial"/>
              </a:rPr>
              <a:t>generated </a:t>
            </a:r>
            <a:r>
              <a:rPr sz="2800" b="1" spc="-50" dirty="0">
                <a:latin typeface="Arial"/>
                <a:cs typeface="Arial"/>
              </a:rPr>
              <a:t>in </a:t>
            </a:r>
            <a:r>
              <a:rPr sz="2800" b="1" spc="-15" dirty="0">
                <a:latin typeface="Arial"/>
                <a:cs typeface="Arial"/>
              </a:rPr>
              <a:t>the  </a:t>
            </a:r>
            <a:r>
              <a:rPr sz="2800" b="1" spc="10" dirty="0">
                <a:latin typeface="Arial"/>
                <a:cs typeface="Arial"/>
              </a:rPr>
              <a:t>glyceraldehyde </a:t>
            </a:r>
            <a:r>
              <a:rPr sz="2800" b="1" spc="-35" dirty="0">
                <a:latin typeface="Arial"/>
                <a:cs typeface="Arial"/>
              </a:rPr>
              <a:t>3P-dehydrogenase  </a:t>
            </a:r>
            <a:r>
              <a:rPr sz="2800" b="1" spc="-25" dirty="0">
                <a:latin typeface="Arial"/>
                <a:cs typeface="Arial"/>
              </a:rPr>
              <a:t>reaction </a:t>
            </a:r>
            <a:r>
              <a:rPr sz="2800" b="1" spc="-235" dirty="0">
                <a:latin typeface="Arial"/>
                <a:cs typeface="Arial"/>
              </a:rPr>
              <a:t>&amp; </a:t>
            </a:r>
            <a:r>
              <a:rPr sz="2800" b="1" spc="10" dirty="0">
                <a:solidFill>
                  <a:srgbClr val="0000FF"/>
                </a:solidFill>
                <a:latin typeface="Arial"/>
                <a:cs typeface="Arial"/>
              </a:rPr>
              <a:t>enter</a:t>
            </a:r>
            <a:r>
              <a:rPr sz="2800" b="1" spc="-26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365" dirty="0">
                <a:solidFill>
                  <a:srgbClr val="0000FF"/>
                </a:solidFill>
                <a:latin typeface="Arial"/>
                <a:cs typeface="Arial"/>
              </a:rPr>
              <a:t>ETC.</a:t>
            </a:r>
            <a:endParaRPr sz="2800">
              <a:latin typeface="Arial"/>
              <a:cs typeface="Arial"/>
            </a:endParaRPr>
          </a:p>
          <a:p>
            <a:pPr marL="12700" marR="188595">
              <a:lnSpc>
                <a:spcPct val="150000"/>
              </a:lnSpc>
            </a:pPr>
            <a:r>
              <a:rPr sz="2800" b="1" spc="30" dirty="0">
                <a:solidFill>
                  <a:srgbClr val="0000FF"/>
                </a:solidFill>
                <a:latin typeface="Arial"/>
                <a:cs typeface="Arial"/>
              </a:rPr>
              <a:t>NADH </a:t>
            </a:r>
            <a:r>
              <a:rPr sz="2800" b="1" spc="-20" dirty="0">
                <a:solidFill>
                  <a:srgbClr val="0000FF"/>
                </a:solidFill>
                <a:latin typeface="Arial"/>
                <a:cs typeface="Arial"/>
              </a:rPr>
              <a:t>provides </a:t>
            </a:r>
            <a:r>
              <a:rPr sz="2800" b="1" spc="-400" dirty="0">
                <a:solidFill>
                  <a:srgbClr val="0000FF"/>
                </a:solidFill>
                <a:latin typeface="Arial"/>
                <a:cs typeface="Arial"/>
              </a:rPr>
              <a:t>3 </a:t>
            </a:r>
            <a:r>
              <a:rPr sz="2800" b="1" spc="-200" dirty="0">
                <a:solidFill>
                  <a:srgbClr val="0000FF"/>
                </a:solidFill>
                <a:latin typeface="Arial"/>
                <a:cs typeface="Arial"/>
              </a:rPr>
              <a:t>ATP, </a:t>
            </a:r>
            <a:r>
              <a:rPr sz="2800" b="1" spc="-100" dirty="0">
                <a:solidFill>
                  <a:srgbClr val="0000FF"/>
                </a:solidFill>
                <a:latin typeface="Arial"/>
                <a:cs typeface="Arial"/>
              </a:rPr>
              <a:t>this </a:t>
            </a:r>
            <a:r>
              <a:rPr sz="2800" b="1" spc="-25" dirty="0">
                <a:solidFill>
                  <a:srgbClr val="0000FF"/>
                </a:solidFill>
                <a:latin typeface="Arial"/>
                <a:cs typeface="Arial"/>
              </a:rPr>
              <a:t>reaction  </a:t>
            </a:r>
            <a:r>
              <a:rPr sz="2800" b="1" spc="-5" dirty="0">
                <a:solidFill>
                  <a:srgbClr val="0000FF"/>
                </a:solidFill>
                <a:latin typeface="Arial"/>
                <a:cs typeface="Arial"/>
              </a:rPr>
              <a:t>generates </a:t>
            </a:r>
            <a:r>
              <a:rPr sz="2800" b="1" spc="-175" dirty="0">
                <a:solidFill>
                  <a:srgbClr val="0000FF"/>
                </a:solidFill>
                <a:latin typeface="Arial"/>
                <a:cs typeface="Arial"/>
              </a:rPr>
              <a:t>3x2=6</a:t>
            </a:r>
            <a:r>
              <a:rPr sz="2800" b="1" spc="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210" dirty="0">
                <a:solidFill>
                  <a:srgbClr val="0000FF"/>
                </a:solidFill>
                <a:latin typeface="Arial"/>
                <a:cs typeface="Arial"/>
              </a:rPr>
              <a:t>ATP</a:t>
            </a:r>
            <a:endParaRPr sz="2800">
              <a:latin typeface="Arial"/>
              <a:cs typeface="Arial"/>
            </a:endParaRPr>
          </a:p>
          <a:p>
            <a:pPr marL="111760">
              <a:lnSpc>
                <a:spcPct val="100000"/>
              </a:lnSpc>
              <a:spcBef>
                <a:spcPts val="1685"/>
              </a:spcBef>
            </a:pPr>
            <a:r>
              <a:rPr sz="2800" b="1" spc="-55" dirty="0">
                <a:solidFill>
                  <a:srgbClr val="C00000"/>
                </a:solidFill>
                <a:latin typeface="Arial"/>
                <a:cs typeface="Arial"/>
              </a:rPr>
              <a:t>Total </a:t>
            </a:r>
            <a:r>
              <a:rPr sz="2800" b="1" spc="-210" dirty="0">
                <a:solidFill>
                  <a:srgbClr val="C00000"/>
                </a:solidFill>
                <a:latin typeface="Arial"/>
                <a:cs typeface="Arial"/>
              </a:rPr>
              <a:t>ATP </a:t>
            </a:r>
            <a:r>
              <a:rPr sz="2800" b="1" spc="-165" dirty="0">
                <a:solidFill>
                  <a:srgbClr val="C00000"/>
                </a:solidFill>
                <a:latin typeface="Arial"/>
                <a:cs typeface="Arial"/>
              </a:rPr>
              <a:t>is </a:t>
            </a:r>
            <a:r>
              <a:rPr sz="2800" b="1" spc="-215" dirty="0">
                <a:solidFill>
                  <a:srgbClr val="C00000"/>
                </a:solidFill>
                <a:latin typeface="Arial"/>
                <a:cs typeface="Arial"/>
              </a:rPr>
              <a:t>6+2=8</a:t>
            </a:r>
            <a:r>
              <a:rPr sz="2800" b="1" spc="-1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spc="-200" dirty="0">
                <a:solidFill>
                  <a:srgbClr val="C00000"/>
                </a:solidFill>
                <a:latin typeface="Arial"/>
                <a:cs typeface="Arial"/>
              </a:rPr>
              <a:t>ATP.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9093" y="941273"/>
            <a:ext cx="64509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75" dirty="0">
                <a:solidFill>
                  <a:srgbClr val="C00000"/>
                </a:solidFill>
              </a:rPr>
              <a:t>Conversion </a:t>
            </a:r>
            <a:r>
              <a:rPr sz="3200" spc="35" dirty="0">
                <a:solidFill>
                  <a:srgbClr val="C00000"/>
                </a:solidFill>
              </a:rPr>
              <a:t>of </a:t>
            </a:r>
            <a:r>
              <a:rPr sz="3200" spc="60" dirty="0">
                <a:solidFill>
                  <a:srgbClr val="C00000"/>
                </a:solidFill>
              </a:rPr>
              <a:t>pyruvate </a:t>
            </a:r>
            <a:r>
              <a:rPr sz="3200" spc="10" dirty="0">
                <a:solidFill>
                  <a:srgbClr val="C00000"/>
                </a:solidFill>
              </a:rPr>
              <a:t>to</a:t>
            </a:r>
            <a:r>
              <a:rPr sz="3200" spc="-135" dirty="0">
                <a:solidFill>
                  <a:srgbClr val="C00000"/>
                </a:solidFill>
              </a:rPr>
              <a:t> </a:t>
            </a:r>
            <a:r>
              <a:rPr sz="3200" spc="5" dirty="0">
                <a:solidFill>
                  <a:srgbClr val="C00000"/>
                </a:solidFill>
              </a:rPr>
              <a:t>lactate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432816" y="2248535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2816" y="3528948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2816" y="4169028"/>
            <a:ext cx="426720" cy="31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04468" y="1922805"/>
            <a:ext cx="7304405" cy="3226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800" b="1" spc="10" dirty="0">
                <a:solidFill>
                  <a:srgbClr val="C00000"/>
                </a:solidFill>
                <a:latin typeface="Arial"/>
                <a:cs typeface="Arial"/>
              </a:rPr>
              <a:t>In </a:t>
            </a:r>
            <a:r>
              <a:rPr sz="2800" b="1" dirty="0">
                <a:solidFill>
                  <a:srgbClr val="C00000"/>
                </a:solidFill>
                <a:latin typeface="Arial"/>
                <a:cs typeface="Arial"/>
              </a:rPr>
              <a:t>anaerobic </a:t>
            </a:r>
            <a:r>
              <a:rPr sz="2800" b="1" spc="-70" dirty="0">
                <a:solidFill>
                  <a:srgbClr val="C00000"/>
                </a:solidFill>
                <a:latin typeface="Arial"/>
                <a:cs typeface="Arial"/>
              </a:rPr>
              <a:t>condition, </a:t>
            </a:r>
            <a:r>
              <a:rPr sz="2800" b="1" spc="50" dirty="0">
                <a:solidFill>
                  <a:srgbClr val="0000FF"/>
                </a:solidFill>
                <a:latin typeface="Arial"/>
                <a:cs typeface="Arial"/>
              </a:rPr>
              <a:t>pyruvate </a:t>
            </a:r>
            <a:r>
              <a:rPr sz="2800" b="1" spc="-165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800" b="1" spc="-35" dirty="0">
                <a:solidFill>
                  <a:srgbClr val="0000FF"/>
                </a:solidFill>
                <a:latin typeface="Arial"/>
                <a:cs typeface="Arial"/>
              </a:rPr>
              <a:t>reduced 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to lactate </a:t>
            </a:r>
            <a:r>
              <a:rPr sz="2800" b="1" spc="80" dirty="0">
                <a:solidFill>
                  <a:srgbClr val="0000FF"/>
                </a:solidFill>
                <a:latin typeface="Arial"/>
                <a:cs typeface="Arial"/>
              </a:rPr>
              <a:t>by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lactate </a:t>
            </a:r>
            <a:r>
              <a:rPr sz="2800" b="1" spc="5" dirty="0">
                <a:solidFill>
                  <a:srgbClr val="0000FF"/>
                </a:solidFill>
                <a:latin typeface="Arial"/>
                <a:cs typeface="Arial"/>
              </a:rPr>
              <a:t>dehydrogenase</a:t>
            </a:r>
            <a:r>
              <a:rPr sz="2800" b="1" spc="-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125" dirty="0">
                <a:solidFill>
                  <a:srgbClr val="0000FF"/>
                </a:solidFill>
                <a:latin typeface="Arial"/>
                <a:cs typeface="Arial"/>
              </a:rPr>
              <a:t>(LDH).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2800" b="1" spc="-150" dirty="0">
                <a:latin typeface="Arial"/>
                <a:cs typeface="Arial"/>
              </a:rPr>
              <a:t>LDH </a:t>
            </a:r>
            <a:r>
              <a:rPr sz="2800" b="1" spc="-70" dirty="0">
                <a:latin typeface="Arial"/>
                <a:cs typeface="Arial"/>
              </a:rPr>
              <a:t>has </a:t>
            </a:r>
            <a:r>
              <a:rPr sz="2800" b="1" spc="-400" dirty="0">
                <a:solidFill>
                  <a:srgbClr val="0000FF"/>
                </a:solidFill>
                <a:latin typeface="Arial"/>
                <a:cs typeface="Arial"/>
              </a:rPr>
              <a:t>5</a:t>
            </a:r>
            <a:r>
              <a:rPr sz="2800" b="1" spc="-1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60" dirty="0">
                <a:solidFill>
                  <a:srgbClr val="0000FF"/>
                </a:solidFill>
                <a:latin typeface="Arial"/>
                <a:cs typeface="Arial"/>
              </a:rPr>
              <a:t>iso-enzymes</a:t>
            </a:r>
            <a:r>
              <a:rPr sz="2800" b="1" spc="-60" dirty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 marL="12700" marR="938530">
              <a:lnSpc>
                <a:spcPts val="5040"/>
              </a:lnSpc>
              <a:spcBef>
                <a:spcPts val="450"/>
              </a:spcBef>
            </a:pPr>
            <a:r>
              <a:rPr sz="2800" b="1" spc="-145" dirty="0">
                <a:latin typeface="Arial"/>
                <a:cs typeface="Arial"/>
              </a:rPr>
              <a:t>The </a:t>
            </a:r>
            <a:r>
              <a:rPr sz="2800" b="1" spc="-50" dirty="0">
                <a:solidFill>
                  <a:srgbClr val="0000FF"/>
                </a:solidFill>
                <a:latin typeface="Arial"/>
                <a:cs typeface="Arial"/>
              </a:rPr>
              <a:t>cardiac </a:t>
            </a:r>
            <a:r>
              <a:rPr sz="2800" b="1" spc="-25" dirty="0">
                <a:solidFill>
                  <a:srgbClr val="0000FF"/>
                </a:solidFill>
                <a:latin typeface="Arial"/>
                <a:cs typeface="Arial"/>
              </a:rPr>
              <a:t>iso-enzyme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800" b="1" spc="-145" dirty="0">
                <a:solidFill>
                  <a:srgbClr val="0000FF"/>
                </a:solidFill>
                <a:latin typeface="Arial"/>
                <a:cs typeface="Arial"/>
              </a:rPr>
              <a:t>LDH </a:t>
            </a:r>
            <a:r>
              <a:rPr sz="2800" b="1" spc="70" dirty="0">
                <a:solidFill>
                  <a:srgbClr val="0000FF"/>
                </a:solidFill>
                <a:latin typeface="Arial"/>
                <a:cs typeface="Arial"/>
              </a:rPr>
              <a:t>will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be  </a:t>
            </a:r>
            <a:r>
              <a:rPr sz="2800" b="1" spc="-45" dirty="0">
                <a:solidFill>
                  <a:srgbClr val="0000FF"/>
                </a:solidFill>
                <a:latin typeface="Arial"/>
                <a:cs typeface="Arial"/>
              </a:rPr>
              <a:t>increased </a:t>
            </a:r>
            <a:r>
              <a:rPr sz="2800" b="1" spc="-50" dirty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sz="2800" b="1" spc="10" dirty="0">
                <a:solidFill>
                  <a:srgbClr val="0000FF"/>
                </a:solidFill>
                <a:latin typeface="Arial"/>
                <a:cs typeface="Arial"/>
              </a:rPr>
              <a:t>myocardial</a:t>
            </a:r>
            <a:r>
              <a:rPr sz="2800" b="1" spc="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75" dirty="0">
                <a:solidFill>
                  <a:srgbClr val="0000FF"/>
                </a:solidFill>
                <a:latin typeface="Arial"/>
                <a:cs typeface="Arial"/>
              </a:rPr>
              <a:t>infarcts.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24608" y="5109209"/>
            <a:ext cx="56470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70" dirty="0">
                <a:solidFill>
                  <a:srgbClr val="0000FF"/>
                </a:solidFill>
                <a:latin typeface="Arial"/>
                <a:cs typeface="Arial"/>
              </a:rPr>
              <a:t>Conversion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800" b="1" spc="50" dirty="0">
                <a:solidFill>
                  <a:srgbClr val="0000FF"/>
                </a:solidFill>
                <a:latin typeface="Arial"/>
                <a:cs typeface="Arial"/>
              </a:rPr>
              <a:t>pyruvate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to</a:t>
            </a:r>
            <a:r>
              <a:rPr sz="2800" b="1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lactate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6421" y="370077"/>
            <a:ext cx="64655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85" dirty="0">
                <a:solidFill>
                  <a:srgbClr val="C00000"/>
                </a:solidFill>
              </a:rPr>
              <a:t>Significance </a:t>
            </a:r>
            <a:r>
              <a:rPr sz="3200" spc="30" dirty="0">
                <a:solidFill>
                  <a:srgbClr val="C00000"/>
                </a:solidFill>
              </a:rPr>
              <a:t>of </a:t>
            </a:r>
            <a:r>
              <a:rPr sz="3200" spc="-60" dirty="0">
                <a:solidFill>
                  <a:srgbClr val="C00000"/>
                </a:solidFill>
              </a:rPr>
              <a:t>Lactate</a:t>
            </a:r>
            <a:r>
              <a:rPr sz="3200" spc="-30" dirty="0">
                <a:solidFill>
                  <a:srgbClr val="C00000"/>
                </a:solidFill>
              </a:rPr>
              <a:t> </a:t>
            </a:r>
            <a:r>
              <a:rPr sz="3200" spc="-65" dirty="0">
                <a:solidFill>
                  <a:srgbClr val="C00000"/>
                </a:solidFill>
              </a:rPr>
              <a:t>Production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280415" y="1333753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0415" y="3254070"/>
            <a:ext cx="426720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0415" y="5175250"/>
            <a:ext cx="426720" cy="31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51763" y="1007643"/>
            <a:ext cx="7763509" cy="5147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46760">
              <a:lnSpc>
                <a:spcPct val="150000"/>
              </a:lnSpc>
              <a:spcBef>
                <a:spcPts val="100"/>
              </a:spcBef>
            </a:pPr>
            <a:r>
              <a:rPr sz="2800" b="1" spc="-140" dirty="0">
                <a:latin typeface="Arial"/>
                <a:cs typeface="Arial"/>
              </a:rPr>
              <a:t>The </a:t>
            </a:r>
            <a:r>
              <a:rPr sz="2800" b="1" spc="30" dirty="0">
                <a:solidFill>
                  <a:srgbClr val="0000FF"/>
                </a:solidFill>
                <a:latin typeface="Arial"/>
                <a:cs typeface="Arial"/>
              </a:rPr>
              <a:t>NADH </a:t>
            </a:r>
            <a:r>
              <a:rPr sz="2800" b="1" spc="-165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800" b="1" spc="20" dirty="0">
                <a:solidFill>
                  <a:srgbClr val="0000FF"/>
                </a:solidFill>
                <a:latin typeface="Arial"/>
                <a:cs typeface="Arial"/>
              </a:rPr>
              <a:t>obtained </a:t>
            </a:r>
            <a:r>
              <a:rPr sz="2800" b="1" spc="15" dirty="0">
                <a:solidFill>
                  <a:srgbClr val="0000FF"/>
                </a:solidFill>
                <a:latin typeface="Arial"/>
                <a:cs typeface="Arial"/>
              </a:rPr>
              <a:t>from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800" b="1" spc="-25" dirty="0">
                <a:solidFill>
                  <a:srgbClr val="0000FF"/>
                </a:solidFill>
                <a:latin typeface="Arial"/>
                <a:cs typeface="Arial"/>
              </a:rPr>
              <a:t>reaction  </a:t>
            </a:r>
            <a:r>
              <a:rPr sz="2800" b="1" spc="-20" dirty="0">
                <a:solidFill>
                  <a:srgbClr val="0000FF"/>
                </a:solidFill>
                <a:latin typeface="Arial"/>
                <a:cs typeface="Arial"/>
              </a:rPr>
              <a:t>catalysed </a:t>
            </a:r>
            <a:r>
              <a:rPr sz="2800" b="1" spc="80" dirty="0">
                <a:solidFill>
                  <a:srgbClr val="0000FF"/>
                </a:solidFill>
                <a:latin typeface="Arial"/>
                <a:cs typeface="Arial"/>
              </a:rPr>
              <a:t>by </a:t>
            </a:r>
            <a:r>
              <a:rPr sz="2800" b="1" spc="15" dirty="0">
                <a:solidFill>
                  <a:srgbClr val="0000FF"/>
                </a:solidFill>
                <a:latin typeface="Arial"/>
                <a:cs typeface="Arial"/>
              </a:rPr>
              <a:t>glyceraldehyde </a:t>
            </a:r>
            <a:r>
              <a:rPr sz="2800" b="1" spc="-65" dirty="0">
                <a:solidFill>
                  <a:srgbClr val="0000FF"/>
                </a:solidFill>
                <a:latin typeface="Arial"/>
                <a:cs typeface="Arial"/>
              </a:rPr>
              <a:t>3-phosphate  </a:t>
            </a:r>
            <a:r>
              <a:rPr sz="2800" b="1" spc="-5" dirty="0">
                <a:solidFill>
                  <a:srgbClr val="0000FF"/>
                </a:solidFill>
                <a:latin typeface="Arial"/>
                <a:cs typeface="Arial"/>
              </a:rPr>
              <a:t>dehydrogenase.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</a:pPr>
            <a:r>
              <a:rPr sz="2800" b="1" spc="-145" dirty="0">
                <a:latin typeface="Arial"/>
                <a:cs typeface="Arial"/>
              </a:rPr>
              <a:t>The </a:t>
            </a:r>
            <a:r>
              <a:rPr sz="2800" b="1" spc="15" dirty="0">
                <a:latin typeface="Arial"/>
                <a:cs typeface="Arial"/>
              </a:rPr>
              <a:t>formation </a:t>
            </a:r>
            <a:r>
              <a:rPr sz="2800" b="1" spc="25" dirty="0">
                <a:latin typeface="Arial"/>
                <a:cs typeface="Arial"/>
              </a:rPr>
              <a:t>of </a:t>
            </a:r>
            <a:r>
              <a:rPr sz="2800" b="1" spc="-5" dirty="0">
                <a:latin typeface="Arial"/>
                <a:cs typeface="Arial"/>
              </a:rPr>
              <a:t>lactate </a:t>
            </a:r>
            <a:r>
              <a:rPr sz="2800" b="1" spc="30" dirty="0">
                <a:latin typeface="Arial"/>
                <a:cs typeface="Arial"/>
              </a:rPr>
              <a:t>allows </a:t>
            </a:r>
            <a:r>
              <a:rPr sz="2800" b="1" spc="-15" dirty="0">
                <a:latin typeface="Arial"/>
                <a:cs typeface="Arial"/>
              </a:rPr>
              <a:t>the  </a:t>
            </a:r>
            <a:r>
              <a:rPr sz="2800" b="1" spc="20" dirty="0">
                <a:latin typeface="Arial"/>
                <a:cs typeface="Arial"/>
              </a:rPr>
              <a:t>regeneration </a:t>
            </a:r>
            <a:r>
              <a:rPr sz="2800" b="1" spc="25" dirty="0">
                <a:latin typeface="Arial"/>
                <a:cs typeface="Arial"/>
              </a:rPr>
              <a:t>of </a:t>
            </a:r>
            <a:r>
              <a:rPr sz="2800" b="1" spc="40" dirty="0">
                <a:solidFill>
                  <a:srgbClr val="0000FF"/>
                </a:solidFill>
                <a:latin typeface="Arial"/>
                <a:cs typeface="Arial"/>
              </a:rPr>
              <a:t>NAD</a:t>
            </a:r>
            <a:r>
              <a:rPr sz="2775" b="1" spc="60" baseline="25525" dirty="0">
                <a:solidFill>
                  <a:srgbClr val="0000FF"/>
                </a:solidFill>
                <a:latin typeface="Arial"/>
                <a:cs typeface="Arial"/>
              </a:rPr>
              <a:t>+ </a:t>
            </a:r>
            <a:r>
              <a:rPr sz="2800" b="1" spc="-30" dirty="0">
                <a:solidFill>
                  <a:srgbClr val="0000FF"/>
                </a:solidFill>
                <a:latin typeface="Arial"/>
                <a:cs typeface="Arial"/>
              </a:rPr>
              <a:t>which </a:t>
            </a:r>
            <a:r>
              <a:rPr sz="2800" b="1" spc="-85" dirty="0">
                <a:solidFill>
                  <a:srgbClr val="0000FF"/>
                </a:solidFill>
                <a:latin typeface="Arial"/>
                <a:cs typeface="Arial"/>
              </a:rPr>
              <a:t>can </a:t>
            </a:r>
            <a:r>
              <a:rPr sz="2800" b="1" spc="30" dirty="0">
                <a:solidFill>
                  <a:srgbClr val="0000FF"/>
                </a:solidFill>
                <a:latin typeface="Arial"/>
                <a:cs typeface="Arial"/>
              </a:rPr>
              <a:t>be </a:t>
            </a:r>
            <a:r>
              <a:rPr sz="2800" b="1" spc="-35" dirty="0">
                <a:solidFill>
                  <a:srgbClr val="0000FF"/>
                </a:solidFill>
                <a:latin typeface="Arial"/>
                <a:cs typeface="Arial"/>
              </a:rPr>
              <a:t>reused </a:t>
            </a:r>
            <a:r>
              <a:rPr sz="2800" b="1" spc="75" dirty="0">
                <a:latin typeface="Arial"/>
                <a:cs typeface="Arial"/>
              </a:rPr>
              <a:t>by  </a:t>
            </a:r>
            <a:r>
              <a:rPr sz="2800" b="1" spc="15" dirty="0">
                <a:latin typeface="Arial"/>
                <a:cs typeface="Arial"/>
              </a:rPr>
              <a:t>glyceraldehyde </a:t>
            </a:r>
            <a:r>
              <a:rPr sz="2800" b="1" spc="-65" dirty="0">
                <a:latin typeface="Arial"/>
                <a:cs typeface="Arial"/>
              </a:rPr>
              <a:t>3-phosphate</a:t>
            </a:r>
            <a:r>
              <a:rPr sz="2800" b="1" spc="4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dehydrogenase.</a:t>
            </a:r>
            <a:endParaRPr sz="2800">
              <a:latin typeface="Arial"/>
              <a:cs typeface="Arial"/>
            </a:endParaRPr>
          </a:p>
          <a:p>
            <a:pPr marL="12700" marR="563880">
              <a:lnSpc>
                <a:spcPct val="150000"/>
              </a:lnSpc>
              <a:spcBef>
                <a:spcPts val="5"/>
              </a:spcBef>
            </a:pPr>
            <a:r>
              <a:rPr sz="2800" b="1" spc="-75" dirty="0">
                <a:solidFill>
                  <a:srgbClr val="0000FF"/>
                </a:solidFill>
                <a:latin typeface="Arial"/>
                <a:cs typeface="Arial"/>
              </a:rPr>
              <a:t>Glycolysis </a:t>
            </a:r>
            <a:r>
              <a:rPr sz="2800" b="1" spc="-60" dirty="0">
                <a:solidFill>
                  <a:srgbClr val="0000FF"/>
                </a:solidFill>
                <a:latin typeface="Arial"/>
                <a:cs typeface="Arial"/>
              </a:rPr>
              <a:t>proceeds </a:t>
            </a:r>
            <a:r>
              <a:rPr sz="2800" b="1" spc="10" dirty="0">
                <a:solidFill>
                  <a:srgbClr val="0000FF"/>
                </a:solidFill>
                <a:latin typeface="Arial"/>
                <a:cs typeface="Arial"/>
              </a:rPr>
              <a:t>even </a:t>
            </a:r>
            <a:r>
              <a:rPr sz="2800" b="1" spc="-50" dirty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800" b="1" spc="-70" dirty="0">
                <a:solidFill>
                  <a:srgbClr val="0000FF"/>
                </a:solidFill>
                <a:latin typeface="Arial"/>
                <a:cs typeface="Arial"/>
              </a:rPr>
              <a:t>absence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 </a:t>
            </a:r>
            <a:r>
              <a:rPr sz="2800" b="1" spc="70" dirty="0">
                <a:solidFill>
                  <a:srgbClr val="0000FF"/>
                </a:solidFill>
                <a:latin typeface="Arial"/>
                <a:cs typeface="Arial"/>
              </a:rPr>
              <a:t>oxygen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to </a:t>
            </a:r>
            <a:r>
              <a:rPr sz="2800" b="1" spc="-35" dirty="0">
                <a:solidFill>
                  <a:srgbClr val="0000FF"/>
                </a:solidFill>
                <a:latin typeface="Arial"/>
                <a:cs typeface="Arial"/>
              </a:rPr>
              <a:t>supply</a:t>
            </a:r>
            <a:r>
              <a:rPr sz="2800" b="1" spc="-7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200" dirty="0">
                <a:solidFill>
                  <a:srgbClr val="0000FF"/>
                </a:solidFill>
                <a:latin typeface="Arial"/>
                <a:cs typeface="Arial"/>
              </a:rPr>
              <a:t>ATP.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17394" y="5790387"/>
            <a:ext cx="629475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0" dirty="0">
                <a:solidFill>
                  <a:srgbClr val="FF0000"/>
                </a:solidFill>
                <a:latin typeface="Arial"/>
                <a:cs typeface="Arial"/>
              </a:rPr>
              <a:t>Reconversion </a:t>
            </a:r>
            <a:r>
              <a:rPr sz="2000" b="1" spc="20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2000" b="1" spc="25" dirty="0">
                <a:solidFill>
                  <a:srgbClr val="FF0000"/>
                </a:solidFill>
                <a:latin typeface="Arial"/>
                <a:cs typeface="Arial"/>
              </a:rPr>
              <a:t>NADH </a:t>
            </a:r>
            <a:r>
              <a:rPr sz="2000" b="1" spc="5" dirty="0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sz="2000" b="1" spc="25" dirty="0">
                <a:solidFill>
                  <a:srgbClr val="FF0000"/>
                </a:solidFill>
                <a:latin typeface="Arial"/>
                <a:cs typeface="Arial"/>
              </a:rPr>
              <a:t>NAD</a:t>
            </a:r>
            <a:r>
              <a:rPr sz="1950" b="1" spc="37" baseline="25641" dirty="0">
                <a:solidFill>
                  <a:srgbClr val="FF0000"/>
                </a:solidFill>
                <a:latin typeface="Arial"/>
                <a:cs typeface="Arial"/>
              </a:rPr>
              <a:t>+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during</a:t>
            </a:r>
            <a:r>
              <a:rPr sz="2000" b="1" spc="-2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anaerobiasis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9016" y="1028953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9016" y="2949575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9016" y="3515233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9016" y="4528388"/>
            <a:ext cx="426720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80668" y="703712"/>
            <a:ext cx="7543800" cy="4805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95"/>
              </a:spcBef>
            </a:pPr>
            <a:r>
              <a:rPr sz="2800" b="1" spc="-75" dirty="0">
                <a:solidFill>
                  <a:srgbClr val="0000FF"/>
                </a:solidFill>
                <a:latin typeface="Arial"/>
                <a:cs typeface="Arial"/>
              </a:rPr>
              <a:t>Glycolysis </a:t>
            </a:r>
            <a:r>
              <a:rPr sz="2800" b="1" spc="-165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800" b="1" spc="65" dirty="0">
                <a:solidFill>
                  <a:srgbClr val="0000FF"/>
                </a:solidFill>
                <a:latin typeface="Arial"/>
                <a:cs typeface="Arial"/>
              </a:rPr>
              <a:t>very </a:t>
            </a:r>
            <a:r>
              <a:rPr sz="2800" b="1" spc="-60" dirty="0">
                <a:solidFill>
                  <a:srgbClr val="0000FF"/>
                </a:solidFill>
                <a:latin typeface="Arial"/>
                <a:cs typeface="Arial"/>
              </a:rPr>
              <a:t>essential </a:t>
            </a:r>
            <a:r>
              <a:rPr sz="2800" b="1" spc="-50" dirty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skeletal </a:t>
            </a:r>
            <a:r>
              <a:rPr sz="2800" b="1" spc="-130" dirty="0">
                <a:solidFill>
                  <a:srgbClr val="0000FF"/>
                </a:solidFill>
                <a:latin typeface="Arial"/>
                <a:cs typeface="Arial"/>
              </a:rPr>
              <a:t>muscle  </a:t>
            </a:r>
            <a:r>
              <a:rPr sz="2800" b="1" spc="-15" dirty="0">
                <a:latin typeface="Arial"/>
                <a:cs typeface="Arial"/>
              </a:rPr>
              <a:t>during </a:t>
            </a:r>
            <a:r>
              <a:rPr sz="2800" b="1" spc="-80" dirty="0">
                <a:latin typeface="Arial"/>
                <a:cs typeface="Arial"/>
              </a:rPr>
              <a:t>strenous </a:t>
            </a:r>
            <a:r>
              <a:rPr sz="2800" b="1" spc="-30" dirty="0">
                <a:latin typeface="Arial"/>
                <a:cs typeface="Arial"/>
              </a:rPr>
              <a:t>exercise </a:t>
            </a:r>
            <a:r>
              <a:rPr sz="2800" b="1" spc="85" dirty="0">
                <a:latin typeface="Arial"/>
                <a:cs typeface="Arial"/>
              </a:rPr>
              <a:t>where </a:t>
            </a:r>
            <a:r>
              <a:rPr sz="2800" b="1" spc="70" dirty="0">
                <a:latin typeface="Arial"/>
                <a:cs typeface="Arial"/>
              </a:rPr>
              <a:t>oxygen  </a:t>
            </a:r>
            <a:r>
              <a:rPr sz="2800" b="1" spc="-40" dirty="0">
                <a:latin typeface="Arial"/>
                <a:cs typeface="Arial"/>
              </a:rPr>
              <a:t>supply </a:t>
            </a:r>
            <a:r>
              <a:rPr sz="2800" b="1" spc="-165" dirty="0">
                <a:latin typeface="Arial"/>
                <a:cs typeface="Arial"/>
              </a:rPr>
              <a:t>is </a:t>
            </a:r>
            <a:r>
              <a:rPr sz="2800" b="1" spc="70" dirty="0">
                <a:latin typeface="Arial"/>
                <a:cs typeface="Arial"/>
              </a:rPr>
              <a:t>very</a:t>
            </a:r>
            <a:r>
              <a:rPr sz="2800" b="1" spc="210" dirty="0">
                <a:latin typeface="Arial"/>
                <a:cs typeface="Arial"/>
              </a:rPr>
              <a:t> </a:t>
            </a:r>
            <a:r>
              <a:rPr sz="2800" b="1" spc="-30" dirty="0">
                <a:latin typeface="Arial"/>
                <a:cs typeface="Arial"/>
              </a:rPr>
              <a:t>limited.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2800" b="1" spc="10" dirty="0">
                <a:latin typeface="Arial"/>
                <a:cs typeface="Arial"/>
              </a:rPr>
              <a:t>In </a:t>
            </a:r>
            <a:r>
              <a:rPr sz="2800" b="1" spc="-285" dirty="0">
                <a:solidFill>
                  <a:srgbClr val="0000FF"/>
                </a:solidFill>
                <a:latin typeface="Arial"/>
                <a:cs typeface="Arial"/>
              </a:rPr>
              <a:t>RBCs</a:t>
            </a:r>
            <a:r>
              <a:rPr sz="2800" b="1" spc="-285" dirty="0">
                <a:latin typeface="Arial"/>
                <a:cs typeface="Arial"/>
              </a:rPr>
              <a:t>, </a:t>
            </a:r>
            <a:r>
              <a:rPr sz="2800" b="1" spc="10" dirty="0">
                <a:latin typeface="Arial"/>
                <a:cs typeface="Arial"/>
              </a:rPr>
              <a:t>there </a:t>
            </a:r>
            <a:r>
              <a:rPr sz="2800" b="1" spc="85" dirty="0">
                <a:latin typeface="Arial"/>
                <a:cs typeface="Arial"/>
              </a:rPr>
              <a:t>are </a:t>
            </a:r>
            <a:r>
              <a:rPr sz="2800" b="1" spc="-30" dirty="0">
                <a:solidFill>
                  <a:srgbClr val="0000FF"/>
                </a:solidFill>
                <a:latin typeface="Arial"/>
                <a:cs typeface="Arial"/>
              </a:rPr>
              <a:t>no</a:t>
            </a:r>
            <a:r>
              <a:rPr sz="2800" b="1" spc="-3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40" dirty="0">
                <a:solidFill>
                  <a:srgbClr val="0000FF"/>
                </a:solidFill>
                <a:latin typeface="Arial"/>
                <a:cs typeface="Arial"/>
              </a:rPr>
              <a:t>mitochondria.</a:t>
            </a:r>
            <a:endParaRPr sz="2800">
              <a:latin typeface="Arial"/>
              <a:cs typeface="Arial"/>
            </a:endParaRPr>
          </a:p>
          <a:p>
            <a:pPr marL="12700" marR="1160780">
              <a:lnSpc>
                <a:spcPct val="100000"/>
              </a:lnSpc>
              <a:spcBef>
                <a:spcPts val="1095"/>
              </a:spcBef>
            </a:pPr>
            <a:r>
              <a:rPr sz="2800" b="1" spc="-75" dirty="0">
                <a:solidFill>
                  <a:srgbClr val="0000FF"/>
                </a:solidFill>
                <a:latin typeface="Arial"/>
                <a:cs typeface="Arial"/>
              </a:rPr>
              <a:t>Glycolysis </a:t>
            </a:r>
            <a:r>
              <a:rPr sz="2800" b="1" spc="-50" dirty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800" b="1" spc="-25" dirty="0">
                <a:solidFill>
                  <a:srgbClr val="0000FF"/>
                </a:solidFill>
                <a:latin typeface="Arial"/>
                <a:cs typeface="Arial"/>
              </a:rPr>
              <a:t>erythrocytes </a:t>
            </a:r>
            <a:r>
              <a:rPr sz="2800" b="1" spc="-20" dirty="0">
                <a:solidFill>
                  <a:srgbClr val="0000FF"/>
                </a:solidFill>
                <a:latin typeface="Arial"/>
                <a:cs typeface="Arial"/>
              </a:rPr>
              <a:t>leads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to  lactate</a:t>
            </a:r>
            <a:r>
              <a:rPr sz="2800" b="1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40" dirty="0">
                <a:solidFill>
                  <a:srgbClr val="0000FF"/>
                </a:solidFill>
                <a:latin typeface="Arial"/>
                <a:cs typeface="Arial"/>
              </a:rPr>
              <a:t>production</a:t>
            </a:r>
            <a:endParaRPr sz="2800">
              <a:latin typeface="Arial"/>
              <a:cs typeface="Arial"/>
            </a:endParaRPr>
          </a:p>
          <a:p>
            <a:pPr marL="12700" marR="161290">
              <a:lnSpc>
                <a:spcPts val="5040"/>
              </a:lnSpc>
              <a:spcBef>
                <a:spcPts val="25"/>
              </a:spcBef>
            </a:pPr>
            <a:r>
              <a:rPr sz="2800" b="1" spc="-315" dirty="0">
                <a:solidFill>
                  <a:srgbClr val="0000FF"/>
                </a:solidFill>
                <a:latin typeface="Arial"/>
                <a:cs typeface="Arial"/>
              </a:rPr>
              <a:t>RBCs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derive </a:t>
            </a:r>
            <a:r>
              <a:rPr sz="2800" b="1" spc="35" dirty="0">
                <a:solidFill>
                  <a:srgbClr val="0000FF"/>
                </a:solidFill>
                <a:latin typeface="Arial"/>
                <a:cs typeface="Arial"/>
              </a:rPr>
              <a:t>energy </a:t>
            </a:r>
            <a:r>
              <a:rPr sz="2800" b="1" spc="15" dirty="0">
                <a:solidFill>
                  <a:srgbClr val="0000FF"/>
                </a:solidFill>
                <a:latin typeface="Arial"/>
                <a:cs typeface="Arial"/>
              </a:rPr>
              <a:t>only </a:t>
            </a:r>
            <a:r>
              <a:rPr sz="2800" b="1" spc="-20" dirty="0">
                <a:solidFill>
                  <a:srgbClr val="0000FF"/>
                </a:solidFill>
                <a:latin typeface="Arial"/>
                <a:cs typeface="Arial"/>
              </a:rPr>
              <a:t>through </a:t>
            </a:r>
            <a:r>
              <a:rPr sz="2800" b="1" spc="-80" dirty="0">
                <a:solidFill>
                  <a:srgbClr val="0000FF"/>
                </a:solidFill>
                <a:latin typeface="Arial"/>
                <a:cs typeface="Arial"/>
              </a:rPr>
              <a:t>glycolysis</a:t>
            </a:r>
            <a:r>
              <a:rPr sz="2800" b="1" spc="-80" dirty="0">
                <a:latin typeface="Arial"/>
                <a:cs typeface="Arial"/>
              </a:rPr>
              <a:t>,  </a:t>
            </a:r>
            <a:r>
              <a:rPr sz="2800" b="1" spc="85" dirty="0">
                <a:latin typeface="Arial"/>
                <a:cs typeface="Arial"/>
              </a:rPr>
              <a:t>where </a:t>
            </a:r>
            <a:r>
              <a:rPr sz="2800" b="1" spc="-15" dirty="0">
                <a:latin typeface="Arial"/>
                <a:cs typeface="Arial"/>
              </a:rPr>
              <a:t>the </a:t>
            </a:r>
            <a:r>
              <a:rPr sz="2800" b="1" spc="-5" dirty="0">
                <a:solidFill>
                  <a:srgbClr val="C00000"/>
                </a:solidFill>
                <a:latin typeface="Arial"/>
                <a:cs typeface="Arial"/>
              </a:rPr>
              <a:t>end </a:t>
            </a:r>
            <a:r>
              <a:rPr sz="2800" b="1" spc="-50" dirty="0">
                <a:solidFill>
                  <a:srgbClr val="C00000"/>
                </a:solidFill>
                <a:latin typeface="Arial"/>
                <a:cs typeface="Arial"/>
              </a:rPr>
              <a:t>product </a:t>
            </a:r>
            <a:r>
              <a:rPr sz="2800" b="1" spc="-165" dirty="0">
                <a:solidFill>
                  <a:srgbClr val="C00000"/>
                </a:solidFill>
                <a:latin typeface="Arial"/>
                <a:cs typeface="Arial"/>
              </a:rPr>
              <a:t>is </a:t>
            </a:r>
            <a:r>
              <a:rPr sz="2800" b="1" spc="-100" dirty="0">
                <a:solidFill>
                  <a:srgbClr val="C00000"/>
                </a:solidFill>
                <a:latin typeface="Arial"/>
                <a:cs typeface="Arial"/>
              </a:rPr>
              <a:t>lactic</a:t>
            </a:r>
            <a:r>
              <a:rPr sz="2800" b="1" spc="1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spc="-75" dirty="0">
                <a:solidFill>
                  <a:srgbClr val="C00000"/>
                </a:solidFill>
                <a:latin typeface="Arial"/>
                <a:cs typeface="Arial"/>
              </a:rPr>
              <a:t>acid</a:t>
            </a:r>
            <a:r>
              <a:rPr sz="2800" b="1" spc="-75" dirty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77565" y="484377"/>
            <a:ext cx="26955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80" dirty="0">
                <a:solidFill>
                  <a:srgbClr val="C00000"/>
                </a:solidFill>
              </a:rPr>
              <a:t>Lactic</a:t>
            </a:r>
            <a:r>
              <a:rPr sz="3200" spc="-95" dirty="0">
                <a:solidFill>
                  <a:srgbClr val="C00000"/>
                </a:solidFill>
              </a:rPr>
              <a:t> </a:t>
            </a:r>
            <a:r>
              <a:rPr sz="3200" spc="-110" dirty="0">
                <a:solidFill>
                  <a:srgbClr val="C00000"/>
                </a:solidFill>
              </a:rPr>
              <a:t>acidosis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432816" y="1333753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2816" y="3894709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04468" y="1007643"/>
            <a:ext cx="7484745" cy="5147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800" b="1" spc="-45" dirty="0">
                <a:solidFill>
                  <a:srgbClr val="0000FF"/>
                </a:solidFill>
                <a:latin typeface="Arial"/>
                <a:cs typeface="Arial"/>
              </a:rPr>
              <a:t>Elevation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800" b="1" spc="-100" dirty="0">
                <a:solidFill>
                  <a:srgbClr val="0000FF"/>
                </a:solidFill>
                <a:latin typeface="Arial"/>
                <a:cs typeface="Arial"/>
              </a:rPr>
              <a:t>lactic </a:t>
            </a:r>
            <a:r>
              <a:rPr sz="2800" b="1" spc="-50" dirty="0">
                <a:solidFill>
                  <a:srgbClr val="0000FF"/>
                </a:solidFill>
                <a:latin typeface="Arial"/>
                <a:cs typeface="Arial"/>
              </a:rPr>
              <a:t>acid in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800" b="1" spc="-65" dirty="0">
                <a:solidFill>
                  <a:srgbClr val="0000FF"/>
                </a:solidFill>
                <a:latin typeface="Arial"/>
                <a:cs typeface="Arial"/>
              </a:rPr>
              <a:t>circulation  </a:t>
            </a:r>
            <a:r>
              <a:rPr sz="2800" b="1" dirty="0">
                <a:latin typeface="Arial"/>
                <a:cs typeface="Arial"/>
              </a:rPr>
              <a:t>(normal </a:t>
            </a:r>
            <a:r>
              <a:rPr sz="2800" b="1" spc="-5" dirty="0">
                <a:latin typeface="Arial"/>
                <a:cs typeface="Arial"/>
              </a:rPr>
              <a:t>plasma </a:t>
            </a:r>
            <a:r>
              <a:rPr sz="2800" b="1" spc="-315" dirty="0">
                <a:latin typeface="Arial"/>
                <a:cs typeface="Arial"/>
              </a:rPr>
              <a:t>4-15 </a:t>
            </a:r>
            <a:r>
              <a:rPr sz="2800" b="1" spc="5" dirty="0">
                <a:latin typeface="Arial"/>
                <a:cs typeface="Arial"/>
              </a:rPr>
              <a:t>mg/dl) </a:t>
            </a:r>
            <a:r>
              <a:rPr sz="2800" b="1" spc="90" dirty="0">
                <a:latin typeface="Arial"/>
                <a:cs typeface="Arial"/>
              </a:rPr>
              <a:t>may </a:t>
            </a:r>
            <a:r>
              <a:rPr sz="2800" b="1" spc="-135" dirty="0">
                <a:latin typeface="Arial"/>
                <a:cs typeface="Arial"/>
              </a:rPr>
              <a:t>occur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due to  </a:t>
            </a:r>
            <a:r>
              <a:rPr sz="2800" b="1" spc="-114" dirty="0">
                <a:solidFill>
                  <a:srgbClr val="0000FF"/>
                </a:solidFill>
                <a:latin typeface="Arial"/>
                <a:cs typeface="Arial"/>
              </a:rPr>
              <a:t>its </a:t>
            </a:r>
            <a:r>
              <a:rPr sz="2800" b="1" spc="-45" dirty="0">
                <a:solidFill>
                  <a:srgbClr val="0000FF"/>
                </a:solidFill>
                <a:latin typeface="Arial"/>
                <a:cs typeface="Arial"/>
              </a:rPr>
              <a:t>increased </a:t>
            </a:r>
            <a:r>
              <a:rPr sz="2800" b="1" spc="-40" dirty="0">
                <a:solidFill>
                  <a:srgbClr val="0000FF"/>
                </a:solidFill>
                <a:latin typeface="Arial"/>
                <a:cs typeface="Arial"/>
              </a:rPr>
              <a:t>production </a:t>
            </a:r>
            <a:r>
              <a:rPr sz="2800" b="1" spc="35" dirty="0">
                <a:solidFill>
                  <a:srgbClr val="0000FF"/>
                </a:solidFill>
                <a:latin typeface="Arial"/>
                <a:cs typeface="Arial"/>
              </a:rPr>
              <a:t>or </a:t>
            </a:r>
            <a:r>
              <a:rPr sz="2800" b="1" spc="-35" dirty="0">
                <a:solidFill>
                  <a:srgbClr val="0000FF"/>
                </a:solidFill>
                <a:latin typeface="Arial"/>
                <a:cs typeface="Arial"/>
              </a:rPr>
              <a:t>decreased 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utilization.</a:t>
            </a:r>
            <a:endParaRPr sz="2800">
              <a:latin typeface="Arial"/>
              <a:cs typeface="Arial"/>
            </a:endParaRPr>
          </a:p>
          <a:p>
            <a:pPr marL="12700" marR="273050">
              <a:lnSpc>
                <a:spcPct val="150000"/>
              </a:lnSpc>
              <a:spcBef>
                <a:spcPts val="5"/>
              </a:spcBef>
            </a:pPr>
            <a:r>
              <a:rPr sz="2800" b="1" spc="50" dirty="0">
                <a:latin typeface="Arial"/>
                <a:cs typeface="Arial"/>
              </a:rPr>
              <a:t>Mild </a:t>
            </a:r>
            <a:r>
              <a:rPr sz="2800" b="1" spc="-45" dirty="0">
                <a:latin typeface="Arial"/>
                <a:cs typeface="Arial"/>
              </a:rPr>
              <a:t>forms </a:t>
            </a:r>
            <a:r>
              <a:rPr sz="2800" b="1" spc="25" dirty="0">
                <a:latin typeface="Arial"/>
                <a:cs typeface="Arial"/>
              </a:rPr>
              <a:t>of </a:t>
            </a:r>
            <a:r>
              <a:rPr sz="2800" b="1" spc="-100" dirty="0">
                <a:solidFill>
                  <a:srgbClr val="0000FF"/>
                </a:solidFill>
                <a:latin typeface="Arial"/>
                <a:cs typeface="Arial"/>
              </a:rPr>
              <a:t>lactic </a:t>
            </a:r>
            <a:r>
              <a:rPr sz="2800" b="1" spc="-105" dirty="0">
                <a:solidFill>
                  <a:srgbClr val="0000FF"/>
                </a:solidFill>
                <a:latin typeface="Arial"/>
                <a:cs typeface="Arial"/>
              </a:rPr>
              <a:t>acidosis </a:t>
            </a:r>
            <a:r>
              <a:rPr sz="2800" b="1" spc="85" dirty="0">
                <a:solidFill>
                  <a:srgbClr val="0000FF"/>
                </a:solidFill>
                <a:latin typeface="Arial"/>
                <a:cs typeface="Arial"/>
              </a:rPr>
              <a:t>are </a:t>
            </a:r>
            <a:r>
              <a:rPr sz="2800" b="1" spc="-60" dirty="0">
                <a:solidFill>
                  <a:srgbClr val="0000FF"/>
                </a:solidFill>
                <a:latin typeface="Arial"/>
                <a:cs typeface="Arial"/>
              </a:rPr>
              <a:t>associated  </a:t>
            </a:r>
            <a:r>
              <a:rPr sz="2800" b="1" spc="60" dirty="0">
                <a:solidFill>
                  <a:srgbClr val="0000FF"/>
                </a:solidFill>
                <a:latin typeface="Arial"/>
                <a:cs typeface="Arial"/>
              </a:rPr>
              <a:t>with </a:t>
            </a:r>
            <a:r>
              <a:rPr sz="2800" b="1" spc="-80" dirty="0">
                <a:solidFill>
                  <a:srgbClr val="0000FF"/>
                </a:solidFill>
                <a:latin typeface="Arial"/>
                <a:cs typeface="Arial"/>
              </a:rPr>
              <a:t>strenuous </a:t>
            </a:r>
            <a:r>
              <a:rPr sz="2800" b="1" spc="-45" dirty="0">
                <a:solidFill>
                  <a:srgbClr val="0000FF"/>
                </a:solidFill>
                <a:latin typeface="Arial"/>
                <a:cs typeface="Arial"/>
              </a:rPr>
              <a:t>exercise, </a:t>
            </a:r>
            <a:r>
              <a:rPr sz="2800" b="1" spc="-114" dirty="0">
                <a:solidFill>
                  <a:srgbClr val="0000FF"/>
                </a:solidFill>
                <a:latin typeface="Arial"/>
                <a:cs typeface="Arial"/>
              </a:rPr>
              <a:t>shock, </a:t>
            </a:r>
            <a:r>
              <a:rPr sz="2800" b="1" spc="15" dirty="0">
                <a:solidFill>
                  <a:srgbClr val="0000FF"/>
                </a:solidFill>
                <a:latin typeface="Arial"/>
                <a:cs typeface="Arial"/>
              </a:rPr>
              <a:t>respiratory  </a:t>
            </a:r>
            <a:r>
              <a:rPr sz="2800" b="1" spc="-95" dirty="0">
                <a:solidFill>
                  <a:srgbClr val="0000FF"/>
                </a:solidFill>
                <a:latin typeface="Arial"/>
                <a:cs typeface="Arial"/>
              </a:rPr>
              <a:t>diseases, </a:t>
            </a:r>
            <a:r>
              <a:rPr sz="2800" b="1" spc="-125" dirty="0">
                <a:solidFill>
                  <a:srgbClr val="0000FF"/>
                </a:solidFill>
                <a:latin typeface="Arial"/>
                <a:cs typeface="Arial"/>
              </a:rPr>
              <a:t>cancers, </a:t>
            </a:r>
            <a:r>
              <a:rPr sz="2800" b="1" spc="114" dirty="0">
                <a:solidFill>
                  <a:srgbClr val="0000FF"/>
                </a:solidFill>
                <a:latin typeface="Arial"/>
                <a:cs typeface="Arial"/>
              </a:rPr>
              <a:t>low </a:t>
            </a:r>
            <a:r>
              <a:rPr sz="2800" b="1" spc="-85" dirty="0">
                <a:solidFill>
                  <a:srgbClr val="0000FF"/>
                </a:solidFill>
                <a:latin typeface="Arial"/>
                <a:cs typeface="Arial"/>
              </a:rPr>
              <a:t>PDH </a:t>
            </a:r>
            <a:r>
              <a:rPr sz="2800" b="1" spc="-30" dirty="0">
                <a:solidFill>
                  <a:srgbClr val="0000FF"/>
                </a:solidFill>
                <a:latin typeface="Arial"/>
                <a:cs typeface="Arial"/>
              </a:rPr>
              <a:t>activity,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von  </a:t>
            </a:r>
            <a:r>
              <a:rPr sz="2800" b="1" spc="-10" dirty="0">
                <a:solidFill>
                  <a:srgbClr val="0000FF"/>
                </a:solidFill>
                <a:latin typeface="Arial"/>
                <a:cs typeface="Arial"/>
              </a:rPr>
              <a:t>Gierke's </a:t>
            </a:r>
            <a:r>
              <a:rPr sz="2800" b="1" spc="-55" dirty="0">
                <a:solidFill>
                  <a:srgbClr val="0000FF"/>
                </a:solidFill>
                <a:latin typeface="Arial"/>
                <a:cs typeface="Arial"/>
              </a:rPr>
              <a:t>disease</a:t>
            </a:r>
            <a:r>
              <a:rPr sz="2800" b="1" spc="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125" dirty="0">
                <a:latin typeface="Arial"/>
                <a:cs typeface="Arial"/>
              </a:rPr>
              <a:t>etc.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2816" y="768350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2816" y="3756025"/>
            <a:ext cx="426720" cy="31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04468" y="485292"/>
            <a:ext cx="7656195" cy="540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sz="2800" b="1" spc="-10" dirty="0">
                <a:solidFill>
                  <a:srgbClr val="0000FF"/>
                </a:solidFill>
                <a:latin typeface="Arial"/>
                <a:cs typeface="Arial"/>
              </a:rPr>
              <a:t>Severe </a:t>
            </a:r>
            <a:r>
              <a:rPr sz="2800" b="1" spc="-45" dirty="0">
                <a:solidFill>
                  <a:srgbClr val="0000FF"/>
                </a:solidFill>
                <a:latin typeface="Arial"/>
                <a:cs typeface="Arial"/>
              </a:rPr>
              <a:t>forms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800" b="1" spc="-100" dirty="0">
                <a:solidFill>
                  <a:srgbClr val="0000FF"/>
                </a:solidFill>
                <a:latin typeface="Arial"/>
                <a:cs typeface="Arial"/>
              </a:rPr>
              <a:t>lactic </a:t>
            </a:r>
            <a:r>
              <a:rPr sz="2800" b="1" spc="-105" dirty="0">
                <a:solidFill>
                  <a:srgbClr val="0000FF"/>
                </a:solidFill>
                <a:latin typeface="Arial"/>
                <a:cs typeface="Arial"/>
              </a:rPr>
              <a:t>acidosis </a:t>
            </a:r>
            <a:r>
              <a:rPr sz="2800" b="1" spc="85" dirty="0">
                <a:solidFill>
                  <a:srgbClr val="0000FF"/>
                </a:solidFill>
                <a:latin typeface="Arial"/>
                <a:cs typeface="Arial"/>
              </a:rPr>
              <a:t>are </a:t>
            </a:r>
            <a:r>
              <a:rPr sz="2800" b="1" spc="-10" dirty="0">
                <a:solidFill>
                  <a:srgbClr val="0000FF"/>
                </a:solidFill>
                <a:latin typeface="Arial"/>
                <a:cs typeface="Arial"/>
              </a:rPr>
              <a:t>observed  </a:t>
            </a:r>
            <a:r>
              <a:rPr sz="2800" b="1" dirty="0">
                <a:latin typeface="Arial"/>
                <a:cs typeface="Arial"/>
              </a:rPr>
              <a:t>due to </a:t>
            </a:r>
            <a:r>
              <a:rPr sz="2800" b="1" spc="-15" dirty="0">
                <a:latin typeface="Arial"/>
                <a:cs typeface="Arial"/>
              </a:rPr>
              <a:t>impairment/collapse </a:t>
            </a:r>
            <a:r>
              <a:rPr sz="2800" b="1" spc="25" dirty="0">
                <a:latin typeface="Arial"/>
                <a:cs typeface="Arial"/>
              </a:rPr>
              <a:t>of </a:t>
            </a:r>
            <a:r>
              <a:rPr sz="2800" b="1" spc="-35" dirty="0">
                <a:latin typeface="Arial"/>
                <a:cs typeface="Arial"/>
              </a:rPr>
              <a:t>circulatory  </a:t>
            </a:r>
            <a:r>
              <a:rPr sz="2800" b="1" spc="-80" dirty="0">
                <a:latin typeface="Arial"/>
                <a:cs typeface="Arial"/>
              </a:rPr>
              <a:t>system </a:t>
            </a:r>
            <a:r>
              <a:rPr sz="2800" b="1" spc="-60" dirty="0">
                <a:latin typeface="Arial"/>
                <a:cs typeface="Arial"/>
              </a:rPr>
              <a:t>-in </a:t>
            </a:r>
            <a:r>
              <a:rPr sz="2800" b="1" spc="10" dirty="0">
                <a:solidFill>
                  <a:srgbClr val="0000FF"/>
                </a:solidFill>
                <a:latin typeface="Arial"/>
                <a:cs typeface="Arial"/>
              </a:rPr>
              <a:t>myocardial </a:t>
            </a:r>
            <a:r>
              <a:rPr sz="2800" b="1" spc="-40" dirty="0">
                <a:solidFill>
                  <a:srgbClr val="0000FF"/>
                </a:solidFill>
                <a:latin typeface="Arial"/>
                <a:cs typeface="Arial"/>
              </a:rPr>
              <a:t>infarction, </a:t>
            </a:r>
            <a:r>
              <a:rPr sz="2800" b="1" spc="20" dirty="0">
                <a:solidFill>
                  <a:srgbClr val="0000FF"/>
                </a:solidFill>
                <a:latin typeface="Arial"/>
                <a:cs typeface="Arial"/>
              </a:rPr>
              <a:t>pulmonary  </a:t>
            </a:r>
            <a:r>
              <a:rPr sz="2800" b="1" spc="-60" dirty="0">
                <a:solidFill>
                  <a:srgbClr val="0000FF"/>
                </a:solidFill>
                <a:latin typeface="Arial"/>
                <a:cs typeface="Arial"/>
              </a:rPr>
              <a:t>embolism, </a:t>
            </a:r>
            <a:r>
              <a:rPr sz="2800" b="1" spc="-40" dirty="0">
                <a:solidFill>
                  <a:srgbClr val="0000FF"/>
                </a:solidFill>
                <a:latin typeface="Arial"/>
                <a:cs typeface="Arial"/>
              </a:rPr>
              <a:t>uncontrolled </a:t>
            </a:r>
            <a:r>
              <a:rPr sz="2800" b="1" spc="15" dirty="0">
                <a:solidFill>
                  <a:srgbClr val="0000FF"/>
                </a:solidFill>
                <a:latin typeface="Arial"/>
                <a:cs typeface="Arial"/>
              </a:rPr>
              <a:t>hemorrhage </a:t>
            </a:r>
            <a:r>
              <a:rPr sz="2800" b="1" spc="-235" dirty="0">
                <a:solidFill>
                  <a:srgbClr val="0000FF"/>
                </a:solidFill>
                <a:latin typeface="Arial"/>
                <a:cs typeface="Arial"/>
              </a:rPr>
              <a:t>&amp;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severe  </a:t>
            </a:r>
            <a:r>
              <a:rPr sz="2800" b="1" spc="-120" dirty="0">
                <a:solidFill>
                  <a:srgbClr val="0000FF"/>
                </a:solidFill>
                <a:latin typeface="Arial"/>
                <a:cs typeface="Arial"/>
              </a:rPr>
              <a:t>shock.</a:t>
            </a:r>
            <a:endParaRPr sz="2800">
              <a:latin typeface="Arial"/>
              <a:cs typeface="Arial"/>
            </a:endParaRPr>
          </a:p>
          <a:p>
            <a:pPr marL="12700" marR="64769">
              <a:lnSpc>
                <a:spcPct val="140000"/>
              </a:lnSpc>
            </a:pPr>
            <a:r>
              <a:rPr sz="2800" b="1" spc="-200" dirty="0">
                <a:latin typeface="Arial"/>
                <a:cs typeface="Arial"/>
              </a:rPr>
              <a:t>This </a:t>
            </a:r>
            <a:r>
              <a:rPr sz="2800" b="1" spc="45" dirty="0">
                <a:latin typeface="Arial"/>
                <a:cs typeface="Arial"/>
              </a:rPr>
              <a:t>type </a:t>
            </a:r>
            <a:r>
              <a:rPr sz="2800" b="1" spc="25" dirty="0">
                <a:latin typeface="Arial"/>
                <a:cs typeface="Arial"/>
              </a:rPr>
              <a:t>of </a:t>
            </a:r>
            <a:r>
              <a:rPr sz="2800" b="1" spc="-100" dirty="0">
                <a:solidFill>
                  <a:srgbClr val="0000FF"/>
                </a:solidFill>
                <a:latin typeface="Arial"/>
                <a:cs typeface="Arial"/>
              </a:rPr>
              <a:t>lactic </a:t>
            </a:r>
            <a:r>
              <a:rPr sz="2800" b="1" spc="-105" dirty="0">
                <a:solidFill>
                  <a:srgbClr val="0000FF"/>
                </a:solidFill>
                <a:latin typeface="Arial"/>
                <a:cs typeface="Arial"/>
              </a:rPr>
              <a:t>acidosis </a:t>
            </a:r>
            <a:r>
              <a:rPr sz="2800" b="1" spc="-165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due to 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inadequate </a:t>
            </a:r>
            <a:r>
              <a:rPr sz="2800" b="1" spc="-40" dirty="0">
                <a:solidFill>
                  <a:srgbClr val="0000FF"/>
                </a:solidFill>
                <a:latin typeface="Arial"/>
                <a:cs typeface="Arial"/>
              </a:rPr>
              <a:t>supply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800" b="1" spc="-145" dirty="0">
                <a:solidFill>
                  <a:srgbClr val="0000FF"/>
                </a:solidFill>
                <a:latin typeface="Arial"/>
                <a:cs typeface="Arial"/>
              </a:rPr>
              <a:t>O2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to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800" b="1" spc="-135" dirty="0">
                <a:solidFill>
                  <a:srgbClr val="0000FF"/>
                </a:solidFill>
                <a:latin typeface="Arial"/>
                <a:cs typeface="Arial"/>
              </a:rPr>
              <a:t>tissues </a:t>
            </a:r>
            <a:r>
              <a:rPr sz="2800" b="1" spc="60" dirty="0">
                <a:solidFill>
                  <a:srgbClr val="0000FF"/>
                </a:solidFill>
                <a:latin typeface="Arial"/>
                <a:cs typeface="Arial"/>
              </a:rPr>
              <a:t>with </a:t>
            </a:r>
            <a:r>
              <a:rPr sz="2800" b="1" spc="175" dirty="0">
                <a:solidFill>
                  <a:srgbClr val="0000FF"/>
                </a:solidFill>
                <a:latin typeface="Arial"/>
                <a:cs typeface="Arial"/>
              </a:rPr>
              <a:t>a  </a:t>
            </a:r>
            <a:r>
              <a:rPr sz="2800" b="1" spc="-65" dirty="0">
                <a:solidFill>
                  <a:srgbClr val="0000FF"/>
                </a:solidFill>
                <a:latin typeface="Arial"/>
                <a:cs typeface="Arial"/>
              </a:rPr>
              <a:t>drastic </a:t>
            </a:r>
            <a:r>
              <a:rPr sz="2800" b="1" spc="-45" dirty="0">
                <a:solidFill>
                  <a:srgbClr val="0000FF"/>
                </a:solidFill>
                <a:latin typeface="Arial"/>
                <a:cs typeface="Arial"/>
              </a:rPr>
              <a:t>reduction </a:t>
            </a:r>
            <a:r>
              <a:rPr sz="2800" b="1" spc="-50" dirty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sz="2800" b="1" spc="-210" dirty="0">
                <a:solidFill>
                  <a:srgbClr val="0000FF"/>
                </a:solidFill>
                <a:latin typeface="Arial"/>
                <a:cs typeface="Arial"/>
              </a:rPr>
              <a:t>ATP </a:t>
            </a:r>
            <a:r>
              <a:rPr sz="2800" b="1" spc="-105" dirty="0">
                <a:solidFill>
                  <a:srgbClr val="0000FF"/>
                </a:solidFill>
                <a:latin typeface="Arial"/>
                <a:cs typeface="Arial"/>
              </a:rPr>
              <a:t>synthesis</a:t>
            </a:r>
            <a:r>
              <a:rPr sz="2800" b="1" spc="-105" dirty="0">
                <a:latin typeface="Arial"/>
                <a:cs typeface="Arial"/>
              </a:rPr>
              <a:t>, </a:t>
            </a:r>
            <a:r>
              <a:rPr sz="2800" b="1" spc="-30" dirty="0">
                <a:latin typeface="Arial"/>
                <a:cs typeface="Arial"/>
              </a:rPr>
              <a:t>which </a:t>
            </a:r>
            <a:r>
              <a:rPr sz="2800" b="1" spc="85" dirty="0">
                <a:latin typeface="Arial"/>
                <a:cs typeface="Arial"/>
              </a:rPr>
              <a:t>may  </a:t>
            </a:r>
            <a:r>
              <a:rPr sz="2800" b="1" spc="50" dirty="0">
                <a:solidFill>
                  <a:srgbClr val="C00000"/>
                </a:solidFill>
                <a:latin typeface="Arial"/>
                <a:cs typeface="Arial"/>
              </a:rPr>
              <a:t>lead </a:t>
            </a:r>
            <a:r>
              <a:rPr sz="2800" b="1" dirty="0">
                <a:solidFill>
                  <a:srgbClr val="C00000"/>
                </a:solidFill>
                <a:latin typeface="Arial"/>
                <a:cs typeface="Arial"/>
              </a:rPr>
              <a:t>to</a:t>
            </a:r>
            <a:r>
              <a:rPr sz="28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Arial"/>
                <a:cs typeface="Arial"/>
              </a:rPr>
              <a:t>death.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1416" y="1866849"/>
            <a:ext cx="427329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1416" y="3147390"/>
            <a:ext cx="427329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33068" y="1540615"/>
            <a:ext cx="7000875" cy="322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100"/>
              </a:lnSpc>
              <a:spcBef>
                <a:spcPts val="100"/>
              </a:spcBef>
            </a:pPr>
            <a:r>
              <a:rPr sz="2800" b="1" spc="85" dirty="0">
                <a:solidFill>
                  <a:srgbClr val="C00000"/>
                </a:solidFill>
                <a:latin typeface="Arial"/>
                <a:cs typeface="Arial"/>
              </a:rPr>
              <a:t>Oxygen </a:t>
            </a:r>
            <a:r>
              <a:rPr sz="2800" b="1" spc="10" dirty="0">
                <a:solidFill>
                  <a:srgbClr val="C00000"/>
                </a:solidFill>
                <a:latin typeface="Arial"/>
                <a:cs typeface="Arial"/>
              </a:rPr>
              <a:t>debt </a:t>
            </a:r>
            <a:r>
              <a:rPr sz="2800" b="1" spc="-15" dirty="0">
                <a:latin typeface="Arial"/>
                <a:cs typeface="Arial"/>
              </a:rPr>
              <a:t>refers </a:t>
            </a:r>
            <a:r>
              <a:rPr sz="2800" b="1" spc="5" dirty="0">
                <a:latin typeface="Arial"/>
                <a:cs typeface="Arial"/>
              </a:rPr>
              <a:t>to </a:t>
            </a:r>
            <a:r>
              <a:rPr sz="2800" b="1" spc="-15" dirty="0">
                <a:latin typeface="Arial"/>
                <a:cs typeface="Arial"/>
              </a:rPr>
              <a:t>the </a:t>
            </a:r>
            <a:r>
              <a:rPr sz="2800" b="1" spc="-105" dirty="0">
                <a:solidFill>
                  <a:srgbClr val="0000FF"/>
                </a:solidFill>
                <a:latin typeface="Arial"/>
                <a:cs typeface="Arial"/>
              </a:rPr>
              <a:t>excess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amount 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800" b="1" spc="-145" dirty="0">
                <a:solidFill>
                  <a:srgbClr val="0000FF"/>
                </a:solidFill>
                <a:latin typeface="Arial"/>
                <a:cs typeface="Arial"/>
              </a:rPr>
              <a:t>O2 </a:t>
            </a:r>
            <a:r>
              <a:rPr sz="2800" b="1" spc="15" dirty="0">
                <a:solidFill>
                  <a:srgbClr val="0000FF"/>
                </a:solidFill>
                <a:latin typeface="Arial"/>
                <a:cs typeface="Arial"/>
              </a:rPr>
              <a:t>required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to</a:t>
            </a:r>
            <a:r>
              <a:rPr sz="2800" b="1" spc="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35" dirty="0">
                <a:solidFill>
                  <a:srgbClr val="0000FF"/>
                </a:solidFill>
                <a:latin typeface="Arial"/>
                <a:cs typeface="Arial"/>
              </a:rPr>
              <a:t>recover.</a:t>
            </a:r>
            <a:endParaRPr sz="2800">
              <a:latin typeface="Arial"/>
              <a:cs typeface="Arial"/>
            </a:endParaRPr>
          </a:p>
          <a:p>
            <a:pPr marL="12700" marR="414020">
              <a:lnSpc>
                <a:spcPct val="150000"/>
              </a:lnSpc>
            </a:pPr>
            <a:r>
              <a:rPr sz="2800" b="1" spc="5" dirty="0">
                <a:solidFill>
                  <a:srgbClr val="C00000"/>
                </a:solidFill>
                <a:latin typeface="Arial"/>
                <a:cs typeface="Arial"/>
              </a:rPr>
              <a:t>Measurement </a:t>
            </a:r>
            <a:r>
              <a:rPr sz="2800" b="1" spc="25" dirty="0">
                <a:solidFill>
                  <a:srgbClr val="C00000"/>
                </a:solidFill>
                <a:latin typeface="Arial"/>
                <a:cs typeface="Arial"/>
              </a:rPr>
              <a:t>of </a:t>
            </a:r>
            <a:r>
              <a:rPr sz="2800" b="1" spc="-5" dirty="0">
                <a:solidFill>
                  <a:srgbClr val="C00000"/>
                </a:solidFill>
                <a:latin typeface="Arial"/>
                <a:cs typeface="Arial"/>
              </a:rPr>
              <a:t>plasma </a:t>
            </a:r>
            <a:r>
              <a:rPr sz="2800" b="1" spc="-95" dirty="0">
                <a:solidFill>
                  <a:srgbClr val="C00000"/>
                </a:solidFill>
                <a:latin typeface="Arial"/>
                <a:cs typeface="Arial"/>
              </a:rPr>
              <a:t>lactic </a:t>
            </a:r>
            <a:r>
              <a:rPr sz="2800" b="1" spc="-50" dirty="0">
                <a:solidFill>
                  <a:srgbClr val="C00000"/>
                </a:solidFill>
                <a:latin typeface="Arial"/>
                <a:cs typeface="Arial"/>
              </a:rPr>
              <a:t>acid </a:t>
            </a:r>
            <a:r>
              <a:rPr sz="2800" b="1" spc="-165" dirty="0">
                <a:solidFill>
                  <a:srgbClr val="C00000"/>
                </a:solidFill>
                <a:latin typeface="Arial"/>
                <a:cs typeface="Arial"/>
              </a:rPr>
              <a:t>is  </a:t>
            </a:r>
            <a:r>
              <a:rPr sz="2800" b="1" spc="-60" dirty="0">
                <a:solidFill>
                  <a:srgbClr val="C00000"/>
                </a:solidFill>
                <a:latin typeface="Arial"/>
                <a:cs typeface="Arial"/>
              </a:rPr>
              <a:t>useful </a:t>
            </a:r>
            <a:r>
              <a:rPr sz="2800" b="1" dirty="0">
                <a:latin typeface="Arial"/>
                <a:cs typeface="Arial"/>
              </a:rPr>
              <a:t>to </a:t>
            </a:r>
            <a:r>
              <a:rPr sz="2800" b="1" spc="114" dirty="0">
                <a:solidFill>
                  <a:srgbClr val="0000FF"/>
                </a:solidFill>
                <a:latin typeface="Arial"/>
                <a:cs typeface="Arial"/>
              </a:rPr>
              <a:t>know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about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800" b="1" spc="70" dirty="0">
                <a:solidFill>
                  <a:srgbClr val="0000FF"/>
                </a:solidFill>
                <a:latin typeface="Arial"/>
                <a:cs typeface="Arial"/>
              </a:rPr>
              <a:t>oxygen</a:t>
            </a:r>
            <a:r>
              <a:rPr sz="2800" b="1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0000FF"/>
                </a:solidFill>
                <a:latin typeface="Arial"/>
                <a:cs typeface="Arial"/>
              </a:rPr>
              <a:t>debt,  </a:t>
            </a:r>
            <a:r>
              <a:rPr sz="2800" b="1" spc="40" dirty="0">
                <a:solidFill>
                  <a:srgbClr val="0000FF"/>
                </a:solidFill>
                <a:latin typeface="Arial"/>
                <a:cs typeface="Arial"/>
              </a:rPr>
              <a:t>and </a:t>
            </a:r>
            <a:r>
              <a:rPr sz="2800" b="1" spc="-10" dirty="0">
                <a:solidFill>
                  <a:srgbClr val="0000FF"/>
                </a:solidFill>
                <a:latin typeface="Arial"/>
                <a:cs typeface="Arial"/>
              </a:rPr>
              <a:t>monitor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800" b="1" spc="-30" dirty="0">
                <a:solidFill>
                  <a:srgbClr val="0000FF"/>
                </a:solidFill>
                <a:latin typeface="Arial"/>
                <a:cs typeface="Arial"/>
              </a:rPr>
              <a:t>patient's</a:t>
            </a:r>
            <a:r>
              <a:rPr sz="2800" b="1" spc="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recovery.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33725" y="408177"/>
            <a:ext cx="26466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0" dirty="0">
                <a:solidFill>
                  <a:srgbClr val="C00000"/>
                </a:solidFill>
              </a:rPr>
              <a:t>Pasteur</a:t>
            </a:r>
            <a:r>
              <a:rPr sz="3200" spc="-80" dirty="0">
                <a:solidFill>
                  <a:srgbClr val="C00000"/>
                </a:solidFill>
              </a:rPr>
              <a:t> </a:t>
            </a:r>
            <a:r>
              <a:rPr sz="3200" spc="-40" dirty="0">
                <a:solidFill>
                  <a:srgbClr val="C00000"/>
                </a:solidFill>
              </a:rPr>
              <a:t>effect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509016" y="1424050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9016" y="3216224"/>
            <a:ext cx="426720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9016" y="4411675"/>
            <a:ext cx="426720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80668" y="1140739"/>
            <a:ext cx="7209155" cy="4806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94360">
              <a:lnSpc>
                <a:spcPct val="140000"/>
              </a:lnSpc>
              <a:spcBef>
                <a:spcPts val="100"/>
              </a:spcBef>
            </a:pPr>
            <a:r>
              <a:rPr sz="2800" b="1" spc="-145" dirty="0">
                <a:latin typeface="Arial"/>
                <a:cs typeface="Arial"/>
              </a:rPr>
              <a:t>The </a:t>
            </a:r>
            <a:r>
              <a:rPr sz="2800" b="1" spc="-30" dirty="0">
                <a:solidFill>
                  <a:srgbClr val="0000FF"/>
                </a:solidFill>
                <a:latin typeface="Arial"/>
                <a:cs typeface="Arial"/>
              </a:rPr>
              <a:t>inhibition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800" b="1" spc="-70" dirty="0">
                <a:solidFill>
                  <a:srgbClr val="0000FF"/>
                </a:solidFill>
                <a:latin typeface="Arial"/>
                <a:cs typeface="Arial"/>
              </a:rPr>
              <a:t>glycolysis </a:t>
            </a:r>
            <a:r>
              <a:rPr sz="2800" b="1" spc="75" dirty="0">
                <a:solidFill>
                  <a:srgbClr val="0000FF"/>
                </a:solidFill>
                <a:latin typeface="Arial"/>
                <a:cs typeface="Arial"/>
              </a:rPr>
              <a:t>by </a:t>
            </a:r>
            <a:r>
              <a:rPr sz="2800" b="1" spc="70" dirty="0">
                <a:solidFill>
                  <a:srgbClr val="0000FF"/>
                </a:solidFill>
                <a:latin typeface="Arial"/>
                <a:cs typeface="Arial"/>
              </a:rPr>
              <a:t>oxygen  </a:t>
            </a:r>
            <a:r>
              <a:rPr sz="2800" b="1" spc="-25" dirty="0">
                <a:solidFill>
                  <a:srgbClr val="0000FF"/>
                </a:solidFill>
                <a:latin typeface="Arial"/>
                <a:cs typeface="Arial"/>
              </a:rPr>
              <a:t>(aerobic </a:t>
            </a:r>
            <a:r>
              <a:rPr sz="2800" b="1" spc="-65" dirty="0">
                <a:solidFill>
                  <a:srgbClr val="0000FF"/>
                </a:solidFill>
                <a:latin typeface="Arial"/>
                <a:cs typeface="Arial"/>
              </a:rPr>
              <a:t>condition) </a:t>
            </a:r>
            <a:r>
              <a:rPr sz="2800" b="1" spc="-165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800" b="1" spc="75" dirty="0">
                <a:solidFill>
                  <a:srgbClr val="0000FF"/>
                </a:solidFill>
                <a:latin typeface="Arial"/>
                <a:cs typeface="Arial"/>
              </a:rPr>
              <a:t>known </a:t>
            </a:r>
            <a:r>
              <a:rPr sz="2800" b="1" spc="-65" dirty="0">
                <a:solidFill>
                  <a:srgbClr val="0000FF"/>
                </a:solidFill>
                <a:latin typeface="Arial"/>
                <a:cs typeface="Arial"/>
              </a:rPr>
              <a:t>as </a:t>
            </a:r>
            <a:r>
              <a:rPr sz="2800" b="1" spc="-45" dirty="0">
                <a:solidFill>
                  <a:srgbClr val="0000FF"/>
                </a:solidFill>
                <a:latin typeface="Arial"/>
                <a:cs typeface="Arial"/>
              </a:rPr>
              <a:t>Pasteur  </a:t>
            </a:r>
            <a:r>
              <a:rPr sz="2800" b="1" spc="-60" dirty="0">
                <a:solidFill>
                  <a:srgbClr val="0000FF"/>
                </a:solidFill>
                <a:latin typeface="Arial"/>
                <a:cs typeface="Arial"/>
              </a:rPr>
              <a:t>effect.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ts val="4710"/>
              </a:lnSpc>
              <a:spcBef>
                <a:spcPts val="375"/>
              </a:spcBef>
            </a:pPr>
            <a:r>
              <a:rPr sz="2800" b="1" spc="-45" dirty="0">
                <a:latin typeface="Arial"/>
                <a:cs typeface="Arial"/>
              </a:rPr>
              <a:t>Pasteur </a:t>
            </a:r>
            <a:r>
              <a:rPr sz="2800" b="1" spc="-40" dirty="0">
                <a:latin typeface="Arial"/>
                <a:cs typeface="Arial"/>
              </a:rPr>
              <a:t>effect </a:t>
            </a:r>
            <a:r>
              <a:rPr sz="2800" b="1" spc="-165" dirty="0">
                <a:latin typeface="Arial"/>
                <a:cs typeface="Arial"/>
              </a:rPr>
              <a:t>is </a:t>
            </a:r>
            <a:r>
              <a:rPr sz="2800" b="1" dirty="0">
                <a:solidFill>
                  <a:srgbClr val="C00000"/>
                </a:solidFill>
                <a:latin typeface="Arial"/>
                <a:cs typeface="Arial"/>
              </a:rPr>
              <a:t>due </a:t>
            </a:r>
            <a:r>
              <a:rPr sz="2800" b="1" spc="5" dirty="0">
                <a:solidFill>
                  <a:srgbClr val="C00000"/>
                </a:solidFill>
                <a:latin typeface="Arial"/>
                <a:cs typeface="Arial"/>
              </a:rPr>
              <a:t>to </a:t>
            </a:r>
            <a:r>
              <a:rPr sz="2800" b="1" spc="-15" dirty="0">
                <a:solidFill>
                  <a:srgbClr val="C00000"/>
                </a:solidFill>
                <a:latin typeface="Arial"/>
                <a:cs typeface="Arial"/>
              </a:rPr>
              <a:t>the </a:t>
            </a:r>
            <a:r>
              <a:rPr sz="2800" b="1" spc="-30" dirty="0">
                <a:solidFill>
                  <a:srgbClr val="C00000"/>
                </a:solidFill>
                <a:latin typeface="Arial"/>
                <a:cs typeface="Arial"/>
              </a:rPr>
              <a:t>inhibition </a:t>
            </a:r>
            <a:r>
              <a:rPr sz="2800" b="1" spc="25" dirty="0">
                <a:solidFill>
                  <a:srgbClr val="C00000"/>
                </a:solidFill>
                <a:latin typeface="Arial"/>
                <a:cs typeface="Arial"/>
              </a:rPr>
              <a:t>of </a:t>
            </a:r>
            <a:r>
              <a:rPr sz="2800" b="1" spc="-15" dirty="0">
                <a:solidFill>
                  <a:srgbClr val="C00000"/>
                </a:solidFill>
                <a:latin typeface="Arial"/>
                <a:cs typeface="Arial"/>
              </a:rPr>
              <a:t>the  </a:t>
            </a:r>
            <a:r>
              <a:rPr sz="2800" b="1" spc="25" dirty="0">
                <a:solidFill>
                  <a:srgbClr val="C00000"/>
                </a:solidFill>
                <a:latin typeface="Arial"/>
                <a:cs typeface="Arial"/>
              </a:rPr>
              <a:t>enzyme</a:t>
            </a:r>
            <a:r>
              <a:rPr sz="28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spc="-45" dirty="0">
                <a:solidFill>
                  <a:srgbClr val="C00000"/>
                </a:solidFill>
                <a:latin typeface="Arial"/>
                <a:cs typeface="Arial"/>
              </a:rPr>
              <a:t>phosphofructokinase.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2800" b="1" spc="-50" dirty="0">
                <a:latin typeface="Arial"/>
                <a:cs typeface="Arial"/>
              </a:rPr>
              <a:t>Glycolytic </a:t>
            </a:r>
            <a:r>
              <a:rPr sz="2800" b="1" spc="-10" dirty="0">
                <a:solidFill>
                  <a:srgbClr val="0000FF"/>
                </a:solidFill>
                <a:latin typeface="Arial"/>
                <a:cs typeface="Arial"/>
              </a:rPr>
              <a:t>intermediates </a:t>
            </a:r>
            <a:r>
              <a:rPr sz="2800" b="1" spc="15" dirty="0">
                <a:solidFill>
                  <a:srgbClr val="0000FF"/>
                </a:solidFill>
                <a:latin typeface="Arial"/>
                <a:cs typeface="Arial"/>
              </a:rPr>
              <a:t>from </a:t>
            </a:r>
            <a:r>
              <a:rPr sz="2800" b="1" spc="-70" dirty="0">
                <a:solidFill>
                  <a:srgbClr val="0000FF"/>
                </a:solidFill>
                <a:latin typeface="Arial"/>
                <a:cs typeface="Arial"/>
              </a:rPr>
              <a:t>fructose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-260" dirty="0">
                <a:solidFill>
                  <a:srgbClr val="0000FF"/>
                </a:solidFill>
                <a:latin typeface="Arial"/>
                <a:cs typeface="Arial"/>
              </a:rPr>
              <a:t>1,6-</a:t>
            </a:r>
            <a:endParaRPr sz="2800">
              <a:latin typeface="Arial"/>
              <a:cs typeface="Arial"/>
            </a:endParaRPr>
          </a:p>
          <a:p>
            <a:pPr marL="12700" marR="67945">
              <a:lnSpc>
                <a:spcPct val="140000"/>
              </a:lnSpc>
              <a:spcBef>
                <a:spcPts val="5"/>
              </a:spcBef>
            </a:pPr>
            <a:r>
              <a:rPr sz="2800" b="1" spc="-45" dirty="0">
                <a:solidFill>
                  <a:srgbClr val="0000FF"/>
                </a:solidFill>
                <a:latin typeface="Arial"/>
                <a:cs typeface="Arial"/>
              </a:rPr>
              <a:t>bisphosphate </a:t>
            </a:r>
            <a:r>
              <a:rPr sz="2800" b="1" spc="35" dirty="0">
                <a:solidFill>
                  <a:srgbClr val="0000FF"/>
                </a:solidFill>
                <a:latin typeface="Arial"/>
                <a:cs typeface="Arial"/>
              </a:rPr>
              <a:t>onwards </a:t>
            </a:r>
            <a:r>
              <a:rPr sz="2800" b="1" spc="-40" dirty="0">
                <a:solidFill>
                  <a:srgbClr val="0000FF"/>
                </a:solidFill>
                <a:latin typeface="Arial"/>
                <a:cs typeface="Arial"/>
              </a:rPr>
              <a:t>decrease </a:t>
            </a:r>
            <a:r>
              <a:rPr sz="2800" b="1" spc="55" dirty="0">
                <a:latin typeface="Arial"/>
                <a:cs typeface="Arial"/>
              </a:rPr>
              <a:t>while </a:t>
            </a:r>
            <a:r>
              <a:rPr sz="2800" b="1" spc="-15" dirty="0">
                <a:latin typeface="Arial"/>
                <a:cs typeface="Arial"/>
              </a:rPr>
              <a:t>the  </a:t>
            </a:r>
            <a:r>
              <a:rPr sz="2800" b="1" spc="40" dirty="0">
                <a:solidFill>
                  <a:srgbClr val="C00000"/>
                </a:solidFill>
                <a:latin typeface="Arial"/>
                <a:cs typeface="Arial"/>
              </a:rPr>
              <a:t>earlier </a:t>
            </a:r>
            <a:r>
              <a:rPr sz="2800" b="1" spc="-10" dirty="0">
                <a:solidFill>
                  <a:srgbClr val="C00000"/>
                </a:solidFill>
                <a:latin typeface="Arial"/>
                <a:cs typeface="Arial"/>
              </a:rPr>
              <a:t>intermediates</a:t>
            </a:r>
            <a:r>
              <a:rPr sz="28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spc="-65" dirty="0">
                <a:solidFill>
                  <a:srgbClr val="C00000"/>
                </a:solidFill>
                <a:latin typeface="Arial"/>
                <a:cs typeface="Arial"/>
              </a:rPr>
              <a:t>accumulate.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20948" y="324103"/>
            <a:ext cx="28733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5" dirty="0">
                <a:solidFill>
                  <a:srgbClr val="C00000"/>
                </a:solidFill>
              </a:rPr>
              <a:t>Crabtree</a:t>
            </a:r>
            <a:r>
              <a:rPr sz="3200" spc="-105" dirty="0">
                <a:solidFill>
                  <a:srgbClr val="C00000"/>
                </a:solidFill>
              </a:rPr>
              <a:t> </a:t>
            </a:r>
            <a:r>
              <a:rPr sz="3200" spc="-40" dirty="0">
                <a:solidFill>
                  <a:srgbClr val="C00000"/>
                </a:solidFill>
              </a:rPr>
              <a:t>effect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356615" y="1333753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6615" y="3254070"/>
            <a:ext cx="426720" cy="31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6615" y="3894709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27963" y="1007643"/>
            <a:ext cx="7813675" cy="5147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225">
              <a:lnSpc>
                <a:spcPct val="150000"/>
              </a:lnSpc>
              <a:spcBef>
                <a:spcPts val="100"/>
              </a:spcBef>
            </a:pPr>
            <a:r>
              <a:rPr sz="2800" b="1" spc="-20" dirty="0">
                <a:solidFill>
                  <a:srgbClr val="0000FF"/>
                </a:solidFill>
                <a:latin typeface="Arial"/>
                <a:cs typeface="Arial"/>
              </a:rPr>
              <a:t>Inhibition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800" b="1" spc="70" dirty="0">
                <a:solidFill>
                  <a:srgbClr val="0000FF"/>
                </a:solidFill>
                <a:latin typeface="Arial"/>
                <a:cs typeface="Arial"/>
              </a:rPr>
              <a:t>oxygen </a:t>
            </a:r>
            <a:r>
              <a:rPr sz="2800" b="1" spc="-85" dirty="0">
                <a:solidFill>
                  <a:srgbClr val="0000FF"/>
                </a:solidFill>
                <a:latin typeface="Arial"/>
                <a:cs typeface="Arial"/>
              </a:rPr>
              <a:t>consumption </a:t>
            </a:r>
            <a:r>
              <a:rPr sz="2800" b="1" spc="80" dirty="0">
                <a:solidFill>
                  <a:srgbClr val="0000FF"/>
                </a:solidFill>
                <a:latin typeface="Arial"/>
                <a:cs typeface="Arial"/>
              </a:rPr>
              <a:t>by </a:t>
            </a:r>
            <a:r>
              <a:rPr sz="2800" b="1" spc="-15" dirty="0">
                <a:solidFill>
                  <a:srgbClr val="0000FF"/>
                </a:solidFill>
                <a:latin typeface="Arial"/>
                <a:cs typeface="Arial"/>
              </a:rPr>
              <a:t>the  </a:t>
            </a:r>
            <a:r>
              <a:rPr sz="2800" b="1" spc="10" dirty="0">
                <a:solidFill>
                  <a:srgbClr val="0000FF"/>
                </a:solidFill>
                <a:latin typeface="Arial"/>
                <a:cs typeface="Arial"/>
              </a:rPr>
              <a:t>addition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800" b="1" spc="-95" dirty="0">
                <a:solidFill>
                  <a:srgbClr val="0000FF"/>
                </a:solidFill>
                <a:latin typeface="Arial"/>
                <a:cs typeface="Arial"/>
              </a:rPr>
              <a:t>glucose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to </a:t>
            </a:r>
            <a:r>
              <a:rPr sz="2800" b="1" spc="-135" dirty="0">
                <a:solidFill>
                  <a:srgbClr val="0000FF"/>
                </a:solidFill>
                <a:latin typeface="Arial"/>
                <a:cs typeface="Arial"/>
              </a:rPr>
              <a:t>tissues </a:t>
            </a:r>
            <a:r>
              <a:rPr sz="2800" b="1" spc="10" dirty="0">
                <a:latin typeface="Arial"/>
                <a:cs typeface="Arial"/>
              </a:rPr>
              <a:t>having </a:t>
            </a:r>
            <a:r>
              <a:rPr sz="2800" b="1" spc="-45" dirty="0">
                <a:latin typeface="Arial"/>
                <a:cs typeface="Arial"/>
              </a:rPr>
              <a:t>high  </a:t>
            </a:r>
            <a:r>
              <a:rPr sz="2800" b="1" spc="-15" dirty="0">
                <a:latin typeface="Arial"/>
                <a:cs typeface="Arial"/>
              </a:rPr>
              <a:t>aerobic </a:t>
            </a:r>
            <a:r>
              <a:rPr sz="2800" b="1" spc="-70" dirty="0">
                <a:latin typeface="Arial"/>
                <a:cs typeface="Arial"/>
              </a:rPr>
              <a:t>glycolysis </a:t>
            </a:r>
            <a:r>
              <a:rPr sz="2800" b="1" spc="-165" dirty="0">
                <a:latin typeface="Arial"/>
                <a:cs typeface="Arial"/>
              </a:rPr>
              <a:t>is </a:t>
            </a:r>
            <a:r>
              <a:rPr sz="2800" b="1" spc="80" dirty="0">
                <a:solidFill>
                  <a:srgbClr val="0000FF"/>
                </a:solidFill>
                <a:latin typeface="Arial"/>
                <a:cs typeface="Arial"/>
              </a:rPr>
              <a:t>known </a:t>
            </a:r>
            <a:r>
              <a:rPr sz="2800" b="1" spc="-65" dirty="0">
                <a:solidFill>
                  <a:srgbClr val="0000FF"/>
                </a:solidFill>
                <a:latin typeface="Arial"/>
                <a:cs typeface="Arial"/>
              </a:rPr>
              <a:t>as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Crabtree </a:t>
            </a:r>
            <a:r>
              <a:rPr sz="2800" b="1" spc="-60" dirty="0">
                <a:solidFill>
                  <a:srgbClr val="0000FF"/>
                </a:solidFill>
                <a:latin typeface="Arial"/>
                <a:cs typeface="Arial"/>
              </a:rPr>
              <a:t>effect.  </a:t>
            </a:r>
            <a:r>
              <a:rPr sz="2800" b="1" spc="-15" dirty="0">
                <a:solidFill>
                  <a:srgbClr val="C00000"/>
                </a:solidFill>
                <a:latin typeface="Arial"/>
                <a:cs typeface="Arial"/>
              </a:rPr>
              <a:t>Opposite </a:t>
            </a:r>
            <a:r>
              <a:rPr sz="2800" b="1" spc="5" dirty="0">
                <a:solidFill>
                  <a:srgbClr val="C00000"/>
                </a:solidFill>
                <a:latin typeface="Arial"/>
                <a:cs typeface="Arial"/>
              </a:rPr>
              <a:t>to </a:t>
            </a:r>
            <a:r>
              <a:rPr sz="2800" b="1" spc="20" dirty="0">
                <a:solidFill>
                  <a:srgbClr val="C00000"/>
                </a:solidFill>
                <a:latin typeface="Arial"/>
                <a:cs typeface="Arial"/>
              </a:rPr>
              <a:t>that </a:t>
            </a:r>
            <a:r>
              <a:rPr sz="2800" b="1" spc="25" dirty="0">
                <a:solidFill>
                  <a:srgbClr val="C00000"/>
                </a:solidFill>
                <a:latin typeface="Arial"/>
                <a:cs typeface="Arial"/>
              </a:rPr>
              <a:t>of </a:t>
            </a:r>
            <a:r>
              <a:rPr sz="2800" b="1" spc="-45" dirty="0">
                <a:solidFill>
                  <a:srgbClr val="C00000"/>
                </a:solidFill>
                <a:latin typeface="Arial"/>
                <a:cs typeface="Arial"/>
              </a:rPr>
              <a:t>Pasteur</a:t>
            </a:r>
            <a:r>
              <a:rPr sz="2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spc="-60" dirty="0">
                <a:solidFill>
                  <a:srgbClr val="C00000"/>
                </a:solidFill>
                <a:latin typeface="Arial"/>
                <a:cs typeface="Arial"/>
              </a:rPr>
              <a:t>effect.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  <a:spcBef>
                <a:spcPts val="5"/>
              </a:spcBef>
            </a:pPr>
            <a:r>
              <a:rPr sz="2800" b="1" dirty="0">
                <a:latin typeface="Arial"/>
                <a:cs typeface="Arial"/>
              </a:rPr>
              <a:t>Crabtree </a:t>
            </a:r>
            <a:r>
              <a:rPr sz="2800" b="1" spc="-40" dirty="0">
                <a:latin typeface="Arial"/>
                <a:cs typeface="Arial"/>
              </a:rPr>
              <a:t>effect </a:t>
            </a:r>
            <a:r>
              <a:rPr sz="2800" b="1" spc="-165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due to </a:t>
            </a:r>
            <a:r>
              <a:rPr sz="2800" b="1" spc="-45" dirty="0">
                <a:solidFill>
                  <a:srgbClr val="0000FF"/>
                </a:solidFill>
                <a:latin typeface="Arial"/>
                <a:cs typeface="Arial"/>
              </a:rPr>
              <a:t>increased competition 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800" b="1" spc="-70" dirty="0">
                <a:solidFill>
                  <a:srgbClr val="0000FF"/>
                </a:solidFill>
                <a:latin typeface="Arial"/>
                <a:cs typeface="Arial"/>
              </a:rPr>
              <a:t>glycolysis </a:t>
            </a:r>
            <a:r>
              <a:rPr sz="2800" b="1" spc="35" dirty="0">
                <a:solidFill>
                  <a:srgbClr val="0000FF"/>
                </a:solidFill>
                <a:latin typeface="Arial"/>
                <a:cs typeface="Arial"/>
              </a:rPr>
              <a:t>for </a:t>
            </a:r>
            <a:r>
              <a:rPr sz="2800" b="1" spc="-30" dirty="0">
                <a:solidFill>
                  <a:srgbClr val="0000FF"/>
                </a:solidFill>
                <a:latin typeface="Arial"/>
                <a:cs typeface="Arial"/>
              </a:rPr>
              <a:t>inorganic </a:t>
            </a:r>
            <a:r>
              <a:rPr sz="2800" b="1" spc="-25" dirty="0">
                <a:solidFill>
                  <a:srgbClr val="0000FF"/>
                </a:solidFill>
                <a:latin typeface="Arial"/>
                <a:cs typeface="Arial"/>
              </a:rPr>
              <a:t>phosphate </a:t>
            </a:r>
            <a:r>
              <a:rPr sz="2800" b="1" spc="-100" dirty="0">
                <a:solidFill>
                  <a:srgbClr val="0000FF"/>
                </a:solidFill>
                <a:latin typeface="Arial"/>
                <a:cs typeface="Arial"/>
              </a:rPr>
              <a:t>(Pi) </a:t>
            </a:r>
            <a:r>
              <a:rPr sz="2800" b="1" spc="-235" dirty="0">
                <a:solidFill>
                  <a:srgbClr val="0000FF"/>
                </a:solidFill>
                <a:latin typeface="Arial"/>
                <a:cs typeface="Arial"/>
              </a:rPr>
              <a:t>&amp;  </a:t>
            </a:r>
            <a:r>
              <a:rPr sz="2800" b="1" spc="40" dirty="0">
                <a:solidFill>
                  <a:srgbClr val="0000FF"/>
                </a:solidFill>
                <a:latin typeface="Arial"/>
                <a:cs typeface="Arial"/>
              </a:rPr>
              <a:t>NAD</a:t>
            </a:r>
            <a:r>
              <a:rPr sz="2775" b="1" spc="60" baseline="25525" dirty="0">
                <a:solidFill>
                  <a:srgbClr val="0000FF"/>
                </a:solidFill>
                <a:latin typeface="Arial"/>
                <a:cs typeface="Arial"/>
              </a:rPr>
              <a:t>+ </a:t>
            </a:r>
            <a:r>
              <a:rPr sz="2800" b="1" spc="-30" dirty="0">
                <a:latin typeface="Arial"/>
                <a:cs typeface="Arial"/>
              </a:rPr>
              <a:t>which </a:t>
            </a:r>
            <a:r>
              <a:rPr sz="2800" b="1" spc="-75" dirty="0">
                <a:latin typeface="Arial"/>
                <a:cs typeface="Arial"/>
              </a:rPr>
              <a:t>limits </a:t>
            </a:r>
            <a:r>
              <a:rPr sz="2800" b="1" dirty="0">
                <a:latin typeface="Arial"/>
                <a:cs typeface="Arial"/>
              </a:rPr>
              <a:t>their </a:t>
            </a:r>
            <a:r>
              <a:rPr sz="2800" b="1" spc="45" dirty="0">
                <a:latin typeface="Arial"/>
                <a:cs typeface="Arial"/>
              </a:rPr>
              <a:t>availability </a:t>
            </a:r>
            <a:r>
              <a:rPr sz="2800" b="1" spc="35" dirty="0">
                <a:latin typeface="Arial"/>
                <a:cs typeface="Arial"/>
              </a:rPr>
              <a:t>for  </a:t>
            </a:r>
            <a:r>
              <a:rPr sz="2800" b="1" spc="-10" dirty="0">
                <a:latin typeface="Arial"/>
                <a:cs typeface="Arial"/>
              </a:rPr>
              <a:t>phosphorylation </a:t>
            </a:r>
            <a:r>
              <a:rPr sz="2800" b="1" spc="-235" dirty="0">
                <a:latin typeface="Arial"/>
                <a:cs typeface="Arial"/>
              </a:rPr>
              <a:t>&amp;</a:t>
            </a:r>
            <a:r>
              <a:rPr sz="2800" b="1" spc="65" dirty="0">
                <a:latin typeface="Arial"/>
                <a:cs typeface="Arial"/>
              </a:rPr>
              <a:t> </a:t>
            </a:r>
            <a:r>
              <a:rPr sz="2800" b="1" spc="20" dirty="0">
                <a:latin typeface="Arial"/>
                <a:cs typeface="Arial"/>
              </a:rPr>
              <a:t>oxidation.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84373" y="1045591"/>
            <a:ext cx="302577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125" dirty="0">
                <a:solidFill>
                  <a:srgbClr val="C00000"/>
                </a:solidFill>
              </a:rPr>
              <a:t>References</a:t>
            </a:r>
            <a:endParaRPr sz="4600"/>
          </a:p>
        </p:txBody>
      </p:sp>
      <p:sp>
        <p:nvSpPr>
          <p:cNvPr id="3" name="object 3"/>
          <p:cNvSpPr/>
          <p:nvPr/>
        </p:nvSpPr>
        <p:spPr>
          <a:xfrm>
            <a:off x="280415" y="2637154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0415" y="3490848"/>
            <a:ext cx="426720" cy="318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0415" y="4344289"/>
            <a:ext cx="426720" cy="31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51763" y="2525394"/>
            <a:ext cx="7717790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15" dirty="0">
                <a:solidFill>
                  <a:srgbClr val="0000FF"/>
                </a:solidFill>
                <a:latin typeface="Arial"/>
                <a:cs typeface="Arial"/>
              </a:rPr>
              <a:t>Textbook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800" b="1" spc="-75" dirty="0">
                <a:solidFill>
                  <a:srgbClr val="0000FF"/>
                </a:solidFill>
                <a:latin typeface="Arial"/>
                <a:cs typeface="Arial"/>
              </a:rPr>
              <a:t>Biochemistry </a:t>
            </a:r>
            <a:r>
              <a:rPr sz="2800" b="1" spc="120" dirty="0">
                <a:solidFill>
                  <a:srgbClr val="0000FF"/>
                </a:solidFill>
                <a:latin typeface="Arial"/>
                <a:cs typeface="Arial"/>
              </a:rPr>
              <a:t>– </a:t>
            </a:r>
            <a:r>
              <a:rPr sz="2800" b="1" spc="-10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2800" b="1" spc="-1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spc="70" dirty="0">
                <a:solidFill>
                  <a:srgbClr val="0000FF"/>
                </a:solidFill>
                <a:latin typeface="Arial"/>
                <a:cs typeface="Arial"/>
              </a:rPr>
              <a:t>Satyanarayana</a:t>
            </a:r>
            <a:endParaRPr sz="2800">
              <a:latin typeface="Arial"/>
              <a:cs typeface="Arial"/>
            </a:endParaRPr>
          </a:p>
          <a:p>
            <a:pPr marL="12700" marR="430530">
              <a:lnSpc>
                <a:spcPct val="200000"/>
              </a:lnSpc>
            </a:pPr>
            <a:r>
              <a:rPr sz="2800" b="1" spc="15" dirty="0">
                <a:solidFill>
                  <a:srgbClr val="FF3399"/>
                </a:solidFill>
                <a:latin typeface="Arial"/>
                <a:cs typeface="Arial"/>
              </a:rPr>
              <a:t>Textbook </a:t>
            </a:r>
            <a:r>
              <a:rPr sz="2800" b="1" spc="25" dirty="0">
                <a:solidFill>
                  <a:srgbClr val="FF3399"/>
                </a:solidFill>
                <a:latin typeface="Arial"/>
                <a:cs typeface="Arial"/>
              </a:rPr>
              <a:t>of </a:t>
            </a:r>
            <a:r>
              <a:rPr sz="2800" b="1" spc="-75" dirty="0">
                <a:solidFill>
                  <a:srgbClr val="FF3399"/>
                </a:solidFill>
                <a:latin typeface="Arial"/>
                <a:cs typeface="Arial"/>
              </a:rPr>
              <a:t>Biochemistry </a:t>
            </a:r>
            <a:r>
              <a:rPr sz="2800" b="1" spc="120" dirty="0">
                <a:solidFill>
                  <a:srgbClr val="FF3399"/>
                </a:solidFill>
                <a:latin typeface="Arial"/>
                <a:cs typeface="Arial"/>
              </a:rPr>
              <a:t>– </a:t>
            </a:r>
            <a:r>
              <a:rPr sz="2800" b="1" spc="70" dirty="0">
                <a:solidFill>
                  <a:srgbClr val="FF3399"/>
                </a:solidFill>
                <a:latin typeface="Arial"/>
                <a:cs typeface="Arial"/>
              </a:rPr>
              <a:t>DM</a:t>
            </a:r>
            <a:r>
              <a:rPr sz="2800" b="1" spc="-80" dirty="0">
                <a:solidFill>
                  <a:srgbClr val="FF3399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3399"/>
                </a:solidFill>
                <a:latin typeface="Arial"/>
                <a:cs typeface="Arial"/>
              </a:rPr>
              <a:t>Vasudevan  </a:t>
            </a:r>
            <a:r>
              <a:rPr sz="2800" b="1" spc="15" dirty="0">
                <a:solidFill>
                  <a:srgbClr val="0000FF"/>
                </a:solidFill>
                <a:latin typeface="Arial"/>
                <a:cs typeface="Arial"/>
              </a:rPr>
              <a:t>Textbook </a:t>
            </a:r>
            <a:r>
              <a:rPr sz="2800" b="1" spc="25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800" b="1" spc="-75" dirty="0">
                <a:solidFill>
                  <a:srgbClr val="0000FF"/>
                </a:solidFill>
                <a:latin typeface="Arial"/>
                <a:cs typeface="Arial"/>
              </a:rPr>
              <a:t>Biochemistry </a:t>
            </a:r>
            <a:r>
              <a:rPr sz="2800" b="1" spc="120" dirty="0">
                <a:solidFill>
                  <a:srgbClr val="0000FF"/>
                </a:solidFill>
                <a:latin typeface="Arial"/>
                <a:cs typeface="Arial"/>
              </a:rPr>
              <a:t>– </a:t>
            </a:r>
            <a:r>
              <a:rPr sz="2800" b="1" spc="225" dirty="0">
                <a:solidFill>
                  <a:srgbClr val="0000FF"/>
                </a:solidFill>
                <a:latin typeface="Arial"/>
                <a:cs typeface="Arial"/>
              </a:rPr>
              <a:t>MN</a:t>
            </a:r>
            <a:r>
              <a:rPr sz="2800" b="1" spc="-1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Chatterjea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22448" y="2746248"/>
            <a:ext cx="3008376" cy="6492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66389" y="2790570"/>
            <a:ext cx="2920365" cy="560705"/>
          </a:xfrm>
          <a:custGeom>
            <a:avLst/>
            <a:gdLst/>
            <a:ahLst/>
            <a:cxnLst/>
            <a:rect l="l" t="t" r="r" b="b"/>
            <a:pathLst>
              <a:path w="2920365" h="560704">
                <a:moveTo>
                  <a:pt x="779399" y="155320"/>
                </a:moveTo>
                <a:lnTo>
                  <a:pt x="733790" y="163401"/>
                </a:lnTo>
                <a:lnTo>
                  <a:pt x="693801" y="187578"/>
                </a:lnTo>
                <a:lnTo>
                  <a:pt x="658542" y="234822"/>
                </a:lnTo>
                <a:lnTo>
                  <a:pt x="646811" y="295782"/>
                </a:lnTo>
                <a:lnTo>
                  <a:pt x="649670" y="327405"/>
                </a:lnTo>
                <a:lnTo>
                  <a:pt x="672582" y="380936"/>
                </a:lnTo>
                <a:lnTo>
                  <a:pt x="712493" y="417605"/>
                </a:lnTo>
                <a:lnTo>
                  <a:pt x="756308" y="434508"/>
                </a:lnTo>
                <a:lnTo>
                  <a:pt x="780288" y="436625"/>
                </a:lnTo>
                <a:lnTo>
                  <a:pt x="795103" y="435792"/>
                </a:lnTo>
                <a:lnTo>
                  <a:pt x="834644" y="423290"/>
                </a:lnTo>
                <a:lnTo>
                  <a:pt x="861695" y="398779"/>
                </a:lnTo>
                <a:lnTo>
                  <a:pt x="955421" y="398779"/>
                </a:lnTo>
                <a:lnTo>
                  <a:pt x="955421" y="355726"/>
                </a:lnTo>
                <a:lnTo>
                  <a:pt x="804418" y="355726"/>
                </a:lnTo>
                <a:lnTo>
                  <a:pt x="791005" y="354417"/>
                </a:lnTo>
                <a:lnTo>
                  <a:pt x="752363" y="325913"/>
                </a:lnTo>
                <a:lnTo>
                  <a:pt x="744220" y="295909"/>
                </a:lnTo>
                <a:lnTo>
                  <a:pt x="745124" y="285265"/>
                </a:lnTo>
                <a:lnTo>
                  <a:pt x="768270" y="247860"/>
                </a:lnTo>
                <a:lnTo>
                  <a:pt x="804418" y="235965"/>
                </a:lnTo>
                <a:lnTo>
                  <a:pt x="955421" y="235965"/>
                </a:lnTo>
                <a:lnTo>
                  <a:pt x="955421" y="189611"/>
                </a:lnTo>
                <a:lnTo>
                  <a:pt x="861695" y="189611"/>
                </a:lnTo>
                <a:lnTo>
                  <a:pt x="854217" y="182274"/>
                </a:lnTo>
                <a:lnTo>
                  <a:pt x="846836" y="176069"/>
                </a:lnTo>
                <a:lnTo>
                  <a:pt x="806735" y="158257"/>
                </a:lnTo>
                <a:lnTo>
                  <a:pt x="793281" y="156057"/>
                </a:lnTo>
                <a:lnTo>
                  <a:pt x="779399" y="155320"/>
                </a:lnTo>
                <a:close/>
              </a:path>
              <a:path w="2920365" h="560704">
                <a:moveTo>
                  <a:pt x="955421" y="398779"/>
                </a:moveTo>
                <a:lnTo>
                  <a:pt x="861695" y="398779"/>
                </a:lnTo>
                <a:lnTo>
                  <a:pt x="861695" y="428116"/>
                </a:lnTo>
                <a:lnTo>
                  <a:pt x="955421" y="428116"/>
                </a:lnTo>
                <a:lnTo>
                  <a:pt x="955421" y="398779"/>
                </a:lnTo>
                <a:close/>
              </a:path>
              <a:path w="2920365" h="560704">
                <a:moveTo>
                  <a:pt x="955421" y="235965"/>
                </a:moveTo>
                <a:lnTo>
                  <a:pt x="804418" y="235965"/>
                </a:lnTo>
                <a:lnTo>
                  <a:pt x="816441" y="237061"/>
                </a:lnTo>
                <a:lnTo>
                  <a:pt x="827547" y="240347"/>
                </a:lnTo>
                <a:lnTo>
                  <a:pt x="860107" y="272796"/>
                </a:lnTo>
                <a:lnTo>
                  <a:pt x="864488" y="295909"/>
                </a:lnTo>
                <a:lnTo>
                  <a:pt x="863413" y="308004"/>
                </a:lnTo>
                <a:lnTo>
                  <a:pt x="837850" y="346029"/>
                </a:lnTo>
                <a:lnTo>
                  <a:pt x="804418" y="355726"/>
                </a:lnTo>
                <a:lnTo>
                  <a:pt x="955421" y="355726"/>
                </a:lnTo>
                <a:lnTo>
                  <a:pt x="955421" y="235965"/>
                </a:lnTo>
                <a:close/>
              </a:path>
              <a:path w="2920365" h="560704">
                <a:moveTo>
                  <a:pt x="955421" y="163575"/>
                </a:moveTo>
                <a:lnTo>
                  <a:pt x="861695" y="163575"/>
                </a:lnTo>
                <a:lnTo>
                  <a:pt x="861695" y="189611"/>
                </a:lnTo>
                <a:lnTo>
                  <a:pt x="955421" y="189611"/>
                </a:lnTo>
                <a:lnTo>
                  <a:pt x="955421" y="163575"/>
                </a:lnTo>
                <a:close/>
              </a:path>
              <a:path w="2920365" h="560704">
                <a:moveTo>
                  <a:pt x="2422906" y="153924"/>
                </a:moveTo>
                <a:lnTo>
                  <a:pt x="2384472" y="156944"/>
                </a:lnTo>
                <a:lnTo>
                  <a:pt x="2321607" y="181034"/>
                </a:lnTo>
                <a:lnTo>
                  <a:pt x="2281247" y="222775"/>
                </a:lnTo>
                <a:lnTo>
                  <a:pt x="2263011" y="268547"/>
                </a:lnTo>
                <a:lnTo>
                  <a:pt x="2260727" y="293624"/>
                </a:lnTo>
                <a:lnTo>
                  <a:pt x="2262989" y="321101"/>
                </a:lnTo>
                <a:lnTo>
                  <a:pt x="2281086" y="369437"/>
                </a:lnTo>
                <a:lnTo>
                  <a:pt x="2321044" y="411200"/>
                </a:lnTo>
                <a:lnTo>
                  <a:pt x="2382575" y="435151"/>
                </a:lnTo>
                <a:lnTo>
                  <a:pt x="2419985" y="438150"/>
                </a:lnTo>
                <a:lnTo>
                  <a:pt x="2457303" y="435151"/>
                </a:lnTo>
                <a:lnTo>
                  <a:pt x="2518747" y="411200"/>
                </a:lnTo>
                <a:lnTo>
                  <a:pt x="2558756" y="369579"/>
                </a:lnTo>
                <a:lnTo>
                  <a:pt x="2564664" y="357758"/>
                </a:lnTo>
                <a:lnTo>
                  <a:pt x="2419985" y="357758"/>
                </a:lnTo>
                <a:lnTo>
                  <a:pt x="2406193" y="356399"/>
                </a:lnTo>
                <a:lnTo>
                  <a:pt x="2372868" y="335914"/>
                </a:lnTo>
                <a:lnTo>
                  <a:pt x="2358136" y="295909"/>
                </a:lnTo>
                <a:lnTo>
                  <a:pt x="2359062" y="284999"/>
                </a:lnTo>
                <a:lnTo>
                  <a:pt x="2382658" y="246530"/>
                </a:lnTo>
                <a:lnTo>
                  <a:pt x="2419985" y="234314"/>
                </a:lnTo>
                <a:lnTo>
                  <a:pt x="2564435" y="234314"/>
                </a:lnTo>
                <a:lnTo>
                  <a:pt x="2558541" y="222704"/>
                </a:lnTo>
                <a:lnTo>
                  <a:pt x="2542540" y="202056"/>
                </a:lnTo>
                <a:lnTo>
                  <a:pt x="2518275" y="181034"/>
                </a:lnTo>
                <a:lnTo>
                  <a:pt x="2490247" y="165988"/>
                </a:lnTo>
                <a:lnTo>
                  <a:pt x="2458458" y="156944"/>
                </a:lnTo>
                <a:lnTo>
                  <a:pt x="2422906" y="153924"/>
                </a:lnTo>
                <a:close/>
              </a:path>
              <a:path w="2920365" h="560704">
                <a:moveTo>
                  <a:pt x="2564435" y="234314"/>
                </a:moveTo>
                <a:lnTo>
                  <a:pt x="2419985" y="234314"/>
                </a:lnTo>
                <a:lnTo>
                  <a:pt x="2432292" y="235434"/>
                </a:lnTo>
                <a:lnTo>
                  <a:pt x="2443670" y="238791"/>
                </a:lnTo>
                <a:lnTo>
                  <a:pt x="2477087" y="272065"/>
                </a:lnTo>
                <a:lnTo>
                  <a:pt x="2481580" y="295909"/>
                </a:lnTo>
                <a:lnTo>
                  <a:pt x="2480460" y="308383"/>
                </a:lnTo>
                <a:lnTo>
                  <a:pt x="2454239" y="347686"/>
                </a:lnTo>
                <a:lnTo>
                  <a:pt x="2419985" y="357758"/>
                </a:lnTo>
                <a:lnTo>
                  <a:pt x="2564664" y="357758"/>
                </a:lnTo>
                <a:lnTo>
                  <a:pt x="2570067" y="346948"/>
                </a:lnTo>
                <a:lnTo>
                  <a:pt x="2576853" y="322387"/>
                </a:lnTo>
                <a:lnTo>
                  <a:pt x="2579116" y="295909"/>
                </a:lnTo>
                <a:lnTo>
                  <a:pt x="2576829" y="269619"/>
                </a:lnTo>
                <a:lnTo>
                  <a:pt x="2569971" y="245221"/>
                </a:lnTo>
                <a:lnTo>
                  <a:pt x="2564435" y="234314"/>
                </a:lnTo>
                <a:close/>
              </a:path>
              <a:path w="2920365" h="560704">
                <a:moveTo>
                  <a:pt x="2732278" y="163575"/>
                </a:moveTo>
                <a:lnTo>
                  <a:pt x="2638552" y="163575"/>
                </a:lnTo>
                <a:lnTo>
                  <a:pt x="2638552" y="331469"/>
                </a:lnTo>
                <a:lnTo>
                  <a:pt x="2644251" y="369300"/>
                </a:lnTo>
                <a:lnTo>
                  <a:pt x="2682172" y="416776"/>
                </a:lnTo>
                <a:lnTo>
                  <a:pt x="2741330" y="437020"/>
                </a:lnTo>
                <a:lnTo>
                  <a:pt x="2779649" y="439546"/>
                </a:lnTo>
                <a:lnTo>
                  <a:pt x="2799794" y="438925"/>
                </a:lnTo>
                <a:lnTo>
                  <a:pt x="2850515" y="429513"/>
                </a:lnTo>
                <a:lnTo>
                  <a:pt x="2902918" y="392922"/>
                </a:lnTo>
                <a:lnTo>
                  <a:pt x="2916356" y="362584"/>
                </a:lnTo>
                <a:lnTo>
                  <a:pt x="2779649" y="362584"/>
                </a:lnTo>
                <a:lnTo>
                  <a:pt x="2768933" y="361799"/>
                </a:lnTo>
                <a:lnTo>
                  <a:pt x="2735246" y="335073"/>
                </a:lnTo>
                <a:lnTo>
                  <a:pt x="2732278" y="313563"/>
                </a:lnTo>
                <a:lnTo>
                  <a:pt x="2732278" y="163575"/>
                </a:lnTo>
                <a:close/>
              </a:path>
              <a:path w="2920365" h="560704">
                <a:moveTo>
                  <a:pt x="2920365" y="163575"/>
                </a:moveTo>
                <a:lnTo>
                  <a:pt x="2826639" y="163575"/>
                </a:lnTo>
                <a:lnTo>
                  <a:pt x="2826639" y="313563"/>
                </a:lnTo>
                <a:lnTo>
                  <a:pt x="2825898" y="325133"/>
                </a:lnTo>
                <a:lnTo>
                  <a:pt x="2799556" y="359441"/>
                </a:lnTo>
                <a:lnTo>
                  <a:pt x="2779649" y="362584"/>
                </a:lnTo>
                <a:lnTo>
                  <a:pt x="2916356" y="362584"/>
                </a:lnTo>
                <a:lnTo>
                  <a:pt x="2920365" y="331469"/>
                </a:lnTo>
                <a:lnTo>
                  <a:pt x="2920365" y="163575"/>
                </a:lnTo>
                <a:close/>
              </a:path>
              <a:path w="2920365" h="560704">
                <a:moveTo>
                  <a:pt x="1986788" y="163575"/>
                </a:moveTo>
                <a:lnTo>
                  <a:pt x="1878076" y="163575"/>
                </a:lnTo>
                <a:lnTo>
                  <a:pt x="2005838" y="391921"/>
                </a:lnTo>
                <a:lnTo>
                  <a:pt x="1916049" y="560324"/>
                </a:lnTo>
                <a:lnTo>
                  <a:pt x="2020951" y="560324"/>
                </a:lnTo>
                <a:lnTo>
                  <a:pt x="2160633" y="299338"/>
                </a:lnTo>
                <a:lnTo>
                  <a:pt x="2057400" y="299338"/>
                </a:lnTo>
                <a:lnTo>
                  <a:pt x="1986788" y="163575"/>
                </a:lnTo>
                <a:close/>
              </a:path>
              <a:path w="2920365" h="560704">
                <a:moveTo>
                  <a:pt x="2233295" y="163575"/>
                </a:moveTo>
                <a:lnTo>
                  <a:pt x="2126107" y="163575"/>
                </a:lnTo>
                <a:lnTo>
                  <a:pt x="2057400" y="299338"/>
                </a:lnTo>
                <a:lnTo>
                  <a:pt x="2160633" y="299338"/>
                </a:lnTo>
                <a:lnTo>
                  <a:pt x="2233295" y="163575"/>
                </a:lnTo>
                <a:close/>
              </a:path>
              <a:path w="2920365" h="560704">
                <a:moveTo>
                  <a:pt x="1119886" y="163575"/>
                </a:moveTo>
                <a:lnTo>
                  <a:pt x="1026160" y="163575"/>
                </a:lnTo>
                <a:lnTo>
                  <a:pt x="1026160" y="428116"/>
                </a:lnTo>
                <a:lnTo>
                  <a:pt x="1119886" y="428116"/>
                </a:lnTo>
                <a:lnTo>
                  <a:pt x="1119886" y="286512"/>
                </a:lnTo>
                <a:lnTo>
                  <a:pt x="1120697" y="273532"/>
                </a:lnTo>
                <a:lnTo>
                  <a:pt x="1140614" y="239283"/>
                </a:lnTo>
                <a:lnTo>
                  <a:pt x="1168654" y="231139"/>
                </a:lnTo>
                <a:lnTo>
                  <a:pt x="1302215" y="231139"/>
                </a:lnTo>
                <a:lnTo>
                  <a:pt x="1297559" y="213772"/>
                </a:lnTo>
                <a:lnTo>
                  <a:pt x="1288686" y="196976"/>
                </a:lnTo>
                <a:lnTo>
                  <a:pt x="1119886" y="196976"/>
                </a:lnTo>
                <a:lnTo>
                  <a:pt x="1119886" y="163575"/>
                </a:lnTo>
                <a:close/>
              </a:path>
              <a:path w="2920365" h="560704">
                <a:moveTo>
                  <a:pt x="1302215" y="231139"/>
                </a:moveTo>
                <a:lnTo>
                  <a:pt x="1168654" y="231139"/>
                </a:lnTo>
                <a:lnTo>
                  <a:pt x="1179538" y="232189"/>
                </a:lnTo>
                <a:lnTo>
                  <a:pt x="1188958" y="235346"/>
                </a:lnTo>
                <a:lnTo>
                  <a:pt x="1210952" y="278338"/>
                </a:lnTo>
                <a:lnTo>
                  <a:pt x="1211452" y="294386"/>
                </a:lnTo>
                <a:lnTo>
                  <a:pt x="1211452" y="428116"/>
                </a:lnTo>
                <a:lnTo>
                  <a:pt x="1305179" y="428116"/>
                </a:lnTo>
                <a:lnTo>
                  <a:pt x="1305179" y="259714"/>
                </a:lnTo>
                <a:lnTo>
                  <a:pt x="1303293" y="235346"/>
                </a:lnTo>
                <a:lnTo>
                  <a:pt x="1303185" y="234759"/>
                </a:lnTo>
                <a:lnTo>
                  <a:pt x="1302215" y="231139"/>
                </a:lnTo>
                <a:close/>
              </a:path>
              <a:path w="2920365" h="560704">
                <a:moveTo>
                  <a:pt x="1205230" y="157987"/>
                </a:moveTo>
                <a:lnTo>
                  <a:pt x="1161563" y="164953"/>
                </a:lnTo>
                <a:lnTo>
                  <a:pt x="1127835" y="188257"/>
                </a:lnTo>
                <a:lnTo>
                  <a:pt x="1119886" y="196976"/>
                </a:lnTo>
                <a:lnTo>
                  <a:pt x="1288686" y="196976"/>
                </a:lnTo>
                <a:lnTo>
                  <a:pt x="1260344" y="170900"/>
                </a:lnTo>
                <a:lnTo>
                  <a:pt x="1205230" y="157987"/>
                </a:lnTo>
                <a:close/>
              </a:path>
              <a:path w="2920365" h="560704">
                <a:moveTo>
                  <a:pt x="183515" y="123443"/>
                </a:moveTo>
                <a:lnTo>
                  <a:pt x="82296" y="123443"/>
                </a:lnTo>
                <a:lnTo>
                  <a:pt x="82296" y="428116"/>
                </a:lnTo>
                <a:lnTo>
                  <a:pt x="183515" y="428116"/>
                </a:lnTo>
                <a:lnTo>
                  <a:pt x="183515" y="123443"/>
                </a:lnTo>
                <a:close/>
              </a:path>
              <a:path w="2920365" h="560704">
                <a:moveTo>
                  <a:pt x="267335" y="39115"/>
                </a:moveTo>
                <a:lnTo>
                  <a:pt x="0" y="39115"/>
                </a:lnTo>
                <a:lnTo>
                  <a:pt x="0" y="123443"/>
                </a:lnTo>
                <a:lnTo>
                  <a:pt x="267335" y="123443"/>
                </a:lnTo>
                <a:lnTo>
                  <a:pt x="267335" y="39115"/>
                </a:lnTo>
                <a:close/>
              </a:path>
              <a:path w="2920365" h="560704">
                <a:moveTo>
                  <a:pt x="1468882" y="0"/>
                </a:moveTo>
                <a:lnTo>
                  <a:pt x="1375156" y="0"/>
                </a:lnTo>
                <a:lnTo>
                  <a:pt x="1375156" y="428116"/>
                </a:lnTo>
                <a:lnTo>
                  <a:pt x="1468882" y="428116"/>
                </a:lnTo>
                <a:lnTo>
                  <a:pt x="1468882" y="320420"/>
                </a:lnTo>
                <a:lnTo>
                  <a:pt x="1596686" y="320420"/>
                </a:lnTo>
                <a:lnTo>
                  <a:pt x="1562354" y="285623"/>
                </a:lnTo>
                <a:lnTo>
                  <a:pt x="1591465" y="258825"/>
                </a:lnTo>
                <a:lnTo>
                  <a:pt x="1468882" y="258825"/>
                </a:lnTo>
                <a:lnTo>
                  <a:pt x="1468882" y="0"/>
                </a:lnTo>
                <a:close/>
              </a:path>
              <a:path w="2920365" h="560704">
                <a:moveTo>
                  <a:pt x="1596686" y="320420"/>
                </a:moveTo>
                <a:lnTo>
                  <a:pt x="1468882" y="320420"/>
                </a:lnTo>
                <a:lnTo>
                  <a:pt x="1571752" y="428116"/>
                </a:lnTo>
                <a:lnTo>
                  <a:pt x="1702943" y="428116"/>
                </a:lnTo>
                <a:lnTo>
                  <a:pt x="1596686" y="320420"/>
                </a:lnTo>
                <a:close/>
              </a:path>
              <a:path w="2920365" h="560704">
                <a:moveTo>
                  <a:pt x="1694942" y="163575"/>
                </a:moveTo>
                <a:lnTo>
                  <a:pt x="1566672" y="163575"/>
                </a:lnTo>
                <a:lnTo>
                  <a:pt x="1468882" y="258825"/>
                </a:lnTo>
                <a:lnTo>
                  <a:pt x="1591465" y="258825"/>
                </a:lnTo>
                <a:lnTo>
                  <a:pt x="1694942" y="163575"/>
                </a:lnTo>
                <a:close/>
              </a:path>
              <a:path w="2920365" h="560704">
                <a:moveTo>
                  <a:pt x="402082" y="0"/>
                </a:moveTo>
                <a:lnTo>
                  <a:pt x="308356" y="0"/>
                </a:lnTo>
                <a:lnTo>
                  <a:pt x="308356" y="428116"/>
                </a:lnTo>
                <a:lnTo>
                  <a:pt x="402082" y="428116"/>
                </a:lnTo>
                <a:lnTo>
                  <a:pt x="402082" y="286512"/>
                </a:lnTo>
                <a:lnTo>
                  <a:pt x="402893" y="273510"/>
                </a:lnTo>
                <a:lnTo>
                  <a:pt x="422685" y="239029"/>
                </a:lnTo>
                <a:lnTo>
                  <a:pt x="450850" y="230886"/>
                </a:lnTo>
                <a:lnTo>
                  <a:pt x="584343" y="230886"/>
                </a:lnTo>
                <a:lnTo>
                  <a:pt x="579754" y="213772"/>
                </a:lnTo>
                <a:lnTo>
                  <a:pt x="570882" y="196976"/>
                </a:lnTo>
                <a:lnTo>
                  <a:pt x="402082" y="196976"/>
                </a:lnTo>
                <a:lnTo>
                  <a:pt x="402082" y="0"/>
                </a:lnTo>
                <a:close/>
              </a:path>
              <a:path w="2920365" h="560704">
                <a:moveTo>
                  <a:pt x="584343" y="230886"/>
                </a:moveTo>
                <a:lnTo>
                  <a:pt x="450850" y="230886"/>
                </a:lnTo>
                <a:lnTo>
                  <a:pt x="461734" y="231933"/>
                </a:lnTo>
                <a:lnTo>
                  <a:pt x="471172" y="235088"/>
                </a:lnTo>
                <a:lnTo>
                  <a:pt x="493148" y="278243"/>
                </a:lnTo>
                <a:lnTo>
                  <a:pt x="493649" y="294386"/>
                </a:lnTo>
                <a:lnTo>
                  <a:pt x="493649" y="428116"/>
                </a:lnTo>
                <a:lnTo>
                  <a:pt x="587375" y="428116"/>
                </a:lnTo>
                <a:lnTo>
                  <a:pt x="587375" y="259714"/>
                </a:lnTo>
                <a:lnTo>
                  <a:pt x="585466" y="235076"/>
                </a:lnTo>
                <a:lnTo>
                  <a:pt x="584343" y="230886"/>
                </a:lnTo>
                <a:close/>
              </a:path>
              <a:path w="2920365" h="560704">
                <a:moveTo>
                  <a:pt x="487425" y="157606"/>
                </a:moveTo>
                <a:lnTo>
                  <a:pt x="443831" y="164840"/>
                </a:lnTo>
                <a:lnTo>
                  <a:pt x="410031" y="188257"/>
                </a:lnTo>
                <a:lnTo>
                  <a:pt x="402082" y="196976"/>
                </a:lnTo>
                <a:lnTo>
                  <a:pt x="570882" y="196976"/>
                </a:lnTo>
                <a:lnTo>
                  <a:pt x="542325" y="170787"/>
                </a:lnTo>
                <a:lnTo>
                  <a:pt x="487425" y="15760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04514" y="3020441"/>
            <a:ext cx="132461" cy="1319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18429" y="3018789"/>
            <a:ext cx="135636" cy="1356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04941" y="2954147"/>
            <a:ext cx="281940" cy="276225"/>
          </a:xfrm>
          <a:custGeom>
            <a:avLst/>
            <a:gdLst/>
            <a:ahLst/>
            <a:cxnLst/>
            <a:rect l="l" t="t" r="r" b="b"/>
            <a:pathLst>
              <a:path w="281939" h="276225">
                <a:moveTo>
                  <a:pt x="0" y="0"/>
                </a:moveTo>
                <a:lnTo>
                  <a:pt x="93725" y="0"/>
                </a:lnTo>
                <a:lnTo>
                  <a:pt x="93725" y="149987"/>
                </a:lnTo>
                <a:lnTo>
                  <a:pt x="94466" y="161557"/>
                </a:lnTo>
                <a:lnTo>
                  <a:pt x="120903" y="195865"/>
                </a:lnTo>
                <a:lnTo>
                  <a:pt x="141097" y="199008"/>
                </a:lnTo>
                <a:lnTo>
                  <a:pt x="151645" y="198223"/>
                </a:lnTo>
                <a:lnTo>
                  <a:pt x="185118" y="171497"/>
                </a:lnTo>
                <a:lnTo>
                  <a:pt x="188087" y="149987"/>
                </a:lnTo>
                <a:lnTo>
                  <a:pt x="188087" y="0"/>
                </a:lnTo>
                <a:lnTo>
                  <a:pt x="281813" y="0"/>
                </a:lnTo>
                <a:lnTo>
                  <a:pt x="281813" y="167893"/>
                </a:lnTo>
                <a:lnTo>
                  <a:pt x="277453" y="201733"/>
                </a:lnTo>
                <a:lnTo>
                  <a:pt x="242540" y="250743"/>
                </a:lnTo>
                <a:lnTo>
                  <a:pt x="196675" y="270345"/>
                </a:lnTo>
                <a:lnTo>
                  <a:pt x="141097" y="275970"/>
                </a:lnTo>
                <a:lnTo>
                  <a:pt x="102778" y="273444"/>
                </a:lnTo>
                <a:lnTo>
                  <a:pt x="43620" y="253200"/>
                </a:lnTo>
                <a:lnTo>
                  <a:pt x="12805" y="221597"/>
                </a:lnTo>
                <a:lnTo>
                  <a:pt x="0" y="167893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744465" y="2954147"/>
            <a:ext cx="355600" cy="396875"/>
          </a:xfrm>
          <a:custGeom>
            <a:avLst/>
            <a:gdLst/>
            <a:ahLst/>
            <a:cxnLst/>
            <a:rect l="l" t="t" r="r" b="b"/>
            <a:pathLst>
              <a:path w="355600" h="396875">
                <a:moveTo>
                  <a:pt x="0" y="0"/>
                </a:moveTo>
                <a:lnTo>
                  <a:pt x="108712" y="0"/>
                </a:lnTo>
                <a:lnTo>
                  <a:pt x="179324" y="135762"/>
                </a:lnTo>
                <a:lnTo>
                  <a:pt x="248031" y="0"/>
                </a:lnTo>
                <a:lnTo>
                  <a:pt x="355219" y="0"/>
                </a:lnTo>
                <a:lnTo>
                  <a:pt x="142875" y="396748"/>
                </a:lnTo>
                <a:lnTo>
                  <a:pt x="37973" y="396748"/>
                </a:lnTo>
                <a:lnTo>
                  <a:pt x="127762" y="228345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92550" y="2948558"/>
            <a:ext cx="279400" cy="270510"/>
          </a:xfrm>
          <a:custGeom>
            <a:avLst/>
            <a:gdLst/>
            <a:ahLst/>
            <a:cxnLst/>
            <a:rect l="l" t="t" r="r" b="b"/>
            <a:pathLst>
              <a:path w="279400" h="270510">
                <a:moveTo>
                  <a:pt x="179070" y="0"/>
                </a:moveTo>
                <a:lnTo>
                  <a:pt x="217804" y="5730"/>
                </a:lnTo>
                <a:lnTo>
                  <a:pt x="261874" y="37754"/>
                </a:lnTo>
                <a:lnTo>
                  <a:pt x="277113" y="77100"/>
                </a:lnTo>
                <a:lnTo>
                  <a:pt x="279019" y="101726"/>
                </a:lnTo>
                <a:lnTo>
                  <a:pt x="279019" y="270128"/>
                </a:lnTo>
                <a:lnTo>
                  <a:pt x="185292" y="270128"/>
                </a:lnTo>
                <a:lnTo>
                  <a:pt x="185292" y="136398"/>
                </a:lnTo>
                <a:lnTo>
                  <a:pt x="184792" y="120350"/>
                </a:lnTo>
                <a:lnTo>
                  <a:pt x="170765" y="82635"/>
                </a:lnTo>
                <a:lnTo>
                  <a:pt x="142494" y="73151"/>
                </a:lnTo>
                <a:lnTo>
                  <a:pt x="132274" y="74056"/>
                </a:lnTo>
                <a:lnTo>
                  <a:pt x="96980" y="104409"/>
                </a:lnTo>
                <a:lnTo>
                  <a:pt x="93725" y="128524"/>
                </a:lnTo>
                <a:lnTo>
                  <a:pt x="93725" y="270128"/>
                </a:lnTo>
                <a:lnTo>
                  <a:pt x="0" y="270128"/>
                </a:lnTo>
                <a:lnTo>
                  <a:pt x="0" y="5587"/>
                </a:lnTo>
                <a:lnTo>
                  <a:pt x="93725" y="5587"/>
                </a:lnTo>
                <a:lnTo>
                  <a:pt x="93725" y="38988"/>
                </a:lnTo>
                <a:lnTo>
                  <a:pt x="101675" y="30269"/>
                </a:lnTo>
                <a:lnTo>
                  <a:pt x="135403" y="6965"/>
                </a:lnTo>
                <a:lnTo>
                  <a:pt x="163165" y="765"/>
                </a:lnTo>
                <a:lnTo>
                  <a:pt x="179070" y="0"/>
                </a:lnTo>
                <a:close/>
              </a:path>
            </a:pathLst>
          </a:custGeom>
          <a:ln w="1219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13201" y="2945892"/>
            <a:ext cx="308610" cy="281305"/>
          </a:xfrm>
          <a:custGeom>
            <a:avLst/>
            <a:gdLst/>
            <a:ahLst/>
            <a:cxnLst/>
            <a:rect l="l" t="t" r="r" b="b"/>
            <a:pathLst>
              <a:path w="308610" h="281305">
                <a:moveTo>
                  <a:pt x="132587" y="0"/>
                </a:moveTo>
                <a:lnTo>
                  <a:pt x="172950" y="6590"/>
                </a:lnTo>
                <a:lnTo>
                  <a:pt x="207406" y="26953"/>
                </a:lnTo>
                <a:lnTo>
                  <a:pt x="214884" y="34290"/>
                </a:lnTo>
                <a:lnTo>
                  <a:pt x="214884" y="8255"/>
                </a:lnTo>
                <a:lnTo>
                  <a:pt x="308610" y="8255"/>
                </a:lnTo>
                <a:lnTo>
                  <a:pt x="308610" y="272796"/>
                </a:lnTo>
                <a:lnTo>
                  <a:pt x="214884" y="272796"/>
                </a:lnTo>
                <a:lnTo>
                  <a:pt x="214884" y="243459"/>
                </a:lnTo>
                <a:lnTo>
                  <a:pt x="208192" y="251271"/>
                </a:lnTo>
                <a:lnTo>
                  <a:pt x="175446" y="273804"/>
                </a:lnTo>
                <a:lnTo>
                  <a:pt x="133476" y="281305"/>
                </a:lnTo>
                <a:lnTo>
                  <a:pt x="109497" y="279187"/>
                </a:lnTo>
                <a:lnTo>
                  <a:pt x="65682" y="262284"/>
                </a:lnTo>
                <a:lnTo>
                  <a:pt x="25771" y="225615"/>
                </a:lnTo>
                <a:lnTo>
                  <a:pt x="2859" y="172084"/>
                </a:lnTo>
                <a:lnTo>
                  <a:pt x="0" y="140462"/>
                </a:lnTo>
                <a:lnTo>
                  <a:pt x="2930" y="108267"/>
                </a:lnTo>
                <a:lnTo>
                  <a:pt x="26414" y="54165"/>
                </a:lnTo>
                <a:lnTo>
                  <a:pt x="66276" y="18162"/>
                </a:lnTo>
                <a:lnTo>
                  <a:pt x="109087" y="2022"/>
                </a:lnTo>
                <a:lnTo>
                  <a:pt x="132587" y="0"/>
                </a:lnTo>
                <a:close/>
              </a:path>
            </a:pathLst>
          </a:custGeom>
          <a:ln w="1219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127116" y="2944495"/>
            <a:ext cx="318770" cy="284480"/>
          </a:xfrm>
          <a:custGeom>
            <a:avLst/>
            <a:gdLst/>
            <a:ahLst/>
            <a:cxnLst/>
            <a:rect l="l" t="t" r="r" b="b"/>
            <a:pathLst>
              <a:path w="318770" h="284480">
                <a:moveTo>
                  <a:pt x="162179" y="0"/>
                </a:moveTo>
                <a:lnTo>
                  <a:pt x="229520" y="12064"/>
                </a:lnTo>
                <a:lnTo>
                  <a:pt x="281813" y="48132"/>
                </a:lnTo>
                <a:lnTo>
                  <a:pt x="309244" y="91297"/>
                </a:lnTo>
                <a:lnTo>
                  <a:pt x="318388" y="141985"/>
                </a:lnTo>
                <a:lnTo>
                  <a:pt x="316126" y="168463"/>
                </a:lnTo>
                <a:lnTo>
                  <a:pt x="298029" y="215655"/>
                </a:lnTo>
                <a:lnTo>
                  <a:pt x="258020" y="257276"/>
                </a:lnTo>
                <a:lnTo>
                  <a:pt x="196576" y="281227"/>
                </a:lnTo>
                <a:lnTo>
                  <a:pt x="159258" y="284225"/>
                </a:lnTo>
                <a:lnTo>
                  <a:pt x="121848" y="281227"/>
                </a:lnTo>
                <a:lnTo>
                  <a:pt x="60317" y="257276"/>
                </a:lnTo>
                <a:lnTo>
                  <a:pt x="20359" y="215513"/>
                </a:lnTo>
                <a:lnTo>
                  <a:pt x="2262" y="167177"/>
                </a:lnTo>
                <a:lnTo>
                  <a:pt x="0" y="139700"/>
                </a:lnTo>
                <a:lnTo>
                  <a:pt x="2284" y="114623"/>
                </a:lnTo>
                <a:lnTo>
                  <a:pt x="20520" y="68851"/>
                </a:lnTo>
                <a:lnTo>
                  <a:pt x="60880" y="27110"/>
                </a:lnTo>
                <a:lnTo>
                  <a:pt x="123745" y="3020"/>
                </a:lnTo>
                <a:lnTo>
                  <a:pt x="162179" y="0"/>
                </a:lnTo>
                <a:close/>
              </a:path>
            </a:pathLst>
          </a:custGeom>
          <a:ln w="1219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66389" y="2829686"/>
            <a:ext cx="267335" cy="389255"/>
          </a:xfrm>
          <a:custGeom>
            <a:avLst/>
            <a:gdLst/>
            <a:ahLst/>
            <a:cxnLst/>
            <a:rect l="l" t="t" r="r" b="b"/>
            <a:pathLst>
              <a:path w="267335" h="389255">
                <a:moveTo>
                  <a:pt x="0" y="0"/>
                </a:moveTo>
                <a:lnTo>
                  <a:pt x="267335" y="0"/>
                </a:lnTo>
                <a:lnTo>
                  <a:pt x="267335" y="84327"/>
                </a:lnTo>
                <a:lnTo>
                  <a:pt x="183515" y="84327"/>
                </a:lnTo>
                <a:lnTo>
                  <a:pt x="183515" y="389000"/>
                </a:lnTo>
                <a:lnTo>
                  <a:pt x="82296" y="389000"/>
                </a:lnTo>
                <a:lnTo>
                  <a:pt x="82296" y="84327"/>
                </a:lnTo>
                <a:lnTo>
                  <a:pt x="0" y="84327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241546" y="2790570"/>
            <a:ext cx="328295" cy="428625"/>
          </a:xfrm>
          <a:custGeom>
            <a:avLst/>
            <a:gdLst/>
            <a:ahLst/>
            <a:cxnLst/>
            <a:rect l="l" t="t" r="r" b="b"/>
            <a:pathLst>
              <a:path w="328295" h="428625">
                <a:moveTo>
                  <a:pt x="0" y="0"/>
                </a:moveTo>
                <a:lnTo>
                  <a:pt x="93725" y="0"/>
                </a:lnTo>
                <a:lnTo>
                  <a:pt x="93725" y="258825"/>
                </a:lnTo>
                <a:lnTo>
                  <a:pt x="191515" y="163575"/>
                </a:lnTo>
                <a:lnTo>
                  <a:pt x="319786" y="163575"/>
                </a:lnTo>
                <a:lnTo>
                  <a:pt x="187198" y="285623"/>
                </a:lnTo>
                <a:lnTo>
                  <a:pt x="327787" y="428116"/>
                </a:lnTo>
                <a:lnTo>
                  <a:pt x="196595" y="428116"/>
                </a:lnTo>
                <a:lnTo>
                  <a:pt x="93725" y="320420"/>
                </a:lnTo>
                <a:lnTo>
                  <a:pt x="93725" y="428116"/>
                </a:lnTo>
                <a:lnTo>
                  <a:pt x="0" y="428116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74745" y="2790570"/>
            <a:ext cx="279400" cy="428625"/>
          </a:xfrm>
          <a:custGeom>
            <a:avLst/>
            <a:gdLst/>
            <a:ahLst/>
            <a:cxnLst/>
            <a:rect l="l" t="t" r="r" b="b"/>
            <a:pathLst>
              <a:path w="279400" h="428625">
                <a:moveTo>
                  <a:pt x="0" y="0"/>
                </a:moveTo>
                <a:lnTo>
                  <a:pt x="93726" y="0"/>
                </a:lnTo>
                <a:lnTo>
                  <a:pt x="93726" y="196976"/>
                </a:lnTo>
                <a:lnTo>
                  <a:pt x="101675" y="188257"/>
                </a:lnTo>
                <a:lnTo>
                  <a:pt x="135475" y="164840"/>
                </a:lnTo>
                <a:lnTo>
                  <a:pt x="179069" y="157606"/>
                </a:lnTo>
                <a:lnTo>
                  <a:pt x="199211" y="159079"/>
                </a:lnTo>
                <a:lnTo>
                  <a:pt x="248539" y="180975"/>
                </a:lnTo>
                <a:lnTo>
                  <a:pt x="271398" y="213772"/>
                </a:lnTo>
                <a:lnTo>
                  <a:pt x="279019" y="259714"/>
                </a:lnTo>
                <a:lnTo>
                  <a:pt x="279019" y="428116"/>
                </a:lnTo>
                <a:lnTo>
                  <a:pt x="185293" y="428116"/>
                </a:lnTo>
                <a:lnTo>
                  <a:pt x="185293" y="294386"/>
                </a:lnTo>
                <a:lnTo>
                  <a:pt x="184792" y="278243"/>
                </a:lnTo>
                <a:lnTo>
                  <a:pt x="170765" y="240315"/>
                </a:lnTo>
                <a:lnTo>
                  <a:pt x="142494" y="230886"/>
                </a:lnTo>
                <a:lnTo>
                  <a:pt x="132185" y="231790"/>
                </a:lnTo>
                <a:lnTo>
                  <a:pt x="96980" y="262318"/>
                </a:lnTo>
                <a:lnTo>
                  <a:pt x="93726" y="286512"/>
                </a:lnTo>
                <a:lnTo>
                  <a:pt x="93726" y="428116"/>
                </a:lnTo>
                <a:lnTo>
                  <a:pt x="0" y="428116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1785</Words>
  <Application>Microsoft Office PowerPoint</Application>
  <PresentationFormat>On-screen Show (4:3)</PresentationFormat>
  <Paragraphs>247</Paragraphs>
  <Slides>53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Office Theme</vt:lpstr>
      <vt:lpstr>Slide 1</vt:lpstr>
      <vt:lpstr>Metabolism</vt:lpstr>
      <vt:lpstr>Anabolic Pathways</vt:lpstr>
      <vt:lpstr>Glycolysis</vt:lpstr>
      <vt:lpstr>Definition</vt:lpstr>
      <vt:lpstr>Slide 6</vt:lpstr>
      <vt:lpstr>Slide 7</vt:lpstr>
      <vt:lpstr>Slide 8</vt:lpstr>
      <vt:lpstr>Glucose entry into cells  Glucose transporter-4 (GluT4) transports  glucose from extracellular fluid to muscle  cells &amp; adipocytes.</vt:lpstr>
      <vt:lpstr>Reactions of Glycolysis</vt:lpstr>
      <vt:lpstr>Energy investment phase</vt:lpstr>
      <vt:lpstr>Hexokinase splits the ATP into ADP &amp; Pi,  the Pi is added to the glucose. Hexokinase Hexokinase is a key  glycolytic enzyme.</vt:lpstr>
      <vt:lpstr>Slide 13</vt:lpstr>
      <vt:lpstr>Hoxokinase and glucokinase</vt:lpstr>
      <vt:lpstr>Isomerization of Glucose 6-P  Glucose 6 P is a central molecule with a  variety of metabolic fates- glycolysis,  glycogenesis, gluconeogenesis and HMP  pathway.</vt:lpstr>
      <vt:lpstr>The reaction is readily reversible, is NOT  a rate limiting or regulated step.</vt:lpstr>
      <vt:lpstr>Phosphorylation of Fructose 6-P</vt:lpstr>
      <vt:lpstr>Splitting Phase</vt:lpstr>
      <vt:lpstr>Isomerization of DHAP</vt:lpstr>
      <vt:lpstr>Oxidation of glyceraldehyde 3P</vt:lpstr>
      <vt:lpstr>In aerobic condition, NADH passes through  the ET  C and 6 ATP are synthesized by  oxidative phosphorylation.</vt:lpstr>
      <vt:lpstr>Formation of ATP from 1,3-  bisphosphoglycerate &amp; ADP</vt:lpstr>
      <vt:lpstr>Slide 23</vt:lpstr>
      <vt:lpstr>Slide 24</vt:lpstr>
      <vt:lpstr>3- Phosphoglycerate is converted to 2-  Phosphoglycerate by phosphoglycerate  mutase</vt:lpstr>
      <vt:lpstr>The high energy compound PEP is generated  from 2- Phosphoglycerate by the enzyme  enolase. This enzyme requires Mg+2 or Mn+2 and is  inhibited by fluoride.</vt:lpstr>
      <vt:lpstr>The enzyme pyruvate kinase catalyses the  transfer of high energy phosphate from PEP  to ADP, leading to the formation of ATP.  This step is also a substrate level  phosphorylation.</vt:lpstr>
      <vt:lpstr>Slide 28</vt:lpstr>
      <vt:lpstr>Slide 29</vt:lpstr>
      <vt:lpstr>Slide 30</vt:lpstr>
      <vt:lpstr>Slide 31</vt:lpstr>
      <vt:lpstr>Regulation of glycolysis</vt:lpstr>
      <vt:lpstr>Hexokinase</vt:lpstr>
      <vt:lpstr>Glucokinase</vt:lpstr>
      <vt:lpstr>Phosphofructokinase (PFK)</vt:lpstr>
      <vt:lpstr>Slide 36</vt:lpstr>
      <vt:lpstr>Slide 37</vt:lpstr>
      <vt:lpstr>Slide 38</vt:lpstr>
      <vt:lpstr>Pyruvate kinase</vt:lpstr>
      <vt:lpstr>Energy yield from glycolysis</vt:lpstr>
      <vt:lpstr>During Aerobic condition</vt:lpstr>
      <vt:lpstr>Conversion of pyruvate to lactate</vt:lpstr>
      <vt:lpstr>Slide 43</vt:lpstr>
      <vt:lpstr>Significance of Lactate Production</vt:lpstr>
      <vt:lpstr>Slide 45</vt:lpstr>
      <vt:lpstr>Slide 46</vt:lpstr>
      <vt:lpstr>Lactic acidosis</vt:lpstr>
      <vt:lpstr>Slide 48</vt:lpstr>
      <vt:lpstr>Slide 49</vt:lpstr>
      <vt:lpstr>Pasteur effect</vt:lpstr>
      <vt:lpstr>Crabtree effect</vt:lpstr>
      <vt:lpstr>References</vt:lpstr>
      <vt:lpstr>Slide 53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Mohammad Shahrukh</cp:lastModifiedBy>
  <cp:revision>1</cp:revision>
  <dcterms:created xsi:type="dcterms:W3CDTF">2019-08-31T04:50:52Z</dcterms:created>
  <dcterms:modified xsi:type="dcterms:W3CDTF">2019-08-31T10:22:45Z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2014-12-23T00:00:00Z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2019-08-31T00:00:00Z</vt:filetime>
  </property>
</Properties>
</file>