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hlink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9F1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304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505" y="0"/>
                </a:lnTo>
                <a:lnTo>
                  <a:pt x="0" y="819150"/>
                </a:lnTo>
                <a:lnTo>
                  <a:pt x="48635" y="817759"/>
                </a:lnTo>
                <a:lnTo>
                  <a:pt x="96034" y="813638"/>
                </a:lnTo>
                <a:lnTo>
                  <a:pt x="142623" y="806864"/>
                </a:lnTo>
                <a:lnTo>
                  <a:pt x="188327" y="797514"/>
                </a:lnTo>
                <a:lnTo>
                  <a:pt x="233067" y="785664"/>
                </a:lnTo>
                <a:lnTo>
                  <a:pt x="276768" y="771391"/>
                </a:lnTo>
                <a:lnTo>
                  <a:pt x="319353" y="754772"/>
                </a:lnTo>
                <a:lnTo>
                  <a:pt x="360744" y="735885"/>
                </a:lnTo>
                <a:lnTo>
                  <a:pt x="400865" y="714805"/>
                </a:lnTo>
                <a:lnTo>
                  <a:pt x="439639" y="691610"/>
                </a:lnTo>
                <a:lnTo>
                  <a:pt x="476990" y="666377"/>
                </a:lnTo>
                <a:lnTo>
                  <a:pt x="512839" y="639182"/>
                </a:lnTo>
                <a:lnTo>
                  <a:pt x="547112" y="610102"/>
                </a:lnTo>
                <a:lnTo>
                  <a:pt x="579729" y="579215"/>
                </a:lnTo>
                <a:lnTo>
                  <a:pt x="610616" y="546596"/>
                </a:lnTo>
                <a:lnTo>
                  <a:pt x="639695" y="512323"/>
                </a:lnTo>
                <a:lnTo>
                  <a:pt x="666889" y="476473"/>
                </a:lnTo>
                <a:lnTo>
                  <a:pt x="692122" y="439123"/>
                </a:lnTo>
                <a:lnTo>
                  <a:pt x="715316" y="400349"/>
                </a:lnTo>
                <a:lnTo>
                  <a:pt x="736395" y="360228"/>
                </a:lnTo>
                <a:lnTo>
                  <a:pt x="755281" y="318837"/>
                </a:lnTo>
                <a:lnTo>
                  <a:pt x="771899" y="276253"/>
                </a:lnTo>
                <a:lnTo>
                  <a:pt x="786171" y="232553"/>
                </a:lnTo>
                <a:lnTo>
                  <a:pt x="798020" y="187814"/>
                </a:lnTo>
                <a:lnTo>
                  <a:pt x="807370" y="142112"/>
                </a:lnTo>
                <a:lnTo>
                  <a:pt x="814144" y="95524"/>
                </a:lnTo>
                <a:lnTo>
                  <a:pt x="818264" y="48128"/>
                </a:lnTo>
                <a:lnTo>
                  <a:pt x="819655" y="0"/>
                </a:lnTo>
                <a:close/>
              </a:path>
            </a:pathLst>
          </a:custGeom>
          <a:solidFill>
            <a:srgbClr val="F8FFE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304" y="381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818264" y="48128"/>
                </a:lnTo>
                <a:lnTo>
                  <a:pt x="814144" y="95524"/>
                </a:lnTo>
                <a:lnTo>
                  <a:pt x="807370" y="142112"/>
                </a:lnTo>
                <a:lnTo>
                  <a:pt x="798020" y="187814"/>
                </a:lnTo>
                <a:lnTo>
                  <a:pt x="786171" y="232553"/>
                </a:lnTo>
                <a:lnTo>
                  <a:pt x="771899" y="276253"/>
                </a:lnTo>
                <a:lnTo>
                  <a:pt x="755281" y="318837"/>
                </a:lnTo>
                <a:lnTo>
                  <a:pt x="736395" y="360228"/>
                </a:lnTo>
                <a:lnTo>
                  <a:pt x="715316" y="400349"/>
                </a:lnTo>
                <a:lnTo>
                  <a:pt x="692122" y="439123"/>
                </a:lnTo>
                <a:lnTo>
                  <a:pt x="666889" y="476473"/>
                </a:lnTo>
                <a:lnTo>
                  <a:pt x="639695" y="512323"/>
                </a:lnTo>
                <a:lnTo>
                  <a:pt x="610616" y="546596"/>
                </a:lnTo>
                <a:lnTo>
                  <a:pt x="579729" y="579215"/>
                </a:lnTo>
                <a:lnTo>
                  <a:pt x="547112" y="610102"/>
                </a:lnTo>
                <a:lnTo>
                  <a:pt x="512839" y="639182"/>
                </a:lnTo>
                <a:lnTo>
                  <a:pt x="476990" y="666377"/>
                </a:lnTo>
                <a:lnTo>
                  <a:pt x="439639" y="691610"/>
                </a:lnTo>
                <a:lnTo>
                  <a:pt x="400865" y="714805"/>
                </a:lnTo>
                <a:lnTo>
                  <a:pt x="360744" y="735885"/>
                </a:lnTo>
                <a:lnTo>
                  <a:pt x="319353" y="754772"/>
                </a:lnTo>
                <a:lnTo>
                  <a:pt x="276768" y="771391"/>
                </a:lnTo>
                <a:lnTo>
                  <a:pt x="233067" y="785664"/>
                </a:lnTo>
                <a:lnTo>
                  <a:pt x="188327" y="797514"/>
                </a:lnTo>
                <a:lnTo>
                  <a:pt x="142623" y="806864"/>
                </a:lnTo>
                <a:lnTo>
                  <a:pt x="96034" y="813638"/>
                </a:lnTo>
                <a:lnTo>
                  <a:pt x="48635" y="817759"/>
                </a:lnTo>
                <a:lnTo>
                  <a:pt x="505" y="819150"/>
                </a:lnTo>
                <a:lnTo>
                  <a:pt x="336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3175">
            <a:solidFill>
              <a:srgbClr val="BDFF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8016" y="6095"/>
            <a:ext cx="1784604" cy="17846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69164" y="21335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4"/>
                </a:moveTo>
                <a:lnTo>
                  <a:pt x="1347" y="802859"/>
                </a:lnTo>
                <a:lnTo>
                  <a:pt x="5341" y="755271"/>
                </a:lnTo>
                <a:lnTo>
                  <a:pt x="11910" y="708461"/>
                </a:lnTo>
                <a:lnTo>
                  <a:pt x="20983" y="662500"/>
                </a:lnTo>
                <a:lnTo>
                  <a:pt x="32487" y="617462"/>
                </a:lnTo>
                <a:lnTo>
                  <a:pt x="46350" y="573417"/>
                </a:lnTo>
                <a:lnTo>
                  <a:pt x="62501" y="530438"/>
                </a:lnTo>
                <a:lnTo>
                  <a:pt x="80868" y="488596"/>
                </a:lnTo>
                <a:lnTo>
                  <a:pt x="101378" y="447964"/>
                </a:lnTo>
                <a:lnTo>
                  <a:pt x="123961" y="408613"/>
                </a:lnTo>
                <a:lnTo>
                  <a:pt x="148543" y="370615"/>
                </a:lnTo>
                <a:lnTo>
                  <a:pt x="175055" y="334042"/>
                </a:lnTo>
                <a:lnTo>
                  <a:pt x="203422" y="298966"/>
                </a:lnTo>
                <a:lnTo>
                  <a:pt x="233574" y="265459"/>
                </a:lnTo>
                <a:lnTo>
                  <a:pt x="265439" y="233593"/>
                </a:lnTo>
                <a:lnTo>
                  <a:pt x="298945" y="203439"/>
                </a:lnTo>
                <a:lnTo>
                  <a:pt x="334020" y="175070"/>
                </a:lnTo>
                <a:lnTo>
                  <a:pt x="370593" y="148557"/>
                </a:lnTo>
                <a:lnTo>
                  <a:pt x="408590" y="123973"/>
                </a:lnTo>
                <a:lnTo>
                  <a:pt x="447941" y="101388"/>
                </a:lnTo>
                <a:lnTo>
                  <a:pt x="488574" y="80876"/>
                </a:lnTo>
                <a:lnTo>
                  <a:pt x="530417" y="62508"/>
                </a:lnTo>
                <a:lnTo>
                  <a:pt x="573397" y="46355"/>
                </a:lnTo>
                <a:lnTo>
                  <a:pt x="617444" y="32490"/>
                </a:lnTo>
                <a:lnTo>
                  <a:pt x="662485" y="20985"/>
                </a:lnTo>
                <a:lnTo>
                  <a:pt x="708448" y="11912"/>
                </a:lnTo>
                <a:lnTo>
                  <a:pt x="755262" y="5342"/>
                </a:lnTo>
                <a:lnTo>
                  <a:pt x="802854" y="1347"/>
                </a:lnTo>
                <a:lnTo>
                  <a:pt x="851154" y="0"/>
                </a:lnTo>
                <a:lnTo>
                  <a:pt x="899448" y="1347"/>
                </a:lnTo>
                <a:lnTo>
                  <a:pt x="947036" y="5342"/>
                </a:lnTo>
                <a:lnTo>
                  <a:pt x="993846" y="11912"/>
                </a:lnTo>
                <a:lnTo>
                  <a:pt x="1039807" y="20985"/>
                </a:lnTo>
                <a:lnTo>
                  <a:pt x="1084845" y="32490"/>
                </a:lnTo>
                <a:lnTo>
                  <a:pt x="1128890" y="46355"/>
                </a:lnTo>
                <a:lnTo>
                  <a:pt x="1171869" y="62508"/>
                </a:lnTo>
                <a:lnTo>
                  <a:pt x="1213711" y="80876"/>
                </a:lnTo>
                <a:lnTo>
                  <a:pt x="1254343" y="101388"/>
                </a:lnTo>
                <a:lnTo>
                  <a:pt x="1293694" y="123973"/>
                </a:lnTo>
                <a:lnTo>
                  <a:pt x="1331692" y="148557"/>
                </a:lnTo>
                <a:lnTo>
                  <a:pt x="1368265" y="175070"/>
                </a:lnTo>
                <a:lnTo>
                  <a:pt x="1403341" y="203439"/>
                </a:lnTo>
                <a:lnTo>
                  <a:pt x="1436848" y="233593"/>
                </a:lnTo>
                <a:lnTo>
                  <a:pt x="1468714" y="265459"/>
                </a:lnTo>
                <a:lnTo>
                  <a:pt x="1498868" y="298966"/>
                </a:lnTo>
                <a:lnTo>
                  <a:pt x="1527237" y="334042"/>
                </a:lnTo>
                <a:lnTo>
                  <a:pt x="1553750" y="370615"/>
                </a:lnTo>
                <a:lnTo>
                  <a:pt x="1578334" y="408613"/>
                </a:lnTo>
                <a:lnTo>
                  <a:pt x="1600919" y="447964"/>
                </a:lnTo>
                <a:lnTo>
                  <a:pt x="1621431" y="488596"/>
                </a:lnTo>
                <a:lnTo>
                  <a:pt x="1639799" y="530438"/>
                </a:lnTo>
                <a:lnTo>
                  <a:pt x="1655952" y="573417"/>
                </a:lnTo>
                <a:lnTo>
                  <a:pt x="1669817" y="617462"/>
                </a:lnTo>
                <a:lnTo>
                  <a:pt x="1681322" y="662500"/>
                </a:lnTo>
                <a:lnTo>
                  <a:pt x="1690395" y="708461"/>
                </a:lnTo>
                <a:lnTo>
                  <a:pt x="1696965" y="755271"/>
                </a:lnTo>
                <a:lnTo>
                  <a:pt x="1700960" y="802859"/>
                </a:lnTo>
                <a:lnTo>
                  <a:pt x="1702308" y="851154"/>
                </a:lnTo>
                <a:lnTo>
                  <a:pt x="1700960" y="899448"/>
                </a:lnTo>
                <a:lnTo>
                  <a:pt x="1696965" y="947036"/>
                </a:lnTo>
                <a:lnTo>
                  <a:pt x="1690395" y="993846"/>
                </a:lnTo>
                <a:lnTo>
                  <a:pt x="1681322" y="1039807"/>
                </a:lnTo>
                <a:lnTo>
                  <a:pt x="1669817" y="1084845"/>
                </a:lnTo>
                <a:lnTo>
                  <a:pt x="1655952" y="1128890"/>
                </a:lnTo>
                <a:lnTo>
                  <a:pt x="1639799" y="1171869"/>
                </a:lnTo>
                <a:lnTo>
                  <a:pt x="1621431" y="1213711"/>
                </a:lnTo>
                <a:lnTo>
                  <a:pt x="1600919" y="1254343"/>
                </a:lnTo>
                <a:lnTo>
                  <a:pt x="1578334" y="1293694"/>
                </a:lnTo>
                <a:lnTo>
                  <a:pt x="1553750" y="1331692"/>
                </a:lnTo>
                <a:lnTo>
                  <a:pt x="1527237" y="1368265"/>
                </a:lnTo>
                <a:lnTo>
                  <a:pt x="1498868" y="1403341"/>
                </a:lnTo>
                <a:lnTo>
                  <a:pt x="1468714" y="1436848"/>
                </a:lnTo>
                <a:lnTo>
                  <a:pt x="1436848" y="1468714"/>
                </a:lnTo>
                <a:lnTo>
                  <a:pt x="1403341" y="1498868"/>
                </a:lnTo>
                <a:lnTo>
                  <a:pt x="1368265" y="1527237"/>
                </a:lnTo>
                <a:lnTo>
                  <a:pt x="1331692" y="1553750"/>
                </a:lnTo>
                <a:lnTo>
                  <a:pt x="1293694" y="1578334"/>
                </a:lnTo>
                <a:lnTo>
                  <a:pt x="1254343" y="1600919"/>
                </a:lnTo>
                <a:lnTo>
                  <a:pt x="1213711" y="1621431"/>
                </a:lnTo>
                <a:lnTo>
                  <a:pt x="1171869" y="1639799"/>
                </a:lnTo>
                <a:lnTo>
                  <a:pt x="1128890" y="1655952"/>
                </a:lnTo>
                <a:lnTo>
                  <a:pt x="1084845" y="1669817"/>
                </a:lnTo>
                <a:lnTo>
                  <a:pt x="1039807" y="1681322"/>
                </a:lnTo>
                <a:lnTo>
                  <a:pt x="993846" y="1690395"/>
                </a:lnTo>
                <a:lnTo>
                  <a:pt x="947036" y="1696965"/>
                </a:lnTo>
                <a:lnTo>
                  <a:pt x="899448" y="1700960"/>
                </a:lnTo>
                <a:lnTo>
                  <a:pt x="851154" y="1702308"/>
                </a:lnTo>
                <a:lnTo>
                  <a:pt x="802854" y="1700960"/>
                </a:lnTo>
                <a:lnTo>
                  <a:pt x="755262" y="1696965"/>
                </a:lnTo>
                <a:lnTo>
                  <a:pt x="708448" y="1690395"/>
                </a:lnTo>
                <a:lnTo>
                  <a:pt x="662485" y="1681322"/>
                </a:lnTo>
                <a:lnTo>
                  <a:pt x="617444" y="1669817"/>
                </a:lnTo>
                <a:lnTo>
                  <a:pt x="573397" y="1655952"/>
                </a:lnTo>
                <a:lnTo>
                  <a:pt x="530417" y="1639799"/>
                </a:lnTo>
                <a:lnTo>
                  <a:pt x="488574" y="1621431"/>
                </a:lnTo>
                <a:lnTo>
                  <a:pt x="447941" y="1600919"/>
                </a:lnTo>
                <a:lnTo>
                  <a:pt x="408590" y="1578334"/>
                </a:lnTo>
                <a:lnTo>
                  <a:pt x="370593" y="1553750"/>
                </a:lnTo>
                <a:lnTo>
                  <a:pt x="334020" y="1527237"/>
                </a:lnTo>
                <a:lnTo>
                  <a:pt x="298945" y="1498868"/>
                </a:lnTo>
                <a:lnTo>
                  <a:pt x="265439" y="1468714"/>
                </a:lnTo>
                <a:lnTo>
                  <a:pt x="233574" y="1436848"/>
                </a:lnTo>
                <a:lnTo>
                  <a:pt x="203422" y="1403341"/>
                </a:lnTo>
                <a:lnTo>
                  <a:pt x="175055" y="1368265"/>
                </a:lnTo>
                <a:lnTo>
                  <a:pt x="148543" y="1331692"/>
                </a:lnTo>
                <a:lnTo>
                  <a:pt x="123961" y="1293694"/>
                </a:lnTo>
                <a:lnTo>
                  <a:pt x="101378" y="1254343"/>
                </a:lnTo>
                <a:lnTo>
                  <a:pt x="80868" y="1213711"/>
                </a:lnTo>
                <a:lnTo>
                  <a:pt x="62501" y="1171869"/>
                </a:lnTo>
                <a:lnTo>
                  <a:pt x="46350" y="1128890"/>
                </a:lnTo>
                <a:lnTo>
                  <a:pt x="32487" y="1084845"/>
                </a:lnTo>
                <a:lnTo>
                  <a:pt x="20983" y="1039807"/>
                </a:lnTo>
                <a:lnTo>
                  <a:pt x="11910" y="993846"/>
                </a:lnTo>
                <a:lnTo>
                  <a:pt x="5341" y="947036"/>
                </a:lnTo>
                <a:lnTo>
                  <a:pt x="1347" y="899448"/>
                </a:lnTo>
                <a:lnTo>
                  <a:pt x="0" y="851154"/>
                </a:lnTo>
                <a:close/>
              </a:path>
            </a:pathLst>
          </a:custGeom>
          <a:ln w="27432">
            <a:solidFill>
              <a:srgbClr val="F3F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72211" y="1045463"/>
            <a:ext cx="1155192" cy="11506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87319" y="1050633"/>
            <a:ext cx="1116813" cy="11114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87319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6" y="204634"/>
                </a:moveTo>
                <a:lnTo>
                  <a:pt x="149785" y="168741"/>
                </a:lnTo>
                <a:lnTo>
                  <a:pt x="183515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5" y="40547"/>
                </a:lnTo>
                <a:lnTo>
                  <a:pt x="380538" y="25331"/>
                </a:lnTo>
                <a:lnTo>
                  <a:pt x="423971" y="13644"/>
                </a:lnTo>
                <a:lnTo>
                  <a:pt x="468196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7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7" y="50083"/>
                </a:lnTo>
                <a:lnTo>
                  <a:pt x="822330" y="71238"/>
                </a:lnTo>
                <a:lnTo>
                  <a:pt x="863108" y="96162"/>
                </a:lnTo>
                <a:lnTo>
                  <a:pt x="902327" y="124878"/>
                </a:lnTo>
                <a:lnTo>
                  <a:pt x="939023" y="156757"/>
                </a:lnTo>
                <a:lnTo>
                  <a:pt x="972365" y="190998"/>
                </a:lnTo>
                <a:lnTo>
                  <a:pt x="1002325" y="227366"/>
                </a:lnTo>
                <a:lnTo>
                  <a:pt x="1028874" y="265625"/>
                </a:lnTo>
                <a:lnTo>
                  <a:pt x="1051985" y="305541"/>
                </a:lnTo>
                <a:lnTo>
                  <a:pt x="1071626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4" y="611617"/>
                </a:lnTo>
                <a:lnTo>
                  <a:pt x="1109608" y="656333"/>
                </a:lnTo>
                <a:lnTo>
                  <a:pt x="1100473" y="700593"/>
                </a:lnTo>
                <a:lnTo>
                  <a:pt x="1087613" y="744160"/>
                </a:lnTo>
                <a:lnTo>
                  <a:pt x="1070998" y="786801"/>
                </a:lnTo>
                <a:lnTo>
                  <a:pt x="1050600" y="828281"/>
                </a:lnTo>
                <a:lnTo>
                  <a:pt x="1026390" y="868365"/>
                </a:lnTo>
                <a:lnTo>
                  <a:pt x="998339" y="906817"/>
                </a:lnTo>
                <a:lnTo>
                  <a:pt x="967050" y="942710"/>
                </a:lnTo>
                <a:lnTo>
                  <a:pt x="933320" y="975218"/>
                </a:lnTo>
                <a:lnTo>
                  <a:pt x="897385" y="1004315"/>
                </a:lnTo>
                <a:lnTo>
                  <a:pt x="859481" y="1029978"/>
                </a:lnTo>
                <a:lnTo>
                  <a:pt x="819841" y="1052184"/>
                </a:lnTo>
                <a:lnTo>
                  <a:pt x="778703" y="1070908"/>
                </a:lnTo>
                <a:lnTo>
                  <a:pt x="736300" y="1086127"/>
                </a:lnTo>
                <a:lnTo>
                  <a:pt x="692869" y="1097817"/>
                </a:lnTo>
                <a:lnTo>
                  <a:pt x="648644" y="1105954"/>
                </a:lnTo>
                <a:lnTo>
                  <a:pt x="603860" y="1110515"/>
                </a:lnTo>
                <a:lnTo>
                  <a:pt x="558754" y="1111476"/>
                </a:lnTo>
                <a:lnTo>
                  <a:pt x="513560" y="1108813"/>
                </a:lnTo>
                <a:lnTo>
                  <a:pt x="468514" y="1102502"/>
                </a:lnTo>
                <a:lnTo>
                  <a:pt x="423850" y="1092519"/>
                </a:lnTo>
                <a:lnTo>
                  <a:pt x="379804" y="1078841"/>
                </a:lnTo>
                <a:lnTo>
                  <a:pt x="336612" y="1061444"/>
                </a:lnTo>
                <a:lnTo>
                  <a:pt x="294508" y="1040304"/>
                </a:lnTo>
                <a:lnTo>
                  <a:pt x="253729" y="1015397"/>
                </a:lnTo>
                <a:lnTo>
                  <a:pt x="214508" y="986700"/>
                </a:lnTo>
                <a:lnTo>
                  <a:pt x="177812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2" y="806035"/>
                </a:lnTo>
                <a:lnTo>
                  <a:pt x="45198" y="764695"/>
                </a:lnTo>
                <a:lnTo>
                  <a:pt x="29049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0" y="367355"/>
                </a:lnTo>
                <a:lnTo>
                  <a:pt x="45818" y="324701"/>
                </a:lnTo>
                <a:lnTo>
                  <a:pt x="66221" y="283206"/>
                </a:lnTo>
                <a:lnTo>
                  <a:pt x="90437" y="243105"/>
                </a:lnTo>
                <a:lnTo>
                  <a:pt x="118496" y="204634"/>
                </a:lnTo>
                <a:close/>
              </a:path>
              <a:path w="1116965" h="1111885">
                <a:moveTo>
                  <a:pt x="220477" y="286041"/>
                </a:moveTo>
                <a:lnTo>
                  <a:pt x="193856" y="323455"/>
                </a:lnTo>
                <a:lnTo>
                  <a:pt x="171955" y="362810"/>
                </a:lnTo>
                <a:lnTo>
                  <a:pt x="154729" y="403741"/>
                </a:lnTo>
                <a:lnTo>
                  <a:pt x="142131" y="445881"/>
                </a:lnTo>
                <a:lnTo>
                  <a:pt x="134116" y="488865"/>
                </a:lnTo>
                <a:lnTo>
                  <a:pt x="130638" y="532328"/>
                </a:lnTo>
                <a:lnTo>
                  <a:pt x="131651" y="575903"/>
                </a:lnTo>
                <a:lnTo>
                  <a:pt x="137108" y="619227"/>
                </a:lnTo>
                <a:lnTo>
                  <a:pt x="146964" y="661933"/>
                </a:lnTo>
                <a:lnTo>
                  <a:pt x="161173" y="703655"/>
                </a:lnTo>
                <a:lnTo>
                  <a:pt x="179689" y="744028"/>
                </a:lnTo>
                <a:lnTo>
                  <a:pt x="202465" y="782686"/>
                </a:lnTo>
                <a:lnTo>
                  <a:pt x="229457" y="819265"/>
                </a:lnTo>
                <a:lnTo>
                  <a:pt x="260618" y="853397"/>
                </a:lnTo>
                <a:lnTo>
                  <a:pt x="295902" y="884719"/>
                </a:lnTo>
                <a:lnTo>
                  <a:pt x="334265" y="912179"/>
                </a:lnTo>
                <a:lnTo>
                  <a:pt x="374453" y="934995"/>
                </a:lnTo>
                <a:lnTo>
                  <a:pt x="416101" y="953204"/>
                </a:lnTo>
                <a:lnTo>
                  <a:pt x="458841" y="966841"/>
                </a:lnTo>
                <a:lnTo>
                  <a:pt x="502308" y="975943"/>
                </a:lnTo>
                <a:lnTo>
                  <a:pt x="546136" y="980546"/>
                </a:lnTo>
                <a:lnTo>
                  <a:pt x="589957" y="980687"/>
                </a:lnTo>
                <a:lnTo>
                  <a:pt x="633406" y="976403"/>
                </a:lnTo>
                <a:lnTo>
                  <a:pt x="676117" y="967728"/>
                </a:lnTo>
                <a:lnTo>
                  <a:pt x="717723" y="954701"/>
                </a:lnTo>
                <a:lnTo>
                  <a:pt x="757858" y="937356"/>
                </a:lnTo>
                <a:lnTo>
                  <a:pt x="796155" y="915731"/>
                </a:lnTo>
                <a:lnTo>
                  <a:pt x="832248" y="889862"/>
                </a:lnTo>
                <a:lnTo>
                  <a:pt x="865771" y="859785"/>
                </a:lnTo>
                <a:lnTo>
                  <a:pt x="896358" y="825537"/>
                </a:lnTo>
                <a:lnTo>
                  <a:pt x="922982" y="788101"/>
                </a:lnTo>
                <a:lnTo>
                  <a:pt x="944884" y="748730"/>
                </a:lnTo>
                <a:lnTo>
                  <a:pt x="962111" y="707789"/>
                </a:lnTo>
                <a:lnTo>
                  <a:pt x="974709" y="665643"/>
                </a:lnTo>
                <a:lnTo>
                  <a:pt x="982725" y="622657"/>
                </a:lnTo>
                <a:lnTo>
                  <a:pt x="986203" y="579196"/>
                </a:lnTo>
                <a:lnTo>
                  <a:pt x="985191" y="535624"/>
                </a:lnTo>
                <a:lnTo>
                  <a:pt x="979734" y="492307"/>
                </a:lnTo>
                <a:lnTo>
                  <a:pt x="969878" y="449609"/>
                </a:lnTo>
                <a:lnTo>
                  <a:pt x="955669" y="407895"/>
                </a:lnTo>
                <a:lnTo>
                  <a:pt x="937154" y="367530"/>
                </a:lnTo>
                <a:lnTo>
                  <a:pt x="914378" y="328880"/>
                </a:lnTo>
                <a:lnTo>
                  <a:pt x="887387" y="292308"/>
                </a:lnTo>
                <a:lnTo>
                  <a:pt x="856228" y="258179"/>
                </a:lnTo>
                <a:lnTo>
                  <a:pt x="820946" y="226859"/>
                </a:lnTo>
                <a:lnTo>
                  <a:pt x="782581" y="199399"/>
                </a:lnTo>
                <a:lnTo>
                  <a:pt x="742390" y="176583"/>
                </a:lnTo>
                <a:lnTo>
                  <a:pt x="700741" y="158375"/>
                </a:lnTo>
                <a:lnTo>
                  <a:pt x="657999" y="144737"/>
                </a:lnTo>
                <a:lnTo>
                  <a:pt x="614531" y="135635"/>
                </a:lnTo>
                <a:lnTo>
                  <a:pt x="570702" y="131032"/>
                </a:lnTo>
                <a:lnTo>
                  <a:pt x="526880" y="130891"/>
                </a:lnTo>
                <a:lnTo>
                  <a:pt x="483430" y="135175"/>
                </a:lnTo>
                <a:lnTo>
                  <a:pt x="440719" y="143850"/>
                </a:lnTo>
                <a:lnTo>
                  <a:pt x="399113" y="156877"/>
                </a:lnTo>
                <a:lnTo>
                  <a:pt x="358978" y="174222"/>
                </a:lnTo>
                <a:lnTo>
                  <a:pt x="320681" y="195847"/>
                </a:lnTo>
                <a:lnTo>
                  <a:pt x="284587" y="221716"/>
                </a:lnTo>
                <a:lnTo>
                  <a:pt x="251064" y="251793"/>
                </a:lnTo>
                <a:lnTo>
                  <a:pt x="220477" y="286041"/>
                </a:lnTo>
                <a:close/>
              </a:path>
            </a:pathLst>
          </a:custGeom>
          <a:ln w="7349">
            <a:solidFill>
              <a:srgbClr val="B5FB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13460" y="0"/>
            <a:ext cx="8130540" cy="6858000"/>
          </a:xfrm>
          <a:custGeom>
            <a:avLst/>
            <a:gdLst/>
            <a:ahLst/>
            <a:cxnLst/>
            <a:rect l="l" t="t" r="r" b="b"/>
            <a:pathLst>
              <a:path w="8130540" h="6858000">
                <a:moveTo>
                  <a:pt x="8130540" y="0"/>
                </a:moveTo>
                <a:lnTo>
                  <a:pt x="0" y="0"/>
                </a:lnTo>
                <a:lnTo>
                  <a:pt x="0" y="6858000"/>
                </a:lnTo>
                <a:lnTo>
                  <a:pt x="8130540" y="6858000"/>
                </a:lnTo>
                <a:lnTo>
                  <a:pt x="81305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35735" y="0"/>
            <a:ext cx="155447" cy="6857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014983" y="0"/>
            <a:ext cx="73660" cy="6858000"/>
          </a:xfrm>
          <a:custGeom>
            <a:avLst/>
            <a:gdLst/>
            <a:ahLst/>
            <a:cxnLst/>
            <a:rect l="l" t="t" r="r" b="b"/>
            <a:pathLst>
              <a:path w="73659" h="6858000">
                <a:moveTo>
                  <a:pt x="73152" y="0"/>
                </a:moveTo>
                <a:lnTo>
                  <a:pt x="0" y="0"/>
                </a:lnTo>
                <a:lnTo>
                  <a:pt x="0" y="6858000"/>
                </a:lnTo>
                <a:lnTo>
                  <a:pt x="73152" y="6858000"/>
                </a:lnTo>
                <a:lnTo>
                  <a:pt x="731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82265" y="2760344"/>
            <a:ext cx="337946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2775" y="1391263"/>
            <a:ext cx="8118449" cy="4507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hlink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0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9.png"/><Relationship Id="rId5" Type="http://schemas.openxmlformats.org/officeDocument/2006/relationships/image" Target="../media/image18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9470" y="2426589"/>
            <a:ext cx="2919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Times New Roman"/>
                <a:cs typeface="Times New Roman"/>
              </a:rPr>
              <a:t>Glycogenolysis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4541" y="263397"/>
            <a:ext cx="26035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Times New Roman"/>
                <a:cs typeface="Times New Roman"/>
              </a:rPr>
              <a:t>Gly</a:t>
            </a:r>
            <a:r>
              <a:rPr sz="3200" b="1" spc="5" dirty="0">
                <a:latin typeface="Times New Roman"/>
                <a:cs typeface="Times New Roman"/>
              </a:rPr>
              <a:t>c</a:t>
            </a:r>
            <a:r>
              <a:rPr sz="3200" b="1" dirty="0">
                <a:latin typeface="Times New Roman"/>
                <a:cs typeface="Times New Roman"/>
              </a:rPr>
              <a:t>o</a:t>
            </a:r>
            <a:r>
              <a:rPr sz="3200" b="1" spc="5" dirty="0">
                <a:latin typeface="Times New Roman"/>
                <a:cs typeface="Times New Roman"/>
              </a:rPr>
              <a:t>g</a:t>
            </a:r>
            <a:r>
              <a:rPr sz="3200" b="1" dirty="0">
                <a:latin typeface="Times New Roman"/>
                <a:cs typeface="Times New Roman"/>
              </a:rPr>
              <a:t>enol</a:t>
            </a:r>
            <a:r>
              <a:rPr sz="3200" b="1" spc="-20" dirty="0">
                <a:latin typeface="Times New Roman"/>
                <a:cs typeface="Times New Roman"/>
              </a:rPr>
              <a:t>y</a:t>
            </a:r>
            <a:r>
              <a:rPr sz="3200" b="1" dirty="0">
                <a:latin typeface="Times New Roman"/>
                <a:cs typeface="Times New Roman"/>
              </a:rPr>
              <a:t>sis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3652" y="1086891"/>
            <a:ext cx="7618730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428625" indent="-283845">
              <a:lnSpc>
                <a:spcPct val="1501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degradation of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stored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in liver </a:t>
            </a:r>
            <a:r>
              <a:rPr sz="2800" b="1" spc="-409" dirty="0">
                <a:solidFill>
                  <a:srgbClr val="0000FF"/>
                </a:solidFill>
                <a:latin typeface="Times New Roman"/>
                <a:cs typeface="Times New Roman"/>
              </a:rPr>
              <a:t>&amp;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muscle constitutes glycogenolysis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synthesis &amp;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degradation of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are </a:t>
            </a:r>
            <a:r>
              <a:rPr sz="2800" b="1" spc="-140" dirty="0">
                <a:solidFill>
                  <a:srgbClr val="0000FF"/>
                </a:solidFill>
                <a:latin typeface="Times New Roman"/>
                <a:cs typeface="Times New Roman"/>
              </a:rPr>
              <a:t>not 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reversible.</a:t>
            </a:r>
            <a:endParaRPr sz="2800">
              <a:latin typeface="Times New Roman"/>
              <a:cs typeface="Times New Roman"/>
            </a:endParaRPr>
          </a:p>
          <a:p>
            <a:pPr marL="295910" marR="473709" indent="-283845">
              <a:lnSpc>
                <a:spcPct val="15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An independent set of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enzymes present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in </a:t>
            </a:r>
            <a:r>
              <a:rPr sz="2800" b="1" spc="-145" dirty="0">
                <a:solidFill>
                  <a:srgbClr val="0000FF"/>
                </a:solidFill>
                <a:latin typeface="Times New Roman"/>
                <a:cs typeface="Times New Roman"/>
              </a:rPr>
              <a:t>the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cytosol carry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out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glycogenolysis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spcBef>
                <a:spcPts val="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Glycogen is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degraded by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breaking </a:t>
            </a:r>
            <a:r>
              <a:rPr sz="2800" b="1" spc="-150" dirty="0">
                <a:solidFill>
                  <a:srgbClr val="0000FF"/>
                </a:solidFill>
                <a:latin typeface="Times New Roman"/>
                <a:cs typeface="Times New Roman"/>
              </a:rPr>
              <a:t>ɑ-l,4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sz="2800" b="1" spc="-345" dirty="0">
                <a:solidFill>
                  <a:srgbClr val="0000FF"/>
                </a:solidFill>
                <a:latin typeface="Times New Roman"/>
                <a:cs typeface="Times New Roman"/>
              </a:rPr>
              <a:t>ɑ-1,6-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Glycosidic</a:t>
            </a:r>
            <a:r>
              <a:rPr sz="28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bonds.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7900" y="464819"/>
            <a:ext cx="5099304" cy="338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1940" y="1180846"/>
            <a:ext cx="7560945" cy="4625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ɑ-1,4-glycosidic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bonds </a:t>
            </a:r>
            <a:r>
              <a:rPr sz="2800" b="1" spc="-15" dirty="0">
                <a:latin typeface="Times New Roman"/>
                <a:cs typeface="Times New Roman"/>
              </a:rPr>
              <a:t>(from </a:t>
            </a:r>
            <a:r>
              <a:rPr sz="2800" b="1" spc="-5" dirty="0">
                <a:latin typeface="Times New Roman"/>
                <a:cs typeface="Times New Roman"/>
              </a:rPr>
              <a:t>the</a:t>
            </a:r>
            <a:r>
              <a:rPr sz="2800" b="1" spc="8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non-</a:t>
            </a:r>
            <a:endParaRPr sz="2800">
              <a:latin typeface="Times New Roman"/>
              <a:cs typeface="Times New Roman"/>
            </a:endParaRPr>
          </a:p>
          <a:p>
            <a:pPr marL="295910" marR="119380">
              <a:lnSpc>
                <a:spcPct val="160000"/>
              </a:lnSpc>
              <a:spcBef>
                <a:spcPts val="5"/>
              </a:spcBef>
            </a:pPr>
            <a:r>
              <a:rPr sz="2800" b="1" spc="-10" dirty="0">
                <a:latin typeface="Times New Roman"/>
                <a:cs typeface="Times New Roman"/>
              </a:rPr>
              <a:t>reducing </a:t>
            </a:r>
            <a:r>
              <a:rPr sz="2800" b="1" spc="-5" dirty="0">
                <a:latin typeface="Times New Roman"/>
                <a:cs typeface="Times New Roman"/>
              </a:rPr>
              <a:t>ends) 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are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cleaved sequentially by the 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enzyme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phosphorylase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 yield glucose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1–phosphate.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6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This process-called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phosphorolysis</a:t>
            </a:r>
            <a:r>
              <a:rPr sz="2800" b="1" spc="-5" dirty="0">
                <a:latin typeface="Times New Roman"/>
                <a:cs typeface="Times New Roman"/>
              </a:rPr>
              <a:t>- continues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until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four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residues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remain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on either</a:t>
            </a:r>
            <a:r>
              <a:rPr sz="2800" b="1" spc="-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side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of branching point </a:t>
            </a:r>
            <a:r>
              <a:rPr sz="2800" b="1" spc="-125" dirty="0">
                <a:latin typeface="Times New Roman"/>
                <a:cs typeface="Times New Roman"/>
              </a:rPr>
              <a:t>(</a:t>
            </a:r>
            <a:r>
              <a:rPr sz="2800" b="1" spc="-125" dirty="0">
                <a:solidFill>
                  <a:srgbClr val="C00000"/>
                </a:solidFill>
                <a:latin typeface="Times New Roman"/>
                <a:cs typeface="Times New Roman"/>
              </a:rPr>
              <a:t>ɑ-1,6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-glycosidic</a:t>
            </a:r>
            <a:r>
              <a:rPr sz="2800" b="1" spc="1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link</a:t>
            </a:r>
            <a:r>
              <a:rPr sz="2800" b="1" spc="-5" dirty="0">
                <a:latin typeface="Times New Roman"/>
                <a:cs typeface="Times New Roman"/>
              </a:rPr>
              <a:t>).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18689" rIns="0" bIns="0" rtlCol="0">
            <a:spAutoFit/>
          </a:bodyPr>
          <a:lstStyle/>
          <a:p>
            <a:pPr marL="1010919" marR="5080" indent="-283845">
              <a:lnSpc>
                <a:spcPct val="150000"/>
              </a:lnSpc>
              <a:spcBef>
                <a:spcPts val="100"/>
              </a:spcBef>
            </a:pPr>
            <a:r>
              <a:rPr sz="2250" b="0" spc="-595" dirty="0">
                <a:solidFill>
                  <a:srgbClr val="93C500"/>
                </a:solidFill>
                <a:latin typeface="Arial"/>
                <a:cs typeface="Arial"/>
              </a:rPr>
              <a:t> </a:t>
            </a:r>
            <a:r>
              <a:rPr spc="-5" dirty="0">
                <a:solidFill>
                  <a:srgbClr val="000000"/>
                </a:solidFill>
              </a:rPr>
              <a:t>The glycogen so formed is </a:t>
            </a:r>
            <a:r>
              <a:rPr spc="-10" dirty="0"/>
              <a:t>known </a:t>
            </a:r>
            <a:r>
              <a:rPr spc="-5" dirty="0"/>
              <a:t>as limit  dextrin </a:t>
            </a:r>
            <a:r>
              <a:rPr spc="-10" dirty="0">
                <a:solidFill>
                  <a:srgbClr val="000000"/>
                </a:solidFill>
              </a:rPr>
              <a:t>which </a:t>
            </a:r>
            <a:r>
              <a:rPr spc="-5" dirty="0">
                <a:solidFill>
                  <a:srgbClr val="000000"/>
                </a:solidFill>
              </a:rPr>
              <a:t>cannot be further degraded by  phosphorylase.</a:t>
            </a:r>
            <a:endParaRPr sz="22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8140" y="3907916"/>
            <a:ext cx="59677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spc="-595" dirty="0">
                <a:solidFill>
                  <a:srgbClr val="93C500"/>
                </a:solidFill>
                <a:latin typeface="Arial"/>
                <a:cs typeface="Arial"/>
              </a:rPr>
              <a:t> </a:t>
            </a:r>
            <a:r>
              <a:rPr sz="2800" b="1" spc="-5" dirty="0">
                <a:latin typeface="Times New Roman"/>
                <a:cs typeface="Times New Roman"/>
              </a:rPr>
              <a:t>It is bound </a:t>
            </a:r>
            <a:r>
              <a:rPr sz="2800" b="1" spc="-10" dirty="0">
                <a:latin typeface="Times New Roman"/>
                <a:cs typeface="Times New Roman"/>
              </a:rPr>
              <a:t>with </a:t>
            </a:r>
            <a:r>
              <a:rPr sz="2800" b="1" spc="-5" dirty="0">
                <a:latin typeface="Times New Roman"/>
                <a:cs typeface="Times New Roman"/>
              </a:rPr>
              <a:t>one molecule of</a:t>
            </a:r>
            <a:r>
              <a:rPr sz="2800" b="1" spc="65" dirty="0">
                <a:latin typeface="Times New Roman"/>
                <a:cs typeface="Times New Roman"/>
              </a:rPr>
              <a:t> </a:t>
            </a:r>
            <a:r>
              <a:rPr sz="2800" b="1" spc="-150" dirty="0">
                <a:solidFill>
                  <a:srgbClr val="0000FF"/>
                </a:solidFill>
                <a:latin typeface="Times New Roman"/>
                <a:cs typeface="Times New Roman"/>
              </a:rPr>
              <a:t>PLP.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6292" y="563880"/>
            <a:ext cx="5301996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5740" y="1170406"/>
            <a:ext cx="7730490" cy="493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2600" b="1" dirty="0">
                <a:latin typeface="Times New Roman"/>
                <a:cs typeface="Times New Roman"/>
              </a:rPr>
              <a:t>The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branches of glycogen </a:t>
            </a:r>
            <a:r>
              <a:rPr sz="26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are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cleaved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by </a:t>
            </a:r>
            <a:r>
              <a:rPr sz="2600" b="1" spc="-5" dirty="0">
                <a:latin typeface="Times New Roman"/>
                <a:cs typeface="Times New Roman"/>
              </a:rPr>
              <a:t>two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enzyme  activities </a:t>
            </a:r>
            <a:r>
              <a:rPr sz="2600" b="1" spc="-10" dirty="0">
                <a:latin typeface="Times New Roman"/>
                <a:cs typeface="Times New Roman"/>
              </a:rPr>
              <a:t>present </a:t>
            </a:r>
            <a:r>
              <a:rPr sz="2600" b="1" dirty="0">
                <a:latin typeface="Times New Roman"/>
                <a:cs typeface="Times New Roman"/>
              </a:rPr>
              <a:t>on a single polypeptide </a:t>
            </a:r>
            <a:r>
              <a:rPr sz="2600" b="1" spc="-5" dirty="0">
                <a:latin typeface="Times New Roman"/>
                <a:cs typeface="Times New Roman"/>
              </a:rPr>
              <a:t>called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debranching</a:t>
            </a:r>
            <a:r>
              <a:rPr sz="26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enzyme,</a:t>
            </a:r>
            <a:endParaRPr sz="26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2160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It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is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a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bifunctional</a:t>
            </a:r>
            <a:r>
              <a:rPr sz="26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enzyme.</a:t>
            </a:r>
            <a:endParaRPr sz="2600">
              <a:latin typeface="Times New Roman"/>
              <a:cs typeface="Times New Roman"/>
            </a:endParaRPr>
          </a:p>
          <a:p>
            <a:pPr marL="295910" marR="193040" indent="-283845">
              <a:lnSpc>
                <a:spcPct val="150000"/>
              </a:lnSpc>
              <a:spcBef>
                <a:spcPts val="605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  <a:tab pos="6014720" algn="l"/>
              </a:tabLst>
            </a:pP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Glycosyl 4 : 4 transferase</a:t>
            </a:r>
            <a:r>
              <a:rPr sz="2600" b="1" spc="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(oligo</a:t>
            </a:r>
            <a:r>
              <a:rPr sz="2600" b="1" spc="5" dirty="0">
                <a:latin typeface="Times New Roman"/>
                <a:cs typeface="Times New Roman"/>
              </a:rPr>
              <a:t> </a:t>
            </a:r>
            <a:r>
              <a:rPr sz="2600" b="1" spc="-114" dirty="0">
                <a:latin typeface="Times New Roman"/>
                <a:cs typeface="Times New Roman"/>
              </a:rPr>
              <a:t>ɑ-,1,4	</a:t>
            </a:r>
            <a:r>
              <a:rPr sz="2600" b="1" dirty="0">
                <a:latin typeface="Times New Roman"/>
                <a:cs typeface="Times New Roman"/>
              </a:rPr>
              <a:t>l,4  glucantransferase) activity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removes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a fragment of</a:t>
            </a:r>
            <a:r>
              <a:rPr sz="2600" b="1" spc="-1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3  or 4 glucose </a:t>
            </a:r>
            <a:r>
              <a:rPr sz="26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residues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attached at a branch &amp;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transfers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them to another</a:t>
            </a:r>
            <a:r>
              <a:rPr sz="2600" b="1" spc="-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chain.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02068" y="3960876"/>
            <a:ext cx="551815" cy="363220"/>
            <a:chOff x="7402068" y="3960876"/>
            <a:chExt cx="551815" cy="363220"/>
          </a:xfrm>
        </p:grpSpPr>
        <p:sp>
          <p:nvSpPr>
            <p:cNvPr id="5" name="object 5"/>
            <p:cNvSpPr/>
            <p:nvPr/>
          </p:nvSpPr>
          <p:spPr>
            <a:xfrm>
              <a:off x="7402068" y="3960876"/>
              <a:ext cx="551687" cy="362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68235" y="4056507"/>
              <a:ext cx="305435" cy="120650"/>
            </a:xfrm>
            <a:custGeom>
              <a:avLst/>
              <a:gdLst/>
              <a:ahLst/>
              <a:cxnLst/>
              <a:rect l="l" t="t" r="r" b="b"/>
              <a:pathLst>
                <a:path w="305434" h="120650">
                  <a:moveTo>
                    <a:pt x="231358" y="73166"/>
                  </a:moveTo>
                  <a:lnTo>
                    <a:pt x="188595" y="97790"/>
                  </a:lnTo>
                  <a:lnTo>
                    <a:pt x="186563" y="105664"/>
                  </a:lnTo>
                  <a:lnTo>
                    <a:pt x="193675" y="118110"/>
                  </a:lnTo>
                  <a:lnTo>
                    <a:pt x="201549" y="120269"/>
                  </a:lnTo>
                  <a:lnTo>
                    <a:pt x="282726" y="73406"/>
                  </a:lnTo>
                  <a:lnTo>
                    <a:pt x="279146" y="73406"/>
                  </a:lnTo>
                  <a:lnTo>
                    <a:pt x="231358" y="73166"/>
                  </a:lnTo>
                  <a:close/>
                </a:path>
                <a:path w="305434" h="120650">
                  <a:moveTo>
                    <a:pt x="253573" y="60358"/>
                  </a:moveTo>
                  <a:lnTo>
                    <a:pt x="231358" y="73166"/>
                  </a:lnTo>
                  <a:lnTo>
                    <a:pt x="279146" y="73406"/>
                  </a:lnTo>
                  <a:lnTo>
                    <a:pt x="279163" y="71628"/>
                  </a:lnTo>
                  <a:lnTo>
                    <a:pt x="272669" y="71628"/>
                  </a:lnTo>
                  <a:lnTo>
                    <a:pt x="253573" y="60358"/>
                  </a:lnTo>
                  <a:close/>
                </a:path>
                <a:path w="305434" h="120650">
                  <a:moveTo>
                    <a:pt x="202184" y="0"/>
                  </a:moveTo>
                  <a:lnTo>
                    <a:pt x="194310" y="2032"/>
                  </a:lnTo>
                  <a:lnTo>
                    <a:pt x="190626" y="8128"/>
                  </a:lnTo>
                  <a:lnTo>
                    <a:pt x="186944" y="14351"/>
                  </a:lnTo>
                  <a:lnTo>
                    <a:pt x="189103" y="22225"/>
                  </a:lnTo>
                  <a:lnTo>
                    <a:pt x="195199" y="25908"/>
                  </a:lnTo>
                  <a:lnTo>
                    <a:pt x="231374" y="47257"/>
                  </a:lnTo>
                  <a:lnTo>
                    <a:pt x="279400" y="47498"/>
                  </a:lnTo>
                  <a:lnTo>
                    <a:pt x="279146" y="73406"/>
                  </a:lnTo>
                  <a:lnTo>
                    <a:pt x="282726" y="73406"/>
                  </a:lnTo>
                  <a:lnTo>
                    <a:pt x="304926" y="60579"/>
                  </a:lnTo>
                  <a:lnTo>
                    <a:pt x="208407" y="3556"/>
                  </a:lnTo>
                  <a:lnTo>
                    <a:pt x="202184" y="0"/>
                  </a:lnTo>
                  <a:close/>
                </a:path>
                <a:path w="305434" h="120650">
                  <a:moveTo>
                    <a:pt x="254" y="46101"/>
                  </a:moveTo>
                  <a:lnTo>
                    <a:pt x="0" y="72009"/>
                  </a:lnTo>
                  <a:lnTo>
                    <a:pt x="231358" y="73166"/>
                  </a:lnTo>
                  <a:lnTo>
                    <a:pt x="253573" y="60358"/>
                  </a:lnTo>
                  <a:lnTo>
                    <a:pt x="231374" y="47257"/>
                  </a:lnTo>
                  <a:lnTo>
                    <a:pt x="254" y="46101"/>
                  </a:lnTo>
                  <a:close/>
                </a:path>
                <a:path w="305434" h="120650">
                  <a:moveTo>
                    <a:pt x="272796" y="49276"/>
                  </a:moveTo>
                  <a:lnTo>
                    <a:pt x="253573" y="60358"/>
                  </a:lnTo>
                  <a:lnTo>
                    <a:pt x="272669" y="71628"/>
                  </a:lnTo>
                  <a:lnTo>
                    <a:pt x="272796" y="49276"/>
                  </a:lnTo>
                  <a:close/>
                </a:path>
                <a:path w="305434" h="120650">
                  <a:moveTo>
                    <a:pt x="279382" y="49276"/>
                  </a:moveTo>
                  <a:lnTo>
                    <a:pt x="272796" y="49276"/>
                  </a:lnTo>
                  <a:lnTo>
                    <a:pt x="272669" y="71628"/>
                  </a:lnTo>
                  <a:lnTo>
                    <a:pt x="279163" y="71628"/>
                  </a:lnTo>
                  <a:lnTo>
                    <a:pt x="279382" y="49276"/>
                  </a:lnTo>
                  <a:close/>
                </a:path>
                <a:path w="305434" h="120650">
                  <a:moveTo>
                    <a:pt x="231374" y="47257"/>
                  </a:moveTo>
                  <a:lnTo>
                    <a:pt x="253573" y="60358"/>
                  </a:lnTo>
                  <a:lnTo>
                    <a:pt x="272796" y="49276"/>
                  </a:lnTo>
                  <a:lnTo>
                    <a:pt x="279382" y="49276"/>
                  </a:lnTo>
                  <a:lnTo>
                    <a:pt x="279400" y="47498"/>
                  </a:lnTo>
                  <a:lnTo>
                    <a:pt x="231374" y="47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3652" y="401472"/>
            <a:ext cx="7501890" cy="529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464184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One </a:t>
            </a:r>
            <a:r>
              <a:rPr sz="2800" b="1" spc="-735" dirty="0">
                <a:solidFill>
                  <a:srgbClr val="C00000"/>
                </a:solidFill>
                <a:latin typeface="Times New Roman"/>
                <a:cs typeface="Times New Roman"/>
              </a:rPr>
              <a:t>ɑ</a:t>
            </a:r>
            <a:r>
              <a:rPr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-1,4 bond is cleaved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the same </a:t>
            </a:r>
            <a:r>
              <a:rPr sz="2800" b="1" spc="-735" dirty="0">
                <a:solidFill>
                  <a:srgbClr val="C00000"/>
                </a:solidFill>
                <a:latin typeface="Times New Roman"/>
                <a:cs typeface="Times New Roman"/>
              </a:rPr>
              <a:t>ɑ</a:t>
            </a:r>
            <a:r>
              <a:rPr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335" dirty="0">
                <a:solidFill>
                  <a:srgbClr val="C00000"/>
                </a:solidFill>
                <a:latin typeface="Times New Roman"/>
                <a:cs typeface="Times New Roman"/>
              </a:rPr>
              <a:t>-1,4 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bond is made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, places 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are</a:t>
            </a:r>
            <a:r>
              <a:rPr sz="28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different.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Amylo </a:t>
            </a:r>
            <a:r>
              <a:rPr sz="28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ɑ-1,6-Glucosidase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breaks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2800" b="1" spc="-150" dirty="0">
                <a:solidFill>
                  <a:srgbClr val="0000FF"/>
                </a:solidFill>
                <a:latin typeface="Times New Roman"/>
                <a:cs typeface="Times New Roman"/>
              </a:rPr>
              <a:t>ɑ-1,6 </a:t>
            </a:r>
            <a:r>
              <a:rPr sz="2800" b="1" spc="-330" dirty="0">
                <a:solidFill>
                  <a:srgbClr val="0000FF"/>
                </a:solidFill>
                <a:latin typeface="Times New Roman"/>
                <a:cs typeface="Times New Roman"/>
              </a:rPr>
              <a:t>bond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at the branch </a:t>
            </a:r>
            <a:r>
              <a:rPr sz="2800" b="1" spc="-10" dirty="0">
                <a:latin typeface="Times New Roman"/>
                <a:cs typeface="Times New Roman"/>
              </a:rPr>
              <a:t>with </a:t>
            </a:r>
            <a:r>
              <a:rPr sz="2800" b="1" spc="-5" dirty="0">
                <a:latin typeface="Times New Roman"/>
                <a:cs typeface="Times New Roman"/>
              </a:rPr>
              <a:t>a single glucose </a:t>
            </a:r>
            <a:r>
              <a:rPr sz="2800" b="1" spc="-10" dirty="0">
                <a:latin typeface="Times New Roman"/>
                <a:cs typeface="Times New Roman"/>
              </a:rPr>
              <a:t>residue </a:t>
            </a:r>
            <a:r>
              <a:rPr sz="2800" b="1" spc="-5" dirty="0">
                <a:latin typeface="Times New Roman"/>
                <a:cs typeface="Times New Roman"/>
              </a:rPr>
              <a:t>&amp;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releases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free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glucose.</a:t>
            </a:r>
            <a:endParaRPr sz="2800">
              <a:latin typeface="Times New Roman"/>
              <a:cs typeface="Times New Roman"/>
            </a:endParaRPr>
          </a:p>
          <a:p>
            <a:pPr marL="295910" marR="492125" indent="-283845">
              <a:lnSpc>
                <a:spcPct val="15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remaining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molecule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is </a:t>
            </a:r>
            <a:r>
              <a:rPr sz="2800" b="1" spc="-90" dirty="0">
                <a:solidFill>
                  <a:srgbClr val="0000FF"/>
                </a:solidFill>
                <a:latin typeface="Times New Roman"/>
                <a:cs typeface="Times New Roman"/>
              </a:rPr>
              <a:t>again </a:t>
            </a:r>
            <a:r>
              <a:rPr sz="2800" b="1" spc="-9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available for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action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of phosphorylase &amp;  debranching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enzyme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repeat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</a:t>
            </a:r>
            <a:r>
              <a:rPr sz="2800" b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reactions.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3563" y="424687"/>
            <a:ext cx="6756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Formation of glucose </a:t>
            </a:r>
            <a:r>
              <a:rPr sz="2800" b="1" dirty="0">
                <a:latin typeface="Times New Roman"/>
                <a:cs typeface="Times New Roman"/>
              </a:rPr>
              <a:t>6-phosphate </a:t>
            </a:r>
            <a:r>
              <a:rPr sz="2800" b="1" spc="-5" dirty="0">
                <a:latin typeface="Times New Roman"/>
                <a:cs typeface="Times New Roman"/>
              </a:rPr>
              <a:t>&amp;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glucose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1940" y="1246180"/>
            <a:ext cx="7265034" cy="4934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5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2600" b="1" spc="-5" dirty="0">
                <a:latin typeface="Times New Roman"/>
                <a:cs typeface="Times New Roman"/>
              </a:rPr>
              <a:t>Through </a:t>
            </a:r>
            <a:r>
              <a:rPr sz="2600" b="1" dirty="0">
                <a:latin typeface="Times New Roman"/>
                <a:cs typeface="Times New Roman"/>
              </a:rPr>
              <a:t>the combined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action of glycogen  phosphorylase &amp; debranching enzyme, glucose</a:t>
            </a:r>
            <a:r>
              <a:rPr sz="2600" b="1" spc="-10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1-  phosphate &amp; </a:t>
            </a:r>
            <a:r>
              <a:rPr sz="26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free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glucose in a ratio of 8 : 1 </a:t>
            </a:r>
            <a:r>
              <a:rPr sz="26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are 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produced.</a:t>
            </a:r>
            <a:endParaRPr sz="2600">
              <a:latin typeface="Times New Roman"/>
              <a:cs typeface="Times New Roman"/>
            </a:endParaRPr>
          </a:p>
          <a:p>
            <a:pPr marL="295910" marR="208915" indent="-283845">
              <a:lnSpc>
                <a:spcPct val="150000"/>
              </a:lnSpc>
              <a:spcBef>
                <a:spcPts val="600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Glucose 1- phosphate is converted to glucose 6</a:t>
            </a:r>
            <a:r>
              <a:rPr sz="2600" b="1" spc="-1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–  phosphate </a:t>
            </a:r>
            <a:r>
              <a:rPr sz="2600" b="1" dirty="0">
                <a:latin typeface="Times New Roman"/>
                <a:cs typeface="Times New Roman"/>
              </a:rPr>
              <a:t>by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phosphoglucomutase.</a:t>
            </a:r>
            <a:endParaRPr sz="2600">
              <a:latin typeface="Times New Roman"/>
              <a:cs typeface="Times New Roman"/>
            </a:endParaRPr>
          </a:p>
          <a:p>
            <a:pPr marL="295910" marR="327025" indent="-283845">
              <a:lnSpc>
                <a:spcPct val="150000"/>
              </a:lnSpc>
              <a:spcBef>
                <a:spcPts val="605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The fate of glucose 6-phosphate depends on</a:t>
            </a:r>
            <a:r>
              <a:rPr sz="2600" b="1" spc="-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the  </a:t>
            </a:r>
            <a:r>
              <a:rPr sz="2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tissue.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4169" y="819352"/>
            <a:ext cx="55124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Glucose-6-phosphatase in</a:t>
            </a:r>
            <a:r>
              <a:rPr sz="3200" b="1" spc="-1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Liver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2044" y="1849653"/>
            <a:ext cx="696150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279400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Hepatic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glucose-6-phosphatase </a:t>
            </a:r>
            <a:r>
              <a:rPr sz="2800" b="1" spc="-50" dirty="0">
                <a:latin typeface="Times New Roman"/>
                <a:cs typeface="Times New Roman"/>
              </a:rPr>
              <a:t>hydrolyses </a:t>
            </a:r>
            <a:r>
              <a:rPr sz="2800"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glucose-6-phosphate to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glucose.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168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free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is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released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 blood</a:t>
            </a:r>
            <a:r>
              <a:rPr sz="2800" b="1" spc="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stream</a:t>
            </a:r>
            <a:r>
              <a:rPr sz="2800" b="1" spc="-6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4919" y="895552"/>
            <a:ext cx="65131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Muscle Lacks</a:t>
            </a:r>
            <a:r>
              <a:rPr sz="3200" b="1" spc="-7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Glucose-6-phosphatase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1849653"/>
            <a:ext cx="7341870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Muscle </a:t>
            </a:r>
            <a:r>
              <a:rPr sz="2800" b="1" spc="-10" dirty="0">
                <a:latin typeface="Times New Roman"/>
                <a:cs typeface="Times New Roman"/>
              </a:rPr>
              <a:t>will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not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release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glucose to the blood 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stream</a:t>
            </a:r>
            <a:r>
              <a:rPr sz="2800" b="1" spc="-10" dirty="0">
                <a:latin typeface="Times New Roman"/>
                <a:cs typeface="Times New Roman"/>
              </a:rPr>
              <a:t>, </a:t>
            </a:r>
            <a:r>
              <a:rPr sz="2800" b="1" dirty="0">
                <a:latin typeface="Times New Roman"/>
                <a:cs typeface="Times New Roman"/>
              </a:rPr>
              <a:t>because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muscle tissue does not contain  glucose-6-phosphatase.</a:t>
            </a:r>
            <a:endParaRPr sz="2800">
              <a:latin typeface="Times New Roman"/>
              <a:cs typeface="Times New Roman"/>
            </a:endParaRPr>
          </a:p>
          <a:p>
            <a:pPr marL="295910" marR="946785" indent="-283845">
              <a:lnSpc>
                <a:spcPct val="15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Provides </a:t>
            </a:r>
            <a:r>
              <a:rPr sz="2800" b="1" spc="-75" dirty="0">
                <a:solidFill>
                  <a:srgbClr val="0000FF"/>
                </a:solidFill>
                <a:latin typeface="Times New Roman"/>
                <a:cs typeface="Times New Roman"/>
              </a:rPr>
              <a:t>ATP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muscle contraction </a:t>
            </a:r>
            <a:r>
              <a:rPr sz="2800" b="1" spc="-140" dirty="0">
                <a:solidFill>
                  <a:srgbClr val="0000FF"/>
                </a:solidFill>
                <a:latin typeface="Times New Roman"/>
                <a:cs typeface="Times New Roman"/>
              </a:rPr>
              <a:t>via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glycolysis.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1940" y="1010691"/>
            <a:ext cx="7588250" cy="3943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822325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  <a:tab pos="340169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liver,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kidney</a:t>
            </a:r>
            <a:r>
              <a:rPr sz="2800" b="1" spc="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&amp;	intestine </a:t>
            </a:r>
            <a:r>
              <a:rPr sz="2800" b="1" dirty="0">
                <a:latin typeface="Times New Roman"/>
                <a:cs typeface="Times New Roman"/>
              </a:rPr>
              <a:t>contain the  </a:t>
            </a:r>
            <a:r>
              <a:rPr sz="2800" b="1" spc="-10" dirty="0">
                <a:latin typeface="Times New Roman"/>
                <a:cs typeface="Times New Roman"/>
              </a:rPr>
              <a:t>enzyme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6-phosphatase </a:t>
            </a:r>
            <a:r>
              <a:rPr sz="2800" b="1" spc="-5" dirty="0">
                <a:latin typeface="Times New Roman"/>
                <a:cs typeface="Times New Roman"/>
              </a:rPr>
              <a:t>that cleaves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glucose 6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–phosphate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 algn="just">
              <a:lnSpc>
                <a:spcPct val="15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This </a:t>
            </a:r>
            <a:r>
              <a:rPr sz="2800" b="1" spc="-10" dirty="0">
                <a:latin typeface="Times New Roman"/>
                <a:cs typeface="Times New Roman"/>
              </a:rPr>
              <a:t>enzyme </a:t>
            </a:r>
            <a:r>
              <a:rPr sz="2800" b="1" spc="-5" dirty="0">
                <a:latin typeface="Times New Roman"/>
                <a:cs typeface="Times New Roman"/>
              </a:rPr>
              <a:t>is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absent in muscle &amp;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brain, </a:t>
            </a:r>
            <a:r>
              <a:rPr sz="2800" b="1" spc="-5" dirty="0">
                <a:latin typeface="Times New Roman"/>
                <a:cs typeface="Times New Roman"/>
              </a:rPr>
              <a:t>hence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free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cannot be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produced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from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</a:t>
            </a:r>
            <a:r>
              <a:rPr sz="2800" b="1" spc="20" dirty="0">
                <a:solidFill>
                  <a:srgbClr val="0000FF"/>
                </a:solidFill>
                <a:latin typeface="Times New Roman"/>
                <a:cs typeface="Times New Roman"/>
              </a:rPr>
              <a:t>6-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phosphate in these tissues</a:t>
            </a:r>
            <a:r>
              <a:rPr sz="2800" b="1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6689" y="1010691"/>
            <a:ext cx="7183120" cy="3943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193675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Liver is the major glycogen storage organ </a:t>
            </a:r>
            <a:r>
              <a:rPr sz="2800" b="1" spc="-210" dirty="0">
                <a:solidFill>
                  <a:srgbClr val="0000FF"/>
                </a:solidFill>
                <a:latin typeface="Times New Roman"/>
                <a:cs typeface="Times New Roman"/>
              </a:rPr>
              <a:t>to 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provide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into the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circulation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 be  utilized by various</a:t>
            </a:r>
            <a:r>
              <a:rPr sz="2800" b="1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tissues.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In </a:t>
            </a:r>
            <a:r>
              <a:rPr sz="2800" b="1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latin typeface="Times New Roman"/>
                <a:cs typeface="Times New Roman"/>
              </a:rPr>
              <a:t>peripheral </a:t>
            </a:r>
            <a:r>
              <a:rPr sz="2800" b="1" dirty="0">
                <a:latin typeface="Times New Roman"/>
                <a:cs typeface="Times New Roman"/>
              </a:rPr>
              <a:t>tissues,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6 –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phosphate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produced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by glycogenolysis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will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be  used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</a:t>
            </a:r>
            <a:r>
              <a:rPr sz="2800" b="1" spc="-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glycolysis.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0807" y="949197"/>
            <a:ext cx="67798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Degradation by lysosomal acid</a:t>
            </a:r>
            <a:r>
              <a:rPr sz="3200" b="1" spc="-10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maltase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2085568"/>
            <a:ext cx="7212330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</a:tabLst>
            </a:pP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Acid maltase or </a:t>
            </a:r>
            <a:r>
              <a:rPr sz="2600" b="1" spc="-5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sz="2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-1,4-glucosidase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degrades</a:t>
            </a:r>
            <a:r>
              <a:rPr sz="2600" b="1" spc="-1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small  quantity of</a:t>
            </a:r>
            <a:r>
              <a:rPr sz="26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glycogen.</a:t>
            </a:r>
            <a:endParaRPr sz="2600">
              <a:latin typeface="Times New Roman"/>
              <a:cs typeface="Times New Roman"/>
            </a:endParaRPr>
          </a:p>
          <a:p>
            <a:pPr marL="295910" marR="38100" indent="-283845">
              <a:lnSpc>
                <a:spcPct val="150000"/>
              </a:lnSpc>
              <a:buClr>
                <a:srgbClr val="93C500"/>
              </a:buClr>
              <a:buSzPct val="78846"/>
              <a:buFont typeface="Arial"/>
              <a:buChar char=""/>
              <a:tabLst>
                <a:tab pos="295910" algn="l"/>
                <a:tab pos="296545" algn="l"/>
                <a:tab pos="5388610" algn="l"/>
              </a:tabLst>
            </a:pPr>
            <a:r>
              <a:rPr sz="2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Deficiency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2600" b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C00000"/>
                </a:solidFill>
                <a:latin typeface="Times New Roman"/>
                <a:cs typeface="Times New Roman"/>
              </a:rPr>
              <a:t>this</a:t>
            </a:r>
            <a:r>
              <a:rPr sz="2600" b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sz="2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-1,4-glucosidase	</a:t>
            </a:r>
            <a:r>
              <a:rPr sz="26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results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in  glycogen accumulation, causing glycogen</a:t>
            </a:r>
            <a:r>
              <a:rPr sz="2600" b="1" spc="-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storage  disease type II </a:t>
            </a:r>
            <a:r>
              <a:rPr sz="26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(Pompe’s</a:t>
            </a:r>
            <a:r>
              <a:rPr sz="2600" b="1" spc="-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00FF"/>
                </a:solidFill>
                <a:latin typeface="Times New Roman"/>
                <a:cs typeface="Times New Roman"/>
              </a:rPr>
              <a:t>disease)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5365" cy="6858000"/>
          </a:xfrm>
          <a:custGeom>
            <a:avLst/>
            <a:gdLst/>
            <a:ahLst/>
            <a:cxnLst/>
            <a:rect l="l" t="t" r="r" b="b"/>
            <a:pathLst>
              <a:path w="1015365" h="6858000">
                <a:moveTo>
                  <a:pt x="0" y="6858000"/>
                </a:moveTo>
                <a:lnTo>
                  <a:pt x="1014984" y="6858000"/>
                </a:lnTo>
                <a:lnTo>
                  <a:pt x="101498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9F1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4" name="object 4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92808" y="228600"/>
              <a:ext cx="6426708" cy="33665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7562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562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467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467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343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343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43962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76690" y="3810000"/>
            <a:ext cx="3328670" cy="2757170"/>
            <a:chOff x="2476690" y="3810000"/>
            <a:chExt cx="3328670" cy="2757170"/>
          </a:xfrm>
        </p:grpSpPr>
        <p:sp>
          <p:nvSpPr>
            <p:cNvPr id="16" name="object 16"/>
            <p:cNvSpPr/>
            <p:nvPr/>
          </p:nvSpPr>
          <p:spPr>
            <a:xfrm>
              <a:off x="27439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89707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89707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773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773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345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345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137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137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013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013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109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109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56707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56707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47107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47107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679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67961" y="63253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565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565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993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99308" y="6430705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53967" y="6071057"/>
              <a:ext cx="10795" cy="280035"/>
            </a:xfrm>
            <a:custGeom>
              <a:avLst/>
              <a:gdLst/>
              <a:ahLst/>
              <a:cxnLst/>
              <a:rect l="l" t="t" r="r" b="b"/>
              <a:pathLst>
                <a:path w="10795" h="280035">
                  <a:moveTo>
                    <a:pt x="10753" y="0"/>
                  </a:moveTo>
                  <a:lnTo>
                    <a:pt x="0" y="0"/>
                  </a:lnTo>
                  <a:lnTo>
                    <a:pt x="0" y="279996"/>
                  </a:lnTo>
                  <a:lnTo>
                    <a:pt x="10753" y="279996"/>
                  </a:lnTo>
                  <a:lnTo>
                    <a:pt x="1075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53967" y="6071057"/>
              <a:ext cx="10795" cy="280035"/>
            </a:xfrm>
            <a:custGeom>
              <a:avLst/>
              <a:gdLst/>
              <a:ahLst/>
              <a:cxnLst/>
              <a:rect l="l" t="t" r="r" b="b"/>
              <a:pathLst>
                <a:path w="10795" h="280035">
                  <a:moveTo>
                    <a:pt x="0" y="279996"/>
                  </a:moveTo>
                  <a:lnTo>
                    <a:pt x="10753" y="279996"/>
                  </a:lnTo>
                  <a:lnTo>
                    <a:pt x="10753" y="0"/>
                  </a:lnTo>
                  <a:lnTo>
                    <a:pt x="0" y="0"/>
                  </a:lnTo>
                  <a:lnTo>
                    <a:pt x="0" y="279996"/>
                  </a:lnTo>
                  <a:close/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29761" y="5715761"/>
              <a:ext cx="228600" cy="457200"/>
            </a:xfrm>
            <a:custGeom>
              <a:avLst/>
              <a:gdLst/>
              <a:ahLst/>
              <a:cxnLst/>
              <a:rect l="l" t="t" r="r" b="b"/>
              <a:pathLst>
                <a:path w="228600" h="457200">
                  <a:moveTo>
                    <a:pt x="114300" y="0"/>
                  </a:moveTo>
                  <a:lnTo>
                    <a:pt x="0" y="57150"/>
                  </a:lnTo>
                  <a:lnTo>
                    <a:pt x="0" y="400050"/>
                  </a:lnTo>
                  <a:lnTo>
                    <a:pt x="114300" y="457200"/>
                  </a:lnTo>
                  <a:lnTo>
                    <a:pt x="228600" y="400050"/>
                  </a:lnTo>
                  <a:lnTo>
                    <a:pt x="228600" y="5715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29761" y="5715761"/>
              <a:ext cx="228600" cy="457200"/>
            </a:xfrm>
            <a:custGeom>
              <a:avLst/>
              <a:gdLst/>
              <a:ahLst/>
              <a:cxnLst/>
              <a:rect l="l" t="t" r="r" b="b"/>
              <a:pathLst>
                <a:path w="228600" h="457200">
                  <a:moveTo>
                    <a:pt x="114300" y="0"/>
                  </a:moveTo>
                  <a:lnTo>
                    <a:pt x="228600" y="57150"/>
                  </a:lnTo>
                  <a:lnTo>
                    <a:pt x="228600" y="400050"/>
                  </a:lnTo>
                  <a:lnTo>
                    <a:pt x="114300" y="457200"/>
                  </a:lnTo>
                  <a:lnTo>
                    <a:pt x="0" y="400050"/>
                  </a:lnTo>
                  <a:lnTo>
                    <a:pt x="0" y="57150"/>
                  </a:lnTo>
                  <a:lnTo>
                    <a:pt x="114300" y="0"/>
                  </a:lnTo>
                  <a:close/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29000" y="4419599"/>
              <a:ext cx="228600" cy="1143000"/>
            </a:xfrm>
            <a:custGeom>
              <a:avLst/>
              <a:gdLst/>
              <a:ahLst/>
              <a:cxnLst/>
              <a:rect l="l" t="t" r="r" b="b"/>
              <a:pathLst>
                <a:path w="228600" h="1143000">
                  <a:moveTo>
                    <a:pt x="228600" y="742950"/>
                  </a:moveTo>
                  <a:lnTo>
                    <a:pt x="114300" y="685800"/>
                  </a:lnTo>
                  <a:lnTo>
                    <a:pt x="0" y="742950"/>
                  </a:lnTo>
                  <a:lnTo>
                    <a:pt x="0" y="1085850"/>
                  </a:lnTo>
                  <a:lnTo>
                    <a:pt x="114300" y="1143000"/>
                  </a:lnTo>
                  <a:lnTo>
                    <a:pt x="228600" y="1085850"/>
                  </a:lnTo>
                  <a:lnTo>
                    <a:pt x="228600" y="742950"/>
                  </a:lnTo>
                  <a:close/>
                </a:path>
                <a:path w="228600" h="1143000">
                  <a:moveTo>
                    <a:pt x="228600" y="57150"/>
                  </a:moveTo>
                  <a:lnTo>
                    <a:pt x="114300" y="0"/>
                  </a:lnTo>
                  <a:lnTo>
                    <a:pt x="0" y="57150"/>
                  </a:lnTo>
                  <a:lnTo>
                    <a:pt x="0" y="400050"/>
                  </a:lnTo>
                  <a:lnTo>
                    <a:pt x="114300" y="457200"/>
                  </a:lnTo>
                  <a:lnTo>
                    <a:pt x="228600" y="400050"/>
                  </a:lnTo>
                  <a:lnTo>
                    <a:pt x="228600" y="571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53967" y="4851819"/>
              <a:ext cx="10795" cy="889635"/>
            </a:xfrm>
            <a:custGeom>
              <a:avLst/>
              <a:gdLst/>
              <a:ahLst/>
              <a:cxnLst/>
              <a:rect l="l" t="t" r="r" b="b"/>
              <a:pathLst>
                <a:path w="10795" h="889635">
                  <a:moveTo>
                    <a:pt x="0" y="279996"/>
                  </a:moveTo>
                  <a:lnTo>
                    <a:pt x="10753" y="279996"/>
                  </a:lnTo>
                  <a:lnTo>
                    <a:pt x="10753" y="0"/>
                  </a:lnTo>
                  <a:lnTo>
                    <a:pt x="0" y="0"/>
                  </a:lnTo>
                  <a:lnTo>
                    <a:pt x="0" y="279996"/>
                  </a:lnTo>
                  <a:close/>
                </a:path>
                <a:path w="10795" h="889635">
                  <a:moveTo>
                    <a:pt x="0" y="889634"/>
                  </a:moveTo>
                  <a:lnTo>
                    <a:pt x="10753" y="889634"/>
                  </a:lnTo>
                  <a:lnTo>
                    <a:pt x="10753" y="609638"/>
                  </a:lnTo>
                  <a:lnTo>
                    <a:pt x="0" y="609638"/>
                  </a:lnTo>
                  <a:lnTo>
                    <a:pt x="0" y="889634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29000" y="3810000"/>
              <a:ext cx="228600" cy="457200"/>
            </a:xfrm>
            <a:custGeom>
              <a:avLst/>
              <a:gdLst/>
              <a:ahLst/>
              <a:cxnLst/>
              <a:rect l="l" t="t" r="r" b="b"/>
              <a:pathLst>
                <a:path w="228600" h="457200">
                  <a:moveTo>
                    <a:pt x="114300" y="0"/>
                  </a:moveTo>
                  <a:lnTo>
                    <a:pt x="0" y="57150"/>
                  </a:lnTo>
                  <a:lnTo>
                    <a:pt x="0" y="400050"/>
                  </a:lnTo>
                  <a:lnTo>
                    <a:pt x="114300" y="457200"/>
                  </a:lnTo>
                  <a:lnTo>
                    <a:pt x="228600" y="400050"/>
                  </a:lnTo>
                  <a:lnTo>
                    <a:pt x="228600" y="5715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53967" y="4242219"/>
              <a:ext cx="10795" cy="280035"/>
            </a:xfrm>
            <a:custGeom>
              <a:avLst/>
              <a:gdLst/>
              <a:ahLst/>
              <a:cxnLst/>
              <a:rect l="l" t="t" r="r" b="b"/>
              <a:pathLst>
                <a:path w="10795" h="280035">
                  <a:moveTo>
                    <a:pt x="0" y="279996"/>
                  </a:moveTo>
                  <a:lnTo>
                    <a:pt x="10753" y="279996"/>
                  </a:lnTo>
                  <a:lnTo>
                    <a:pt x="10753" y="0"/>
                  </a:lnTo>
                  <a:lnTo>
                    <a:pt x="0" y="0"/>
                  </a:lnTo>
                  <a:lnTo>
                    <a:pt x="0" y="279996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63567" y="3922776"/>
              <a:ext cx="361188" cy="20756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84091" y="3963161"/>
              <a:ext cx="746125" cy="1829435"/>
            </a:xfrm>
            <a:custGeom>
              <a:avLst/>
              <a:gdLst/>
              <a:ahLst/>
              <a:cxnLst/>
              <a:rect l="l" t="t" r="r" b="b"/>
              <a:pathLst>
                <a:path w="746125" h="1829435">
                  <a:moveTo>
                    <a:pt x="745871" y="457200"/>
                  </a:moveTo>
                  <a:lnTo>
                    <a:pt x="692950" y="458838"/>
                  </a:lnTo>
                  <a:lnTo>
                    <a:pt x="640334" y="463804"/>
                  </a:lnTo>
                  <a:lnTo>
                    <a:pt x="587679" y="472173"/>
                  </a:lnTo>
                  <a:lnTo>
                    <a:pt x="536778" y="483616"/>
                  </a:lnTo>
                  <a:lnTo>
                    <a:pt x="487730" y="498017"/>
                  </a:lnTo>
                  <a:lnTo>
                    <a:pt x="440677" y="515226"/>
                  </a:lnTo>
                  <a:lnTo>
                    <a:pt x="395732" y="535089"/>
                  </a:lnTo>
                  <a:lnTo>
                    <a:pt x="353034" y="557479"/>
                  </a:lnTo>
                  <a:lnTo>
                    <a:pt x="312699" y="582256"/>
                  </a:lnTo>
                  <a:lnTo>
                    <a:pt x="274866" y="609269"/>
                  </a:lnTo>
                  <a:lnTo>
                    <a:pt x="239661" y="638390"/>
                  </a:lnTo>
                  <a:lnTo>
                    <a:pt x="207200" y="669467"/>
                  </a:lnTo>
                  <a:lnTo>
                    <a:pt x="177634" y="702360"/>
                  </a:lnTo>
                  <a:lnTo>
                    <a:pt x="151053" y="736930"/>
                  </a:lnTo>
                  <a:lnTo>
                    <a:pt x="127622" y="773023"/>
                  </a:lnTo>
                  <a:lnTo>
                    <a:pt x="107442" y="810514"/>
                  </a:lnTo>
                  <a:lnTo>
                    <a:pt x="90652" y="849261"/>
                  </a:lnTo>
                  <a:lnTo>
                    <a:pt x="77381" y="889114"/>
                  </a:lnTo>
                  <a:lnTo>
                    <a:pt x="73393" y="906018"/>
                  </a:lnTo>
                  <a:lnTo>
                    <a:pt x="73787" y="0"/>
                  </a:lnTo>
                  <a:lnTo>
                    <a:pt x="47879" y="0"/>
                  </a:lnTo>
                  <a:lnTo>
                    <a:pt x="47129" y="1755292"/>
                  </a:lnTo>
                  <a:lnTo>
                    <a:pt x="47117" y="1803146"/>
                  </a:lnTo>
                  <a:lnTo>
                    <a:pt x="47091" y="1755228"/>
                  </a:lnTo>
                  <a:lnTo>
                    <a:pt x="25285" y="1717814"/>
                  </a:lnTo>
                  <a:lnTo>
                    <a:pt x="22352" y="1712696"/>
                  </a:lnTo>
                  <a:lnTo>
                    <a:pt x="14478" y="1710613"/>
                  </a:lnTo>
                  <a:lnTo>
                    <a:pt x="2032" y="1717814"/>
                  </a:lnTo>
                  <a:lnTo>
                    <a:pt x="0" y="1725752"/>
                  </a:lnTo>
                  <a:lnTo>
                    <a:pt x="3581" y="1731975"/>
                  </a:lnTo>
                  <a:lnTo>
                    <a:pt x="60071" y="1828863"/>
                  </a:lnTo>
                  <a:lnTo>
                    <a:pt x="75057" y="1803158"/>
                  </a:lnTo>
                  <a:lnTo>
                    <a:pt x="116611" y="1731924"/>
                  </a:lnTo>
                  <a:lnTo>
                    <a:pt x="120269" y="1725803"/>
                  </a:lnTo>
                  <a:lnTo>
                    <a:pt x="118110" y="1717865"/>
                  </a:lnTo>
                  <a:lnTo>
                    <a:pt x="112014" y="1714258"/>
                  </a:lnTo>
                  <a:lnTo>
                    <a:pt x="105791" y="1710651"/>
                  </a:lnTo>
                  <a:lnTo>
                    <a:pt x="97917" y="1712734"/>
                  </a:lnTo>
                  <a:lnTo>
                    <a:pt x="94234" y="1718906"/>
                  </a:lnTo>
                  <a:lnTo>
                    <a:pt x="73037" y="1755228"/>
                  </a:lnTo>
                  <a:lnTo>
                    <a:pt x="73063" y="1710626"/>
                  </a:lnTo>
                  <a:lnTo>
                    <a:pt x="73228" y="1292567"/>
                  </a:lnTo>
                  <a:lnTo>
                    <a:pt x="79171" y="1316647"/>
                  </a:lnTo>
                  <a:lnTo>
                    <a:pt x="93637" y="1358201"/>
                  </a:lnTo>
                  <a:lnTo>
                    <a:pt x="111912" y="1398473"/>
                  </a:lnTo>
                  <a:lnTo>
                    <a:pt x="133845" y="1437297"/>
                  </a:lnTo>
                  <a:lnTo>
                    <a:pt x="159283" y="1474533"/>
                  </a:lnTo>
                  <a:lnTo>
                    <a:pt x="188087" y="1510030"/>
                  </a:lnTo>
                  <a:lnTo>
                    <a:pt x="220103" y="1543621"/>
                  </a:lnTo>
                  <a:lnTo>
                    <a:pt x="255193" y="1575155"/>
                  </a:lnTo>
                  <a:lnTo>
                    <a:pt x="293204" y="1604479"/>
                  </a:lnTo>
                  <a:lnTo>
                    <a:pt x="333997" y="1631442"/>
                  </a:lnTo>
                  <a:lnTo>
                    <a:pt x="377405" y="1655876"/>
                  </a:lnTo>
                  <a:lnTo>
                    <a:pt x="423303" y="1677657"/>
                  </a:lnTo>
                  <a:lnTo>
                    <a:pt x="471538" y="1696593"/>
                  </a:lnTo>
                  <a:lnTo>
                    <a:pt x="521957" y="1712556"/>
                  </a:lnTo>
                  <a:lnTo>
                    <a:pt x="574421" y="1725383"/>
                  </a:lnTo>
                  <a:lnTo>
                    <a:pt x="574421" y="1811108"/>
                  </a:lnTo>
                  <a:lnTo>
                    <a:pt x="745871" y="1657350"/>
                  </a:lnTo>
                  <a:lnTo>
                    <a:pt x="574421" y="1468247"/>
                  </a:lnTo>
                  <a:lnTo>
                    <a:pt x="574421" y="1553972"/>
                  </a:lnTo>
                  <a:lnTo>
                    <a:pt x="521957" y="1541157"/>
                  </a:lnTo>
                  <a:lnTo>
                    <a:pt x="471538" y="1525193"/>
                  </a:lnTo>
                  <a:lnTo>
                    <a:pt x="423303" y="1506245"/>
                  </a:lnTo>
                  <a:lnTo>
                    <a:pt x="377405" y="1484477"/>
                  </a:lnTo>
                  <a:lnTo>
                    <a:pt x="333997" y="1460030"/>
                  </a:lnTo>
                  <a:lnTo>
                    <a:pt x="293204" y="1433068"/>
                  </a:lnTo>
                  <a:lnTo>
                    <a:pt x="255193" y="1403743"/>
                  </a:lnTo>
                  <a:lnTo>
                    <a:pt x="220103" y="1372196"/>
                  </a:lnTo>
                  <a:lnTo>
                    <a:pt x="188087" y="1338605"/>
                  </a:lnTo>
                  <a:lnTo>
                    <a:pt x="159283" y="1303108"/>
                  </a:lnTo>
                  <a:lnTo>
                    <a:pt x="133845" y="1265872"/>
                  </a:lnTo>
                  <a:lnTo>
                    <a:pt x="111912" y="1227035"/>
                  </a:lnTo>
                  <a:lnTo>
                    <a:pt x="93637" y="1186751"/>
                  </a:lnTo>
                  <a:lnTo>
                    <a:pt x="79171" y="1145197"/>
                  </a:lnTo>
                  <a:lnTo>
                    <a:pt x="73304" y="1121422"/>
                  </a:lnTo>
                  <a:lnTo>
                    <a:pt x="73317" y="1078763"/>
                  </a:lnTo>
                  <a:lnTo>
                    <a:pt x="92252" y="1016927"/>
                  </a:lnTo>
                  <a:lnTo>
                    <a:pt x="109740" y="977404"/>
                  </a:lnTo>
                  <a:lnTo>
                    <a:pt x="130657" y="939406"/>
                  </a:lnTo>
                  <a:lnTo>
                    <a:pt x="154851" y="903046"/>
                  </a:lnTo>
                  <a:lnTo>
                    <a:pt x="182143" y="868426"/>
                  </a:lnTo>
                  <a:lnTo>
                    <a:pt x="212382" y="835660"/>
                  </a:lnTo>
                  <a:lnTo>
                    <a:pt x="245389" y="804875"/>
                  </a:lnTo>
                  <a:lnTo>
                    <a:pt x="281025" y="776173"/>
                  </a:lnTo>
                  <a:lnTo>
                    <a:pt x="319125" y="749668"/>
                  </a:lnTo>
                  <a:lnTo>
                    <a:pt x="359511" y="725474"/>
                  </a:lnTo>
                  <a:lnTo>
                    <a:pt x="402031" y="703707"/>
                  </a:lnTo>
                  <a:lnTo>
                    <a:pt x="446532" y="684466"/>
                  </a:lnTo>
                  <a:lnTo>
                    <a:pt x="492836" y="667893"/>
                  </a:lnTo>
                  <a:lnTo>
                    <a:pt x="540791" y="654062"/>
                  </a:lnTo>
                  <a:lnTo>
                    <a:pt x="590232" y="643115"/>
                  </a:lnTo>
                  <a:lnTo>
                    <a:pt x="640994" y="635165"/>
                  </a:lnTo>
                  <a:lnTo>
                    <a:pt x="692937" y="630301"/>
                  </a:lnTo>
                  <a:lnTo>
                    <a:pt x="745871" y="628650"/>
                  </a:lnTo>
                  <a:lnTo>
                    <a:pt x="745871" y="457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44161" y="4420362"/>
              <a:ext cx="685800" cy="1354455"/>
            </a:xfrm>
            <a:custGeom>
              <a:avLst/>
              <a:gdLst/>
              <a:ahLst/>
              <a:cxnLst/>
              <a:rect l="l" t="t" r="r" b="b"/>
              <a:pathLst>
                <a:path w="685800" h="1354454">
                  <a:moveTo>
                    <a:pt x="0" y="557149"/>
                  </a:moveTo>
                  <a:lnTo>
                    <a:pt x="2171" y="601635"/>
                  </a:lnTo>
                  <a:lnTo>
                    <a:pt x="8589" y="645300"/>
                  </a:lnTo>
                  <a:lnTo>
                    <a:pt x="19105" y="687990"/>
                  </a:lnTo>
                  <a:lnTo>
                    <a:pt x="33573" y="729550"/>
                  </a:lnTo>
                  <a:lnTo>
                    <a:pt x="51845" y="769825"/>
                  </a:lnTo>
                  <a:lnTo>
                    <a:pt x="73775" y="808661"/>
                  </a:lnTo>
                  <a:lnTo>
                    <a:pt x="99215" y="845904"/>
                  </a:lnTo>
                  <a:lnTo>
                    <a:pt x="128019" y="881401"/>
                  </a:lnTo>
                  <a:lnTo>
                    <a:pt x="160040" y="914995"/>
                  </a:lnTo>
                  <a:lnTo>
                    <a:pt x="195129" y="946533"/>
                  </a:lnTo>
                  <a:lnTo>
                    <a:pt x="233141" y="975862"/>
                  </a:lnTo>
                  <a:lnTo>
                    <a:pt x="273929" y="1002825"/>
                  </a:lnTo>
                  <a:lnTo>
                    <a:pt x="317344" y="1027269"/>
                  </a:lnTo>
                  <a:lnTo>
                    <a:pt x="363241" y="1049041"/>
                  </a:lnTo>
                  <a:lnTo>
                    <a:pt x="411473" y="1067984"/>
                  </a:lnTo>
                  <a:lnTo>
                    <a:pt x="461891" y="1083946"/>
                  </a:lnTo>
                  <a:lnTo>
                    <a:pt x="514350" y="1096772"/>
                  </a:lnTo>
                  <a:lnTo>
                    <a:pt x="514350" y="1011047"/>
                  </a:lnTo>
                  <a:lnTo>
                    <a:pt x="685800" y="1200150"/>
                  </a:lnTo>
                  <a:lnTo>
                    <a:pt x="514350" y="1353908"/>
                  </a:lnTo>
                  <a:lnTo>
                    <a:pt x="514350" y="1268183"/>
                  </a:lnTo>
                  <a:lnTo>
                    <a:pt x="461891" y="1255354"/>
                  </a:lnTo>
                  <a:lnTo>
                    <a:pt x="411473" y="1239391"/>
                  </a:lnTo>
                  <a:lnTo>
                    <a:pt x="363241" y="1220447"/>
                  </a:lnTo>
                  <a:lnTo>
                    <a:pt x="317344" y="1198676"/>
                  </a:lnTo>
                  <a:lnTo>
                    <a:pt x="273929" y="1174234"/>
                  </a:lnTo>
                  <a:lnTo>
                    <a:pt x="233141" y="1147273"/>
                  </a:lnTo>
                  <a:lnTo>
                    <a:pt x="195129" y="1117948"/>
                  </a:lnTo>
                  <a:lnTo>
                    <a:pt x="160040" y="1086414"/>
                  </a:lnTo>
                  <a:lnTo>
                    <a:pt x="128019" y="1052824"/>
                  </a:lnTo>
                  <a:lnTo>
                    <a:pt x="99215" y="1017333"/>
                  </a:lnTo>
                  <a:lnTo>
                    <a:pt x="73775" y="980094"/>
                  </a:lnTo>
                  <a:lnTo>
                    <a:pt x="51845" y="941262"/>
                  </a:lnTo>
                  <a:lnTo>
                    <a:pt x="33573" y="900991"/>
                  </a:lnTo>
                  <a:lnTo>
                    <a:pt x="19105" y="859435"/>
                  </a:lnTo>
                  <a:lnTo>
                    <a:pt x="8589" y="816748"/>
                  </a:lnTo>
                  <a:lnTo>
                    <a:pt x="2171" y="773085"/>
                  </a:lnTo>
                  <a:lnTo>
                    <a:pt x="0" y="728599"/>
                  </a:lnTo>
                  <a:lnTo>
                    <a:pt x="0" y="557149"/>
                  </a:lnTo>
                  <a:lnTo>
                    <a:pt x="2063" y="513606"/>
                  </a:lnTo>
                  <a:lnTo>
                    <a:pt x="8152" y="470980"/>
                  </a:lnTo>
                  <a:lnTo>
                    <a:pt x="18114" y="429394"/>
                  </a:lnTo>
                  <a:lnTo>
                    <a:pt x="31797" y="388974"/>
                  </a:lnTo>
                  <a:lnTo>
                    <a:pt x="49047" y="349841"/>
                  </a:lnTo>
                  <a:lnTo>
                    <a:pt x="69713" y="312121"/>
                  </a:lnTo>
                  <a:lnTo>
                    <a:pt x="93641" y="275938"/>
                  </a:lnTo>
                  <a:lnTo>
                    <a:pt x="120679" y="241414"/>
                  </a:lnTo>
                  <a:lnTo>
                    <a:pt x="150676" y="208673"/>
                  </a:lnTo>
                  <a:lnTo>
                    <a:pt x="183477" y="177841"/>
                  </a:lnTo>
                  <a:lnTo>
                    <a:pt x="218931" y="149040"/>
                  </a:lnTo>
                  <a:lnTo>
                    <a:pt x="256885" y="122394"/>
                  </a:lnTo>
                  <a:lnTo>
                    <a:pt x="297186" y="98027"/>
                  </a:lnTo>
                  <a:lnTo>
                    <a:pt x="339682" y="76063"/>
                  </a:lnTo>
                  <a:lnTo>
                    <a:pt x="384221" y="56626"/>
                  </a:lnTo>
                  <a:lnTo>
                    <a:pt x="430649" y="39839"/>
                  </a:lnTo>
                  <a:lnTo>
                    <a:pt x="478815" y="25827"/>
                  </a:lnTo>
                  <a:lnTo>
                    <a:pt x="528565" y="14713"/>
                  </a:lnTo>
                  <a:lnTo>
                    <a:pt x="579748" y="6622"/>
                  </a:lnTo>
                  <a:lnTo>
                    <a:pt x="632210" y="1676"/>
                  </a:lnTo>
                  <a:lnTo>
                    <a:pt x="685800" y="0"/>
                  </a:lnTo>
                  <a:lnTo>
                    <a:pt x="685800" y="171450"/>
                  </a:lnTo>
                  <a:lnTo>
                    <a:pt x="632866" y="173094"/>
                  </a:lnTo>
                  <a:lnTo>
                    <a:pt x="580935" y="177952"/>
                  </a:lnTo>
                  <a:lnTo>
                    <a:pt x="530168" y="185911"/>
                  </a:lnTo>
                  <a:lnTo>
                    <a:pt x="480725" y="196859"/>
                  </a:lnTo>
                  <a:lnTo>
                    <a:pt x="432770" y="210681"/>
                  </a:lnTo>
                  <a:lnTo>
                    <a:pt x="386464" y="227265"/>
                  </a:lnTo>
                  <a:lnTo>
                    <a:pt x="341968" y="246499"/>
                  </a:lnTo>
                  <a:lnTo>
                    <a:pt x="299445" y="268270"/>
                  </a:lnTo>
                  <a:lnTo>
                    <a:pt x="259056" y="292464"/>
                  </a:lnTo>
                  <a:lnTo>
                    <a:pt x="220962" y="318969"/>
                  </a:lnTo>
                  <a:lnTo>
                    <a:pt x="185327" y="347672"/>
                  </a:lnTo>
                  <a:lnTo>
                    <a:pt x="152311" y="378459"/>
                  </a:lnTo>
                  <a:lnTo>
                    <a:pt x="122076" y="411219"/>
                  </a:lnTo>
                  <a:lnTo>
                    <a:pt x="94783" y="445839"/>
                  </a:lnTo>
                  <a:lnTo>
                    <a:pt x="70596" y="482204"/>
                  </a:lnTo>
                  <a:lnTo>
                    <a:pt x="49675" y="520203"/>
                  </a:lnTo>
                  <a:lnTo>
                    <a:pt x="32182" y="559723"/>
                  </a:lnTo>
                  <a:lnTo>
                    <a:pt x="18279" y="600651"/>
                  </a:lnTo>
                  <a:lnTo>
                    <a:pt x="8127" y="642874"/>
                  </a:lnTo>
                </a:path>
              </a:pathLst>
            </a:custGeom>
            <a:ln w="259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588008" y="6312408"/>
            <a:ext cx="585470" cy="254635"/>
            <a:chOff x="1588008" y="6312408"/>
            <a:chExt cx="585470" cy="254635"/>
          </a:xfrm>
        </p:grpSpPr>
        <p:sp>
          <p:nvSpPr>
            <p:cNvPr id="51" name="object 51"/>
            <p:cNvSpPr/>
            <p:nvPr/>
          </p:nvSpPr>
          <p:spPr>
            <a:xfrm>
              <a:off x="1880108" y="643070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80108" y="643070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00962" y="63253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599"/>
                  </a:lnTo>
                  <a:lnTo>
                    <a:pt x="323850" y="228599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00962" y="63253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599"/>
                  </a:lnTo>
                  <a:lnTo>
                    <a:pt x="57150" y="228599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976876" y="3705225"/>
            <a:ext cx="2731135" cy="1748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 Black"/>
                <a:cs typeface="Arial Black"/>
              </a:rPr>
              <a:t>Glycogen</a:t>
            </a:r>
            <a:endParaRPr sz="2000">
              <a:latin typeface="Arial Black"/>
              <a:cs typeface="Arial Black"/>
            </a:endParaRPr>
          </a:p>
          <a:p>
            <a:pPr marL="281940">
              <a:lnSpc>
                <a:spcPct val="100000"/>
              </a:lnSpc>
              <a:spcBef>
                <a:spcPts val="2475"/>
              </a:spcBef>
            </a:pPr>
            <a:r>
              <a:rPr sz="2000" dirty="0">
                <a:latin typeface="Arial"/>
                <a:cs typeface="Arial"/>
              </a:rPr>
              <a:t>Pi</a:t>
            </a:r>
            <a:endParaRPr sz="2000">
              <a:latin typeface="Arial"/>
              <a:cs typeface="Arial"/>
            </a:endParaRPr>
          </a:p>
          <a:p>
            <a:pPr marL="42545" algn="ctr">
              <a:lnSpc>
                <a:spcPct val="100000"/>
              </a:lnSpc>
              <a:spcBef>
                <a:spcPts val="290"/>
              </a:spcBef>
            </a:pPr>
            <a:r>
              <a:rPr sz="2000" b="1" dirty="0">
                <a:solidFill>
                  <a:srgbClr val="6F2F9F"/>
                </a:solidFill>
                <a:latin typeface="Times New Roman"/>
                <a:cs typeface="Times New Roman"/>
              </a:rPr>
              <a:t>Glycogen</a:t>
            </a:r>
            <a:r>
              <a:rPr sz="2000" b="1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6F2F9F"/>
                </a:solidFill>
                <a:latin typeface="Times New Roman"/>
                <a:cs typeface="Times New Roman"/>
              </a:rPr>
              <a:t>Phosphorylase</a:t>
            </a:r>
            <a:endParaRPr sz="2000">
              <a:latin typeface="Times New Roman"/>
              <a:cs typeface="Times New Roman"/>
            </a:endParaRPr>
          </a:p>
          <a:p>
            <a:pPr marL="40640" algn="ctr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Times New Roman"/>
                <a:cs typeface="Times New Roman"/>
              </a:rPr>
              <a:t>Glucose-1Phosphate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89294" y="6258559"/>
            <a:ext cx="18256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Black"/>
                <a:cs typeface="Arial Black"/>
              </a:rPr>
              <a:t>Limit</a:t>
            </a:r>
            <a:r>
              <a:rPr sz="2000" spc="-80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Dextrin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264917" y="5361813"/>
            <a:ext cx="1028065" cy="816610"/>
            <a:chOff x="2264917" y="5361813"/>
            <a:chExt cx="1028065" cy="816610"/>
          </a:xfrm>
        </p:grpSpPr>
        <p:sp>
          <p:nvSpPr>
            <p:cNvPr id="58" name="object 58"/>
            <p:cNvSpPr/>
            <p:nvPr/>
          </p:nvSpPr>
          <p:spPr>
            <a:xfrm>
              <a:off x="2264917" y="5361813"/>
              <a:ext cx="147700" cy="1537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05760" y="5429123"/>
              <a:ext cx="887094" cy="749300"/>
            </a:xfrm>
            <a:custGeom>
              <a:avLst/>
              <a:gdLst/>
              <a:ahLst/>
              <a:cxnLst/>
              <a:rect l="l" t="t" r="r" b="b"/>
              <a:pathLst>
                <a:path w="887095" h="749300">
                  <a:moveTo>
                    <a:pt x="113924" y="27431"/>
                  </a:moveTo>
                  <a:lnTo>
                    <a:pt x="85851" y="27431"/>
                  </a:lnTo>
                  <a:lnTo>
                    <a:pt x="0" y="141223"/>
                  </a:lnTo>
                  <a:lnTo>
                    <a:pt x="17780" y="154812"/>
                  </a:lnTo>
                  <a:lnTo>
                    <a:pt x="113924" y="27431"/>
                  </a:lnTo>
                  <a:close/>
                </a:path>
                <a:path w="887095" h="749300">
                  <a:moveTo>
                    <a:pt x="46862" y="4825"/>
                  </a:moveTo>
                  <a:lnTo>
                    <a:pt x="33908" y="22097"/>
                  </a:lnTo>
                  <a:lnTo>
                    <a:pt x="39453" y="23621"/>
                  </a:lnTo>
                  <a:lnTo>
                    <a:pt x="45593" y="24955"/>
                  </a:lnTo>
                  <a:lnTo>
                    <a:pt x="52304" y="26098"/>
                  </a:lnTo>
                  <a:lnTo>
                    <a:pt x="59562" y="27050"/>
                  </a:lnTo>
                  <a:lnTo>
                    <a:pt x="66903" y="27717"/>
                  </a:lnTo>
                  <a:lnTo>
                    <a:pt x="73707" y="28003"/>
                  </a:lnTo>
                  <a:lnTo>
                    <a:pt x="80011" y="27908"/>
                  </a:lnTo>
                  <a:lnTo>
                    <a:pt x="85851" y="27431"/>
                  </a:lnTo>
                  <a:lnTo>
                    <a:pt x="113924" y="27431"/>
                  </a:lnTo>
                  <a:lnTo>
                    <a:pt x="128015" y="8762"/>
                  </a:lnTo>
                  <a:lnTo>
                    <a:pt x="126874" y="7897"/>
                  </a:lnTo>
                  <a:lnTo>
                    <a:pt x="76473" y="7897"/>
                  </a:lnTo>
                  <a:lnTo>
                    <a:pt x="66802" y="7588"/>
                  </a:lnTo>
                  <a:lnTo>
                    <a:pt x="56939" y="6564"/>
                  </a:lnTo>
                  <a:lnTo>
                    <a:pt x="46862" y="4825"/>
                  </a:lnTo>
                  <a:close/>
                </a:path>
                <a:path w="887095" h="749300">
                  <a:moveTo>
                    <a:pt x="116458" y="0"/>
                  </a:moveTo>
                  <a:lnTo>
                    <a:pt x="76473" y="7897"/>
                  </a:lnTo>
                  <a:lnTo>
                    <a:pt x="126874" y="7897"/>
                  </a:lnTo>
                  <a:lnTo>
                    <a:pt x="116458" y="0"/>
                  </a:lnTo>
                  <a:close/>
                </a:path>
                <a:path w="887095" h="749300">
                  <a:moveTo>
                    <a:pt x="56133" y="216865"/>
                  </a:moveTo>
                  <a:lnTo>
                    <a:pt x="55371" y="228244"/>
                  </a:lnTo>
                  <a:lnTo>
                    <a:pt x="62991" y="230073"/>
                  </a:lnTo>
                  <a:lnTo>
                    <a:pt x="69976" y="229692"/>
                  </a:lnTo>
                  <a:lnTo>
                    <a:pt x="82168" y="224485"/>
                  </a:lnTo>
                  <a:lnTo>
                    <a:pt x="88011" y="219443"/>
                  </a:lnTo>
                  <a:lnTo>
                    <a:pt x="89070" y="218058"/>
                  </a:lnTo>
                  <a:lnTo>
                    <a:pt x="61213" y="218058"/>
                  </a:lnTo>
                  <a:lnTo>
                    <a:pt x="56133" y="216865"/>
                  </a:lnTo>
                  <a:close/>
                </a:path>
                <a:path w="887095" h="749300">
                  <a:moveTo>
                    <a:pt x="88645" y="176288"/>
                  </a:moveTo>
                  <a:lnTo>
                    <a:pt x="73278" y="196634"/>
                  </a:lnTo>
                  <a:lnTo>
                    <a:pt x="83438" y="204266"/>
                  </a:lnTo>
                  <a:lnTo>
                    <a:pt x="78739" y="210134"/>
                  </a:lnTo>
                  <a:lnTo>
                    <a:pt x="74294" y="213994"/>
                  </a:lnTo>
                  <a:lnTo>
                    <a:pt x="69976" y="215861"/>
                  </a:lnTo>
                  <a:lnTo>
                    <a:pt x="65786" y="217716"/>
                  </a:lnTo>
                  <a:lnTo>
                    <a:pt x="61213" y="218058"/>
                  </a:lnTo>
                  <a:lnTo>
                    <a:pt x="89070" y="218058"/>
                  </a:lnTo>
                  <a:lnTo>
                    <a:pt x="93725" y="211975"/>
                  </a:lnTo>
                  <a:lnTo>
                    <a:pt x="108965" y="191630"/>
                  </a:lnTo>
                  <a:lnTo>
                    <a:pt x="88645" y="176288"/>
                  </a:lnTo>
                  <a:close/>
                </a:path>
                <a:path w="887095" h="749300">
                  <a:moveTo>
                    <a:pt x="761745" y="667626"/>
                  </a:moveTo>
                  <a:lnTo>
                    <a:pt x="757767" y="676516"/>
                  </a:lnTo>
                  <a:lnTo>
                    <a:pt x="755538" y="685406"/>
                  </a:lnTo>
                  <a:lnTo>
                    <a:pt x="755048" y="694296"/>
                  </a:lnTo>
                  <a:lnTo>
                    <a:pt x="756284" y="703186"/>
                  </a:lnTo>
                  <a:lnTo>
                    <a:pt x="781176" y="734936"/>
                  </a:lnTo>
                  <a:lnTo>
                    <a:pt x="815466" y="748906"/>
                  </a:lnTo>
                  <a:lnTo>
                    <a:pt x="823468" y="748906"/>
                  </a:lnTo>
                  <a:lnTo>
                    <a:pt x="838326" y="743826"/>
                  </a:lnTo>
                  <a:lnTo>
                    <a:pt x="844295" y="740016"/>
                  </a:lnTo>
                  <a:lnTo>
                    <a:pt x="851611" y="729856"/>
                  </a:lnTo>
                  <a:lnTo>
                    <a:pt x="807719" y="729856"/>
                  </a:lnTo>
                  <a:lnTo>
                    <a:pt x="800353" y="726046"/>
                  </a:lnTo>
                  <a:lnTo>
                    <a:pt x="792226" y="719696"/>
                  </a:lnTo>
                  <a:lnTo>
                    <a:pt x="784097" y="714616"/>
                  </a:lnTo>
                  <a:lnTo>
                    <a:pt x="779144" y="706996"/>
                  </a:lnTo>
                  <a:lnTo>
                    <a:pt x="777494" y="700646"/>
                  </a:lnTo>
                  <a:lnTo>
                    <a:pt x="775715" y="693026"/>
                  </a:lnTo>
                  <a:lnTo>
                    <a:pt x="777113" y="685406"/>
                  </a:lnTo>
                  <a:lnTo>
                    <a:pt x="781431" y="677786"/>
                  </a:lnTo>
                  <a:lnTo>
                    <a:pt x="761745" y="667626"/>
                  </a:lnTo>
                  <a:close/>
                </a:path>
                <a:path w="887095" h="749300">
                  <a:moveTo>
                    <a:pt x="832993" y="609206"/>
                  </a:moveTo>
                  <a:lnTo>
                    <a:pt x="822959" y="609206"/>
                  </a:lnTo>
                  <a:lnTo>
                    <a:pt x="817499" y="610476"/>
                  </a:lnTo>
                  <a:lnTo>
                    <a:pt x="812419" y="613016"/>
                  </a:lnTo>
                  <a:lnTo>
                    <a:pt x="807212" y="615556"/>
                  </a:lnTo>
                  <a:lnTo>
                    <a:pt x="792607" y="640956"/>
                  </a:lnTo>
                  <a:lnTo>
                    <a:pt x="791971" y="647306"/>
                  </a:lnTo>
                  <a:lnTo>
                    <a:pt x="793241" y="653656"/>
                  </a:lnTo>
                  <a:lnTo>
                    <a:pt x="796544" y="658736"/>
                  </a:lnTo>
                  <a:lnTo>
                    <a:pt x="799635" y="665086"/>
                  </a:lnTo>
                  <a:lnTo>
                    <a:pt x="804132" y="671436"/>
                  </a:lnTo>
                  <a:lnTo>
                    <a:pt x="810009" y="679056"/>
                  </a:lnTo>
                  <a:lnTo>
                    <a:pt x="817244" y="687946"/>
                  </a:lnTo>
                  <a:lnTo>
                    <a:pt x="825119" y="698106"/>
                  </a:lnTo>
                  <a:lnTo>
                    <a:pt x="829690" y="704456"/>
                  </a:lnTo>
                  <a:lnTo>
                    <a:pt x="830961" y="708266"/>
                  </a:lnTo>
                  <a:lnTo>
                    <a:pt x="832738" y="713346"/>
                  </a:lnTo>
                  <a:lnTo>
                    <a:pt x="807719" y="729856"/>
                  </a:lnTo>
                  <a:lnTo>
                    <a:pt x="851611" y="729856"/>
                  </a:lnTo>
                  <a:lnTo>
                    <a:pt x="853439" y="727316"/>
                  </a:lnTo>
                  <a:lnTo>
                    <a:pt x="855852" y="720966"/>
                  </a:lnTo>
                  <a:lnTo>
                    <a:pt x="856361" y="709536"/>
                  </a:lnTo>
                  <a:lnTo>
                    <a:pt x="854710" y="703186"/>
                  </a:lnTo>
                  <a:lnTo>
                    <a:pt x="831214" y="668896"/>
                  </a:lnTo>
                  <a:lnTo>
                    <a:pt x="820165" y="654926"/>
                  </a:lnTo>
                  <a:lnTo>
                    <a:pt x="818895" y="652386"/>
                  </a:lnTo>
                  <a:lnTo>
                    <a:pt x="816737" y="648576"/>
                  </a:lnTo>
                  <a:lnTo>
                    <a:pt x="815594" y="644766"/>
                  </a:lnTo>
                  <a:lnTo>
                    <a:pt x="815594" y="639686"/>
                  </a:lnTo>
                  <a:lnTo>
                    <a:pt x="816356" y="637146"/>
                  </a:lnTo>
                  <a:lnTo>
                    <a:pt x="820927" y="630796"/>
                  </a:lnTo>
                  <a:lnTo>
                    <a:pt x="824991" y="629526"/>
                  </a:lnTo>
                  <a:lnTo>
                    <a:pt x="836168" y="628256"/>
                  </a:lnTo>
                  <a:lnTo>
                    <a:pt x="868173" y="628256"/>
                  </a:lnTo>
                  <a:lnTo>
                    <a:pt x="866894" y="626986"/>
                  </a:lnTo>
                  <a:lnTo>
                    <a:pt x="861060" y="621906"/>
                  </a:lnTo>
                  <a:lnTo>
                    <a:pt x="855472" y="618096"/>
                  </a:lnTo>
                  <a:lnTo>
                    <a:pt x="849884" y="615556"/>
                  </a:lnTo>
                  <a:lnTo>
                    <a:pt x="838072" y="610476"/>
                  </a:lnTo>
                  <a:lnTo>
                    <a:pt x="832993" y="609206"/>
                  </a:lnTo>
                  <a:close/>
                </a:path>
                <a:path w="887095" h="749300">
                  <a:moveTo>
                    <a:pt x="868173" y="628256"/>
                  </a:moveTo>
                  <a:lnTo>
                    <a:pt x="836168" y="628256"/>
                  </a:lnTo>
                  <a:lnTo>
                    <a:pt x="843026" y="632066"/>
                  </a:lnTo>
                  <a:lnTo>
                    <a:pt x="851280" y="638416"/>
                  </a:lnTo>
                  <a:lnTo>
                    <a:pt x="858138" y="643496"/>
                  </a:lnTo>
                  <a:lnTo>
                    <a:pt x="862329" y="648576"/>
                  </a:lnTo>
                  <a:lnTo>
                    <a:pt x="865377" y="661276"/>
                  </a:lnTo>
                  <a:lnTo>
                    <a:pt x="864488" y="666356"/>
                  </a:lnTo>
                  <a:lnTo>
                    <a:pt x="861187" y="672706"/>
                  </a:lnTo>
                  <a:lnTo>
                    <a:pt x="880490" y="684136"/>
                  </a:lnTo>
                  <a:lnTo>
                    <a:pt x="884427" y="675246"/>
                  </a:lnTo>
                  <a:lnTo>
                    <a:pt x="886587" y="668896"/>
                  </a:lnTo>
                  <a:lnTo>
                    <a:pt x="886713" y="656196"/>
                  </a:lnTo>
                  <a:lnTo>
                    <a:pt x="884554" y="649846"/>
                  </a:lnTo>
                  <a:lnTo>
                    <a:pt x="880110" y="642226"/>
                  </a:lnTo>
                  <a:lnTo>
                    <a:pt x="876419" y="637146"/>
                  </a:lnTo>
                  <a:lnTo>
                    <a:pt x="872013" y="632066"/>
                  </a:lnTo>
                  <a:lnTo>
                    <a:pt x="868173" y="628256"/>
                  </a:lnTo>
                  <a:close/>
                </a:path>
                <a:path w="887095" h="749300">
                  <a:moveTo>
                    <a:pt x="735998" y="657466"/>
                  </a:moveTo>
                  <a:lnTo>
                    <a:pt x="710311" y="657466"/>
                  </a:lnTo>
                  <a:lnTo>
                    <a:pt x="700277" y="670166"/>
                  </a:lnTo>
                  <a:lnTo>
                    <a:pt x="716914" y="682866"/>
                  </a:lnTo>
                  <a:lnTo>
                    <a:pt x="735998" y="657466"/>
                  </a:lnTo>
                  <a:close/>
                </a:path>
                <a:path w="887095" h="749300">
                  <a:moveTo>
                    <a:pt x="722630" y="529196"/>
                  </a:moveTo>
                  <a:lnTo>
                    <a:pt x="714865" y="529196"/>
                  </a:lnTo>
                  <a:lnTo>
                    <a:pt x="707183" y="530466"/>
                  </a:lnTo>
                  <a:lnTo>
                    <a:pt x="671341" y="553326"/>
                  </a:lnTo>
                  <a:lnTo>
                    <a:pt x="651706" y="586346"/>
                  </a:lnTo>
                  <a:lnTo>
                    <a:pt x="648001" y="610476"/>
                  </a:lnTo>
                  <a:lnTo>
                    <a:pt x="649011" y="618096"/>
                  </a:lnTo>
                  <a:lnTo>
                    <a:pt x="678914" y="656196"/>
                  </a:lnTo>
                  <a:lnTo>
                    <a:pt x="689101" y="660006"/>
                  </a:lnTo>
                  <a:lnTo>
                    <a:pt x="699575" y="660006"/>
                  </a:lnTo>
                  <a:lnTo>
                    <a:pt x="710311" y="657466"/>
                  </a:lnTo>
                  <a:lnTo>
                    <a:pt x="735998" y="657466"/>
                  </a:lnTo>
                  <a:lnTo>
                    <a:pt x="746493" y="643496"/>
                  </a:lnTo>
                  <a:lnTo>
                    <a:pt x="701436" y="643496"/>
                  </a:lnTo>
                  <a:lnTo>
                    <a:pt x="694435" y="642226"/>
                  </a:lnTo>
                  <a:lnTo>
                    <a:pt x="669289" y="611746"/>
                  </a:lnTo>
                  <a:lnTo>
                    <a:pt x="669762" y="602856"/>
                  </a:lnTo>
                  <a:lnTo>
                    <a:pt x="691393" y="566026"/>
                  </a:lnTo>
                  <a:lnTo>
                    <a:pt x="722108" y="549516"/>
                  </a:lnTo>
                  <a:lnTo>
                    <a:pt x="762381" y="549516"/>
                  </a:lnTo>
                  <a:lnTo>
                    <a:pt x="757682" y="544436"/>
                  </a:lnTo>
                  <a:lnTo>
                    <a:pt x="751332" y="539356"/>
                  </a:lnTo>
                  <a:lnTo>
                    <a:pt x="744686" y="535546"/>
                  </a:lnTo>
                  <a:lnTo>
                    <a:pt x="737695" y="531736"/>
                  </a:lnTo>
                  <a:lnTo>
                    <a:pt x="722630" y="529196"/>
                  </a:lnTo>
                  <a:close/>
                </a:path>
                <a:path w="887095" h="749300">
                  <a:moveTo>
                    <a:pt x="762381" y="549516"/>
                  </a:moveTo>
                  <a:lnTo>
                    <a:pt x="729122" y="549516"/>
                  </a:lnTo>
                  <a:lnTo>
                    <a:pt x="735685" y="552056"/>
                  </a:lnTo>
                  <a:lnTo>
                    <a:pt x="741807" y="555866"/>
                  </a:lnTo>
                  <a:lnTo>
                    <a:pt x="747242" y="560946"/>
                  </a:lnTo>
                  <a:lnTo>
                    <a:pt x="751189" y="567296"/>
                  </a:lnTo>
                  <a:lnTo>
                    <a:pt x="753683" y="573646"/>
                  </a:lnTo>
                  <a:lnTo>
                    <a:pt x="754761" y="581266"/>
                  </a:lnTo>
                  <a:lnTo>
                    <a:pt x="754070" y="590156"/>
                  </a:lnTo>
                  <a:lnTo>
                    <a:pt x="731684" y="628256"/>
                  </a:lnTo>
                  <a:lnTo>
                    <a:pt x="701436" y="643496"/>
                  </a:lnTo>
                  <a:lnTo>
                    <a:pt x="746493" y="643496"/>
                  </a:lnTo>
                  <a:lnTo>
                    <a:pt x="797064" y="576186"/>
                  </a:lnTo>
                  <a:lnTo>
                    <a:pt x="769493" y="576186"/>
                  </a:lnTo>
                  <a:lnTo>
                    <a:pt x="769619" y="569836"/>
                  </a:lnTo>
                  <a:lnTo>
                    <a:pt x="768222" y="563486"/>
                  </a:lnTo>
                  <a:lnTo>
                    <a:pt x="762381" y="549516"/>
                  </a:lnTo>
                  <a:close/>
                </a:path>
                <a:path w="887095" h="749300">
                  <a:moveTo>
                    <a:pt x="656082" y="468236"/>
                  </a:moveTo>
                  <a:lnTo>
                    <a:pt x="615807" y="468236"/>
                  </a:lnTo>
                  <a:lnTo>
                    <a:pt x="622236" y="469506"/>
                  </a:lnTo>
                  <a:lnTo>
                    <a:pt x="628380" y="472046"/>
                  </a:lnTo>
                  <a:lnTo>
                    <a:pt x="646430" y="497446"/>
                  </a:lnTo>
                  <a:lnTo>
                    <a:pt x="645159" y="502526"/>
                  </a:lnTo>
                  <a:lnTo>
                    <a:pt x="643763" y="507606"/>
                  </a:lnTo>
                  <a:lnTo>
                    <a:pt x="640461" y="512686"/>
                  </a:lnTo>
                  <a:lnTo>
                    <a:pt x="634872" y="520306"/>
                  </a:lnTo>
                  <a:lnTo>
                    <a:pt x="586613" y="585076"/>
                  </a:lnTo>
                  <a:lnTo>
                    <a:pt x="604393" y="597776"/>
                  </a:lnTo>
                  <a:lnTo>
                    <a:pt x="659511" y="525386"/>
                  </a:lnTo>
                  <a:lnTo>
                    <a:pt x="669925" y="492366"/>
                  </a:lnTo>
                  <a:lnTo>
                    <a:pt x="668274" y="486016"/>
                  </a:lnTo>
                  <a:lnTo>
                    <a:pt x="664590" y="479666"/>
                  </a:lnTo>
                  <a:lnTo>
                    <a:pt x="661034" y="473316"/>
                  </a:lnTo>
                  <a:lnTo>
                    <a:pt x="656082" y="468236"/>
                  </a:lnTo>
                  <a:close/>
                </a:path>
                <a:path w="887095" h="749300">
                  <a:moveTo>
                    <a:pt x="808863" y="524116"/>
                  </a:moveTo>
                  <a:lnTo>
                    <a:pt x="769493" y="576186"/>
                  </a:lnTo>
                  <a:lnTo>
                    <a:pt x="797064" y="576186"/>
                  </a:lnTo>
                  <a:lnTo>
                    <a:pt x="826643" y="536816"/>
                  </a:lnTo>
                  <a:lnTo>
                    <a:pt x="808863" y="524116"/>
                  </a:lnTo>
                  <a:close/>
                </a:path>
                <a:path w="887095" h="749300">
                  <a:moveTo>
                    <a:pt x="598296" y="427596"/>
                  </a:moveTo>
                  <a:lnTo>
                    <a:pt x="518794" y="533006"/>
                  </a:lnTo>
                  <a:lnTo>
                    <a:pt x="536701" y="546976"/>
                  </a:lnTo>
                  <a:lnTo>
                    <a:pt x="580136" y="489826"/>
                  </a:lnTo>
                  <a:lnTo>
                    <a:pt x="587660" y="480936"/>
                  </a:lnTo>
                  <a:lnTo>
                    <a:pt x="594994" y="473316"/>
                  </a:lnTo>
                  <a:lnTo>
                    <a:pt x="602138" y="469506"/>
                  </a:lnTo>
                  <a:lnTo>
                    <a:pt x="609091" y="468236"/>
                  </a:lnTo>
                  <a:lnTo>
                    <a:pt x="656082" y="468236"/>
                  </a:lnTo>
                  <a:lnTo>
                    <a:pt x="649732" y="463156"/>
                  </a:lnTo>
                  <a:lnTo>
                    <a:pt x="638591" y="456806"/>
                  </a:lnTo>
                  <a:lnTo>
                    <a:pt x="634759" y="455536"/>
                  </a:lnTo>
                  <a:lnTo>
                    <a:pt x="603122" y="455536"/>
                  </a:lnTo>
                  <a:lnTo>
                    <a:pt x="614426" y="440296"/>
                  </a:lnTo>
                  <a:lnTo>
                    <a:pt x="598296" y="427596"/>
                  </a:lnTo>
                  <a:close/>
                </a:path>
                <a:path w="887095" h="749300">
                  <a:moveTo>
                    <a:pt x="498730" y="359016"/>
                  </a:moveTo>
                  <a:lnTo>
                    <a:pt x="487680" y="359016"/>
                  </a:lnTo>
                  <a:lnTo>
                    <a:pt x="474557" y="361556"/>
                  </a:lnTo>
                  <a:lnTo>
                    <a:pt x="438784" y="390766"/>
                  </a:lnTo>
                  <a:lnTo>
                    <a:pt x="421514" y="428866"/>
                  </a:lnTo>
                  <a:lnTo>
                    <a:pt x="421513" y="441566"/>
                  </a:lnTo>
                  <a:lnTo>
                    <a:pt x="424227" y="452996"/>
                  </a:lnTo>
                  <a:lnTo>
                    <a:pt x="453703" y="487286"/>
                  </a:lnTo>
                  <a:lnTo>
                    <a:pt x="485074" y="496176"/>
                  </a:lnTo>
                  <a:lnTo>
                    <a:pt x="500834" y="493636"/>
                  </a:lnTo>
                  <a:lnTo>
                    <a:pt x="508381" y="491096"/>
                  </a:lnTo>
                  <a:lnTo>
                    <a:pt x="515836" y="486016"/>
                  </a:lnTo>
                  <a:lnTo>
                    <a:pt x="523351" y="479666"/>
                  </a:lnTo>
                  <a:lnTo>
                    <a:pt x="527144" y="475856"/>
                  </a:lnTo>
                  <a:lnTo>
                    <a:pt x="479424" y="475856"/>
                  </a:lnTo>
                  <a:lnTo>
                    <a:pt x="471804" y="474586"/>
                  </a:lnTo>
                  <a:lnTo>
                    <a:pt x="443102" y="441566"/>
                  </a:lnTo>
                  <a:lnTo>
                    <a:pt x="443482" y="432676"/>
                  </a:lnTo>
                  <a:lnTo>
                    <a:pt x="464784" y="394576"/>
                  </a:lnTo>
                  <a:lnTo>
                    <a:pt x="496824" y="379336"/>
                  </a:lnTo>
                  <a:lnTo>
                    <a:pt x="537793" y="379336"/>
                  </a:lnTo>
                  <a:lnTo>
                    <a:pt x="529716" y="372986"/>
                  </a:lnTo>
                  <a:lnTo>
                    <a:pt x="519737" y="366636"/>
                  </a:lnTo>
                  <a:lnTo>
                    <a:pt x="509412" y="361556"/>
                  </a:lnTo>
                  <a:lnTo>
                    <a:pt x="498730" y="359016"/>
                  </a:lnTo>
                  <a:close/>
                </a:path>
                <a:path w="887095" h="749300">
                  <a:moveTo>
                    <a:pt x="537793" y="379336"/>
                  </a:moveTo>
                  <a:lnTo>
                    <a:pt x="496824" y="379336"/>
                  </a:lnTo>
                  <a:lnTo>
                    <a:pt x="504444" y="380606"/>
                  </a:lnTo>
                  <a:lnTo>
                    <a:pt x="511682" y="383146"/>
                  </a:lnTo>
                  <a:lnTo>
                    <a:pt x="533019" y="413626"/>
                  </a:lnTo>
                  <a:lnTo>
                    <a:pt x="532665" y="422516"/>
                  </a:lnTo>
                  <a:lnTo>
                    <a:pt x="511696" y="459346"/>
                  </a:lnTo>
                  <a:lnTo>
                    <a:pt x="479424" y="475856"/>
                  </a:lnTo>
                  <a:lnTo>
                    <a:pt x="527144" y="475856"/>
                  </a:lnTo>
                  <a:lnTo>
                    <a:pt x="552021" y="437756"/>
                  </a:lnTo>
                  <a:lnTo>
                    <a:pt x="554626" y="426326"/>
                  </a:lnTo>
                  <a:lnTo>
                    <a:pt x="554482" y="413626"/>
                  </a:lnTo>
                  <a:lnTo>
                    <a:pt x="551791" y="402196"/>
                  </a:lnTo>
                  <a:lnTo>
                    <a:pt x="546766" y="390766"/>
                  </a:lnTo>
                  <a:lnTo>
                    <a:pt x="539408" y="380606"/>
                  </a:lnTo>
                  <a:lnTo>
                    <a:pt x="537793" y="379336"/>
                  </a:lnTo>
                  <a:close/>
                </a:path>
                <a:path w="887095" h="749300">
                  <a:moveTo>
                    <a:pt x="615263" y="451726"/>
                  </a:moveTo>
                  <a:lnTo>
                    <a:pt x="603122" y="455536"/>
                  </a:lnTo>
                  <a:lnTo>
                    <a:pt x="634759" y="455536"/>
                  </a:lnTo>
                  <a:lnTo>
                    <a:pt x="627094" y="452996"/>
                  </a:lnTo>
                  <a:lnTo>
                    <a:pt x="615263" y="451726"/>
                  </a:lnTo>
                  <a:close/>
                </a:path>
                <a:path w="887095" h="749300">
                  <a:moveTo>
                    <a:pt x="333674" y="361556"/>
                  </a:moveTo>
                  <a:lnTo>
                    <a:pt x="318896" y="361556"/>
                  </a:lnTo>
                  <a:lnTo>
                    <a:pt x="319563" y="372986"/>
                  </a:lnTo>
                  <a:lnTo>
                    <a:pt x="346190" y="406006"/>
                  </a:lnTo>
                  <a:lnTo>
                    <a:pt x="367819" y="409816"/>
                  </a:lnTo>
                  <a:lnTo>
                    <a:pt x="379730" y="408546"/>
                  </a:lnTo>
                  <a:lnTo>
                    <a:pt x="391755" y="404736"/>
                  </a:lnTo>
                  <a:lnTo>
                    <a:pt x="403256" y="398386"/>
                  </a:lnTo>
                  <a:lnTo>
                    <a:pt x="414234" y="389496"/>
                  </a:lnTo>
                  <a:lnTo>
                    <a:pt x="358854" y="389496"/>
                  </a:lnTo>
                  <a:lnTo>
                    <a:pt x="352172" y="386956"/>
                  </a:lnTo>
                  <a:lnTo>
                    <a:pt x="346075" y="383146"/>
                  </a:lnTo>
                  <a:lnTo>
                    <a:pt x="339879" y="378066"/>
                  </a:lnTo>
                  <a:lnTo>
                    <a:pt x="335756" y="370446"/>
                  </a:lnTo>
                  <a:lnTo>
                    <a:pt x="333680" y="362826"/>
                  </a:lnTo>
                  <a:lnTo>
                    <a:pt x="333674" y="361556"/>
                  </a:lnTo>
                  <a:close/>
                </a:path>
                <a:path w="887095" h="749300">
                  <a:moveTo>
                    <a:pt x="428148" y="296786"/>
                  </a:moveTo>
                  <a:lnTo>
                    <a:pt x="387669" y="296786"/>
                  </a:lnTo>
                  <a:lnTo>
                    <a:pt x="394922" y="298056"/>
                  </a:lnTo>
                  <a:lnTo>
                    <a:pt x="401627" y="299326"/>
                  </a:lnTo>
                  <a:lnTo>
                    <a:pt x="420115" y="328536"/>
                  </a:lnTo>
                  <a:lnTo>
                    <a:pt x="419475" y="336156"/>
                  </a:lnTo>
                  <a:lnTo>
                    <a:pt x="397714" y="374256"/>
                  </a:lnTo>
                  <a:lnTo>
                    <a:pt x="366131" y="389496"/>
                  </a:lnTo>
                  <a:lnTo>
                    <a:pt x="414234" y="389496"/>
                  </a:lnTo>
                  <a:lnTo>
                    <a:pt x="424688" y="376796"/>
                  </a:lnTo>
                  <a:lnTo>
                    <a:pt x="428785" y="371716"/>
                  </a:lnTo>
                  <a:lnTo>
                    <a:pt x="432323" y="365366"/>
                  </a:lnTo>
                  <a:lnTo>
                    <a:pt x="435314" y="359016"/>
                  </a:lnTo>
                  <a:lnTo>
                    <a:pt x="437769" y="353936"/>
                  </a:lnTo>
                  <a:lnTo>
                    <a:pt x="440689" y="345046"/>
                  </a:lnTo>
                  <a:lnTo>
                    <a:pt x="441959" y="337426"/>
                  </a:lnTo>
                  <a:lnTo>
                    <a:pt x="441706" y="322186"/>
                  </a:lnTo>
                  <a:lnTo>
                    <a:pt x="439674" y="314566"/>
                  </a:lnTo>
                  <a:lnTo>
                    <a:pt x="432053" y="300596"/>
                  </a:lnTo>
                  <a:lnTo>
                    <a:pt x="428148" y="296786"/>
                  </a:lnTo>
                  <a:close/>
                </a:path>
                <a:path w="887095" h="749300">
                  <a:moveTo>
                    <a:pt x="402081" y="216776"/>
                  </a:moveTo>
                  <a:lnTo>
                    <a:pt x="292481" y="362826"/>
                  </a:lnTo>
                  <a:lnTo>
                    <a:pt x="308990" y="375526"/>
                  </a:lnTo>
                  <a:lnTo>
                    <a:pt x="318896" y="361556"/>
                  </a:lnTo>
                  <a:lnTo>
                    <a:pt x="333674" y="361556"/>
                  </a:lnTo>
                  <a:lnTo>
                    <a:pt x="349122" y="320916"/>
                  </a:lnTo>
                  <a:lnTo>
                    <a:pt x="379856" y="298056"/>
                  </a:lnTo>
                  <a:lnTo>
                    <a:pt x="387669" y="296786"/>
                  </a:lnTo>
                  <a:lnTo>
                    <a:pt x="428148" y="296786"/>
                  </a:lnTo>
                  <a:lnTo>
                    <a:pt x="426846" y="295516"/>
                  </a:lnTo>
                  <a:lnTo>
                    <a:pt x="420369" y="290436"/>
                  </a:lnTo>
                  <a:lnTo>
                    <a:pt x="411323" y="284086"/>
                  </a:lnTo>
                  <a:lnTo>
                    <a:pt x="406520" y="282816"/>
                  </a:lnTo>
                  <a:lnTo>
                    <a:pt x="380872" y="282816"/>
                  </a:lnTo>
                  <a:lnTo>
                    <a:pt x="419988" y="230746"/>
                  </a:lnTo>
                  <a:lnTo>
                    <a:pt x="402081" y="216776"/>
                  </a:lnTo>
                  <a:close/>
                </a:path>
                <a:path w="887095" h="749300">
                  <a:moveTo>
                    <a:pt x="244905" y="112636"/>
                  </a:moveTo>
                  <a:lnTo>
                    <a:pt x="201580" y="130416"/>
                  </a:lnTo>
                  <a:lnTo>
                    <a:pt x="170180" y="163436"/>
                  </a:lnTo>
                  <a:lnTo>
                    <a:pt x="149320" y="198996"/>
                  </a:lnTo>
                  <a:lnTo>
                    <a:pt x="143509" y="228206"/>
                  </a:lnTo>
                  <a:lnTo>
                    <a:pt x="145653" y="240906"/>
                  </a:lnTo>
                  <a:lnTo>
                    <a:pt x="167512" y="272656"/>
                  </a:lnTo>
                  <a:lnTo>
                    <a:pt x="195580" y="284086"/>
                  </a:lnTo>
                  <a:lnTo>
                    <a:pt x="203100" y="284086"/>
                  </a:lnTo>
                  <a:lnTo>
                    <a:pt x="239093" y="268846"/>
                  </a:lnTo>
                  <a:lnTo>
                    <a:pt x="245088" y="263766"/>
                  </a:lnTo>
                  <a:lnTo>
                    <a:pt x="197310" y="263766"/>
                  </a:lnTo>
                  <a:lnTo>
                    <a:pt x="190500" y="262496"/>
                  </a:lnTo>
                  <a:lnTo>
                    <a:pt x="166877" y="242176"/>
                  </a:lnTo>
                  <a:lnTo>
                    <a:pt x="164337" y="235826"/>
                  </a:lnTo>
                  <a:lnTo>
                    <a:pt x="163956" y="228206"/>
                  </a:lnTo>
                  <a:lnTo>
                    <a:pt x="165607" y="220586"/>
                  </a:lnTo>
                  <a:lnTo>
                    <a:pt x="167131" y="212966"/>
                  </a:lnTo>
                  <a:lnTo>
                    <a:pt x="193347" y="185026"/>
                  </a:lnTo>
                  <a:lnTo>
                    <a:pt x="200532" y="183756"/>
                  </a:lnTo>
                  <a:lnTo>
                    <a:pt x="249745" y="183756"/>
                  </a:lnTo>
                  <a:lnTo>
                    <a:pt x="243077" y="177406"/>
                  </a:lnTo>
                  <a:lnTo>
                    <a:pt x="236346" y="172326"/>
                  </a:lnTo>
                  <a:lnTo>
                    <a:pt x="231182" y="169786"/>
                  </a:lnTo>
                  <a:lnTo>
                    <a:pt x="193166" y="169786"/>
                  </a:lnTo>
                  <a:lnTo>
                    <a:pt x="201358" y="159626"/>
                  </a:lnTo>
                  <a:lnTo>
                    <a:pt x="237236" y="134226"/>
                  </a:lnTo>
                  <a:lnTo>
                    <a:pt x="243899" y="132956"/>
                  </a:lnTo>
                  <a:lnTo>
                    <a:pt x="289929" y="132956"/>
                  </a:lnTo>
                  <a:lnTo>
                    <a:pt x="288917" y="131686"/>
                  </a:lnTo>
                  <a:lnTo>
                    <a:pt x="281177" y="125336"/>
                  </a:lnTo>
                  <a:lnTo>
                    <a:pt x="269515" y="117716"/>
                  </a:lnTo>
                  <a:lnTo>
                    <a:pt x="257413" y="113906"/>
                  </a:lnTo>
                  <a:lnTo>
                    <a:pt x="244905" y="112636"/>
                  </a:lnTo>
                  <a:close/>
                </a:path>
                <a:path w="887095" h="749300">
                  <a:moveTo>
                    <a:pt x="391562" y="280276"/>
                  </a:moveTo>
                  <a:lnTo>
                    <a:pt x="380872" y="282816"/>
                  </a:lnTo>
                  <a:lnTo>
                    <a:pt x="406520" y="282816"/>
                  </a:lnTo>
                  <a:lnTo>
                    <a:pt x="401716" y="281546"/>
                  </a:lnTo>
                  <a:lnTo>
                    <a:pt x="391562" y="280276"/>
                  </a:lnTo>
                  <a:close/>
                </a:path>
                <a:path w="887095" h="749300">
                  <a:moveTo>
                    <a:pt x="249745" y="183756"/>
                  </a:moveTo>
                  <a:lnTo>
                    <a:pt x="214836" y="183756"/>
                  </a:lnTo>
                  <a:lnTo>
                    <a:pt x="221446" y="186296"/>
                  </a:lnTo>
                  <a:lnTo>
                    <a:pt x="227711" y="190106"/>
                  </a:lnTo>
                  <a:lnTo>
                    <a:pt x="233138" y="195186"/>
                  </a:lnTo>
                  <a:lnTo>
                    <a:pt x="237220" y="201536"/>
                  </a:lnTo>
                  <a:lnTo>
                    <a:pt x="239944" y="207886"/>
                  </a:lnTo>
                  <a:lnTo>
                    <a:pt x="241300" y="214236"/>
                  </a:lnTo>
                  <a:lnTo>
                    <a:pt x="241252" y="221856"/>
                  </a:lnTo>
                  <a:lnTo>
                    <a:pt x="218805" y="256146"/>
                  </a:lnTo>
                  <a:lnTo>
                    <a:pt x="197310" y="263766"/>
                  </a:lnTo>
                  <a:lnTo>
                    <a:pt x="245088" y="263766"/>
                  </a:lnTo>
                  <a:lnTo>
                    <a:pt x="250570" y="257416"/>
                  </a:lnTo>
                  <a:lnTo>
                    <a:pt x="257258" y="245986"/>
                  </a:lnTo>
                  <a:lnTo>
                    <a:pt x="261683" y="235826"/>
                  </a:lnTo>
                  <a:lnTo>
                    <a:pt x="263822" y="224396"/>
                  </a:lnTo>
                  <a:lnTo>
                    <a:pt x="263651" y="212966"/>
                  </a:lnTo>
                  <a:lnTo>
                    <a:pt x="261366" y="202806"/>
                  </a:lnTo>
                  <a:lnTo>
                    <a:pt x="257175" y="192646"/>
                  </a:lnTo>
                  <a:lnTo>
                    <a:pt x="251078" y="185026"/>
                  </a:lnTo>
                  <a:lnTo>
                    <a:pt x="249745" y="183756"/>
                  </a:lnTo>
                  <a:close/>
                </a:path>
                <a:path w="887095" h="749300">
                  <a:moveTo>
                    <a:pt x="289929" y="132956"/>
                  </a:moveTo>
                  <a:lnTo>
                    <a:pt x="257175" y="132956"/>
                  </a:lnTo>
                  <a:lnTo>
                    <a:pt x="263397" y="134226"/>
                  </a:lnTo>
                  <a:lnTo>
                    <a:pt x="269113" y="139306"/>
                  </a:lnTo>
                  <a:lnTo>
                    <a:pt x="276097" y="144386"/>
                  </a:lnTo>
                  <a:lnTo>
                    <a:pt x="280162" y="150736"/>
                  </a:lnTo>
                  <a:lnTo>
                    <a:pt x="281177" y="159626"/>
                  </a:lnTo>
                  <a:lnTo>
                    <a:pt x="281686" y="164706"/>
                  </a:lnTo>
                  <a:lnTo>
                    <a:pt x="280034" y="172326"/>
                  </a:lnTo>
                  <a:lnTo>
                    <a:pt x="276351" y="179946"/>
                  </a:lnTo>
                  <a:lnTo>
                    <a:pt x="295147" y="192646"/>
                  </a:lnTo>
                  <a:lnTo>
                    <a:pt x="299579" y="182486"/>
                  </a:lnTo>
                  <a:lnTo>
                    <a:pt x="302212" y="173596"/>
                  </a:lnTo>
                  <a:lnTo>
                    <a:pt x="303059" y="164706"/>
                  </a:lnTo>
                  <a:lnTo>
                    <a:pt x="302132" y="155816"/>
                  </a:lnTo>
                  <a:lnTo>
                    <a:pt x="299394" y="146926"/>
                  </a:lnTo>
                  <a:lnTo>
                    <a:pt x="294989" y="139306"/>
                  </a:lnTo>
                  <a:lnTo>
                    <a:pt x="289929" y="132956"/>
                  </a:lnTo>
                  <a:close/>
                </a:path>
                <a:path w="887095" h="749300">
                  <a:moveTo>
                    <a:pt x="219963" y="167246"/>
                  </a:moveTo>
                  <a:lnTo>
                    <a:pt x="206803" y="167246"/>
                  </a:lnTo>
                  <a:lnTo>
                    <a:pt x="193166" y="169786"/>
                  </a:lnTo>
                  <a:lnTo>
                    <a:pt x="231182" y="169786"/>
                  </a:lnTo>
                  <a:lnTo>
                    <a:pt x="228600" y="168516"/>
                  </a:lnTo>
                  <a:lnTo>
                    <a:pt x="219963" y="16724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5365" cy="6858000"/>
          </a:xfrm>
          <a:custGeom>
            <a:avLst/>
            <a:gdLst/>
            <a:ahLst/>
            <a:cxnLst/>
            <a:rect l="l" t="t" r="r" b="b"/>
            <a:pathLst>
              <a:path w="1015365" h="6858000">
                <a:moveTo>
                  <a:pt x="0" y="6858000"/>
                </a:moveTo>
                <a:lnTo>
                  <a:pt x="1014984" y="6858000"/>
                </a:lnTo>
                <a:lnTo>
                  <a:pt x="101498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9F1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4" name="object 4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72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72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515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515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39161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39161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8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945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945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821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821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849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849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05761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05761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39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39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185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185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61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061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15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615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615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519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519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72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72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613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613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041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04108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58768" y="1346619"/>
              <a:ext cx="10795" cy="280035"/>
            </a:xfrm>
            <a:custGeom>
              <a:avLst/>
              <a:gdLst/>
              <a:ahLst/>
              <a:cxnLst/>
              <a:rect l="l" t="t" r="r" b="b"/>
              <a:pathLst>
                <a:path w="10795" h="280035">
                  <a:moveTo>
                    <a:pt x="10753" y="0"/>
                  </a:moveTo>
                  <a:lnTo>
                    <a:pt x="0" y="0"/>
                  </a:lnTo>
                  <a:lnTo>
                    <a:pt x="0" y="279996"/>
                  </a:lnTo>
                  <a:lnTo>
                    <a:pt x="10753" y="279996"/>
                  </a:lnTo>
                  <a:lnTo>
                    <a:pt x="1075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58768" y="1346619"/>
              <a:ext cx="10795" cy="280035"/>
            </a:xfrm>
            <a:custGeom>
              <a:avLst/>
              <a:gdLst/>
              <a:ahLst/>
              <a:cxnLst/>
              <a:rect l="l" t="t" r="r" b="b"/>
              <a:pathLst>
                <a:path w="10795" h="280035">
                  <a:moveTo>
                    <a:pt x="0" y="279996"/>
                  </a:moveTo>
                  <a:lnTo>
                    <a:pt x="10753" y="279996"/>
                  </a:lnTo>
                  <a:lnTo>
                    <a:pt x="10753" y="0"/>
                  </a:lnTo>
                  <a:lnTo>
                    <a:pt x="0" y="0"/>
                  </a:lnTo>
                  <a:lnTo>
                    <a:pt x="0" y="279996"/>
                  </a:lnTo>
                  <a:close/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34562" y="991361"/>
              <a:ext cx="228600" cy="457200"/>
            </a:xfrm>
            <a:custGeom>
              <a:avLst/>
              <a:gdLst/>
              <a:ahLst/>
              <a:cxnLst/>
              <a:rect l="l" t="t" r="r" b="b"/>
              <a:pathLst>
                <a:path w="228600" h="457200">
                  <a:moveTo>
                    <a:pt x="114300" y="0"/>
                  </a:moveTo>
                  <a:lnTo>
                    <a:pt x="0" y="57150"/>
                  </a:lnTo>
                  <a:lnTo>
                    <a:pt x="0" y="400050"/>
                  </a:lnTo>
                  <a:lnTo>
                    <a:pt x="114300" y="457200"/>
                  </a:lnTo>
                  <a:lnTo>
                    <a:pt x="228600" y="400050"/>
                  </a:lnTo>
                  <a:lnTo>
                    <a:pt x="228600" y="5715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34562" y="991361"/>
              <a:ext cx="228600" cy="457200"/>
            </a:xfrm>
            <a:custGeom>
              <a:avLst/>
              <a:gdLst/>
              <a:ahLst/>
              <a:cxnLst/>
              <a:rect l="l" t="t" r="r" b="b"/>
              <a:pathLst>
                <a:path w="228600" h="457200">
                  <a:moveTo>
                    <a:pt x="114300" y="0"/>
                  </a:moveTo>
                  <a:lnTo>
                    <a:pt x="228600" y="57150"/>
                  </a:lnTo>
                  <a:lnTo>
                    <a:pt x="228600" y="400050"/>
                  </a:lnTo>
                  <a:lnTo>
                    <a:pt x="114300" y="457200"/>
                  </a:lnTo>
                  <a:lnTo>
                    <a:pt x="0" y="400050"/>
                  </a:lnTo>
                  <a:lnTo>
                    <a:pt x="0" y="57150"/>
                  </a:lnTo>
                  <a:lnTo>
                    <a:pt x="114300" y="0"/>
                  </a:lnTo>
                  <a:close/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711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0711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58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8587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468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468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2141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141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6045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604507" y="17063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325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49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49" y="228600"/>
                  </a:lnTo>
                  <a:lnTo>
                    <a:pt x="380999" y="114300"/>
                  </a:lnTo>
                  <a:lnTo>
                    <a:pt x="323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325362" y="1600961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49" y="0"/>
                  </a:lnTo>
                  <a:lnTo>
                    <a:pt x="380999" y="114300"/>
                  </a:lnTo>
                  <a:lnTo>
                    <a:pt x="323849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11168" y="1941576"/>
              <a:ext cx="361188" cy="12374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31690" y="1981961"/>
              <a:ext cx="120650" cy="990600"/>
            </a:xfrm>
            <a:custGeom>
              <a:avLst/>
              <a:gdLst/>
              <a:ahLst/>
              <a:cxnLst/>
              <a:rect l="l" t="t" r="r" b="b"/>
              <a:pathLst>
                <a:path w="120650" h="990600">
                  <a:moveTo>
                    <a:pt x="14350" y="872489"/>
                  </a:moveTo>
                  <a:lnTo>
                    <a:pt x="8255" y="876046"/>
                  </a:lnTo>
                  <a:lnTo>
                    <a:pt x="2032" y="879601"/>
                  </a:lnTo>
                  <a:lnTo>
                    <a:pt x="0" y="887602"/>
                  </a:lnTo>
                  <a:lnTo>
                    <a:pt x="60071" y="990600"/>
                  </a:lnTo>
                  <a:lnTo>
                    <a:pt x="75033" y="964946"/>
                  </a:lnTo>
                  <a:lnTo>
                    <a:pt x="47117" y="964946"/>
                  </a:lnTo>
                  <a:lnTo>
                    <a:pt x="47117" y="917103"/>
                  </a:lnTo>
                  <a:lnTo>
                    <a:pt x="25908" y="880745"/>
                  </a:lnTo>
                  <a:lnTo>
                    <a:pt x="22351" y="874522"/>
                  </a:lnTo>
                  <a:lnTo>
                    <a:pt x="14350" y="872489"/>
                  </a:lnTo>
                  <a:close/>
                </a:path>
                <a:path w="120650" h="990600">
                  <a:moveTo>
                    <a:pt x="47117" y="917103"/>
                  </a:moveTo>
                  <a:lnTo>
                    <a:pt x="47117" y="964946"/>
                  </a:lnTo>
                  <a:lnTo>
                    <a:pt x="73025" y="964946"/>
                  </a:lnTo>
                  <a:lnTo>
                    <a:pt x="73025" y="958468"/>
                  </a:lnTo>
                  <a:lnTo>
                    <a:pt x="48895" y="958468"/>
                  </a:lnTo>
                  <a:lnTo>
                    <a:pt x="60071" y="939310"/>
                  </a:lnTo>
                  <a:lnTo>
                    <a:pt x="47117" y="917103"/>
                  </a:lnTo>
                  <a:close/>
                </a:path>
                <a:path w="120650" h="990600">
                  <a:moveTo>
                    <a:pt x="105791" y="872489"/>
                  </a:moveTo>
                  <a:lnTo>
                    <a:pt x="97789" y="874522"/>
                  </a:lnTo>
                  <a:lnTo>
                    <a:pt x="94234" y="880745"/>
                  </a:lnTo>
                  <a:lnTo>
                    <a:pt x="73025" y="917103"/>
                  </a:lnTo>
                  <a:lnTo>
                    <a:pt x="73025" y="964946"/>
                  </a:lnTo>
                  <a:lnTo>
                    <a:pt x="75033" y="964946"/>
                  </a:lnTo>
                  <a:lnTo>
                    <a:pt x="120142" y="887602"/>
                  </a:lnTo>
                  <a:lnTo>
                    <a:pt x="118110" y="879601"/>
                  </a:lnTo>
                  <a:lnTo>
                    <a:pt x="111887" y="876046"/>
                  </a:lnTo>
                  <a:lnTo>
                    <a:pt x="105791" y="872489"/>
                  </a:lnTo>
                  <a:close/>
                </a:path>
                <a:path w="120650" h="990600">
                  <a:moveTo>
                    <a:pt x="60071" y="939310"/>
                  </a:moveTo>
                  <a:lnTo>
                    <a:pt x="48895" y="958468"/>
                  </a:lnTo>
                  <a:lnTo>
                    <a:pt x="71247" y="958468"/>
                  </a:lnTo>
                  <a:lnTo>
                    <a:pt x="60071" y="939310"/>
                  </a:lnTo>
                  <a:close/>
                </a:path>
                <a:path w="120650" h="990600">
                  <a:moveTo>
                    <a:pt x="73025" y="917103"/>
                  </a:moveTo>
                  <a:lnTo>
                    <a:pt x="60071" y="939310"/>
                  </a:lnTo>
                  <a:lnTo>
                    <a:pt x="71247" y="958468"/>
                  </a:lnTo>
                  <a:lnTo>
                    <a:pt x="73025" y="958468"/>
                  </a:lnTo>
                  <a:lnTo>
                    <a:pt x="73025" y="917103"/>
                  </a:lnTo>
                  <a:close/>
                </a:path>
                <a:path w="120650" h="990600">
                  <a:moveTo>
                    <a:pt x="73025" y="0"/>
                  </a:moveTo>
                  <a:lnTo>
                    <a:pt x="47117" y="0"/>
                  </a:lnTo>
                  <a:lnTo>
                    <a:pt x="47117" y="917103"/>
                  </a:lnTo>
                  <a:lnTo>
                    <a:pt x="60071" y="939310"/>
                  </a:lnTo>
                  <a:lnTo>
                    <a:pt x="73025" y="917103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11168" y="646176"/>
              <a:ext cx="361188" cy="10088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31690" y="686562"/>
              <a:ext cx="120650" cy="762000"/>
            </a:xfrm>
            <a:custGeom>
              <a:avLst/>
              <a:gdLst/>
              <a:ahLst/>
              <a:cxnLst/>
              <a:rect l="l" t="t" r="r" b="b"/>
              <a:pathLst>
                <a:path w="120650" h="762000">
                  <a:moveTo>
                    <a:pt x="14350" y="643889"/>
                  </a:moveTo>
                  <a:lnTo>
                    <a:pt x="8255" y="647446"/>
                  </a:lnTo>
                  <a:lnTo>
                    <a:pt x="2032" y="651001"/>
                  </a:lnTo>
                  <a:lnTo>
                    <a:pt x="0" y="659002"/>
                  </a:lnTo>
                  <a:lnTo>
                    <a:pt x="60071" y="762000"/>
                  </a:lnTo>
                  <a:lnTo>
                    <a:pt x="75033" y="736346"/>
                  </a:lnTo>
                  <a:lnTo>
                    <a:pt x="47117" y="736346"/>
                  </a:lnTo>
                  <a:lnTo>
                    <a:pt x="47117" y="688503"/>
                  </a:lnTo>
                  <a:lnTo>
                    <a:pt x="25908" y="652145"/>
                  </a:lnTo>
                  <a:lnTo>
                    <a:pt x="22351" y="645922"/>
                  </a:lnTo>
                  <a:lnTo>
                    <a:pt x="14350" y="643889"/>
                  </a:lnTo>
                  <a:close/>
                </a:path>
                <a:path w="120650" h="762000">
                  <a:moveTo>
                    <a:pt x="47117" y="688503"/>
                  </a:moveTo>
                  <a:lnTo>
                    <a:pt x="47117" y="736346"/>
                  </a:lnTo>
                  <a:lnTo>
                    <a:pt x="73025" y="736346"/>
                  </a:lnTo>
                  <a:lnTo>
                    <a:pt x="73025" y="729868"/>
                  </a:lnTo>
                  <a:lnTo>
                    <a:pt x="48895" y="729868"/>
                  </a:lnTo>
                  <a:lnTo>
                    <a:pt x="60071" y="710710"/>
                  </a:lnTo>
                  <a:lnTo>
                    <a:pt x="47117" y="688503"/>
                  </a:lnTo>
                  <a:close/>
                </a:path>
                <a:path w="120650" h="762000">
                  <a:moveTo>
                    <a:pt x="105791" y="643889"/>
                  </a:moveTo>
                  <a:lnTo>
                    <a:pt x="97789" y="645922"/>
                  </a:lnTo>
                  <a:lnTo>
                    <a:pt x="94234" y="652145"/>
                  </a:lnTo>
                  <a:lnTo>
                    <a:pt x="73025" y="688503"/>
                  </a:lnTo>
                  <a:lnTo>
                    <a:pt x="73025" y="736346"/>
                  </a:lnTo>
                  <a:lnTo>
                    <a:pt x="75033" y="736346"/>
                  </a:lnTo>
                  <a:lnTo>
                    <a:pt x="120142" y="659002"/>
                  </a:lnTo>
                  <a:lnTo>
                    <a:pt x="118110" y="651001"/>
                  </a:lnTo>
                  <a:lnTo>
                    <a:pt x="111887" y="647446"/>
                  </a:lnTo>
                  <a:lnTo>
                    <a:pt x="105791" y="643889"/>
                  </a:lnTo>
                  <a:close/>
                </a:path>
                <a:path w="120650" h="762000">
                  <a:moveTo>
                    <a:pt x="60071" y="710710"/>
                  </a:moveTo>
                  <a:lnTo>
                    <a:pt x="48895" y="729868"/>
                  </a:lnTo>
                  <a:lnTo>
                    <a:pt x="71247" y="729868"/>
                  </a:lnTo>
                  <a:lnTo>
                    <a:pt x="60071" y="710710"/>
                  </a:lnTo>
                  <a:close/>
                </a:path>
                <a:path w="120650" h="762000">
                  <a:moveTo>
                    <a:pt x="73025" y="688503"/>
                  </a:moveTo>
                  <a:lnTo>
                    <a:pt x="60071" y="710710"/>
                  </a:lnTo>
                  <a:lnTo>
                    <a:pt x="71247" y="729868"/>
                  </a:lnTo>
                  <a:lnTo>
                    <a:pt x="73025" y="729868"/>
                  </a:lnTo>
                  <a:lnTo>
                    <a:pt x="73025" y="688503"/>
                  </a:lnTo>
                  <a:close/>
                </a:path>
                <a:path w="120650" h="762000">
                  <a:moveTo>
                    <a:pt x="73025" y="0"/>
                  </a:moveTo>
                  <a:lnTo>
                    <a:pt x="47117" y="0"/>
                  </a:lnTo>
                  <a:lnTo>
                    <a:pt x="47117" y="688503"/>
                  </a:lnTo>
                  <a:lnTo>
                    <a:pt x="60071" y="710710"/>
                  </a:lnTo>
                  <a:lnTo>
                    <a:pt x="73025" y="688503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3240785" y="236931"/>
            <a:ext cx="3531870" cy="1177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Black"/>
                <a:cs typeface="Arial Black"/>
              </a:rPr>
              <a:t>Limit</a:t>
            </a:r>
            <a:r>
              <a:rPr sz="2000" spc="-25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Dextrin</a:t>
            </a:r>
            <a:endParaRPr sz="2000">
              <a:latin typeface="Arial Black"/>
              <a:cs typeface="Arial Black"/>
            </a:endParaRPr>
          </a:p>
          <a:p>
            <a:pPr marL="1390650" marR="5080" indent="-35560">
              <a:lnSpc>
                <a:spcPct val="100000"/>
              </a:lnSpc>
              <a:spcBef>
                <a:spcPts val="1860"/>
              </a:spcBef>
            </a:pPr>
            <a:r>
              <a:rPr sz="2000" dirty="0">
                <a:latin typeface="Times New Roman"/>
                <a:cs typeface="Times New Roman"/>
              </a:rPr>
              <a:t>Debranching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enzyme  </a:t>
            </a:r>
            <a:r>
              <a:rPr sz="2000" dirty="0">
                <a:latin typeface="Times New Roman"/>
                <a:cs typeface="Times New Roman"/>
              </a:rPr>
              <a:t>(transferase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activity)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511744" y="3035744"/>
            <a:ext cx="6503034" cy="254635"/>
            <a:chOff x="1511744" y="3035744"/>
            <a:chExt cx="6503034" cy="254635"/>
          </a:xfrm>
        </p:grpSpPr>
        <p:sp>
          <p:nvSpPr>
            <p:cNvPr id="63" name="object 63"/>
            <p:cNvSpPr/>
            <p:nvPr/>
          </p:nvSpPr>
          <p:spPr>
            <a:xfrm>
              <a:off x="1524762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524762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03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03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91562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91562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01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201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46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46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7345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7345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373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373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058162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058162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917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1917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70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470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2585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585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868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868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613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13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043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043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25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25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0137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0137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565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565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5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2235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2235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011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0111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6207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50" y="0"/>
                  </a:moveTo>
                  <a:lnTo>
                    <a:pt x="57150" y="0"/>
                  </a:lnTo>
                  <a:lnTo>
                    <a:pt x="0" y="114300"/>
                  </a:lnTo>
                  <a:lnTo>
                    <a:pt x="57150" y="228600"/>
                  </a:lnTo>
                  <a:lnTo>
                    <a:pt x="323850" y="228600"/>
                  </a:lnTo>
                  <a:lnTo>
                    <a:pt x="381000" y="11430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6207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50" y="0"/>
                  </a:lnTo>
                  <a:lnTo>
                    <a:pt x="323850" y="0"/>
                  </a:lnTo>
                  <a:lnTo>
                    <a:pt x="381000" y="114300"/>
                  </a:lnTo>
                  <a:lnTo>
                    <a:pt x="323850" y="228600"/>
                  </a:lnTo>
                  <a:lnTo>
                    <a:pt x="57150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665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3665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756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279996" y="0"/>
                  </a:moveTo>
                  <a:lnTo>
                    <a:pt x="0" y="0"/>
                  </a:lnTo>
                  <a:lnTo>
                    <a:pt x="0" y="17922"/>
                  </a:lnTo>
                  <a:lnTo>
                    <a:pt x="279996" y="17922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756908" y="3154156"/>
              <a:ext cx="280035" cy="18415"/>
            </a:xfrm>
            <a:custGeom>
              <a:avLst/>
              <a:gdLst/>
              <a:ahLst/>
              <a:cxnLst/>
              <a:rect l="l" t="t" r="r" b="b"/>
              <a:pathLst>
                <a:path w="280034" h="18414">
                  <a:moveTo>
                    <a:pt x="0" y="17922"/>
                  </a:moveTo>
                  <a:lnTo>
                    <a:pt x="279996" y="17922"/>
                  </a:lnTo>
                  <a:lnTo>
                    <a:pt x="279996" y="0"/>
                  </a:lnTo>
                  <a:lnTo>
                    <a:pt x="0" y="0"/>
                  </a:lnTo>
                  <a:lnTo>
                    <a:pt x="0" y="1792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4777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323849" y="0"/>
                  </a:moveTo>
                  <a:lnTo>
                    <a:pt x="57149" y="0"/>
                  </a:lnTo>
                  <a:lnTo>
                    <a:pt x="0" y="114300"/>
                  </a:lnTo>
                  <a:lnTo>
                    <a:pt x="57149" y="228600"/>
                  </a:lnTo>
                  <a:lnTo>
                    <a:pt x="323849" y="228600"/>
                  </a:lnTo>
                  <a:lnTo>
                    <a:pt x="380999" y="114300"/>
                  </a:lnTo>
                  <a:lnTo>
                    <a:pt x="3238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477761" y="304876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114300"/>
                  </a:moveTo>
                  <a:lnTo>
                    <a:pt x="57149" y="0"/>
                  </a:lnTo>
                  <a:lnTo>
                    <a:pt x="323849" y="0"/>
                  </a:lnTo>
                  <a:lnTo>
                    <a:pt x="380999" y="114300"/>
                  </a:lnTo>
                  <a:lnTo>
                    <a:pt x="323849" y="228600"/>
                  </a:lnTo>
                  <a:lnTo>
                    <a:pt x="57149" y="228600"/>
                  </a:lnTo>
                  <a:lnTo>
                    <a:pt x="0" y="114300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4815332" y="2074291"/>
            <a:ext cx="278003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6352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Debranching </a:t>
            </a:r>
            <a:r>
              <a:rPr sz="2000" spc="-5" dirty="0">
                <a:latin typeface="Times New Roman"/>
                <a:cs typeface="Times New Roman"/>
              </a:rPr>
              <a:t>enzyme  </a:t>
            </a:r>
            <a:r>
              <a:rPr sz="2000" spc="-130" dirty="0">
                <a:latin typeface="Times New Roman"/>
                <a:cs typeface="Times New Roman"/>
              </a:rPr>
              <a:t>(ɑ1,6 </a:t>
            </a:r>
            <a:r>
              <a:rPr sz="2000" dirty="0">
                <a:latin typeface="Times New Roman"/>
                <a:cs typeface="Times New Roman"/>
              </a:rPr>
              <a:t>glucosidase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activity)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2451354" y="2380614"/>
            <a:ext cx="14966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Free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glucose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754373" y="5048250"/>
            <a:ext cx="12541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Glucose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-6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4011167" y="3389376"/>
            <a:ext cx="361315" cy="2990215"/>
            <a:chOff x="4011167" y="3389376"/>
            <a:chExt cx="361315" cy="2990215"/>
          </a:xfrm>
        </p:grpSpPr>
        <p:sp>
          <p:nvSpPr>
            <p:cNvPr id="113" name="object 113"/>
            <p:cNvSpPr/>
            <p:nvPr/>
          </p:nvSpPr>
          <p:spPr>
            <a:xfrm>
              <a:off x="4011167" y="3389376"/>
              <a:ext cx="361188" cy="10088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131690" y="3429762"/>
              <a:ext cx="120650" cy="762000"/>
            </a:xfrm>
            <a:custGeom>
              <a:avLst/>
              <a:gdLst/>
              <a:ahLst/>
              <a:cxnLst/>
              <a:rect l="l" t="t" r="r" b="b"/>
              <a:pathLst>
                <a:path w="120650" h="762000">
                  <a:moveTo>
                    <a:pt x="14350" y="643889"/>
                  </a:moveTo>
                  <a:lnTo>
                    <a:pt x="8255" y="647445"/>
                  </a:lnTo>
                  <a:lnTo>
                    <a:pt x="2032" y="651001"/>
                  </a:lnTo>
                  <a:lnTo>
                    <a:pt x="0" y="659002"/>
                  </a:lnTo>
                  <a:lnTo>
                    <a:pt x="60071" y="762000"/>
                  </a:lnTo>
                  <a:lnTo>
                    <a:pt x="75033" y="736345"/>
                  </a:lnTo>
                  <a:lnTo>
                    <a:pt x="47117" y="736345"/>
                  </a:lnTo>
                  <a:lnTo>
                    <a:pt x="47117" y="688503"/>
                  </a:lnTo>
                  <a:lnTo>
                    <a:pt x="25908" y="652144"/>
                  </a:lnTo>
                  <a:lnTo>
                    <a:pt x="22351" y="645921"/>
                  </a:lnTo>
                  <a:lnTo>
                    <a:pt x="14350" y="643889"/>
                  </a:lnTo>
                  <a:close/>
                </a:path>
                <a:path w="120650" h="762000">
                  <a:moveTo>
                    <a:pt x="47117" y="688503"/>
                  </a:moveTo>
                  <a:lnTo>
                    <a:pt x="47117" y="736345"/>
                  </a:lnTo>
                  <a:lnTo>
                    <a:pt x="73025" y="736345"/>
                  </a:lnTo>
                  <a:lnTo>
                    <a:pt x="73025" y="729869"/>
                  </a:lnTo>
                  <a:lnTo>
                    <a:pt x="48895" y="729869"/>
                  </a:lnTo>
                  <a:lnTo>
                    <a:pt x="60071" y="710710"/>
                  </a:lnTo>
                  <a:lnTo>
                    <a:pt x="47117" y="688503"/>
                  </a:lnTo>
                  <a:close/>
                </a:path>
                <a:path w="120650" h="762000">
                  <a:moveTo>
                    <a:pt x="105791" y="643889"/>
                  </a:moveTo>
                  <a:lnTo>
                    <a:pt x="97789" y="645921"/>
                  </a:lnTo>
                  <a:lnTo>
                    <a:pt x="94234" y="652144"/>
                  </a:lnTo>
                  <a:lnTo>
                    <a:pt x="73025" y="688503"/>
                  </a:lnTo>
                  <a:lnTo>
                    <a:pt x="73025" y="736345"/>
                  </a:lnTo>
                  <a:lnTo>
                    <a:pt x="75033" y="736345"/>
                  </a:lnTo>
                  <a:lnTo>
                    <a:pt x="120142" y="659002"/>
                  </a:lnTo>
                  <a:lnTo>
                    <a:pt x="118110" y="651001"/>
                  </a:lnTo>
                  <a:lnTo>
                    <a:pt x="111887" y="647445"/>
                  </a:lnTo>
                  <a:lnTo>
                    <a:pt x="105791" y="643889"/>
                  </a:lnTo>
                  <a:close/>
                </a:path>
                <a:path w="120650" h="762000">
                  <a:moveTo>
                    <a:pt x="60071" y="710710"/>
                  </a:moveTo>
                  <a:lnTo>
                    <a:pt x="48895" y="729869"/>
                  </a:lnTo>
                  <a:lnTo>
                    <a:pt x="71247" y="729869"/>
                  </a:lnTo>
                  <a:lnTo>
                    <a:pt x="60071" y="710710"/>
                  </a:lnTo>
                  <a:close/>
                </a:path>
                <a:path w="120650" h="762000">
                  <a:moveTo>
                    <a:pt x="73025" y="688503"/>
                  </a:moveTo>
                  <a:lnTo>
                    <a:pt x="60071" y="710710"/>
                  </a:lnTo>
                  <a:lnTo>
                    <a:pt x="71247" y="729869"/>
                  </a:lnTo>
                  <a:lnTo>
                    <a:pt x="73025" y="729869"/>
                  </a:lnTo>
                  <a:lnTo>
                    <a:pt x="73025" y="688503"/>
                  </a:lnTo>
                  <a:close/>
                </a:path>
                <a:path w="120650" h="762000">
                  <a:moveTo>
                    <a:pt x="73025" y="0"/>
                  </a:moveTo>
                  <a:lnTo>
                    <a:pt x="47117" y="0"/>
                  </a:lnTo>
                  <a:lnTo>
                    <a:pt x="47117" y="688503"/>
                  </a:lnTo>
                  <a:lnTo>
                    <a:pt x="60071" y="710710"/>
                  </a:lnTo>
                  <a:lnTo>
                    <a:pt x="73025" y="688503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011167" y="4608576"/>
              <a:ext cx="361188" cy="8564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131690" y="4648962"/>
              <a:ext cx="120650" cy="609600"/>
            </a:xfrm>
            <a:custGeom>
              <a:avLst/>
              <a:gdLst/>
              <a:ahLst/>
              <a:cxnLst/>
              <a:rect l="l" t="t" r="r" b="b"/>
              <a:pathLst>
                <a:path w="120650" h="609600">
                  <a:moveTo>
                    <a:pt x="14350" y="491489"/>
                  </a:moveTo>
                  <a:lnTo>
                    <a:pt x="8255" y="495045"/>
                  </a:lnTo>
                  <a:lnTo>
                    <a:pt x="2032" y="498601"/>
                  </a:lnTo>
                  <a:lnTo>
                    <a:pt x="0" y="506602"/>
                  </a:lnTo>
                  <a:lnTo>
                    <a:pt x="60071" y="609600"/>
                  </a:lnTo>
                  <a:lnTo>
                    <a:pt x="75033" y="583946"/>
                  </a:lnTo>
                  <a:lnTo>
                    <a:pt x="47117" y="583946"/>
                  </a:lnTo>
                  <a:lnTo>
                    <a:pt x="47117" y="536103"/>
                  </a:lnTo>
                  <a:lnTo>
                    <a:pt x="25908" y="499744"/>
                  </a:lnTo>
                  <a:lnTo>
                    <a:pt x="22351" y="493521"/>
                  </a:lnTo>
                  <a:lnTo>
                    <a:pt x="14350" y="491489"/>
                  </a:lnTo>
                  <a:close/>
                </a:path>
                <a:path w="120650" h="609600">
                  <a:moveTo>
                    <a:pt x="47117" y="536103"/>
                  </a:moveTo>
                  <a:lnTo>
                    <a:pt x="47117" y="583946"/>
                  </a:lnTo>
                  <a:lnTo>
                    <a:pt x="73025" y="583946"/>
                  </a:lnTo>
                  <a:lnTo>
                    <a:pt x="73025" y="577469"/>
                  </a:lnTo>
                  <a:lnTo>
                    <a:pt x="48895" y="577469"/>
                  </a:lnTo>
                  <a:lnTo>
                    <a:pt x="60071" y="558310"/>
                  </a:lnTo>
                  <a:lnTo>
                    <a:pt x="47117" y="536103"/>
                  </a:lnTo>
                  <a:close/>
                </a:path>
                <a:path w="120650" h="609600">
                  <a:moveTo>
                    <a:pt x="105791" y="491489"/>
                  </a:moveTo>
                  <a:lnTo>
                    <a:pt x="97789" y="493521"/>
                  </a:lnTo>
                  <a:lnTo>
                    <a:pt x="94234" y="499744"/>
                  </a:lnTo>
                  <a:lnTo>
                    <a:pt x="73025" y="536103"/>
                  </a:lnTo>
                  <a:lnTo>
                    <a:pt x="73025" y="583946"/>
                  </a:lnTo>
                  <a:lnTo>
                    <a:pt x="75033" y="583946"/>
                  </a:lnTo>
                  <a:lnTo>
                    <a:pt x="120142" y="506602"/>
                  </a:lnTo>
                  <a:lnTo>
                    <a:pt x="118110" y="498601"/>
                  </a:lnTo>
                  <a:lnTo>
                    <a:pt x="111887" y="495045"/>
                  </a:lnTo>
                  <a:lnTo>
                    <a:pt x="105791" y="491489"/>
                  </a:lnTo>
                  <a:close/>
                </a:path>
                <a:path w="120650" h="609600">
                  <a:moveTo>
                    <a:pt x="60071" y="558310"/>
                  </a:moveTo>
                  <a:lnTo>
                    <a:pt x="48895" y="577469"/>
                  </a:lnTo>
                  <a:lnTo>
                    <a:pt x="71247" y="577469"/>
                  </a:lnTo>
                  <a:lnTo>
                    <a:pt x="60071" y="558310"/>
                  </a:lnTo>
                  <a:close/>
                </a:path>
                <a:path w="120650" h="609600">
                  <a:moveTo>
                    <a:pt x="73025" y="536103"/>
                  </a:moveTo>
                  <a:lnTo>
                    <a:pt x="60071" y="558310"/>
                  </a:lnTo>
                  <a:lnTo>
                    <a:pt x="71247" y="577469"/>
                  </a:lnTo>
                  <a:lnTo>
                    <a:pt x="73025" y="577469"/>
                  </a:lnTo>
                  <a:lnTo>
                    <a:pt x="73025" y="536103"/>
                  </a:lnTo>
                  <a:close/>
                </a:path>
                <a:path w="120650" h="609600">
                  <a:moveTo>
                    <a:pt x="73025" y="0"/>
                  </a:moveTo>
                  <a:lnTo>
                    <a:pt x="47117" y="0"/>
                  </a:lnTo>
                  <a:lnTo>
                    <a:pt x="47117" y="536103"/>
                  </a:lnTo>
                  <a:lnTo>
                    <a:pt x="60071" y="558310"/>
                  </a:lnTo>
                  <a:lnTo>
                    <a:pt x="73025" y="536103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011167" y="5599176"/>
              <a:ext cx="361188" cy="78028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131690" y="5639561"/>
              <a:ext cx="120650" cy="534035"/>
            </a:xfrm>
            <a:custGeom>
              <a:avLst/>
              <a:gdLst/>
              <a:ahLst/>
              <a:cxnLst/>
              <a:rect l="l" t="t" r="r" b="b"/>
              <a:pathLst>
                <a:path w="120650" h="534035">
                  <a:moveTo>
                    <a:pt x="14350" y="415226"/>
                  </a:moveTo>
                  <a:lnTo>
                    <a:pt x="8255" y="418833"/>
                  </a:lnTo>
                  <a:lnTo>
                    <a:pt x="2032" y="422440"/>
                  </a:lnTo>
                  <a:lnTo>
                    <a:pt x="0" y="430377"/>
                  </a:lnTo>
                  <a:lnTo>
                    <a:pt x="3556" y="436549"/>
                  </a:lnTo>
                  <a:lnTo>
                    <a:pt x="60071" y="533463"/>
                  </a:lnTo>
                  <a:lnTo>
                    <a:pt x="75068" y="507745"/>
                  </a:lnTo>
                  <a:lnTo>
                    <a:pt x="47117" y="507745"/>
                  </a:lnTo>
                  <a:lnTo>
                    <a:pt x="47117" y="459852"/>
                  </a:lnTo>
                  <a:lnTo>
                    <a:pt x="25908" y="423494"/>
                  </a:lnTo>
                  <a:lnTo>
                    <a:pt x="22351" y="417322"/>
                  </a:lnTo>
                  <a:lnTo>
                    <a:pt x="14350" y="415226"/>
                  </a:lnTo>
                  <a:close/>
                </a:path>
                <a:path w="120650" h="534035">
                  <a:moveTo>
                    <a:pt x="47117" y="459852"/>
                  </a:moveTo>
                  <a:lnTo>
                    <a:pt x="47117" y="507745"/>
                  </a:lnTo>
                  <a:lnTo>
                    <a:pt x="73025" y="507745"/>
                  </a:lnTo>
                  <a:lnTo>
                    <a:pt x="73025" y="501218"/>
                  </a:lnTo>
                  <a:lnTo>
                    <a:pt x="48895" y="501218"/>
                  </a:lnTo>
                  <a:lnTo>
                    <a:pt x="60071" y="482059"/>
                  </a:lnTo>
                  <a:lnTo>
                    <a:pt x="47117" y="459852"/>
                  </a:lnTo>
                  <a:close/>
                </a:path>
                <a:path w="120650" h="534035">
                  <a:moveTo>
                    <a:pt x="105791" y="415226"/>
                  </a:moveTo>
                  <a:lnTo>
                    <a:pt x="97789" y="417322"/>
                  </a:lnTo>
                  <a:lnTo>
                    <a:pt x="94234" y="423494"/>
                  </a:lnTo>
                  <a:lnTo>
                    <a:pt x="73025" y="459852"/>
                  </a:lnTo>
                  <a:lnTo>
                    <a:pt x="73025" y="507745"/>
                  </a:lnTo>
                  <a:lnTo>
                    <a:pt x="75068" y="507745"/>
                  </a:lnTo>
                  <a:lnTo>
                    <a:pt x="116586" y="436549"/>
                  </a:lnTo>
                  <a:lnTo>
                    <a:pt x="120142" y="430377"/>
                  </a:lnTo>
                  <a:lnTo>
                    <a:pt x="118110" y="422440"/>
                  </a:lnTo>
                  <a:lnTo>
                    <a:pt x="111887" y="418833"/>
                  </a:lnTo>
                  <a:lnTo>
                    <a:pt x="105791" y="415226"/>
                  </a:lnTo>
                  <a:close/>
                </a:path>
                <a:path w="120650" h="534035">
                  <a:moveTo>
                    <a:pt x="60071" y="482059"/>
                  </a:moveTo>
                  <a:lnTo>
                    <a:pt x="48895" y="501218"/>
                  </a:lnTo>
                  <a:lnTo>
                    <a:pt x="71247" y="501218"/>
                  </a:lnTo>
                  <a:lnTo>
                    <a:pt x="60071" y="482059"/>
                  </a:lnTo>
                  <a:close/>
                </a:path>
                <a:path w="120650" h="534035">
                  <a:moveTo>
                    <a:pt x="73025" y="459852"/>
                  </a:moveTo>
                  <a:lnTo>
                    <a:pt x="60071" y="482059"/>
                  </a:lnTo>
                  <a:lnTo>
                    <a:pt x="71247" y="501218"/>
                  </a:lnTo>
                  <a:lnTo>
                    <a:pt x="73025" y="501218"/>
                  </a:lnTo>
                  <a:lnTo>
                    <a:pt x="73025" y="459852"/>
                  </a:lnTo>
                  <a:close/>
                </a:path>
                <a:path w="120650" h="534035">
                  <a:moveTo>
                    <a:pt x="73025" y="0"/>
                  </a:moveTo>
                  <a:lnTo>
                    <a:pt x="47117" y="0"/>
                  </a:lnTo>
                  <a:lnTo>
                    <a:pt x="47117" y="459852"/>
                  </a:lnTo>
                  <a:lnTo>
                    <a:pt x="60071" y="482059"/>
                  </a:lnTo>
                  <a:lnTo>
                    <a:pt x="73025" y="459852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3754373" y="3371469"/>
            <a:ext cx="282067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6640" marR="5080" indent="-9652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Further action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  phosphorylase</a:t>
            </a:r>
            <a:endParaRPr sz="2000">
              <a:latin typeface="Arial"/>
              <a:cs typeface="Arial"/>
            </a:endParaRPr>
          </a:p>
          <a:p>
            <a:pPr marL="18415" marR="1571625" indent="-6350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latin typeface="Arial"/>
                <a:cs typeface="Arial"/>
              </a:rPr>
              <a:t>Glucose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-1  Pho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phate</a:t>
            </a:r>
            <a:endParaRPr sz="2000">
              <a:latin typeface="Arial"/>
              <a:cs typeface="Arial"/>
            </a:endParaRPr>
          </a:p>
          <a:p>
            <a:pPr marL="1038225">
              <a:lnSpc>
                <a:spcPts val="1800"/>
              </a:lnSpc>
            </a:pPr>
            <a:r>
              <a:rPr sz="2000" dirty="0">
                <a:latin typeface="Arial"/>
                <a:cs typeface="Arial"/>
              </a:rPr>
              <a:t>Phosphogluco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170423" y="4895850"/>
            <a:ext cx="8604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mutase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684778" y="5429199"/>
            <a:ext cx="415417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100"/>
              </a:spcBef>
            </a:pPr>
            <a:r>
              <a:rPr sz="3000" spc="-195" baseline="16666" dirty="0">
                <a:latin typeface="Arial"/>
                <a:cs typeface="Arial"/>
              </a:rPr>
              <a:t>Phospha</a:t>
            </a:r>
            <a:r>
              <a:rPr sz="2000" spc="-130" dirty="0">
                <a:latin typeface="Arial"/>
                <a:cs typeface="Arial"/>
              </a:rPr>
              <a:t>G</a:t>
            </a:r>
            <a:r>
              <a:rPr sz="3000" spc="-195" baseline="16666" dirty="0">
                <a:latin typeface="Arial"/>
                <a:cs typeface="Arial"/>
              </a:rPr>
              <a:t>te</a:t>
            </a:r>
            <a:r>
              <a:rPr sz="2000" spc="-130" dirty="0">
                <a:latin typeface="Arial"/>
                <a:cs typeface="Arial"/>
              </a:rPr>
              <a:t>lucose-6 </a:t>
            </a:r>
            <a:r>
              <a:rPr sz="2000" dirty="0">
                <a:latin typeface="Arial"/>
                <a:cs typeface="Arial"/>
              </a:rPr>
              <a:t>phosphatase (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  <a:p>
            <a:pPr marL="2287905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liver)</a:t>
            </a:r>
            <a:endParaRPr sz="2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Arial"/>
                <a:cs typeface="Arial"/>
              </a:rPr>
              <a:t>Glucose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115974" y="4972050"/>
            <a:ext cx="10439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Glycolysi  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2182367" y="5178552"/>
            <a:ext cx="931544" cy="363220"/>
            <a:chOff x="2182367" y="5178552"/>
            <a:chExt cx="931544" cy="363220"/>
          </a:xfrm>
        </p:grpSpPr>
        <p:sp>
          <p:nvSpPr>
            <p:cNvPr id="124" name="object 124"/>
            <p:cNvSpPr/>
            <p:nvPr/>
          </p:nvSpPr>
          <p:spPr>
            <a:xfrm>
              <a:off x="2182367" y="5178552"/>
              <a:ext cx="931163" cy="3627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362961" y="5274691"/>
              <a:ext cx="685800" cy="120650"/>
            </a:xfrm>
            <a:custGeom>
              <a:avLst/>
              <a:gdLst/>
              <a:ahLst/>
              <a:cxnLst/>
              <a:rect l="l" t="t" r="r" b="b"/>
              <a:pathLst>
                <a:path w="685800" h="120650">
                  <a:moveTo>
                    <a:pt x="102996" y="0"/>
                  </a:moveTo>
                  <a:lnTo>
                    <a:pt x="0" y="60071"/>
                  </a:lnTo>
                  <a:lnTo>
                    <a:pt x="102996" y="120142"/>
                  </a:lnTo>
                  <a:lnTo>
                    <a:pt x="110998" y="118110"/>
                  </a:lnTo>
                  <a:lnTo>
                    <a:pt x="114554" y="111887"/>
                  </a:lnTo>
                  <a:lnTo>
                    <a:pt x="118110" y="105791"/>
                  </a:lnTo>
                  <a:lnTo>
                    <a:pt x="116077" y="97790"/>
                  </a:lnTo>
                  <a:lnTo>
                    <a:pt x="109855" y="94234"/>
                  </a:lnTo>
                  <a:lnTo>
                    <a:pt x="73496" y="73025"/>
                  </a:lnTo>
                  <a:lnTo>
                    <a:pt x="25654" y="73025"/>
                  </a:lnTo>
                  <a:lnTo>
                    <a:pt x="25654" y="47117"/>
                  </a:lnTo>
                  <a:lnTo>
                    <a:pt x="73496" y="47117"/>
                  </a:lnTo>
                  <a:lnTo>
                    <a:pt x="109855" y="25908"/>
                  </a:lnTo>
                  <a:lnTo>
                    <a:pt x="116077" y="22352"/>
                  </a:lnTo>
                  <a:lnTo>
                    <a:pt x="118110" y="14351"/>
                  </a:lnTo>
                  <a:lnTo>
                    <a:pt x="114554" y="8255"/>
                  </a:lnTo>
                  <a:lnTo>
                    <a:pt x="110998" y="2032"/>
                  </a:lnTo>
                  <a:lnTo>
                    <a:pt x="102996" y="0"/>
                  </a:lnTo>
                  <a:close/>
                </a:path>
                <a:path w="685800" h="120650">
                  <a:moveTo>
                    <a:pt x="73496" y="47117"/>
                  </a:moveTo>
                  <a:lnTo>
                    <a:pt x="25654" y="47117"/>
                  </a:lnTo>
                  <a:lnTo>
                    <a:pt x="25654" y="73025"/>
                  </a:lnTo>
                  <a:lnTo>
                    <a:pt x="73496" y="73025"/>
                  </a:lnTo>
                  <a:lnTo>
                    <a:pt x="70448" y="71247"/>
                  </a:lnTo>
                  <a:lnTo>
                    <a:pt x="32131" y="71247"/>
                  </a:lnTo>
                  <a:lnTo>
                    <a:pt x="32131" y="48895"/>
                  </a:lnTo>
                  <a:lnTo>
                    <a:pt x="70448" y="48895"/>
                  </a:lnTo>
                  <a:lnTo>
                    <a:pt x="73496" y="47117"/>
                  </a:lnTo>
                  <a:close/>
                </a:path>
                <a:path w="685800" h="120650">
                  <a:moveTo>
                    <a:pt x="685800" y="47117"/>
                  </a:moveTo>
                  <a:lnTo>
                    <a:pt x="73496" y="47117"/>
                  </a:lnTo>
                  <a:lnTo>
                    <a:pt x="51289" y="60071"/>
                  </a:lnTo>
                  <a:lnTo>
                    <a:pt x="73496" y="73025"/>
                  </a:lnTo>
                  <a:lnTo>
                    <a:pt x="685800" y="73025"/>
                  </a:lnTo>
                  <a:lnTo>
                    <a:pt x="685800" y="47117"/>
                  </a:lnTo>
                  <a:close/>
                </a:path>
                <a:path w="685800" h="120650">
                  <a:moveTo>
                    <a:pt x="32131" y="48895"/>
                  </a:moveTo>
                  <a:lnTo>
                    <a:pt x="32131" y="71247"/>
                  </a:lnTo>
                  <a:lnTo>
                    <a:pt x="51289" y="60071"/>
                  </a:lnTo>
                  <a:lnTo>
                    <a:pt x="32131" y="48895"/>
                  </a:lnTo>
                  <a:close/>
                </a:path>
                <a:path w="685800" h="120650">
                  <a:moveTo>
                    <a:pt x="51289" y="60071"/>
                  </a:moveTo>
                  <a:lnTo>
                    <a:pt x="32131" y="71247"/>
                  </a:lnTo>
                  <a:lnTo>
                    <a:pt x="70448" y="71247"/>
                  </a:lnTo>
                  <a:lnTo>
                    <a:pt x="51289" y="60071"/>
                  </a:lnTo>
                  <a:close/>
                </a:path>
                <a:path w="685800" h="120650">
                  <a:moveTo>
                    <a:pt x="70448" y="48895"/>
                  </a:moveTo>
                  <a:lnTo>
                    <a:pt x="32131" y="48895"/>
                  </a:lnTo>
                  <a:lnTo>
                    <a:pt x="51289" y="60071"/>
                  </a:lnTo>
                  <a:lnTo>
                    <a:pt x="70448" y="488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1940" y="691387"/>
            <a:ext cx="7166609" cy="5589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84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Regulation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of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glycogenesis &amp;</a:t>
            </a:r>
            <a:r>
              <a:rPr sz="2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glycogenolysis</a:t>
            </a:r>
            <a:endParaRPr sz="2800">
              <a:latin typeface="Times New Roman"/>
              <a:cs typeface="Times New Roman"/>
            </a:endParaRPr>
          </a:p>
          <a:p>
            <a:pPr marL="295910" marR="125095" indent="-283845">
              <a:lnSpc>
                <a:spcPct val="150000"/>
              </a:lnSpc>
              <a:spcBef>
                <a:spcPts val="276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Glycogenesis </a:t>
            </a:r>
            <a:r>
              <a:rPr sz="2800" b="1" dirty="0">
                <a:latin typeface="Times New Roman"/>
                <a:cs typeface="Times New Roman"/>
              </a:rPr>
              <a:t>and glycogenolysis </a:t>
            </a:r>
            <a:r>
              <a:rPr sz="2800" b="1" spc="-20" dirty="0">
                <a:latin typeface="Times New Roman"/>
                <a:cs typeface="Times New Roman"/>
              </a:rPr>
              <a:t>are, </a:t>
            </a: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controlled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by the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enzymes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 synthase  &amp;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glycogen</a:t>
            </a: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phosphorylase.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228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15" dirty="0">
                <a:solidFill>
                  <a:srgbClr val="6F2F9F"/>
                </a:solidFill>
                <a:latin typeface="Times New Roman"/>
                <a:cs typeface="Times New Roman"/>
              </a:rPr>
              <a:t>Three </a:t>
            </a:r>
            <a:r>
              <a:rPr sz="28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mechanisms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228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Allosteric </a:t>
            </a:r>
            <a:r>
              <a:rPr sz="2800" b="1" spc="-10" dirty="0">
                <a:latin typeface="Times New Roman"/>
                <a:cs typeface="Times New Roman"/>
              </a:rPr>
              <a:t>regulation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228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Hormonal</a:t>
            </a:r>
            <a:r>
              <a:rPr sz="2800" b="1" spc="-10" dirty="0">
                <a:latin typeface="Times New Roman"/>
                <a:cs typeface="Times New Roman"/>
              </a:rPr>
              <a:t> regulation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228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lnfluence of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calcium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3229" y="423418"/>
            <a:ext cx="56375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9750" marR="5080" indent="-1797685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Allosteric </a:t>
            </a:r>
            <a:r>
              <a:rPr sz="3200" b="1" spc="-5" dirty="0">
                <a:latin typeface="Times New Roman"/>
                <a:cs typeface="Times New Roman"/>
              </a:rPr>
              <a:t>regulation 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-90" dirty="0">
                <a:latin typeface="Times New Roman"/>
                <a:cs typeface="Times New Roman"/>
              </a:rPr>
              <a:t> </a:t>
            </a:r>
            <a:r>
              <a:rPr sz="3200" b="1" spc="5" dirty="0">
                <a:latin typeface="Times New Roman"/>
                <a:cs typeface="Times New Roman"/>
              </a:rPr>
              <a:t>glycogen  </a:t>
            </a:r>
            <a:r>
              <a:rPr sz="3200" b="1" dirty="0">
                <a:latin typeface="Times New Roman"/>
                <a:cs typeface="Times New Roman"/>
              </a:rPr>
              <a:t>metabolism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9852" y="1849653"/>
            <a:ext cx="7352665" cy="394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Certain metabolites </a:t>
            </a:r>
            <a:r>
              <a:rPr sz="2800" b="1" dirty="0">
                <a:latin typeface="Times New Roman"/>
                <a:cs typeface="Times New Roman"/>
              </a:rPr>
              <a:t>that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allosterically </a:t>
            </a:r>
            <a:r>
              <a:rPr sz="2800" b="1" spc="-65" dirty="0">
                <a:latin typeface="Times New Roman"/>
                <a:cs typeface="Times New Roman"/>
              </a:rPr>
              <a:t>regulate  </a:t>
            </a:r>
            <a:r>
              <a:rPr sz="2800" b="1" spc="-5" dirty="0">
                <a:latin typeface="Times New Roman"/>
                <a:cs typeface="Times New Roman"/>
              </a:rPr>
              <a:t>the activities of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synthase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glycogen  phosphorylase.</a:t>
            </a:r>
            <a:endParaRPr sz="2800">
              <a:latin typeface="Times New Roman"/>
              <a:cs typeface="Times New Roman"/>
            </a:endParaRPr>
          </a:p>
          <a:p>
            <a:pPr marL="295910" marR="587375" indent="-283845">
              <a:lnSpc>
                <a:spcPct val="15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 synthesis is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increased </a:t>
            </a:r>
            <a:r>
              <a:rPr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when 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substrate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availability </a:t>
            </a:r>
            <a:r>
              <a:rPr sz="2800" b="1" dirty="0">
                <a:latin typeface="Times New Roman"/>
                <a:cs typeface="Times New Roman"/>
              </a:rPr>
              <a:t>and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energy levels </a:t>
            </a: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are 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high.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1940" y="782960"/>
            <a:ext cx="7560945" cy="3302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marR="78740" indent="-283845">
              <a:lnSpc>
                <a:spcPct val="150000"/>
              </a:lnSpc>
              <a:spcBef>
                <a:spcPts val="9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Glycogen </a:t>
            </a:r>
            <a:r>
              <a:rPr sz="2800" b="1" spc="-15" dirty="0">
                <a:solidFill>
                  <a:srgbClr val="6F2F9F"/>
                </a:solidFill>
                <a:latin typeface="Times New Roman"/>
                <a:cs typeface="Times New Roman"/>
              </a:rPr>
              <a:t>breakdown </a:t>
            </a:r>
            <a:r>
              <a:rPr sz="28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is enhanced </a:t>
            </a:r>
            <a:r>
              <a:rPr sz="2800" b="1" spc="-15" dirty="0">
                <a:solidFill>
                  <a:srgbClr val="6F2F9F"/>
                </a:solidFill>
                <a:latin typeface="Times New Roman"/>
                <a:cs typeface="Times New Roman"/>
              </a:rPr>
              <a:t>when </a:t>
            </a:r>
            <a:r>
              <a:rPr sz="28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glucose  </a:t>
            </a:r>
            <a:r>
              <a:rPr sz="28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concentration &amp; energy levels </a:t>
            </a:r>
            <a:r>
              <a:rPr sz="2800" b="1" spc="-20" dirty="0">
                <a:solidFill>
                  <a:srgbClr val="6F2F9F"/>
                </a:solidFill>
                <a:latin typeface="Times New Roman"/>
                <a:cs typeface="Times New Roman"/>
              </a:rPr>
              <a:t>are</a:t>
            </a:r>
            <a:r>
              <a:rPr sz="2800" b="1" spc="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rgbClr val="6F2F9F"/>
                </a:solidFill>
                <a:latin typeface="Times New Roman"/>
                <a:cs typeface="Times New Roman"/>
              </a:rPr>
              <a:t>low.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spcBef>
                <a:spcPts val="60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 a well-fed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state,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dirty="0">
                <a:latin typeface="Times New Roman"/>
                <a:cs typeface="Times New Roman"/>
              </a:rPr>
              <a:t>availability </a:t>
            </a:r>
            <a:r>
              <a:rPr sz="2800" b="1" spc="-5" dirty="0">
                <a:latin typeface="Times New Roman"/>
                <a:cs typeface="Times New Roman"/>
              </a:rPr>
              <a:t>of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6 </a:t>
            </a:r>
            <a:r>
              <a:rPr sz="2800" b="1" spc="-390" dirty="0">
                <a:solidFill>
                  <a:srgbClr val="0000FF"/>
                </a:solidFill>
                <a:latin typeface="Times New Roman"/>
                <a:cs typeface="Times New Roman"/>
              </a:rPr>
              <a:t>–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phosphate is high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which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allosterically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activates 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 synthase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more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glycogen</a:t>
            </a:r>
            <a:r>
              <a:rPr sz="28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synthesis.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1940" y="1391263"/>
            <a:ext cx="7701280" cy="2663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501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Glucose 6-phosphate &amp; </a:t>
            </a:r>
            <a:r>
              <a:rPr sz="2800" b="1" spc="-75" dirty="0">
                <a:solidFill>
                  <a:srgbClr val="0000FF"/>
                </a:solidFill>
                <a:latin typeface="Times New Roman"/>
                <a:cs typeface="Times New Roman"/>
              </a:rPr>
              <a:t>ATP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allosterically </a:t>
            </a:r>
            <a:r>
              <a:rPr sz="28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inhibit 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phosphorylase.</a:t>
            </a:r>
            <a:endParaRPr sz="2800">
              <a:latin typeface="Times New Roman"/>
              <a:cs typeface="Times New Roman"/>
            </a:endParaRPr>
          </a:p>
          <a:p>
            <a:pPr marL="295910" marR="570865" indent="-283845">
              <a:lnSpc>
                <a:spcPct val="1501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384175" algn="l"/>
                <a:tab pos="384810" algn="l"/>
              </a:tabLst>
            </a:pPr>
            <a:r>
              <a:rPr dirty="0"/>
              <a:t>	</a:t>
            </a: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Free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glucose in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liver </a:t>
            </a:r>
            <a:r>
              <a:rPr sz="2800" b="1" dirty="0">
                <a:latin typeface="Times New Roman"/>
                <a:cs typeface="Times New Roman"/>
              </a:rPr>
              <a:t>also </a:t>
            </a:r>
            <a:r>
              <a:rPr sz="2800" b="1" spc="-5" dirty="0">
                <a:latin typeface="Times New Roman"/>
                <a:cs typeface="Times New Roman"/>
              </a:rPr>
              <a:t>acts as an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allosteric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inhibitor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of glycagen</a:t>
            </a:r>
            <a:r>
              <a:rPr sz="28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phosphorylase.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3326" y="875741"/>
            <a:ext cx="614299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latin typeface="Times New Roman"/>
                <a:cs typeface="Times New Roman"/>
              </a:rPr>
              <a:t>Hormonal </a:t>
            </a:r>
            <a:r>
              <a:rPr sz="2500" b="1" spc="-10" dirty="0">
                <a:latin typeface="Times New Roman"/>
                <a:cs typeface="Times New Roman"/>
              </a:rPr>
              <a:t>regulation </a:t>
            </a:r>
            <a:r>
              <a:rPr sz="2500" b="1" spc="-5" dirty="0">
                <a:latin typeface="Times New Roman"/>
                <a:cs typeface="Times New Roman"/>
              </a:rPr>
              <a:t>of glycogen</a:t>
            </a:r>
            <a:r>
              <a:rPr sz="2500" b="1" spc="10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metabolism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8211" y="1773453"/>
            <a:ext cx="7597775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0"/>
              </a:spcBef>
            </a:pPr>
            <a:r>
              <a:rPr sz="2250" spc="-595" dirty="0">
                <a:solidFill>
                  <a:srgbClr val="93C500"/>
                </a:solidFill>
                <a:latin typeface="Arial"/>
                <a:cs typeface="Arial"/>
              </a:rPr>
              <a:t>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hormones</a:t>
            </a:r>
            <a:r>
              <a:rPr sz="2800" b="1" spc="-5" dirty="0">
                <a:latin typeface="Times New Roman"/>
                <a:cs typeface="Times New Roman"/>
              </a:rPr>
              <a:t>, </a:t>
            </a:r>
            <a:r>
              <a:rPr sz="2800" b="1" spc="-10" dirty="0">
                <a:latin typeface="Times New Roman"/>
                <a:cs typeface="Times New Roman"/>
              </a:rPr>
              <a:t>through </a:t>
            </a:r>
            <a:r>
              <a:rPr sz="2800" b="1" spc="-5" dirty="0">
                <a:latin typeface="Times New Roman"/>
                <a:cs typeface="Times New Roman"/>
              </a:rPr>
              <a:t>a complex series </a:t>
            </a:r>
            <a:r>
              <a:rPr sz="2800" b="1" dirty="0">
                <a:latin typeface="Times New Roman"/>
                <a:cs typeface="Times New Roman"/>
              </a:rPr>
              <a:t>of  </a:t>
            </a:r>
            <a:r>
              <a:rPr sz="2800" b="1" spc="-10" dirty="0">
                <a:latin typeface="Times New Roman"/>
                <a:cs typeface="Times New Roman"/>
              </a:rPr>
              <a:t>reactions, </a:t>
            </a:r>
            <a:r>
              <a:rPr sz="2800" b="1" spc="-5" dirty="0">
                <a:latin typeface="Times New Roman"/>
                <a:cs typeface="Times New Roman"/>
              </a:rPr>
              <a:t>bring about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covalent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modification</a:t>
            </a:r>
            <a:r>
              <a:rPr sz="2800" b="1" dirty="0">
                <a:latin typeface="Times New Roman"/>
                <a:cs typeface="Times New Roman"/>
              </a:rPr>
              <a:t>,  </a:t>
            </a:r>
            <a:r>
              <a:rPr sz="2800" b="1" spc="-5" dirty="0">
                <a:latin typeface="Times New Roman"/>
                <a:cs typeface="Times New Roman"/>
              </a:rPr>
              <a:t>namely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phosphorylation </a:t>
            </a:r>
            <a:r>
              <a:rPr sz="2800" b="1" dirty="0">
                <a:latin typeface="Times New Roman"/>
                <a:cs typeface="Times New Roman"/>
              </a:rPr>
              <a:t>and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dephosphorylation </a:t>
            </a:r>
            <a:r>
              <a:rPr sz="2800" b="1" spc="-5" dirty="0">
                <a:latin typeface="Times New Roman"/>
                <a:cs typeface="Times New Roman"/>
              </a:rPr>
              <a:t> of </a:t>
            </a:r>
            <a:r>
              <a:rPr sz="2800" b="1" spc="-10" dirty="0">
                <a:latin typeface="Times New Roman"/>
                <a:cs typeface="Times New Roman"/>
              </a:rPr>
              <a:t>enzyme proteins which, </a:t>
            </a:r>
            <a:r>
              <a:rPr sz="2800" b="1" spc="-5" dirty="0">
                <a:latin typeface="Times New Roman"/>
                <a:cs typeface="Times New Roman"/>
              </a:rPr>
              <a:t>ultimately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control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synthesis or its</a:t>
            </a:r>
            <a:r>
              <a:rPr sz="2800"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degradation</a:t>
            </a:r>
            <a:r>
              <a:rPr sz="2800" b="1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1940" y="488340"/>
            <a:ext cx="7491730" cy="555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3340" indent="-283845">
              <a:lnSpc>
                <a:spcPct val="14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hormones </a:t>
            </a:r>
            <a:r>
              <a:rPr sz="2800" b="1" spc="-10" dirty="0">
                <a:latin typeface="Times New Roman"/>
                <a:cs typeface="Times New Roman"/>
              </a:rPr>
              <a:t>like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epinephrine,  norepinephrine and glucagon (in liver)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activate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adenylate cyclase </a:t>
            </a:r>
            <a:r>
              <a:rPr sz="2800" b="1" spc="-5" dirty="0">
                <a:latin typeface="Times New Roman"/>
                <a:cs typeface="Times New Roman"/>
              </a:rPr>
              <a:t>to </a:t>
            </a:r>
            <a:r>
              <a:rPr sz="2800" b="1" spc="-10" dirty="0">
                <a:latin typeface="Times New Roman"/>
                <a:cs typeface="Times New Roman"/>
              </a:rPr>
              <a:t>increase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production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of  </a:t>
            </a:r>
            <a:r>
              <a:rPr sz="28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cAMP.</a:t>
            </a:r>
            <a:endParaRPr sz="2800">
              <a:latin typeface="Times New Roman"/>
              <a:cs typeface="Times New Roman"/>
            </a:endParaRPr>
          </a:p>
          <a:p>
            <a:pPr marL="295910" marR="461009" indent="-283845">
              <a:lnSpc>
                <a:spcPct val="140100"/>
              </a:lnSpc>
              <a:spcBef>
                <a:spcPts val="59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0" dirty="0">
                <a:latin typeface="Times New Roman"/>
                <a:cs typeface="Times New Roman"/>
              </a:rPr>
              <a:t>enzyme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phosphodiesterase </a:t>
            </a:r>
            <a:r>
              <a:rPr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breaks </a:t>
            </a:r>
            <a:r>
              <a:rPr sz="2800" b="1" spc="-105" dirty="0">
                <a:solidFill>
                  <a:srgbClr val="C00000"/>
                </a:solidFill>
                <a:latin typeface="Times New Roman"/>
                <a:cs typeface="Times New Roman"/>
              </a:rPr>
              <a:t>down  </a:t>
            </a:r>
            <a:r>
              <a:rPr sz="28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cAMP.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40000"/>
              </a:lnSpc>
              <a:spcBef>
                <a:spcPts val="6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hormone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insulin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increases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  phosphodiesterase activity in liver &amp;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lowers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  cAMP</a:t>
            </a:r>
            <a:r>
              <a:rPr sz="2800" b="1" spc="-1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levels.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9557" y="514857"/>
            <a:ext cx="63258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Regulation of glycogenesis by</a:t>
            </a:r>
            <a:r>
              <a:rPr sz="3200" b="1" spc="-1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cAMP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852169" indent="-283845">
              <a:lnSpc>
                <a:spcPct val="100000"/>
              </a:lnSpc>
              <a:spcBef>
                <a:spcPts val="178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853440" algn="l"/>
              </a:tabLst>
            </a:pPr>
            <a:r>
              <a:rPr spc="-5" dirty="0"/>
              <a:t>Regulated by glycogen</a:t>
            </a:r>
            <a:r>
              <a:rPr spc="5" dirty="0"/>
              <a:t> </a:t>
            </a:r>
            <a:r>
              <a:rPr dirty="0"/>
              <a:t>synthase.</a:t>
            </a:r>
          </a:p>
          <a:p>
            <a:pPr marL="852169" marR="230504" indent="-283845">
              <a:lnSpc>
                <a:spcPct val="150000"/>
              </a:lnSpc>
              <a:spcBef>
                <a:spcPts val="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853440" algn="l"/>
              </a:tabLst>
            </a:pPr>
            <a:r>
              <a:rPr spc="-5" dirty="0">
                <a:solidFill>
                  <a:srgbClr val="000000"/>
                </a:solidFill>
              </a:rPr>
              <a:t>It exist in </a:t>
            </a:r>
            <a:r>
              <a:rPr spc="-15" dirty="0">
                <a:solidFill>
                  <a:srgbClr val="C00000"/>
                </a:solidFill>
              </a:rPr>
              <a:t>two </a:t>
            </a:r>
            <a:r>
              <a:rPr spc="-5" dirty="0">
                <a:solidFill>
                  <a:srgbClr val="C00000"/>
                </a:solidFill>
              </a:rPr>
              <a:t>forms glycogen synthase - a </a:t>
            </a:r>
            <a:r>
              <a:rPr spc="-100" dirty="0">
                <a:solidFill>
                  <a:srgbClr val="C00000"/>
                </a:solidFill>
              </a:rPr>
              <a:t>-</a:t>
            </a:r>
            <a:r>
              <a:rPr spc="-100" dirty="0"/>
              <a:t>not  </a:t>
            </a:r>
            <a:r>
              <a:rPr spc="-5" dirty="0"/>
              <a:t>phosphorylated </a:t>
            </a:r>
            <a:r>
              <a:rPr spc="-5" dirty="0">
                <a:solidFill>
                  <a:srgbClr val="000000"/>
                </a:solidFill>
              </a:rPr>
              <a:t>&amp; </a:t>
            </a:r>
            <a:r>
              <a:rPr dirty="0"/>
              <a:t>most active.</a:t>
            </a:r>
          </a:p>
          <a:p>
            <a:pPr marL="852169" marR="5080" indent="-283845">
              <a:lnSpc>
                <a:spcPct val="15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853440" algn="l"/>
              </a:tabLst>
            </a:pPr>
            <a:r>
              <a:rPr spc="-5" dirty="0">
                <a:solidFill>
                  <a:srgbClr val="C00000"/>
                </a:solidFill>
              </a:rPr>
              <a:t>Glycogen </a:t>
            </a:r>
            <a:r>
              <a:rPr dirty="0">
                <a:solidFill>
                  <a:srgbClr val="C00000"/>
                </a:solidFill>
              </a:rPr>
              <a:t>synthase </a:t>
            </a:r>
            <a:r>
              <a:rPr spc="-5" dirty="0">
                <a:solidFill>
                  <a:srgbClr val="C00000"/>
                </a:solidFill>
              </a:rPr>
              <a:t>- b </a:t>
            </a:r>
            <a:r>
              <a:rPr spc="-5" dirty="0">
                <a:solidFill>
                  <a:srgbClr val="000000"/>
                </a:solidFill>
              </a:rPr>
              <a:t>- </a:t>
            </a:r>
            <a:r>
              <a:rPr spc="-5" dirty="0"/>
              <a:t>phosphorylated </a:t>
            </a:r>
            <a:r>
              <a:rPr spc="-55" dirty="0"/>
              <a:t>inactive  </a:t>
            </a:r>
            <a:r>
              <a:rPr spc="-5" dirty="0"/>
              <a:t>form.</a:t>
            </a:r>
          </a:p>
          <a:p>
            <a:pPr marL="852169" marR="439420" indent="-283845">
              <a:lnSpc>
                <a:spcPct val="150000"/>
              </a:lnSpc>
              <a:spcBef>
                <a:spcPts val="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853440" algn="l"/>
              </a:tabLst>
            </a:pPr>
            <a:r>
              <a:rPr spc="-5" dirty="0"/>
              <a:t>Glycogen synthase - a can </a:t>
            </a:r>
            <a:r>
              <a:rPr dirty="0"/>
              <a:t>be </a:t>
            </a:r>
            <a:r>
              <a:rPr spc="-5" dirty="0"/>
              <a:t>converted to </a:t>
            </a:r>
            <a:r>
              <a:rPr spc="-135" dirty="0"/>
              <a:t>'b'  </a:t>
            </a:r>
            <a:r>
              <a:rPr spc="-5" dirty="0"/>
              <a:t>form (inactive) </a:t>
            </a:r>
            <a:r>
              <a:rPr dirty="0">
                <a:solidFill>
                  <a:srgbClr val="000000"/>
                </a:solidFill>
              </a:rPr>
              <a:t>by</a:t>
            </a:r>
            <a:r>
              <a:rPr spc="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phsophorylation.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630560"/>
            <a:ext cx="7372350" cy="4506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marR="953135" indent="-283845">
              <a:lnSpc>
                <a:spcPct val="150000"/>
              </a:lnSpc>
              <a:spcBef>
                <a:spcPts val="9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Phosphorylation is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catalysed by a </a:t>
            </a:r>
            <a:r>
              <a:rPr sz="2800" b="1" spc="-110" dirty="0">
                <a:solidFill>
                  <a:srgbClr val="0000FF"/>
                </a:solidFill>
                <a:latin typeface="Times New Roman"/>
                <a:cs typeface="Times New Roman"/>
              </a:rPr>
              <a:t>cAMP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dependent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protein</a:t>
            </a:r>
            <a:r>
              <a:rPr sz="2800" b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kinase.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spcBef>
                <a:spcPts val="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Protein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kinase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phosphorylates &amp;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inactivates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synthase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by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converting </a:t>
            </a:r>
            <a:r>
              <a:rPr sz="28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'a'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form to 'b'  form.</a:t>
            </a:r>
            <a:endParaRPr sz="2800">
              <a:latin typeface="Times New Roman"/>
              <a:cs typeface="Times New Roman"/>
            </a:endParaRPr>
          </a:p>
          <a:p>
            <a:pPr marL="295910" marR="193040" indent="-283845">
              <a:lnSpc>
                <a:spcPts val="5040"/>
              </a:lnSpc>
              <a:spcBef>
                <a:spcPts val="44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 synthase 'b'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can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be converted  back to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synthase'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a' </a:t>
            </a:r>
            <a:r>
              <a:rPr sz="2800" b="1" dirty="0">
                <a:latin typeface="Times New Roman"/>
                <a:cs typeface="Times New Roman"/>
              </a:rPr>
              <a:t>by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protein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phosphatase</a:t>
            </a:r>
            <a:r>
              <a:rPr sz="2800"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l.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1391263"/>
            <a:ext cx="7032625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50000"/>
              </a:lnSpc>
              <a:spcBef>
                <a:spcPts val="105"/>
              </a:spcBef>
            </a:pPr>
            <a:r>
              <a:rPr sz="2250" spc="-595" dirty="0">
                <a:solidFill>
                  <a:srgbClr val="93C500"/>
                </a:solidFill>
                <a:latin typeface="Arial"/>
                <a:cs typeface="Arial"/>
              </a:rPr>
              <a:t> </a:t>
            </a:r>
            <a:r>
              <a:rPr sz="28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inhibition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glycogen synthesis </a:t>
            </a:r>
            <a:r>
              <a:rPr sz="2800" b="1" spc="-70" dirty="0">
                <a:solidFill>
                  <a:srgbClr val="000000"/>
                </a:solidFill>
                <a:latin typeface="Times New Roman"/>
                <a:cs typeface="Times New Roman"/>
              </a:rPr>
              <a:t>brought  </a:t>
            </a:r>
            <a:r>
              <a:rPr sz="28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by epinephrine </a:t>
            </a:r>
            <a:r>
              <a:rPr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(also </a:t>
            </a:r>
            <a:r>
              <a:rPr sz="28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norepinephrine) &amp;  glucagon </a:t>
            </a:r>
            <a:r>
              <a:rPr sz="28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through </a:t>
            </a:r>
            <a:r>
              <a:rPr sz="28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cAMP by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converting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active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synthase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'a'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 inactive  synthase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'b’.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7377" y="394461"/>
            <a:ext cx="64566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Regulation </a:t>
            </a:r>
            <a:r>
              <a:rPr sz="2800" b="1" dirty="0">
                <a:latin typeface="Times New Roman"/>
                <a:cs typeface="Times New Roman"/>
              </a:rPr>
              <a:t>of </a:t>
            </a:r>
            <a:r>
              <a:rPr sz="2800" b="1" spc="-5" dirty="0">
                <a:latin typeface="Times New Roman"/>
                <a:cs typeface="Times New Roman"/>
              </a:rPr>
              <a:t>glycogen synthesis by</a:t>
            </a:r>
            <a:r>
              <a:rPr sz="2800" b="1" spc="4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cAMP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2876" y="1121409"/>
            <a:ext cx="5329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5235" algn="l"/>
              </a:tabLst>
            </a:pP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Glucagon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(liver)	</a:t>
            </a:r>
            <a:r>
              <a:rPr sz="1800" b="1" spc="-40" dirty="0">
                <a:solidFill>
                  <a:srgbClr val="0000FF"/>
                </a:solidFill>
                <a:latin typeface="Arial"/>
                <a:cs typeface="Arial"/>
              </a:rPr>
              <a:t>Epinephrine </a:t>
            </a:r>
            <a:r>
              <a:rPr sz="1800" b="1" spc="-20" dirty="0">
                <a:solidFill>
                  <a:srgbClr val="0000FF"/>
                </a:solidFill>
                <a:latin typeface="Arial"/>
                <a:cs typeface="Arial"/>
              </a:rPr>
              <a:t>(liver,</a:t>
            </a:r>
            <a:r>
              <a:rPr sz="1800" b="1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80" dirty="0">
                <a:solidFill>
                  <a:srgbClr val="0000FF"/>
                </a:solidFill>
                <a:latin typeface="Arial"/>
                <a:cs typeface="Arial"/>
              </a:rPr>
              <a:t>muscle)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58467" y="1624583"/>
            <a:ext cx="7307580" cy="844550"/>
            <a:chOff x="1458467" y="1624583"/>
            <a:chExt cx="7307580" cy="844550"/>
          </a:xfrm>
        </p:grpSpPr>
        <p:sp>
          <p:nvSpPr>
            <p:cNvPr id="5" name="object 5"/>
            <p:cNvSpPr/>
            <p:nvPr/>
          </p:nvSpPr>
          <p:spPr>
            <a:xfrm>
              <a:off x="1458467" y="1624583"/>
              <a:ext cx="7307580" cy="1584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677161"/>
              <a:ext cx="7162800" cy="1905"/>
            </a:xfrm>
            <a:custGeom>
              <a:avLst/>
              <a:gdLst/>
              <a:ahLst/>
              <a:cxnLst/>
              <a:rect l="l" t="t" r="r" b="b"/>
              <a:pathLst>
                <a:path w="7162800" h="1905">
                  <a:moveTo>
                    <a:pt x="0" y="0"/>
                  </a:moveTo>
                  <a:lnTo>
                    <a:pt x="7162800" y="1650"/>
                  </a:lnTo>
                </a:path>
              </a:pathLst>
            </a:custGeom>
            <a:ln w="2590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8467" y="2310383"/>
              <a:ext cx="7231380" cy="1584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4761" y="2362961"/>
              <a:ext cx="7086600" cy="1905"/>
            </a:xfrm>
            <a:custGeom>
              <a:avLst/>
              <a:gdLst/>
              <a:ahLst/>
              <a:cxnLst/>
              <a:rect l="l" t="t" r="r" b="b"/>
              <a:pathLst>
                <a:path w="7086600" h="1905">
                  <a:moveTo>
                    <a:pt x="0" y="0"/>
                  </a:moveTo>
                  <a:lnTo>
                    <a:pt x="7086600" y="1650"/>
                  </a:lnTo>
                </a:path>
              </a:pathLst>
            </a:custGeom>
            <a:ln w="2590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81506" y="1707845"/>
            <a:ext cx="19812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15" dirty="0">
                <a:solidFill>
                  <a:srgbClr val="0000FF"/>
                </a:solidFill>
                <a:latin typeface="Arial"/>
                <a:cs typeface="Arial"/>
              </a:rPr>
              <a:t>Adenylate</a:t>
            </a:r>
            <a:r>
              <a:rPr sz="1800" b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65" dirty="0">
                <a:solidFill>
                  <a:srgbClr val="0000FF"/>
                </a:solidFill>
                <a:latin typeface="Arial"/>
                <a:cs typeface="Arial"/>
              </a:rPr>
              <a:t>cyclase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</a:rPr>
              <a:t>(inactive)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0679" y="1669745"/>
            <a:ext cx="164020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b="1" spc="15" dirty="0">
                <a:solidFill>
                  <a:srgbClr val="0000FF"/>
                </a:solidFill>
                <a:latin typeface="Arial"/>
                <a:cs typeface="Arial"/>
              </a:rPr>
              <a:t>Adenylate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-65" dirty="0">
                <a:solidFill>
                  <a:srgbClr val="0000FF"/>
                </a:solidFill>
                <a:latin typeface="Arial"/>
                <a:cs typeface="Arial"/>
              </a:rPr>
              <a:t>cyclase</a:t>
            </a:r>
            <a:r>
              <a:rPr sz="18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</a:rPr>
              <a:t>(active)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2341" y="1806905"/>
            <a:ext cx="2046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Plasma</a:t>
            </a:r>
            <a:r>
              <a:rPr sz="1800" b="1" spc="-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10" dirty="0">
                <a:solidFill>
                  <a:srgbClr val="00AF50"/>
                </a:solidFill>
                <a:latin typeface="Arial"/>
                <a:cs typeface="Arial"/>
              </a:rPr>
              <a:t>membrane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52572" y="1473708"/>
            <a:ext cx="1365885" cy="792480"/>
            <a:chOff x="3052572" y="1473708"/>
            <a:chExt cx="1365885" cy="792480"/>
          </a:xfrm>
        </p:grpSpPr>
        <p:sp>
          <p:nvSpPr>
            <p:cNvPr id="13" name="object 13"/>
            <p:cNvSpPr/>
            <p:nvPr/>
          </p:nvSpPr>
          <p:spPr>
            <a:xfrm>
              <a:off x="3363468" y="1903476"/>
              <a:ext cx="932688" cy="3627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29762" y="1999361"/>
              <a:ext cx="685800" cy="120650"/>
            </a:xfrm>
            <a:custGeom>
              <a:avLst/>
              <a:gdLst/>
              <a:ahLst/>
              <a:cxnLst/>
              <a:rect l="l" t="t" r="r" b="b"/>
              <a:pathLst>
                <a:path w="685800" h="120650">
                  <a:moveTo>
                    <a:pt x="612193" y="73168"/>
                  </a:moveTo>
                  <a:lnTo>
                    <a:pt x="575817" y="94234"/>
                  </a:lnTo>
                  <a:lnTo>
                    <a:pt x="569595" y="97916"/>
                  </a:lnTo>
                  <a:lnTo>
                    <a:pt x="567563" y="105790"/>
                  </a:lnTo>
                  <a:lnTo>
                    <a:pt x="574675" y="118237"/>
                  </a:lnTo>
                  <a:lnTo>
                    <a:pt x="582676" y="120268"/>
                  </a:lnTo>
                  <a:lnTo>
                    <a:pt x="663514" y="73278"/>
                  </a:lnTo>
                  <a:lnTo>
                    <a:pt x="612193" y="73168"/>
                  </a:lnTo>
                  <a:close/>
                </a:path>
                <a:path w="685800" h="120650">
                  <a:moveTo>
                    <a:pt x="634419" y="60296"/>
                  </a:moveTo>
                  <a:lnTo>
                    <a:pt x="612193" y="73168"/>
                  </a:lnTo>
                  <a:lnTo>
                    <a:pt x="660146" y="73278"/>
                  </a:lnTo>
                  <a:lnTo>
                    <a:pt x="660146" y="71500"/>
                  </a:lnTo>
                  <a:lnTo>
                    <a:pt x="653541" y="71500"/>
                  </a:lnTo>
                  <a:lnTo>
                    <a:pt x="634419" y="60296"/>
                  </a:lnTo>
                  <a:close/>
                </a:path>
                <a:path w="685800" h="120650">
                  <a:moveTo>
                    <a:pt x="582929" y="0"/>
                  </a:moveTo>
                  <a:lnTo>
                    <a:pt x="574928" y="2031"/>
                  </a:lnTo>
                  <a:lnTo>
                    <a:pt x="571373" y="8254"/>
                  </a:lnTo>
                  <a:lnTo>
                    <a:pt x="567689" y="14477"/>
                  </a:lnTo>
                  <a:lnTo>
                    <a:pt x="569849" y="22351"/>
                  </a:lnTo>
                  <a:lnTo>
                    <a:pt x="575945" y="26035"/>
                  </a:lnTo>
                  <a:lnTo>
                    <a:pt x="612170" y="47260"/>
                  </a:lnTo>
                  <a:lnTo>
                    <a:pt x="660146" y="47371"/>
                  </a:lnTo>
                  <a:lnTo>
                    <a:pt x="660146" y="73278"/>
                  </a:lnTo>
                  <a:lnTo>
                    <a:pt x="663514" y="73278"/>
                  </a:lnTo>
                  <a:lnTo>
                    <a:pt x="685800" y="60325"/>
                  </a:lnTo>
                  <a:lnTo>
                    <a:pt x="589026" y="3683"/>
                  </a:lnTo>
                  <a:lnTo>
                    <a:pt x="582929" y="0"/>
                  </a:lnTo>
                  <a:close/>
                </a:path>
                <a:path w="685800" h="120650">
                  <a:moveTo>
                    <a:pt x="0" y="45847"/>
                  </a:moveTo>
                  <a:lnTo>
                    <a:pt x="0" y="71754"/>
                  </a:lnTo>
                  <a:lnTo>
                    <a:pt x="612193" y="73168"/>
                  </a:lnTo>
                  <a:lnTo>
                    <a:pt x="634419" y="60296"/>
                  </a:lnTo>
                  <a:lnTo>
                    <a:pt x="612170" y="47260"/>
                  </a:lnTo>
                  <a:lnTo>
                    <a:pt x="0" y="45847"/>
                  </a:lnTo>
                  <a:close/>
                </a:path>
                <a:path w="685800" h="120650">
                  <a:moveTo>
                    <a:pt x="653668" y="49149"/>
                  </a:moveTo>
                  <a:lnTo>
                    <a:pt x="634419" y="60296"/>
                  </a:lnTo>
                  <a:lnTo>
                    <a:pt x="653541" y="71500"/>
                  </a:lnTo>
                  <a:lnTo>
                    <a:pt x="653668" y="49149"/>
                  </a:lnTo>
                  <a:close/>
                </a:path>
                <a:path w="685800" h="120650">
                  <a:moveTo>
                    <a:pt x="660146" y="49149"/>
                  </a:moveTo>
                  <a:lnTo>
                    <a:pt x="653668" y="49149"/>
                  </a:lnTo>
                  <a:lnTo>
                    <a:pt x="653541" y="71500"/>
                  </a:lnTo>
                  <a:lnTo>
                    <a:pt x="660146" y="71500"/>
                  </a:lnTo>
                  <a:lnTo>
                    <a:pt x="660146" y="49149"/>
                  </a:lnTo>
                  <a:close/>
                </a:path>
                <a:path w="685800" h="120650">
                  <a:moveTo>
                    <a:pt x="612170" y="47260"/>
                  </a:moveTo>
                  <a:lnTo>
                    <a:pt x="634419" y="60296"/>
                  </a:lnTo>
                  <a:lnTo>
                    <a:pt x="653668" y="49149"/>
                  </a:lnTo>
                  <a:lnTo>
                    <a:pt x="660146" y="49149"/>
                  </a:lnTo>
                  <a:lnTo>
                    <a:pt x="660146" y="47371"/>
                  </a:lnTo>
                  <a:lnTo>
                    <a:pt x="612170" y="4726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52572" y="1473708"/>
              <a:ext cx="786384" cy="6385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17469" y="1514221"/>
              <a:ext cx="541020" cy="391795"/>
            </a:xfrm>
            <a:custGeom>
              <a:avLst/>
              <a:gdLst/>
              <a:ahLst/>
              <a:cxnLst/>
              <a:rect l="l" t="t" r="r" b="b"/>
              <a:pathLst>
                <a:path w="541020" h="391794">
                  <a:moveTo>
                    <a:pt x="424433" y="354838"/>
                  </a:moveTo>
                  <a:lnTo>
                    <a:pt x="418210" y="360044"/>
                  </a:lnTo>
                  <a:lnTo>
                    <a:pt x="417576" y="367156"/>
                  </a:lnTo>
                  <a:lnTo>
                    <a:pt x="416814" y="374268"/>
                  </a:lnTo>
                  <a:lnTo>
                    <a:pt x="422147" y="380618"/>
                  </a:lnTo>
                  <a:lnTo>
                    <a:pt x="540893" y="391540"/>
                  </a:lnTo>
                  <a:lnTo>
                    <a:pt x="538951" y="387223"/>
                  </a:lnTo>
                  <a:lnTo>
                    <a:pt x="512444" y="387223"/>
                  </a:lnTo>
                  <a:lnTo>
                    <a:pt x="473391" y="359319"/>
                  </a:lnTo>
                  <a:lnTo>
                    <a:pt x="424433" y="354838"/>
                  </a:lnTo>
                  <a:close/>
                </a:path>
                <a:path w="541020" h="391794">
                  <a:moveTo>
                    <a:pt x="473391" y="359319"/>
                  </a:moveTo>
                  <a:lnTo>
                    <a:pt x="512444" y="387223"/>
                  </a:lnTo>
                  <a:lnTo>
                    <a:pt x="516268" y="381888"/>
                  </a:lnTo>
                  <a:lnTo>
                    <a:pt x="508254" y="381888"/>
                  </a:lnTo>
                  <a:lnTo>
                    <a:pt x="499156" y="361694"/>
                  </a:lnTo>
                  <a:lnTo>
                    <a:pt x="473391" y="359319"/>
                  </a:lnTo>
                  <a:close/>
                </a:path>
                <a:path w="541020" h="391794">
                  <a:moveTo>
                    <a:pt x="484378" y="279780"/>
                  </a:moveTo>
                  <a:lnTo>
                    <a:pt x="471296" y="285623"/>
                  </a:lnTo>
                  <a:lnTo>
                    <a:pt x="468376" y="293369"/>
                  </a:lnTo>
                  <a:lnTo>
                    <a:pt x="488633" y="338336"/>
                  </a:lnTo>
                  <a:lnTo>
                    <a:pt x="527557" y="366140"/>
                  </a:lnTo>
                  <a:lnTo>
                    <a:pt x="512444" y="387223"/>
                  </a:lnTo>
                  <a:lnTo>
                    <a:pt x="538951" y="387223"/>
                  </a:lnTo>
                  <a:lnTo>
                    <a:pt x="494919" y="289305"/>
                  </a:lnTo>
                  <a:lnTo>
                    <a:pt x="491997" y="282701"/>
                  </a:lnTo>
                  <a:lnTo>
                    <a:pt x="484378" y="279780"/>
                  </a:lnTo>
                  <a:close/>
                </a:path>
                <a:path w="541020" h="391794">
                  <a:moveTo>
                    <a:pt x="499156" y="361694"/>
                  </a:moveTo>
                  <a:lnTo>
                    <a:pt x="508254" y="381888"/>
                  </a:lnTo>
                  <a:lnTo>
                    <a:pt x="521207" y="363727"/>
                  </a:lnTo>
                  <a:lnTo>
                    <a:pt x="499156" y="361694"/>
                  </a:lnTo>
                  <a:close/>
                </a:path>
                <a:path w="541020" h="391794">
                  <a:moveTo>
                    <a:pt x="488633" y="338336"/>
                  </a:moveTo>
                  <a:lnTo>
                    <a:pt x="499156" y="361694"/>
                  </a:lnTo>
                  <a:lnTo>
                    <a:pt x="521207" y="363727"/>
                  </a:lnTo>
                  <a:lnTo>
                    <a:pt x="508254" y="381888"/>
                  </a:lnTo>
                  <a:lnTo>
                    <a:pt x="516268" y="381888"/>
                  </a:lnTo>
                  <a:lnTo>
                    <a:pt x="527557" y="366140"/>
                  </a:lnTo>
                  <a:lnTo>
                    <a:pt x="488633" y="338336"/>
                  </a:lnTo>
                  <a:close/>
                </a:path>
                <a:path w="541020" h="391794">
                  <a:moveTo>
                    <a:pt x="14986" y="0"/>
                  </a:moveTo>
                  <a:lnTo>
                    <a:pt x="0" y="21081"/>
                  </a:lnTo>
                  <a:lnTo>
                    <a:pt x="473391" y="359319"/>
                  </a:lnTo>
                  <a:lnTo>
                    <a:pt x="499156" y="361694"/>
                  </a:lnTo>
                  <a:lnTo>
                    <a:pt x="488633" y="338336"/>
                  </a:lnTo>
                  <a:lnTo>
                    <a:pt x="14986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06368" y="1475232"/>
              <a:ext cx="711708" cy="6370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86961" y="1514856"/>
              <a:ext cx="465455" cy="391160"/>
            </a:xfrm>
            <a:custGeom>
              <a:avLst/>
              <a:gdLst/>
              <a:ahLst/>
              <a:cxnLst/>
              <a:rect l="l" t="t" r="r" b="b"/>
              <a:pathLst>
                <a:path w="465454" h="391160">
                  <a:moveTo>
                    <a:pt x="48133" y="275336"/>
                  </a:moveTo>
                  <a:lnTo>
                    <a:pt x="40639" y="278765"/>
                  </a:lnTo>
                  <a:lnTo>
                    <a:pt x="38226" y="285496"/>
                  </a:lnTo>
                  <a:lnTo>
                    <a:pt x="0" y="390906"/>
                  </a:lnTo>
                  <a:lnTo>
                    <a:pt x="38640" y="384429"/>
                  </a:lnTo>
                  <a:lnTo>
                    <a:pt x="27939" y="384429"/>
                  </a:lnTo>
                  <a:lnTo>
                    <a:pt x="11429" y="364490"/>
                  </a:lnTo>
                  <a:lnTo>
                    <a:pt x="48232" y="333830"/>
                  </a:lnTo>
                  <a:lnTo>
                    <a:pt x="62611" y="294259"/>
                  </a:lnTo>
                  <a:lnTo>
                    <a:pt x="65024" y="287528"/>
                  </a:lnTo>
                  <a:lnTo>
                    <a:pt x="61467" y="280162"/>
                  </a:lnTo>
                  <a:lnTo>
                    <a:pt x="48133" y="275336"/>
                  </a:lnTo>
                  <a:close/>
                </a:path>
                <a:path w="465454" h="391160">
                  <a:moveTo>
                    <a:pt x="48232" y="333830"/>
                  </a:moveTo>
                  <a:lnTo>
                    <a:pt x="11429" y="364490"/>
                  </a:lnTo>
                  <a:lnTo>
                    <a:pt x="27939" y="384429"/>
                  </a:lnTo>
                  <a:lnTo>
                    <a:pt x="34645" y="378841"/>
                  </a:lnTo>
                  <a:lnTo>
                    <a:pt x="31876" y="378841"/>
                  </a:lnTo>
                  <a:lnTo>
                    <a:pt x="17525" y="361696"/>
                  </a:lnTo>
                  <a:lnTo>
                    <a:pt x="39439" y="358028"/>
                  </a:lnTo>
                  <a:lnTo>
                    <a:pt x="48232" y="333830"/>
                  </a:lnTo>
                  <a:close/>
                </a:path>
                <a:path w="465454" h="391160">
                  <a:moveTo>
                    <a:pt x="113284" y="345567"/>
                  </a:moveTo>
                  <a:lnTo>
                    <a:pt x="106299" y="346837"/>
                  </a:lnTo>
                  <a:lnTo>
                    <a:pt x="64690" y="353801"/>
                  </a:lnTo>
                  <a:lnTo>
                    <a:pt x="27939" y="384429"/>
                  </a:lnTo>
                  <a:lnTo>
                    <a:pt x="38640" y="384429"/>
                  </a:lnTo>
                  <a:lnTo>
                    <a:pt x="110616" y="372364"/>
                  </a:lnTo>
                  <a:lnTo>
                    <a:pt x="117601" y="371094"/>
                  </a:lnTo>
                  <a:lnTo>
                    <a:pt x="122427" y="364490"/>
                  </a:lnTo>
                  <a:lnTo>
                    <a:pt x="121158" y="357378"/>
                  </a:lnTo>
                  <a:lnTo>
                    <a:pt x="120014" y="350393"/>
                  </a:lnTo>
                  <a:lnTo>
                    <a:pt x="113284" y="345567"/>
                  </a:lnTo>
                  <a:close/>
                </a:path>
                <a:path w="465454" h="391160">
                  <a:moveTo>
                    <a:pt x="39439" y="358028"/>
                  </a:moveTo>
                  <a:lnTo>
                    <a:pt x="17525" y="361696"/>
                  </a:lnTo>
                  <a:lnTo>
                    <a:pt x="31876" y="378841"/>
                  </a:lnTo>
                  <a:lnTo>
                    <a:pt x="39439" y="358028"/>
                  </a:lnTo>
                  <a:close/>
                </a:path>
                <a:path w="465454" h="391160">
                  <a:moveTo>
                    <a:pt x="64690" y="353801"/>
                  </a:moveTo>
                  <a:lnTo>
                    <a:pt x="39439" y="358028"/>
                  </a:lnTo>
                  <a:lnTo>
                    <a:pt x="31876" y="378841"/>
                  </a:lnTo>
                  <a:lnTo>
                    <a:pt x="34645" y="378841"/>
                  </a:lnTo>
                  <a:lnTo>
                    <a:pt x="64690" y="353801"/>
                  </a:lnTo>
                  <a:close/>
                </a:path>
                <a:path w="465454" h="391160">
                  <a:moveTo>
                    <a:pt x="448945" y="0"/>
                  </a:moveTo>
                  <a:lnTo>
                    <a:pt x="48232" y="333830"/>
                  </a:lnTo>
                  <a:lnTo>
                    <a:pt x="39439" y="358028"/>
                  </a:lnTo>
                  <a:lnTo>
                    <a:pt x="64690" y="353801"/>
                  </a:lnTo>
                  <a:lnTo>
                    <a:pt x="465454" y="19812"/>
                  </a:lnTo>
                  <a:lnTo>
                    <a:pt x="448945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917573" y="3064890"/>
            <a:ext cx="43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spc="-195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6670" y="3064890"/>
            <a:ext cx="632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14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b="1" spc="-15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MP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86702" y="3064890"/>
            <a:ext cx="707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F0000"/>
                </a:solidFill>
                <a:latin typeface="Arial"/>
                <a:cs typeface="Arial"/>
              </a:rPr>
              <a:t>5’</a:t>
            </a:r>
            <a:r>
              <a:rPr sz="1800" b="1" spc="-8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MP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449067" y="3121151"/>
            <a:ext cx="1390015" cy="363220"/>
            <a:chOff x="2449067" y="3121151"/>
            <a:chExt cx="1390015" cy="363220"/>
          </a:xfrm>
        </p:grpSpPr>
        <p:sp>
          <p:nvSpPr>
            <p:cNvPr id="23" name="object 23"/>
            <p:cNvSpPr/>
            <p:nvPr/>
          </p:nvSpPr>
          <p:spPr>
            <a:xfrm>
              <a:off x="2449067" y="3121151"/>
              <a:ext cx="1389887" cy="3627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15361" y="3217163"/>
              <a:ext cx="1143000" cy="120650"/>
            </a:xfrm>
            <a:custGeom>
              <a:avLst/>
              <a:gdLst/>
              <a:ahLst/>
              <a:cxnLst/>
              <a:rect l="l" t="t" r="r" b="b"/>
              <a:pathLst>
                <a:path w="1143000" h="120650">
                  <a:moveTo>
                    <a:pt x="1040002" y="0"/>
                  </a:moveTo>
                  <a:lnTo>
                    <a:pt x="1032128" y="2032"/>
                  </a:lnTo>
                  <a:lnTo>
                    <a:pt x="1028446" y="8255"/>
                  </a:lnTo>
                  <a:lnTo>
                    <a:pt x="1024889" y="14350"/>
                  </a:lnTo>
                  <a:lnTo>
                    <a:pt x="1026922" y="22351"/>
                  </a:lnTo>
                  <a:lnTo>
                    <a:pt x="1033145" y="25908"/>
                  </a:lnTo>
                  <a:lnTo>
                    <a:pt x="1069507" y="47178"/>
                  </a:lnTo>
                  <a:lnTo>
                    <a:pt x="1117346" y="47244"/>
                  </a:lnTo>
                  <a:lnTo>
                    <a:pt x="1117346" y="73151"/>
                  </a:lnTo>
                  <a:lnTo>
                    <a:pt x="1069319" y="73151"/>
                  </a:lnTo>
                  <a:lnTo>
                    <a:pt x="1033017" y="94234"/>
                  </a:lnTo>
                  <a:lnTo>
                    <a:pt x="1026922" y="97916"/>
                  </a:lnTo>
                  <a:lnTo>
                    <a:pt x="1024763" y="105790"/>
                  </a:lnTo>
                  <a:lnTo>
                    <a:pt x="1028318" y="112013"/>
                  </a:lnTo>
                  <a:lnTo>
                    <a:pt x="1032001" y="118110"/>
                  </a:lnTo>
                  <a:lnTo>
                    <a:pt x="1039876" y="120269"/>
                  </a:lnTo>
                  <a:lnTo>
                    <a:pt x="1046099" y="116712"/>
                  </a:lnTo>
                  <a:lnTo>
                    <a:pt x="1120788" y="73151"/>
                  </a:lnTo>
                  <a:lnTo>
                    <a:pt x="1117346" y="73151"/>
                  </a:lnTo>
                  <a:lnTo>
                    <a:pt x="1120901" y="73086"/>
                  </a:lnTo>
                  <a:lnTo>
                    <a:pt x="1143000" y="60198"/>
                  </a:lnTo>
                  <a:lnTo>
                    <a:pt x="1046226" y="3556"/>
                  </a:lnTo>
                  <a:lnTo>
                    <a:pt x="1040002" y="0"/>
                  </a:lnTo>
                  <a:close/>
                </a:path>
                <a:path w="1143000" h="120650">
                  <a:moveTo>
                    <a:pt x="1091694" y="60157"/>
                  </a:moveTo>
                  <a:lnTo>
                    <a:pt x="1069431" y="73086"/>
                  </a:lnTo>
                  <a:lnTo>
                    <a:pt x="1117346" y="73151"/>
                  </a:lnTo>
                  <a:lnTo>
                    <a:pt x="1117346" y="71374"/>
                  </a:lnTo>
                  <a:lnTo>
                    <a:pt x="1110868" y="71374"/>
                  </a:lnTo>
                  <a:lnTo>
                    <a:pt x="1091694" y="60157"/>
                  </a:lnTo>
                  <a:close/>
                </a:path>
                <a:path w="1143000" h="120650">
                  <a:moveTo>
                    <a:pt x="0" y="45720"/>
                  </a:moveTo>
                  <a:lnTo>
                    <a:pt x="0" y="71627"/>
                  </a:lnTo>
                  <a:lnTo>
                    <a:pt x="1069431" y="73086"/>
                  </a:lnTo>
                  <a:lnTo>
                    <a:pt x="1091694" y="60157"/>
                  </a:lnTo>
                  <a:lnTo>
                    <a:pt x="1069507" y="47178"/>
                  </a:lnTo>
                  <a:lnTo>
                    <a:pt x="0" y="45720"/>
                  </a:lnTo>
                  <a:close/>
                </a:path>
                <a:path w="1143000" h="120650">
                  <a:moveTo>
                    <a:pt x="1110868" y="49022"/>
                  </a:moveTo>
                  <a:lnTo>
                    <a:pt x="1091694" y="60157"/>
                  </a:lnTo>
                  <a:lnTo>
                    <a:pt x="1110868" y="71374"/>
                  </a:lnTo>
                  <a:lnTo>
                    <a:pt x="1110868" y="49022"/>
                  </a:lnTo>
                  <a:close/>
                </a:path>
                <a:path w="1143000" h="120650">
                  <a:moveTo>
                    <a:pt x="1117346" y="49022"/>
                  </a:moveTo>
                  <a:lnTo>
                    <a:pt x="1110868" y="49022"/>
                  </a:lnTo>
                  <a:lnTo>
                    <a:pt x="1110868" y="71374"/>
                  </a:lnTo>
                  <a:lnTo>
                    <a:pt x="1117346" y="71374"/>
                  </a:lnTo>
                  <a:lnTo>
                    <a:pt x="1117346" y="49022"/>
                  </a:lnTo>
                  <a:close/>
                </a:path>
                <a:path w="1143000" h="120650">
                  <a:moveTo>
                    <a:pt x="1069507" y="47178"/>
                  </a:moveTo>
                  <a:lnTo>
                    <a:pt x="1091694" y="60157"/>
                  </a:lnTo>
                  <a:lnTo>
                    <a:pt x="1110868" y="49022"/>
                  </a:lnTo>
                  <a:lnTo>
                    <a:pt x="1117346" y="49022"/>
                  </a:lnTo>
                  <a:lnTo>
                    <a:pt x="1117346" y="47244"/>
                  </a:lnTo>
                  <a:lnTo>
                    <a:pt x="1069507" y="47178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4658867" y="3121151"/>
            <a:ext cx="2075814" cy="363220"/>
            <a:chOff x="4658867" y="3121151"/>
            <a:chExt cx="2075814" cy="363220"/>
          </a:xfrm>
        </p:grpSpPr>
        <p:sp>
          <p:nvSpPr>
            <p:cNvPr id="26" name="object 26"/>
            <p:cNvSpPr/>
            <p:nvPr/>
          </p:nvSpPr>
          <p:spPr>
            <a:xfrm>
              <a:off x="4658867" y="3121151"/>
              <a:ext cx="2075688" cy="3627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25161" y="3217163"/>
              <a:ext cx="1828800" cy="120650"/>
            </a:xfrm>
            <a:custGeom>
              <a:avLst/>
              <a:gdLst/>
              <a:ahLst/>
              <a:cxnLst/>
              <a:rect l="l" t="t" r="r" b="b"/>
              <a:pathLst>
                <a:path w="1828800" h="120650">
                  <a:moveTo>
                    <a:pt x="1725802" y="0"/>
                  </a:moveTo>
                  <a:lnTo>
                    <a:pt x="1717928" y="2159"/>
                  </a:lnTo>
                  <a:lnTo>
                    <a:pt x="1714246" y="8255"/>
                  </a:lnTo>
                  <a:lnTo>
                    <a:pt x="1710689" y="14477"/>
                  </a:lnTo>
                  <a:lnTo>
                    <a:pt x="1712722" y="22351"/>
                  </a:lnTo>
                  <a:lnTo>
                    <a:pt x="1755233" y="47203"/>
                  </a:lnTo>
                  <a:lnTo>
                    <a:pt x="1803145" y="47244"/>
                  </a:lnTo>
                  <a:lnTo>
                    <a:pt x="1803145" y="73151"/>
                  </a:lnTo>
                  <a:lnTo>
                    <a:pt x="1755240" y="73151"/>
                  </a:lnTo>
                  <a:lnTo>
                    <a:pt x="1712722" y="97916"/>
                  </a:lnTo>
                  <a:lnTo>
                    <a:pt x="1710563" y="105790"/>
                  </a:lnTo>
                  <a:lnTo>
                    <a:pt x="1714246" y="112013"/>
                  </a:lnTo>
                  <a:lnTo>
                    <a:pt x="1717802" y="118237"/>
                  </a:lnTo>
                  <a:lnTo>
                    <a:pt x="1725676" y="120269"/>
                  </a:lnTo>
                  <a:lnTo>
                    <a:pt x="1731899" y="116712"/>
                  </a:lnTo>
                  <a:lnTo>
                    <a:pt x="1806588" y="73151"/>
                  </a:lnTo>
                  <a:lnTo>
                    <a:pt x="1803145" y="73151"/>
                  </a:lnTo>
                  <a:lnTo>
                    <a:pt x="1806658" y="73111"/>
                  </a:lnTo>
                  <a:lnTo>
                    <a:pt x="1828799" y="60198"/>
                  </a:lnTo>
                  <a:lnTo>
                    <a:pt x="1725802" y="0"/>
                  </a:lnTo>
                  <a:close/>
                </a:path>
                <a:path w="1828800" h="120650">
                  <a:moveTo>
                    <a:pt x="1777495" y="60189"/>
                  </a:moveTo>
                  <a:lnTo>
                    <a:pt x="1755310" y="73111"/>
                  </a:lnTo>
                  <a:lnTo>
                    <a:pt x="1803145" y="73151"/>
                  </a:lnTo>
                  <a:lnTo>
                    <a:pt x="1803145" y="71374"/>
                  </a:lnTo>
                  <a:lnTo>
                    <a:pt x="1796668" y="71374"/>
                  </a:lnTo>
                  <a:lnTo>
                    <a:pt x="1777495" y="60189"/>
                  </a:lnTo>
                  <a:close/>
                </a:path>
                <a:path w="1828800" h="120650">
                  <a:moveTo>
                    <a:pt x="0" y="45720"/>
                  </a:moveTo>
                  <a:lnTo>
                    <a:pt x="0" y="71627"/>
                  </a:lnTo>
                  <a:lnTo>
                    <a:pt x="1755310" y="73111"/>
                  </a:lnTo>
                  <a:lnTo>
                    <a:pt x="1777495" y="60189"/>
                  </a:lnTo>
                  <a:lnTo>
                    <a:pt x="1755233" y="47203"/>
                  </a:lnTo>
                  <a:lnTo>
                    <a:pt x="0" y="45720"/>
                  </a:lnTo>
                  <a:close/>
                </a:path>
                <a:path w="1828800" h="120650">
                  <a:moveTo>
                    <a:pt x="1796668" y="49022"/>
                  </a:moveTo>
                  <a:lnTo>
                    <a:pt x="1777495" y="60189"/>
                  </a:lnTo>
                  <a:lnTo>
                    <a:pt x="1796668" y="71374"/>
                  </a:lnTo>
                  <a:lnTo>
                    <a:pt x="1796668" y="49022"/>
                  </a:lnTo>
                  <a:close/>
                </a:path>
                <a:path w="1828800" h="120650">
                  <a:moveTo>
                    <a:pt x="1803145" y="49022"/>
                  </a:moveTo>
                  <a:lnTo>
                    <a:pt x="1796668" y="49022"/>
                  </a:lnTo>
                  <a:lnTo>
                    <a:pt x="1796668" y="71374"/>
                  </a:lnTo>
                  <a:lnTo>
                    <a:pt x="1803145" y="71374"/>
                  </a:lnTo>
                  <a:lnTo>
                    <a:pt x="1803145" y="49022"/>
                  </a:lnTo>
                  <a:close/>
                </a:path>
                <a:path w="1828800" h="120650">
                  <a:moveTo>
                    <a:pt x="1755233" y="47203"/>
                  </a:moveTo>
                  <a:lnTo>
                    <a:pt x="1777495" y="60189"/>
                  </a:lnTo>
                  <a:lnTo>
                    <a:pt x="1796668" y="49022"/>
                  </a:lnTo>
                  <a:lnTo>
                    <a:pt x="1803145" y="49022"/>
                  </a:lnTo>
                  <a:lnTo>
                    <a:pt x="1803145" y="47244"/>
                  </a:lnTo>
                  <a:lnTo>
                    <a:pt x="1755233" y="47203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678171" y="2798190"/>
            <a:ext cx="2073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0000FF"/>
                </a:solidFill>
                <a:latin typeface="Arial"/>
                <a:cs typeface="Arial"/>
              </a:rPr>
              <a:t>Phosphodiesterase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26642" y="3766184"/>
            <a:ext cx="2698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5080" indent="-46228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0000FF"/>
                </a:solidFill>
                <a:latin typeface="Arial"/>
                <a:cs typeface="Arial"/>
              </a:rPr>
              <a:t>cAMP-dependent</a:t>
            </a:r>
            <a:r>
              <a:rPr sz="18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FF"/>
                </a:solidFill>
                <a:latin typeface="Arial"/>
                <a:cs typeface="Arial"/>
              </a:rPr>
              <a:t>Protein 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kinase</a:t>
            </a: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</a:rPr>
              <a:t>(inactive)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13452" y="3766184"/>
            <a:ext cx="2698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0000FF"/>
                </a:solidFill>
                <a:latin typeface="Arial"/>
                <a:cs typeface="Arial"/>
              </a:rPr>
              <a:t>cAMP-dependent</a:t>
            </a:r>
            <a:r>
              <a:rPr sz="1800" b="1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FF"/>
                </a:solidFill>
                <a:latin typeface="Arial"/>
                <a:cs typeface="Arial"/>
              </a:rPr>
              <a:t>Protein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39667" y="3465576"/>
            <a:ext cx="1313815" cy="932815"/>
            <a:chOff x="3439667" y="3465576"/>
            <a:chExt cx="1313815" cy="932815"/>
          </a:xfrm>
        </p:grpSpPr>
        <p:sp>
          <p:nvSpPr>
            <p:cNvPr id="32" name="object 32"/>
            <p:cNvSpPr/>
            <p:nvPr/>
          </p:nvSpPr>
          <p:spPr>
            <a:xfrm>
              <a:off x="3439667" y="4035552"/>
              <a:ext cx="1313688" cy="3627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05961" y="4131564"/>
              <a:ext cx="1066800" cy="120650"/>
            </a:xfrm>
            <a:custGeom>
              <a:avLst/>
              <a:gdLst/>
              <a:ahLst/>
              <a:cxnLst/>
              <a:rect l="l" t="t" r="r" b="b"/>
              <a:pathLst>
                <a:path w="1066800" h="120650">
                  <a:moveTo>
                    <a:pt x="963802" y="0"/>
                  </a:moveTo>
                  <a:lnTo>
                    <a:pt x="955928" y="2031"/>
                  </a:lnTo>
                  <a:lnTo>
                    <a:pt x="952373" y="8255"/>
                  </a:lnTo>
                  <a:lnTo>
                    <a:pt x="948689" y="14350"/>
                  </a:lnTo>
                  <a:lnTo>
                    <a:pt x="950722" y="22352"/>
                  </a:lnTo>
                  <a:lnTo>
                    <a:pt x="956945" y="25908"/>
                  </a:lnTo>
                  <a:lnTo>
                    <a:pt x="993299" y="47173"/>
                  </a:lnTo>
                  <a:lnTo>
                    <a:pt x="1041146" y="47243"/>
                  </a:lnTo>
                  <a:lnTo>
                    <a:pt x="1041146" y="73152"/>
                  </a:lnTo>
                  <a:lnTo>
                    <a:pt x="993132" y="73152"/>
                  </a:lnTo>
                  <a:lnTo>
                    <a:pt x="950722" y="97790"/>
                  </a:lnTo>
                  <a:lnTo>
                    <a:pt x="948563" y="105791"/>
                  </a:lnTo>
                  <a:lnTo>
                    <a:pt x="952118" y="112013"/>
                  </a:lnTo>
                  <a:lnTo>
                    <a:pt x="955801" y="118110"/>
                  </a:lnTo>
                  <a:lnTo>
                    <a:pt x="963676" y="120268"/>
                  </a:lnTo>
                  <a:lnTo>
                    <a:pt x="1044538" y="73152"/>
                  </a:lnTo>
                  <a:lnTo>
                    <a:pt x="1041146" y="73152"/>
                  </a:lnTo>
                  <a:lnTo>
                    <a:pt x="1044659" y="73081"/>
                  </a:lnTo>
                  <a:lnTo>
                    <a:pt x="1066800" y="60198"/>
                  </a:lnTo>
                  <a:lnTo>
                    <a:pt x="970026" y="3556"/>
                  </a:lnTo>
                  <a:lnTo>
                    <a:pt x="963802" y="0"/>
                  </a:lnTo>
                  <a:close/>
                </a:path>
                <a:path w="1066800" h="120650">
                  <a:moveTo>
                    <a:pt x="1015497" y="60159"/>
                  </a:moveTo>
                  <a:lnTo>
                    <a:pt x="993253" y="73081"/>
                  </a:lnTo>
                  <a:lnTo>
                    <a:pt x="1041146" y="73152"/>
                  </a:lnTo>
                  <a:lnTo>
                    <a:pt x="1041146" y="71374"/>
                  </a:lnTo>
                  <a:lnTo>
                    <a:pt x="1034668" y="71374"/>
                  </a:lnTo>
                  <a:lnTo>
                    <a:pt x="1015497" y="60159"/>
                  </a:lnTo>
                  <a:close/>
                </a:path>
                <a:path w="1066800" h="120650">
                  <a:moveTo>
                    <a:pt x="0" y="45719"/>
                  </a:moveTo>
                  <a:lnTo>
                    <a:pt x="0" y="71628"/>
                  </a:lnTo>
                  <a:lnTo>
                    <a:pt x="993253" y="73081"/>
                  </a:lnTo>
                  <a:lnTo>
                    <a:pt x="1015497" y="60159"/>
                  </a:lnTo>
                  <a:lnTo>
                    <a:pt x="993299" y="47173"/>
                  </a:lnTo>
                  <a:lnTo>
                    <a:pt x="0" y="45719"/>
                  </a:lnTo>
                  <a:close/>
                </a:path>
                <a:path w="1066800" h="120650">
                  <a:moveTo>
                    <a:pt x="1034668" y="49022"/>
                  </a:moveTo>
                  <a:lnTo>
                    <a:pt x="1015497" y="60159"/>
                  </a:lnTo>
                  <a:lnTo>
                    <a:pt x="1034668" y="71374"/>
                  </a:lnTo>
                  <a:lnTo>
                    <a:pt x="1034668" y="49022"/>
                  </a:lnTo>
                  <a:close/>
                </a:path>
                <a:path w="1066800" h="120650">
                  <a:moveTo>
                    <a:pt x="1041146" y="49022"/>
                  </a:moveTo>
                  <a:lnTo>
                    <a:pt x="1034668" y="49022"/>
                  </a:lnTo>
                  <a:lnTo>
                    <a:pt x="1034668" y="71374"/>
                  </a:lnTo>
                  <a:lnTo>
                    <a:pt x="1041146" y="71374"/>
                  </a:lnTo>
                  <a:lnTo>
                    <a:pt x="1041146" y="49022"/>
                  </a:lnTo>
                  <a:close/>
                </a:path>
                <a:path w="1066800" h="120650">
                  <a:moveTo>
                    <a:pt x="993299" y="47173"/>
                  </a:moveTo>
                  <a:lnTo>
                    <a:pt x="1015497" y="60159"/>
                  </a:lnTo>
                  <a:lnTo>
                    <a:pt x="1034668" y="49022"/>
                  </a:lnTo>
                  <a:lnTo>
                    <a:pt x="1041146" y="49022"/>
                  </a:lnTo>
                  <a:lnTo>
                    <a:pt x="1041146" y="47243"/>
                  </a:lnTo>
                  <a:lnTo>
                    <a:pt x="993299" y="47173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11167" y="3465576"/>
              <a:ext cx="361188" cy="85648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31944" y="3505962"/>
              <a:ext cx="120650" cy="609600"/>
            </a:xfrm>
            <a:custGeom>
              <a:avLst/>
              <a:gdLst/>
              <a:ahLst/>
              <a:cxnLst/>
              <a:rect l="l" t="t" r="r" b="b"/>
              <a:pathLst>
                <a:path w="120650" h="609600">
                  <a:moveTo>
                    <a:pt x="14477" y="491363"/>
                  </a:moveTo>
                  <a:lnTo>
                    <a:pt x="2031" y="498475"/>
                  </a:lnTo>
                  <a:lnTo>
                    <a:pt x="0" y="506475"/>
                  </a:lnTo>
                  <a:lnTo>
                    <a:pt x="3555" y="512571"/>
                  </a:lnTo>
                  <a:lnTo>
                    <a:pt x="59816" y="609600"/>
                  </a:lnTo>
                  <a:lnTo>
                    <a:pt x="74885" y="583945"/>
                  </a:lnTo>
                  <a:lnTo>
                    <a:pt x="46989" y="583945"/>
                  </a:lnTo>
                  <a:lnTo>
                    <a:pt x="47005" y="535945"/>
                  </a:lnTo>
                  <a:lnTo>
                    <a:pt x="25907" y="499618"/>
                  </a:lnTo>
                  <a:lnTo>
                    <a:pt x="22351" y="493394"/>
                  </a:lnTo>
                  <a:lnTo>
                    <a:pt x="14477" y="491363"/>
                  </a:lnTo>
                  <a:close/>
                </a:path>
                <a:path w="120650" h="609600">
                  <a:moveTo>
                    <a:pt x="47114" y="536134"/>
                  </a:moveTo>
                  <a:lnTo>
                    <a:pt x="46989" y="583945"/>
                  </a:lnTo>
                  <a:lnTo>
                    <a:pt x="72897" y="583945"/>
                  </a:lnTo>
                  <a:lnTo>
                    <a:pt x="72914" y="577469"/>
                  </a:lnTo>
                  <a:lnTo>
                    <a:pt x="48767" y="577342"/>
                  </a:lnTo>
                  <a:lnTo>
                    <a:pt x="59956" y="558246"/>
                  </a:lnTo>
                  <a:lnTo>
                    <a:pt x="47114" y="536134"/>
                  </a:lnTo>
                  <a:close/>
                </a:path>
                <a:path w="120650" h="609600">
                  <a:moveTo>
                    <a:pt x="105790" y="491489"/>
                  </a:moveTo>
                  <a:lnTo>
                    <a:pt x="97916" y="493649"/>
                  </a:lnTo>
                  <a:lnTo>
                    <a:pt x="94233" y="499744"/>
                  </a:lnTo>
                  <a:lnTo>
                    <a:pt x="73023" y="535945"/>
                  </a:lnTo>
                  <a:lnTo>
                    <a:pt x="72897" y="583945"/>
                  </a:lnTo>
                  <a:lnTo>
                    <a:pt x="74885" y="583945"/>
                  </a:lnTo>
                  <a:lnTo>
                    <a:pt x="116585" y="512952"/>
                  </a:lnTo>
                  <a:lnTo>
                    <a:pt x="120268" y="506730"/>
                  </a:lnTo>
                  <a:lnTo>
                    <a:pt x="118109" y="498729"/>
                  </a:lnTo>
                  <a:lnTo>
                    <a:pt x="105790" y="491489"/>
                  </a:lnTo>
                  <a:close/>
                </a:path>
                <a:path w="120650" h="609600">
                  <a:moveTo>
                    <a:pt x="59956" y="558246"/>
                  </a:moveTo>
                  <a:lnTo>
                    <a:pt x="48767" y="577342"/>
                  </a:lnTo>
                  <a:lnTo>
                    <a:pt x="71119" y="577469"/>
                  </a:lnTo>
                  <a:lnTo>
                    <a:pt x="59956" y="558246"/>
                  </a:lnTo>
                  <a:close/>
                </a:path>
                <a:path w="120650" h="609600">
                  <a:moveTo>
                    <a:pt x="73023" y="535945"/>
                  </a:moveTo>
                  <a:lnTo>
                    <a:pt x="59956" y="558246"/>
                  </a:lnTo>
                  <a:lnTo>
                    <a:pt x="71119" y="577469"/>
                  </a:lnTo>
                  <a:lnTo>
                    <a:pt x="72914" y="577469"/>
                  </a:lnTo>
                  <a:lnTo>
                    <a:pt x="73023" y="535945"/>
                  </a:lnTo>
                  <a:close/>
                </a:path>
                <a:path w="120650" h="609600">
                  <a:moveTo>
                    <a:pt x="74421" y="0"/>
                  </a:moveTo>
                  <a:lnTo>
                    <a:pt x="48513" y="0"/>
                  </a:lnTo>
                  <a:lnTo>
                    <a:pt x="47114" y="536134"/>
                  </a:lnTo>
                  <a:lnTo>
                    <a:pt x="59956" y="558246"/>
                  </a:lnTo>
                  <a:lnTo>
                    <a:pt x="73023" y="535945"/>
                  </a:lnTo>
                  <a:lnTo>
                    <a:pt x="74421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286505" y="5138166"/>
            <a:ext cx="2418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0419" marR="5080" indent="-808355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FF"/>
                </a:solidFill>
                <a:latin typeface="Arial"/>
                <a:cs typeface="Arial"/>
              </a:rPr>
              <a:t>Glycogensynthase </a:t>
            </a:r>
            <a:r>
              <a:rPr sz="1800" b="1" spc="75" dirty="0">
                <a:solidFill>
                  <a:srgbClr val="0000FF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114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</a:rPr>
              <a:t>(active)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11214" y="5138166"/>
            <a:ext cx="2418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25" marR="5080" indent="-60706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FF"/>
                </a:solidFill>
                <a:latin typeface="Arial"/>
                <a:cs typeface="Arial"/>
              </a:rPr>
              <a:t>Glycogensynthase </a:t>
            </a:r>
            <a:r>
              <a:rPr sz="1800" b="1" spc="75" dirty="0">
                <a:solidFill>
                  <a:srgbClr val="0000FF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15" dirty="0">
                <a:solidFill>
                  <a:srgbClr val="0000FF"/>
                </a:solidFill>
                <a:latin typeface="Arial"/>
                <a:cs typeface="Arial"/>
              </a:rPr>
              <a:t>b  </a:t>
            </a:r>
            <a:r>
              <a:rPr sz="1800" b="1" spc="-40" dirty="0">
                <a:solidFill>
                  <a:srgbClr val="0000FF"/>
                </a:solidFill>
                <a:latin typeface="Arial"/>
                <a:cs typeface="Arial"/>
              </a:rPr>
              <a:t>(inactive)</a:t>
            </a:r>
            <a:r>
              <a:rPr sz="1800" b="1" spc="-40" dirty="0">
                <a:solidFill>
                  <a:srgbClr val="FF0000"/>
                </a:solidFill>
                <a:latin typeface="Arial"/>
                <a:cs typeface="Arial"/>
              </a:rPr>
              <a:t>-P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087367" y="2241804"/>
            <a:ext cx="562610" cy="1013460"/>
            <a:chOff x="4087367" y="2241804"/>
            <a:chExt cx="562610" cy="1013460"/>
          </a:xfrm>
        </p:grpSpPr>
        <p:sp>
          <p:nvSpPr>
            <p:cNvPr id="39" name="object 39"/>
            <p:cNvSpPr/>
            <p:nvPr/>
          </p:nvSpPr>
          <p:spPr>
            <a:xfrm>
              <a:off x="4087367" y="2241804"/>
              <a:ext cx="562356" cy="101346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50435" y="2281936"/>
              <a:ext cx="334645" cy="767080"/>
            </a:xfrm>
            <a:custGeom>
              <a:avLst/>
              <a:gdLst/>
              <a:ahLst/>
              <a:cxnLst/>
              <a:rect l="l" t="t" r="r" b="b"/>
              <a:pathLst>
                <a:path w="334645" h="767080">
                  <a:moveTo>
                    <a:pt x="19050" y="640079"/>
                  </a:moveTo>
                  <a:lnTo>
                    <a:pt x="11937" y="641223"/>
                  </a:lnTo>
                  <a:lnTo>
                    <a:pt x="4825" y="642238"/>
                  </a:lnTo>
                  <a:lnTo>
                    <a:pt x="0" y="648842"/>
                  </a:lnTo>
                  <a:lnTo>
                    <a:pt x="1015" y="655954"/>
                  </a:lnTo>
                  <a:lnTo>
                    <a:pt x="17525" y="766826"/>
                  </a:lnTo>
                  <a:lnTo>
                    <a:pt x="41943" y="747776"/>
                  </a:lnTo>
                  <a:lnTo>
                    <a:pt x="39115" y="747776"/>
                  </a:lnTo>
                  <a:lnTo>
                    <a:pt x="14986" y="738251"/>
                  </a:lnTo>
                  <a:lnTo>
                    <a:pt x="32833" y="693628"/>
                  </a:lnTo>
                  <a:lnTo>
                    <a:pt x="26669" y="652144"/>
                  </a:lnTo>
                  <a:lnTo>
                    <a:pt x="25526" y="645033"/>
                  </a:lnTo>
                  <a:lnTo>
                    <a:pt x="19050" y="640079"/>
                  </a:lnTo>
                  <a:close/>
                </a:path>
                <a:path w="334645" h="767080">
                  <a:moveTo>
                    <a:pt x="32833" y="693628"/>
                  </a:moveTo>
                  <a:lnTo>
                    <a:pt x="14986" y="738251"/>
                  </a:lnTo>
                  <a:lnTo>
                    <a:pt x="39115" y="747776"/>
                  </a:lnTo>
                  <a:lnTo>
                    <a:pt x="41808" y="741044"/>
                  </a:lnTo>
                  <a:lnTo>
                    <a:pt x="39877" y="741044"/>
                  </a:lnTo>
                  <a:lnTo>
                    <a:pt x="19050" y="732789"/>
                  </a:lnTo>
                  <a:lnTo>
                    <a:pt x="36615" y="719089"/>
                  </a:lnTo>
                  <a:lnTo>
                    <a:pt x="32833" y="693628"/>
                  </a:lnTo>
                  <a:close/>
                </a:path>
                <a:path w="334645" h="767080">
                  <a:moveTo>
                    <a:pt x="95630" y="673100"/>
                  </a:moveTo>
                  <a:lnTo>
                    <a:pt x="56929" y="703245"/>
                  </a:lnTo>
                  <a:lnTo>
                    <a:pt x="39115" y="747776"/>
                  </a:lnTo>
                  <a:lnTo>
                    <a:pt x="41943" y="747776"/>
                  </a:lnTo>
                  <a:lnTo>
                    <a:pt x="105917" y="697864"/>
                  </a:lnTo>
                  <a:lnTo>
                    <a:pt x="111633" y="693547"/>
                  </a:lnTo>
                  <a:lnTo>
                    <a:pt x="112649" y="685418"/>
                  </a:lnTo>
                  <a:lnTo>
                    <a:pt x="103886" y="674115"/>
                  </a:lnTo>
                  <a:lnTo>
                    <a:pt x="95630" y="673100"/>
                  </a:lnTo>
                  <a:close/>
                </a:path>
                <a:path w="334645" h="767080">
                  <a:moveTo>
                    <a:pt x="36615" y="719089"/>
                  </a:moveTo>
                  <a:lnTo>
                    <a:pt x="19050" y="732789"/>
                  </a:lnTo>
                  <a:lnTo>
                    <a:pt x="39877" y="741044"/>
                  </a:lnTo>
                  <a:lnTo>
                    <a:pt x="36615" y="719089"/>
                  </a:lnTo>
                  <a:close/>
                </a:path>
                <a:path w="334645" h="767080">
                  <a:moveTo>
                    <a:pt x="56929" y="703245"/>
                  </a:moveTo>
                  <a:lnTo>
                    <a:pt x="36615" y="719089"/>
                  </a:lnTo>
                  <a:lnTo>
                    <a:pt x="39877" y="741044"/>
                  </a:lnTo>
                  <a:lnTo>
                    <a:pt x="41808" y="741044"/>
                  </a:lnTo>
                  <a:lnTo>
                    <a:pt x="56929" y="703245"/>
                  </a:lnTo>
                  <a:close/>
                </a:path>
                <a:path w="334645" h="767080">
                  <a:moveTo>
                    <a:pt x="310261" y="0"/>
                  </a:moveTo>
                  <a:lnTo>
                    <a:pt x="32833" y="693628"/>
                  </a:lnTo>
                  <a:lnTo>
                    <a:pt x="36615" y="719089"/>
                  </a:lnTo>
                  <a:lnTo>
                    <a:pt x="56929" y="703245"/>
                  </a:lnTo>
                  <a:lnTo>
                    <a:pt x="334390" y="9651"/>
                  </a:lnTo>
                  <a:lnTo>
                    <a:pt x="310261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864608" y="4378452"/>
            <a:ext cx="2578100" cy="817244"/>
            <a:chOff x="4864608" y="4378452"/>
            <a:chExt cx="2578100" cy="817244"/>
          </a:xfrm>
        </p:grpSpPr>
        <p:sp>
          <p:nvSpPr>
            <p:cNvPr id="42" name="object 42"/>
            <p:cNvSpPr/>
            <p:nvPr/>
          </p:nvSpPr>
          <p:spPr>
            <a:xfrm>
              <a:off x="6101461" y="4801362"/>
              <a:ext cx="1328420" cy="381000"/>
            </a:xfrm>
            <a:custGeom>
              <a:avLst/>
              <a:gdLst/>
              <a:ahLst/>
              <a:cxnLst/>
              <a:rect l="l" t="t" r="r" b="b"/>
              <a:pathLst>
                <a:path w="1328420" h="381000">
                  <a:moveTo>
                    <a:pt x="95250" y="0"/>
                  </a:moveTo>
                  <a:lnTo>
                    <a:pt x="0" y="0"/>
                  </a:lnTo>
                  <a:lnTo>
                    <a:pt x="66622" y="559"/>
                  </a:lnTo>
                  <a:lnTo>
                    <a:pt x="132459" y="2221"/>
                  </a:lnTo>
                  <a:lnTo>
                    <a:pt x="197404" y="4959"/>
                  </a:lnTo>
                  <a:lnTo>
                    <a:pt x="261351" y="8748"/>
                  </a:lnTo>
                  <a:lnTo>
                    <a:pt x="324193" y="13563"/>
                  </a:lnTo>
                  <a:lnTo>
                    <a:pt x="385824" y="19377"/>
                  </a:lnTo>
                  <a:lnTo>
                    <a:pt x="446137" y="26166"/>
                  </a:lnTo>
                  <a:lnTo>
                    <a:pt x="505026" y="33903"/>
                  </a:lnTo>
                  <a:lnTo>
                    <a:pt x="562385" y="42563"/>
                  </a:lnTo>
                  <a:lnTo>
                    <a:pt x="618107" y="52120"/>
                  </a:lnTo>
                  <a:lnTo>
                    <a:pt x="672086" y="62549"/>
                  </a:lnTo>
                  <a:lnTo>
                    <a:pt x="724216" y="73824"/>
                  </a:lnTo>
                  <a:lnTo>
                    <a:pt x="774389" y="85920"/>
                  </a:lnTo>
                  <a:lnTo>
                    <a:pt x="822500" y="98811"/>
                  </a:lnTo>
                  <a:lnTo>
                    <a:pt x="868442" y="112471"/>
                  </a:lnTo>
                  <a:lnTo>
                    <a:pt x="912108" y="126874"/>
                  </a:lnTo>
                  <a:lnTo>
                    <a:pt x="953393" y="141996"/>
                  </a:lnTo>
                  <a:lnTo>
                    <a:pt x="992190" y="157810"/>
                  </a:lnTo>
                  <a:lnTo>
                    <a:pt x="1028393" y="174291"/>
                  </a:lnTo>
                  <a:lnTo>
                    <a:pt x="1092588" y="209152"/>
                  </a:lnTo>
                  <a:lnTo>
                    <a:pt x="1145129" y="246373"/>
                  </a:lnTo>
                  <a:lnTo>
                    <a:pt x="1185164" y="285750"/>
                  </a:lnTo>
                  <a:lnTo>
                    <a:pt x="1137539" y="285750"/>
                  </a:lnTo>
                  <a:lnTo>
                    <a:pt x="1271650" y="381000"/>
                  </a:lnTo>
                  <a:lnTo>
                    <a:pt x="1328039" y="285750"/>
                  </a:lnTo>
                  <a:lnTo>
                    <a:pt x="1280414" y="285750"/>
                  </a:lnTo>
                  <a:lnTo>
                    <a:pt x="1262013" y="265805"/>
                  </a:lnTo>
                  <a:lnTo>
                    <a:pt x="1215619" y="227480"/>
                  </a:lnTo>
                  <a:lnTo>
                    <a:pt x="1157144" y="191414"/>
                  </a:lnTo>
                  <a:lnTo>
                    <a:pt x="1087440" y="157810"/>
                  </a:lnTo>
                  <a:lnTo>
                    <a:pt x="1048643" y="141996"/>
                  </a:lnTo>
                  <a:lnTo>
                    <a:pt x="1007358" y="126874"/>
                  </a:lnTo>
                  <a:lnTo>
                    <a:pt x="963692" y="112471"/>
                  </a:lnTo>
                  <a:lnTo>
                    <a:pt x="917750" y="98811"/>
                  </a:lnTo>
                  <a:lnTo>
                    <a:pt x="869639" y="85920"/>
                  </a:lnTo>
                  <a:lnTo>
                    <a:pt x="819466" y="73824"/>
                  </a:lnTo>
                  <a:lnTo>
                    <a:pt x="767336" y="62549"/>
                  </a:lnTo>
                  <a:lnTo>
                    <a:pt x="713357" y="52120"/>
                  </a:lnTo>
                  <a:lnTo>
                    <a:pt x="657635" y="42563"/>
                  </a:lnTo>
                  <a:lnTo>
                    <a:pt x="600276" y="33903"/>
                  </a:lnTo>
                  <a:lnTo>
                    <a:pt x="541387" y="26166"/>
                  </a:lnTo>
                  <a:lnTo>
                    <a:pt x="481074" y="19377"/>
                  </a:lnTo>
                  <a:lnTo>
                    <a:pt x="419443" y="13563"/>
                  </a:lnTo>
                  <a:lnTo>
                    <a:pt x="356601" y="8748"/>
                  </a:lnTo>
                  <a:lnTo>
                    <a:pt x="292654" y="4959"/>
                  </a:lnTo>
                  <a:lnTo>
                    <a:pt x="227709" y="2221"/>
                  </a:lnTo>
                  <a:lnTo>
                    <a:pt x="161872" y="559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77562" y="4801441"/>
              <a:ext cx="1271905" cy="381000"/>
            </a:xfrm>
            <a:custGeom>
              <a:avLst/>
              <a:gdLst/>
              <a:ahLst/>
              <a:cxnLst/>
              <a:rect l="l" t="t" r="r" b="b"/>
              <a:pathLst>
                <a:path w="1271904" h="381000">
                  <a:moveTo>
                    <a:pt x="1247838" y="0"/>
                  </a:moveTo>
                  <a:lnTo>
                    <a:pt x="1154566" y="523"/>
                  </a:lnTo>
                  <a:lnTo>
                    <a:pt x="1086123" y="2311"/>
                  </a:lnTo>
                  <a:lnTo>
                    <a:pt x="1018801" y="5251"/>
                  </a:lnTo>
                  <a:lnTo>
                    <a:pt x="952701" y="9312"/>
                  </a:lnTo>
                  <a:lnTo>
                    <a:pt x="887928" y="14461"/>
                  </a:lnTo>
                  <a:lnTo>
                    <a:pt x="824585" y="20666"/>
                  </a:lnTo>
                  <a:lnTo>
                    <a:pt x="762776" y="27895"/>
                  </a:lnTo>
                  <a:lnTo>
                    <a:pt x="702603" y="36116"/>
                  </a:lnTo>
                  <a:lnTo>
                    <a:pt x="644169" y="45296"/>
                  </a:lnTo>
                  <a:lnTo>
                    <a:pt x="587579" y="55404"/>
                  </a:lnTo>
                  <a:lnTo>
                    <a:pt x="532936" y="66407"/>
                  </a:lnTo>
                  <a:lnTo>
                    <a:pt x="480342" y="78274"/>
                  </a:lnTo>
                  <a:lnTo>
                    <a:pt x="429902" y="90971"/>
                  </a:lnTo>
                  <a:lnTo>
                    <a:pt x="381718" y="104468"/>
                  </a:lnTo>
                  <a:lnTo>
                    <a:pt x="335894" y="118731"/>
                  </a:lnTo>
                  <a:lnTo>
                    <a:pt x="292533" y="133729"/>
                  </a:lnTo>
                  <a:lnTo>
                    <a:pt x="251739" y="149429"/>
                  </a:lnTo>
                  <a:lnTo>
                    <a:pt x="213614" y="165799"/>
                  </a:lnTo>
                  <a:lnTo>
                    <a:pt x="178262" y="182808"/>
                  </a:lnTo>
                  <a:lnTo>
                    <a:pt x="116292" y="218611"/>
                  </a:lnTo>
                  <a:lnTo>
                    <a:pt x="66654" y="256581"/>
                  </a:lnTo>
                  <a:lnTo>
                    <a:pt x="30175" y="296461"/>
                  </a:lnTo>
                  <a:lnTo>
                    <a:pt x="7681" y="337993"/>
                  </a:lnTo>
                  <a:lnTo>
                    <a:pt x="0" y="380920"/>
                  </a:lnTo>
                  <a:lnTo>
                    <a:pt x="95250" y="380920"/>
                  </a:lnTo>
                  <a:lnTo>
                    <a:pt x="97220" y="359144"/>
                  </a:lnTo>
                  <a:lnTo>
                    <a:pt x="103061" y="337681"/>
                  </a:lnTo>
                  <a:lnTo>
                    <a:pt x="125938" y="295828"/>
                  </a:lnTo>
                  <a:lnTo>
                    <a:pt x="163046" y="255632"/>
                  </a:lnTo>
                  <a:lnTo>
                    <a:pt x="213550" y="217363"/>
                  </a:lnTo>
                  <a:lnTo>
                    <a:pt x="276614" y="181291"/>
                  </a:lnTo>
                  <a:lnTo>
                    <a:pt x="312596" y="164164"/>
                  </a:lnTo>
                  <a:lnTo>
                    <a:pt x="351405" y="147688"/>
                  </a:lnTo>
                  <a:lnTo>
                    <a:pt x="392936" y="131897"/>
                  </a:lnTo>
                  <a:lnTo>
                    <a:pt x="437086" y="116824"/>
                  </a:lnTo>
                  <a:lnTo>
                    <a:pt x="483749" y="102503"/>
                  </a:lnTo>
                  <a:lnTo>
                    <a:pt x="532823" y="88968"/>
                  </a:lnTo>
                  <a:lnTo>
                    <a:pt x="584201" y="76253"/>
                  </a:lnTo>
                  <a:lnTo>
                    <a:pt x="637780" y="64392"/>
                  </a:lnTo>
                  <a:lnTo>
                    <a:pt x="693456" y="53419"/>
                  </a:lnTo>
                  <a:lnTo>
                    <a:pt x="751123" y="43367"/>
                  </a:lnTo>
                  <a:lnTo>
                    <a:pt x="810678" y="34270"/>
                  </a:lnTo>
                  <a:lnTo>
                    <a:pt x="872017" y="26162"/>
                  </a:lnTo>
                  <a:lnTo>
                    <a:pt x="935034" y="19076"/>
                  </a:lnTo>
                  <a:lnTo>
                    <a:pt x="999626" y="13047"/>
                  </a:lnTo>
                  <a:lnTo>
                    <a:pt x="1065688" y="8109"/>
                  </a:lnTo>
                  <a:lnTo>
                    <a:pt x="1133115" y="4295"/>
                  </a:lnTo>
                  <a:lnTo>
                    <a:pt x="1201804" y="1639"/>
                  </a:lnTo>
                  <a:lnTo>
                    <a:pt x="1271651" y="174"/>
                  </a:lnTo>
                  <a:lnTo>
                    <a:pt x="1247838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77562" y="4801362"/>
              <a:ext cx="2552065" cy="381000"/>
            </a:xfrm>
            <a:custGeom>
              <a:avLst/>
              <a:gdLst/>
              <a:ahLst/>
              <a:cxnLst/>
              <a:rect l="l" t="t" r="r" b="b"/>
              <a:pathLst>
                <a:path w="2552065" h="381000">
                  <a:moveTo>
                    <a:pt x="1271651" y="254"/>
                  </a:moveTo>
                  <a:lnTo>
                    <a:pt x="1201804" y="1718"/>
                  </a:lnTo>
                  <a:lnTo>
                    <a:pt x="1133115" y="4374"/>
                  </a:lnTo>
                  <a:lnTo>
                    <a:pt x="1065688" y="8188"/>
                  </a:lnTo>
                  <a:lnTo>
                    <a:pt x="999626" y="13127"/>
                  </a:lnTo>
                  <a:lnTo>
                    <a:pt x="935034" y="19156"/>
                  </a:lnTo>
                  <a:lnTo>
                    <a:pt x="872017" y="26241"/>
                  </a:lnTo>
                  <a:lnTo>
                    <a:pt x="810678" y="34349"/>
                  </a:lnTo>
                  <a:lnTo>
                    <a:pt x="751123" y="43446"/>
                  </a:lnTo>
                  <a:lnTo>
                    <a:pt x="693456" y="53498"/>
                  </a:lnTo>
                  <a:lnTo>
                    <a:pt x="637780" y="64472"/>
                  </a:lnTo>
                  <a:lnTo>
                    <a:pt x="584201" y="76333"/>
                  </a:lnTo>
                  <a:lnTo>
                    <a:pt x="532823" y="89048"/>
                  </a:lnTo>
                  <a:lnTo>
                    <a:pt x="483749" y="102582"/>
                  </a:lnTo>
                  <a:lnTo>
                    <a:pt x="437086" y="116903"/>
                  </a:lnTo>
                  <a:lnTo>
                    <a:pt x="392936" y="131976"/>
                  </a:lnTo>
                  <a:lnTo>
                    <a:pt x="351405" y="147768"/>
                  </a:lnTo>
                  <a:lnTo>
                    <a:pt x="312596" y="164244"/>
                  </a:lnTo>
                  <a:lnTo>
                    <a:pt x="276614" y="181371"/>
                  </a:lnTo>
                  <a:lnTo>
                    <a:pt x="213550" y="217442"/>
                  </a:lnTo>
                  <a:lnTo>
                    <a:pt x="163046" y="255711"/>
                  </a:lnTo>
                  <a:lnTo>
                    <a:pt x="125938" y="295907"/>
                  </a:lnTo>
                  <a:lnTo>
                    <a:pt x="103061" y="337760"/>
                  </a:lnTo>
                  <a:lnTo>
                    <a:pt x="95250" y="381000"/>
                  </a:lnTo>
                  <a:lnTo>
                    <a:pt x="0" y="381000"/>
                  </a:lnTo>
                  <a:lnTo>
                    <a:pt x="7681" y="338072"/>
                  </a:lnTo>
                  <a:lnTo>
                    <a:pt x="30175" y="296540"/>
                  </a:lnTo>
                  <a:lnTo>
                    <a:pt x="66654" y="256661"/>
                  </a:lnTo>
                  <a:lnTo>
                    <a:pt x="116292" y="218691"/>
                  </a:lnTo>
                  <a:lnTo>
                    <a:pt x="178262" y="182887"/>
                  </a:lnTo>
                  <a:lnTo>
                    <a:pt x="213614" y="165879"/>
                  </a:lnTo>
                  <a:lnTo>
                    <a:pt x="251739" y="149508"/>
                  </a:lnTo>
                  <a:lnTo>
                    <a:pt x="292533" y="133808"/>
                  </a:lnTo>
                  <a:lnTo>
                    <a:pt x="335894" y="118810"/>
                  </a:lnTo>
                  <a:lnTo>
                    <a:pt x="381718" y="104547"/>
                  </a:lnTo>
                  <a:lnTo>
                    <a:pt x="429902" y="91051"/>
                  </a:lnTo>
                  <a:lnTo>
                    <a:pt x="480342" y="78353"/>
                  </a:lnTo>
                  <a:lnTo>
                    <a:pt x="532936" y="66487"/>
                  </a:lnTo>
                  <a:lnTo>
                    <a:pt x="587579" y="55483"/>
                  </a:lnTo>
                  <a:lnTo>
                    <a:pt x="644169" y="45376"/>
                  </a:lnTo>
                  <a:lnTo>
                    <a:pt x="702603" y="36195"/>
                  </a:lnTo>
                  <a:lnTo>
                    <a:pt x="762776" y="27974"/>
                  </a:lnTo>
                  <a:lnTo>
                    <a:pt x="824585" y="20745"/>
                  </a:lnTo>
                  <a:lnTo>
                    <a:pt x="887928" y="14540"/>
                  </a:lnTo>
                  <a:lnTo>
                    <a:pt x="952701" y="9391"/>
                  </a:lnTo>
                  <a:lnTo>
                    <a:pt x="1018801" y="5331"/>
                  </a:lnTo>
                  <a:lnTo>
                    <a:pt x="1086123" y="2390"/>
                  </a:lnTo>
                  <a:lnTo>
                    <a:pt x="1154566" y="603"/>
                  </a:lnTo>
                  <a:lnTo>
                    <a:pt x="1224026" y="0"/>
                  </a:lnTo>
                  <a:lnTo>
                    <a:pt x="1319149" y="0"/>
                  </a:lnTo>
                  <a:lnTo>
                    <a:pt x="1385771" y="559"/>
                  </a:lnTo>
                  <a:lnTo>
                    <a:pt x="1451608" y="2221"/>
                  </a:lnTo>
                  <a:lnTo>
                    <a:pt x="1516553" y="4959"/>
                  </a:lnTo>
                  <a:lnTo>
                    <a:pt x="1580500" y="8748"/>
                  </a:lnTo>
                  <a:lnTo>
                    <a:pt x="1643342" y="13563"/>
                  </a:lnTo>
                  <a:lnTo>
                    <a:pt x="1704973" y="19377"/>
                  </a:lnTo>
                  <a:lnTo>
                    <a:pt x="1765286" y="26166"/>
                  </a:lnTo>
                  <a:lnTo>
                    <a:pt x="1824175" y="33903"/>
                  </a:lnTo>
                  <a:lnTo>
                    <a:pt x="1881534" y="42563"/>
                  </a:lnTo>
                  <a:lnTo>
                    <a:pt x="1937256" y="52120"/>
                  </a:lnTo>
                  <a:lnTo>
                    <a:pt x="1991235" y="62549"/>
                  </a:lnTo>
                  <a:lnTo>
                    <a:pt x="2043365" y="73824"/>
                  </a:lnTo>
                  <a:lnTo>
                    <a:pt x="2093538" y="85920"/>
                  </a:lnTo>
                  <a:lnTo>
                    <a:pt x="2141649" y="98811"/>
                  </a:lnTo>
                  <a:lnTo>
                    <a:pt x="2187591" y="112471"/>
                  </a:lnTo>
                  <a:lnTo>
                    <a:pt x="2231257" y="126874"/>
                  </a:lnTo>
                  <a:lnTo>
                    <a:pt x="2272542" y="141996"/>
                  </a:lnTo>
                  <a:lnTo>
                    <a:pt x="2311339" y="157810"/>
                  </a:lnTo>
                  <a:lnTo>
                    <a:pt x="2347542" y="174291"/>
                  </a:lnTo>
                  <a:lnTo>
                    <a:pt x="2411737" y="209152"/>
                  </a:lnTo>
                  <a:lnTo>
                    <a:pt x="2464278" y="246373"/>
                  </a:lnTo>
                  <a:lnTo>
                    <a:pt x="2504313" y="285750"/>
                  </a:lnTo>
                  <a:lnTo>
                    <a:pt x="2551938" y="285750"/>
                  </a:lnTo>
                  <a:lnTo>
                    <a:pt x="2495549" y="381000"/>
                  </a:lnTo>
                  <a:lnTo>
                    <a:pt x="2361438" y="285750"/>
                  </a:lnTo>
                  <a:lnTo>
                    <a:pt x="2409063" y="285750"/>
                  </a:lnTo>
                  <a:lnTo>
                    <a:pt x="2390662" y="265805"/>
                  </a:lnTo>
                  <a:lnTo>
                    <a:pt x="2344268" y="227480"/>
                  </a:lnTo>
                  <a:lnTo>
                    <a:pt x="2285793" y="191414"/>
                  </a:lnTo>
                  <a:lnTo>
                    <a:pt x="2216089" y="157810"/>
                  </a:lnTo>
                  <a:lnTo>
                    <a:pt x="2177292" y="141996"/>
                  </a:lnTo>
                  <a:lnTo>
                    <a:pt x="2136007" y="126874"/>
                  </a:lnTo>
                  <a:lnTo>
                    <a:pt x="2092341" y="112471"/>
                  </a:lnTo>
                  <a:lnTo>
                    <a:pt x="2046399" y="98811"/>
                  </a:lnTo>
                  <a:lnTo>
                    <a:pt x="1998288" y="85920"/>
                  </a:lnTo>
                  <a:lnTo>
                    <a:pt x="1948115" y="73824"/>
                  </a:lnTo>
                  <a:lnTo>
                    <a:pt x="1895985" y="62549"/>
                  </a:lnTo>
                  <a:lnTo>
                    <a:pt x="1842006" y="52120"/>
                  </a:lnTo>
                  <a:lnTo>
                    <a:pt x="1786284" y="42563"/>
                  </a:lnTo>
                  <a:lnTo>
                    <a:pt x="1728925" y="33903"/>
                  </a:lnTo>
                  <a:lnTo>
                    <a:pt x="1670036" y="26166"/>
                  </a:lnTo>
                  <a:lnTo>
                    <a:pt x="1609723" y="19377"/>
                  </a:lnTo>
                  <a:lnTo>
                    <a:pt x="1548092" y="13563"/>
                  </a:lnTo>
                  <a:lnTo>
                    <a:pt x="1485250" y="8748"/>
                  </a:lnTo>
                  <a:lnTo>
                    <a:pt x="1421303" y="4959"/>
                  </a:lnTo>
                  <a:lnTo>
                    <a:pt x="1356358" y="2221"/>
                  </a:lnTo>
                  <a:lnTo>
                    <a:pt x="1290521" y="559"/>
                  </a:lnTo>
                  <a:lnTo>
                    <a:pt x="1223899" y="0"/>
                  </a:lnTo>
                </a:path>
              </a:pathLst>
            </a:custGeom>
            <a:ln w="259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68212" y="4496562"/>
              <a:ext cx="869315" cy="304800"/>
            </a:xfrm>
            <a:custGeom>
              <a:avLst/>
              <a:gdLst/>
              <a:ahLst/>
              <a:cxnLst/>
              <a:rect l="l" t="t" r="r" b="b"/>
              <a:pathLst>
                <a:path w="869315" h="304800">
                  <a:moveTo>
                    <a:pt x="819149" y="0"/>
                  </a:moveTo>
                  <a:lnTo>
                    <a:pt x="716914" y="76200"/>
                  </a:lnTo>
                  <a:lnTo>
                    <a:pt x="755014" y="76200"/>
                  </a:lnTo>
                  <a:lnTo>
                    <a:pt x="735683" y="100042"/>
                  </a:lnTo>
                  <a:lnTo>
                    <a:pt x="682762" y="144831"/>
                  </a:lnTo>
                  <a:lnTo>
                    <a:pt x="649652" y="165633"/>
                  </a:lnTo>
                  <a:lnTo>
                    <a:pt x="612428" y="185279"/>
                  </a:lnTo>
                  <a:lnTo>
                    <a:pt x="571331" y="203695"/>
                  </a:lnTo>
                  <a:lnTo>
                    <a:pt x="526599" y="220811"/>
                  </a:lnTo>
                  <a:lnTo>
                    <a:pt x="478472" y="236553"/>
                  </a:lnTo>
                  <a:lnTo>
                    <a:pt x="427190" y="250850"/>
                  </a:lnTo>
                  <a:lnTo>
                    <a:pt x="372993" y="263630"/>
                  </a:lnTo>
                  <a:lnTo>
                    <a:pt x="316119" y="274821"/>
                  </a:lnTo>
                  <a:lnTo>
                    <a:pt x="256809" y="284351"/>
                  </a:lnTo>
                  <a:lnTo>
                    <a:pt x="195303" y="292147"/>
                  </a:lnTo>
                  <a:lnTo>
                    <a:pt x="131839" y="298139"/>
                  </a:lnTo>
                  <a:lnTo>
                    <a:pt x="66658" y="302253"/>
                  </a:lnTo>
                  <a:lnTo>
                    <a:pt x="0" y="304419"/>
                  </a:lnTo>
                  <a:lnTo>
                    <a:pt x="64148" y="304606"/>
                  </a:lnTo>
                  <a:lnTo>
                    <a:pt x="127333" y="302964"/>
                  </a:lnTo>
                  <a:lnTo>
                    <a:pt x="189338" y="299552"/>
                  </a:lnTo>
                  <a:lnTo>
                    <a:pt x="249949" y="294429"/>
                  </a:lnTo>
                  <a:lnTo>
                    <a:pt x="308948" y="287654"/>
                  </a:lnTo>
                  <a:lnTo>
                    <a:pt x="366122" y="279287"/>
                  </a:lnTo>
                  <a:lnTo>
                    <a:pt x="421253" y="269386"/>
                  </a:lnTo>
                  <a:lnTo>
                    <a:pt x="474126" y="258011"/>
                  </a:lnTo>
                  <a:lnTo>
                    <a:pt x="524525" y="245221"/>
                  </a:lnTo>
                  <a:lnTo>
                    <a:pt x="572236" y="231075"/>
                  </a:lnTo>
                  <a:lnTo>
                    <a:pt x="617041" y="215632"/>
                  </a:lnTo>
                  <a:lnTo>
                    <a:pt x="658725" y="198952"/>
                  </a:lnTo>
                  <a:lnTo>
                    <a:pt x="697073" y="181094"/>
                  </a:lnTo>
                  <a:lnTo>
                    <a:pt x="731868" y="162116"/>
                  </a:lnTo>
                  <a:lnTo>
                    <a:pt x="789940" y="121041"/>
                  </a:lnTo>
                  <a:lnTo>
                    <a:pt x="831214" y="76200"/>
                  </a:lnTo>
                  <a:lnTo>
                    <a:pt x="869314" y="76200"/>
                  </a:lnTo>
                  <a:lnTo>
                    <a:pt x="819149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410962" y="4496562"/>
              <a:ext cx="895350" cy="304800"/>
            </a:xfrm>
            <a:custGeom>
              <a:avLst/>
              <a:gdLst/>
              <a:ahLst/>
              <a:cxnLst/>
              <a:rect l="l" t="t" r="r" b="b"/>
              <a:pathLst>
                <a:path w="895350" h="304800">
                  <a:moveTo>
                    <a:pt x="76200" y="0"/>
                  </a:moveTo>
                  <a:lnTo>
                    <a:pt x="0" y="0"/>
                  </a:lnTo>
                  <a:lnTo>
                    <a:pt x="2715" y="24990"/>
                  </a:lnTo>
                  <a:lnTo>
                    <a:pt x="23808" y="73227"/>
                  </a:lnTo>
                  <a:lnTo>
                    <a:pt x="64377" y="118616"/>
                  </a:lnTo>
                  <a:lnTo>
                    <a:pt x="122734" y="160528"/>
                  </a:lnTo>
                  <a:lnTo>
                    <a:pt x="158057" y="179984"/>
                  </a:lnTo>
                  <a:lnTo>
                    <a:pt x="197194" y="198335"/>
                  </a:lnTo>
                  <a:lnTo>
                    <a:pt x="239934" y="215503"/>
                  </a:lnTo>
                  <a:lnTo>
                    <a:pt x="286068" y="231408"/>
                  </a:lnTo>
                  <a:lnTo>
                    <a:pt x="335383" y="245973"/>
                  </a:lnTo>
                  <a:lnTo>
                    <a:pt x="387670" y="259119"/>
                  </a:lnTo>
                  <a:lnTo>
                    <a:pt x="442716" y="270767"/>
                  </a:lnTo>
                  <a:lnTo>
                    <a:pt x="500312" y="280838"/>
                  </a:lnTo>
                  <a:lnTo>
                    <a:pt x="560246" y="289255"/>
                  </a:lnTo>
                  <a:lnTo>
                    <a:pt x="622308" y="295938"/>
                  </a:lnTo>
                  <a:lnTo>
                    <a:pt x="686286" y="300809"/>
                  </a:lnTo>
                  <a:lnTo>
                    <a:pt x="751971" y="303789"/>
                  </a:lnTo>
                  <a:lnTo>
                    <a:pt x="819150" y="304800"/>
                  </a:lnTo>
                  <a:lnTo>
                    <a:pt x="895350" y="304800"/>
                  </a:lnTo>
                  <a:lnTo>
                    <a:pt x="828171" y="303789"/>
                  </a:lnTo>
                  <a:lnTo>
                    <a:pt x="762486" y="300809"/>
                  </a:lnTo>
                  <a:lnTo>
                    <a:pt x="698508" y="295938"/>
                  </a:lnTo>
                  <a:lnTo>
                    <a:pt x="636446" y="289255"/>
                  </a:lnTo>
                  <a:lnTo>
                    <a:pt x="576512" y="280838"/>
                  </a:lnTo>
                  <a:lnTo>
                    <a:pt x="518916" y="270767"/>
                  </a:lnTo>
                  <a:lnTo>
                    <a:pt x="463870" y="259119"/>
                  </a:lnTo>
                  <a:lnTo>
                    <a:pt x="411583" y="245973"/>
                  </a:lnTo>
                  <a:lnTo>
                    <a:pt x="362268" y="231408"/>
                  </a:lnTo>
                  <a:lnTo>
                    <a:pt x="316134" y="215503"/>
                  </a:lnTo>
                  <a:lnTo>
                    <a:pt x="273394" y="198335"/>
                  </a:lnTo>
                  <a:lnTo>
                    <a:pt x="234257" y="179984"/>
                  </a:lnTo>
                  <a:lnTo>
                    <a:pt x="198934" y="160528"/>
                  </a:lnTo>
                  <a:lnTo>
                    <a:pt x="140577" y="118616"/>
                  </a:lnTo>
                  <a:lnTo>
                    <a:pt x="100008" y="73227"/>
                  </a:lnTo>
                  <a:lnTo>
                    <a:pt x="78915" y="2499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10962" y="4496562"/>
              <a:ext cx="1726564" cy="304800"/>
            </a:xfrm>
            <a:custGeom>
              <a:avLst/>
              <a:gdLst/>
              <a:ahLst/>
              <a:cxnLst/>
              <a:rect l="l" t="t" r="r" b="b"/>
              <a:pathLst>
                <a:path w="1726565" h="304800">
                  <a:moveTo>
                    <a:pt x="857250" y="304419"/>
                  </a:moveTo>
                  <a:lnTo>
                    <a:pt x="923908" y="302253"/>
                  </a:lnTo>
                  <a:lnTo>
                    <a:pt x="989089" y="298139"/>
                  </a:lnTo>
                  <a:lnTo>
                    <a:pt x="1052553" y="292147"/>
                  </a:lnTo>
                  <a:lnTo>
                    <a:pt x="1114059" y="284351"/>
                  </a:lnTo>
                  <a:lnTo>
                    <a:pt x="1173369" y="274821"/>
                  </a:lnTo>
                  <a:lnTo>
                    <a:pt x="1230243" y="263630"/>
                  </a:lnTo>
                  <a:lnTo>
                    <a:pt x="1284440" y="250850"/>
                  </a:lnTo>
                  <a:lnTo>
                    <a:pt x="1335722" y="236553"/>
                  </a:lnTo>
                  <a:lnTo>
                    <a:pt x="1383849" y="220811"/>
                  </a:lnTo>
                  <a:lnTo>
                    <a:pt x="1428581" y="203695"/>
                  </a:lnTo>
                  <a:lnTo>
                    <a:pt x="1469678" y="185279"/>
                  </a:lnTo>
                  <a:lnTo>
                    <a:pt x="1506902" y="165633"/>
                  </a:lnTo>
                  <a:lnTo>
                    <a:pt x="1540012" y="144831"/>
                  </a:lnTo>
                  <a:lnTo>
                    <a:pt x="1592933" y="100042"/>
                  </a:lnTo>
                  <a:lnTo>
                    <a:pt x="1612264" y="76200"/>
                  </a:lnTo>
                  <a:lnTo>
                    <a:pt x="1574164" y="76200"/>
                  </a:lnTo>
                  <a:lnTo>
                    <a:pt x="1676399" y="0"/>
                  </a:lnTo>
                  <a:lnTo>
                    <a:pt x="1726564" y="76200"/>
                  </a:lnTo>
                  <a:lnTo>
                    <a:pt x="1688464" y="76200"/>
                  </a:lnTo>
                  <a:lnTo>
                    <a:pt x="1669612" y="99523"/>
                  </a:lnTo>
                  <a:lnTo>
                    <a:pt x="1618306" y="143379"/>
                  </a:lnTo>
                  <a:lnTo>
                    <a:pt x="1550379" y="183078"/>
                  </a:lnTo>
                  <a:lnTo>
                    <a:pt x="1510750" y="201206"/>
                  </a:lnTo>
                  <a:lnTo>
                    <a:pt x="1467645" y="218099"/>
                  </a:lnTo>
                  <a:lnTo>
                    <a:pt x="1421292" y="233693"/>
                  </a:lnTo>
                  <a:lnTo>
                    <a:pt x="1371917" y="247922"/>
                  </a:lnTo>
                  <a:lnTo>
                    <a:pt x="1319747" y="260720"/>
                  </a:lnTo>
                  <a:lnTo>
                    <a:pt x="1265009" y="272024"/>
                  </a:lnTo>
                  <a:lnTo>
                    <a:pt x="1207930" y="281767"/>
                  </a:lnTo>
                  <a:lnTo>
                    <a:pt x="1148736" y="289885"/>
                  </a:lnTo>
                  <a:lnTo>
                    <a:pt x="1087654" y="296312"/>
                  </a:lnTo>
                  <a:lnTo>
                    <a:pt x="1024911" y="300984"/>
                  </a:lnTo>
                  <a:lnTo>
                    <a:pt x="960734" y="303835"/>
                  </a:lnTo>
                  <a:lnTo>
                    <a:pt x="895350" y="304800"/>
                  </a:lnTo>
                  <a:lnTo>
                    <a:pt x="819150" y="304800"/>
                  </a:lnTo>
                  <a:lnTo>
                    <a:pt x="751971" y="303789"/>
                  </a:lnTo>
                  <a:lnTo>
                    <a:pt x="686286" y="300809"/>
                  </a:lnTo>
                  <a:lnTo>
                    <a:pt x="622308" y="295938"/>
                  </a:lnTo>
                  <a:lnTo>
                    <a:pt x="560246" y="289255"/>
                  </a:lnTo>
                  <a:lnTo>
                    <a:pt x="500312" y="280838"/>
                  </a:lnTo>
                  <a:lnTo>
                    <a:pt x="442716" y="270767"/>
                  </a:lnTo>
                  <a:lnTo>
                    <a:pt x="387670" y="259119"/>
                  </a:lnTo>
                  <a:lnTo>
                    <a:pt x="335383" y="245973"/>
                  </a:lnTo>
                  <a:lnTo>
                    <a:pt x="286068" y="231408"/>
                  </a:lnTo>
                  <a:lnTo>
                    <a:pt x="239934" y="215503"/>
                  </a:lnTo>
                  <a:lnTo>
                    <a:pt x="197194" y="198335"/>
                  </a:lnTo>
                  <a:lnTo>
                    <a:pt x="158057" y="179984"/>
                  </a:lnTo>
                  <a:lnTo>
                    <a:pt x="122734" y="160528"/>
                  </a:lnTo>
                  <a:lnTo>
                    <a:pt x="64377" y="118616"/>
                  </a:lnTo>
                  <a:lnTo>
                    <a:pt x="23808" y="73227"/>
                  </a:lnTo>
                  <a:lnTo>
                    <a:pt x="2715" y="2499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8915" y="24990"/>
                  </a:lnTo>
                  <a:lnTo>
                    <a:pt x="86922" y="49425"/>
                  </a:lnTo>
                  <a:lnTo>
                    <a:pt x="117963" y="96316"/>
                  </a:lnTo>
                  <a:lnTo>
                    <a:pt x="167637" y="140046"/>
                  </a:lnTo>
                  <a:lnTo>
                    <a:pt x="234257" y="179984"/>
                  </a:lnTo>
                  <a:lnTo>
                    <a:pt x="273394" y="198335"/>
                  </a:lnTo>
                  <a:lnTo>
                    <a:pt x="316134" y="215503"/>
                  </a:lnTo>
                  <a:lnTo>
                    <a:pt x="362268" y="231408"/>
                  </a:lnTo>
                  <a:lnTo>
                    <a:pt x="411583" y="245973"/>
                  </a:lnTo>
                  <a:lnTo>
                    <a:pt x="463870" y="259119"/>
                  </a:lnTo>
                  <a:lnTo>
                    <a:pt x="518916" y="270767"/>
                  </a:lnTo>
                  <a:lnTo>
                    <a:pt x="576512" y="280838"/>
                  </a:lnTo>
                  <a:lnTo>
                    <a:pt x="636446" y="289255"/>
                  </a:lnTo>
                  <a:lnTo>
                    <a:pt x="698508" y="295938"/>
                  </a:lnTo>
                  <a:lnTo>
                    <a:pt x="762486" y="300809"/>
                  </a:lnTo>
                  <a:lnTo>
                    <a:pt x="828171" y="303789"/>
                  </a:lnTo>
                  <a:lnTo>
                    <a:pt x="895350" y="304800"/>
                  </a:lnTo>
                </a:path>
              </a:pathLst>
            </a:custGeom>
            <a:ln w="259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67044" y="4378452"/>
              <a:ext cx="361188" cy="62788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87694" y="4418838"/>
              <a:ext cx="120650" cy="382270"/>
            </a:xfrm>
            <a:custGeom>
              <a:avLst/>
              <a:gdLst/>
              <a:ahLst/>
              <a:cxnLst/>
              <a:rect l="l" t="t" r="r" b="b"/>
              <a:pathLst>
                <a:path w="120650" h="382270">
                  <a:moveTo>
                    <a:pt x="14477" y="263525"/>
                  </a:moveTo>
                  <a:lnTo>
                    <a:pt x="8254" y="267081"/>
                  </a:lnTo>
                  <a:lnTo>
                    <a:pt x="2158" y="270763"/>
                  </a:lnTo>
                  <a:lnTo>
                    <a:pt x="0" y="278638"/>
                  </a:lnTo>
                  <a:lnTo>
                    <a:pt x="3555" y="284861"/>
                  </a:lnTo>
                  <a:lnTo>
                    <a:pt x="59943" y="381888"/>
                  </a:lnTo>
                  <a:lnTo>
                    <a:pt x="75067" y="356107"/>
                  </a:lnTo>
                  <a:lnTo>
                    <a:pt x="46989" y="356107"/>
                  </a:lnTo>
                  <a:lnTo>
                    <a:pt x="47092" y="308053"/>
                  </a:lnTo>
                  <a:lnTo>
                    <a:pt x="22478" y="265684"/>
                  </a:lnTo>
                  <a:lnTo>
                    <a:pt x="14477" y="263525"/>
                  </a:lnTo>
                  <a:close/>
                </a:path>
                <a:path w="120650" h="382270">
                  <a:moveTo>
                    <a:pt x="47092" y="308053"/>
                  </a:moveTo>
                  <a:lnTo>
                    <a:pt x="46989" y="356107"/>
                  </a:lnTo>
                  <a:lnTo>
                    <a:pt x="72897" y="356107"/>
                  </a:lnTo>
                  <a:lnTo>
                    <a:pt x="72911" y="349631"/>
                  </a:lnTo>
                  <a:lnTo>
                    <a:pt x="48767" y="349631"/>
                  </a:lnTo>
                  <a:lnTo>
                    <a:pt x="60062" y="330377"/>
                  </a:lnTo>
                  <a:lnTo>
                    <a:pt x="47092" y="308053"/>
                  </a:lnTo>
                  <a:close/>
                </a:path>
                <a:path w="120650" h="382270">
                  <a:moveTo>
                    <a:pt x="105917" y="263779"/>
                  </a:moveTo>
                  <a:lnTo>
                    <a:pt x="97916" y="265811"/>
                  </a:lnTo>
                  <a:lnTo>
                    <a:pt x="73000" y="308321"/>
                  </a:lnTo>
                  <a:lnTo>
                    <a:pt x="72897" y="356107"/>
                  </a:lnTo>
                  <a:lnTo>
                    <a:pt x="75067" y="356107"/>
                  </a:lnTo>
                  <a:lnTo>
                    <a:pt x="116712" y="285114"/>
                  </a:lnTo>
                  <a:lnTo>
                    <a:pt x="120268" y="278892"/>
                  </a:lnTo>
                  <a:lnTo>
                    <a:pt x="118236" y="271018"/>
                  </a:lnTo>
                  <a:lnTo>
                    <a:pt x="105917" y="263779"/>
                  </a:lnTo>
                  <a:close/>
                </a:path>
                <a:path w="120650" h="382270">
                  <a:moveTo>
                    <a:pt x="60062" y="330377"/>
                  </a:moveTo>
                  <a:lnTo>
                    <a:pt x="48767" y="349631"/>
                  </a:lnTo>
                  <a:lnTo>
                    <a:pt x="71246" y="349631"/>
                  </a:lnTo>
                  <a:lnTo>
                    <a:pt x="60062" y="330377"/>
                  </a:lnTo>
                  <a:close/>
                </a:path>
                <a:path w="120650" h="382270">
                  <a:moveTo>
                    <a:pt x="73000" y="308321"/>
                  </a:moveTo>
                  <a:lnTo>
                    <a:pt x="60062" y="330377"/>
                  </a:lnTo>
                  <a:lnTo>
                    <a:pt x="71246" y="349631"/>
                  </a:lnTo>
                  <a:lnTo>
                    <a:pt x="72911" y="349631"/>
                  </a:lnTo>
                  <a:lnTo>
                    <a:pt x="73000" y="308321"/>
                  </a:lnTo>
                  <a:close/>
                </a:path>
                <a:path w="120650" h="382270">
                  <a:moveTo>
                    <a:pt x="73659" y="0"/>
                  </a:moveTo>
                  <a:lnTo>
                    <a:pt x="47751" y="0"/>
                  </a:lnTo>
                  <a:lnTo>
                    <a:pt x="47092" y="308053"/>
                  </a:lnTo>
                  <a:lnTo>
                    <a:pt x="60062" y="330377"/>
                  </a:lnTo>
                  <a:lnTo>
                    <a:pt x="73000" y="308321"/>
                  </a:lnTo>
                  <a:lnTo>
                    <a:pt x="73659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572759" y="4040504"/>
            <a:ext cx="213677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39"/>
              </a:lnSpc>
              <a:spcBef>
                <a:spcPts val="100"/>
              </a:spcBef>
            </a:pP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kinase</a:t>
            </a: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</a:rPr>
              <a:t> (active)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ts val="1739"/>
              </a:lnSpc>
            </a:pP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DP</a:t>
            </a:r>
            <a:endParaRPr sz="1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813808" y="4284345"/>
            <a:ext cx="43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spc="-195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829047" y="5702808"/>
            <a:ext cx="2728595" cy="521334"/>
            <a:chOff x="4829047" y="5702808"/>
            <a:chExt cx="2728595" cy="521334"/>
          </a:xfrm>
        </p:grpSpPr>
        <p:sp>
          <p:nvSpPr>
            <p:cNvPr id="53" name="object 53"/>
            <p:cNvSpPr/>
            <p:nvPr/>
          </p:nvSpPr>
          <p:spPr>
            <a:xfrm>
              <a:off x="4842001" y="5715762"/>
              <a:ext cx="1362075" cy="495300"/>
            </a:xfrm>
            <a:custGeom>
              <a:avLst/>
              <a:gdLst/>
              <a:ahLst/>
              <a:cxnLst/>
              <a:rect l="l" t="t" r="r" b="b"/>
              <a:pathLst>
                <a:path w="1362075" h="495300">
                  <a:moveTo>
                    <a:pt x="83185" y="0"/>
                  </a:moveTo>
                  <a:lnTo>
                    <a:pt x="0" y="123825"/>
                  </a:lnTo>
                  <a:lnTo>
                    <a:pt x="61849" y="123825"/>
                  </a:lnTo>
                  <a:lnTo>
                    <a:pt x="79578" y="147904"/>
                  </a:lnTo>
                  <a:lnTo>
                    <a:pt x="123660" y="194296"/>
                  </a:lnTo>
                  <a:lnTo>
                    <a:pt x="178643" y="238161"/>
                  </a:lnTo>
                  <a:lnTo>
                    <a:pt x="243808" y="279296"/>
                  </a:lnTo>
                  <a:lnTo>
                    <a:pt x="279983" y="298774"/>
                  </a:lnTo>
                  <a:lnTo>
                    <a:pt x="318435" y="317493"/>
                  </a:lnTo>
                  <a:lnTo>
                    <a:pt x="359072" y="335427"/>
                  </a:lnTo>
                  <a:lnTo>
                    <a:pt x="401806" y="352550"/>
                  </a:lnTo>
                  <a:lnTo>
                    <a:pt x="446546" y="368836"/>
                  </a:lnTo>
                  <a:lnTo>
                    <a:pt x="493203" y="384259"/>
                  </a:lnTo>
                  <a:lnTo>
                    <a:pt x="541686" y="398795"/>
                  </a:lnTo>
                  <a:lnTo>
                    <a:pt x="591906" y="412418"/>
                  </a:lnTo>
                  <a:lnTo>
                    <a:pt x="643774" y="425101"/>
                  </a:lnTo>
                  <a:lnTo>
                    <a:pt x="697198" y="436819"/>
                  </a:lnTo>
                  <a:lnTo>
                    <a:pt x="752090" y="447547"/>
                  </a:lnTo>
                  <a:lnTo>
                    <a:pt x="808359" y="457259"/>
                  </a:lnTo>
                  <a:lnTo>
                    <a:pt x="865916" y="465930"/>
                  </a:lnTo>
                  <a:lnTo>
                    <a:pt x="924671" y="473532"/>
                  </a:lnTo>
                  <a:lnTo>
                    <a:pt x="984533" y="480042"/>
                  </a:lnTo>
                  <a:lnTo>
                    <a:pt x="1045414" y="485434"/>
                  </a:lnTo>
                  <a:lnTo>
                    <a:pt x="1107224" y="489681"/>
                  </a:lnTo>
                  <a:lnTo>
                    <a:pt x="1169871" y="492759"/>
                  </a:lnTo>
                  <a:lnTo>
                    <a:pt x="1233268" y="494640"/>
                  </a:lnTo>
                  <a:lnTo>
                    <a:pt x="1297323" y="495301"/>
                  </a:lnTo>
                  <a:lnTo>
                    <a:pt x="1361948" y="494715"/>
                  </a:lnTo>
                  <a:lnTo>
                    <a:pt x="1297765" y="492888"/>
                  </a:lnTo>
                  <a:lnTo>
                    <a:pt x="1234405" y="489846"/>
                  </a:lnTo>
                  <a:lnTo>
                    <a:pt x="1171955" y="485618"/>
                  </a:lnTo>
                  <a:lnTo>
                    <a:pt x="1110500" y="480232"/>
                  </a:lnTo>
                  <a:lnTo>
                    <a:pt x="1050128" y="473713"/>
                  </a:lnTo>
                  <a:lnTo>
                    <a:pt x="990925" y="466091"/>
                  </a:lnTo>
                  <a:lnTo>
                    <a:pt x="932977" y="457391"/>
                  </a:lnTo>
                  <a:lnTo>
                    <a:pt x="876371" y="447642"/>
                  </a:lnTo>
                  <a:lnTo>
                    <a:pt x="821194" y="436870"/>
                  </a:lnTo>
                  <a:lnTo>
                    <a:pt x="767533" y="425104"/>
                  </a:lnTo>
                  <a:lnTo>
                    <a:pt x="715473" y="412370"/>
                  </a:lnTo>
                  <a:lnTo>
                    <a:pt x="665101" y="398695"/>
                  </a:lnTo>
                  <a:lnTo>
                    <a:pt x="616505" y="384108"/>
                  </a:lnTo>
                  <a:lnTo>
                    <a:pt x="569770" y="368635"/>
                  </a:lnTo>
                  <a:lnTo>
                    <a:pt x="524984" y="352303"/>
                  </a:lnTo>
                  <a:lnTo>
                    <a:pt x="482232" y="335141"/>
                  </a:lnTo>
                  <a:lnTo>
                    <a:pt x="441602" y="317175"/>
                  </a:lnTo>
                  <a:lnTo>
                    <a:pt x="403179" y="298432"/>
                  </a:lnTo>
                  <a:lnTo>
                    <a:pt x="367051" y="278941"/>
                  </a:lnTo>
                  <a:lnTo>
                    <a:pt x="333304" y="258728"/>
                  </a:lnTo>
                  <a:lnTo>
                    <a:pt x="273300" y="216246"/>
                  </a:lnTo>
                  <a:lnTo>
                    <a:pt x="223859" y="171205"/>
                  </a:lnTo>
                  <a:lnTo>
                    <a:pt x="185674" y="123825"/>
                  </a:lnTo>
                  <a:lnTo>
                    <a:pt x="247650" y="123825"/>
                  </a:lnTo>
                  <a:lnTo>
                    <a:pt x="83185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141973" y="5715762"/>
              <a:ext cx="1402715" cy="495300"/>
            </a:xfrm>
            <a:custGeom>
              <a:avLst/>
              <a:gdLst/>
              <a:ahLst/>
              <a:cxnLst/>
              <a:rect l="l" t="t" r="r" b="b"/>
              <a:pathLst>
                <a:path w="1402715" h="495300">
                  <a:moveTo>
                    <a:pt x="1402587" y="0"/>
                  </a:moveTo>
                  <a:lnTo>
                    <a:pt x="1278762" y="0"/>
                  </a:lnTo>
                  <a:lnTo>
                    <a:pt x="1276990" y="26304"/>
                  </a:lnTo>
                  <a:lnTo>
                    <a:pt x="1271731" y="52251"/>
                  </a:lnTo>
                  <a:lnTo>
                    <a:pt x="1251109" y="102936"/>
                  </a:lnTo>
                  <a:lnTo>
                    <a:pt x="1217603" y="151780"/>
                  </a:lnTo>
                  <a:lnTo>
                    <a:pt x="1171920" y="198508"/>
                  </a:lnTo>
                  <a:lnTo>
                    <a:pt x="1114766" y="242848"/>
                  </a:lnTo>
                  <a:lnTo>
                    <a:pt x="1082109" y="264036"/>
                  </a:lnTo>
                  <a:lnTo>
                    <a:pt x="1046850" y="284525"/>
                  </a:lnTo>
                  <a:lnTo>
                    <a:pt x="1009076" y="304279"/>
                  </a:lnTo>
                  <a:lnTo>
                    <a:pt x="968877" y="323265"/>
                  </a:lnTo>
                  <a:lnTo>
                    <a:pt x="926341" y="341449"/>
                  </a:lnTo>
                  <a:lnTo>
                    <a:pt x="881555" y="358796"/>
                  </a:lnTo>
                  <a:lnTo>
                    <a:pt x="834610" y="375271"/>
                  </a:lnTo>
                  <a:lnTo>
                    <a:pt x="785591" y="390842"/>
                  </a:lnTo>
                  <a:lnTo>
                    <a:pt x="734590" y="405472"/>
                  </a:lnTo>
                  <a:lnTo>
                    <a:pt x="681692" y="419129"/>
                  </a:lnTo>
                  <a:lnTo>
                    <a:pt x="626988" y="431778"/>
                  </a:lnTo>
                  <a:lnTo>
                    <a:pt x="570565" y="443385"/>
                  </a:lnTo>
                  <a:lnTo>
                    <a:pt x="512512" y="453916"/>
                  </a:lnTo>
                  <a:lnTo>
                    <a:pt x="452917" y="463336"/>
                  </a:lnTo>
                  <a:lnTo>
                    <a:pt x="391868" y="471610"/>
                  </a:lnTo>
                  <a:lnTo>
                    <a:pt x="329454" y="478706"/>
                  </a:lnTo>
                  <a:lnTo>
                    <a:pt x="265763" y="484588"/>
                  </a:lnTo>
                  <a:lnTo>
                    <a:pt x="200884" y="489223"/>
                  </a:lnTo>
                  <a:lnTo>
                    <a:pt x="134905" y="492576"/>
                  </a:lnTo>
                  <a:lnTo>
                    <a:pt x="67914" y="494613"/>
                  </a:lnTo>
                  <a:lnTo>
                    <a:pt x="0" y="495300"/>
                  </a:lnTo>
                  <a:lnTo>
                    <a:pt x="123825" y="495300"/>
                  </a:lnTo>
                  <a:lnTo>
                    <a:pt x="191739" y="494613"/>
                  </a:lnTo>
                  <a:lnTo>
                    <a:pt x="258730" y="492576"/>
                  </a:lnTo>
                  <a:lnTo>
                    <a:pt x="324709" y="489223"/>
                  </a:lnTo>
                  <a:lnTo>
                    <a:pt x="389588" y="484588"/>
                  </a:lnTo>
                  <a:lnTo>
                    <a:pt x="453279" y="478706"/>
                  </a:lnTo>
                  <a:lnTo>
                    <a:pt x="515693" y="471610"/>
                  </a:lnTo>
                  <a:lnTo>
                    <a:pt x="576742" y="463336"/>
                  </a:lnTo>
                  <a:lnTo>
                    <a:pt x="636337" y="453916"/>
                  </a:lnTo>
                  <a:lnTo>
                    <a:pt x="694390" y="443385"/>
                  </a:lnTo>
                  <a:lnTo>
                    <a:pt x="750813" y="431778"/>
                  </a:lnTo>
                  <a:lnTo>
                    <a:pt x="805517" y="419129"/>
                  </a:lnTo>
                  <a:lnTo>
                    <a:pt x="858415" y="405472"/>
                  </a:lnTo>
                  <a:lnTo>
                    <a:pt x="909416" y="390842"/>
                  </a:lnTo>
                  <a:lnTo>
                    <a:pt x="958435" y="375271"/>
                  </a:lnTo>
                  <a:lnTo>
                    <a:pt x="1005380" y="358796"/>
                  </a:lnTo>
                  <a:lnTo>
                    <a:pt x="1050166" y="341449"/>
                  </a:lnTo>
                  <a:lnTo>
                    <a:pt x="1092702" y="323265"/>
                  </a:lnTo>
                  <a:lnTo>
                    <a:pt x="1132901" y="304279"/>
                  </a:lnTo>
                  <a:lnTo>
                    <a:pt x="1170675" y="284525"/>
                  </a:lnTo>
                  <a:lnTo>
                    <a:pt x="1205934" y="264036"/>
                  </a:lnTo>
                  <a:lnTo>
                    <a:pt x="1238591" y="242848"/>
                  </a:lnTo>
                  <a:lnTo>
                    <a:pt x="1295745" y="198508"/>
                  </a:lnTo>
                  <a:lnTo>
                    <a:pt x="1341428" y="151780"/>
                  </a:lnTo>
                  <a:lnTo>
                    <a:pt x="1374934" y="102936"/>
                  </a:lnTo>
                  <a:lnTo>
                    <a:pt x="1395556" y="52251"/>
                  </a:lnTo>
                  <a:lnTo>
                    <a:pt x="1400815" y="26304"/>
                  </a:lnTo>
                  <a:lnTo>
                    <a:pt x="1402587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42001" y="5715762"/>
              <a:ext cx="2702560" cy="495300"/>
            </a:xfrm>
            <a:custGeom>
              <a:avLst/>
              <a:gdLst/>
              <a:ahLst/>
              <a:cxnLst/>
              <a:rect l="l" t="t" r="r" b="b"/>
              <a:pathLst>
                <a:path w="2702559" h="495300">
                  <a:moveTo>
                    <a:pt x="1299972" y="495300"/>
                  </a:moveTo>
                  <a:lnTo>
                    <a:pt x="1367886" y="494613"/>
                  </a:lnTo>
                  <a:lnTo>
                    <a:pt x="1434877" y="492576"/>
                  </a:lnTo>
                  <a:lnTo>
                    <a:pt x="1500856" y="489223"/>
                  </a:lnTo>
                  <a:lnTo>
                    <a:pt x="1565735" y="484588"/>
                  </a:lnTo>
                  <a:lnTo>
                    <a:pt x="1629426" y="478706"/>
                  </a:lnTo>
                  <a:lnTo>
                    <a:pt x="1691840" y="471610"/>
                  </a:lnTo>
                  <a:lnTo>
                    <a:pt x="1752889" y="463336"/>
                  </a:lnTo>
                  <a:lnTo>
                    <a:pt x="1812484" y="453916"/>
                  </a:lnTo>
                  <a:lnTo>
                    <a:pt x="1870537" y="443385"/>
                  </a:lnTo>
                  <a:lnTo>
                    <a:pt x="1926960" y="431778"/>
                  </a:lnTo>
                  <a:lnTo>
                    <a:pt x="1981664" y="419129"/>
                  </a:lnTo>
                  <a:lnTo>
                    <a:pt x="2034562" y="405472"/>
                  </a:lnTo>
                  <a:lnTo>
                    <a:pt x="2085563" y="390842"/>
                  </a:lnTo>
                  <a:lnTo>
                    <a:pt x="2134582" y="375271"/>
                  </a:lnTo>
                  <a:lnTo>
                    <a:pt x="2181527" y="358796"/>
                  </a:lnTo>
                  <a:lnTo>
                    <a:pt x="2226313" y="341449"/>
                  </a:lnTo>
                  <a:lnTo>
                    <a:pt x="2268849" y="323265"/>
                  </a:lnTo>
                  <a:lnTo>
                    <a:pt x="2309048" y="304279"/>
                  </a:lnTo>
                  <a:lnTo>
                    <a:pt x="2346822" y="284525"/>
                  </a:lnTo>
                  <a:lnTo>
                    <a:pt x="2382081" y="264036"/>
                  </a:lnTo>
                  <a:lnTo>
                    <a:pt x="2414738" y="242848"/>
                  </a:lnTo>
                  <a:lnTo>
                    <a:pt x="2471892" y="198508"/>
                  </a:lnTo>
                  <a:lnTo>
                    <a:pt x="2517575" y="151780"/>
                  </a:lnTo>
                  <a:lnTo>
                    <a:pt x="2551081" y="102936"/>
                  </a:lnTo>
                  <a:lnTo>
                    <a:pt x="2571703" y="52251"/>
                  </a:lnTo>
                  <a:lnTo>
                    <a:pt x="2578734" y="0"/>
                  </a:lnTo>
                  <a:lnTo>
                    <a:pt x="2702559" y="0"/>
                  </a:lnTo>
                  <a:lnTo>
                    <a:pt x="2695528" y="52251"/>
                  </a:lnTo>
                  <a:lnTo>
                    <a:pt x="2674906" y="102936"/>
                  </a:lnTo>
                  <a:lnTo>
                    <a:pt x="2641400" y="151780"/>
                  </a:lnTo>
                  <a:lnTo>
                    <a:pt x="2595717" y="198508"/>
                  </a:lnTo>
                  <a:lnTo>
                    <a:pt x="2538563" y="242848"/>
                  </a:lnTo>
                  <a:lnTo>
                    <a:pt x="2505906" y="264036"/>
                  </a:lnTo>
                  <a:lnTo>
                    <a:pt x="2470647" y="284525"/>
                  </a:lnTo>
                  <a:lnTo>
                    <a:pt x="2432873" y="304279"/>
                  </a:lnTo>
                  <a:lnTo>
                    <a:pt x="2392674" y="323265"/>
                  </a:lnTo>
                  <a:lnTo>
                    <a:pt x="2350138" y="341449"/>
                  </a:lnTo>
                  <a:lnTo>
                    <a:pt x="2305352" y="358796"/>
                  </a:lnTo>
                  <a:lnTo>
                    <a:pt x="2258407" y="375271"/>
                  </a:lnTo>
                  <a:lnTo>
                    <a:pt x="2209388" y="390842"/>
                  </a:lnTo>
                  <a:lnTo>
                    <a:pt x="2158387" y="405472"/>
                  </a:lnTo>
                  <a:lnTo>
                    <a:pt x="2105489" y="419129"/>
                  </a:lnTo>
                  <a:lnTo>
                    <a:pt x="2050785" y="431778"/>
                  </a:lnTo>
                  <a:lnTo>
                    <a:pt x="1994362" y="443385"/>
                  </a:lnTo>
                  <a:lnTo>
                    <a:pt x="1936309" y="453916"/>
                  </a:lnTo>
                  <a:lnTo>
                    <a:pt x="1876714" y="463336"/>
                  </a:lnTo>
                  <a:lnTo>
                    <a:pt x="1815665" y="471610"/>
                  </a:lnTo>
                  <a:lnTo>
                    <a:pt x="1753251" y="478706"/>
                  </a:lnTo>
                  <a:lnTo>
                    <a:pt x="1689560" y="484588"/>
                  </a:lnTo>
                  <a:lnTo>
                    <a:pt x="1624681" y="489223"/>
                  </a:lnTo>
                  <a:lnTo>
                    <a:pt x="1558702" y="492576"/>
                  </a:lnTo>
                  <a:lnTo>
                    <a:pt x="1491711" y="494613"/>
                  </a:lnTo>
                  <a:lnTo>
                    <a:pt x="1423797" y="495300"/>
                  </a:lnTo>
                  <a:lnTo>
                    <a:pt x="1299972" y="495300"/>
                  </a:lnTo>
                  <a:lnTo>
                    <a:pt x="1235506" y="494675"/>
                  </a:lnTo>
                  <a:lnTo>
                    <a:pt x="1171736" y="492820"/>
                  </a:lnTo>
                  <a:lnTo>
                    <a:pt x="1108749" y="489760"/>
                  </a:lnTo>
                  <a:lnTo>
                    <a:pt x="1046635" y="485522"/>
                  </a:lnTo>
                  <a:lnTo>
                    <a:pt x="985482" y="480132"/>
                  </a:lnTo>
                  <a:lnTo>
                    <a:pt x="925377" y="473617"/>
                  </a:lnTo>
                  <a:lnTo>
                    <a:pt x="866410" y="466004"/>
                  </a:lnTo>
                  <a:lnTo>
                    <a:pt x="808668" y="457318"/>
                  </a:lnTo>
                  <a:lnTo>
                    <a:pt x="752239" y="447587"/>
                  </a:lnTo>
                  <a:lnTo>
                    <a:pt x="697213" y="436837"/>
                  </a:lnTo>
                  <a:lnTo>
                    <a:pt x="643677" y="425094"/>
                  </a:lnTo>
                  <a:lnTo>
                    <a:pt x="591720" y="412385"/>
                  </a:lnTo>
                  <a:lnTo>
                    <a:pt x="541430" y="398736"/>
                  </a:lnTo>
                  <a:lnTo>
                    <a:pt x="492895" y="384174"/>
                  </a:lnTo>
                  <a:lnTo>
                    <a:pt x="446203" y="368725"/>
                  </a:lnTo>
                  <a:lnTo>
                    <a:pt x="401444" y="352417"/>
                  </a:lnTo>
                  <a:lnTo>
                    <a:pt x="358704" y="335274"/>
                  </a:lnTo>
                  <a:lnTo>
                    <a:pt x="318073" y="317325"/>
                  </a:lnTo>
                  <a:lnTo>
                    <a:pt x="279639" y="298594"/>
                  </a:lnTo>
                  <a:lnTo>
                    <a:pt x="243490" y="279110"/>
                  </a:lnTo>
                  <a:lnTo>
                    <a:pt x="209715" y="258897"/>
                  </a:lnTo>
                  <a:lnTo>
                    <a:pt x="149637" y="216395"/>
                  </a:lnTo>
                  <a:lnTo>
                    <a:pt x="100113" y="171300"/>
                  </a:lnTo>
                  <a:lnTo>
                    <a:pt x="61849" y="123825"/>
                  </a:lnTo>
                  <a:lnTo>
                    <a:pt x="0" y="123825"/>
                  </a:lnTo>
                  <a:lnTo>
                    <a:pt x="83185" y="0"/>
                  </a:lnTo>
                  <a:lnTo>
                    <a:pt x="247650" y="123825"/>
                  </a:lnTo>
                  <a:lnTo>
                    <a:pt x="185674" y="123825"/>
                  </a:lnTo>
                  <a:lnTo>
                    <a:pt x="203316" y="147794"/>
                  </a:lnTo>
                  <a:lnTo>
                    <a:pt x="247216" y="194032"/>
                  </a:lnTo>
                  <a:lnTo>
                    <a:pt x="302025" y="237820"/>
                  </a:lnTo>
                  <a:lnTo>
                    <a:pt x="367051" y="278941"/>
                  </a:lnTo>
                  <a:lnTo>
                    <a:pt x="403179" y="298432"/>
                  </a:lnTo>
                  <a:lnTo>
                    <a:pt x="441602" y="317175"/>
                  </a:lnTo>
                  <a:lnTo>
                    <a:pt x="482232" y="335141"/>
                  </a:lnTo>
                  <a:lnTo>
                    <a:pt x="524984" y="352303"/>
                  </a:lnTo>
                  <a:lnTo>
                    <a:pt x="569770" y="368635"/>
                  </a:lnTo>
                  <a:lnTo>
                    <a:pt x="616505" y="384108"/>
                  </a:lnTo>
                  <a:lnTo>
                    <a:pt x="665101" y="398695"/>
                  </a:lnTo>
                  <a:lnTo>
                    <a:pt x="715473" y="412370"/>
                  </a:lnTo>
                  <a:lnTo>
                    <a:pt x="767533" y="425104"/>
                  </a:lnTo>
                  <a:lnTo>
                    <a:pt x="821194" y="436870"/>
                  </a:lnTo>
                  <a:lnTo>
                    <a:pt x="876371" y="447642"/>
                  </a:lnTo>
                  <a:lnTo>
                    <a:pt x="932977" y="457391"/>
                  </a:lnTo>
                  <a:lnTo>
                    <a:pt x="990925" y="466091"/>
                  </a:lnTo>
                  <a:lnTo>
                    <a:pt x="1050128" y="473713"/>
                  </a:lnTo>
                  <a:lnTo>
                    <a:pt x="1110500" y="480232"/>
                  </a:lnTo>
                  <a:lnTo>
                    <a:pt x="1171955" y="485618"/>
                  </a:lnTo>
                  <a:lnTo>
                    <a:pt x="1234405" y="489846"/>
                  </a:lnTo>
                  <a:lnTo>
                    <a:pt x="1297765" y="492888"/>
                  </a:lnTo>
                  <a:lnTo>
                    <a:pt x="1361948" y="494715"/>
                  </a:lnTo>
                </a:path>
              </a:pathLst>
            </a:custGeom>
            <a:ln w="259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5394452" y="6186017"/>
            <a:ext cx="15576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7825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0000FF"/>
                </a:solidFill>
                <a:latin typeface="Arial"/>
                <a:cs typeface="Arial"/>
              </a:rPr>
              <a:t>Protein  </a:t>
            </a:r>
            <a:r>
              <a:rPr sz="1800" b="1" spc="-60" dirty="0">
                <a:solidFill>
                  <a:srgbClr val="0000FF"/>
                </a:solidFill>
                <a:latin typeface="Arial"/>
                <a:cs typeface="Arial"/>
              </a:rPr>
              <a:t>pho</a:t>
            </a:r>
            <a:r>
              <a:rPr sz="1800" b="1" spc="-4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b="1" spc="15" dirty="0">
                <a:solidFill>
                  <a:srgbClr val="0000FF"/>
                </a:solidFill>
                <a:latin typeface="Arial"/>
                <a:cs typeface="Arial"/>
              </a:rPr>
              <a:t>pha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b="1" spc="-4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b="1" spc="-4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b="1" spc="3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b="1" spc="-55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1800" b="1" spc="6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7415293" y="4052921"/>
            <a:ext cx="1236944" cy="9314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0807" y="453897"/>
            <a:ext cx="666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Regulation of glycogenolysis by</a:t>
            </a:r>
            <a:r>
              <a:rPr sz="3200" b="1" spc="-1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cAMP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1940" y="1249568"/>
            <a:ext cx="7094855" cy="38404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40000"/>
              </a:lnSpc>
              <a:spcBef>
                <a:spcPts val="10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hormones like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epinephrine &amp;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glucagon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bring about glycogenolysis by their action on  glycogen phosphorylase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through</a:t>
            </a:r>
            <a:r>
              <a:rPr sz="2800" b="1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cAMP.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194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Glycogen phosphorylase </a:t>
            </a:r>
            <a:r>
              <a:rPr sz="2800" b="1" spc="-5" dirty="0">
                <a:latin typeface="Times New Roman"/>
                <a:cs typeface="Times New Roman"/>
              </a:rPr>
              <a:t>exists in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two</a:t>
            </a:r>
            <a:r>
              <a:rPr sz="2800" b="1" spc="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forms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194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An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active 'a‘ form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–</a:t>
            </a:r>
            <a:r>
              <a:rPr sz="2800" b="1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phosphorylated</a:t>
            </a:r>
            <a:endParaRPr sz="28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spcBef>
                <a:spcPts val="194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Inactive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form 'b'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sz="28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dephosphorylated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782960"/>
            <a:ext cx="7000875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marR="742950" indent="-283845">
              <a:lnSpc>
                <a:spcPct val="150000"/>
              </a:lnSpc>
              <a:spcBef>
                <a:spcPts val="9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cAMP - </a:t>
            </a:r>
            <a:r>
              <a:rPr sz="2800" b="1" dirty="0">
                <a:latin typeface="Times New Roman"/>
                <a:cs typeface="Times New Roman"/>
              </a:rPr>
              <a:t>activates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cAMP </a:t>
            </a:r>
            <a:r>
              <a:rPr sz="2800" b="1" spc="-55" dirty="0">
                <a:solidFill>
                  <a:srgbClr val="0000FF"/>
                </a:solidFill>
                <a:latin typeface="Times New Roman"/>
                <a:cs typeface="Times New Roman"/>
              </a:rPr>
              <a:t>dependent 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protein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kinase.</a:t>
            </a:r>
            <a:endParaRPr sz="2800">
              <a:latin typeface="Times New Roman"/>
              <a:cs typeface="Times New Roman"/>
            </a:endParaRPr>
          </a:p>
          <a:p>
            <a:pPr marL="295910" marR="5080" indent="-283845">
              <a:lnSpc>
                <a:spcPct val="150000"/>
              </a:lnSpc>
              <a:spcBef>
                <a:spcPts val="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10" dirty="0">
                <a:latin typeface="Times New Roman"/>
                <a:cs typeface="Times New Roman"/>
              </a:rPr>
              <a:t>Protein </a:t>
            </a:r>
            <a:r>
              <a:rPr sz="2800" b="1" spc="-5" dirty="0">
                <a:latin typeface="Times New Roman"/>
                <a:cs typeface="Times New Roman"/>
              </a:rPr>
              <a:t>kinase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phosphorylates inactive </a:t>
            </a:r>
            <a:r>
              <a:rPr sz="2800" b="1" spc="-110" dirty="0">
                <a:solidFill>
                  <a:srgbClr val="C00000"/>
                </a:solidFill>
                <a:latin typeface="Times New Roman"/>
                <a:cs typeface="Times New Roman"/>
              </a:rPr>
              <a:t>form 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of glycogen phsophorylase kinase to active  form.</a:t>
            </a:r>
            <a:endParaRPr sz="2800">
              <a:latin typeface="Times New Roman"/>
              <a:cs typeface="Times New Roman"/>
            </a:endParaRPr>
          </a:p>
          <a:p>
            <a:pPr marL="295910" marR="368300" indent="-283845">
              <a:lnSpc>
                <a:spcPct val="15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0" dirty="0">
                <a:latin typeface="Times New Roman"/>
                <a:cs typeface="Times New Roman"/>
              </a:rPr>
              <a:t>enzyme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protein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phosphatase </a:t>
            </a:r>
            <a:r>
              <a:rPr sz="2800" b="1" spc="-70" dirty="0">
                <a:solidFill>
                  <a:srgbClr val="0000FF"/>
                </a:solidFill>
                <a:latin typeface="Times New Roman"/>
                <a:cs typeface="Times New Roman"/>
              </a:rPr>
              <a:t>removes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phosphate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inactivates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phosphorylase  kinase.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564540"/>
            <a:ext cx="7035165" cy="420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marR="5080" indent="-283845">
              <a:lnSpc>
                <a:spcPct val="140000"/>
              </a:lnSpc>
              <a:spcBef>
                <a:spcPts val="100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Phosphorylase kinase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phosphorylates  inactive glycogen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phosphorylase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'b' to active  glycogen phosphorylase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'a'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which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degrades  glycogen.</a:t>
            </a:r>
            <a:endParaRPr sz="2800">
              <a:latin typeface="Times New Roman"/>
              <a:cs typeface="Times New Roman"/>
            </a:endParaRPr>
          </a:p>
          <a:p>
            <a:pPr marL="295910" marR="192405" indent="-283845">
              <a:lnSpc>
                <a:spcPct val="14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0" dirty="0">
                <a:latin typeface="Times New Roman"/>
                <a:cs typeface="Times New Roman"/>
              </a:rPr>
              <a:t>enzyme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protein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phosphatase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 </a:t>
            </a:r>
            <a:r>
              <a:rPr sz="2800" b="1" spc="-5" dirty="0">
                <a:latin typeface="Times New Roman"/>
                <a:cs typeface="Times New Roman"/>
              </a:rPr>
              <a:t>can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dephosphorylate &amp; convert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active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glycogen  phosphorylase 'a' to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inactive 'b'</a:t>
            </a:r>
            <a:r>
              <a:rPr sz="28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form.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15365" cy="6858000"/>
          </a:xfrm>
          <a:custGeom>
            <a:avLst/>
            <a:gdLst/>
            <a:ahLst/>
            <a:cxnLst/>
            <a:rect l="l" t="t" r="r" b="b"/>
            <a:pathLst>
              <a:path w="1015365" h="6858000">
                <a:moveTo>
                  <a:pt x="0" y="6858000"/>
                </a:moveTo>
                <a:lnTo>
                  <a:pt x="1014984" y="6858000"/>
                </a:lnTo>
                <a:lnTo>
                  <a:pt x="101498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9F1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35736" y="0"/>
            <a:ext cx="8208645" cy="6858000"/>
            <a:chOff x="935736" y="0"/>
            <a:chExt cx="8208645" cy="6858000"/>
          </a:xfrm>
        </p:grpSpPr>
        <p:sp>
          <p:nvSpPr>
            <p:cNvPr id="4" name="object 4"/>
            <p:cNvSpPr/>
            <p:nvPr/>
          </p:nvSpPr>
          <p:spPr>
            <a:xfrm>
              <a:off x="1014984" y="0"/>
              <a:ext cx="8129270" cy="6858000"/>
            </a:xfrm>
            <a:custGeom>
              <a:avLst/>
              <a:gdLst/>
              <a:ahLst/>
              <a:cxnLst/>
              <a:rect l="l" t="t" r="r" b="b"/>
              <a:pathLst>
                <a:path w="8129270" h="6858000">
                  <a:moveTo>
                    <a:pt x="812901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29016" y="6858000"/>
                  </a:lnTo>
                  <a:lnTo>
                    <a:pt x="8129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5736" y="0"/>
              <a:ext cx="155447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4984" y="0"/>
              <a:ext cx="73660" cy="6858000"/>
            </a:xfrm>
            <a:custGeom>
              <a:avLst/>
              <a:gdLst/>
              <a:ahLst/>
              <a:cxnLst/>
              <a:rect l="l" t="t" r="r" b="b"/>
              <a:pathLst>
                <a:path w="73659" h="6858000">
                  <a:moveTo>
                    <a:pt x="731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3152" y="6858000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71620" y="87883"/>
            <a:ext cx="1916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Epinephrine,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(liver,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muscle)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48867" y="633983"/>
            <a:ext cx="7307580" cy="844550"/>
            <a:chOff x="848867" y="633983"/>
            <a:chExt cx="7307580" cy="844550"/>
          </a:xfrm>
        </p:grpSpPr>
        <p:sp>
          <p:nvSpPr>
            <p:cNvPr id="9" name="object 9"/>
            <p:cNvSpPr/>
            <p:nvPr/>
          </p:nvSpPr>
          <p:spPr>
            <a:xfrm>
              <a:off x="848867" y="633983"/>
              <a:ext cx="7307580" cy="1584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5161" y="686561"/>
              <a:ext cx="7162800" cy="1905"/>
            </a:xfrm>
            <a:custGeom>
              <a:avLst/>
              <a:gdLst/>
              <a:ahLst/>
              <a:cxnLst/>
              <a:rect l="l" t="t" r="r" b="b"/>
              <a:pathLst>
                <a:path w="7162800" h="1904">
                  <a:moveTo>
                    <a:pt x="0" y="0"/>
                  </a:moveTo>
                  <a:lnTo>
                    <a:pt x="7162800" y="1650"/>
                  </a:lnTo>
                </a:path>
              </a:pathLst>
            </a:custGeom>
            <a:ln w="2590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8867" y="1319783"/>
              <a:ext cx="7231380" cy="1584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5161" y="1372361"/>
              <a:ext cx="7086600" cy="1905"/>
            </a:xfrm>
            <a:custGeom>
              <a:avLst/>
              <a:gdLst/>
              <a:ahLst/>
              <a:cxnLst/>
              <a:rect l="l" t="t" r="r" b="b"/>
              <a:pathLst>
                <a:path w="7086600" h="1905">
                  <a:moveTo>
                    <a:pt x="0" y="0"/>
                  </a:moveTo>
                  <a:lnTo>
                    <a:pt x="7086600" y="1650"/>
                  </a:lnTo>
                </a:path>
              </a:pathLst>
            </a:custGeom>
            <a:ln w="2590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97686" y="87883"/>
            <a:ext cx="1135380" cy="8108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11125" marR="5080" indent="-99060">
              <a:lnSpc>
                <a:spcPct val="93100"/>
              </a:lnSpc>
              <a:spcBef>
                <a:spcPts val="250"/>
              </a:spcBef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Glucagon 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(liver)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9418" y="872997"/>
            <a:ext cx="9505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18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cyclase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(i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activ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2161" y="697738"/>
            <a:ext cx="1600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19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Adenylate  cyclase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(active)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68161" y="838961"/>
            <a:ext cx="1905000" cy="457200"/>
          </a:xfrm>
          <a:custGeom>
            <a:avLst/>
            <a:gdLst/>
            <a:ahLst/>
            <a:cxnLst/>
            <a:rect l="l" t="t" r="r" b="b"/>
            <a:pathLst>
              <a:path w="1905000" h="457200">
                <a:moveTo>
                  <a:pt x="0" y="457200"/>
                </a:moveTo>
                <a:lnTo>
                  <a:pt x="1904999" y="457200"/>
                </a:lnTo>
                <a:lnTo>
                  <a:pt x="1904999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31382" y="773938"/>
            <a:ext cx="1179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653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Plasma  m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e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mbr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00AF50"/>
                </a:solidFill>
                <a:latin typeface="Arial"/>
                <a:cs typeface="Arial"/>
              </a:rPr>
              <a:t>ne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42972" y="483108"/>
            <a:ext cx="1365885" cy="792480"/>
            <a:chOff x="2442972" y="483108"/>
            <a:chExt cx="1365885" cy="792480"/>
          </a:xfrm>
        </p:grpSpPr>
        <p:sp>
          <p:nvSpPr>
            <p:cNvPr id="19" name="object 19"/>
            <p:cNvSpPr/>
            <p:nvPr/>
          </p:nvSpPr>
          <p:spPr>
            <a:xfrm>
              <a:off x="2753868" y="912876"/>
              <a:ext cx="932687" cy="3627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20162" y="1008761"/>
              <a:ext cx="685800" cy="120650"/>
            </a:xfrm>
            <a:custGeom>
              <a:avLst/>
              <a:gdLst/>
              <a:ahLst/>
              <a:cxnLst/>
              <a:rect l="l" t="t" r="r" b="b"/>
              <a:pathLst>
                <a:path w="685800" h="120650">
                  <a:moveTo>
                    <a:pt x="612193" y="73168"/>
                  </a:moveTo>
                  <a:lnTo>
                    <a:pt x="575817" y="94234"/>
                  </a:lnTo>
                  <a:lnTo>
                    <a:pt x="569595" y="97916"/>
                  </a:lnTo>
                  <a:lnTo>
                    <a:pt x="567563" y="105790"/>
                  </a:lnTo>
                  <a:lnTo>
                    <a:pt x="574675" y="118237"/>
                  </a:lnTo>
                  <a:lnTo>
                    <a:pt x="582676" y="120268"/>
                  </a:lnTo>
                  <a:lnTo>
                    <a:pt x="663678" y="73278"/>
                  </a:lnTo>
                  <a:lnTo>
                    <a:pt x="612193" y="73168"/>
                  </a:lnTo>
                  <a:close/>
                </a:path>
                <a:path w="685800" h="120650">
                  <a:moveTo>
                    <a:pt x="634419" y="60296"/>
                  </a:moveTo>
                  <a:lnTo>
                    <a:pt x="612193" y="73168"/>
                  </a:lnTo>
                  <a:lnTo>
                    <a:pt x="660146" y="73278"/>
                  </a:lnTo>
                  <a:lnTo>
                    <a:pt x="660146" y="71500"/>
                  </a:lnTo>
                  <a:lnTo>
                    <a:pt x="653541" y="71500"/>
                  </a:lnTo>
                  <a:lnTo>
                    <a:pt x="634419" y="60296"/>
                  </a:lnTo>
                  <a:close/>
                </a:path>
                <a:path w="685800" h="120650">
                  <a:moveTo>
                    <a:pt x="582929" y="0"/>
                  </a:moveTo>
                  <a:lnTo>
                    <a:pt x="574928" y="2031"/>
                  </a:lnTo>
                  <a:lnTo>
                    <a:pt x="571373" y="8254"/>
                  </a:lnTo>
                  <a:lnTo>
                    <a:pt x="567689" y="14477"/>
                  </a:lnTo>
                  <a:lnTo>
                    <a:pt x="569849" y="22351"/>
                  </a:lnTo>
                  <a:lnTo>
                    <a:pt x="575945" y="26035"/>
                  </a:lnTo>
                  <a:lnTo>
                    <a:pt x="612170" y="47260"/>
                  </a:lnTo>
                  <a:lnTo>
                    <a:pt x="660146" y="47371"/>
                  </a:lnTo>
                  <a:lnTo>
                    <a:pt x="660146" y="73278"/>
                  </a:lnTo>
                  <a:lnTo>
                    <a:pt x="663678" y="73278"/>
                  </a:lnTo>
                  <a:lnTo>
                    <a:pt x="685800" y="60451"/>
                  </a:lnTo>
                  <a:lnTo>
                    <a:pt x="589026" y="3683"/>
                  </a:lnTo>
                  <a:lnTo>
                    <a:pt x="582929" y="0"/>
                  </a:lnTo>
                  <a:close/>
                </a:path>
                <a:path w="685800" h="120650">
                  <a:moveTo>
                    <a:pt x="0" y="45847"/>
                  </a:moveTo>
                  <a:lnTo>
                    <a:pt x="0" y="71754"/>
                  </a:lnTo>
                  <a:lnTo>
                    <a:pt x="612193" y="73168"/>
                  </a:lnTo>
                  <a:lnTo>
                    <a:pt x="634419" y="60296"/>
                  </a:lnTo>
                  <a:lnTo>
                    <a:pt x="612170" y="47260"/>
                  </a:lnTo>
                  <a:lnTo>
                    <a:pt x="0" y="45847"/>
                  </a:lnTo>
                  <a:close/>
                </a:path>
                <a:path w="685800" h="120650">
                  <a:moveTo>
                    <a:pt x="653668" y="49149"/>
                  </a:moveTo>
                  <a:lnTo>
                    <a:pt x="634419" y="60296"/>
                  </a:lnTo>
                  <a:lnTo>
                    <a:pt x="653541" y="71500"/>
                  </a:lnTo>
                  <a:lnTo>
                    <a:pt x="653668" y="49149"/>
                  </a:lnTo>
                  <a:close/>
                </a:path>
                <a:path w="685800" h="120650">
                  <a:moveTo>
                    <a:pt x="660146" y="49149"/>
                  </a:moveTo>
                  <a:lnTo>
                    <a:pt x="653668" y="49149"/>
                  </a:lnTo>
                  <a:lnTo>
                    <a:pt x="653541" y="71500"/>
                  </a:lnTo>
                  <a:lnTo>
                    <a:pt x="660146" y="71500"/>
                  </a:lnTo>
                  <a:lnTo>
                    <a:pt x="660146" y="49149"/>
                  </a:lnTo>
                  <a:close/>
                </a:path>
                <a:path w="685800" h="120650">
                  <a:moveTo>
                    <a:pt x="612170" y="47260"/>
                  </a:moveTo>
                  <a:lnTo>
                    <a:pt x="634419" y="60296"/>
                  </a:lnTo>
                  <a:lnTo>
                    <a:pt x="653668" y="49149"/>
                  </a:lnTo>
                  <a:lnTo>
                    <a:pt x="660146" y="49149"/>
                  </a:lnTo>
                  <a:lnTo>
                    <a:pt x="660146" y="47371"/>
                  </a:lnTo>
                  <a:lnTo>
                    <a:pt x="612170" y="4726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42972" y="483108"/>
              <a:ext cx="786384" cy="6385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07869" y="523621"/>
              <a:ext cx="541020" cy="391795"/>
            </a:xfrm>
            <a:custGeom>
              <a:avLst/>
              <a:gdLst/>
              <a:ahLst/>
              <a:cxnLst/>
              <a:rect l="l" t="t" r="r" b="b"/>
              <a:pathLst>
                <a:path w="541019" h="391794">
                  <a:moveTo>
                    <a:pt x="424433" y="354838"/>
                  </a:moveTo>
                  <a:lnTo>
                    <a:pt x="418211" y="360044"/>
                  </a:lnTo>
                  <a:lnTo>
                    <a:pt x="417575" y="367156"/>
                  </a:lnTo>
                  <a:lnTo>
                    <a:pt x="416813" y="374268"/>
                  </a:lnTo>
                  <a:lnTo>
                    <a:pt x="422148" y="380618"/>
                  </a:lnTo>
                  <a:lnTo>
                    <a:pt x="540893" y="391540"/>
                  </a:lnTo>
                  <a:lnTo>
                    <a:pt x="538951" y="387223"/>
                  </a:lnTo>
                  <a:lnTo>
                    <a:pt x="512444" y="387223"/>
                  </a:lnTo>
                  <a:lnTo>
                    <a:pt x="473391" y="359319"/>
                  </a:lnTo>
                  <a:lnTo>
                    <a:pt x="424433" y="354838"/>
                  </a:lnTo>
                  <a:close/>
                </a:path>
                <a:path w="541019" h="391794">
                  <a:moveTo>
                    <a:pt x="473391" y="359319"/>
                  </a:moveTo>
                  <a:lnTo>
                    <a:pt x="512444" y="387223"/>
                  </a:lnTo>
                  <a:lnTo>
                    <a:pt x="516268" y="381888"/>
                  </a:lnTo>
                  <a:lnTo>
                    <a:pt x="508254" y="381888"/>
                  </a:lnTo>
                  <a:lnTo>
                    <a:pt x="499156" y="361694"/>
                  </a:lnTo>
                  <a:lnTo>
                    <a:pt x="473391" y="359319"/>
                  </a:lnTo>
                  <a:close/>
                </a:path>
                <a:path w="541019" h="391794">
                  <a:moveTo>
                    <a:pt x="484378" y="279780"/>
                  </a:moveTo>
                  <a:lnTo>
                    <a:pt x="471297" y="285623"/>
                  </a:lnTo>
                  <a:lnTo>
                    <a:pt x="468375" y="293369"/>
                  </a:lnTo>
                  <a:lnTo>
                    <a:pt x="488633" y="338336"/>
                  </a:lnTo>
                  <a:lnTo>
                    <a:pt x="527557" y="366140"/>
                  </a:lnTo>
                  <a:lnTo>
                    <a:pt x="512444" y="387223"/>
                  </a:lnTo>
                  <a:lnTo>
                    <a:pt x="538951" y="387223"/>
                  </a:lnTo>
                  <a:lnTo>
                    <a:pt x="494919" y="289305"/>
                  </a:lnTo>
                  <a:lnTo>
                    <a:pt x="491998" y="282701"/>
                  </a:lnTo>
                  <a:lnTo>
                    <a:pt x="484378" y="279780"/>
                  </a:lnTo>
                  <a:close/>
                </a:path>
                <a:path w="541019" h="391794">
                  <a:moveTo>
                    <a:pt x="499156" y="361694"/>
                  </a:moveTo>
                  <a:lnTo>
                    <a:pt x="508254" y="381888"/>
                  </a:lnTo>
                  <a:lnTo>
                    <a:pt x="521207" y="363727"/>
                  </a:lnTo>
                  <a:lnTo>
                    <a:pt x="499156" y="361694"/>
                  </a:lnTo>
                  <a:close/>
                </a:path>
                <a:path w="541019" h="391794">
                  <a:moveTo>
                    <a:pt x="488633" y="338336"/>
                  </a:moveTo>
                  <a:lnTo>
                    <a:pt x="499156" y="361694"/>
                  </a:lnTo>
                  <a:lnTo>
                    <a:pt x="521207" y="363727"/>
                  </a:lnTo>
                  <a:lnTo>
                    <a:pt x="508254" y="381888"/>
                  </a:lnTo>
                  <a:lnTo>
                    <a:pt x="516268" y="381888"/>
                  </a:lnTo>
                  <a:lnTo>
                    <a:pt x="527557" y="366140"/>
                  </a:lnTo>
                  <a:lnTo>
                    <a:pt x="488633" y="338336"/>
                  </a:lnTo>
                  <a:close/>
                </a:path>
                <a:path w="541019" h="391794">
                  <a:moveTo>
                    <a:pt x="14986" y="0"/>
                  </a:moveTo>
                  <a:lnTo>
                    <a:pt x="0" y="21081"/>
                  </a:lnTo>
                  <a:lnTo>
                    <a:pt x="473391" y="359319"/>
                  </a:lnTo>
                  <a:lnTo>
                    <a:pt x="499156" y="361694"/>
                  </a:lnTo>
                  <a:lnTo>
                    <a:pt x="488633" y="338336"/>
                  </a:lnTo>
                  <a:lnTo>
                    <a:pt x="14986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96768" y="484632"/>
              <a:ext cx="711707" cy="6370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77361" y="524256"/>
              <a:ext cx="465455" cy="391160"/>
            </a:xfrm>
            <a:custGeom>
              <a:avLst/>
              <a:gdLst/>
              <a:ahLst/>
              <a:cxnLst/>
              <a:rect l="l" t="t" r="r" b="b"/>
              <a:pathLst>
                <a:path w="465454" h="391159">
                  <a:moveTo>
                    <a:pt x="48133" y="275336"/>
                  </a:moveTo>
                  <a:lnTo>
                    <a:pt x="40639" y="278765"/>
                  </a:lnTo>
                  <a:lnTo>
                    <a:pt x="38226" y="285496"/>
                  </a:lnTo>
                  <a:lnTo>
                    <a:pt x="0" y="390906"/>
                  </a:lnTo>
                  <a:lnTo>
                    <a:pt x="38640" y="384429"/>
                  </a:lnTo>
                  <a:lnTo>
                    <a:pt x="27939" y="384429"/>
                  </a:lnTo>
                  <a:lnTo>
                    <a:pt x="11429" y="364490"/>
                  </a:lnTo>
                  <a:lnTo>
                    <a:pt x="48232" y="333830"/>
                  </a:lnTo>
                  <a:lnTo>
                    <a:pt x="62611" y="294259"/>
                  </a:lnTo>
                  <a:lnTo>
                    <a:pt x="65024" y="287528"/>
                  </a:lnTo>
                  <a:lnTo>
                    <a:pt x="61467" y="280162"/>
                  </a:lnTo>
                  <a:lnTo>
                    <a:pt x="48133" y="275336"/>
                  </a:lnTo>
                  <a:close/>
                </a:path>
                <a:path w="465454" h="391159">
                  <a:moveTo>
                    <a:pt x="48232" y="333830"/>
                  </a:moveTo>
                  <a:lnTo>
                    <a:pt x="11429" y="364490"/>
                  </a:lnTo>
                  <a:lnTo>
                    <a:pt x="27939" y="384429"/>
                  </a:lnTo>
                  <a:lnTo>
                    <a:pt x="34645" y="378841"/>
                  </a:lnTo>
                  <a:lnTo>
                    <a:pt x="31876" y="378841"/>
                  </a:lnTo>
                  <a:lnTo>
                    <a:pt x="17525" y="361696"/>
                  </a:lnTo>
                  <a:lnTo>
                    <a:pt x="39439" y="358028"/>
                  </a:lnTo>
                  <a:lnTo>
                    <a:pt x="48232" y="333830"/>
                  </a:lnTo>
                  <a:close/>
                </a:path>
                <a:path w="465454" h="391159">
                  <a:moveTo>
                    <a:pt x="113284" y="345567"/>
                  </a:moveTo>
                  <a:lnTo>
                    <a:pt x="106299" y="346837"/>
                  </a:lnTo>
                  <a:lnTo>
                    <a:pt x="64690" y="353801"/>
                  </a:lnTo>
                  <a:lnTo>
                    <a:pt x="27939" y="384429"/>
                  </a:lnTo>
                  <a:lnTo>
                    <a:pt x="38640" y="384429"/>
                  </a:lnTo>
                  <a:lnTo>
                    <a:pt x="110616" y="372364"/>
                  </a:lnTo>
                  <a:lnTo>
                    <a:pt x="117601" y="371094"/>
                  </a:lnTo>
                  <a:lnTo>
                    <a:pt x="122427" y="364490"/>
                  </a:lnTo>
                  <a:lnTo>
                    <a:pt x="121158" y="357378"/>
                  </a:lnTo>
                  <a:lnTo>
                    <a:pt x="120014" y="350393"/>
                  </a:lnTo>
                  <a:lnTo>
                    <a:pt x="113284" y="345567"/>
                  </a:lnTo>
                  <a:close/>
                </a:path>
                <a:path w="465454" h="391159">
                  <a:moveTo>
                    <a:pt x="39439" y="358028"/>
                  </a:moveTo>
                  <a:lnTo>
                    <a:pt x="17525" y="361696"/>
                  </a:lnTo>
                  <a:lnTo>
                    <a:pt x="31876" y="378841"/>
                  </a:lnTo>
                  <a:lnTo>
                    <a:pt x="39439" y="358028"/>
                  </a:lnTo>
                  <a:close/>
                </a:path>
                <a:path w="465454" h="391159">
                  <a:moveTo>
                    <a:pt x="64690" y="353801"/>
                  </a:moveTo>
                  <a:lnTo>
                    <a:pt x="39439" y="358028"/>
                  </a:lnTo>
                  <a:lnTo>
                    <a:pt x="31876" y="378841"/>
                  </a:lnTo>
                  <a:lnTo>
                    <a:pt x="34645" y="378841"/>
                  </a:lnTo>
                  <a:lnTo>
                    <a:pt x="64690" y="353801"/>
                  </a:lnTo>
                  <a:close/>
                </a:path>
                <a:path w="465454" h="391159">
                  <a:moveTo>
                    <a:pt x="448945" y="0"/>
                  </a:moveTo>
                  <a:lnTo>
                    <a:pt x="48232" y="333830"/>
                  </a:lnTo>
                  <a:lnTo>
                    <a:pt x="39439" y="358028"/>
                  </a:lnTo>
                  <a:lnTo>
                    <a:pt x="64690" y="353801"/>
                  </a:lnTo>
                  <a:lnTo>
                    <a:pt x="465454" y="19812"/>
                  </a:lnTo>
                  <a:lnTo>
                    <a:pt x="448945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294257" y="2092578"/>
            <a:ext cx="459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16401" y="2092578"/>
            <a:ext cx="653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MP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71005" y="2092578"/>
            <a:ext cx="717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5’</a:t>
            </a:r>
            <a:r>
              <a:rPr sz="1800" b="1" spc="-5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MP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839467" y="2130551"/>
            <a:ext cx="4285615" cy="363220"/>
            <a:chOff x="1839467" y="2130551"/>
            <a:chExt cx="4285615" cy="363220"/>
          </a:xfrm>
        </p:grpSpPr>
        <p:sp>
          <p:nvSpPr>
            <p:cNvPr id="29" name="object 29"/>
            <p:cNvSpPr/>
            <p:nvPr/>
          </p:nvSpPr>
          <p:spPr>
            <a:xfrm>
              <a:off x="1839467" y="2130551"/>
              <a:ext cx="1389888" cy="3627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05761" y="2226563"/>
              <a:ext cx="1143000" cy="120650"/>
            </a:xfrm>
            <a:custGeom>
              <a:avLst/>
              <a:gdLst/>
              <a:ahLst/>
              <a:cxnLst/>
              <a:rect l="l" t="t" r="r" b="b"/>
              <a:pathLst>
                <a:path w="1143000" h="120650">
                  <a:moveTo>
                    <a:pt x="1040002" y="0"/>
                  </a:moveTo>
                  <a:lnTo>
                    <a:pt x="1032129" y="2032"/>
                  </a:lnTo>
                  <a:lnTo>
                    <a:pt x="1028445" y="8255"/>
                  </a:lnTo>
                  <a:lnTo>
                    <a:pt x="1024889" y="14350"/>
                  </a:lnTo>
                  <a:lnTo>
                    <a:pt x="1026921" y="22351"/>
                  </a:lnTo>
                  <a:lnTo>
                    <a:pt x="1033144" y="25908"/>
                  </a:lnTo>
                  <a:lnTo>
                    <a:pt x="1069507" y="47178"/>
                  </a:lnTo>
                  <a:lnTo>
                    <a:pt x="1117345" y="47244"/>
                  </a:lnTo>
                  <a:lnTo>
                    <a:pt x="1117345" y="73151"/>
                  </a:lnTo>
                  <a:lnTo>
                    <a:pt x="1069319" y="73151"/>
                  </a:lnTo>
                  <a:lnTo>
                    <a:pt x="1033018" y="94234"/>
                  </a:lnTo>
                  <a:lnTo>
                    <a:pt x="1026921" y="97916"/>
                  </a:lnTo>
                  <a:lnTo>
                    <a:pt x="1024763" y="105790"/>
                  </a:lnTo>
                  <a:lnTo>
                    <a:pt x="1028319" y="112013"/>
                  </a:lnTo>
                  <a:lnTo>
                    <a:pt x="1032001" y="118110"/>
                  </a:lnTo>
                  <a:lnTo>
                    <a:pt x="1039876" y="120269"/>
                  </a:lnTo>
                  <a:lnTo>
                    <a:pt x="1046099" y="116712"/>
                  </a:lnTo>
                  <a:lnTo>
                    <a:pt x="1120788" y="73151"/>
                  </a:lnTo>
                  <a:lnTo>
                    <a:pt x="1117345" y="73151"/>
                  </a:lnTo>
                  <a:lnTo>
                    <a:pt x="1120901" y="73086"/>
                  </a:lnTo>
                  <a:lnTo>
                    <a:pt x="1143000" y="60198"/>
                  </a:lnTo>
                  <a:lnTo>
                    <a:pt x="1046226" y="3556"/>
                  </a:lnTo>
                  <a:lnTo>
                    <a:pt x="1040002" y="0"/>
                  </a:lnTo>
                  <a:close/>
                </a:path>
                <a:path w="1143000" h="120650">
                  <a:moveTo>
                    <a:pt x="1091694" y="60157"/>
                  </a:moveTo>
                  <a:lnTo>
                    <a:pt x="1069431" y="73086"/>
                  </a:lnTo>
                  <a:lnTo>
                    <a:pt x="1117345" y="73151"/>
                  </a:lnTo>
                  <a:lnTo>
                    <a:pt x="1117345" y="71374"/>
                  </a:lnTo>
                  <a:lnTo>
                    <a:pt x="1110869" y="71374"/>
                  </a:lnTo>
                  <a:lnTo>
                    <a:pt x="1091694" y="60157"/>
                  </a:lnTo>
                  <a:close/>
                </a:path>
                <a:path w="1143000" h="120650">
                  <a:moveTo>
                    <a:pt x="0" y="45720"/>
                  </a:moveTo>
                  <a:lnTo>
                    <a:pt x="0" y="71627"/>
                  </a:lnTo>
                  <a:lnTo>
                    <a:pt x="1069431" y="73086"/>
                  </a:lnTo>
                  <a:lnTo>
                    <a:pt x="1091694" y="60157"/>
                  </a:lnTo>
                  <a:lnTo>
                    <a:pt x="1069507" y="47178"/>
                  </a:lnTo>
                  <a:lnTo>
                    <a:pt x="0" y="45720"/>
                  </a:lnTo>
                  <a:close/>
                </a:path>
                <a:path w="1143000" h="120650">
                  <a:moveTo>
                    <a:pt x="1110869" y="49022"/>
                  </a:moveTo>
                  <a:lnTo>
                    <a:pt x="1091694" y="60157"/>
                  </a:lnTo>
                  <a:lnTo>
                    <a:pt x="1110869" y="71374"/>
                  </a:lnTo>
                  <a:lnTo>
                    <a:pt x="1110869" y="49022"/>
                  </a:lnTo>
                  <a:close/>
                </a:path>
                <a:path w="1143000" h="120650">
                  <a:moveTo>
                    <a:pt x="1117345" y="49022"/>
                  </a:moveTo>
                  <a:lnTo>
                    <a:pt x="1110869" y="49022"/>
                  </a:lnTo>
                  <a:lnTo>
                    <a:pt x="1110869" y="71374"/>
                  </a:lnTo>
                  <a:lnTo>
                    <a:pt x="1117345" y="71374"/>
                  </a:lnTo>
                  <a:lnTo>
                    <a:pt x="1117345" y="49022"/>
                  </a:lnTo>
                  <a:close/>
                </a:path>
                <a:path w="1143000" h="120650">
                  <a:moveTo>
                    <a:pt x="1069507" y="47178"/>
                  </a:moveTo>
                  <a:lnTo>
                    <a:pt x="1091694" y="60157"/>
                  </a:lnTo>
                  <a:lnTo>
                    <a:pt x="1110869" y="49022"/>
                  </a:lnTo>
                  <a:lnTo>
                    <a:pt x="1117345" y="49022"/>
                  </a:lnTo>
                  <a:lnTo>
                    <a:pt x="1117345" y="47244"/>
                  </a:lnTo>
                  <a:lnTo>
                    <a:pt x="1069507" y="47178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49267" y="2130551"/>
              <a:ext cx="2075688" cy="3627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15561" y="2226563"/>
              <a:ext cx="1828800" cy="120650"/>
            </a:xfrm>
            <a:custGeom>
              <a:avLst/>
              <a:gdLst/>
              <a:ahLst/>
              <a:cxnLst/>
              <a:rect l="l" t="t" r="r" b="b"/>
              <a:pathLst>
                <a:path w="1828800" h="120650">
                  <a:moveTo>
                    <a:pt x="1725802" y="0"/>
                  </a:moveTo>
                  <a:lnTo>
                    <a:pt x="1717928" y="2159"/>
                  </a:lnTo>
                  <a:lnTo>
                    <a:pt x="1714246" y="8255"/>
                  </a:lnTo>
                  <a:lnTo>
                    <a:pt x="1710689" y="14477"/>
                  </a:lnTo>
                  <a:lnTo>
                    <a:pt x="1712722" y="22351"/>
                  </a:lnTo>
                  <a:lnTo>
                    <a:pt x="1755233" y="47203"/>
                  </a:lnTo>
                  <a:lnTo>
                    <a:pt x="1803146" y="47244"/>
                  </a:lnTo>
                  <a:lnTo>
                    <a:pt x="1803146" y="73151"/>
                  </a:lnTo>
                  <a:lnTo>
                    <a:pt x="1755240" y="73151"/>
                  </a:lnTo>
                  <a:lnTo>
                    <a:pt x="1712722" y="97916"/>
                  </a:lnTo>
                  <a:lnTo>
                    <a:pt x="1710563" y="105790"/>
                  </a:lnTo>
                  <a:lnTo>
                    <a:pt x="1714246" y="112013"/>
                  </a:lnTo>
                  <a:lnTo>
                    <a:pt x="1717802" y="118237"/>
                  </a:lnTo>
                  <a:lnTo>
                    <a:pt x="1725676" y="120269"/>
                  </a:lnTo>
                  <a:lnTo>
                    <a:pt x="1731899" y="116712"/>
                  </a:lnTo>
                  <a:lnTo>
                    <a:pt x="1806588" y="73151"/>
                  </a:lnTo>
                  <a:lnTo>
                    <a:pt x="1803146" y="73151"/>
                  </a:lnTo>
                  <a:lnTo>
                    <a:pt x="1806658" y="73111"/>
                  </a:lnTo>
                  <a:lnTo>
                    <a:pt x="1828800" y="60198"/>
                  </a:lnTo>
                  <a:lnTo>
                    <a:pt x="1725802" y="0"/>
                  </a:lnTo>
                  <a:close/>
                </a:path>
                <a:path w="1828800" h="120650">
                  <a:moveTo>
                    <a:pt x="1777495" y="60189"/>
                  </a:moveTo>
                  <a:lnTo>
                    <a:pt x="1755310" y="73111"/>
                  </a:lnTo>
                  <a:lnTo>
                    <a:pt x="1803146" y="73151"/>
                  </a:lnTo>
                  <a:lnTo>
                    <a:pt x="1803146" y="71374"/>
                  </a:lnTo>
                  <a:lnTo>
                    <a:pt x="1796668" y="71374"/>
                  </a:lnTo>
                  <a:lnTo>
                    <a:pt x="1777495" y="60189"/>
                  </a:lnTo>
                  <a:close/>
                </a:path>
                <a:path w="1828800" h="120650">
                  <a:moveTo>
                    <a:pt x="0" y="45720"/>
                  </a:moveTo>
                  <a:lnTo>
                    <a:pt x="0" y="71627"/>
                  </a:lnTo>
                  <a:lnTo>
                    <a:pt x="1755310" y="73111"/>
                  </a:lnTo>
                  <a:lnTo>
                    <a:pt x="1777495" y="60189"/>
                  </a:lnTo>
                  <a:lnTo>
                    <a:pt x="1755233" y="47203"/>
                  </a:lnTo>
                  <a:lnTo>
                    <a:pt x="0" y="45720"/>
                  </a:lnTo>
                  <a:close/>
                </a:path>
                <a:path w="1828800" h="120650">
                  <a:moveTo>
                    <a:pt x="1796668" y="49022"/>
                  </a:moveTo>
                  <a:lnTo>
                    <a:pt x="1777495" y="60189"/>
                  </a:lnTo>
                  <a:lnTo>
                    <a:pt x="1796668" y="71374"/>
                  </a:lnTo>
                  <a:lnTo>
                    <a:pt x="1796668" y="49022"/>
                  </a:lnTo>
                  <a:close/>
                </a:path>
                <a:path w="1828800" h="120650">
                  <a:moveTo>
                    <a:pt x="1803146" y="49022"/>
                  </a:moveTo>
                  <a:lnTo>
                    <a:pt x="1796668" y="49022"/>
                  </a:lnTo>
                  <a:lnTo>
                    <a:pt x="1796668" y="71374"/>
                  </a:lnTo>
                  <a:lnTo>
                    <a:pt x="1803146" y="71374"/>
                  </a:lnTo>
                  <a:lnTo>
                    <a:pt x="1803146" y="49022"/>
                  </a:lnTo>
                  <a:close/>
                </a:path>
                <a:path w="1828800" h="120650">
                  <a:moveTo>
                    <a:pt x="1755233" y="47203"/>
                  </a:moveTo>
                  <a:lnTo>
                    <a:pt x="1777495" y="60189"/>
                  </a:lnTo>
                  <a:lnTo>
                    <a:pt x="1796668" y="49022"/>
                  </a:lnTo>
                  <a:lnTo>
                    <a:pt x="1803146" y="49022"/>
                  </a:lnTo>
                  <a:lnTo>
                    <a:pt x="1803146" y="47244"/>
                  </a:lnTo>
                  <a:lnTo>
                    <a:pt x="1755233" y="47203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219447" y="1688033"/>
            <a:ext cx="1850389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ho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phod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ster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4118" y="2580259"/>
            <a:ext cx="1786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cAM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dependent 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Protein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kinase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3218" y="3128594"/>
            <a:ext cx="951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ctiv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72661" y="2717419"/>
            <a:ext cx="2286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828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cAMP-dependent  Protein kinase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(active)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830067" y="1251203"/>
            <a:ext cx="1210310" cy="2082164"/>
            <a:chOff x="2830067" y="1251203"/>
            <a:chExt cx="1210310" cy="2082164"/>
          </a:xfrm>
        </p:grpSpPr>
        <p:sp>
          <p:nvSpPr>
            <p:cNvPr id="38" name="object 38"/>
            <p:cNvSpPr/>
            <p:nvPr/>
          </p:nvSpPr>
          <p:spPr>
            <a:xfrm>
              <a:off x="2830067" y="2970275"/>
              <a:ext cx="1008887" cy="3627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96361" y="3066161"/>
              <a:ext cx="762000" cy="120650"/>
            </a:xfrm>
            <a:custGeom>
              <a:avLst/>
              <a:gdLst/>
              <a:ahLst/>
              <a:cxnLst/>
              <a:rect l="l" t="t" r="r" b="b"/>
              <a:pathLst>
                <a:path w="762000" h="120650">
                  <a:moveTo>
                    <a:pt x="688489" y="73179"/>
                  </a:moveTo>
                  <a:lnTo>
                    <a:pt x="645795" y="97916"/>
                  </a:lnTo>
                  <a:lnTo>
                    <a:pt x="643763" y="105790"/>
                  </a:lnTo>
                  <a:lnTo>
                    <a:pt x="650875" y="118237"/>
                  </a:lnTo>
                  <a:lnTo>
                    <a:pt x="658876" y="120268"/>
                  </a:lnTo>
                  <a:lnTo>
                    <a:pt x="665099" y="116712"/>
                  </a:lnTo>
                  <a:lnTo>
                    <a:pt x="739738" y="73278"/>
                  </a:lnTo>
                  <a:lnTo>
                    <a:pt x="688489" y="73179"/>
                  </a:lnTo>
                  <a:close/>
                </a:path>
                <a:path w="762000" h="120650">
                  <a:moveTo>
                    <a:pt x="710646" y="60312"/>
                  </a:moveTo>
                  <a:lnTo>
                    <a:pt x="688489" y="73179"/>
                  </a:lnTo>
                  <a:lnTo>
                    <a:pt x="736346" y="73278"/>
                  </a:lnTo>
                  <a:lnTo>
                    <a:pt x="736346" y="71500"/>
                  </a:lnTo>
                  <a:lnTo>
                    <a:pt x="729741" y="71500"/>
                  </a:lnTo>
                  <a:lnTo>
                    <a:pt x="710646" y="60312"/>
                  </a:lnTo>
                  <a:close/>
                </a:path>
                <a:path w="762000" h="120650">
                  <a:moveTo>
                    <a:pt x="659129" y="0"/>
                  </a:moveTo>
                  <a:lnTo>
                    <a:pt x="651128" y="2159"/>
                  </a:lnTo>
                  <a:lnTo>
                    <a:pt x="647573" y="8254"/>
                  </a:lnTo>
                  <a:lnTo>
                    <a:pt x="643889" y="14477"/>
                  </a:lnTo>
                  <a:lnTo>
                    <a:pt x="646049" y="22351"/>
                  </a:lnTo>
                  <a:lnTo>
                    <a:pt x="652145" y="26035"/>
                  </a:lnTo>
                  <a:lnTo>
                    <a:pt x="688389" y="47271"/>
                  </a:lnTo>
                  <a:lnTo>
                    <a:pt x="736346" y="47371"/>
                  </a:lnTo>
                  <a:lnTo>
                    <a:pt x="736346" y="73278"/>
                  </a:lnTo>
                  <a:lnTo>
                    <a:pt x="739738" y="73278"/>
                  </a:lnTo>
                  <a:lnTo>
                    <a:pt x="762000" y="60325"/>
                  </a:lnTo>
                  <a:lnTo>
                    <a:pt x="665226" y="3683"/>
                  </a:lnTo>
                  <a:lnTo>
                    <a:pt x="659129" y="0"/>
                  </a:lnTo>
                  <a:close/>
                </a:path>
                <a:path w="762000" h="120650">
                  <a:moveTo>
                    <a:pt x="0" y="45847"/>
                  </a:moveTo>
                  <a:lnTo>
                    <a:pt x="0" y="71754"/>
                  </a:lnTo>
                  <a:lnTo>
                    <a:pt x="688489" y="73179"/>
                  </a:lnTo>
                  <a:lnTo>
                    <a:pt x="710646" y="60312"/>
                  </a:lnTo>
                  <a:lnTo>
                    <a:pt x="688389" y="47271"/>
                  </a:lnTo>
                  <a:lnTo>
                    <a:pt x="0" y="45847"/>
                  </a:lnTo>
                  <a:close/>
                </a:path>
                <a:path w="762000" h="120650">
                  <a:moveTo>
                    <a:pt x="729868" y="49149"/>
                  </a:moveTo>
                  <a:lnTo>
                    <a:pt x="710646" y="60312"/>
                  </a:lnTo>
                  <a:lnTo>
                    <a:pt x="729741" y="71500"/>
                  </a:lnTo>
                  <a:lnTo>
                    <a:pt x="729868" y="49149"/>
                  </a:lnTo>
                  <a:close/>
                </a:path>
                <a:path w="762000" h="120650">
                  <a:moveTo>
                    <a:pt x="736346" y="49149"/>
                  </a:moveTo>
                  <a:lnTo>
                    <a:pt x="729868" y="49149"/>
                  </a:lnTo>
                  <a:lnTo>
                    <a:pt x="729741" y="71500"/>
                  </a:lnTo>
                  <a:lnTo>
                    <a:pt x="736346" y="71500"/>
                  </a:lnTo>
                  <a:lnTo>
                    <a:pt x="736346" y="49149"/>
                  </a:lnTo>
                  <a:close/>
                </a:path>
                <a:path w="762000" h="120650">
                  <a:moveTo>
                    <a:pt x="688389" y="47271"/>
                  </a:moveTo>
                  <a:lnTo>
                    <a:pt x="710646" y="60312"/>
                  </a:lnTo>
                  <a:lnTo>
                    <a:pt x="729868" y="49149"/>
                  </a:lnTo>
                  <a:lnTo>
                    <a:pt x="736346" y="49149"/>
                  </a:lnTo>
                  <a:lnTo>
                    <a:pt x="736346" y="47371"/>
                  </a:lnTo>
                  <a:lnTo>
                    <a:pt x="688389" y="47271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96767" y="2471927"/>
              <a:ext cx="413004" cy="85953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44341" y="2512186"/>
              <a:ext cx="200025" cy="612775"/>
            </a:xfrm>
            <a:custGeom>
              <a:avLst/>
              <a:gdLst/>
              <a:ahLst/>
              <a:cxnLst/>
              <a:rect l="l" t="t" r="r" b="b"/>
              <a:pathLst>
                <a:path w="200025" h="612775">
                  <a:moveTo>
                    <a:pt x="17653" y="487045"/>
                  </a:moveTo>
                  <a:lnTo>
                    <a:pt x="10794" y="488950"/>
                  </a:lnTo>
                  <a:lnTo>
                    <a:pt x="3937" y="490982"/>
                  </a:lnTo>
                  <a:lnTo>
                    <a:pt x="0" y="498221"/>
                  </a:lnTo>
                  <a:lnTo>
                    <a:pt x="1905" y="505078"/>
                  </a:lnTo>
                  <a:lnTo>
                    <a:pt x="33019" y="612775"/>
                  </a:lnTo>
                  <a:lnTo>
                    <a:pt x="54323" y="591058"/>
                  </a:lnTo>
                  <a:lnTo>
                    <a:pt x="51816" y="591058"/>
                  </a:lnTo>
                  <a:lnTo>
                    <a:pt x="26796" y="584708"/>
                  </a:lnTo>
                  <a:lnTo>
                    <a:pt x="38483" y="538444"/>
                  </a:lnTo>
                  <a:lnTo>
                    <a:pt x="26796" y="497839"/>
                  </a:lnTo>
                  <a:lnTo>
                    <a:pt x="24892" y="490982"/>
                  </a:lnTo>
                  <a:lnTo>
                    <a:pt x="17653" y="487045"/>
                  </a:lnTo>
                  <a:close/>
                </a:path>
                <a:path w="200025" h="612775">
                  <a:moveTo>
                    <a:pt x="38483" y="538444"/>
                  </a:moveTo>
                  <a:lnTo>
                    <a:pt x="26796" y="584708"/>
                  </a:lnTo>
                  <a:lnTo>
                    <a:pt x="51816" y="591058"/>
                  </a:lnTo>
                  <a:lnTo>
                    <a:pt x="53516" y="584326"/>
                  </a:lnTo>
                  <a:lnTo>
                    <a:pt x="51688" y="584326"/>
                  </a:lnTo>
                  <a:lnTo>
                    <a:pt x="30098" y="578865"/>
                  </a:lnTo>
                  <a:lnTo>
                    <a:pt x="45573" y="563079"/>
                  </a:lnTo>
                  <a:lnTo>
                    <a:pt x="38483" y="538444"/>
                  </a:lnTo>
                  <a:close/>
                </a:path>
                <a:path w="200025" h="612775">
                  <a:moveTo>
                    <a:pt x="106298" y="509397"/>
                  </a:moveTo>
                  <a:lnTo>
                    <a:pt x="98043" y="509524"/>
                  </a:lnTo>
                  <a:lnTo>
                    <a:pt x="63504" y="544787"/>
                  </a:lnTo>
                  <a:lnTo>
                    <a:pt x="51816" y="591058"/>
                  </a:lnTo>
                  <a:lnTo>
                    <a:pt x="54323" y="591058"/>
                  </a:lnTo>
                  <a:lnTo>
                    <a:pt x="116585" y="527558"/>
                  </a:lnTo>
                  <a:lnTo>
                    <a:pt x="116458" y="519429"/>
                  </a:lnTo>
                  <a:lnTo>
                    <a:pt x="111379" y="514350"/>
                  </a:lnTo>
                  <a:lnTo>
                    <a:pt x="106298" y="509397"/>
                  </a:lnTo>
                  <a:close/>
                </a:path>
                <a:path w="200025" h="612775">
                  <a:moveTo>
                    <a:pt x="45573" y="563079"/>
                  </a:moveTo>
                  <a:lnTo>
                    <a:pt x="30098" y="578865"/>
                  </a:lnTo>
                  <a:lnTo>
                    <a:pt x="51688" y="584326"/>
                  </a:lnTo>
                  <a:lnTo>
                    <a:pt x="45573" y="563079"/>
                  </a:lnTo>
                  <a:close/>
                </a:path>
                <a:path w="200025" h="612775">
                  <a:moveTo>
                    <a:pt x="63504" y="544787"/>
                  </a:moveTo>
                  <a:lnTo>
                    <a:pt x="45573" y="563079"/>
                  </a:lnTo>
                  <a:lnTo>
                    <a:pt x="51688" y="584326"/>
                  </a:lnTo>
                  <a:lnTo>
                    <a:pt x="53516" y="584326"/>
                  </a:lnTo>
                  <a:lnTo>
                    <a:pt x="63504" y="544787"/>
                  </a:lnTo>
                  <a:close/>
                </a:path>
                <a:path w="200025" h="612775">
                  <a:moveTo>
                    <a:pt x="174497" y="0"/>
                  </a:moveTo>
                  <a:lnTo>
                    <a:pt x="38483" y="538444"/>
                  </a:lnTo>
                  <a:lnTo>
                    <a:pt x="45573" y="563079"/>
                  </a:lnTo>
                  <a:lnTo>
                    <a:pt x="63504" y="544787"/>
                  </a:lnTo>
                  <a:lnTo>
                    <a:pt x="199517" y="6350"/>
                  </a:lnTo>
                  <a:lnTo>
                    <a:pt x="174497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77767" y="1251203"/>
              <a:ext cx="562356" cy="101346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40835" y="1291335"/>
              <a:ext cx="334645" cy="767080"/>
            </a:xfrm>
            <a:custGeom>
              <a:avLst/>
              <a:gdLst/>
              <a:ahLst/>
              <a:cxnLst/>
              <a:rect l="l" t="t" r="r" b="b"/>
              <a:pathLst>
                <a:path w="334645" h="767080">
                  <a:moveTo>
                    <a:pt x="19050" y="640079"/>
                  </a:moveTo>
                  <a:lnTo>
                    <a:pt x="11937" y="641223"/>
                  </a:lnTo>
                  <a:lnTo>
                    <a:pt x="4825" y="642238"/>
                  </a:lnTo>
                  <a:lnTo>
                    <a:pt x="0" y="648842"/>
                  </a:lnTo>
                  <a:lnTo>
                    <a:pt x="1015" y="655954"/>
                  </a:lnTo>
                  <a:lnTo>
                    <a:pt x="17525" y="766826"/>
                  </a:lnTo>
                  <a:lnTo>
                    <a:pt x="41943" y="747776"/>
                  </a:lnTo>
                  <a:lnTo>
                    <a:pt x="39115" y="747776"/>
                  </a:lnTo>
                  <a:lnTo>
                    <a:pt x="14986" y="738251"/>
                  </a:lnTo>
                  <a:lnTo>
                    <a:pt x="32833" y="693628"/>
                  </a:lnTo>
                  <a:lnTo>
                    <a:pt x="26669" y="652144"/>
                  </a:lnTo>
                  <a:lnTo>
                    <a:pt x="25526" y="645033"/>
                  </a:lnTo>
                  <a:lnTo>
                    <a:pt x="19050" y="640079"/>
                  </a:lnTo>
                  <a:close/>
                </a:path>
                <a:path w="334645" h="767080">
                  <a:moveTo>
                    <a:pt x="32833" y="693628"/>
                  </a:moveTo>
                  <a:lnTo>
                    <a:pt x="14986" y="738251"/>
                  </a:lnTo>
                  <a:lnTo>
                    <a:pt x="39115" y="747776"/>
                  </a:lnTo>
                  <a:lnTo>
                    <a:pt x="41808" y="741044"/>
                  </a:lnTo>
                  <a:lnTo>
                    <a:pt x="39877" y="741044"/>
                  </a:lnTo>
                  <a:lnTo>
                    <a:pt x="19050" y="732789"/>
                  </a:lnTo>
                  <a:lnTo>
                    <a:pt x="36615" y="719089"/>
                  </a:lnTo>
                  <a:lnTo>
                    <a:pt x="32833" y="693628"/>
                  </a:lnTo>
                  <a:close/>
                </a:path>
                <a:path w="334645" h="767080">
                  <a:moveTo>
                    <a:pt x="95630" y="673100"/>
                  </a:moveTo>
                  <a:lnTo>
                    <a:pt x="56929" y="703245"/>
                  </a:lnTo>
                  <a:lnTo>
                    <a:pt x="39115" y="747776"/>
                  </a:lnTo>
                  <a:lnTo>
                    <a:pt x="41943" y="747776"/>
                  </a:lnTo>
                  <a:lnTo>
                    <a:pt x="105917" y="697864"/>
                  </a:lnTo>
                  <a:lnTo>
                    <a:pt x="111633" y="693547"/>
                  </a:lnTo>
                  <a:lnTo>
                    <a:pt x="112649" y="685418"/>
                  </a:lnTo>
                  <a:lnTo>
                    <a:pt x="103886" y="674115"/>
                  </a:lnTo>
                  <a:lnTo>
                    <a:pt x="95630" y="673100"/>
                  </a:lnTo>
                  <a:close/>
                </a:path>
                <a:path w="334645" h="767080">
                  <a:moveTo>
                    <a:pt x="36615" y="719089"/>
                  </a:moveTo>
                  <a:lnTo>
                    <a:pt x="19050" y="732789"/>
                  </a:lnTo>
                  <a:lnTo>
                    <a:pt x="39877" y="741044"/>
                  </a:lnTo>
                  <a:lnTo>
                    <a:pt x="36615" y="719089"/>
                  </a:lnTo>
                  <a:close/>
                </a:path>
                <a:path w="334645" h="767080">
                  <a:moveTo>
                    <a:pt x="56929" y="703245"/>
                  </a:moveTo>
                  <a:lnTo>
                    <a:pt x="36615" y="719089"/>
                  </a:lnTo>
                  <a:lnTo>
                    <a:pt x="39877" y="741044"/>
                  </a:lnTo>
                  <a:lnTo>
                    <a:pt x="41808" y="741044"/>
                  </a:lnTo>
                  <a:lnTo>
                    <a:pt x="56929" y="703245"/>
                  </a:lnTo>
                  <a:close/>
                </a:path>
                <a:path w="334645" h="767080">
                  <a:moveTo>
                    <a:pt x="310261" y="0"/>
                  </a:moveTo>
                  <a:lnTo>
                    <a:pt x="32833" y="693628"/>
                  </a:lnTo>
                  <a:lnTo>
                    <a:pt x="36615" y="719089"/>
                  </a:lnTo>
                  <a:lnTo>
                    <a:pt x="56929" y="703245"/>
                  </a:lnTo>
                  <a:lnTo>
                    <a:pt x="334390" y="9651"/>
                  </a:lnTo>
                  <a:lnTo>
                    <a:pt x="310261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15797" y="5057394"/>
            <a:ext cx="16662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Phosphorylase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79398" y="5331714"/>
            <a:ext cx="73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kina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s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6142" y="5605983"/>
            <a:ext cx="1024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(i</a:t>
            </a:r>
            <a:r>
              <a:rPr sz="1800" b="1" spc="5" dirty="0">
                <a:solidFill>
                  <a:srgbClr val="6F2F9F"/>
                </a:solidFill>
                <a:latin typeface="Arial"/>
                <a:cs typeface="Arial"/>
              </a:rPr>
              <a:t>n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a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c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ti</a:t>
            </a:r>
            <a:r>
              <a:rPr sz="1800" b="1" spc="-45" dirty="0">
                <a:solidFill>
                  <a:srgbClr val="6F2F9F"/>
                </a:solidFill>
                <a:latin typeface="Arial"/>
                <a:cs typeface="Arial"/>
              </a:rPr>
              <a:t>v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429759" y="5529783"/>
            <a:ext cx="1048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6F2F9F"/>
                </a:solidFill>
                <a:latin typeface="Arial"/>
                <a:cs typeface="Arial"/>
              </a:rPr>
              <a:t>(active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-P</a:t>
            </a:r>
            <a:r>
              <a:rPr sz="1800" b="1" spc="-10" dirty="0">
                <a:solidFill>
                  <a:srgbClr val="6F2F9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664144" y="3304032"/>
            <a:ext cx="3255010" cy="1815464"/>
            <a:chOff x="1664144" y="3304032"/>
            <a:chExt cx="3255010" cy="1815464"/>
          </a:xfrm>
        </p:grpSpPr>
        <p:sp>
          <p:nvSpPr>
            <p:cNvPr id="49" name="object 49"/>
            <p:cNvSpPr/>
            <p:nvPr/>
          </p:nvSpPr>
          <p:spPr>
            <a:xfrm>
              <a:off x="3189478" y="4191762"/>
              <a:ext cx="1716405" cy="914400"/>
            </a:xfrm>
            <a:custGeom>
              <a:avLst/>
              <a:gdLst/>
              <a:ahLst/>
              <a:cxnLst/>
              <a:rect l="l" t="t" r="r" b="b"/>
              <a:pathLst>
                <a:path w="1716404" h="914400">
                  <a:moveTo>
                    <a:pt x="117729" y="0"/>
                  </a:moveTo>
                  <a:lnTo>
                    <a:pt x="0" y="0"/>
                  </a:lnTo>
                  <a:lnTo>
                    <a:pt x="58887" y="687"/>
                  </a:lnTo>
                  <a:lnTo>
                    <a:pt x="117299" y="2733"/>
                  </a:lnTo>
                  <a:lnTo>
                    <a:pt x="175186" y="6115"/>
                  </a:lnTo>
                  <a:lnTo>
                    <a:pt x="232502" y="10812"/>
                  </a:lnTo>
                  <a:lnTo>
                    <a:pt x="289198" y="16801"/>
                  </a:lnTo>
                  <a:lnTo>
                    <a:pt x="345227" y="24059"/>
                  </a:lnTo>
                  <a:lnTo>
                    <a:pt x="400540" y="32564"/>
                  </a:lnTo>
                  <a:lnTo>
                    <a:pt x="455090" y="42294"/>
                  </a:lnTo>
                  <a:lnTo>
                    <a:pt x="508828" y="53225"/>
                  </a:lnTo>
                  <a:lnTo>
                    <a:pt x="561707" y="65336"/>
                  </a:lnTo>
                  <a:lnTo>
                    <a:pt x="613678" y="78604"/>
                  </a:lnTo>
                  <a:lnTo>
                    <a:pt x="664695" y="93007"/>
                  </a:lnTo>
                  <a:lnTo>
                    <a:pt x="714708" y="108521"/>
                  </a:lnTo>
                  <a:lnTo>
                    <a:pt x="763670" y="125126"/>
                  </a:lnTo>
                  <a:lnTo>
                    <a:pt x="811533" y="142798"/>
                  </a:lnTo>
                  <a:lnTo>
                    <a:pt x="858249" y="161515"/>
                  </a:lnTo>
                  <a:lnTo>
                    <a:pt x="903770" y="181254"/>
                  </a:lnTo>
                  <a:lnTo>
                    <a:pt x="948048" y="201993"/>
                  </a:lnTo>
                  <a:lnTo>
                    <a:pt x="991036" y="223709"/>
                  </a:lnTo>
                  <a:lnTo>
                    <a:pt x="1032685" y="246381"/>
                  </a:lnTo>
                  <a:lnTo>
                    <a:pt x="1072947" y="269985"/>
                  </a:lnTo>
                  <a:lnTo>
                    <a:pt x="1111775" y="294500"/>
                  </a:lnTo>
                  <a:lnTo>
                    <a:pt x="1149120" y="319902"/>
                  </a:lnTo>
                  <a:lnTo>
                    <a:pt x="1184935" y="346169"/>
                  </a:lnTo>
                  <a:lnTo>
                    <a:pt x="1219172" y="373280"/>
                  </a:lnTo>
                  <a:lnTo>
                    <a:pt x="1251782" y="401210"/>
                  </a:lnTo>
                  <a:lnTo>
                    <a:pt x="1282718" y="429939"/>
                  </a:lnTo>
                  <a:lnTo>
                    <a:pt x="1311932" y="459443"/>
                  </a:lnTo>
                  <a:lnTo>
                    <a:pt x="1339376" y="489700"/>
                  </a:lnTo>
                  <a:lnTo>
                    <a:pt x="1365001" y="520688"/>
                  </a:lnTo>
                  <a:lnTo>
                    <a:pt x="1388761" y="552384"/>
                  </a:lnTo>
                  <a:lnTo>
                    <a:pt x="1410607" y="584765"/>
                  </a:lnTo>
                  <a:lnTo>
                    <a:pt x="1430491" y="617810"/>
                  </a:lnTo>
                  <a:lnTo>
                    <a:pt x="1448366" y="651496"/>
                  </a:lnTo>
                  <a:lnTo>
                    <a:pt x="1464183" y="685800"/>
                  </a:lnTo>
                  <a:lnTo>
                    <a:pt x="1329944" y="685800"/>
                  </a:lnTo>
                  <a:lnTo>
                    <a:pt x="1571117" y="914400"/>
                  </a:lnTo>
                  <a:lnTo>
                    <a:pt x="1716277" y="685800"/>
                  </a:lnTo>
                  <a:lnTo>
                    <a:pt x="1582039" y="685800"/>
                  </a:lnTo>
                  <a:lnTo>
                    <a:pt x="1566211" y="651496"/>
                  </a:lnTo>
                  <a:lnTo>
                    <a:pt x="1548327" y="617810"/>
                  </a:lnTo>
                  <a:lnTo>
                    <a:pt x="1528433" y="584765"/>
                  </a:lnTo>
                  <a:lnTo>
                    <a:pt x="1506579" y="552384"/>
                  </a:lnTo>
                  <a:lnTo>
                    <a:pt x="1482810" y="520688"/>
                  </a:lnTo>
                  <a:lnTo>
                    <a:pt x="1457177" y="489700"/>
                  </a:lnTo>
                  <a:lnTo>
                    <a:pt x="1429726" y="459443"/>
                  </a:lnTo>
                  <a:lnTo>
                    <a:pt x="1400505" y="429939"/>
                  </a:lnTo>
                  <a:lnTo>
                    <a:pt x="1369563" y="401210"/>
                  </a:lnTo>
                  <a:lnTo>
                    <a:pt x="1336947" y="373280"/>
                  </a:lnTo>
                  <a:lnTo>
                    <a:pt x="1302705" y="346169"/>
                  </a:lnTo>
                  <a:lnTo>
                    <a:pt x="1266885" y="319902"/>
                  </a:lnTo>
                  <a:lnTo>
                    <a:pt x="1229536" y="294500"/>
                  </a:lnTo>
                  <a:lnTo>
                    <a:pt x="1190704" y="269985"/>
                  </a:lnTo>
                  <a:lnTo>
                    <a:pt x="1150438" y="246381"/>
                  </a:lnTo>
                  <a:lnTo>
                    <a:pt x="1108785" y="223709"/>
                  </a:lnTo>
                  <a:lnTo>
                    <a:pt x="1065795" y="201993"/>
                  </a:lnTo>
                  <a:lnTo>
                    <a:pt x="1021514" y="181254"/>
                  </a:lnTo>
                  <a:lnTo>
                    <a:pt x="975990" y="161515"/>
                  </a:lnTo>
                  <a:lnTo>
                    <a:pt x="929272" y="142798"/>
                  </a:lnTo>
                  <a:lnTo>
                    <a:pt x="881407" y="125126"/>
                  </a:lnTo>
                  <a:lnTo>
                    <a:pt x="832443" y="108521"/>
                  </a:lnTo>
                  <a:lnTo>
                    <a:pt x="782429" y="93007"/>
                  </a:lnTo>
                  <a:lnTo>
                    <a:pt x="731411" y="78604"/>
                  </a:lnTo>
                  <a:lnTo>
                    <a:pt x="679439" y="65336"/>
                  </a:lnTo>
                  <a:lnTo>
                    <a:pt x="626559" y="53225"/>
                  </a:lnTo>
                  <a:lnTo>
                    <a:pt x="572820" y="42294"/>
                  </a:lnTo>
                  <a:lnTo>
                    <a:pt x="518270" y="32564"/>
                  </a:lnTo>
                  <a:lnTo>
                    <a:pt x="462957" y="24059"/>
                  </a:lnTo>
                  <a:lnTo>
                    <a:pt x="406928" y="16801"/>
                  </a:lnTo>
                  <a:lnTo>
                    <a:pt x="350231" y="10812"/>
                  </a:lnTo>
                  <a:lnTo>
                    <a:pt x="292915" y="6115"/>
                  </a:lnTo>
                  <a:lnTo>
                    <a:pt x="235028" y="2733"/>
                  </a:lnTo>
                  <a:lnTo>
                    <a:pt x="176616" y="687"/>
                  </a:lnTo>
                  <a:lnTo>
                    <a:pt x="117729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77162" y="4191762"/>
              <a:ext cx="1571625" cy="914400"/>
            </a:xfrm>
            <a:custGeom>
              <a:avLst/>
              <a:gdLst/>
              <a:ahLst/>
              <a:cxnLst/>
              <a:rect l="l" t="t" r="r" b="b"/>
              <a:pathLst>
                <a:path w="1571625" h="914400">
                  <a:moveTo>
                    <a:pt x="1512315" y="0"/>
                  </a:moveTo>
                  <a:lnTo>
                    <a:pt x="1452929" y="692"/>
                  </a:lnTo>
                  <a:lnTo>
                    <a:pt x="1394122" y="2751"/>
                  </a:lnTo>
                  <a:lnTo>
                    <a:pt x="1335938" y="6152"/>
                  </a:lnTo>
                  <a:lnTo>
                    <a:pt x="1278418" y="10870"/>
                  </a:lnTo>
                  <a:lnTo>
                    <a:pt x="1221605" y="16878"/>
                  </a:lnTo>
                  <a:lnTo>
                    <a:pt x="1165540" y="24152"/>
                  </a:lnTo>
                  <a:lnTo>
                    <a:pt x="1110265" y="32667"/>
                  </a:lnTo>
                  <a:lnTo>
                    <a:pt x="1055822" y="42396"/>
                  </a:lnTo>
                  <a:lnTo>
                    <a:pt x="1002254" y="53314"/>
                  </a:lnTo>
                  <a:lnTo>
                    <a:pt x="949602" y="65396"/>
                  </a:lnTo>
                  <a:lnTo>
                    <a:pt x="897908" y="78617"/>
                  </a:lnTo>
                  <a:lnTo>
                    <a:pt x="847215" y="92950"/>
                  </a:lnTo>
                  <a:lnTo>
                    <a:pt x="797565" y="108371"/>
                  </a:lnTo>
                  <a:lnTo>
                    <a:pt x="748998" y="124855"/>
                  </a:lnTo>
                  <a:lnTo>
                    <a:pt x="701559" y="142375"/>
                  </a:lnTo>
                  <a:lnTo>
                    <a:pt x="655287" y="160906"/>
                  </a:lnTo>
                  <a:lnTo>
                    <a:pt x="610226" y="180423"/>
                  </a:lnTo>
                  <a:lnTo>
                    <a:pt x="566418" y="200901"/>
                  </a:lnTo>
                  <a:lnTo>
                    <a:pt x="523904" y="222314"/>
                  </a:lnTo>
                  <a:lnTo>
                    <a:pt x="482727" y="244636"/>
                  </a:lnTo>
                  <a:lnTo>
                    <a:pt x="442928" y="267842"/>
                  </a:lnTo>
                  <a:lnTo>
                    <a:pt x="404550" y="291908"/>
                  </a:lnTo>
                  <a:lnTo>
                    <a:pt x="367634" y="316806"/>
                  </a:lnTo>
                  <a:lnTo>
                    <a:pt x="332223" y="342513"/>
                  </a:lnTo>
                  <a:lnTo>
                    <a:pt x="298358" y="369002"/>
                  </a:lnTo>
                  <a:lnTo>
                    <a:pt x="266082" y="396248"/>
                  </a:lnTo>
                  <a:lnTo>
                    <a:pt x="235437" y="424226"/>
                  </a:lnTo>
                  <a:lnTo>
                    <a:pt x="206464" y="452910"/>
                  </a:lnTo>
                  <a:lnTo>
                    <a:pt x="179206" y="482274"/>
                  </a:lnTo>
                  <a:lnTo>
                    <a:pt x="153704" y="512295"/>
                  </a:lnTo>
                  <a:lnTo>
                    <a:pt x="130002" y="542945"/>
                  </a:lnTo>
                  <a:lnTo>
                    <a:pt x="108139" y="574199"/>
                  </a:lnTo>
                  <a:lnTo>
                    <a:pt x="70105" y="638420"/>
                  </a:lnTo>
                  <a:lnTo>
                    <a:pt x="39938" y="704754"/>
                  </a:lnTo>
                  <a:lnTo>
                    <a:pt x="17974" y="772997"/>
                  </a:lnTo>
                  <a:lnTo>
                    <a:pt x="4549" y="842947"/>
                  </a:lnTo>
                  <a:lnTo>
                    <a:pt x="0" y="914400"/>
                  </a:lnTo>
                  <a:lnTo>
                    <a:pt x="117856" y="914400"/>
                  </a:lnTo>
                  <a:lnTo>
                    <a:pt x="118994" y="878625"/>
                  </a:lnTo>
                  <a:lnTo>
                    <a:pt x="122381" y="843190"/>
                  </a:lnTo>
                  <a:lnTo>
                    <a:pt x="135738" y="773438"/>
                  </a:lnTo>
                  <a:lnTo>
                    <a:pt x="157599" y="705350"/>
                  </a:lnTo>
                  <a:lnTo>
                    <a:pt x="187635" y="639134"/>
                  </a:lnTo>
                  <a:lnTo>
                    <a:pt x="225518" y="574995"/>
                  </a:lnTo>
                  <a:lnTo>
                    <a:pt x="270918" y="513140"/>
                  </a:lnTo>
                  <a:lnTo>
                    <a:pt x="296336" y="483134"/>
                  </a:lnTo>
                  <a:lnTo>
                    <a:pt x="323509" y="453776"/>
                  </a:lnTo>
                  <a:lnTo>
                    <a:pt x="352398" y="425093"/>
                  </a:lnTo>
                  <a:lnTo>
                    <a:pt x="382961" y="397110"/>
                  </a:lnTo>
                  <a:lnTo>
                    <a:pt x="415158" y="369852"/>
                  </a:lnTo>
                  <a:lnTo>
                    <a:pt x="448946" y="343347"/>
                  </a:lnTo>
                  <a:lnTo>
                    <a:pt x="484286" y="317619"/>
                  </a:lnTo>
                  <a:lnTo>
                    <a:pt x="521136" y="292695"/>
                  </a:lnTo>
                  <a:lnTo>
                    <a:pt x="559455" y="268600"/>
                  </a:lnTo>
                  <a:lnTo>
                    <a:pt x="599202" y="245361"/>
                  </a:lnTo>
                  <a:lnTo>
                    <a:pt x="640336" y="223002"/>
                  </a:lnTo>
                  <a:lnTo>
                    <a:pt x="682816" y="201550"/>
                  </a:lnTo>
                  <a:lnTo>
                    <a:pt x="726601" y="181031"/>
                  </a:lnTo>
                  <a:lnTo>
                    <a:pt x="771649" y="161470"/>
                  </a:lnTo>
                  <a:lnTo>
                    <a:pt x="817920" y="142893"/>
                  </a:lnTo>
                  <a:lnTo>
                    <a:pt x="865373" y="125327"/>
                  </a:lnTo>
                  <a:lnTo>
                    <a:pt x="913967" y="108796"/>
                  </a:lnTo>
                  <a:lnTo>
                    <a:pt x="963660" y="93328"/>
                  </a:lnTo>
                  <a:lnTo>
                    <a:pt x="1014412" y="78946"/>
                  </a:lnTo>
                  <a:lnTo>
                    <a:pt x="1066181" y="65679"/>
                  </a:lnTo>
                  <a:lnTo>
                    <a:pt x="1118926" y="53550"/>
                  </a:lnTo>
                  <a:lnTo>
                    <a:pt x="1172607" y="42587"/>
                  </a:lnTo>
                  <a:lnTo>
                    <a:pt x="1227183" y="32814"/>
                  </a:lnTo>
                  <a:lnTo>
                    <a:pt x="1282611" y="24259"/>
                  </a:lnTo>
                  <a:lnTo>
                    <a:pt x="1338852" y="16945"/>
                  </a:lnTo>
                  <a:lnTo>
                    <a:pt x="1395864" y="10900"/>
                  </a:lnTo>
                  <a:lnTo>
                    <a:pt x="1453606" y="6150"/>
                  </a:lnTo>
                  <a:lnTo>
                    <a:pt x="1512037" y="2719"/>
                  </a:lnTo>
                  <a:lnTo>
                    <a:pt x="1571117" y="635"/>
                  </a:lnTo>
                  <a:lnTo>
                    <a:pt x="1512315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77162" y="4191762"/>
              <a:ext cx="3228975" cy="914400"/>
            </a:xfrm>
            <a:custGeom>
              <a:avLst/>
              <a:gdLst/>
              <a:ahLst/>
              <a:cxnLst/>
              <a:rect l="l" t="t" r="r" b="b"/>
              <a:pathLst>
                <a:path w="3228975" h="914400">
                  <a:moveTo>
                    <a:pt x="1571117" y="635"/>
                  </a:moveTo>
                  <a:lnTo>
                    <a:pt x="1512037" y="2719"/>
                  </a:lnTo>
                  <a:lnTo>
                    <a:pt x="1453606" y="6150"/>
                  </a:lnTo>
                  <a:lnTo>
                    <a:pt x="1395864" y="10900"/>
                  </a:lnTo>
                  <a:lnTo>
                    <a:pt x="1338852" y="16945"/>
                  </a:lnTo>
                  <a:lnTo>
                    <a:pt x="1282611" y="24259"/>
                  </a:lnTo>
                  <a:lnTo>
                    <a:pt x="1227183" y="32814"/>
                  </a:lnTo>
                  <a:lnTo>
                    <a:pt x="1172607" y="42587"/>
                  </a:lnTo>
                  <a:lnTo>
                    <a:pt x="1118926" y="53550"/>
                  </a:lnTo>
                  <a:lnTo>
                    <a:pt x="1066181" y="65679"/>
                  </a:lnTo>
                  <a:lnTo>
                    <a:pt x="1014412" y="78946"/>
                  </a:lnTo>
                  <a:lnTo>
                    <a:pt x="963660" y="93328"/>
                  </a:lnTo>
                  <a:lnTo>
                    <a:pt x="913967" y="108796"/>
                  </a:lnTo>
                  <a:lnTo>
                    <a:pt x="865373" y="125327"/>
                  </a:lnTo>
                  <a:lnTo>
                    <a:pt x="817920" y="142893"/>
                  </a:lnTo>
                  <a:lnTo>
                    <a:pt x="771649" y="161470"/>
                  </a:lnTo>
                  <a:lnTo>
                    <a:pt x="726601" y="181031"/>
                  </a:lnTo>
                  <a:lnTo>
                    <a:pt x="682816" y="201550"/>
                  </a:lnTo>
                  <a:lnTo>
                    <a:pt x="640336" y="223002"/>
                  </a:lnTo>
                  <a:lnTo>
                    <a:pt x="599202" y="245361"/>
                  </a:lnTo>
                  <a:lnTo>
                    <a:pt x="559455" y="268600"/>
                  </a:lnTo>
                  <a:lnTo>
                    <a:pt x="521136" y="292695"/>
                  </a:lnTo>
                  <a:lnTo>
                    <a:pt x="484286" y="317619"/>
                  </a:lnTo>
                  <a:lnTo>
                    <a:pt x="448946" y="343347"/>
                  </a:lnTo>
                  <a:lnTo>
                    <a:pt x="415158" y="369852"/>
                  </a:lnTo>
                  <a:lnTo>
                    <a:pt x="382961" y="397110"/>
                  </a:lnTo>
                  <a:lnTo>
                    <a:pt x="352398" y="425093"/>
                  </a:lnTo>
                  <a:lnTo>
                    <a:pt x="323509" y="453776"/>
                  </a:lnTo>
                  <a:lnTo>
                    <a:pt x="296336" y="483134"/>
                  </a:lnTo>
                  <a:lnTo>
                    <a:pt x="270918" y="513140"/>
                  </a:lnTo>
                  <a:lnTo>
                    <a:pt x="247299" y="543769"/>
                  </a:lnTo>
                  <a:lnTo>
                    <a:pt x="205616" y="606792"/>
                  </a:lnTo>
                  <a:lnTo>
                    <a:pt x="171616" y="671995"/>
                  </a:lnTo>
                  <a:lnTo>
                    <a:pt x="145626" y="739173"/>
                  </a:lnTo>
                  <a:lnTo>
                    <a:pt x="127976" y="808119"/>
                  </a:lnTo>
                  <a:lnTo>
                    <a:pt x="118994" y="878625"/>
                  </a:lnTo>
                  <a:lnTo>
                    <a:pt x="117856" y="914400"/>
                  </a:lnTo>
                  <a:lnTo>
                    <a:pt x="0" y="914400"/>
                  </a:lnTo>
                  <a:lnTo>
                    <a:pt x="4549" y="842947"/>
                  </a:lnTo>
                  <a:lnTo>
                    <a:pt x="17974" y="772997"/>
                  </a:lnTo>
                  <a:lnTo>
                    <a:pt x="39938" y="704754"/>
                  </a:lnTo>
                  <a:lnTo>
                    <a:pt x="70105" y="638420"/>
                  </a:lnTo>
                  <a:lnTo>
                    <a:pt x="108139" y="574199"/>
                  </a:lnTo>
                  <a:lnTo>
                    <a:pt x="130002" y="542945"/>
                  </a:lnTo>
                  <a:lnTo>
                    <a:pt x="153704" y="512295"/>
                  </a:lnTo>
                  <a:lnTo>
                    <a:pt x="179206" y="482274"/>
                  </a:lnTo>
                  <a:lnTo>
                    <a:pt x="206464" y="452910"/>
                  </a:lnTo>
                  <a:lnTo>
                    <a:pt x="235437" y="424226"/>
                  </a:lnTo>
                  <a:lnTo>
                    <a:pt x="266082" y="396248"/>
                  </a:lnTo>
                  <a:lnTo>
                    <a:pt x="298358" y="369002"/>
                  </a:lnTo>
                  <a:lnTo>
                    <a:pt x="332223" y="342513"/>
                  </a:lnTo>
                  <a:lnTo>
                    <a:pt x="367634" y="316806"/>
                  </a:lnTo>
                  <a:lnTo>
                    <a:pt x="404550" y="291908"/>
                  </a:lnTo>
                  <a:lnTo>
                    <a:pt x="442928" y="267842"/>
                  </a:lnTo>
                  <a:lnTo>
                    <a:pt x="482727" y="244636"/>
                  </a:lnTo>
                  <a:lnTo>
                    <a:pt x="523904" y="222314"/>
                  </a:lnTo>
                  <a:lnTo>
                    <a:pt x="566418" y="200901"/>
                  </a:lnTo>
                  <a:lnTo>
                    <a:pt x="610226" y="180423"/>
                  </a:lnTo>
                  <a:lnTo>
                    <a:pt x="655287" y="160906"/>
                  </a:lnTo>
                  <a:lnTo>
                    <a:pt x="701559" y="142375"/>
                  </a:lnTo>
                  <a:lnTo>
                    <a:pt x="748998" y="124855"/>
                  </a:lnTo>
                  <a:lnTo>
                    <a:pt x="797565" y="108371"/>
                  </a:lnTo>
                  <a:lnTo>
                    <a:pt x="847215" y="92950"/>
                  </a:lnTo>
                  <a:lnTo>
                    <a:pt x="897908" y="78617"/>
                  </a:lnTo>
                  <a:lnTo>
                    <a:pt x="949602" y="65396"/>
                  </a:lnTo>
                  <a:lnTo>
                    <a:pt x="1002254" y="53314"/>
                  </a:lnTo>
                  <a:lnTo>
                    <a:pt x="1055822" y="42396"/>
                  </a:lnTo>
                  <a:lnTo>
                    <a:pt x="1110265" y="32667"/>
                  </a:lnTo>
                  <a:lnTo>
                    <a:pt x="1165540" y="24152"/>
                  </a:lnTo>
                  <a:lnTo>
                    <a:pt x="1221605" y="16878"/>
                  </a:lnTo>
                  <a:lnTo>
                    <a:pt x="1278418" y="10870"/>
                  </a:lnTo>
                  <a:lnTo>
                    <a:pt x="1335938" y="6152"/>
                  </a:lnTo>
                  <a:lnTo>
                    <a:pt x="1394122" y="2751"/>
                  </a:lnTo>
                  <a:lnTo>
                    <a:pt x="1452929" y="692"/>
                  </a:lnTo>
                  <a:lnTo>
                    <a:pt x="1512315" y="0"/>
                  </a:lnTo>
                  <a:lnTo>
                    <a:pt x="1630045" y="0"/>
                  </a:lnTo>
                  <a:lnTo>
                    <a:pt x="1688932" y="687"/>
                  </a:lnTo>
                  <a:lnTo>
                    <a:pt x="1747344" y="2733"/>
                  </a:lnTo>
                  <a:lnTo>
                    <a:pt x="1805231" y="6115"/>
                  </a:lnTo>
                  <a:lnTo>
                    <a:pt x="1862547" y="10812"/>
                  </a:lnTo>
                  <a:lnTo>
                    <a:pt x="1919244" y="16801"/>
                  </a:lnTo>
                  <a:lnTo>
                    <a:pt x="1975273" y="24059"/>
                  </a:lnTo>
                  <a:lnTo>
                    <a:pt x="2030586" y="32564"/>
                  </a:lnTo>
                  <a:lnTo>
                    <a:pt x="2085136" y="42294"/>
                  </a:lnTo>
                  <a:lnTo>
                    <a:pt x="2138875" y="53225"/>
                  </a:lnTo>
                  <a:lnTo>
                    <a:pt x="2191755" y="65336"/>
                  </a:lnTo>
                  <a:lnTo>
                    <a:pt x="2243727" y="78604"/>
                  </a:lnTo>
                  <a:lnTo>
                    <a:pt x="2294745" y="93007"/>
                  </a:lnTo>
                  <a:lnTo>
                    <a:pt x="2344759" y="108521"/>
                  </a:lnTo>
                  <a:lnTo>
                    <a:pt x="2393723" y="125126"/>
                  </a:lnTo>
                  <a:lnTo>
                    <a:pt x="2441588" y="142798"/>
                  </a:lnTo>
                  <a:lnTo>
                    <a:pt x="2488306" y="161515"/>
                  </a:lnTo>
                  <a:lnTo>
                    <a:pt x="2533830" y="181254"/>
                  </a:lnTo>
                  <a:lnTo>
                    <a:pt x="2578111" y="201993"/>
                  </a:lnTo>
                  <a:lnTo>
                    <a:pt x="2621101" y="223709"/>
                  </a:lnTo>
                  <a:lnTo>
                    <a:pt x="2662754" y="246381"/>
                  </a:lnTo>
                  <a:lnTo>
                    <a:pt x="2703020" y="269985"/>
                  </a:lnTo>
                  <a:lnTo>
                    <a:pt x="2741852" y="294500"/>
                  </a:lnTo>
                  <a:lnTo>
                    <a:pt x="2779201" y="319902"/>
                  </a:lnTo>
                  <a:lnTo>
                    <a:pt x="2815021" y="346169"/>
                  </a:lnTo>
                  <a:lnTo>
                    <a:pt x="2849263" y="373280"/>
                  </a:lnTo>
                  <a:lnTo>
                    <a:pt x="2881879" y="401210"/>
                  </a:lnTo>
                  <a:lnTo>
                    <a:pt x="2912821" y="429939"/>
                  </a:lnTo>
                  <a:lnTo>
                    <a:pt x="2942042" y="459443"/>
                  </a:lnTo>
                  <a:lnTo>
                    <a:pt x="2969493" y="489700"/>
                  </a:lnTo>
                  <a:lnTo>
                    <a:pt x="2995126" y="520688"/>
                  </a:lnTo>
                  <a:lnTo>
                    <a:pt x="3018895" y="552384"/>
                  </a:lnTo>
                  <a:lnTo>
                    <a:pt x="3040749" y="584765"/>
                  </a:lnTo>
                  <a:lnTo>
                    <a:pt x="3060643" y="617810"/>
                  </a:lnTo>
                  <a:lnTo>
                    <a:pt x="3078527" y="651496"/>
                  </a:lnTo>
                  <a:lnTo>
                    <a:pt x="3094354" y="685800"/>
                  </a:lnTo>
                  <a:lnTo>
                    <a:pt x="3228593" y="685800"/>
                  </a:lnTo>
                  <a:lnTo>
                    <a:pt x="3083433" y="914400"/>
                  </a:lnTo>
                  <a:lnTo>
                    <a:pt x="2842260" y="685800"/>
                  </a:lnTo>
                  <a:lnTo>
                    <a:pt x="2976499" y="685800"/>
                  </a:lnTo>
                  <a:lnTo>
                    <a:pt x="2960682" y="651496"/>
                  </a:lnTo>
                  <a:lnTo>
                    <a:pt x="2942807" y="617810"/>
                  </a:lnTo>
                  <a:lnTo>
                    <a:pt x="2922923" y="584765"/>
                  </a:lnTo>
                  <a:lnTo>
                    <a:pt x="2901077" y="552384"/>
                  </a:lnTo>
                  <a:lnTo>
                    <a:pt x="2877317" y="520688"/>
                  </a:lnTo>
                  <a:lnTo>
                    <a:pt x="2851692" y="489700"/>
                  </a:lnTo>
                  <a:lnTo>
                    <a:pt x="2824248" y="459443"/>
                  </a:lnTo>
                  <a:lnTo>
                    <a:pt x="2795034" y="429939"/>
                  </a:lnTo>
                  <a:lnTo>
                    <a:pt x="2764098" y="401210"/>
                  </a:lnTo>
                  <a:lnTo>
                    <a:pt x="2731488" y="373280"/>
                  </a:lnTo>
                  <a:lnTo>
                    <a:pt x="2697251" y="346169"/>
                  </a:lnTo>
                  <a:lnTo>
                    <a:pt x="2661436" y="319902"/>
                  </a:lnTo>
                  <a:lnTo>
                    <a:pt x="2624091" y="294500"/>
                  </a:lnTo>
                  <a:lnTo>
                    <a:pt x="2585263" y="269985"/>
                  </a:lnTo>
                  <a:lnTo>
                    <a:pt x="2545001" y="246381"/>
                  </a:lnTo>
                  <a:lnTo>
                    <a:pt x="2503352" y="223709"/>
                  </a:lnTo>
                  <a:lnTo>
                    <a:pt x="2460364" y="201993"/>
                  </a:lnTo>
                  <a:lnTo>
                    <a:pt x="2416086" y="181254"/>
                  </a:lnTo>
                  <a:lnTo>
                    <a:pt x="2370565" y="161515"/>
                  </a:lnTo>
                  <a:lnTo>
                    <a:pt x="2323849" y="142798"/>
                  </a:lnTo>
                  <a:lnTo>
                    <a:pt x="2275986" y="125126"/>
                  </a:lnTo>
                  <a:lnTo>
                    <a:pt x="2227024" y="108521"/>
                  </a:lnTo>
                  <a:lnTo>
                    <a:pt x="2177011" y="93007"/>
                  </a:lnTo>
                  <a:lnTo>
                    <a:pt x="2125994" y="78604"/>
                  </a:lnTo>
                  <a:lnTo>
                    <a:pt x="2074023" y="65336"/>
                  </a:lnTo>
                  <a:lnTo>
                    <a:pt x="2021144" y="53225"/>
                  </a:lnTo>
                  <a:lnTo>
                    <a:pt x="1967406" y="42294"/>
                  </a:lnTo>
                  <a:lnTo>
                    <a:pt x="1912856" y="32564"/>
                  </a:lnTo>
                  <a:lnTo>
                    <a:pt x="1857543" y="24059"/>
                  </a:lnTo>
                  <a:lnTo>
                    <a:pt x="1801514" y="16801"/>
                  </a:lnTo>
                  <a:lnTo>
                    <a:pt x="1744818" y="10812"/>
                  </a:lnTo>
                  <a:lnTo>
                    <a:pt x="1687502" y="6115"/>
                  </a:lnTo>
                  <a:lnTo>
                    <a:pt x="1629615" y="2733"/>
                  </a:lnTo>
                  <a:lnTo>
                    <a:pt x="1571203" y="687"/>
                  </a:lnTo>
                  <a:lnTo>
                    <a:pt x="1512315" y="0"/>
                  </a:lnTo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72611" y="3886962"/>
              <a:ext cx="869315" cy="304800"/>
            </a:xfrm>
            <a:custGeom>
              <a:avLst/>
              <a:gdLst/>
              <a:ahLst/>
              <a:cxnLst/>
              <a:rect l="l" t="t" r="r" b="b"/>
              <a:pathLst>
                <a:path w="869314" h="304800">
                  <a:moveTo>
                    <a:pt x="819150" y="0"/>
                  </a:moveTo>
                  <a:lnTo>
                    <a:pt x="716914" y="76200"/>
                  </a:lnTo>
                  <a:lnTo>
                    <a:pt x="755014" y="76200"/>
                  </a:lnTo>
                  <a:lnTo>
                    <a:pt x="735683" y="100042"/>
                  </a:lnTo>
                  <a:lnTo>
                    <a:pt x="682762" y="144831"/>
                  </a:lnTo>
                  <a:lnTo>
                    <a:pt x="649652" y="165633"/>
                  </a:lnTo>
                  <a:lnTo>
                    <a:pt x="612428" y="185279"/>
                  </a:lnTo>
                  <a:lnTo>
                    <a:pt x="571331" y="203695"/>
                  </a:lnTo>
                  <a:lnTo>
                    <a:pt x="526599" y="220811"/>
                  </a:lnTo>
                  <a:lnTo>
                    <a:pt x="478472" y="236553"/>
                  </a:lnTo>
                  <a:lnTo>
                    <a:pt x="427190" y="250850"/>
                  </a:lnTo>
                  <a:lnTo>
                    <a:pt x="372993" y="263630"/>
                  </a:lnTo>
                  <a:lnTo>
                    <a:pt x="316119" y="274821"/>
                  </a:lnTo>
                  <a:lnTo>
                    <a:pt x="256809" y="284351"/>
                  </a:lnTo>
                  <a:lnTo>
                    <a:pt x="195303" y="292147"/>
                  </a:lnTo>
                  <a:lnTo>
                    <a:pt x="131839" y="298139"/>
                  </a:lnTo>
                  <a:lnTo>
                    <a:pt x="66658" y="302253"/>
                  </a:lnTo>
                  <a:lnTo>
                    <a:pt x="0" y="304419"/>
                  </a:lnTo>
                  <a:lnTo>
                    <a:pt x="64148" y="304606"/>
                  </a:lnTo>
                  <a:lnTo>
                    <a:pt x="127333" y="302964"/>
                  </a:lnTo>
                  <a:lnTo>
                    <a:pt x="189338" y="299552"/>
                  </a:lnTo>
                  <a:lnTo>
                    <a:pt x="249949" y="294429"/>
                  </a:lnTo>
                  <a:lnTo>
                    <a:pt x="308948" y="287654"/>
                  </a:lnTo>
                  <a:lnTo>
                    <a:pt x="366122" y="279287"/>
                  </a:lnTo>
                  <a:lnTo>
                    <a:pt x="421253" y="269386"/>
                  </a:lnTo>
                  <a:lnTo>
                    <a:pt x="474126" y="258011"/>
                  </a:lnTo>
                  <a:lnTo>
                    <a:pt x="524525" y="245221"/>
                  </a:lnTo>
                  <a:lnTo>
                    <a:pt x="572236" y="231075"/>
                  </a:lnTo>
                  <a:lnTo>
                    <a:pt x="617041" y="215632"/>
                  </a:lnTo>
                  <a:lnTo>
                    <a:pt x="658725" y="198952"/>
                  </a:lnTo>
                  <a:lnTo>
                    <a:pt x="697073" y="181094"/>
                  </a:lnTo>
                  <a:lnTo>
                    <a:pt x="731868" y="162116"/>
                  </a:lnTo>
                  <a:lnTo>
                    <a:pt x="789940" y="121041"/>
                  </a:lnTo>
                  <a:lnTo>
                    <a:pt x="831214" y="76200"/>
                  </a:lnTo>
                  <a:lnTo>
                    <a:pt x="869314" y="76200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15362" y="3886962"/>
              <a:ext cx="895350" cy="304800"/>
            </a:xfrm>
            <a:custGeom>
              <a:avLst/>
              <a:gdLst/>
              <a:ahLst/>
              <a:cxnLst/>
              <a:rect l="l" t="t" r="r" b="b"/>
              <a:pathLst>
                <a:path w="895350" h="304800">
                  <a:moveTo>
                    <a:pt x="76200" y="0"/>
                  </a:moveTo>
                  <a:lnTo>
                    <a:pt x="0" y="0"/>
                  </a:lnTo>
                  <a:lnTo>
                    <a:pt x="2715" y="24990"/>
                  </a:lnTo>
                  <a:lnTo>
                    <a:pt x="23808" y="73227"/>
                  </a:lnTo>
                  <a:lnTo>
                    <a:pt x="64377" y="118616"/>
                  </a:lnTo>
                  <a:lnTo>
                    <a:pt x="122734" y="160528"/>
                  </a:lnTo>
                  <a:lnTo>
                    <a:pt x="158057" y="179984"/>
                  </a:lnTo>
                  <a:lnTo>
                    <a:pt x="197194" y="198335"/>
                  </a:lnTo>
                  <a:lnTo>
                    <a:pt x="239934" y="215503"/>
                  </a:lnTo>
                  <a:lnTo>
                    <a:pt x="286068" y="231408"/>
                  </a:lnTo>
                  <a:lnTo>
                    <a:pt x="335383" y="245973"/>
                  </a:lnTo>
                  <a:lnTo>
                    <a:pt x="387670" y="259119"/>
                  </a:lnTo>
                  <a:lnTo>
                    <a:pt x="442716" y="270767"/>
                  </a:lnTo>
                  <a:lnTo>
                    <a:pt x="500312" y="280838"/>
                  </a:lnTo>
                  <a:lnTo>
                    <a:pt x="560246" y="289255"/>
                  </a:lnTo>
                  <a:lnTo>
                    <a:pt x="622308" y="295938"/>
                  </a:lnTo>
                  <a:lnTo>
                    <a:pt x="686286" y="300809"/>
                  </a:lnTo>
                  <a:lnTo>
                    <a:pt x="751971" y="303789"/>
                  </a:lnTo>
                  <a:lnTo>
                    <a:pt x="819150" y="304800"/>
                  </a:lnTo>
                  <a:lnTo>
                    <a:pt x="895350" y="304800"/>
                  </a:lnTo>
                  <a:lnTo>
                    <a:pt x="828171" y="303789"/>
                  </a:lnTo>
                  <a:lnTo>
                    <a:pt x="762486" y="300809"/>
                  </a:lnTo>
                  <a:lnTo>
                    <a:pt x="698508" y="295938"/>
                  </a:lnTo>
                  <a:lnTo>
                    <a:pt x="636446" y="289255"/>
                  </a:lnTo>
                  <a:lnTo>
                    <a:pt x="576512" y="280838"/>
                  </a:lnTo>
                  <a:lnTo>
                    <a:pt x="518916" y="270767"/>
                  </a:lnTo>
                  <a:lnTo>
                    <a:pt x="463870" y="259119"/>
                  </a:lnTo>
                  <a:lnTo>
                    <a:pt x="411583" y="245973"/>
                  </a:lnTo>
                  <a:lnTo>
                    <a:pt x="362268" y="231408"/>
                  </a:lnTo>
                  <a:lnTo>
                    <a:pt x="316134" y="215503"/>
                  </a:lnTo>
                  <a:lnTo>
                    <a:pt x="273394" y="198335"/>
                  </a:lnTo>
                  <a:lnTo>
                    <a:pt x="234257" y="179984"/>
                  </a:lnTo>
                  <a:lnTo>
                    <a:pt x="198934" y="160528"/>
                  </a:lnTo>
                  <a:lnTo>
                    <a:pt x="140577" y="118616"/>
                  </a:lnTo>
                  <a:lnTo>
                    <a:pt x="100008" y="73227"/>
                  </a:lnTo>
                  <a:lnTo>
                    <a:pt x="78915" y="2499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515362" y="3886962"/>
              <a:ext cx="1726564" cy="304800"/>
            </a:xfrm>
            <a:custGeom>
              <a:avLst/>
              <a:gdLst/>
              <a:ahLst/>
              <a:cxnLst/>
              <a:rect l="l" t="t" r="r" b="b"/>
              <a:pathLst>
                <a:path w="1726564" h="304800">
                  <a:moveTo>
                    <a:pt x="857250" y="304419"/>
                  </a:moveTo>
                  <a:lnTo>
                    <a:pt x="923908" y="302253"/>
                  </a:lnTo>
                  <a:lnTo>
                    <a:pt x="989089" y="298139"/>
                  </a:lnTo>
                  <a:lnTo>
                    <a:pt x="1052553" y="292147"/>
                  </a:lnTo>
                  <a:lnTo>
                    <a:pt x="1114059" y="284351"/>
                  </a:lnTo>
                  <a:lnTo>
                    <a:pt x="1173369" y="274821"/>
                  </a:lnTo>
                  <a:lnTo>
                    <a:pt x="1230243" y="263630"/>
                  </a:lnTo>
                  <a:lnTo>
                    <a:pt x="1284440" y="250850"/>
                  </a:lnTo>
                  <a:lnTo>
                    <a:pt x="1335722" y="236553"/>
                  </a:lnTo>
                  <a:lnTo>
                    <a:pt x="1383849" y="220811"/>
                  </a:lnTo>
                  <a:lnTo>
                    <a:pt x="1428581" y="203695"/>
                  </a:lnTo>
                  <a:lnTo>
                    <a:pt x="1469678" y="185279"/>
                  </a:lnTo>
                  <a:lnTo>
                    <a:pt x="1506902" y="165633"/>
                  </a:lnTo>
                  <a:lnTo>
                    <a:pt x="1540012" y="144831"/>
                  </a:lnTo>
                  <a:lnTo>
                    <a:pt x="1592933" y="100042"/>
                  </a:lnTo>
                  <a:lnTo>
                    <a:pt x="1612264" y="76200"/>
                  </a:lnTo>
                  <a:lnTo>
                    <a:pt x="1574164" y="76200"/>
                  </a:lnTo>
                  <a:lnTo>
                    <a:pt x="1676400" y="0"/>
                  </a:lnTo>
                  <a:lnTo>
                    <a:pt x="1726564" y="76200"/>
                  </a:lnTo>
                  <a:lnTo>
                    <a:pt x="1688464" y="76200"/>
                  </a:lnTo>
                  <a:lnTo>
                    <a:pt x="1669612" y="99523"/>
                  </a:lnTo>
                  <a:lnTo>
                    <a:pt x="1618306" y="143379"/>
                  </a:lnTo>
                  <a:lnTo>
                    <a:pt x="1550379" y="183078"/>
                  </a:lnTo>
                  <a:lnTo>
                    <a:pt x="1510750" y="201206"/>
                  </a:lnTo>
                  <a:lnTo>
                    <a:pt x="1467645" y="218099"/>
                  </a:lnTo>
                  <a:lnTo>
                    <a:pt x="1421292" y="233693"/>
                  </a:lnTo>
                  <a:lnTo>
                    <a:pt x="1371917" y="247922"/>
                  </a:lnTo>
                  <a:lnTo>
                    <a:pt x="1319747" y="260720"/>
                  </a:lnTo>
                  <a:lnTo>
                    <a:pt x="1265009" y="272024"/>
                  </a:lnTo>
                  <a:lnTo>
                    <a:pt x="1207930" y="281767"/>
                  </a:lnTo>
                  <a:lnTo>
                    <a:pt x="1148736" y="289885"/>
                  </a:lnTo>
                  <a:lnTo>
                    <a:pt x="1087654" y="296312"/>
                  </a:lnTo>
                  <a:lnTo>
                    <a:pt x="1024911" y="300984"/>
                  </a:lnTo>
                  <a:lnTo>
                    <a:pt x="960734" y="303835"/>
                  </a:lnTo>
                  <a:lnTo>
                    <a:pt x="895350" y="304800"/>
                  </a:lnTo>
                  <a:lnTo>
                    <a:pt x="819150" y="304800"/>
                  </a:lnTo>
                  <a:lnTo>
                    <a:pt x="751971" y="303789"/>
                  </a:lnTo>
                  <a:lnTo>
                    <a:pt x="686286" y="300809"/>
                  </a:lnTo>
                  <a:lnTo>
                    <a:pt x="622308" y="295938"/>
                  </a:lnTo>
                  <a:lnTo>
                    <a:pt x="560246" y="289255"/>
                  </a:lnTo>
                  <a:lnTo>
                    <a:pt x="500312" y="280838"/>
                  </a:lnTo>
                  <a:lnTo>
                    <a:pt x="442716" y="270767"/>
                  </a:lnTo>
                  <a:lnTo>
                    <a:pt x="387670" y="259119"/>
                  </a:lnTo>
                  <a:lnTo>
                    <a:pt x="335383" y="245973"/>
                  </a:lnTo>
                  <a:lnTo>
                    <a:pt x="286068" y="231408"/>
                  </a:lnTo>
                  <a:lnTo>
                    <a:pt x="239934" y="215503"/>
                  </a:lnTo>
                  <a:lnTo>
                    <a:pt x="197194" y="198335"/>
                  </a:lnTo>
                  <a:lnTo>
                    <a:pt x="158057" y="179984"/>
                  </a:lnTo>
                  <a:lnTo>
                    <a:pt x="122734" y="160528"/>
                  </a:lnTo>
                  <a:lnTo>
                    <a:pt x="64377" y="118616"/>
                  </a:lnTo>
                  <a:lnTo>
                    <a:pt x="23808" y="73227"/>
                  </a:lnTo>
                  <a:lnTo>
                    <a:pt x="2715" y="2499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8915" y="24990"/>
                  </a:lnTo>
                  <a:lnTo>
                    <a:pt x="86922" y="49425"/>
                  </a:lnTo>
                  <a:lnTo>
                    <a:pt x="117963" y="96316"/>
                  </a:lnTo>
                  <a:lnTo>
                    <a:pt x="167637" y="140046"/>
                  </a:lnTo>
                  <a:lnTo>
                    <a:pt x="234257" y="179984"/>
                  </a:lnTo>
                  <a:lnTo>
                    <a:pt x="273394" y="198335"/>
                  </a:lnTo>
                  <a:lnTo>
                    <a:pt x="316134" y="215503"/>
                  </a:lnTo>
                  <a:lnTo>
                    <a:pt x="362268" y="231408"/>
                  </a:lnTo>
                  <a:lnTo>
                    <a:pt x="411583" y="245973"/>
                  </a:lnTo>
                  <a:lnTo>
                    <a:pt x="463870" y="259119"/>
                  </a:lnTo>
                  <a:lnTo>
                    <a:pt x="518916" y="270767"/>
                  </a:lnTo>
                  <a:lnTo>
                    <a:pt x="576512" y="280838"/>
                  </a:lnTo>
                  <a:lnTo>
                    <a:pt x="636446" y="289255"/>
                  </a:lnTo>
                  <a:lnTo>
                    <a:pt x="698508" y="295938"/>
                  </a:lnTo>
                  <a:lnTo>
                    <a:pt x="762486" y="300809"/>
                  </a:lnTo>
                  <a:lnTo>
                    <a:pt x="828171" y="303789"/>
                  </a:lnTo>
                  <a:lnTo>
                    <a:pt x="895350" y="304800"/>
                  </a:lnTo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71444" y="3304032"/>
              <a:ext cx="1168908" cy="101803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52038" y="3343656"/>
              <a:ext cx="923925" cy="772160"/>
            </a:xfrm>
            <a:custGeom>
              <a:avLst/>
              <a:gdLst/>
              <a:ahLst/>
              <a:cxnLst/>
              <a:rect l="l" t="t" r="r" b="b"/>
              <a:pathLst>
                <a:path w="923925" h="772160">
                  <a:moveTo>
                    <a:pt x="48133" y="656336"/>
                  </a:moveTo>
                  <a:lnTo>
                    <a:pt x="40639" y="659765"/>
                  </a:lnTo>
                  <a:lnTo>
                    <a:pt x="38226" y="666496"/>
                  </a:lnTo>
                  <a:lnTo>
                    <a:pt x="0" y="771906"/>
                  </a:lnTo>
                  <a:lnTo>
                    <a:pt x="38640" y="765429"/>
                  </a:lnTo>
                  <a:lnTo>
                    <a:pt x="27939" y="765429"/>
                  </a:lnTo>
                  <a:lnTo>
                    <a:pt x="11429" y="745490"/>
                  </a:lnTo>
                  <a:lnTo>
                    <a:pt x="48287" y="714806"/>
                  </a:lnTo>
                  <a:lnTo>
                    <a:pt x="62611" y="675386"/>
                  </a:lnTo>
                  <a:lnTo>
                    <a:pt x="65024" y="668655"/>
                  </a:lnTo>
                  <a:lnTo>
                    <a:pt x="61595" y="661162"/>
                  </a:lnTo>
                  <a:lnTo>
                    <a:pt x="48133" y="656336"/>
                  </a:lnTo>
                  <a:close/>
                </a:path>
                <a:path w="923925" h="772160">
                  <a:moveTo>
                    <a:pt x="48287" y="714806"/>
                  </a:moveTo>
                  <a:lnTo>
                    <a:pt x="11429" y="745490"/>
                  </a:lnTo>
                  <a:lnTo>
                    <a:pt x="27939" y="765429"/>
                  </a:lnTo>
                  <a:lnTo>
                    <a:pt x="34499" y="759968"/>
                  </a:lnTo>
                  <a:lnTo>
                    <a:pt x="31876" y="759968"/>
                  </a:lnTo>
                  <a:lnTo>
                    <a:pt x="17525" y="742696"/>
                  </a:lnTo>
                  <a:lnTo>
                    <a:pt x="39488" y="739019"/>
                  </a:lnTo>
                  <a:lnTo>
                    <a:pt x="48287" y="714806"/>
                  </a:lnTo>
                  <a:close/>
                </a:path>
                <a:path w="923925" h="772160">
                  <a:moveTo>
                    <a:pt x="113411" y="726694"/>
                  </a:moveTo>
                  <a:lnTo>
                    <a:pt x="64738" y="734793"/>
                  </a:lnTo>
                  <a:lnTo>
                    <a:pt x="27939" y="765429"/>
                  </a:lnTo>
                  <a:lnTo>
                    <a:pt x="38640" y="765429"/>
                  </a:lnTo>
                  <a:lnTo>
                    <a:pt x="117601" y="752221"/>
                  </a:lnTo>
                  <a:lnTo>
                    <a:pt x="122427" y="745490"/>
                  </a:lnTo>
                  <a:lnTo>
                    <a:pt x="121285" y="738505"/>
                  </a:lnTo>
                  <a:lnTo>
                    <a:pt x="120014" y="731393"/>
                  </a:lnTo>
                  <a:lnTo>
                    <a:pt x="113411" y="726694"/>
                  </a:lnTo>
                  <a:close/>
                </a:path>
                <a:path w="923925" h="772160">
                  <a:moveTo>
                    <a:pt x="39488" y="739019"/>
                  </a:moveTo>
                  <a:lnTo>
                    <a:pt x="17525" y="742696"/>
                  </a:lnTo>
                  <a:lnTo>
                    <a:pt x="31876" y="759968"/>
                  </a:lnTo>
                  <a:lnTo>
                    <a:pt x="39488" y="739019"/>
                  </a:lnTo>
                  <a:close/>
                </a:path>
                <a:path w="923925" h="772160">
                  <a:moveTo>
                    <a:pt x="64738" y="734793"/>
                  </a:moveTo>
                  <a:lnTo>
                    <a:pt x="39488" y="739019"/>
                  </a:lnTo>
                  <a:lnTo>
                    <a:pt x="31876" y="759968"/>
                  </a:lnTo>
                  <a:lnTo>
                    <a:pt x="34499" y="759968"/>
                  </a:lnTo>
                  <a:lnTo>
                    <a:pt x="64738" y="734793"/>
                  </a:lnTo>
                  <a:close/>
                </a:path>
                <a:path w="923925" h="772160">
                  <a:moveTo>
                    <a:pt x="906907" y="0"/>
                  </a:moveTo>
                  <a:lnTo>
                    <a:pt x="48287" y="714806"/>
                  </a:lnTo>
                  <a:lnTo>
                    <a:pt x="39488" y="739019"/>
                  </a:lnTo>
                  <a:lnTo>
                    <a:pt x="64738" y="734793"/>
                  </a:lnTo>
                  <a:lnTo>
                    <a:pt x="923544" y="19812"/>
                  </a:lnTo>
                  <a:lnTo>
                    <a:pt x="906907" y="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321555" y="3540632"/>
            <a:ext cx="501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DP</a:t>
            </a:r>
            <a:endParaRPr sz="1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903857" y="3616832"/>
            <a:ext cx="459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TP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784413" y="5855144"/>
            <a:ext cx="2954020" cy="559435"/>
            <a:chOff x="1784413" y="5855144"/>
            <a:chExt cx="2954020" cy="559435"/>
          </a:xfrm>
        </p:grpSpPr>
        <p:sp>
          <p:nvSpPr>
            <p:cNvPr id="60" name="object 60"/>
            <p:cNvSpPr/>
            <p:nvPr/>
          </p:nvSpPr>
          <p:spPr>
            <a:xfrm>
              <a:off x="1797431" y="5868162"/>
              <a:ext cx="1475740" cy="533400"/>
            </a:xfrm>
            <a:custGeom>
              <a:avLst/>
              <a:gdLst/>
              <a:ahLst/>
              <a:cxnLst/>
              <a:rect l="l" t="t" r="r" b="b"/>
              <a:pathLst>
                <a:path w="1475739" h="533400">
                  <a:moveTo>
                    <a:pt x="89281" y="0"/>
                  </a:moveTo>
                  <a:lnTo>
                    <a:pt x="0" y="133350"/>
                  </a:lnTo>
                  <a:lnTo>
                    <a:pt x="66675" y="133350"/>
                  </a:lnTo>
                  <a:lnTo>
                    <a:pt x="83877" y="156793"/>
                  </a:lnTo>
                  <a:lnTo>
                    <a:pt x="125937" y="202139"/>
                  </a:lnTo>
                  <a:lnTo>
                    <a:pt x="177723" y="245291"/>
                  </a:lnTo>
                  <a:lnTo>
                    <a:pt x="238663" y="286089"/>
                  </a:lnTo>
                  <a:lnTo>
                    <a:pt x="272387" y="305554"/>
                  </a:lnTo>
                  <a:lnTo>
                    <a:pt x="308184" y="324370"/>
                  </a:lnTo>
                  <a:lnTo>
                    <a:pt x="345982" y="342515"/>
                  </a:lnTo>
                  <a:lnTo>
                    <a:pt x="385711" y="359970"/>
                  </a:lnTo>
                  <a:lnTo>
                    <a:pt x="427298" y="376714"/>
                  </a:lnTo>
                  <a:lnTo>
                    <a:pt x="470672" y="392727"/>
                  </a:lnTo>
                  <a:lnTo>
                    <a:pt x="515761" y="407989"/>
                  </a:lnTo>
                  <a:lnTo>
                    <a:pt x="562494" y="422479"/>
                  </a:lnTo>
                  <a:lnTo>
                    <a:pt x="610798" y="436176"/>
                  </a:lnTo>
                  <a:lnTo>
                    <a:pt x="660602" y="449062"/>
                  </a:lnTo>
                  <a:lnTo>
                    <a:pt x="711835" y="461115"/>
                  </a:lnTo>
                  <a:lnTo>
                    <a:pt x="764424" y="472315"/>
                  </a:lnTo>
                  <a:lnTo>
                    <a:pt x="818298" y="482641"/>
                  </a:lnTo>
                  <a:lnTo>
                    <a:pt x="873386" y="492074"/>
                  </a:lnTo>
                  <a:lnTo>
                    <a:pt x="929615" y="500593"/>
                  </a:lnTo>
                  <a:lnTo>
                    <a:pt x="986915" y="508177"/>
                  </a:lnTo>
                  <a:lnTo>
                    <a:pt x="1045213" y="514807"/>
                  </a:lnTo>
                  <a:lnTo>
                    <a:pt x="1104437" y="520462"/>
                  </a:lnTo>
                  <a:lnTo>
                    <a:pt x="1164517" y="525121"/>
                  </a:lnTo>
                  <a:lnTo>
                    <a:pt x="1225380" y="528765"/>
                  </a:lnTo>
                  <a:lnTo>
                    <a:pt x="1286954" y="531373"/>
                  </a:lnTo>
                  <a:lnTo>
                    <a:pt x="1349169" y="532925"/>
                  </a:lnTo>
                  <a:lnTo>
                    <a:pt x="1411952" y="533399"/>
                  </a:lnTo>
                  <a:lnTo>
                    <a:pt x="1475232" y="532777"/>
                  </a:lnTo>
                  <a:lnTo>
                    <a:pt x="1410599" y="531000"/>
                  </a:lnTo>
                  <a:lnTo>
                    <a:pt x="1346729" y="528094"/>
                  </a:lnTo>
                  <a:lnTo>
                    <a:pt x="1283695" y="524082"/>
                  </a:lnTo>
                  <a:lnTo>
                    <a:pt x="1221573" y="518988"/>
                  </a:lnTo>
                  <a:lnTo>
                    <a:pt x="1160439" y="512835"/>
                  </a:lnTo>
                  <a:lnTo>
                    <a:pt x="1100367" y="505646"/>
                  </a:lnTo>
                  <a:lnTo>
                    <a:pt x="1041433" y="497447"/>
                  </a:lnTo>
                  <a:lnTo>
                    <a:pt x="983713" y="488259"/>
                  </a:lnTo>
                  <a:lnTo>
                    <a:pt x="927281" y="478107"/>
                  </a:lnTo>
                  <a:lnTo>
                    <a:pt x="872212" y="467014"/>
                  </a:lnTo>
                  <a:lnTo>
                    <a:pt x="818583" y="455004"/>
                  </a:lnTo>
                  <a:lnTo>
                    <a:pt x="766468" y="442101"/>
                  </a:lnTo>
                  <a:lnTo>
                    <a:pt x="715943" y="428327"/>
                  </a:lnTo>
                  <a:lnTo>
                    <a:pt x="667083" y="413707"/>
                  </a:lnTo>
                  <a:lnTo>
                    <a:pt x="619963" y="398264"/>
                  </a:lnTo>
                  <a:lnTo>
                    <a:pt x="574659" y="382021"/>
                  </a:lnTo>
                  <a:lnTo>
                    <a:pt x="531245" y="365003"/>
                  </a:lnTo>
                  <a:lnTo>
                    <a:pt x="489798" y="347233"/>
                  </a:lnTo>
                  <a:lnTo>
                    <a:pt x="450392" y="328734"/>
                  </a:lnTo>
                  <a:lnTo>
                    <a:pt x="413102" y="309530"/>
                  </a:lnTo>
                  <a:lnTo>
                    <a:pt x="378005" y="289645"/>
                  </a:lnTo>
                  <a:lnTo>
                    <a:pt x="345175" y="269102"/>
                  </a:lnTo>
                  <a:lnTo>
                    <a:pt x="286618" y="226137"/>
                  </a:lnTo>
                  <a:lnTo>
                    <a:pt x="238034" y="180823"/>
                  </a:lnTo>
                  <a:lnTo>
                    <a:pt x="200025" y="133350"/>
                  </a:lnTo>
                  <a:lnTo>
                    <a:pt x="266700" y="133350"/>
                  </a:lnTo>
                  <a:lnTo>
                    <a:pt x="89281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05861" y="5868162"/>
              <a:ext cx="1519555" cy="533400"/>
            </a:xfrm>
            <a:custGeom>
              <a:avLst/>
              <a:gdLst/>
              <a:ahLst/>
              <a:cxnLst/>
              <a:rect l="l" t="t" r="r" b="b"/>
              <a:pathLst>
                <a:path w="1519554" h="533400">
                  <a:moveTo>
                    <a:pt x="1519301" y="0"/>
                  </a:moveTo>
                  <a:lnTo>
                    <a:pt x="1385951" y="0"/>
                  </a:lnTo>
                  <a:lnTo>
                    <a:pt x="1384352" y="25843"/>
                  </a:lnTo>
                  <a:lnTo>
                    <a:pt x="1379606" y="51370"/>
                  </a:lnTo>
                  <a:lnTo>
                    <a:pt x="1360959" y="101358"/>
                  </a:lnTo>
                  <a:lnTo>
                    <a:pt x="1330592" y="149741"/>
                  </a:lnTo>
                  <a:lnTo>
                    <a:pt x="1289084" y="196296"/>
                  </a:lnTo>
                  <a:lnTo>
                    <a:pt x="1237016" y="240799"/>
                  </a:lnTo>
                  <a:lnTo>
                    <a:pt x="1174970" y="283026"/>
                  </a:lnTo>
                  <a:lnTo>
                    <a:pt x="1140387" y="303216"/>
                  </a:lnTo>
                  <a:lnTo>
                    <a:pt x="1103527" y="322754"/>
                  </a:lnTo>
                  <a:lnTo>
                    <a:pt x="1064462" y="341611"/>
                  </a:lnTo>
                  <a:lnTo>
                    <a:pt x="1023266" y="359759"/>
                  </a:lnTo>
                  <a:lnTo>
                    <a:pt x="980011" y="377170"/>
                  </a:lnTo>
                  <a:lnTo>
                    <a:pt x="934769" y="393818"/>
                  </a:lnTo>
                  <a:lnTo>
                    <a:pt x="887614" y="409672"/>
                  </a:lnTo>
                  <a:lnTo>
                    <a:pt x="838617" y="424707"/>
                  </a:lnTo>
                  <a:lnTo>
                    <a:pt x="787852" y="438893"/>
                  </a:lnTo>
                  <a:lnTo>
                    <a:pt x="735391" y="452202"/>
                  </a:lnTo>
                  <a:lnTo>
                    <a:pt x="681307" y="464608"/>
                  </a:lnTo>
                  <a:lnTo>
                    <a:pt x="625671" y="476081"/>
                  </a:lnTo>
                  <a:lnTo>
                    <a:pt x="568558" y="486594"/>
                  </a:lnTo>
                  <a:lnTo>
                    <a:pt x="510039" y="496120"/>
                  </a:lnTo>
                  <a:lnTo>
                    <a:pt x="450187" y="504629"/>
                  </a:lnTo>
                  <a:lnTo>
                    <a:pt x="389075" y="512094"/>
                  </a:lnTo>
                  <a:lnTo>
                    <a:pt x="326775" y="518488"/>
                  </a:lnTo>
                  <a:lnTo>
                    <a:pt x="263360" y="523782"/>
                  </a:lnTo>
                  <a:lnTo>
                    <a:pt x="198902" y="527947"/>
                  </a:lnTo>
                  <a:lnTo>
                    <a:pt x="133474" y="530958"/>
                  </a:lnTo>
                  <a:lnTo>
                    <a:pt x="67149" y="532784"/>
                  </a:lnTo>
                  <a:lnTo>
                    <a:pt x="0" y="533400"/>
                  </a:lnTo>
                  <a:lnTo>
                    <a:pt x="133350" y="533400"/>
                  </a:lnTo>
                  <a:lnTo>
                    <a:pt x="200499" y="532784"/>
                  </a:lnTo>
                  <a:lnTo>
                    <a:pt x="266824" y="530958"/>
                  </a:lnTo>
                  <a:lnTo>
                    <a:pt x="332252" y="527947"/>
                  </a:lnTo>
                  <a:lnTo>
                    <a:pt x="396710" y="523782"/>
                  </a:lnTo>
                  <a:lnTo>
                    <a:pt x="460125" y="518488"/>
                  </a:lnTo>
                  <a:lnTo>
                    <a:pt x="522425" y="512094"/>
                  </a:lnTo>
                  <a:lnTo>
                    <a:pt x="583537" y="504629"/>
                  </a:lnTo>
                  <a:lnTo>
                    <a:pt x="643389" y="496120"/>
                  </a:lnTo>
                  <a:lnTo>
                    <a:pt x="701908" y="486594"/>
                  </a:lnTo>
                  <a:lnTo>
                    <a:pt x="759021" y="476081"/>
                  </a:lnTo>
                  <a:lnTo>
                    <a:pt x="814657" y="464608"/>
                  </a:lnTo>
                  <a:lnTo>
                    <a:pt x="868741" y="452202"/>
                  </a:lnTo>
                  <a:lnTo>
                    <a:pt x="921202" y="438893"/>
                  </a:lnTo>
                  <a:lnTo>
                    <a:pt x="971967" y="424707"/>
                  </a:lnTo>
                  <a:lnTo>
                    <a:pt x="1020964" y="409672"/>
                  </a:lnTo>
                  <a:lnTo>
                    <a:pt x="1068119" y="393818"/>
                  </a:lnTo>
                  <a:lnTo>
                    <a:pt x="1113361" y="377170"/>
                  </a:lnTo>
                  <a:lnTo>
                    <a:pt x="1156616" y="359759"/>
                  </a:lnTo>
                  <a:lnTo>
                    <a:pt x="1197812" y="341611"/>
                  </a:lnTo>
                  <a:lnTo>
                    <a:pt x="1236877" y="322754"/>
                  </a:lnTo>
                  <a:lnTo>
                    <a:pt x="1273737" y="303216"/>
                  </a:lnTo>
                  <a:lnTo>
                    <a:pt x="1308320" y="283026"/>
                  </a:lnTo>
                  <a:lnTo>
                    <a:pt x="1340554" y="262211"/>
                  </a:lnTo>
                  <a:lnTo>
                    <a:pt x="1397684" y="218818"/>
                  </a:lnTo>
                  <a:lnTo>
                    <a:pt x="1444544" y="173261"/>
                  </a:lnTo>
                  <a:lnTo>
                    <a:pt x="1480554" y="125764"/>
                  </a:lnTo>
                  <a:lnTo>
                    <a:pt x="1505134" y="76550"/>
                  </a:lnTo>
                  <a:lnTo>
                    <a:pt x="1517702" y="25843"/>
                  </a:lnTo>
                  <a:lnTo>
                    <a:pt x="1519301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97431" y="5868162"/>
              <a:ext cx="2927985" cy="533400"/>
            </a:xfrm>
            <a:custGeom>
              <a:avLst/>
              <a:gdLst/>
              <a:ahLst/>
              <a:cxnLst/>
              <a:rect l="l" t="t" r="r" b="b"/>
              <a:pathLst>
                <a:path w="2927985" h="533400">
                  <a:moveTo>
                    <a:pt x="1408430" y="533400"/>
                  </a:moveTo>
                  <a:lnTo>
                    <a:pt x="1475579" y="532784"/>
                  </a:lnTo>
                  <a:lnTo>
                    <a:pt x="1541904" y="530958"/>
                  </a:lnTo>
                  <a:lnTo>
                    <a:pt x="1607332" y="527947"/>
                  </a:lnTo>
                  <a:lnTo>
                    <a:pt x="1671790" y="523782"/>
                  </a:lnTo>
                  <a:lnTo>
                    <a:pt x="1735205" y="518488"/>
                  </a:lnTo>
                  <a:lnTo>
                    <a:pt x="1797505" y="512094"/>
                  </a:lnTo>
                  <a:lnTo>
                    <a:pt x="1858617" y="504629"/>
                  </a:lnTo>
                  <a:lnTo>
                    <a:pt x="1918469" y="496120"/>
                  </a:lnTo>
                  <a:lnTo>
                    <a:pt x="1976988" y="486594"/>
                  </a:lnTo>
                  <a:lnTo>
                    <a:pt x="2034101" y="476081"/>
                  </a:lnTo>
                  <a:lnTo>
                    <a:pt x="2089737" y="464608"/>
                  </a:lnTo>
                  <a:lnTo>
                    <a:pt x="2143821" y="452202"/>
                  </a:lnTo>
                  <a:lnTo>
                    <a:pt x="2196282" y="438893"/>
                  </a:lnTo>
                  <a:lnTo>
                    <a:pt x="2247047" y="424707"/>
                  </a:lnTo>
                  <a:lnTo>
                    <a:pt x="2296044" y="409672"/>
                  </a:lnTo>
                  <a:lnTo>
                    <a:pt x="2343199" y="393818"/>
                  </a:lnTo>
                  <a:lnTo>
                    <a:pt x="2388441" y="377170"/>
                  </a:lnTo>
                  <a:lnTo>
                    <a:pt x="2431696" y="359759"/>
                  </a:lnTo>
                  <a:lnTo>
                    <a:pt x="2472892" y="341611"/>
                  </a:lnTo>
                  <a:lnTo>
                    <a:pt x="2511957" y="322754"/>
                  </a:lnTo>
                  <a:lnTo>
                    <a:pt x="2548817" y="303216"/>
                  </a:lnTo>
                  <a:lnTo>
                    <a:pt x="2583400" y="283026"/>
                  </a:lnTo>
                  <a:lnTo>
                    <a:pt x="2615634" y="262211"/>
                  </a:lnTo>
                  <a:lnTo>
                    <a:pt x="2672764" y="218818"/>
                  </a:lnTo>
                  <a:lnTo>
                    <a:pt x="2719624" y="173261"/>
                  </a:lnTo>
                  <a:lnTo>
                    <a:pt x="2755634" y="125764"/>
                  </a:lnTo>
                  <a:lnTo>
                    <a:pt x="2780214" y="76550"/>
                  </a:lnTo>
                  <a:lnTo>
                    <a:pt x="2792782" y="25843"/>
                  </a:lnTo>
                  <a:lnTo>
                    <a:pt x="2794381" y="0"/>
                  </a:lnTo>
                  <a:lnTo>
                    <a:pt x="2927731" y="0"/>
                  </a:lnTo>
                  <a:lnTo>
                    <a:pt x="2921386" y="51370"/>
                  </a:lnTo>
                  <a:lnTo>
                    <a:pt x="2902739" y="101358"/>
                  </a:lnTo>
                  <a:lnTo>
                    <a:pt x="2872372" y="149741"/>
                  </a:lnTo>
                  <a:lnTo>
                    <a:pt x="2830864" y="196296"/>
                  </a:lnTo>
                  <a:lnTo>
                    <a:pt x="2778796" y="240799"/>
                  </a:lnTo>
                  <a:lnTo>
                    <a:pt x="2716750" y="283026"/>
                  </a:lnTo>
                  <a:lnTo>
                    <a:pt x="2682167" y="303216"/>
                  </a:lnTo>
                  <a:lnTo>
                    <a:pt x="2645307" y="322754"/>
                  </a:lnTo>
                  <a:lnTo>
                    <a:pt x="2606242" y="341611"/>
                  </a:lnTo>
                  <a:lnTo>
                    <a:pt x="2565046" y="359759"/>
                  </a:lnTo>
                  <a:lnTo>
                    <a:pt x="2521791" y="377170"/>
                  </a:lnTo>
                  <a:lnTo>
                    <a:pt x="2476549" y="393818"/>
                  </a:lnTo>
                  <a:lnTo>
                    <a:pt x="2429394" y="409672"/>
                  </a:lnTo>
                  <a:lnTo>
                    <a:pt x="2380397" y="424707"/>
                  </a:lnTo>
                  <a:lnTo>
                    <a:pt x="2329632" y="438893"/>
                  </a:lnTo>
                  <a:lnTo>
                    <a:pt x="2277171" y="452202"/>
                  </a:lnTo>
                  <a:lnTo>
                    <a:pt x="2223087" y="464608"/>
                  </a:lnTo>
                  <a:lnTo>
                    <a:pt x="2167451" y="476081"/>
                  </a:lnTo>
                  <a:lnTo>
                    <a:pt x="2110338" y="486594"/>
                  </a:lnTo>
                  <a:lnTo>
                    <a:pt x="2051819" y="496120"/>
                  </a:lnTo>
                  <a:lnTo>
                    <a:pt x="1991967" y="504629"/>
                  </a:lnTo>
                  <a:lnTo>
                    <a:pt x="1930855" y="512094"/>
                  </a:lnTo>
                  <a:lnTo>
                    <a:pt x="1868555" y="518488"/>
                  </a:lnTo>
                  <a:lnTo>
                    <a:pt x="1805140" y="523782"/>
                  </a:lnTo>
                  <a:lnTo>
                    <a:pt x="1740682" y="527947"/>
                  </a:lnTo>
                  <a:lnTo>
                    <a:pt x="1675254" y="530958"/>
                  </a:lnTo>
                  <a:lnTo>
                    <a:pt x="1608929" y="532784"/>
                  </a:lnTo>
                  <a:lnTo>
                    <a:pt x="1541780" y="533400"/>
                  </a:lnTo>
                  <a:lnTo>
                    <a:pt x="1408430" y="533400"/>
                  </a:lnTo>
                  <a:lnTo>
                    <a:pt x="1343354" y="532816"/>
                  </a:lnTo>
                  <a:lnTo>
                    <a:pt x="1278927" y="531082"/>
                  </a:lnTo>
                  <a:lnTo>
                    <a:pt x="1215227" y="528221"/>
                  </a:lnTo>
                  <a:lnTo>
                    <a:pt x="1152329" y="524254"/>
                  </a:lnTo>
                  <a:lnTo>
                    <a:pt x="1090312" y="519205"/>
                  </a:lnTo>
                  <a:lnTo>
                    <a:pt x="1029253" y="513098"/>
                  </a:lnTo>
                  <a:lnTo>
                    <a:pt x="969228" y="505955"/>
                  </a:lnTo>
                  <a:lnTo>
                    <a:pt x="910315" y="497799"/>
                  </a:lnTo>
                  <a:lnTo>
                    <a:pt x="852592" y="488654"/>
                  </a:lnTo>
                  <a:lnTo>
                    <a:pt x="796134" y="478541"/>
                  </a:lnTo>
                  <a:lnTo>
                    <a:pt x="741020" y="467485"/>
                  </a:lnTo>
                  <a:lnTo>
                    <a:pt x="687327" y="455509"/>
                  </a:lnTo>
                  <a:lnTo>
                    <a:pt x="635132" y="442634"/>
                  </a:lnTo>
                  <a:lnTo>
                    <a:pt x="584511" y="428886"/>
                  </a:lnTo>
                  <a:lnTo>
                    <a:pt x="535543" y="414285"/>
                  </a:lnTo>
                  <a:lnTo>
                    <a:pt x="488304" y="398856"/>
                  </a:lnTo>
                  <a:lnTo>
                    <a:pt x="442871" y="382621"/>
                  </a:lnTo>
                  <a:lnTo>
                    <a:pt x="399322" y="365604"/>
                  </a:lnTo>
                  <a:lnTo>
                    <a:pt x="357734" y="347827"/>
                  </a:lnTo>
                  <a:lnTo>
                    <a:pt x="318183" y="329314"/>
                  </a:lnTo>
                  <a:lnTo>
                    <a:pt x="280748" y="310087"/>
                  </a:lnTo>
                  <a:lnTo>
                    <a:pt x="245506" y="290170"/>
                  </a:lnTo>
                  <a:lnTo>
                    <a:pt x="212533" y="269585"/>
                  </a:lnTo>
                  <a:lnTo>
                    <a:pt x="153703" y="226505"/>
                  </a:lnTo>
                  <a:lnTo>
                    <a:pt x="104878" y="181032"/>
                  </a:lnTo>
                  <a:lnTo>
                    <a:pt x="66675" y="133350"/>
                  </a:lnTo>
                  <a:lnTo>
                    <a:pt x="0" y="133350"/>
                  </a:lnTo>
                  <a:lnTo>
                    <a:pt x="89281" y="0"/>
                  </a:lnTo>
                  <a:lnTo>
                    <a:pt x="266700" y="133350"/>
                  </a:lnTo>
                  <a:lnTo>
                    <a:pt x="200025" y="133350"/>
                  </a:lnTo>
                  <a:lnTo>
                    <a:pt x="217670" y="157344"/>
                  </a:lnTo>
                  <a:lnTo>
                    <a:pt x="261042" y="203762"/>
                  </a:lnTo>
                  <a:lnTo>
                    <a:pt x="314688" y="247925"/>
                  </a:lnTo>
                  <a:lnTo>
                    <a:pt x="378005" y="289645"/>
                  </a:lnTo>
                  <a:lnTo>
                    <a:pt x="413102" y="309530"/>
                  </a:lnTo>
                  <a:lnTo>
                    <a:pt x="450392" y="328734"/>
                  </a:lnTo>
                  <a:lnTo>
                    <a:pt x="489798" y="347233"/>
                  </a:lnTo>
                  <a:lnTo>
                    <a:pt x="531245" y="365003"/>
                  </a:lnTo>
                  <a:lnTo>
                    <a:pt x="574659" y="382021"/>
                  </a:lnTo>
                  <a:lnTo>
                    <a:pt x="619963" y="398264"/>
                  </a:lnTo>
                  <a:lnTo>
                    <a:pt x="667083" y="413707"/>
                  </a:lnTo>
                  <a:lnTo>
                    <a:pt x="715943" y="428327"/>
                  </a:lnTo>
                  <a:lnTo>
                    <a:pt x="766468" y="442101"/>
                  </a:lnTo>
                  <a:lnTo>
                    <a:pt x="818583" y="455004"/>
                  </a:lnTo>
                  <a:lnTo>
                    <a:pt x="872212" y="467014"/>
                  </a:lnTo>
                  <a:lnTo>
                    <a:pt x="927281" y="478107"/>
                  </a:lnTo>
                  <a:lnTo>
                    <a:pt x="983713" y="488259"/>
                  </a:lnTo>
                  <a:lnTo>
                    <a:pt x="1041433" y="497447"/>
                  </a:lnTo>
                  <a:lnTo>
                    <a:pt x="1100367" y="505646"/>
                  </a:lnTo>
                  <a:lnTo>
                    <a:pt x="1160439" y="512835"/>
                  </a:lnTo>
                  <a:lnTo>
                    <a:pt x="1221573" y="518988"/>
                  </a:lnTo>
                  <a:lnTo>
                    <a:pt x="1283695" y="524082"/>
                  </a:lnTo>
                  <a:lnTo>
                    <a:pt x="1346729" y="528094"/>
                  </a:lnTo>
                  <a:lnTo>
                    <a:pt x="1410599" y="531000"/>
                  </a:lnTo>
                  <a:lnTo>
                    <a:pt x="1475232" y="532777"/>
                  </a:lnTo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2147697" y="6322567"/>
            <a:ext cx="2258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Protein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phosphatase-I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710433" y="4302633"/>
            <a:ext cx="12839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47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Calmodulin 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pho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pho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lase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28366" y="5127497"/>
            <a:ext cx="697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1400" dirty="0">
                <a:solidFill>
                  <a:srgbClr val="FF0000"/>
                </a:solidFill>
                <a:latin typeface="Arial Black"/>
                <a:cs typeface="Arial Black"/>
              </a:rPr>
              <a:t>ina</a:t>
            </a:r>
            <a:r>
              <a:rPr sz="1400" spc="-10" dirty="0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sz="1400" dirty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endParaRPr sz="1400">
              <a:latin typeface="Arial Black"/>
              <a:cs typeface="Arial Black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2502344" y="4864544"/>
            <a:ext cx="1602740" cy="330835"/>
            <a:chOff x="2502344" y="4864544"/>
            <a:chExt cx="1602740" cy="330835"/>
          </a:xfrm>
        </p:grpSpPr>
        <p:sp>
          <p:nvSpPr>
            <p:cNvPr id="67" name="object 67"/>
            <p:cNvSpPr/>
            <p:nvPr/>
          </p:nvSpPr>
          <p:spPr>
            <a:xfrm>
              <a:off x="3258312" y="4877562"/>
              <a:ext cx="833755" cy="304800"/>
            </a:xfrm>
            <a:custGeom>
              <a:avLst/>
              <a:gdLst/>
              <a:ahLst/>
              <a:cxnLst/>
              <a:rect l="l" t="t" r="r" b="b"/>
              <a:pathLst>
                <a:path w="833754" h="304800">
                  <a:moveTo>
                    <a:pt x="76200" y="0"/>
                  </a:moveTo>
                  <a:lnTo>
                    <a:pt x="0" y="0"/>
                  </a:lnTo>
                  <a:lnTo>
                    <a:pt x="62986" y="1088"/>
                  </a:lnTo>
                  <a:lnTo>
                    <a:pt x="124717" y="4301"/>
                  </a:lnTo>
                  <a:lnTo>
                    <a:pt x="184946" y="9560"/>
                  </a:lnTo>
                  <a:lnTo>
                    <a:pt x="243429" y="16787"/>
                  </a:lnTo>
                  <a:lnTo>
                    <a:pt x="299917" y="25905"/>
                  </a:lnTo>
                  <a:lnTo>
                    <a:pt x="354167" y="36834"/>
                  </a:lnTo>
                  <a:lnTo>
                    <a:pt x="405930" y="49498"/>
                  </a:lnTo>
                  <a:lnTo>
                    <a:pt x="454961" y="63817"/>
                  </a:lnTo>
                  <a:lnTo>
                    <a:pt x="501014" y="79714"/>
                  </a:lnTo>
                  <a:lnTo>
                    <a:pt x="543844" y="97110"/>
                  </a:lnTo>
                  <a:lnTo>
                    <a:pt x="583202" y="115927"/>
                  </a:lnTo>
                  <a:lnTo>
                    <a:pt x="618845" y="136088"/>
                  </a:lnTo>
                  <a:lnTo>
                    <a:pt x="650525" y="157514"/>
                  </a:lnTo>
                  <a:lnTo>
                    <a:pt x="701012" y="203848"/>
                  </a:lnTo>
                  <a:lnTo>
                    <a:pt x="719327" y="228600"/>
                  </a:lnTo>
                  <a:lnTo>
                    <a:pt x="681227" y="228600"/>
                  </a:lnTo>
                  <a:lnTo>
                    <a:pt x="781050" y="304800"/>
                  </a:lnTo>
                  <a:lnTo>
                    <a:pt x="833627" y="228600"/>
                  </a:lnTo>
                  <a:lnTo>
                    <a:pt x="795527" y="228600"/>
                  </a:lnTo>
                  <a:lnTo>
                    <a:pt x="777212" y="203848"/>
                  </a:lnTo>
                  <a:lnTo>
                    <a:pt x="726725" y="157514"/>
                  </a:lnTo>
                  <a:lnTo>
                    <a:pt x="695045" y="136088"/>
                  </a:lnTo>
                  <a:lnTo>
                    <a:pt x="659402" y="115927"/>
                  </a:lnTo>
                  <a:lnTo>
                    <a:pt x="620044" y="97110"/>
                  </a:lnTo>
                  <a:lnTo>
                    <a:pt x="577214" y="79714"/>
                  </a:lnTo>
                  <a:lnTo>
                    <a:pt x="531161" y="63817"/>
                  </a:lnTo>
                  <a:lnTo>
                    <a:pt x="482130" y="49498"/>
                  </a:lnTo>
                  <a:lnTo>
                    <a:pt x="430367" y="36834"/>
                  </a:lnTo>
                  <a:lnTo>
                    <a:pt x="376117" y="25905"/>
                  </a:lnTo>
                  <a:lnTo>
                    <a:pt x="319629" y="16787"/>
                  </a:lnTo>
                  <a:lnTo>
                    <a:pt x="261146" y="9560"/>
                  </a:lnTo>
                  <a:lnTo>
                    <a:pt x="200917" y="4301"/>
                  </a:lnTo>
                  <a:lnTo>
                    <a:pt x="139186" y="1088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15362" y="4877562"/>
              <a:ext cx="781050" cy="304800"/>
            </a:xfrm>
            <a:custGeom>
              <a:avLst/>
              <a:gdLst/>
              <a:ahLst/>
              <a:cxnLst/>
              <a:rect l="l" t="t" r="r" b="b"/>
              <a:pathLst>
                <a:path w="781050" h="304800">
                  <a:moveTo>
                    <a:pt x="742950" y="0"/>
                  </a:moveTo>
                  <a:lnTo>
                    <a:pt x="675323" y="1246"/>
                  </a:lnTo>
                  <a:lnTo>
                    <a:pt x="609399" y="4912"/>
                  </a:lnTo>
                  <a:lnTo>
                    <a:pt x="545438" y="10892"/>
                  </a:lnTo>
                  <a:lnTo>
                    <a:pt x="483703" y="19076"/>
                  </a:lnTo>
                  <a:lnTo>
                    <a:pt x="424457" y="29357"/>
                  </a:lnTo>
                  <a:lnTo>
                    <a:pt x="367961" y="41627"/>
                  </a:lnTo>
                  <a:lnTo>
                    <a:pt x="314478" y="55779"/>
                  </a:lnTo>
                  <a:lnTo>
                    <a:pt x="264269" y="71705"/>
                  </a:lnTo>
                  <a:lnTo>
                    <a:pt x="217598" y="89296"/>
                  </a:lnTo>
                  <a:lnTo>
                    <a:pt x="174726" y="108446"/>
                  </a:lnTo>
                  <a:lnTo>
                    <a:pt x="135916" y="129046"/>
                  </a:lnTo>
                  <a:lnTo>
                    <a:pt x="101430" y="150988"/>
                  </a:lnTo>
                  <a:lnTo>
                    <a:pt x="46478" y="198470"/>
                  </a:lnTo>
                  <a:lnTo>
                    <a:pt x="11969" y="250027"/>
                  </a:lnTo>
                  <a:lnTo>
                    <a:pt x="0" y="304800"/>
                  </a:lnTo>
                  <a:lnTo>
                    <a:pt x="76200" y="304800"/>
                  </a:lnTo>
                  <a:lnTo>
                    <a:pt x="79030" y="278030"/>
                  </a:lnTo>
                  <a:lnTo>
                    <a:pt x="87368" y="251889"/>
                  </a:lnTo>
                  <a:lnTo>
                    <a:pt x="119641" y="201891"/>
                  </a:lnTo>
                  <a:lnTo>
                    <a:pt x="171167" y="155603"/>
                  </a:lnTo>
                  <a:lnTo>
                    <a:pt x="203573" y="134099"/>
                  </a:lnTo>
                  <a:lnTo>
                    <a:pt x="240097" y="113821"/>
                  </a:lnTo>
                  <a:lnTo>
                    <a:pt x="280511" y="94868"/>
                  </a:lnTo>
                  <a:lnTo>
                    <a:pt x="324581" y="77341"/>
                  </a:lnTo>
                  <a:lnTo>
                    <a:pt x="372077" y="61339"/>
                  </a:lnTo>
                  <a:lnTo>
                    <a:pt x="422768" y="46961"/>
                  </a:lnTo>
                  <a:lnTo>
                    <a:pt x="476423" y="34307"/>
                  </a:lnTo>
                  <a:lnTo>
                    <a:pt x="532809" y="23477"/>
                  </a:lnTo>
                  <a:lnTo>
                    <a:pt x="591696" y="14569"/>
                  </a:lnTo>
                  <a:lnTo>
                    <a:pt x="652853" y="7684"/>
                  </a:lnTo>
                  <a:lnTo>
                    <a:pt x="716048" y="2922"/>
                  </a:lnTo>
                  <a:lnTo>
                    <a:pt x="781050" y="381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515362" y="4877562"/>
              <a:ext cx="1576705" cy="304800"/>
            </a:xfrm>
            <a:custGeom>
              <a:avLst/>
              <a:gdLst/>
              <a:ahLst/>
              <a:cxnLst/>
              <a:rect l="l" t="t" r="r" b="b"/>
              <a:pathLst>
                <a:path w="1576704" h="304800">
                  <a:moveTo>
                    <a:pt x="781050" y="381"/>
                  </a:moveTo>
                  <a:lnTo>
                    <a:pt x="716048" y="2922"/>
                  </a:lnTo>
                  <a:lnTo>
                    <a:pt x="652853" y="7684"/>
                  </a:lnTo>
                  <a:lnTo>
                    <a:pt x="591696" y="14569"/>
                  </a:lnTo>
                  <a:lnTo>
                    <a:pt x="532809" y="23477"/>
                  </a:lnTo>
                  <a:lnTo>
                    <a:pt x="476423" y="34307"/>
                  </a:lnTo>
                  <a:lnTo>
                    <a:pt x="422768" y="46961"/>
                  </a:lnTo>
                  <a:lnTo>
                    <a:pt x="372077" y="61339"/>
                  </a:lnTo>
                  <a:lnTo>
                    <a:pt x="324581" y="77341"/>
                  </a:lnTo>
                  <a:lnTo>
                    <a:pt x="280511" y="94868"/>
                  </a:lnTo>
                  <a:lnTo>
                    <a:pt x="240097" y="113821"/>
                  </a:lnTo>
                  <a:lnTo>
                    <a:pt x="203573" y="134099"/>
                  </a:lnTo>
                  <a:lnTo>
                    <a:pt x="171167" y="155603"/>
                  </a:lnTo>
                  <a:lnTo>
                    <a:pt x="119641" y="201891"/>
                  </a:lnTo>
                  <a:lnTo>
                    <a:pt x="87368" y="251889"/>
                  </a:lnTo>
                  <a:lnTo>
                    <a:pt x="76200" y="304800"/>
                  </a:lnTo>
                  <a:lnTo>
                    <a:pt x="0" y="304800"/>
                  </a:lnTo>
                  <a:lnTo>
                    <a:pt x="11969" y="250027"/>
                  </a:lnTo>
                  <a:lnTo>
                    <a:pt x="46478" y="198470"/>
                  </a:lnTo>
                  <a:lnTo>
                    <a:pt x="101430" y="150988"/>
                  </a:lnTo>
                  <a:lnTo>
                    <a:pt x="135916" y="129046"/>
                  </a:lnTo>
                  <a:lnTo>
                    <a:pt x="174726" y="108446"/>
                  </a:lnTo>
                  <a:lnTo>
                    <a:pt x="217598" y="89296"/>
                  </a:lnTo>
                  <a:lnTo>
                    <a:pt x="264269" y="71705"/>
                  </a:lnTo>
                  <a:lnTo>
                    <a:pt x="314478" y="55779"/>
                  </a:lnTo>
                  <a:lnTo>
                    <a:pt x="367961" y="41627"/>
                  </a:lnTo>
                  <a:lnTo>
                    <a:pt x="424457" y="29357"/>
                  </a:lnTo>
                  <a:lnTo>
                    <a:pt x="483703" y="19076"/>
                  </a:lnTo>
                  <a:lnTo>
                    <a:pt x="545438" y="10892"/>
                  </a:lnTo>
                  <a:lnTo>
                    <a:pt x="609399" y="4912"/>
                  </a:lnTo>
                  <a:lnTo>
                    <a:pt x="675323" y="1246"/>
                  </a:lnTo>
                  <a:lnTo>
                    <a:pt x="742950" y="0"/>
                  </a:lnTo>
                  <a:lnTo>
                    <a:pt x="819150" y="0"/>
                  </a:lnTo>
                  <a:lnTo>
                    <a:pt x="882136" y="1088"/>
                  </a:lnTo>
                  <a:lnTo>
                    <a:pt x="943867" y="4301"/>
                  </a:lnTo>
                  <a:lnTo>
                    <a:pt x="1004096" y="9560"/>
                  </a:lnTo>
                  <a:lnTo>
                    <a:pt x="1062579" y="16787"/>
                  </a:lnTo>
                  <a:lnTo>
                    <a:pt x="1119067" y="25905"/>
                  </a:lnTo>
                  <a:lnTo>
                    <a:pt x="1173317" y="36834"/>
                  </a:lnTo>
                  <a:lnTo>
                    <a:pt x="1225080" y="49498"/>
                  </a:lnTo>
                  <a:lnTo>
                    <a:pt x="1274111" y="63817"/>
                  </a:lnTo>
                  <a:lnTo>
                    <a:pt x="1320164" y="79714"/>
                  </a:lnTo>
                  <a:lnTo>
                    <a:pt x="1362994" y="97110"/>
                  </a:lnTo>
                  <a:lnTo>
                    <a:pt x="1402352" y="115927"/>
                  </a:lnTo>
                  <a:lnTo>
                    <a:pt x="1437995" y="136088"/>
                  </a:lnTo>
                  <a:lnTo>
                    <a:pt x="1469675" y="157514"/>
                  </a:lnTo>
                  <a:lnTo>
                    <a:pt x="1520162" y="203848"/>
                  </a:lnTo>
                  <a:lnTo>
                    <a:pt x="1538477" y="228600"/>
                  </a:lnTo>
                  <a:lnTo>
                    <a:pt x="1576577" y="228600"/>
                  </a:lnTo>
                  <a:lnTo>
                    <a:pt x="1524000" y="304800"/>
                  </a:lnTo>
                  <a:lnTo>
                    <a:pt x="1424177" y="228600"/>
                  </a:lnTo>
                  <a:lnTo>
                    <a:pt x="1462277" y="228600"/>
                  </a:lnTo>
                  <a:lnTo>
                    <a:pt x="1443962" y="203848"/>
                  </a:lnTo>
                  <a:lnTo>
                    <a:pt x="1393475" y="157514"/>
                  </a:lnTo>
                  <a:lnTo>
                    <a:pt x="1361795" y="136088"/>
                  </a:lnTo>
                  <a:lnTo>
                    <a:pt x="1326152" y="115927"/>
                  </a:lnTo>
                  <a:lnTo>
                    <a:pt x="1286794" y="97110"/>
                  </a:lnTo>
                  <a:lnTo>
                    <a:pt x="1243964" y="79714"/>
                  </a:lnTo>
                  <a:lnTo>
                    <a:pt x="1197911" y="63817"/>
                  </a:lnTo>
                  <a:lnTo>
                    <a:pt x="1148880" y="49498"/>
                  </a:lnTo>
                  <a:lnTo>
                    <a:pt x="1097117" y="36834"/>
                  </a:lnTo>
                  <a:lnTo>
                    <a:pt x="1042867" y="25905"/>
                  </a:lnTo>
                  <a:lnTo>
                    <a:pt x="986379" y="16787"/>
                  </a:lnTo>
                  <a:lnTo>
                    <a:pt x="927896" y="9560"/>
                  </a:lnTo>
                  <a:lnTo>
                    <a:pt x="867667" y="4301"/>
                  </a:lnTo>
                  <a:lnTo>
                    <a:pt x="805936" y="1088"/>
                  </a:lnTo>
                  <a:lnTo>
                    <a:pt x="742950" y="0"/>
                  </a:lnTo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3044698" y="5834583"/>
            <a:ext cx="540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15" baseline="-16975" dirty="0">
                <a:solidFill>
                  <a:srgbClr val="C00000"/>
                </a:solidFill>
                <a:latin typeface="Arial"/>
                <a:cs typeface="Arial"/>
              </a:rPr>
              <a:t>Ca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+2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098292" y="3427476"/>
            <a:ext cx="4246245" cy="2607945"/>
            <a:chOff x="3098292" y="3427476"/>
            <a:chExt cx="4246245" cy="2607945"/>
          </a:xfrm>
        </p:grpSpPr>
        <p:sp>
          <p:nvSpPr>
            <p:cNvPr id="72" name="object 72"/>
            <p:cNvSpPr/>
            <p:nvPr/>
          </p:nvSpPr>
          <p:spPr>
            <a:xfrm>
              <a:off x="3098292" y="5330952"/>
              <a:ext cx="361188" cy="70408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18434" y="5487161"/>
              <a:ext cx="120650" cy="457834"/>
            </a:xfrm>
            <a:custGeom>
              <a:avLst/>
              <a:gdLst/>
              <a:ahLst/>
              <a:cxnLst/>
              <a:rect l="l" t="t" r="r" b="b"/>
              <a:pathLst>
                <a:path w="120650" h="457835">
                  <a:moveTo>
                    <a:pt x="60384" y="51375"/>
                  </a:moveTo>
                  <a:lnTo>
                    <a:pt x="47328" y="73573"/>
                  </a:lnTo>
                  <a:lnTo>
                    <a:pt x="45974" y="457161"/>
                  </a:lnTo>
                  <a:lnTo>
                    <a:pt x="71881" y="457250"/>
                  </a:lnTo>
                  <a:lnTo>
                    <a:pt x="73155" y="96647"/>
                  </a:lnTo>
                  <a:lnTo>
                    <a:pt x="73196" y="73573"/>
                  </a:lnTo>
                  <a:lnTo>
                    <a:pt x="60384" y="51375"/>
                  </a:lnTo>
                  <a:close/>
                </a:path>
                <a:path w="120650" h="457835">
                  <a:moveTo>
                    <a:pt x="75327" y="25653"/>
                  </a:moveTo>
                  <a:lnTo>
                    <a:pt x="73406" y="25653"/>
                  </a:lnTo>
                  <a:lnTo>
                    <a:pt x="73236" y="73642"/>
                  </a:lnTo>
                  <a:lnTo>
                    <a:pt x="94233" y="110020"/>
                  </a:lnTo>
                  <a:lnTo>
                    <a:pt x="97917" y="116204"/>
                  </a:lnTo>
                  <a:lnTo>
                    <a:pt x="105791" y="118325"/>
                  </a:lnTo>
                  <a:lnTo>
                    <a:pt x="118237" y="111163"/>
                  </a:lnTo>
                  <a:lnTo>
                    <a:pt x="120268" y="103238"/>
                  </a:lnTo>
                  <a:lnTo>
                    <a:pt x="116713" y="97028"/>
                  </a:lnTo>
                  <a:lnTo>
                    <a:pt x="75327" y="25653"/>
                  </a:lnTo>
                  <a:close/>
                </a:path>
                <a:path w="120650" h="457835">
                  <a:moveTo>
                    <a:pt x="60452" y="0"/>
                  </a:moveTo>
                  <a:lnTo>
                    <a:pt x="3683" y="96647"/>
                  </a:lnTo>
                  <a:lnTo>
                    <a:pt x="0" y="102819"/>
                  </a:lnTo>
                  <a:lnTo>
                    <a:pt x="2032" y="110756"/>
                  </a:lnTo>
                  <a:lnTo>
                    <a:pt x="14478" y="118008"/>
                  </a:lnTo>
                  <a:lnTo>
                    <a:pt x="22352" y="115950"/>
                  </a:lnTo>
                  <a:lnTo>
                    <a:pt x="26035" y="109778"/>
                  </a:lnTo>
                  <a:lnTo>
                    <a:pt x="47288" y="73642"/>
                  </a:lnTo>
                  <a:lnTo>
                    <a:pt x="47407" y="51375"/>
                  </a:lnTo>
                  <a:lnTo>
                    <a:pt x="47498" y="25653"/>
                  </a:lnTo>
                  <a:lnTo>
                    <a:pt x="75327" y="25653"/>
                  </a:lnTo>
                  <a:lnTo>
                    <a:pt x="60452" y="0"/>
                  </a:lnTo>
                  <a:close/>
                </a:path>
                <a:path w="120650" h="457835">
                  <a:moveTo>
                    <a:pt x="73383" y="32131"/>
                  </a:moveTo>
                  <a:lnTo>
                    <a:pt x="49276" y="32131"/>
                  </a:lnTo>
                  <a:lnTo>
                    <a:pt x="71628" y="32257"/>
                  </a:lnTo>
                  <a:lnTo>
                    <a:pt x="60384" y="51375"/>
                  </a:lnTo>
                  <a:lnTo>
                    <a:pt x="73236" y="73642"/>
                  </a:lnTo>
                  <a:lnTo>
                    <a:pt x="73383" y="32131"/>
                  </a:lnTo>
                  <a:close/>
                </a:path>
                <a:path w="120650" h="457835">
                  <a:moveTo>
                    <a:pt x="73406" y="25653"/>
                  </a:moveTo>
                  <a:lnTo>
                    <a:pt x="47498" y="25653"/>
                  </a:lnTo>
                  <a:lnTo>
                    <a:pt x="47328" y="73573"/>
                  </a:lnTo>
                  <a:lnTo>
                    <a:pt x="60384" y="51375"/>
                  </a:lnTo>
                  <a:lnTo>
                    <a:pt x="49276" y="32131"/>
                  </a:lnTo>
                  <a:lnTo>
                    <a:pt x="73383" y="32131"/>
                  </a:lnTo>
                  <a:lnTo>
                    <a:pt x="73406" y="25653"/>
                  </a:lnTo>
                  <a:close/>
                </a:path>
                <a:path w="120650" h="457835">
                  <a:moveTo>
                    <a:pt x="49276" y="32131"/>
                  </a:moveTo>
                  <a:lnTo>
                    <a:pt x="60384" y="51375"/>
                  </a:lnTo>
                  <a:lnTo>
                    <a:pt x="71628" y="32257"/>
                  </a:lnTo>
                  <a:lnTo>
                    <a:pt x="49276" y="32131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411468" y="3427476"/>
              <a:ext cx="932688" cy="3627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477762" y="3523361"/>
              <a:ext cx="685800" cy="120650"/>
            </a:xfrm>
            <a:custGeom>
              <a:avLst/>
              <a:gdLst/>
              <a:ahLst/>
              <a:cxnLst/>
              <a:rect l="l" t="t" r="r" b="b"/>
              <a:pathLst>
                <a:path w="685800" h="120650">
                  <a:moveTo>
                    <a:pt x="612193" y="73168"/>
                  </a:moveTo>
                  <a:lnTo>
                    <a:pt x="575817" y="94233"/>
                  </a:lnTo>
                  <a:lnTo>
                    <a:pt x="569594" y="97916"/>
                  </a:lnTo>
                  <a:lnTo>
                    <a:pt x="567563" y="105790"/>
                  </a:lnTo>
                  <a:lnTo>
                    <a:pt x="574674" y="118237"/>
                  </a:lnTo>
                  <a:lnTo>
                    <a:pt x="582676" y="120268"/>
                  </a:lnTo>
                  <a:lnTo>
                    <a:pt x="663514" y="73278"/>
                  </a:lnTo>
                  <a:lnTo>
                    <a:pt x="612193" y="73168"/>
                  </a:lnTo>
                  <a:close/>
                </a:path>
                <a:path w="685800" h="120650">
                  <a:moveTo>
                    <a:pt x="634419" y="60296"/>
                  </a:moveTo>
                  <a:lnTo>
                    <a:pt x="612193" y="73168"/>
                  </a:lnTo>
                  <a:lnTo>
                    <a:pt x="660145" y="73278"/>
                  </a:lnTo>
                  <a:lnTo>
                    <a:pt x="660145" y="71500"/>
                  </a:lnTo>
                  <a:lnTo>
                    <a:pt x="653541" y="71500"/>
                  </a:lnTo>
                  <a:lnTo>
                    <a:pt x="634419" y="60296"/>
                  </a:lnTo>
                  <a:close/>
                </a:path>
                <a:path w="685800" h="120650">
                  <a:moveTo>
                    <a:pt x="582930" y="0"/>
                  </a:moveTo>
                  <a:lnTo>
                    <a:pt x="574929" y="2031"/>
                  </a:lnTo>
                  <a:lnTo>
                    <a:pt x="571372" y="8254"/>
                  </a:lnTo>
                  <a:lnTo>
                    <a:pt x="567689" y="14477"/>
                  </a:lnTo>
                  <a:lnTo>
                    <a:pt x="569848" y="22351"/>
                  </a:lnTo>
                  <a:lnTo>
                    <a:pt x="575944" y="26035"/>
                  </a:lnTo>
                  <a:lnTo>
                    <a:pt x="612170" y="47260"/>
                  </a:lnTo>
                  <a:lnTo>
                    <a:pt x="660145" y="47371"/>
                  </a:lnTo>
                  <a:lnTo>
                    <a:pt x="660145" y="73278"/>
                  </a:lnTo>
                  <a:lnTo>
                    <a:pt x="663514" y="73278"/>
                  </a:lnTo>
                  <a:lnTo>
                    <a:pt x="685799" y="60325"/>
                  </a:lnTo>
                  <a:lnTo>
                    <a:pt x="589026" y="3683"/>
                  </a:lnTo>
                  <a:lnTo>
                    <a:pt x="582930" y="0"/>
                  </a:lnTo>
                  <a:close/>
                </a:path>
                <a:path w="685800" h="120650">
                  <a:moveTo>
                    <a:pt x="0" y="45847"/>
                  </a:moveTo>
                  <a:lnTo>
                    <a:pt x="0" y="71754"/>
                  </a:lnTo>
                  <a:lnTo>
                    <a:pt x="612193" y="73168"/>
                  </a:lnTo>
                  <a:lnTo>
                    <a:pt x="634419" y="60296"/>
                  </a:lnTo>
                  <a:lnTo>
                    <a:pt x="612170" y="47260"/>
                  </a:lnTo>
                  <a:lnTo>
                    <a:pt x="0" y="45847"/>
                  </a:lnTo>
                  <a:close/>
                </a:path>
                <a:path w="685800" h="120650">
                  <a:moveTo>
                    <a:pt x="653668" y="49149"/>
                  </a:moveTo>
                  <a:lnTo>
                    <a:pt x="634419" y="60296"/>
                  </a:lnTo>
                  <a:lnTo>
                    <a:pt x="653541" y="71500"/>
                  </a:lnTo>
                  <a:lnTo>
                    <a:pt x="653668" y="49149"/>
                  </a:lnTo>
                  <a:close/>
                </a:path>
                <a:path w="685800" h="120650">
                  <a:moveTo>
                    <a:pt x="660145" y="49149"/>
                  </a:moveTo>
                  <a:lnTo>
                    <a:pt x="653668" y="49149"/>
                  </a:lnTo>
                  <a:lnTo>
                    <a:pt x="653541" y="71500"/>
                  </a:lnTo>
                  <a:lnTo>
                    <a:pt x="660145" y="71500"/>
                  </a:lnTo>
                  <a:lnTo>
                    <a:pt x="660145" y="49149"/>
                  </a:lnTo>
                  <a:close/>
                </a:path>
                <a:path w="685800" h="120650">
                  <a:moveTo>
                    <a:pt x="612170" y="47260"/>
                  </a:moveTo>
                  <a:lnTo>
                    <a:pt x="634419" y="60296"/>
                  </a:lnTo>
                  <a:lnTo>
                    <a:pt x="653668" y="49149"/>
                  </a:lnTo>
                  <a:lnTo>
                    <a:pt x="660145" y="49149"/>
                  </a:lnTo>
                  <a:lnTo>
                    <a:pt x="660145" y="47371"/>
                  </a:lnTo>
                  <a:lnTo>
                    <a:pt x="612170" y="47260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327396" y="3388232"/>
            <a:ext cx="3155950" cy="141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tabLst>
                <a:tab pos="1823085" algn="l"/>
              </a:tabLst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Glycogen	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Glucose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-1P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Arial"/>
              <a:cs typeface="Arial"/>
            </a:endParaRPr>
          </a:p>
          <a:p>
            <a:pPr marL="12700" marR="251460" algn="ctr">
              <a:lnSpc>
                <a:spcPct val="100000"/>
              </a:lnSpc>
            </a:pP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Glycogen Phosphorylase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- 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R="236854" algn="ctr">
              <a:lnSpc>
                <a:spcPct val="100000"/>
              </a:lnSpc>
            </a:pP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(active</a:t>
            </a:r>
            <a:r>
              <a:rPr sz="1800" b="1" spc="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-P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6679692" y="3578352"/>
            <a:ext cx="361315" cy="704215"/>
            <a:chOff x="6679692" y="3578352"/>
            <a:chExt cx="361315" cy="704215"/>
          </a:xfrm>
        </p:grpSpPr>
        <p:sp>
          <p:nvSpPr>
            <p:cNvPr id="78" name="object 78"/>
            <p:cNvSpPr/>
            <p:nvPr/>
          </p:nvSpPr>
          <p:spPr>
            <a:xfrm>
              <a:off x="6679692" y="3578352"/>
              <a:ext cx="361188" cy="70408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799834" y="3734562"/>
              <a:ext cx="120650" cy="457200"/>
            </a:xfrm>
            <a:custGeom>
              <a:avLst/>
              <a:gdLst/>
              <a:ahLst/>
              <a:cxnLst/>
              <a:rect l="l" t="t" r="r" b="b"/>
              <a:pathLst>
                <a:path w="120650" h="457200">
                  <a:moveTo>
                    <a:pt x="60335" y="51446"/>
                  </a:moveTo>
                  <a:lnTo>
                    <a:pt x="47328" y="73546"/>
                  </a:lnTo>
                  <a:lnTo>
                    <a:pt x="45974" y="457200"/>
                  </a:lnTo>
                  <a:lnTo>
                    <a:pt x="71882" y="457200"/>
                  </a:lnTo>
                  <a:lnTo>
                    <a:pt x="73155" y="96646"/>
                  </a:lnTo>
                  <a:lnTo>
                    <a:pt x="73133" y="73546"/>
                  </a:lnTo>
                  <a:lnTo>
                    <a:pt x="60335" y="51446"/>
                  </a:lnTo>
                  <a:close/>
                </a:path>
                <a:path w="120650" h="457200">
                  <a:moveTo>
                    <a:pt x="75327" y="25654"/>
                  </a:moveTo>
                  <a:lnTo>
                    <a:pt x="73406" y="25654"/>
                  </a:lnTo>
                  <a:lnTo>
                    <a:pt x="73236" y="73723"/>
                  </a:lnTo>
                  <a:lnTo>
                    <a:pt x="94234" y="109981"/>
                  </a:lnTo>
                  <a:lnTo>
                    <a:pt x="97917" y="116205"/>
                  </a:lnTo>
                  <a:lnTo>
                    <a:pt x="105791" y="118363"/>
                  </a:lnTo>
                  <a:lnTo>
                    <a:pt x="112014" y="114681"/>
                  </a:lnTo>
                  <a:lnTo>
                    <a:pt x="118237" y="111125"/>
                  </a:lnTo>
                  <a:lnTo>
                    <a:pt x="120269" y="103250"/>
                  </a:lnTo>
                  <a:lnTo>
                    <a:pt x="116713" y="97027"/>
                  </a:lnTo>
                  <a:lnTo>
                    <a:pt x="75327" y="25654"/>
                  </a:lnTo>
                  <a:close/>
                </a:path>
                <a:path w="120650" h="457200">
                  <a:moveTo>
                    <a:pt x="60451" y="0"/>
                  </a:moveTo>
                  <a:lnTo>
                    <a:pt x="3683" y="96646"/>
                  </a:lnTo>
                  <a:lnTo>
                    <a:pt x="0" y="102869"/>
                  </a:lnTo>
                  <a:lnTo>
                    <a:pt x="2032" y="110743"/>
                  </a:lnTo>
                  <a:lnTo>
                    <a:pt x="8255" y="114426"/>
                  </a:lnTo>
                  <a:lnTo>
                    <a:pt x="14477" y="117982"/>
                  </a:lnTo>
                  <a:lnTo>
                    <a:pt x="22351" y="115950"/>
                  </a:lnTo>
                  <a:lnTo>
                    <a:pt x="47328" y="73546"/>
                  </a:lnTo>
                  <a:lnTo>
                    <a:pt x="47498" y="25654"/>
                  </a:lnTo>
                  <a:lnTo>
                    <a:pt x="75327" y="25654"/>
                  </a:lnTo>
                  <a:lnTo>
                    <a:pt x="60451" y="0"/>
                  </a:lnTo>
                  <a:close/>
                </a:path>
                <a:path w="120650" h="457200">
                  <a:moveTo>
                    <a:pt x="73383" y="32131"/>
                  </a:moveTo>
                  <a:lnTo>
                    <a:pt x="49149" y="32131"/>
                  </a:lnTo>
                  <a:lnTo>
                    <a:pt x="71627" y="32257"/>
                  </a:lnTo>
                  <a:lnTo>
                    <a:pt x="60335" y="51446"/>
                  </a:lnTo>
                  <a:lnTo>
                    <a:pt x="73236" y="73723"/>
                  </a:lnTo>
                  <a:lnTo>
                    <a:pt x="73383" y="32131"/>
                  </a:lnTo>
                  <a:close/>
                </a:path>
                <a:path w="120650" h="457200">
                  <a:moveTo>
                    <a:pt x="73406" y="25654"/>
                  </a:moveTo>
                  <a:lnTo>
                    <a:pt x="47498" y="25654"/>
                  </a:lnTo>
                  <a:lnTo>
                    <a:pt x="47328" y="73546"/>
                  </a:lnTo>
                  <a:lnTo>
                    <a:pt x="60335" y="51446"/>
                  </a:lnTo>
                  <a:lnTo>
                    <a:pt x="49149" y="32131"/>
                  </a:lnTo>
                  <a:lnTo>
                    <a:pt x="73383" y="32131"/>
                  </a:lnTo>
                  <a:lnTo>
                    <a:pt x="73406" y="25654"/>
                  </a:lnTo>
                  <a:close/>
                </a:path>
                <a:path w="120650" h="457200">
                  <a:moveTo>
                    <a:pt x="49149" y="32131"/>
                  </a:moveTo>
                  <a:lnTo>
                    <a:pt x="60335" y="51446"/>
                  </a:lnTo>
                  <a:lnTo>
                    <a:pt x="71627" y="32257"/>
                  </a:lnTo>
                  <a:lnTo>
                    <a:pt x="49149" y="32131"/>
                  </a:lnTo>
                  <a:close/>
                </a:path>
              </a:pathLst>
            </a:custGeom>
            <a:solidFill>
              <a:srgbClr val="FF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4121911" y="4981194"/>
            <a:ext cx="4191635" cy="1297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5615" marR="2533650" indent="-4635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Ph</a:t>
            </a:r>
            <a:r>
              <a:rPr sz="1800" b="1" spc="5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sph</a:t>
            </a:r>
            <a:r>
              <a:rPr sz="1800" b="1" spc="5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r</a:t>
            </a:r>
            <a:r>
              <a:rPr sz="1800" b="1" spc="-30" dirty="0">
                <a:solidFill>
                  <a:srgbClr val="6F2F9F"/>
                </a:solidFill>
                <a:latin typeface="Arial"/>
                <a:cs typeface="Arial"/>
              </a:rPr>
              <a:t>y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la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s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e  kinase</a:t>
            </a:r>
            <a:endParaRPr sz="1800">
              <a:latin typeface="Arial"/>
              <a:cs typeface="Arial"/>
            </a:endParaRPr>
          </a:p>
          <a:p>
            <a:pPr marL="2665730" marR="5080" indent="-1372235">
              <a:lnSpc>
                <a:spcPct val="100000"/>
              </a:lnSpc>
              <a:spcBef>
                <a:spcPts val="1380"/>
              </a:spcBef>
            </a:pP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Glycogen Phosphorylase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-  b</a:t>
            </a:r>
            <a:endParaRPr sz="18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47205" y="6253378"/>
            <a:ext cx="102361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(inactive)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864608" y="4255008"/>
            <a:ext cx="3988435" cy="2054225"/>
            <a:chOff x="4864608" y="4255008"/>
            <a:chExt cx="3988435" cy="2054225"/>
          </a:xfrm>
        </p:grpSpPr>
        <p:sp>
          <p:nvSpPr>
            <p:cNvPr id="83" name="object 83"/>
            <p:cNvSpPr/>
            <p:nvPr/>
          </p:nvSpPr>
          <p:spPr>
            <a:xfrm>
              <a:off x="4877562" y="4371213"/>
              <a:ext cx="533400" cy="1025525"/>
            </a:xfrm>
            <a:custGeom>
              <a:avLst/>
              <a:gdLst/>
              <a:ahLst/>
              <a:cxnLst/>
              <a:rect l="l" t="t" r="r" b="b"/>
              <a:pathLst>
                <a:path w="533400" h="1025525">
                  <a:moveTo>
                    <a:pt x="400050" y="0"/>
                  </a:moveTo>
                  <a:lnTo>
                    <a:pt x="400050" y="66675"/>
                  </a:lnTo>
                  <a:lnTo>
                    <a:pt x="365274" y="83042"/>
                  </a:lnTo>
                  <a:lnTo>
                    <a:pt x="331632" y="102901"/>
                  </a:lnTo>
                  <a:lnTo>
                    <a:pt x="299193" y="126106"/>
                  </a:lnTo>
                  <a:lnTo>
                    <a:pt x="268028" y="152513"/>
                  </a:lnTo>
                  <a:lnTo>
                    <a:pt x="238208" y="181977"/>
                  </a:lnTo>
                  <a:lnTo>
                    <a:pt x="209802" y="214351"/>
                  </a:lnTo>
                  <a:lnTo>
                    <a:pt x="182880" y="249492"/>
                  </a:lnTo>
                  <a:lnTo>
                    <a:pt x="157514" y="287254"/>
                  </a:lnTo>
                  <a:lnTo>
                    <a:pt x="133773" y="327492"/>
                  </a:lnTo>
                  <a:lnTo>
                    <a:pt x="111728" y="370062"/>
                  </a:lnTo>
                  <a:lnTo>
                    <a:pt x="91448" y="414817"/>
                  </a:lnTo>
                  <a:lnTo>
                    <a:pt x="73005" y="461613"/>
                  </a:lnTo>
                  <a:lnTo>
                    <a:pt x="56469" y="510305"/>
                  </a:lnTo>
                  <a:lnTo>
                    <a:pt x="41909" y="560748"/>
                  </a:lnTo>
                  <a:lnTo>
                    <a:pt x="29396" y="612796"/>
                  </a:lnTo>
                  <a:lnTo>
                    <a:pt x="19001" y="666306"/>
                  </a:lnTo>
                  <a:lnTo>
                    <a:pt x="10793" y="721130"/>
                  </a:lnTo>
                  <a:lnTo>
                    <a:pt x="4844" y="777126"/>
                  </a:lnTo>
                  <a:lnTo>
                    <a:pt x="1222" y="834146"/>
                  </a:lnTo>
                  <a:lnTo>
                    <a:pt x="0" y="892048"/>
                  </a:lnTo>
                  <a:lnTo>
                    <a:pt x="0" y="1025525"/>
                  </a:lnTo>
                  <a:lnTo>
                    <a:pt x="1222" y="967605"/>
                  </a:lnTo>
                  <a:lnTo>
                    <a:pt x="4844" y="910568"/>
                  </a:lnTo>
                  <a:lnTo>
                    <a:pt x="10793" y="854558"/>
                  </a:lnTo>
                  <a:lnTo>
                    <a:pt x="19001" y="799721"/>
                  </a:lnTo>
                  <a:lnTo>
                    <a:pt x="29396" y="746200"/>
                  </a:lnTo>
                  <a:lnTo>
                    <a:pt x="41909" y="694141"/>
                  </a:lnTo>
                  <a:lnTo>
                    <a:pt x="56469" y="643690"/>
                  </a:lnTo>
                  <a:lnTo>
                    <a:pt x="73005" y="594990"/>
                  </a:lnTo>
                  <a:lnTo>
                    <a:pt x="91448" y="548188"/>
                  </a:lnTo>
                  <a:lnTo>
                    <a:pt x="111728" y="503427"/>
                  </a:lnTo>
                  <a:lnTo>
                    <a:pt x="133773" y="460854"/>
                  </a:lnTo>
                  <a:lnTo>
                    <a:pt x="157514" y="420612"/>
                  </a:lnTo>
                  <a:lnTo>
                    <a:pt x="182880" y="382848"/>
                  </a:lnTo>
                  <a:lnTo>
                    <a:pt x="209802" y="347705"/>
                  </a:lnTo>
                  <a:lnTo>
                    <a:pt x="238208" y="315329"/>
                  </a:lnTo>
                  <a:lnTo>
                    <a:pt x="268028" y="285864"/>
                  </a:lnTo>
                  <a:lnTo>
                    <a:pt x="299193" y="259457"/>
                  </a:lnTo>
                  <a:lnTo>
                    <a:pt x="331632" y="236251"/>
                  </a:lnTo>
                  <a:lnTo>
                    <a:pt x="365274" y="216392"/>
                  </a:lnTo>
                  <a:lnTo>
                    <a:pt x="400050" y="200025"/>
                  </a:lnTo>
                  <a:lnTo>
                    <a:pt x="400050" y="266700"/>
                  </a:lnTo>
                  <a:lnTo>
                    <a:pt x="533400" y="106299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877562" y="5329936"/>
              <a:ext cx="533400" cy="919480"/>
            </a:xfrm>
            <a:custGeom>
              <a:avLst/>
              <a:gdLst/>
              <a:ahLst/>
              <a:cxnLst/>
              <a:rect l="l" t="t" r="r" b="b"/>
              <a:pathLst>
                <a:path w="533400" h="919479">
                  <a:moveTo>
                    <a:pt x="1650" y="0"/>
                  </a:moveTo>
                  <a:lnTo>
                    <a:pt x="396" y="33337"/>
                  </a:lnTo>
                  <a:lnTo>
                    <a:pt x="0" y="66675"/>
                  </a:lnTo>
                  <a:lnTo>
                    <a:pt x="1230" y="125048"/>
                  </a:lnTo>
                  <a:lnTo>
                    <a:pt x="4868" y="182366"/>
                  </a:lnTo>
                  <a:lnTo>
                    <a:pt x="10834" y="238501"/>
                  </a:lnTo>
                  <a:lnTo>
                    <a:pt x="19050" y="293326"/>
                  </a:lnTo>
                  <a:lnTo>
                    <a:pt x="29434" y="346713"/>
                  </a:lnTo>
                  <a:lnTo>
                    <a:pt x="41910" y="398537"/>
                  </a:lnTo>
                  <a:lnTo>
                    <a:pt x="56395" y="448670"/>
                  </a:lnTo>
                  <a:lnTo>
                    <a:pt x="72813" y="496985"/>
                  </a:lnTo>
                  <a:lnTo>
                    <a:pt x="91082" y="543356"/>
                  </a:lnTo>
                  <a:lnTo>
                    <a:pt x="111125" y="587654"/>
                  </a:lnTo>
                  <a:lnTo>
                    <a:pt x="132860" y="629755"/>
                  </a:lnTo>
                  <a:lnTo>
                    <a:pt x="156210" y="669529"/>
                  </a:lnTo>
                  <a:lnTo>
                    <a:pt x="181094" y="706851"/>
                  </a:lnTo>
                  <a:lnTo>
                    <a:pt x="207433" y="741594"/>
                  </a:lnTo>
                  <a:lnTo>
                    <a:pt x="235148" y="773630"/>
                  </a:lnTo>
                  <a:lnTo>
                    <a:pt x="264160" y="802833"/>
                  </a:lnTo>
                  <a:lnTo>
                    <a:pt x="294388" y="829076"/>
                  </a:lnTo>
                  <a:lnTo>
                    <a:pt x="325755" y="852232"/>
                  </a:lnTo>
                  <a:lnTo>
                    <a:pt x="391583" y="888773"/>
                  </a:lnTo>
                  <a:lnTo>
                    <a:pt x="461010" y="911443"/>
                  </a:lnTo>
                  <a:lnTo>
                    <a:pt x="533400" y="919226"/>
                  </a:lnTo>
                  <a:lnTo>
                    <a:pt x="533400" y="785876"/>
                  </a:lnTo>
                  <a:lnTo>
                    <a:pt x="495743" y="783777"/>
                  </a:lnTo>
                  <a:lnTo>
                    <a:pt x="458758" y="777572"/>
                  </a:lnTo>
                  <a:lnTo>
                    <a:pt x="387170" y="753384"/>
                  </a:lnTo>
                  <a:lnTo>
                    <a:pt x="352750" y="735673"/>
                  </a:lnTo>
                  <a:lnTo>
                    <a:pt x="319370" y="714398"/>
                  </a:lnTo>
                  <a:lnTo>
                    <a:pt x="287121" y="689694"/>
                  </a:lnTo>
                  <a:lnTo>
                    <a:pt x="256095" y="661698"/>
                  </a:lnTo>
                  <a:lnTo>
                    <a:pt x="226384" y="630545"/>
                  </a:lnTo>
                  <a:lnTo>
                    <a:pt x="198080" y="596371"/>
                  </a:lnTo>
                  <a:lnTo>
                    <a:pt x="171275" y="559311"/>
                  </a:lnTo>
                  <a:lnTo>
                    <a:pt x="146061" y="519501"/>
                  </a:lnTo>
                  <a:lnTo>
                    <a:pt x="122530" y="477076"/>
                  </a:lnTo>
                  <a:lnTo>
                    <a:pt x="100773" y="432173"/>
                  </a:lnTo>
                  <a:lnTo>
                    <a:pt x="80883" y="384928"/>
                  </a:lnTo>
                  <a:lnTo>
                    <a:pt x="62953" y="335474"/>
                  </a:lnTo>
                  <a:lnTo>
                    <a:pt x="47072" y="283950"/>
                  </a:lnTo>
                  <a:lnTo>
                    <a:pt x="33335" y="230489"/>
                  </a:lnTo>
                  <a:lnTo>
                    <a:pt x="21832" y="175228"/>
                  </a:lnTo>
                  <a:lnTo>
                    <a:pt x="12656" y="118302"/>
                  </a:lnTo>
                  <a:lnTo>
                    <a:pt x="5898" y="59847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877562" y="4371213"/>
              <a:ext cx="533400" cy="1878330"/>
            </a:xfrm>
            <a:custGeom>
              <a:avLst/>
              <a:gdLst/>
              <a:ahLst/>
              <a:cxnLst/>
              <a:rect l="l" t="t" r="r" b="b"/>
              <a:pathLst>
                <a:path w="533400" h="1878329">
                  <a:moveTo>
                    <a:pt x="1650" y="958723"/>
                  </a:moveTo>
                  <a:lnTo>
                    <a:pt x="5898" y="1018570"/>
                  </a:lnTo>
                  <a:lnTo>
                    <a:pt x="12656" y="1077025"/>
                  </a:lnTo>
                  <a:lnTo>
                    <a:pt x="21832" y="1133951"/>
                  </a:lnTo>
                  <a:lnTo>
                    <a:pt x="33335" y="1189212"/>
                  </a:lnTo>
                  <a:lnTo>
                    <a:pt x="47072" y="1242673"/>
                  </a:lnTo>
                  <a:lnTo>
                    <a:pt x="62953" y="1294197"/>
                  </a:lnTo>
                  <a:lnTo>
                    <a:pt x="80883" y="1343651"/>
                  </a:lnTo>
                  <a:lnTo>
                    <a:pt x="100773" y="1390896"/>
                  </a:lnTo>
                  <a:lnTo>
                    <a:pt x="122530" y="1435799"/>
                  </a:lnTo>
                  <a:lnTo>
                    <a:pt x="146061" y="1478224"/>
                  </a:lnTo>
                  <a:lnTo>
                    <a:pt x="171275" y="1518034"/>
                  </a:lnTo>
                  <a:lnTo>
                    <a:pt x="198080" y="1555094"/>
                  </a:lnTo>
                  <a:lnTo>
                    <a:pt x="226384" y="1589268"/>
                  </a:lnTo>
                  <a:lnTo>
                    <a:pt x="256095" y="1620421"/>
                  </a:lnTo>
                  <a:lnTo>
                    <a:pt x="287121" y="1648417"/>
                  </a:lnTo>
                  <a:lnTo>
                    <a:pt x="319370" y="1673121"/>
                  </a:lnTo>
                  <a:lnTo>
                    <a:pt x="352750" y="1694396"/>
                  </a:lnTo>
                  <a:lnTo>
                    <a:pt x="387170" y="1712107"/>
                  </a:lnTo>
                  <a:lnTo>
                    <a:pt x="458758" y="1736295"/>
                  </a:lnTo>
                  <a:lnTo>
                    <a:pt x="533400" y="1744599"/>
                  </a:lnTo>
                  <a:lnTo>
                    <a:pt x="533400" y="1877949"/>
                  </a:lnTo>
                  <a:lnTo>
                    <a:pt x="461010" y="1870166"/>
                  </a:lnTo>
                  <a:lnTo>
                    <a:pt x="391583" y="1847496"/>
                  </a:lnTo>
                  <a:lnTo>
                    <a:pt x="325755" y="1810955"/>
                  </a:lnTo>
                  <a:lnTo>
                    <a:pt x="294388" y="1787799"/>
                  </a:lnTo>
                  <a:lnTo>
                    <a:pt x="264160" y="1761556"/>
                  </a:lnTo>
                  <a:lnTo>
                    <a:pt x="235148" y="1732353"/>
                  </a:lnTo>
                  <a:lnTo>
                    <a:pt x="207433" y="1700317"/>
                  </a:lnTo>
                  <a:lnTo>
                    <a:pt x="181094" y="1665574"/>
                  </a:lnTo>
                  <a:lnTo>
                    <a:pt x="156210" y="1628252"/>
                  </a:lnTo>
                  <a:lnTo>
                    <a:pt x="132860" y="1588478"/>
                  </a:lnTo>
                  <a:lnTo>
                    <a:pt x="111125" y="1546377"/>
                  </a:lnTo>
                  <a:lnTo>
                    <a:pt x="91082" y="1502079"/>
                  </a:lnTo>
                  <a:lnTo>
                    <a:pt x="72813" y="1455708"/>
                  </a:lnTo>
                  <a:lnTo>
                    <a:pt x="56395" y="1407393"/>
                  </a:lnTo>
                  <a:lnTo>
                    <a:pt x="41910" y="1357260"/>
                  </a:lnTo>
                  <a:lnTo>
                    <a:pt x="29434" y="1305436"/>
                  </a:lnTo>
                  <a:lnTo>
                    <a:pt x="19050" y="1252049"/>
                  </a:lnTo>
                  <a:lnTo>
                    <a:pt x="10834" y="1197224"/>
                  </a:lnTo>
                  <a:lnTo>
                    <a:pt x="4868" y="1141089"/>
                  </a:lnTo>
                  <a:lnTo>
                    <a:pt x="1230" y="1083771"/>
                  </a:lnTo>
                  <a:lnTo>
                    <a:pt x="0" y="1025398"/>
                  </a:lnTo>
                  <a:lnTo>
                    <a:pt x="0" y="892048"/>
                  </a:lnTo>
                  <a:lnTo>
                    <a:pt x="1222" y="834146"/>
                  </a:lnTo>
                  <a:lnTo>
                    <a:pt x="4844" y="777126"/>
                  </a:lnTo>
                  <a:lnTo>
                    <a:pt x="10793" y="721130"/>
                  </a:lnTo>
                  <a:lnTo>
                    <a:pt x="19001" y="666306"/>
                  </a:lnTo>
                  <a:lnTo>
                    <a:pt x="29396" y="612796"/>
                  </a:lnTo>
                  <a:lnTo>
                    <a:pt x="41909" y="560748"/>
                  </a:lnTo>
                  <a:lnTo>
                    <a:pt x="56469" y="510305"/>
                  </a:lnTo>
                  <a:lnTo>
                    <a:pt x="73005" y="461613"/>
                  </a:lnTo>
                  <a:lnTo>
                    <a:pt x="91448" y="414817"/>
                  </a:lnTo>
                  <a:lnTo>
                    <a:pt x="111728" y="370062"/>
                  </a:lnTo>
                  <a:lnTo>
                    <a:pt x="133773" y="327492"/>
                  </a:lnTo>
                  <a:lnTo>
                    <a:pt x="157514" y="287254"/>
                  </a:lnTo>
                  <a:lnTo>
                    <a:pt x="182880" y="249492"/>
                  </a:lnTo>
                  <a:lnTo>
                    <a:pt x="209802" y="214351"/>
                  </a:lnTo>
                  <a:lnTo>
                    <a:pt x="238208" y="181977"/>
                  </a:lnTo>
                  <a:lnTo>
                    <a:pt x="268028" y="152513"/>
                  </a:lnTo>
                  <a:lnTo>
                    <a:pt x="299193" y="126106"/>
                  </a:lnTo>
                  <a:lnTo>
                    <a:pt x="331632" y="102901"/>
                  </a:lnTo>
                  <a:lnTo>
                    <a:pt x="365274" y="83042"/>
                  </a:lnTo>
                  <a:lnTo>
                    <a:pt x="400050" y="66675"/>
                  </a:lnTo>
                  <a:lnTo>
                    <a:pt x="400050" y="0"/>
                  </a:lnTo>
                  <a:lnTo>
                    <a:pt x="533400" y="106299"/>
                  </a:lnTo>
                  <a:lnTo>
                    <a:pt x="400050" y="266700"/>
                  </a:lnTo>
                  <a:lnTo>
                    <a:pt x="400050" y="200025"/>
                  </a:lnTo>
                  <a:lnTo>
                    <a:pt x="365274" y="216392"/>
                  </a:lnTo>
                  <a:lnTo>
                    <a:pt x="331632" y="236251"/>
                  </a:lnTo>
                  <a:lnTo>
                    <a:pt x="299193" y="259457"/>
                  </a:lnTo>
                  <a:lnTo>
                    <a:pt x="268028" y="285864"/>
                  </a:lnTo>
                  <a:lnTo>
                    <a:pt x="238208" y="315329"/>
                  </a:lnTo>
                  <a:lnTo>
                    <a:pt x="209802" y="347705"/>
                  </a:lnTo>
                  <a:lnTo>
                    <a:pt x="182880" y="382848"/>
                  </a:lnTo>
                  <a:lnTo>
                    <a:pt x="157514" y="420612"/>
                  </a:lnTo>
                  <a:lnTo>
                    <a:pt x="133773" y="460854"/>
                  </a:lnTo>
                  <a:lnTo>
                    <a:pt x="111728" y="503427"/>
                  </a:lnTo>
                  <a:lnTo>
                    <a:pt x="91448" y="548188"/>
                  </a:lnTo>
                  <a:lnTo>
                    <a:pt x="73005" y="594990"/>
                  </a:lnTo>
                  <a:lnTo>
                    <a:pt x="56469" y="643690"/>
                  </a:lnTo>
                  <a:lnTo>
                    <a:pt x="41909" y="694141"/>
                  </a:lnTo>
                  <a:lnTo>
                    <a:pt x="29396" y="746200"/>
                  </a:lnTo>
                  <a:lnTo>
                    <a:pt x="19001" y="799721"/>
                  </a:lnTo>
                  <a:lnTo>
                    <a:pt x="10793" y="854558"/>
                  </a:lnTo>
                  <a:lnTo>
                    <a:pt x="4844" y="910568"/>
                  </a:lnTo>
                  <a:lnTo>
                    <a:pt x="1222" y="967605"/>
                  </a:lnTo>
                  <a:lnTo>
                    <a:pt x="0" y="1025525"/>
                  </a:lnTo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306561" y="5263388"/>
              <a:ext cx="533400" cy="1032510"/>
            </a:xfrm>
            <a:custGeom>
              <a:avLst/>
              <a:gdLst/>
              <a:ahLst/>
              <a:cxnLst/>
              <a:rect l="l" t="t" r="r" b="b"/>
              <a:pathLst>
                <a:path w="533400" h="1032510">
                  <a:moveTo>
                    <a:pt x="532003" y="0"/>
                  </a:moveTo>
                  <a:lnTo>
                    <a:pt x="528474" y="59161"/>
                  </a:lnTo>
                  <a:lnTo>
                    <a:pt x="522846" y="117255"/>
                  </a:lnTo>
                  <a:lnTo>
                    <a:pt x="515180" y="174150"/>
                  </a:lnTo>
                  <a:lnTo>
                    <a:pt x="505539" y="229717"/>
                  </a:lnTo>
                  <a:lnTo>
                    <a:pt x="493984" y="283826"/>
                  </a:lnTo>
                  <a:lnTo>
                    <a:pt x="480578" y="336349"/>
                  </a:lnTo>
                  <a:lnTo>
                    <a:pt x="465383" y="387155"/>
                  </a:lnTo>
                  <a:lnTo>
                    <a:pt x="448461" y="436114"/>
                  </a:lnTo>
                  <a:lnTo>
                    <a:pt x="429874" y="483098"/>
                  </a:lnTo>
                  <a:lnTo>
                    <a:pt x="409686" y="527977"/>
                  </a:lnTo>
                  <a:lnTo>
                    <a:pt x="387957" y="570620"/>
                  </a:lnTo>
                  <a:lnTo>
                    <a:pt x="364750" y="610899"/>
                  </a:lnTo>
                  <a:lnTo>
                    <a:pt x="340127" y="648684"/>
                  </a:lnTo>
                  <a:lnTo>
                    <a:pt x="314150" y="683845"/>
                  </a:lnTo>
                  <a:lnTo>
                    <a:pt x="286883" y="716253"/>
                  </a:lnTo>
                  <a:lnTo>
                    <a:pt x="258386" y="745778"/>
                  </a:lnTo>
                  <a:lnTo>
                    <a:pt x="228722" y="772291"/>
                  </a:lnTo>
                  <a:lnTo>
                    <a:pt x="197953" y="795662"/>
                  </a:lnTo>
                  <a:lnTo>
                    <a:pt x="133350" y="832459"/>
                  </a:lnTo>
                  <a:lnTo>
                    <a:pt x="133350" y="765784"/>
                  </a:lnTo>
                  <a:lnTo>
                    <a:pt x="0" y="928624"/>
                  </a:lnTo>
                  <a:lnTo>
                    <a:pt x="133350" y="1032484"/>
                  </a:lnTo>
                  <a:lnTo>
                    <a:pt x="133350" y="965809"/>
                  </a:lnTo>
                  <a:lnTo>
                    <a:pt x="165412" y="949537"/>
                  </a:lnTo>
                  <a:lnTo>
                    <a:pt x="226552" y="907478"/>
                  </a:lnTo>
                  <a:lnTo>
                    <a:pt x="255526" y="881941"/>
                  </a:lnTo>
                  <a:lnTo>
                    <a:pt x="283367" y="853567"/>
                  </a:lnTo>
                  <a:lnTo>
                    <a:pt x="310024" y="822478"/>
                  </a:lnTo>
                  <a:lnTo>
                    <a:pt x="335446" y="788802"/>
                  </a:lnTo>
                  <a:lnTo>
                    <a:pt x="359580" y="752663"/>
                  </a:lnTo>
                  <a:lnTo>
                    <a:pt x="382375" y="714185"/>
                  </a:lnTo>
                  <a:lnTo>
                    <a:pt x="403779" y="673494"/>
                  </a:lnTo>
                  <a:lnTo>
                    <a:pt x="423741" y="630715"/>
                  </a:lnTo>
                  <a:lnTo>
                    <a:pt x="442209" y="585973"/>
                  </a:lnTo>
                  <a:lnTo>
                    <a:pt x="459131" y="539393"/>
                  </a:lnTo>
                  <a:lnTo>
                    <a:pt x="474457" y="491100"/>
                  </a:lnTo>
                  <a:lnTo>
                    <a:pt x="488134" y="441219"/>
                  </a:lnTo>
                  <a:lnTo>
                    <a:pt x="500110" y="389874"/>
                  </a:lnTo>
                  <a:lnTo>
                    <a:pt x="510335" y="337192"/>
                  </a:lnTo>
                  <a:lnTo>
                    <a:pt x="518756" y="283297"/>
                  </a:lnTo>
                  <a:lnTo>
                    <a:pt x="525322" y="228313"/>
                  </a:lnTo>
                  <a:lnTo>
                    <a:pt x="529981" y="172367"/>
                  </a:lnTo>
                  <a:lnTo>
                    <a:pt x="532682" y="115582"/>
                  </a:lnTo>
                  <a:lnTo>
                    <a:pt x="533373" y="58085"/>
                  </a:lnTo>
                  <a:lnTo>
                    <a:pt x="532003" y="0"/>
                  </a:lnTo>
                  <a:close/>
                </a:path>
              </a:pathLst>
            </a:custGeom>
            <a:solidFill>
              <a:srgbClr val="93C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306561" y="4267962"/>
              <a:ext cx="533400" cy="1062355"/>
            </a:xfrm>
            <a:custGeom>
              <a:avLst/>
              <a:gdLst/>
              <a:ahLst/>
              <a:cxnLst/>
              <a:rect l="l" t="t" r="r" b="b"/>
              <a:pathLst>
                <a:path w="533400" h="1062354">
                  <a:moveTo>
                    <a:pt x="0" y="0"/>
                  </a:moveTo>
                  <a:lnTo>
                    <a:pt x="0" y="133350"/>
                  </a:lnTo>
                  <a:lnTo>
                    <a:pt x="35076" y="135325"/>
                  </a:lnTo>
                  <a:lnTo>
                    <a:pt x="69547" y="141170"/>
                  </a:lnTo>
                  <a:lnTo>
                    <a:pt x="136386" y="163978"/>
                  </a:lnTo>
                  <a:lnTo>
                    <a:pt x="199956" y="200794"/>
                  </a:lnTo>
                  <a:lnTo>
                    <a:pt x="230340" y="224150"/>
                  </a:lnTo>
                  <a:lnTo>
                    <a:pt x="259695" y="250641"/>
                  </a:lnTo>
                  <a:lnTo>
                    <a:pt x="287952" y="280145"/>
                  </a:lnTo>
                  <a:lnTo>
                    <a:pt x="315041" y="312539"/>
                  </a:lnTo>
                  <a:lnTo>
                    <a:pt x="340891" y="347702"/>
                  </a:lnTo>
                  <a:lnTo>
                    <a:pt x="365432" y="385510"/>
                  </a:lnTo>
                  <a:lnTo>
                    <a:pt x="388594" y="425841"/>
                  </a:lnTo>
                  <a:lnTo>
                    <a:pt x="410306" y="468573"/>
                  </a:lnTo>
                  <a:lnTo>
                    <a:pt x="430499" y="513584"/>
                  </a:lnTo>
                  <a:lnTo>
                    <a:pt x="449102" y="560752"/>
                  </a:lnTo>
                  <a:lnTo>
                    <a:pt x="466045" y="609953"/>
                  </a:lnTo>
                  <a:lnTo>
                    <a:pt x="481258" y="661066"/>
                  </a:lnTo>
                  <a:lnTo>
                    <a:pt x="494670" y="713968"/>
                  </a:lnTo>
                  <a:lnTo>
                    <a:pt x="506211" y="768536"/>
                  </a:lnTo>
                  <a:lnTo>
                    <a:pt x="515812" y="824650"/>
                  </a:lnTo>
                  <a:lnTo>
                    <a:pt x="523401" y="882185"/>
                  </a:lnTo>
                  <a:lnTo>
                    <a:pt x="528909" y="941020"/>
                  </a:lnTo>
                  <a:lnTo>
                    <a:pt x="532265" y="1001033"/>
                  </a:lnTo>
                  <a:lnTo>
                    <a:pt x="533400" y="1062101"/>
                  </a:lnTo>
                  <a:lnTo>
                    <a:pt x="533400" y="928624"/>
                  </a:lnTo>
                  <a:lnTo>
                    <a:pt x="532265" y="867571"/>
                  </a:lnTo>
                  <a:lnTo>
                    <a:pt x="528909" y="807571"/>
                  </a:lnTo>
                  <a:lnTo>
                    <a:pt x="523401" y="748749"/>
                  </a:lnTo>
                  <a:lnTo>
                    <a:pt x="515812" y="691224"/>
                  </a:lnTo>
                  <a:lnTo>
                    <a:pt x="506211" y="635121"/>
                  </a:lnTo>
                  <a:lnTo>
                    <a:pt x="494670" y="580562"/>
                  </a:lnTo>
                  <a:lnTo>
                    <a:pt x="481258" y="527668"/>
                  </a:lnTo>
                  <a:lnTo>
                    <a:pt x="466045" y="476563"/>
                  </a:lnTo>
                  <a:lnTo>
                    <a:pt x="449102" y="427368"/>
                  </a:lnTo>
                  <a:lnTo>
                    <a:pt x="430499" y="380207"/>
                  </a:lnTo>
                  <a:lnTo>
                    <a:pt x="410306" y="335201"/>
                  </a:lnTo>
                  <a:lnTo>
                    <a:pt x="388594" y="292473"/>
                  </a:lnTo>
                  <a:lnTo>
                    <a:pt x="365432" y="252146"/>
                  </a:lnTo>
                  <a:lnTo>
                    <a:pt x="340891" y="214341"/>
                  </a:lnTo>
                  <a:lnTo>
                    <a:pt x="315041" y="179181"/>
                  </a:lnTo>
                  <a:lnTo>
                    <a:pt x="287952" y="146789"/>
                  </a:lnTo>
                  <a:lnTo>
                    <a:pt x="259695" y="117287"/>
                  </a:lnTo>
                  <a:lnTo>
                    <a:pt x="230340" y="90798"/>
                  </a:lnTo>
                  <a:lnTo>
                    <a:pt x="199956" y="67443"/>
                  </a:lnTo>
                  <a:lnTo>
                    <a:pt x="136386" y="30627"/>
                  </a:lnTo>
                  <a:lnTo>
                    <a:pt x="69547" y="7820"/>
                  </a:lnTo>
                  <a:lnTo>
                    <a:pt x="35076" y="19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306561" y="4267962"/>
              <a:ext cx="533400" cy="2028189"/>
            </a:xfrm>
            <a:custGeom>
              <a:avLst/>
              <a:gdLst/>
              <a:ahLst/>
              <a:cxnLst/>
              <a:rect l="l" t="t" r="r" b="b"/>
              <a:pathLst>
                <a:path w="533400" h="2028189">
                  <a:moveTo>
                    <a:pt x="533400" y="1062101"/>
                  </a:moveTo>
                  <a:lnTo>
                    <a:pt x="532265" y="1001033"/>
                  </a:lnTo>
                  <a:lnTo>
                    <a:pt x="528909" y="941020"/>
                  </a:lnTo>
                  <a:lnTo>
                    <a:pt x="523401" y="882185"/>
                  </a:lnTo>
                  <a:lnTo>
                    <a:pt x="515812" y="824650"/>
                  </a:lnTo>
                  <a:lnTo>
                    <a:pt x="506211" y="768536"/>
                  </a:lnTo>
                  <a:lnTo>
                    <a:pt x="494670" y="713968"/>
                  </a:lnTo>
                  <a:lnTo>
                    <a:pt x="481258" y="661066"/>
                  </a:lnTo>
                  <a:lnTo>
                    <a:pt x="466045" y="609953"/>
                  </a:lnTo>
                  <a:lnTo>
                    <a:pt x="449102" y="560752"/>
                  </a:lnTo>
                  <a:lnTo>
                    <a:pt x="430499" y="513584"/>
                  </a:lnTo>
                  <a:lnTo>
                    <a:pt x="410306" y="468573"/>
                  </a:lnTo>
                  <a:lnTo>
                    <a:pt x="388594" y="425841"/>
                  </a:lnTo>
                  <a:lnTo>
                    <a:pt x="365432" y="385510"/>
                  </a:lnTo>
                  <a:lnTo>
                    <a:pt x="340891" y="347702"/>
                  </a:lnTo>
                  <a:lnTo>
                    <a:pt x="315041" y="312539"/>
                  </a:lnTo>
                  <a:lnTo>
                    <a:pt x="287952" y="280145"/>
                  </a:lnTo>
                  <a:lnTo>
                    <a:pt x="259695" y="250641"/>
                  </a:lnTo>
                  <a:lnTo>
                    <a:pt x="230340" y="224150"/>
                  </a:lnTo>
                  <a:lnTo>
                    <a:pt x="199956" y="200794"/>
                  </a:lnTo>
                  <a:lnTo>
                    <a:pt x="136386" y="163978"/>
                  </a:lnTo>
                  <a:lnTo>
                    <a:pt x="69547" y="141170"/>
                  </a:lnTo>
                  <a:lnTo>
                    <a:pt x="0" y="133350"/>
                  </a:lnTo>
                  <a:lnTo>
                    <a:pt x="0" y="0"/>
                  </a:lnTo>
                  <a:lnTo>
                    <a:pt x="69547" y="7820"/>
                  </a:lnTo>
                  <a:lnTo>
                    <a:pt x="136386" y="30627"/>
                  </a:lnTo>
                  <a:lnTo>
                    <a:pt x="199956" y="67443"/>
                  </a:lnTo>
                  <a:lnTo>
                    <a:pt x="230340" y="90798"/>
                  </a:lnTo>
                  <a:lnTo>
                    <a:pt x="259695" y="117287"/>
                  </a:lnTo>
                  <a:lnTo>
                    <a:pt x="287952" y="146789"/>
                  </a:lnTo>
                  <a:lnTo>
                    <a:pt x="315041" y="179181"/>
                  </a:lnTo>
                  <a:lnTo>
                    <a:pt x="340891" y="214341"/>
                  </a:lnTo>
                  <a:lnTo>
                    <a:pt x="365432" y="252146"/>
                  </a:lnTo>
                  <a:lnTo>
                    <a:pt x="388594" y="292473"/>
                  </a:lnTo>
                  <a:lnTo>
                    <a:pt x="410306" y="335201"/>
                  </a:lnTo>
                  <a:lnTo>
                    <a:pt x="430499" y="380207"/>
                  </a:lnTo>
                  <a:lnTo>
                    <a:pt x="449102" y="427368"/>
                  </a:lnTo>
                  <a:lnTo>
                    <a:pt x="466045" y="476563"/>
                  </a:lnTo>
                  <a:lnTo>
                    <a:pt x="481258" y="527668"/>
                  </a:lnTo>
                  <a:lnTo>
                    <a:pt x="494670" y="580562"/>
                  </a:lnTo>
                  <a:lnTo>
                    <a:pt x="506211" y="635121"/>
                  </a:lnTo>
                  <a:lnTo>
                    <a:pt x="515812" y="691224"/>
                  </a:lnTo>
                  <a:lnTo>
                    <a:pt x="523401" y="748749"/>
                  </a:lnTo>
                  <a:lnTo>
                    <a:pt x="528909" y="807571"/>
                  </a:lnTo>
                  <a:lnTo>
                    <a:pt x="532265" y="867571"/>
                  </a:lnTo>
                  <a:lnTo>
                    <a:pt x="533400" y="928624"/>
                  </a:lnTo>
                  <a:lnTo>
                    <a:pt x="533400" y="1062101"/>
                  </a:lnTo>
                  <a:lnTo>
                    <a:pt x="532290" y="1122202"/>
                  </a:lnTo>
                  <a:lnTo>
                    <a:pt x="529002" y="1181438"/>
                  </a:lnTo>
                  <a:lnTo>
                    <a:pt x="523596" y="1239672"/>
                  </a:lnTo>
                  <a:lnTo>
                    <a:pt x="516132" y="1296769"/>
                  </a:lnTo>
                  <a:lnTo>
                    <a:pt x="506673" y="1352592"/>
                  </a:lnTo>
                  <a:lnTo>
                    <a:pt x="495277" y="1407004"/>
                  </a:lnTo>
                  <a:lnTo>
                    <a:pt x="482007" y="1459869"/>
                  </a:lnTo>
                  <a:lnTo>
                    <a:pt x="466922" y="1511052"/>
                  </a:lnTo>
                  <a:lnTo>
                    <a:pt x="450084" y="1560415"/>
                  </a:lnTo>
                  <a:lnTo>
                    <a:pt x="431553" y="1607822"/>
                  </a:lnTo>
                  <a:lnTo>
                    <a:pt x="411389" y="1653137"/>
                  </a:lnTo>
                  <a:lnTo>
                    <a:pt x="389655" y="1696224"/>
                  </a:lnTo>
                  <a:lnTo>
                    <a:pt x="366409" y="1736946"/>
                  </a:lnTo>
                  <a:lnTo>
                    <a:pt x="341714" y="1775167"/>
                  </a:lnTo>
                  <a:lnTo>
                    <a:pt x="315630" y="1810751"/>
                  </a:lnTo>
                  <a:lnTo>
                    <a:pt x="288217" y="1843561"/>
                  </a:lnTo>
                  <a:lnTo>
                    <a:pt x="259536" y="1873461"/>
                  </a:lnTo>
                  <a:lnTo>
                    <a:pt x="229648" y="1900315"/>
                  </a:lnTo>
                  <a:lnTo>
                    <a:pt x="198614" y="1923986"/>
                  </a:lnTo>
                  <a:lnTo>
                    <a:pt x="133350" y="1961235"/>
                  </a:lnTo>
                  <a:lnTo>
                    <a:pt x="133350" y="2027910"/>
                  </a:lnTo>
                  <a:lnTo>
                    <a:pt x="0" y="1924050"/>
                  </a:lnTo>
                  <a:lnTo>
                    <a:pt x="133350" y="1761210"/>
                  </a:lnTo>
                  <a:lnTo>
                    <a:pt x="133350" y="1827885"/>
                  </a:lnTo>
                  <a:lnTo>
                    <a:pt x="166141" y="1811187"/>
                  </a:lnTo>
                  <a:lnTo>
                    <a:pt x="228722" y="1767717"/>
                  </a:lnTo>
                  <a:lnTo>
                    <a:pt x="258386" y="1741204"/>
                  </a:lnTo>
                  <a:lnTo>
                    <a:pt x="286883" y="1711679"/>
                  </a:lnTo>
                  <a:lnTo>
                    <a:pt x="314150" y="1679271"/>
                  </a:lnTo>
                  <a:lnTo>
                    <a:pt x="340127" y="1644110"/>
                  </a:lnTo>
                  <a:lnTo>
                    <a:pt x="364750" y="1606325"/>
                  </a:lnTo>
                  <a:lnTo>
                    <a:pt x="387957" y="1566046"/>
                  </a:lnTo>
                  <a:lnTo>
                    <a:pt x="409686" y="1523403"/>
                  </a:lnTo>
                  <a:lnTo>
                    <a:pt x="429874" y="1478524"/>
                  </a:lnTo>
                  <a:lnTo>
                    <a:pt x="448461" y="1431540"/>
                  </a:lnTo>
                  <a:lnTo>
                    <a:pt x="465383" y="1382581"/>
                  </a:lnTo>
                  <a:lnTo>
                    <a:pt x="480578" y="1331775"/>
                  </a:lnTo>
                  <a:lnTo>
                    <a:pt x="493984" y="1279252"/>
                  </a:lnTo>
                  <a:lnTo>
                    <a:pt x="505539" y="1225143"/>
                  </a:lnTo>
                  <a:lnTo>
                    <a:pt x="515180" y="1169576"/>
                  </a:lnTo>
                  <a:lnTo>
                    <a:pt x="522846" y="1112681"/>
                  </a:lnTo>
                  <a:lnTo>
                    <a:pt x="528474" y="1054587"/>
                  </a:lnTo>
                  <a:lnTo>
                    <a:pt x="532003" y="995426"/>
                  </a:lnTo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8739758" y="4308153"/>
            <a:ext cx="438150" cy="1827530"/>
          </a:xfrm>
          <a:prstGeom prst="rect">
            <a:avLst/>
          </a:prstGeom>
        </p:spPr>
        <p:txBody>
          <a:bodyPr vert="vert270" wrap="square" lIns="0" tIns="3175" rIns="0" bIns="0" rtlCol="0">
            <a:spAutoFit/>
          </a:bodyPr>
          <a:lstStyle/>
          <a:p>
            <a:pPr marL="888365" marR="5080" indent="-876300">
              <a:lnSpc>
                <a:spcPts val="1680"/>
              </a:lnSpc>
              <a:spcBef>
                <a:spcPts val="25"/>
              </a:spcBef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Protein </a:t>
            </a:r>
            <a:r>
              <a:rPr sz="1400" b="1" spc="-5" dirty="0">
                <a:solidFill>
                  <a:srgbClr val="FF0000"/>
                </a:solidFill>
                <a:latin typeface="Arial"/>
                <a:cs typeface="Arial"/>
              </a:rPr>
              <a:t>phosphaase</a:t>
            </a:r>
            <a:r>
              <a:rPr sz="1400" b="1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   I</a:t>
            </a:r>
            <a:endParaRPr sz="140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6891908" y="1278763"/>
            <a:ext cx="1858899" cy="143319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9445" y="362457"/>
            <a:ext cx="63163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imes New Roman"/>
                <a:cs typeface="Times New Roman"/>
              </a:rPr>
              <a:t>Effect of </a:t>
            </a:r>
            <a:r>
              <a:rPr sz="3200" b="1" spc="10" dirty="0">
                <a:latin typeface="Times New Roman"/>
                <a:cs typeface="Times New Roman"/>
              </a:rPr>
              <a:t>Ca</a:t>
            </a:r>
            <a:r>
              <a:rPr sz="3150" b="1" spc="15" baseline="25132" dirty="0">
                <a:latin typeface="Times New Roman"/>
                <a:cs typeface="Times New Roman"/>
              </a:rPr>
              <a:t>2+ </a:t>
            </a:r>
            <a:r>
              <a:rPr sz="3200" b="1" dirty="0">
                <a:latin typeface="Times New Roman"/>
                <a:cs typeface="Times New Roman"/>
              </a:rPr>
              <a:t>ions on</a:t>
            </a:r>
            <a:r>
              <a:rPr sz="3200" b="1" spc="-37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glycogenolysis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9240" y="1033468"/>
            <a:ext cx="7199630" cy="4787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8610" marR="419734" indent="-283845">
              <a:lnSpc>
                <a:spcPct val="140000"/>
              </a:lnSpc>
              <a:spcBef>
                <a:spcPts val="95"/>
              </a:spcBef>
              <a:buClr>
                <a:srgbClr val="93C500"/>
              </a:buClr>
              <a:buSzPct val="79166"/>
              <a:buFont typeface="Arial"/>
              <a:buChar char=""/>
              <a:tabLst>
                <a:tab pos="308610" algn="l"/>
                <a:tab pos="30924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When the muscle </a:t>
            </a:r>
            <a:r>
              <a:rPr sz="2400" b="1" dirty="0">
                <a:latin typeface="Times New Roman"/>
                <a:cs typeface="Times New Roman"/>
              </a:rPr>
              <a:t>contracts,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Ca</a:t>
            </a:r>
            <a:r>
              <a:rPr sz="2400" b="1" spc="-7" baseline="24305" dirty="0">
                <a:solidFill>
                  <a:srgbClr val="0000FF"/>
                </a:solidFill>
                <a:latin typeface="Times New Roman"/>
                <a:cs typeface="Times New Roman"/>
              </a:rPr>
              <a:t>2+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ions </a:t>
            </a:r>
            <a:r>
              <a:rPr sz="24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are 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released  from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sarcoplasmic</a:t>
            </a:r>
            <a:r>
              <a:rPr sz="2400" b="1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reticulum.</a:t>
            </a:r>
            <a:endParaRPr sz="2400">
              <a:latin typeface="Times New Roman"/>
              <a:cs typeface="Times New Roman"/>
            </a:endParaRPr>
          </a:p>
          <a:p>
            <a:pPr marL="308610" marR="17780" indent="-283845">
              <a:lnSpc>
                <a:spcPct val="140000"/>
              </a:lnSpc>
              <a:spcBef>
                <a:spcPts val="605"/>
              </a:spcBef>
              <a:buClr>
                <a:srgbClr val="93C500"/>
              </a:buClr>
              <a:buSzPct val="79166"/>
              <a:buFont typeface="Arial"/>
              <a:buChar char=""/>
              <a:tabLst>
                <a:tab pos="308610" algn="l"/>
                <a:tab pos="309245" algn="l"/>
              </a:tabLst>
            </a:pP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Ca</a:t>
            </a:r>
            <a:r>
              <a:rPr sz="2400" b="1" spc="-7" baseline="24305" dirty="0">
                <a:solidFill>
                  <a:srgbClr val="0000FF"/>
                </a:solidFill>
                <a:latin typeface="Times New Roman"/>
                <a:cs typeface="Times New Roman"/>
              </a:rPr>
              <a:t>2+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binds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to calmodulin- </a:t>
            </a:r>
            <a:r>
              <a:rPr sz="2400" b="1" dirty="0">
                <a:latin typeface="Times New Roman"/>
                <a:cs typeface="Times New Roman"/>
              </a:rPr>
              <a:t>calcium modulating  </a:t>
            </a:r>
            <a:r>
              <a:rPr sz="2400" b="1" spc="-10" dirty="0">
                <a:latin typeface="Times New Roman"/>
                <a:cs typeface="Times New Roman"/>
              </a:rPr>
              <a:t>protein </a:t>
            </a:r>
            <a:r>
              <a:rPr sz="2400" b="1" dirty="0">
                <a:latin typeface="Times New Roman"/>
                <a:cs typeface="Times New Roman"/>
              </a:rPr>
              <a:t>&amp; 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directly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activates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phosphorylase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kinase 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without the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involvement of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cAMP-dependent 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protein 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kinase.</a:t>
            </a:r>
            <a:endParaRPr sz="2400">
              <a:latin typeface="Times New Roman"/>
              <a:cs typeface="Times New Roman"/>
            </a:endParaRPr>
          </a:p>
          <a:p>
            <a:pPr marL="308610" marR="193675" indent="-283845">
              <a:lnSpc>
                <a:spcPct val="140000"/>
              </a:lnSpc>
              <a:spcBef>
                <a:spcPts val="600"/>
              </a:spcBef>
              <a:buClr>
                <a:srgbClr val="93C500"/>
              </a:buClr>
              <a:buSzPct val="79166"/>
              <a:buFont typeface="Arial"/>
              <a:buChar char=""/>
              <a:tabLst>
                <a:tab pos="308610" algn="l"/>
                <a:tab pos="30924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An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elevated glucagon or epinephrine level</a:t>
            </a:r>
            <a:r>
              <a:rPr sz="2400" b="1" spc="-1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increases 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glycogen degradation </a:t>
            </a:r>
            <a:r>
              <a:rPr sz="2400" b="1" spc="-15" dirty="0">
                <a:latin typeface="Times New Roman"/>
                <a:cs typeface="Times New Roman"/>
              </a:rPr>
              <a:t>whereas </a:t>
            </a:r>
            <a:r>
              <a:rPr sz="2400" b="1" spc="-5" dirty="0">
                <a:latin typeface="Times New Roman"/>
                <a:cs typeface="Times New Roman"/>
              </a:rPr>
              <a:t>an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elevated insulin  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results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in 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increased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glycogen</a:t>
            </a:r>
            <a:r>
              <a:rPr sz="24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synthesis.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9609" y="946530"/>
            <a:ext cx="23856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latin typeface="Times New Roman"/>
                <a:cs typeface="Times New Roman"/>
              </a:rPr>
              <a:t>Refe</a:t>
            </a:r>
            <a:r>
              <a:rPr b="1" spc="-65" dirty="0">
                <a:latin typeface="Times New Roman"/>
                <a:cs typeface="Times New Roman"/>
              </a:rPr>
              <a:t>r</a:t>
            </a:r>
            <a:r>
              <a:rPr b="1" spc="-5" dirty="0">
                <a:latin typeface="Times New Roman"/>
                <a:cs typeface="Times New Roman"/>
              </a:rPr>
              <a:t>enc</a:t>
            </a:r>
            <a:r>
              <a:rPr b="1" dirty="0">
                <a:latin typeface="Times New Roman"/>
                <a:cs typeface="Times New Roman"/>
              </a:rPr>
              <a:t>e</a:t>
            </a:r>
            <a:r>
              <a:rPr b="1" spc="-5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3340" y="2680842"/>
            <a:ext cx="7205345" cy="1381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95"/>
              </a:spcBef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35" dirty="0">
                <a:solidFill>
                  <a:srgbClr val="0000FF"/>
                </a:solidFill>
                <a:latin typeface="Times New Roman"/>
                <a:cs typeface="Times New Roman"/>
              </a:rPr>
              <a:t>Textbook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of Biochemistry – U</a:t>
            </a:r>
            <a:r>
              <a:rPr sz="2800" b="1" spc="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30" dirty="0">
                <a:solidFill>
                  <a:srgbClr val="0000FF"/>
                </a:solidFill>
                <a:latin typeface="Times New Roman"/>
                <a:cs typeface="Times New Roman"/>
              </a:rPr>
              <a:t>Satyanarayana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93C500"/>
              </a:buClr>
              <a:buFont typeface="Arial"/>
              <a:buChar char=""/>
            </a:pPr>
            <a:endParaRPr sz="3400">
              <a:latin typeface="Times New Roman"/>
              <a:cs typeface="Times New Roman"/>
            </a:endParaRPr>
          </a:p>
          <a:p>
            <a:pPr marL="295910" indent="-283845">
              <a:lnSpc>
                <a:spcPct val="100000"/>
              </a:lnSpc>
              <a:buClr>
                <a:srgbClr val="93C500"/>
              </a:buClr>
              <a:buSzPct val="80357"/>
              <a:buFont typeface="Arial"/>
              <a:buChar char=""/>
              <a:tabLst>
                <a:tab pos="296545" algn="l"/>
              </a:tabLst>
            </a:pPr>
            <a:r>
              <a:rPr sz="2800" b="1" spc="-35" dirty="0">
                <a:solidFill>
                  <a:srgbClr val="0000FF"/>
                </a:solidFill>
                <a:latin typeface="Times New Roman"/>
                <a:cs typeface="Times New Roman"/>
              </a:rPr>
              <a:t>Textbook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of Biochemistry – DM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30" dirty="0">
                <a:solidFill>
                  <a:srgbClr val="0000FF"/>
                </a:solidFill>
                <a:latin typeface="Times New Roman"/>
                <a:cs typeface="Times New Roman"/>
              </a:rPr>
              <a:t>Vasudevan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91027" y="2583179"/>
            <a:ext cx="3831590" cy="1203960"/>
            <a:chOff x="2891027" y="2583179"/>
            <a:chExt cx="3831590" cy="1203960"/>
          </a:xfrm>
        </p:grpSpPr>
        <p:sp>
          <p:nvSpPr>
            <p:cNvPr id="3" name="object 3"/>
            <p:cNvSpPr/>
            <p:nvPr/>
          </p:nvSpPr>
          <p:spPr>
            <a:xfrm>
              <a:off x="2895599" y="2636519"/>
              <a:ext cx="3822700" cy="944880"/>
            </a:xfrm>
            <a:custGeom>
              <a:avLst/>
              <a:gdLst/>
              <a:ahLst/>
              <a:cxnLst/>
              <a:rect l="l" t="t" r="r" b="b"/>
              <a:pathLst>
                <a:path w="3822700" h="944879">
                  <a:moveTo>
                    <a:pt x="0" y="944879"/>
                  </a:moveTo>
                  <a:lnTo>
                    <a:pt x="3822192" y="944879"/>
                  </a:lnTo>
                  <a:lnTo>
                    <a:pt x="3822192" y="0"/>
                  </a:lnTo>
                  <a:lnTo>
                    <a:pt x="0" y="0"/>
                  </a:lnTo>
                  <a:lnTo>
                    <a:pt x="0" y="94487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93135" y="2583179"/>
              <a:ext cx="3627119" cy="12039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4505">
              <a:lnSpc>
                <a:spcPct val="100000"/>
              </a:lnSpc>
              <a:spcBef>
                <a:spcPts val="95"/>
              </a:spcBef>
            </a:pPr>
            <a:r>
              <a:rPr spc="15" dirty="0"/>
              <a:t>Thank</a:t>
            </a:r>
            <a:r>
              <a:rPr spc="-80" dirty="0"/>
              <a:t> </a:t>
            </a:r>
            <a:r>
              <a:rPr spc="-30" dirty="0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1060</Words>
  <Application>Microsoft Office PowerPoint</Application>
  <PresentationFormat>On-screen Show (4:3)</PresentationFormat>
  <Paragraphs>149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Glycogenolysis</vt:lpstr>
      <vt:lpstr>Glycogenolysis</vt:lpstr>
      <vt:lpstr>Slide 3</vt:lpstr>
      <vt:lpstr>Slide 4</vt:lpstr>
      <vt:lpstr>Slide 5</vt:lpstr>
      <vt:lpstr>Slide 6</vt:lpstr>
      <vt:lpstr>Formation of glucose 6-phosphate &amp; glucose</vt:lpstr>
      <vt:lpstr>Glucose-6-phosphatase in Liver</vt:lpstr>
      <vt:lpstr>Muscle Lacks Glucose-6-phosphatase</vt:lpstr>
      <vt:lpstr>Slide 10</vt:lpstr>
      <vt:lpstr>Slide 11</vt:lpstr>
      <vt:lpstr>Degradation by lysosomal acid maltase</vt:lpstr>
      <vt:lpstr>Slide 13</vt:lpstr>
      <vt:lpstr>Slide 14</vt:lpstr>
      <vt:lpstr>Slide 15</vt:lpstr>
      <vt:lpstr>Allosteric regulation of glycogen  metabolism</vt:lpstr>
      <vt:lpstr>Slide 17</vt:lpstr>
      <vt:lpstr>Slide 18</vt:lpstr>
      <vt:lpstr>Hormonal regulation of glycogen metabolism</vt:lpstr>
      <vt:lpstr>Slide 20</vt:lpstr>
      <vt:lpstr>Regulation of glycogenesis by cAMP</vt:lpstr>
      <vt:lpstr>Slide 22</vt:lpstr>
      <vt:lpstr> The inhibition of glycogen synthesis brought  by epinephrine (also norepinephrine) &amp;  glucagon through cAMP by converting  active glycogen synthase 'a' to inactive  synthase 'b’.</vt:lpstr>
      <vt:lpstr>Regulation of glycogen synthesis by cAMP</vt:lpstr>
      <vt:lpstr>Regulation of glycogenolysis by cAMP</vt:lpstr>
      <vt:lpstr>Slide 26</vt:lpstr>
      <vt:lpstr>Slide 27</vt:lpstr>
      <vt:lpstr>Epinephrine, (liver, muscle)</vt:lpstr>
      <vt:lpstr>Effect of Ca2+ ions on glycogenolysis</vt:lpstr>
      <vt:lpstr>References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Glycogenolysis</dc:title>
  <cp:lastModifiedBy>Windows User</cp:lastModifiedBy>
  <cp:revision>1</cp:revision>
  <dcterms:created xsi:type="dcterms:W3CDTF">2020-04-23T04:12:47Z</dcterms:created>
  <dcterms:modified xsi:type="dcterms:W3CDTF">2020-07-09T10:53:53Z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2014-12-23T00:00:00Z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2020-04-23T00:00:00Z</vt:filetime>
  </property>
</Properties>
</file>