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3" r:id="rId2"/>
    <p:sldId id="265" r:id="rId3"/>
    <p:sldId id="266" r:id="rId4"/>
    <p:sldId id="267" r:id="rId5"/>
    <p:sldId id="268" r:id="rId6"/>
    <p:sldId id="269" r:id="rId7"/>
    <p:sldId id="271" r:id="rId8"/>
    <p:sldId id="270" r:id="rId9"/>
    <p:sldId id="272" r:id="rId10"/>
    <p:sldId id="273" r:id="rId11"/>
    <p:sldId id="274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64" r:id="rId20"/>
    <p:sldId id="257" r:id="rId21"/>
    <p:sldId id="258" r:id="rId22"/>
    <p:sldId id="262" r:id="rId23"/>
    <p:sldId id="259" r:id="rId24"/>
    <p:sldId id="260" r:id="rId25"/>
    <p:sldId id="261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2/3/2020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2/3/2020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2/3/2020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151876" y="0"/>
            <a:ext cx="992124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ntroduction&#10;• Tyrosine : An aromatic amino acid&#10;Important in the synthesis of&#10;thyroid hormones , catecholamine &amp; melanin&#10;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84582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Tyrosine metabolism&#10;• Sites : Hepatocyte and renal proximal tubules&#10;• Catalyzed by 5 enzymatic reactions which yields&#10;-Ac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"/>
            <a:ext cx="8018020" cy="601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utosomal recessive disorders&#10;• Deficiencies in specific enzymes in tyrosine&#10;catabolic pathway&#10;1. Hereditary tyrosinemia (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8170738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ypertyrosinemia&#10;• Normal [Tyrosine] : 30-120 mm/L&#10;• Considered as elevated : &gt; 200mm/L&#10;• Clinical manifestations typicall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7924800" cy="617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Genetic and acquired disorder&#10;Contributed to hypertyrosinemia&#10;• Inherited deficiencies of enzymes in the&#10;degradation pathw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119514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ereditary tyrosinemia type 1&#10;• a.k.a hepatorenal tyrosinemia, is the most&#10;severe disorder of tyrosine metabolism&#10;• 1 in 1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762000"/>
            <a:ext cx="78486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94" y="0"/>
            <a:ext cx="908980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1 pathophysiology&#10;• HT1 is caused by deficiency of the last enzyme&#10;in the pathway of tyrosine catabolism&#10;FAH, Fumarylac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119514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1 clinical features- Liver&#10;• failure to thrive&#10;• Hepatomegaly&#10;• conjugated hyperbilirubinemia&#10;• AFP ↑ (cord blood)&#10;• Cir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"/>
            <a:ext cx="8221008" cy="617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1 management&#10;• Dietary treatment:&#10;– ↓phenylalanine, tyrosine, methionine, and restriction of natural&#10;protein&#10;– productio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119514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1676400" y="563702"/>
            <a:ext cx="37885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-3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rlito"/>
                <a:ea typeface="+mj-ea"/>
                <a:cs typeface="Carlito"/>
              </a:rPr>
              <a:t>TREATMENT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rlito"/>
              <a:ea typeface="+mj-ea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13661"/>
            <a:ext cx="7465060" cy="41216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55904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85" dirty="0">
                <a:latin typeface="Times New Roman" pitchFamily="18" charset="0"/>
                <a:cs typeface="Times New Roman" pitchFamily="18" charset="0"/>
              </a:rPr>
              <a:t>Prompt </a:t>
            </a:r>
            <a:r>
              <a:rPr sz="2800" spc="-40" dirty="0">
                <a:latin typeface="Times New Roman" pitchFamily="18" charset="0"/>
                <a:cs typeface="Times New Roman" pitchFamily="18" charset="0"/>
              </a:rPr>
              <a:t>indentification </a:t>
            </a:r>
            <a:r>
              <a:rPr sz="2800" spc="-114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30" dirty="0">
                <a:latin typeface="Times New Roman" pitchFamily="18" charset="0"/>
                <a:cs typeface="Times New Roman" pitchFamily="18" charset="0"/>
              </a:rPr>
              <a:t>treatment 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may 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prevent</a:t>
            </a:r>
            <a:r>
              <a:rPr sz="2800" spc="-3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severe  </a:t>
            </a:r>
            <a:r>
              <a:rPr sz="2800" spc="-80" dirty="0">
                <a:latin typeface="Times New Roman" pitchFamily="18" charset="0"/>
                <a:cs typeface="Times New Roman" pitchFamily="18" charset="0"/>
              </a:rPr>
              <a:t>liver, </a:t>
            </a:r>
            <a:r>
              <a:rPr sz="2800" spc="-85" dirty="0">
                <a:latin typeface="Times New Roman" pitchFamily="18" charset="0"/>
                <a:cs typeface="Times New Roman" pitchFamily="18" charset="0"/>
              </a:rPr>
              <a:t>kidney </a:t>
            </a:r>
            <a:r>
              <a:rPr sz="2800" spc="-11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85" dirty="0">
                <a:latin typeface="Times New Roman" pitchFamily="18" charset="0"/>
                <a:cs typeface="Times New Roman" pitchFamily="18" charset="0"/>
              </a:rPr>
              <a:t>neurological </a:t>
            </a:r>
            <a:r>
              <a:rPr sz="2800" spc="-90" dirty="0">
                <a:latin typeface="Times New Roman" pitchFamily="18" charset="0"/>
                <a:cs typeface="Times New Roman" pitchFamily="18" charset="0"/>
              </a:rPr>
              <a:t>problems </a:t>
            </a:r>
            <a:r>
              <a:rPr sz="2800" spc="-11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60" dirty="0">
                <a:latin typeface="Times New Roman" pitchFamily="18" charset="0"/>
                <a:cs typeface="Times New Roman" pitchFamily="18" charset="0"/>
              </a:rPr>
              <a:t>child 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can  </a:t>
            </a:r>
            <a:r>
              <a:rPr sz="2800" spc="-105" dirty="0">
                <a:latin typeface="Times New Roman" pitchFamily="18" charset="0"/>
                <a:cs typeface="Times New Roman" pitchFamily="18" charset="0"/>
              </a:rPr>
              <a:t>experience </a:t>
            </a:r>
            <a:r>
              <a:rPr sz="2800" spc="-19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z="2800" spc="-65" dirty="0">
                <a:latin typeface="Times New Roman" pitchFamily="18" charset="0"/>
                <a:cs typeface="Times New Roman" pitchFamily="18" charset="0"/>
              </a:rPr>
              <a:t>normal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45" dirty="0">
                <a:latin typeface="Times New Roman" pitchFamily="18" charset="0"/>
                <a:cs typeface="Times New Roman" pitchFamily="18" charset="0"/>
              </a:rPr>
              <a:t>growth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355600" marR="5080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95" dirty="0">
                <a:latin typeface="Times New Roman" pitchFamily="18" charset="0"/>
                <a:cs typeface="Times New Roman" pitchFamily="18" charset="0"/>
              </a:rPr>
              <a:t>1)</a:t>
            </a:r>
            <a:r>
              <a:rPr sz="2800" spc="-1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80" dirty="0">
                <a:latin typeface="Times New Roman" pitchFamily="18" charset="0"/>
                <a:cs typeface="Times New Roman" pitchFamily="18" charset="0"/>
              </a:rPr>
              <a:t>Dietary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30" dirty="0">
                <a:latin typeface="Times New Roman" pitchFamily="18" charset="0"/>
                <a:cs typeface="Times New Roman" pitchFamily="18" charset="0"/>
              </a:rPr>
              <a:t>treatment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25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0" dirty="0">
                <a:latin typeface="Times New Roman" pitchFamily="18" charset="0"/>
                <a:cs typeface="Times New Roman" pitchFamily="18" charset="0"/>
              </a:rPr>
              <a:t>Low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35" dirty="0">
                <a:latin typeface="Times New Roman" pitchFamily="18" charset="0"/>
                <a:cs typeface="Times New Roman" pitchFamily="18" charset="0"/>
              </a:rPr>
              <a:t>protein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20" dirty="0">
                <a:latin typeface="Times New Roman" pitchFamily="18" charset="0"/>
                <a:cs typeface="Times New Roman" pitchFamily="18" charset="0"/>
              </a:rPr>
              <a:t>diet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that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contains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20" dirty="0">
                <a:latin typeface="Times New Roman" pitchFamily="18" charset="0"/>
                <a:cs typeface="Times New Roman" pitchFamily="18" charset="0"/>
              </a:rPr>
              <a:t>limited  </a:t>
            </a:r>
            <a:r>
              <a:rPr sz="2800" spc="-95" dirty="0">
                <a:latin typeface="Times New Roman" pitchFamily="18" charset="0"/>
                <a:cs typeface="Times New Roman" pitchFamily="18" charset="0"/>
              </a:rPr>
              <a:t>amounts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195" dirty="0">
                <a:latin typeface="Times New Roman" pitchFamily="18" charset="0"/>
                <a:cs typeface="Times New Roman" pitchFamily="18" charset="0"/>
              </a:rPr>
              <a:t>Phe </a:t>
            </a:r>
            <a:r>
              <a:rPr sz="2800" spc="-114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8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65" dirty="0">
                <a:latin typeface="Times New Roman" pitchFamily="18" charset="0"/>
                <a:cs typeface="Times New Roman" pitchFamily="18" charset="0"/>
              </a:rPr>
              <a:t>Tyr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95" dirty="0">
                <a:latin typeface="Times New Roman" pitchFamily="18" charset="0"/>
                <a:cs typeface="Times New Roman" pitchFamily="18" charset="0"/>
              </a:rPr>
              <a:t>2)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75" dirty="0">
                <a:latin typeface="Times New Roman" pitchFamily="18" charset="0"/>
                <a:cs typeface="Times New Roman" pitchFamily="18" charset="0"/>
              </a:rPr>
              <a:t>Medical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95" dirty="0">
                <a:latin typeface="Times New Roman" pitchFamily="18" charset="0"/>
                <a:cs typeface="Times New Roman" pitchFamily="18" charset="0"/>
              </a:rPr>
              <a:t>Treatment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25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65" dirty="0">
                <a:latin typeface="Times New Roman" pitchFamily="18" charset="0"/>
                <a:cs typeface="Times New Roman" pitchFamily="18" charset="0"/>
              </a:rPr>
              <a:t>Nitisinone,</a:t>
            </a:r>
            <a:r>
              <a:rPr sz="2800" spc="-1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inhibitor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800" spc="-1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95" dirty="0">
                <a:latin typeface="Times New Roman" pitchFamily="18" charset="0"/>
                <a:cs typeface="Times New Roman" pitchFamily="18" charset="0"/>
              </a:rPr>
              <a:t>4-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355600">
              <a:lnSpc>
                <a:spcPct val="100000"/>
              </a:lnSpc>
            </a:pPr>
            <a:r>
              <a:rPr sz="2800" spc="-90" dirty="0">
                <a:latin typeface="Times New Roman" pitchFamily="18" charset="0"/>
                <a:cs typeface="Times New Roman" pitchFamily="18" charset="0"/>
              </a:rPr>
              <a:t>hydroxyphenylpyruvate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dioxygenase.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95" dirty="0">
                <a:latin typeface="Times New Roman" pitchFamily="18" charset="0"/>
                <a:cs typeface="Times New Roman" pitchFamily="18" charset="0"/>
              </a:rPr>
              <a:t>3)</a:t>
            </a:r>
            <a:r>
              <a:rPr sz="2800" spc="-1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14" dirty="0">
                <a:latin typeface="Times New Roman" pitchFamily="18" charset="0"/>
                <a:cs typeface="Times New Roman" pitchFamily="18" charset="0"/>
              </a:rPr>
              <a:t>Liver</a:t>
            </a:r>
            <a:r>
              <a:rPr sz="2800" spc="-1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60" dirty="0">
                <a:latin typeface="Times New Roman" pitchFamily="18" charset="0"/>
                <a:cs typeface="Times New Roman" pitchFamily="18" charset="0"/>
              </a:rPr>
              <a:t>transplant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25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infants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15" dirty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sz="2800" spc="-1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end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0" dirty="0">
                <a:latin typeface="Times New Roman" pitchFamily="18" charset="0"/>
                <a:cs typeface="Times New Roman" pitchFamily="18" charset="0"/>
              </a:rPr>
              <a:t>stage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45" dirty="0">
                <a:latin typeface="Times New Roman" pitchFamily="18" charset="0"/>
                <a:cs typeface="Times New Roman" pitchFamily="18" charset="0"/>
              </a:rPr>
              <a:t>liver</a:t>
            </a:r>
            <a:r>
              <a:rPr sz="2800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0" dirty="0">
                <a:latin typeface="Times New Roman" pitchFamily="18" charset="0"/>
                <a:cs typeface="Times New Roman" pitchFamily="18" charset="0"/>
              </a:rPr>
              <a:t>failure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1" y="597230"/>
            <a:ext cx="42574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b="1" i="0" spc="-15" dirty="0" smtClean="0">
                <a:solidFill>
                  <a:schemeClr val="accent2">
                    <a:lumMod val="75000"/>
                  </a:schemeClr>
                </a:solidFill>
                <a:latin typeface="Carlito"/>
                <a:cs typeface="Carlito"/>
              </a:rPr>
              <a:t>TYROSINEMIA </a:t>
            </a:r>
            <a:r>
              <a:rPr lang="en-US" sz="2800" b="1" i="0" spc="-30" dirty="0" smtClean="0">
                <a:solidFill>
                  <a:schemeClr val="accent2">
                    <a:lumMod val="75000"/>
                  </a:schemeClr>
                </a:solidFill>
                <a:latin typeface="Carlito"/>
                <a:cs typeface="Carlito"/>
              </a:rPr>
              <a:t>TYPE </a:t>
            </a:r>
            <a:r>
              <a:rPr lang="en-US" sz="2800" b="1" i="0" spc="-5" dirty="0" smtClean="0">
                <a:solidFill>
                  <a:schemeClr val="accent2">
                    <a:lumMod val="75000"/>
                  </a:schemeClr>
                </a:solidFill>
                <a:latin typeface="Carlito"/>
                <a:cs typeface="Carlito"/>
              </a:rPr>
              <a:t>II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1" y="1613661"/>
            <a:ext cx="7693660" cy="51373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35" dirty="0">
                <a:latin typeface="Arial"/>
                <a:cs typeface="Arial"/>
              </a:rPr>
              <a:t>Also </a:t>
            </a:r>
            <a:r>
              <a:rPr sz="2800" spc="-75" dirty="0">
                <a:latin typeface="Arial"/>
                <a:cs typeface="Arial"/>
              </a:rPr>
              <a:t>known </a:t>
            </a:r>
            <a:r>
              <a:rPr sz="2800" spc="-225" dirty="0">
                <a:latin typeface="Arial"/>
                <a:cs typeface="Arial"/>
              </a:rPr>
              <a:t>as </a:t>
            </a:r>
            <a:r>
              <a:rPr sz="2800" spc="-114" dirty="0">
                <a:latin typeface="Arial"/>
                <a:cs typeface="Arial"/>
              </a:rPr>
              <a:t>Oculocutaneous </a:t>
            </a:r>
            <a:r>
              <a:rPr sz="2800" spc="-125" dirty="0">
                <a:latin typeface="Arial"/>
                <a:cs typeface="Arial"/>
              </a:rPr>
              <a:t>Tyrosinemia </a:t>
            </a:r>
            <a:r>
              <a:rPr sz="2800" spc="260" dirty="0">
                <a:latin typeface="Arial"/>
                <a:cs typeface="Arial"/>
              </a:rPr>
              <a:t>/ </a:t>
            </a:r>
            <a:r>
              <a:rPr sz="2800" spc="-125" dirty="0">
                <a:latin typeface="Arial"/>
                <a:cs typeface="Arial"/>
              </a:rPr>
              <a:t>Richner</a:t>
            </a:r>
            <a:r>
              <a:rPr sz="2800" spc="-490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Hanhart  </a:t>
            </a:r>
            <a:r>
              <a:rPr sz="2800" spc="-135" dirty="0">
                <a:latin typeface="Arial"/>
                <a:cs typeface="Arial"/>
              </a:rPr>
              <a:t>Syndrome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95" dirty="0">
                <a:latin typeface="Arial"/>
                <a:cs typeface="Arial"/>
              </a:rPr>
              <a:t>Autosomal </a:t>
            </a:r>
            <a:r>
              <a:rPr sz="2800" spc="-140" dirty="0">
                <a:latin typeface="Arial"/>
                <a:cs typeface="Arial"/>
              </a:rPr>
              <a:t>recessive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inheritance</a:t>
            </a:r>
            <a:endParaRPr sz="2800">
              <a:latin typeface="Arial"/>
              <a:cs typeface="Arial"/>
            </a:endParaRPr>
          </a:p>
          <a:p>
            <a:pPr marL="355600" marR="597535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05" dirty="0">
                <a:latin typeface="Arial"/>
                <a:cs typeface="Arial"/>
              </a:rPr>
              <a:t>Deficiency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140" dirty="0">
                <a:latin typeface="Arial"/>
                <a:cs typeface="Arial"/>
              </a:rPr>
              <a:t>enzyme </a:t>
            </a:r>
            <a:r>
              <a:rPr sz="2800" spc="-70" dirty="0">
                <a:latin typeface="Arial"/>
                <a:cs typeface="Arial"/>
              </a:rPr>
              <a:t>tyrosine </a:t>
            </a:r>
            <a:r>
              <a:rPr sz="2800" spc="-100" dirty="0">
                <a:latin typeface="Arial"/>
                <a:cs typeface="Arial"/>
              </a:rPr>
              <a:t>aminotransferase due </a:t>
            </a:r>
            <a:r>
              <a:rPr sz="2800" spc="20" dirty="0">
                <a:latin typeface="Arial"/>
                <a:cs typeface="Arial"/>
              </a:rPr>
              <a:t>to  </a:t>
            </a:r>
            <a:r>
              <a:rPr sz="2800" spc="-35" dirty="0">
                <a:latin typeface="Arial"/>
                <a:cs typeface="Arial"/>
              </a:rPr>
              <a:t>mutation </a:t>
            </a:r>
            <a:r>
              <a:rPr sz="2800" spc="-30" dirty="0">
                <a:latin typeface="Arial"/>
                <a:cs typeface="Arial"/>
              </a:rPr>
              <a:t>in the</a:t>
            </a:r>
            <a:r>
              <a:rPr sz="2800" spc="-480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gene </a:t>
            </a:r>
            <a:r>
              <a:rPr sz="2800" spc="-85" dirty="0">
                <a:latin typeface="Arial"/>
                <a:cs typeface="Arial"/>
              </a:rPr>
              <a:t>located </a:t>
            </a:r>
            <a:r>
              <a:rPr sz="2800" spc="-75" dirty="0">
                <a:latin typeface="Arial"/>
                <a:cs typeface="Arial"/>
              </a:rPr>
              <a:t>on </a:t>
            </a:r>
            <a:r>
              <a:rPr sz="2800" spc="-110" dirty="0">
                <a:latin typeface="Arial"/>
                <a:cs typeface="Arial"/>
              </a:rPr>
              <a:t>chromosome </a:t>
            </a:r>
            <a:r>
              <a:rPr sz="2800" spc="-75" dirty="0">
                <a:latin typeface="Arial"/>
                <a:cs typeface="Arial"/>
              </a:rPr>
              <a:t>number </a:t>
            </a:r>
            <a:r>
              <a:rPr sz="2800" spc="-120" dirty="0">
                <a:latin typeface="Arial"/>
                <a:cs typeface="Arial"/>
              </a:rPr>
              <a:t>16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05" dirty="0">
                <a:latin typeface="Arial"/>
                <a:cs typeface="Arial"/>
              </a:rPr>
              <a:t>Incidence </a:t>
            </a:r>
            <a:r>
              <a:rPr sz="2800" spc="-125" dirty="0">
                <a:latin typeface="Arial"/>
                <a:cs typeface="Arial"/>
              </a:rPr>
              <a:t>is </a:t>
            </a:r>
            <a:r>
              <a:rPr sz="2800" spc="-120" dirty="0">
                <a:latin typeface="Arial"/>
                <a:cs typeface="Arial"/>
              </a:rPr>
              <a:t>1 </a:t>
            </a:r>
            <a:r>
              <a:rPr sz="2800" spc="-30" dirty="0">
                <a:latin typeface="Arial"/>
                <a:cs typeface="Arial"/>
              </a:rPr>
              <a:t>in</a:t>
            </a:r>
            <a:r>
              <a:rPr sz="2800" spc="-215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2,50,000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35" dirty="0">
                <a:latin typeface="Arial"/>
                <a:cs typeface="Arial"/>
              </a:rPr>
              <a:t>It </a:t>
            </a:r>
            <a:r>
              <a:rPr sz="2800" spc="-90" dirty="0">
                <a:latin typeface="Arial"/>
                <a:cs typeface="Arial"/>
              </a:rPr>
              <a:t>affects </a:t>
            </a:r>
            <a:r>
              <a:rPr sz="2800" spc="-30" dirty="0">
                <a:latin typeface="Arial"/>
                <a:cs typeface="Arial"/>
              </a:rPr>
              <a:t>the</a:t>
            </a:r>
            <a:r>
              <a:rPr sz="2800" spc="-490" dirty="0">
                <a:latin typeface="Arial"/>
                <a:cs typeface="Arial"/>
              </a:rPr>
              <a:t> </a:t>
            </a:r>
            <a:r>
              <a:rPr sz="2800" spc="-175" dirty="0">
                <a:latin typeface="Arial"/>
                <a:cs typeface="Arial"/>
              </a:rPr>
              <a:t>eyes </a:t>
            </a:r>
            <a:r>
              <a:rPr sz="2800" spc="-70" dirty="0">
                <a:latin typeface="Arial"/>
                <a:cs typeface="Arial"/>
              </a:rPr>
              <a:t>, </a:t>
            </a:r>
            <a:r>
              <a:rPr sz="2800" spc="-114" dirty="0">
                <a:latin typeface="Arial"/>
                <a:cs typeface="Arial"/>
              </a:rPr>
              <a:t>skin and </a:t>
            </a:r>
            <a:r>
              <a:rPr sz="2800" spc="-65" dirty="0">
                <a:latin typeface="Arial"/>
                <a:cs typeface="Arial"/>
              </a:rPr>
              <a:t>mental </a:t>
            </a:r>
            <a:r>
              <a:rPr sz="2800" spc="-75" dirty="0">
                <a:latin typeface="Arial"/>
                <a:cs typeface="Arial"/>
              </a:rPr>
              <a:t>development</a:t>
            </a:r>
            <a:endParaRPr sz="2800">
              <a:latin typeface="Arial"/>
              <a:cs typeface="Arial"/>
            </a:endParaRPr>
          </a:p>
          <a:p>
            <a:pPr marL="355600" marR="474345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70" dirty="0">
                <a:latin typeface="Arial"/>
                <a:cs typeface="Arial"/>
              </a:rPr>
              <a:t>Manifestations </a:t>
            </a:r>
            <a:r>
              <a:rPr sz="2800" spc="-110" dirty="0">
                <a:latin typeface="Arial"/>
                <a:cs typeface="Arial"/>
              </a:rPr>
              <a:t>are </a:t>
            </a:r>
            <a:r>
              <a:rPr sz="2800" spc="-100" dirty="0">
                <a:latin typeface="Arial"/>
                <a:cs typeface="Arial"/>
              </a:rPr>
              <a:t>due </a:t>
            </a:r>
            <a:r>
              <a:rPr sz="2800" spc="15" dirty="0">
                <a:latin typeface="Arial"/>
                <a:cs typeface="Arial"/>
              </a:rPr>
              <a:t>to</a:t>
            </a:r>
            <a:r>
              <a:rPr sz="2800" spc="-495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accumulation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70" dirty="0">
                <a:latin typeface="Arial"/>
                <a:cs typeface="Arial"/>
              </a:rPr>
              <a:t>tyrosine </a:t>
            </a:r>
            <a:r>
              <a:rPr sz="2800" spc="-114" dirty="0">
                <a:latin typeface="Arial"/>
                <a:cs typeface="Arial"/>
              </a:rPr>
              <a:t>and </a:t>
            </a:r>
            <a:r>
              <a:rPr sz="2800" spc="-40" dirty="0">
                <a:latin typeface="Arial"/>
                <a:cs typeface="Arial"/>
              </a:rPr>
              <a:t>its  </a:t>
            </a:r>
            <a:r>
              <a:rPr sz="2800" spc="-65" dirty="0">
                <a:latin typeface="Arial"/>
                <a:cs typeface="Arial"/>
              </a:rPr>
              <a:t>metabolites </a:t>
            </a:r>
            <a:r>
              <a:rPr sz="2800" spc="-105" dirty="0">
                <a:latin typeface="Arial"/>
                <a:cs typeface="Arial"/>
              </a:rPr>
              <a:t>by </a:t>
            </a:r>
            <a:r>
              <a:rPr sz="2800" spc="-130" dirty="0">
                <a:latin typeface="Arial"/>
                <a:cs typeface="Arial"/>
              </a:rPr>
              <a:t>an </a:t>
            </a:r>
            <a:r>
              <a:rPr sz="2800" spc="-80" dirty="0">
                <a:latin typeface="Arial"/>
                <a:cs typeface="Arial"/>
              </a:rPr>
              <a:t>unknown</a:t>
            </a:r>
            <a:r>
              <a:rPr sz="2800" spc="-245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mechanism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1053" y="725380"/>
            <a:ext cx="6191662" cy="508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597230"/>
            <a:ext cx="50454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0" spc="-5" dirty="0">
                <a:solidFill>
                  <a:schemeClr val="accent2">
                    <a:lumMod val="75000"/>
                  </a:schemeClr>
                </a:solidFill>
                <a:latin typeface="Carlito"/>
                <a:cs typeface="Carlito"/>
              </a:rPr>
              <a:t>Clinical</a:t>
            </a:r>
            <a:r>
              <a:rPr sz="2800" i="0" spc="-55" dirty="0">
                <a:solidFill>
                  <a:schemeClr val="accent2">
                    <a:lumMod val="75000"/>
                  </a:schemeClr>
                </a:solidFill>
                <a:latin typeface="Carlito"/>
                <a:cs typeface="Carlito"/>
              </a:rPr>
              <a:t> </a:t>
            </a:r>
            <a:r>
              <a:rPr sz="2800" b="1" i="0" spc="-15" dirty="0">
                <a:solidFill>
                  <a:schemeClr val="accent2">
                    <a:lumMod val="75000"/>
                  </a:schemeClr>
                </a:solidFill>
                <a:latin typeface="Carlito"/>
                <a:cs typeface="Carlito"/>
              </a:rPr>
              <a:t>Manifestation</a:t>
            </a:r>
            <a:endParaRPr sz="2800" b="1">
              <a:solidFill>
                <a:schemeClr val="accent2">
                  <a:lumMod val="75000"/>
                </a:schemeClr>
              </a:solidFill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4800" y="1600200"/>
            <a:ext cx="7843520" cy="40908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5339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Excessive lacrimation, redness</a:t>
            </a:r>
            <a:r>
              <a:rPr sz="240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2400" smtClean="0">
                <a:latin typeface="Times New Roman" pitchFamily="18" charset="0"/>
                <a:cs typeface="Times New Roman" pitchFamily="18" charset="0"/>
              </a:rPr>
              <a:t>corneal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deposits, corneal ulcers followed by scarring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625475">
              <a:lnSpc>
                <a:spcPct val="100000"/>
              </a:lnSpc>
              <a:spcBef>
                <a:spcPts val="580"/>
              </a:spcBef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Usually manifest in the first year of age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355600" marR="5080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Non-pruritic , hyperkeratotic papules and plaques principally  located on palms and soles ( palmoplantar hyperkeratosis ).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352425">
              <a:lnSpc>
                <a:spcPct val="100000"/>
              </a:lnSpc>
              <a:spcBef>
                <a:spcPts val="575"/>
              </a:spcBef>
              <a:tabLst>
                <a:tab pos="3266440" algn="l"/>
                <a:tab pos="535305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The lesions are painful	and progressive	and associated with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355600">
              <a:lnSpc>
                <a:spcPct val="100000"/>
              </a:lnSpc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hyperhidrosis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625475">
              <a:lnSpc>
                <a:spcPct val="100000"/>
              </a:lnSpc>
              <a:spcBef>
                <a:spcPts val="580"/>
              </a:spcBef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Usually manifest after 1 year of age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355600" marR="227965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Central nervous system involvement is variable and usually  manifests as intellectual deficit</a:t>
            </a:r>
            <a:endParaRPr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0" y="2057400"/>
            <a:ext cx="3885819" cy="266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/>
          <p:cNvSpPr/>
          <p:nvPr/>
        </p:nvSpPr>
        <p:spPr>
          <a:xfrm>
            <a:off x="4800600" y="381000"/>
            <a:ext cx="2790825" cy="26810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4724400" y="3352800"/>
            <a:ext cx="2524125" cy="29105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1600200" y="597230"/>
            <a:ext cx="481711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0" spc="-5" dirty="0">
                <a:solidFill>
                  <a:schemeClr val="accent2">
                    <a:lumMod val="75000"/>
                  </a:schemeClr>
                </a:solidFill>
                <a:latin typeface="Carlito"/>
                <a:cs typeface="Carlito"/>
              </a:rPr>
              <a:t>Diagnosis and</a:t>
            </a:r>
            <a:r>
              <a:rPr sz="2800" b="1" i="0" spc="-40" dirty="0">
                <a:solidFill>
                  <a:schemeClr val="accent2">
                    <a:lumMod val="75000"/>
                  </a:schemeClr>
                </a:solidFill>
                <a:latin typeface="Carlito"/>
                <a:cs typeface="Carlito"/>
              </a:rPr>
              <a:t> </a:t>
            </a:r>
            <a:r>
              <a:rPr sz="2800" b="1" i="0" spc="-30" dirty="0">
                <a:solidFill>
                  <a:schemeClr val="accent2">
                    <a:lumMod val="75000"/>
                  </a:schemeClr>
                </a:solidFill>
                <a:latin typeface="Carlito"/>
                <a:cs typeface="Carlito"/>
              </a:rPr>
              <a:t>Treatment</a:t>
            </a:r>
            <a:endParaRPr sz="2800" b="1">
              <a:solidFill>
                <a:schemeClr val="accent2">
                  <a:lumMod val="75000"/>
                </a:schemeClr>
              </a:solidFill>
              <a:latin typeface="Carlito"/>
              <a:cs typeface="Carlito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559540" y="1540506"/>
            <a:ext cx="7586240" cy="347172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70" dirty="0">
                <a:latin typeface="Times New Roman" pitchFamily="18" charset="0"/>
                <a:cs typeface="Times New Roman" pitchFamily="18" charset="0"/>
              </a:rPr>
              <a:t>Detection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90" dirty="0">
                <a:latin typeface="Times New Roman" pitchFamily="18" charset="0"/>
                <a:cs typeface="Times New Roman" pitchFamily="18" charset="0"/>
              </a:rPr>
              <a:t>high </a:t>
            </a:r>
            <a:r>
              <a:rPr sz="2800" spc="-110" dirty="0">
                <a:latin typeface="Times New Roman" pitchFamily="18" charset="0"/>
                <a:cs typeface="Times New Roman" pitchFamily="18" charset="0"/>
              </a:rPr>
              <a:t>levels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z="2800" spc="-4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35" dirty="0">
                <a:latin typeface="Times New Roman" pitchFamily="18" charset="0"/>
                <a:cs typeface="Times New Roman" pitchFamily="18" charset="0"/>
              </a:rPr>
              <a:t>plasma </a:t>
            </a:r>
            <a:r>
              <a:rPr sz="2800" spc="-114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z="2800" spc="-55" dirty="0">
                <a:latin typeface="Times New Roman" pitchFamily="18" charset="0"/>
                <a:cs typeface="Times New Roman" pitchFamily="18" charset="0"/>
              </a:rPr>
              <a:t>urinary 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tyrosine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95" dirty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sz="2800" spc="-1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25" dirty="0">
                <a:latin typeface="Times New Roman" pitchFamily="18" charset="0"/>
                <a:cs typeface="Times New Roman" pitchFamily="18" charset="0"/>
              </a:rPr>
              <a:t>: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694055" marR="2865755">
              <a:lnSpc>
                <a:spcPct val="120000"/>
              </a:lnSpc>
            </a:pPr>
            <a:r>
              <a:rPr sz="2800" spc="-80" dirty="0">
                <a:latin typeface="Times New Roman" pitchFamily="18" charset="0"/>
                <a:cs typeface="Times New Roman" pitchFamily="18" charset="0"/>
              </a:rPr>
              <a:t>Dietary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limitation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800" spc="-195" dirty="0">
                <a:latin typeface="Times New Roman" pitchFamily="18" charset="0"/>
                <a:cs typeface="Times New Roman" pitchFamily="18" charset="0"/>
              </a:rPr>
              <a:t>Phe </a:t>
            </a:r>
            <a:r>
              <a:rPr sz="2800" spc="-114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z="2800" spc="-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200" dirty="0">
                <a:latin typeface="Times New Roman" pitchFamily="18" charset="0"/>
                <a:cs typeface="Times New Roman" pitchFamily="18" charset="0"/>
              </a:rPr>
              <a:t>Tyr.  </a:t>
            </a:r>
            <a:r>
              <a:rPr sz="2800" spc="-120" dirty="0">
                <a:latin typeface="Times New Roman" pitchFamily="18" charset="0"/>
                <a:cs typeface="Times New Roman" pitchFamily="18" charset="0"/>
              </a:rPr>
              <a:t>Oral </a:t>
            </a:r>
            <a:r>
              <a:rPr sz="2800" spc="-55" dirty="0">
                <a:latin typeface="Times New Roman" pitchFamily="18" charset="0"/>
                <a:cs typeface="Times New Roman" pitchFamily="18" charset="0"/>
              </a:rPr>
              <a:t>retinoids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sz="2800" spc="-110" dirty="0">
                <a:latin typeface="Times New Roman" pitchFamily="18" charset="0"/>
                <a:cs typeface="Times New Roman" pitchFamily="18" charset="0"/>
              </a:rPr>
              <a:t>skin</a:t>
            </a:r>
            <a:r>
              <a:rPr sz="2800" spc="-3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5" dirty="0">
                <a:latin typeface="Times New Roman" pitchFamily="18" charset="0"/>
                <a:cs typeface="Times New Roman" pitchFamily="18" charset="0"/>
              </a:rPr>
              <a:t>lesions.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694055" marR="488315">
              <a:lnSpc>
                <a:spcPts val="3460"/>
              </a:lnSpc>
              <a:spcBef>
                <a:spcPts val="204"/>
              </a:spcBef>
            </a:pPr>
            <a:r>
              <a:rPr sz="2800" spc="-114" dirty="0">
                <a:latin typeface="Times New Roman" pitchFamily="18" charset="0"/>
                <a:cs typeface="Times New Roman" pitchFamily="18" charset="0"/>
              </a:rPr>
              <a:t>Oculocutaneous </a:t>
            </a:r>
            <a:r>
              <a:rPr sz="2800" spc="-80" dirty="0">
                <a:latin typeface="Times New Roman" pitchFamily="18" charset="0"/>
                <a:cs typeface="Times New Roman" pitchFamily="18" charset="0"/>
              </a:rPr>
              <a:t>manifestations </a:t>
            </a:r>
            <a:r>
              <a:rPr sz="2800" spc="-110" dirty="0">
                <a:latin typeface="Times New Roman" pitchFamily="18" charset="0"/>
                <a:cs typeface="Times New Roman" pitchFamily="18" charset="0"/>
              </a:rPr>
              <a:t>resolve </a:t>
            </a:r>
            <a:r>
              <a:rPr sz="2800" spc="15" dirty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sz="2800" spc="-22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5" dirty="0">
                <a:latin typeface="Times New Roman" pitchFamily="18" charset="0"/>
                <a:cs typeface="Times New Roman" pitchFamily="18" charset="0"/>
              </a:rPr>
              <a:t>dietary  </a:t>
            </a:r>
            <a:r>
              <a:rPr sz="2800" spc="-50">
                <a:latin typeface="Times New Roman" pitchFamily="18" charset="0"/>
                <a:cs typeface="Times New Roman" pitchFamily="18" charset="0"/>
              </a:rPr>
              <a:t>control</a:t>
            </a:r>
            <a:r>
              <a:rPr sz="2800" spc="-50" smtClean="0">
                <a:latin typeface="Times New Roman" pitchFamily="18" charset="0"/>
                <a:cs typeface="Times New Roman" pitchFamily="18" charset="0"/>
              </a:rPr>
              <a:t>.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1676400" y="381000"/>
            <a:ext cx="428612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b="1" i="0" spc="-15" dirty="0" smtClean="0">
                <a:solidFill>
                  <a:schemeClr val="accent2">
                    <a:lumMod val="75000"/>
                  </a:schemeClr>
                </a:solidFill>
                <a:latin typeface="Carlito"/>
                <a:cs typeface="Carlito"/>
              </a:rPr>
              <a:t>TYROSINEMIA </a:t>
            </a:r>
            <a:r>
              <a:rPr lang="en-US" sz="2800" b="1" i="0" spc="-5" dirty="0" smtClean="0">
                <a:solidFill>
                  <a:schemeClr val="accent2">
                    <a:lumMod val="75000"/>
                  </a:schemeClr>
                </a:solidFill>
                <a:latin typeface="Carlito"/>
                <a:cs typeface="Carlito"/>
              </a:rPr>
              <a:t>TYPE</a:t>
            </a:r>
            <a:r>
              <a:rPr lang="en-US" sz="2800" b="1" i="0" spc="-30" dirty="0" smtClean="0">
                <a:solidFill>
                  <a:schemeClr val="accent2">
                    <a:lumMod val="75000"/>
                  </a:schemeClr>
                </a:solidFill>
                <a:latin typeface="Carlito"/>
                <a:cs typeface="Carlito"/>
              </a:rPr>
              <a:t> </a:t>
            </a:r>
            <a:r>
              <a:rPr lang="en-US" sz="2800" b="1" i="0" spc="-5" dirty="0" smtClean="0">
                <a:solidFill>
                  <a:schemeClr val="accent2">
                    <a:lumMod val="75000"/>
                  </a:schemeClr>
                </a:solidFill>
                <a:latin typeface="Carlito"/>
                <a:cs typeface="Carlito"/>
              </a:rPr>
              <a:t>III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Carlito"/>
              <a:cs typeface="Carlito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28600" y="1143000"/>
            <a:ext cx="7884795" cy="48545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45" dirty="0">
                <a:latin typeface="Arial"/>
                <a:cs typeface="Arial"/>
              </a:rPr>
              <a:t>Very </a:t>
            </a:r>
            <a:r>
              <a:rPr sz="2400" spc="-85" dirty="0">
                <a:latin typeface="Arial"/>
                <a:cs typeface="Arial"/>
              </a:rPr>
              <a:t>rare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disorder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95" dirty="0">
                <a:latin typeface="Arial"/>
                <a:cs typeface="Arial"/>
              </a:rPr>
              <a:t>Autosomal </a:t>
            </a:r>
            <a:r>
              <a:rPr sz="2400" spc="-140" dirty="0">
                <a:latin typeface="Arial"/>
                <a:cs typeface="Arial"/>
              </a:rPr>
              <a:t>recessive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inheritance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05" dirty="0">
                <a:latin typeface="Arial"/>
                <a:cs typeface="Arial"/>
              </a:rPr>
              <a:t>Deficiency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140" dirty="0">
                <a:latin typeface="Arial"/>
                <a:cs typeface="Arial"/>
              </a:rPr>
              <a:t>enzyme </a:t>
            </a:r>
            <a:r>
              <a:rPr sz="2400" spc="-90" dirty="0">
                <a:latin typeface="Arial"/>
                <a:cs typeface="Arial"/>
              </a:rPr>
              <a:t>4-hydroxyphenylpyruvate</a:t>
            </a:r>
            <a:r>
              <a:rPr sz="2400" spc="-325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dioxygenase,  </a:t>
            </a:r>
            <a:r>
              <a:rPr sz="2400" spc="-95" dirty="0">
                <a:latin typeface="Arial"/>
                <a:cs typeface="Arial"/>
              </a:rPr>
              <a:t>leading </a:t>
            </a:r>
            <a:r>
              <a:rPr sz="2400" spc="20" dirty="0">
                <a:latin typeface="Arial"/>
                <a:cs typeface="Arial"/>
              </a:rPr>
              <a:t>to </a:t>
            </a:r>
            <a:r>
              <a:rPr sz="2400" spc="-85" dirty="0">
                <a:latin typeface="Arial"/>
                <a:cs typeface="Arial"/>
              </a:rPr>
              <a:t>accumulation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90" dirty="0">
                <a:latin typeface="Arial"/>
                <a:cs typeface="Arial"/>
              </a:rPr>
              <a:t>4-hydroxyphenylpyruvate </a:t>
            </a:r>
            <a:r>
              <a:rPr sz="2400" spc="-114" dirty="0">
                <a:latin typeface="Arial"/>
                <a:cs typeface="Arial"/>
              </a:rPr>
              <a:t>and </a:t>
            </a:r>
            <a:r>
              <a:rPr sz="2400" spc="-40" dirty="0">
                <a:latin typeface="Arial"/>
                <a:cs typeface="Arial"/>
              </a:rPr>
              <a:t>its  </a:t>
            </a:r>
            <a:r>
              <a:rPr sz="2400" spc="-65" dirty="0">
                <a:latin typeface="Arial"/>
                <a:cs typeface="Arial"/>
              </a:rPr>
              <a:t>metabolites </a:t>
            </a:r>
            <a:r>
              <a:rPr sz="2400" spc="-75" dirty="0">
                <a:latin typeface="Arial"/>
                <a:cs typeface="Arial"/>
              </a:rPr>
              <a:t>like </a:t>
            </a:r>
            <a:r>
              <a:rPr sz="2400" spc="-95" dirty="0">
                <a:latin typeface="Arial"/>
                <a:cs typeface="Arial"/>
              </a:rPr>
              <a:t>4-hydroxyphenylacetate </a:t>
            </a:r>
            <a:r>
              <a:rPr sz="2400" spc="-114" dirty="0">
                <a:latin typeface="Arial"/>
                <a:cs typeface="Arial"/>
              </a:rPr>
              <a:t>and </a:t>
            </a:r>
            <a:r>
              <a:rPr sz="2400" spc="-95" dirty="0">
                <a:latin typeface="Arial"/>
                <a:cs typeface="Arial"/>
              </a:rPr>
              <a:t>4-  </a:t>
            </a:r>
            <a:r>
              <a:rPr sz="2400" spc="-90" dirty="0">
                <a:latin typeface="Arial"/>
                <a:cs typeface="Arial"/>
              </a:rPr>
              <a:t>hydroxyphenyllactate </a:t>
            </a:r>
            <a:r>
              <a:rPr sz="2400" spc="-105" dirty="0">
                <a:latin typeface="Arial"/>
                <a:cs typeface="Arial"/>
              </a:rPr>
              <a:t>along </a:t>
            </a:r>
            <a:r>
              <a:rPr sz="2400" spc="15" dirty="0">
                <a:latin typeface="Arial"/>
                <a:cs typeface="Arial"/>
              </a:rPr>
              <a:t>with </a:t>
            </a:r>
            <a:r>
              <a:rPr sz="2400" spc="-120" dirty="0">
                <a:latin typeface="Arial"/>
                <a:cs typeface="Arial"/>
              </a:rPr>
              <a:t>increased </a:t>
            </a:r>
            <a:r>
              <a:rPr sz="2400" spc="-135" dirty="0">
                <a:latin typeface="Arial"/>
                <a:cs typeface="Arial"/>
              </a:rPr>
              <a:t>plasma </a:t>
            </a:r>
            <a:r>
              <a:rPr sz="2400" spc="-110" dirty="0">
                <a:latin typeface="Arial"/>
                <a:cs typeface="Arial"/>
              </a:rPr>
              <a:t>levels </a:t>
            </a:r>
            <a:r>
              <a:rPr sz="2400" spc="-10" dirty="0">
                <a:latin typeface="Arial"/>
                <a:cs typeface="Arial"/>
              </a:rPr>
              <a:t>of  </a:t>
            </a:r>
            <a:r>
              <a:rPr sz="2400" spc="-70" dirty="0">
                <a:latin typeface="Arial"/>
                <a:cs typeface="Arial"/>
              </a:rPr>
              <a:t>tyrosine</a:t>
            </a:r>
            <a:endParaRPr sz="2400">
              <a:latin typeface="Arial"/>
              <a:cs typeface="Arial"/>
            </a:endParaRPr>
          </a:p>
          <a:p>
            <a:pPr marL="355600" marR="668020" indent="-342900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05" dirty="0">
                <a:latin typeface="Arial"/>
                <a:cs typeface="Arial"/>
              </a:rPr>
              <a:t>Deficiency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is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due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20" dirty="0">
                <a:latin typeface="Arial"/>
                <a:cs typeface="Arial"/>
              </a:rPr>
              <a:t>to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mutation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in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the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gene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coding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for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the  </a:t>
            </a:r>
            <a:r>
              <a:rPr sz="2400" spc="-140" dirty="0">
                <a:latin typeface="Arial"/>
                <a:cs typeface="Arial"/>
              </a:rPr>
              <a:t>enzyme </a:t>
            </a:r>
            <a:r>
              <a:rPr sz="2400" spc="-70" dirty="0">
                <a:latin typeface="Arial"/>
                <a:cs typeface="Arial"/>
              </a:rPr>
              <a:t>, </a:t>
            </a:r>
            <a:r>
              <a:rPr sz="2400" spc="-85" dirty="0">
                <a:latin typeface="Arial"/>
                <a:cs typeface="Arial"/>
              </a:rPr>
              <a:t>locate </a:t>
            </a:r>
            <a:r>
              <a:rPr sz="2400" spc="-80" dirty="0">
                <a:latin typeface="Arial"/>
                <a:cs typeface="Arial"/>
              </a:rPr>
              <a:t>don </a:t>
            </a:r>
            <a:r>
              <a:rPr sz="2400" spc="-110" dirty="0">
                <a:latin typeface="Arial"/>
                <a:cs typeface="Arial"/>
              </a:rPr>
              <a:t>chromosome </a:t>
            </a:r>
            <a:r>
              <a:rPr sz="2400" spc="-75" dirty="0">
                <a:latin typeface="Arial"/>
                <a:cs typeface="Arial"/>
              </a:rPr>
              <a:t>number</a:t>
            </a:r>
            <a:r>
              <a:rPr sz="2400" spc="-33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12</a:t>
            </a:r>
            <a:endParaRPr sz="2400">
              <a:latin typeface="Arial"/>
              <a:cs typeface="Arial"/>
            </a:endParaRPr>
          </a:p>
          <a:p>
            <a:pPr marL="355600" marR="307340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35" dirty="0">
                <a:latin typeface="Arial"/>
                <a:cs typeface="Arial"/>
              </a:rPr>
              <a:t>It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105" dirty="0">
                <a:latin typeface="Arial"/>
                <a:cs typeface="Arial"/>
              </a:rPr>
              <a:t>characterized by </a:t>
            </a:r>
            <a:r>
              <a:rPr sz="2400" spc="-35" dirty="0">
                <a:latin typeface="Arial"/>
                <a:cs typeface="Arial"/>
              </a:rPr>
              <a:t>mild </a:t>
            </a:r>
            <a:r>
              <a:rPr sz="2400" spc="-65" dirty="0">
                <a:latin typeface="Arial"/>
                <a:cs typeface="Arial"/>
              </a:rPr>
              <a:t>mental </a:t>
            </a:r>
            <a:r>
              <a:rPr sz="2400" spc="-50" dirty="0">
                <a:latin typeface="Arial"/>
                <a:cs typeface="Arial"/>
              </a:rPr>
              <a:t>retardation,</a:t>
            </a:r>
            <a:r>
              <a:rPr sz="2400" spc="-484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seizures </a:t>
            </a:r>
            <a:r>
              <a:rPr sz="2400" spc="-114" dirty="0">
                <a:latin typeface="Arial"/>
                <a:cs typeface="Arial"/>
              </a:rPr>
              <a:t>and  </a:t>
            </a:r>
            <a:r>
              <a:rPr sz="2400" spc="-5" dirty="0">
                <a:latin typeface="Arial"/>
                <a:cs typeface="Arial"/>
              </a:rPr>
              <a:t>intermittent </a:t>
            </a:r>
            <a:r>
              <a:rPr sz="2400" spc="-110" dirty="0">
                <a:latin typeface="Arial"/>
                <a:cs typeface="Arial"/>
              </a:rPr>
              <a:t>ataxia observed </a:t>
            </a:r>
            <a:r>
              <a:rPr sz="2400" spc="-65" dirty="0">
                <a:latin typeface="Arial"/>
                <a:cs typeface="Arial"/>
              </a:rPr>
              <a:t>during </a:t>
            </a:r>
            <a:r>
              <a:rPr sz="2400" spc="-25" dirty="0">
                <a:latin typeface="Arial"/>
                <a:cs typeface="Arial"/>
              </a:rPr>
              <a:t>the</a:t>
            </a:r>
            <a:r>
              <a:rPr sz="2400" spc="-47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infancy </a:t>
            </a:r>
            <a:r>
              <a:rPr sz="2400" spc="-55" dirty="0">
                <a:latin typeface="Arial"/>
                <a:cs typeface="Arial"/>
              </a:rPr>
              <a:t>period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45" dirty="0">
                <a:latin typeface="Arial"/>
                <a:cs typeface="Arial"/>
              </a:rPr>
              <a:t>Not </a:t>
            </a:r>
            <a:r>
              <a:rPr sz="2400" spc="-105" dirty="0">
                <a:latin typeface="Arial"/>
                <a:cs typeface="Arial"/>
              </a:rPr>
              <a:t>much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75" dirty="0">
                <a:latin typeface="Arial"/>
                <a:cs typeface="Arial"/>
              </a:rPr>
              <a:t>studied </a:t>
            </a:r>
            <a:r>
              <a:rPr sz="2400" spc="-55" dirty="0">
                <a:latin typeface="Arial"/>
                <a:cs typeface="Arial"/>
              </a:rPr>
              <a:t>about </a:t>
            </a:r>
            <a:r>
              <a:rPr sz="2400" spc="-30" dirty="0">
                <a:latin typeface="Arial"/>
                <a:cs typeface="Arial"/>
              </a:rPr>
              <a:t>the</a:t>
            </a:r>
            <a:r>
              <a:rPr sz="2400" spc="-395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disease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70700"/>
            <a:chOff x="0" y="0"/>
            <a:chExt cx="9144000" cy="68707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65476" y="0"/>
              <a:ext cx="6478524" cy="6857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670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685799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0909" y="2745358"/>
              <a:ext cx="4896358" cy="50761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26739" y="2897377"/>
              <a:ext cx="4583430" cy="181610"/>
            </a:xfrm>
            <a:custGeom>
              <a:avLst/>
              <a:gdLst/>
              <a:ahLst/>
              <a:cxnLst/>
              <a:rect l="l" t="t" r="r" b="b"/>
              <a:pathLst>
                <a:path w="4583430" h="181610">
                  <a:moveTo>
                    <a:pt x="4524247" y="0"/>
                  </a:moveTo>
                  <a:lnTo>
                    <a:pt x="4465320" y="181101"/>
                  </a:lnTo>
                  <a:lnTo>
                    <a:pt x="4583176" y="181101"/>
                  </a:lnTo>
                  <a:lnTo>
                    <a:pt x="4524247" y="0"/>
                  </a:lnTo>
                  <a:close/>
                </a:path>
                <a:path w="4583430" h="181610">
                  <a:moveTo>
                    <a:pt x="1296415" y="0"/>
                  </a:moveTo>
                  <a:lnTo>
                    <a:pt x="1237488" y="181101"/>
                  </a:lnTo>
                  <a:lnTo>
                    <a:pt x="1355344" y="181101"/>
                  </a:lnTo>
                  <a:lnTo>
                    <a:pt x="1296415" y="0"/>
                  </a:lnTo>
                  <a:close/>
                </a:path>
                <a:path w="4583430" h="181610">
                  <a:moveTo>
                    <a:pt x="58927" y="0"/>
                  </a:moveTo>
                  <a:lnTo>
                    <a:pt x="0" y="181101"/>
                  </a:lnTo>
                  <a:lnTo>
                    <a:pt x="117856" y="181101"/>
                  </a:lnTo>
                  <a:lnTo>
                    <a:pt x="58927" y="0"/>
                  </a:lnTo>
                  <a:close/>
                </a:path>
              </a:pathLst>
            </a:custGeom>
            <a:ln w="3175">
              <a:solidFill>
                <a:srgbClr val="3829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277484" y="2827147"/>
              <a:ext cx="151129" cy="16281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464806" y="2826766"/>
              <a:ext cx="143764" cy="14211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70909" y="2745358"/>
              <a:ext cx="4896485" cy="508000"/>
            </a:xfrm>
            <a:custGeom>
              <a:avLst/>
              <a:gdLst/>
              <a:ahLst/>
              <a:cxnLst/>
              <a:rect l="l" t="t" r="r" b="b"/>
              <a:pathLst>
                <a:path w="4896484" h="508000">
                  <a:moveTo>
                    <a:pt x="2688209" y="77342"/>
                  </a:moveTo>
                  <a:lnTo>
                    <a:pt x="2636742" y="88995"/>
                  </a:lnTo>
                  <a:lnTo>
                    <a:pt x="2598801" y="124078"/>
                  </a:lnTo>
                  <a:lnTo>
                    <a:pt x="2575480" y="178847"/>
                  </a:lnTo>
                  <a:lnTo>
                    <a:pt x="2567686" y="249808"/>
                  </a:lnTo>
                  <a:lnTo>
                    <a:pt x="2569517" y="290359"/>
                  </a:lnTo>
                  <a:lnTo>
                    <a:pt x="2584134" y="356983"/>
                  </a:lnTo>
                  <a:lnTo>
                    <a:pt x="2613060" y="403701"/>
                  </a:lnTo>
                  <a:lnTo>
                    <a:pt x="2655439" y="427323"/>
                  </a:lnTo>
                  <a:lnTo>
                    <a:pt x="2681604" y="430275"/>
                  </a:lnTo>
                  <a:lnTo>
                    <a:pt x="2712271" y="427392"/>
                  </a:lnTo>
                  <a:lnTo>
                    <a:pt x="2762079" y="404290"/>
                  </a:lnTo>
                  <a:lnTo>
                    <a:pt x="2796174" y="358304"/>
                  </a:lnTo>
                  <a:lnTo>
                    <a:pt x="2813319" y="291197"/>
                  </a:lnTo>
                  <a:lnTo>
                    <a:pt x="2815463" y="249808"/>
                  </a:lnTo>
                  <a:lnTo>
                    <a:pt x="2810372" y="187688"/>
                  </a:lnTo>
                  <a:lnTo>
                    <a:pt x="2795102" y="139394"/>
                  </a:lnTo>
                  <a:lnTo>
                    <a:pt x="2769651" y="104913"/>
                  </a:lnTo>
                  <a:lnTo>
                    <a:pt x="2734020" y="84233"/>
                  </a:lnTo>
                  <a:lnTo>
                    <a:pt x="2688209" y="77342"/>
                  </a:lnTo>
                  <a:close/>
                </a:path>
                <a:path w="4896484" h="508000">
                  <a:moveTo>
                    <a:pt x="4325112" y="8636"/>
                  </a:moveTo>
                  <a:lnTo>
                    <a:pt x="4412234" y="8636"/>
                  </a:lnTo>
                  <a:lnTo>
                    <a:pt x="4412234" y="499237"/>
                  </a:lnTo>
                  <a:lnTo>
                    <a:pt x="4325112" y="499237"/>
                  </a:lnTo>
                  <a:lnTo>
                    <a:pt x="4325112" y="8636"/>
                  </a:lnTo>
                  <a:close/>
                </a:path>
                <a:path w="4896484" h="508000">
                  <a:moveTo>
                    <a:pt x="3439541" y="8636"/>
                  </a:moveTo>
                  <a:lnTo>
                    <a:pt x="3526536" y="8636"/>
                  </a:lnTo>
                  <a:lnTo>
                    <a:pt x="3526536" y="341121"/>
                  </a:lnTo>
                  <a:lnTo>
                    <a:pt x="3528056" y="360005"/>
                  </a:lnTo>
                  <a:lnTo>
                    <a:pt x="3550666" y="405511"/>
                  </a:lnTo>
                  <a:lnTo>
                    <a:pt x="3597028" y="428728"/>
                  </a:lnTo>
                  <a:lnTo>
                    <a:pt x="3616960" y="430275"/>
                  </a:lnTo>
                  <a:lnTo>
                    <a:pt x="3639272" y="428753"/>
                  </a:lnTo>
                  <a:lnTo>
                    <a:pt x="3676038" y="416613"/>
                  </a:lnTo>
                  <a:lnTo>
                    <a:pt x="3710209" y="377221"/>
                  </a:lnTo>
                  <a:lnTo>
                    <a:pt x="3716782" y="339470"/>
                  </a:lnTo>
                  <a:lnTo>
                    <a:pt x="3716782" y="8636"/>
                  </a:lnTo>
                  <a:lnTo>
                    <a:pt x="3803904" y="8636"/>
                  </a:lnTo>
                  <a:lnTo>
                    <a:pt x="3803904" y="346201"/>
                  </a:lnTo>
                  <a:lnTo>
                    <a:pt x="3800717" y="381968"/>
                  </a:lnTo>
                  <a:lnTo>
                    <a:pt x="3775293" y="441213"/>
                  </a:lnTo>
                  <a:lnTo>
                    <a:pt x="3725628" y="483455"/>
                  </a:lnTo>
                  <a:lnTo>
                    <a:pt x="3657913" y="504930"/>
                  </a:lnTo>
                  <a:lnTo>
                    <a:pt x="3617721" y="507618"/>
                  </a:lnTo>
                  <a:lnTo>
                    <a:pt x="3577407" y="504999"/>
                  </a:lnTo>
                  <a:lnTo>
                    <a:pt x="3511494" y="484044"/>
                  </a:lnTo>
                  <a:lnTo>
                    <a:pt x="3465633" y="442565"/>
                  </a:lnTo>
                  <a:lnTo>
                    <a:pt x="3442444" y="382609"/>
                  </a:lnTo>
                  <a:lnTo>
                    <a:pt x="3439541" y="345820"/>
                  </a:lnTo>
                  <a:lnTo>
                    <a:pt x="3439541" y="8636"/>
                  </a:lnTo>
                  <a:close/>
                </a:path>
                <a:path w="4896484" h="508000">
                  <a:moveTo>
                    <a:pt x="2982341" y="8636"/>
                  </a:moveTo>
                  <a:lnTo>
                    <a:pt x="3024124" y="8636"/>
                  </a:lnTo>
                  <a:lnTo>
                    <a:pt x="3255898" y="304673"/>
                  </a:lnTo>
                  <a:lnTo>
                    <a:pt x="3255898" y="8636"/>
                  </a:lnTo>
                  <a:lnTo>
                    <a:pt x="3339591" y="8636"/>
                  </a:lnTo>
                  <a:lnTo>
                    <a:pt x="3339591" y="505967"/>
                  </a:lnTo>
                  <a:lnTo>
                    <a:pt x="3304159" y="505967"/>
                  </a:lnTo>
                  <a:lnTo>
                    <a:pt x="3066034" y="195452"/>
                  </a:lnTo>
                  <a:lnTo>
                    <a:pt x="3066034" y="499617"/>
                  </a:lnTo>
                  <a:lnTo>
                    <a:pt x="2982341" y="499617"/>
                  </a:lnTo>
                  <a:lnTo>
                    <a:pt x="2982341" y="8636"/>
                  </a:lnTo>
                  <a:close/>
                </a:path>
                <a:path w="4896484" h="508000">
                  <a:moveTo>
                    <a:pt x="2079243" y="8636"/>
                  </a:moveTo>
                  <a:lnTo>
                    <a:pt x="2485390" y="8636"/>
                  </a:lnTo>
                  <a:lnTo>
                    <a:pt x="2485390" y="85978"/>
                  </a:lnTo>
                  <a:lnTo>
                    <a:pt x="2322322" y="85978"/>
                  </a:lnTo>
                  <a:lnTo>
                    <a:pt x="2322322" y="499237"/>
                  </a:lnTo>
                  <a:lnTo>
                    <a:pt x="2235327" y="499237"/>
                  </a:lnTo>
                  <a:lnTo>
                    <a:pt x="2235327" y="85978"/>
                  </a:lnTo>
                  <a:lnTo>
                    <a:pt x="2079243" y="85978"/>
                  </a:lnTo>
                  <a:lnTo>
                    <a:pt x="2079243" y="8636"/>
                  </a:lnTo>
                  <a:close/>
                </a:path>
                <a:path w="4896484" h="508000">
                  <a:moveTo>
                    <a:pt x="482980" y="8636"/>
                  </a:moveTo>
                  <a:lnTo>
                    <a:pt x="569976" y="8636"/>
                  </a:lnTo>
                  <a:lnTo>
                    <a:pt x="569976" y="421893"/>
                  </a:lnTo>
                  <a:lnTo>
                    <a:pt x="791717" y="421893"/>
                  </a:lnTo>
                  <a:lnTo>
                    <a:pt x="791717" y="499237"/>
                  </a:lnTo>
                  <a:lnTo>
                    <a:pt x="482980" y="499237"/>
                  </a:lnTo>
                  <a:lnTo>
                    <a:pt x="482980" y="8636"/>
                  </a:lnTo>
                  <a:close/>
                </a:path>
                <a:path w="4896484" h="508000">
                  <a:moveTo>
                    <a:pt x="1822195" y="5333"/>
                  </a:moveTo>
                  <a:lnTo>
                    <a:pt x="1876393" y="7552"/>
                  </a:lnTo>
                  <a:lnTo>
                    <a:pt x="1922779" y="14223"/>
                  </a:lnTo>
                  <a:lnTo>
                    <a:pt x="1961356" y="25372"/>
                  </a:lnTo>
                  <a:lnTo>
                    <a:pt x="2015698" y="61333"/>
                  </a:lnTo>
                  <a:lnTo>
                    <a:pt x="2042610" y="116959"/>
                  </a:lnTo>
                  <a:lnTo>
                    <a:pt x="2045969" y="152273"/>
                  </a:lnTo>
                  <a:lnTo>
                    <a:pt x="2041910" y="197052"/>
                  </a:lnTo>
                  <a:lnTo>
                    <a:pt x="2029731" y="234942"/>
                  </a:lnTo>
                  <a:lnTo>
                    <a:pt x="1981005" y="290055"/>
                  </a:lnTo>
                  <a:lnTo>
                    <a:pt x="1944453" y="307277"/>
                  </a:lnTo>
                  <a:lnTo>
                    <a:pt x="1899772" y="317611"/>
                  </a:lnTo>
                  <a:lnTo>
                    <a:pt x="1846961" y="321055"/>
                  </a:lnTo>
                  <a:lnTo>
                    <a:pt x="1838985" y="320913"/>
                  </a:lnTo>
                  <a:lnTo>
                    <a:pt x="1829736" y="320484"/>
                  </a:lnTo>
                  <a:lnTo>
                    <a:pt x="1819225" y="319770"/>
                  </a:lnTo>
                  <a:lnTo>
                    <a:pt x="1807464" y="318769"/>
                  </a:lnTo>
                  <a:lnTo>
                    <a:pt x="1807464" y="499237"/>
                  </a:lnTo>
                  <a:lnTo>
                    <a:pt x="1720468" y="499237"/>
                  </a:lnTo>
                  <a:lnTo>
                    <a:pt x="1720468" y="9016"/>
                  </a:lnTo>
                  <a:lnTo>
                    <a:pt x="1759473" y="7423"/>
                  </a:lnTo>
                  <a:lnTo>
                    <a:pt x="1789429" y="6270"/>
                  </a:lnTo>
                  <a:lnTo>
                    <a:pt x="1810337" y="5570"/>
                  </a:lnTo>
                  <a:lnTo>
                    <a:pt x="1822195" y="5333"/>
                  </a:lnTo>
                  <a:close/>
                </a:path>
                <a:path w="4896484" h="508000">
                  <a:moveTo>
                    <a:pt x="4040250" y="3682"/>
                  </a:moveTo>
                  <a:lnTo>
                    <a:pt x="4097358" y="7695"/>
                  </a:lnTo>
                  <a:lnTo>
                    <a:pt x="4144089" y="19736"/>
                  </a:lnTo>
                  <a:lnTo>
                    <a:pt x="4180443" y="39814"/>
                  </a:lnTo>
                  <a:lnTo>
                    <a:pt x="4206414" y="67935"/>
                  </a:lnTo>
                  <a:lnTo>
                    <a:pt x="4221999" y="104107"/>
                  </a:lnTo>
                  <a:lnTo>
                    <a:pt x="4227195" y="148336"/>
                  </a:lnTo>
                  <a:lnTo>
                    <a:pt x="4225577" y="169596"/>
                  </a:lnTo>
                  <a:lnTo>
                    <a:pt x="4212675" y="209307"/>
                  </a:lnTo>
                  <a:lnTo>
                    <a:pt x="4187646" y="244288"/>
                  </a:lnTo>
                  <a:lnTo>
                    <a:pt x="4155158" y="269537"/>
                  </a:lnTo>
                  <a:lnTo>
                    <a:pt x="4136390" y="278256"/>
                  </a:lnTo>
                  <a:lnTo>
                    <a:pt x="4281423" y="499237"/>
                  </a:lnTo>
                  <a:lnTo>
                    <a:pt x="4180966" y="499237"/>
                  </a:lnTo>
                  <a:lnTo>
                    <a:pt x="4050030" y="296671"/>
                  </a:lnTo>
                  <a:lnTo>
                    <a:pt x="4039147" y="296384"/>
                  </a:lnTo>
                  <a:lnTo>
                    <a:pt x="4026312" y="295894"/>
                  </a:lnTo>
                  <a:lnTo>
                    <a:pt x="4011525" y="295189"/>
                  </a:lnTo>
                  <a:lnTo>
                    <a:pt x="3994785" y="294258"/>
                  </a:lnTo>
                  <a:lnTo>
                    <a:pt x="3994785" y="499237"/>
                  </a:lnTo>
                  <a:lnTo>
                    <a:pt x="3904361" y="499237"/>
                  </a:lnTo>
                  <a:lnTo>
                    <a:pt x="3904361" y="8636"/>
                  </a:lnTo>
                  <a:lnTo>
                    <a:pt x="3910619" y="8489"/>
                  </a:lnTo>
                  <a:lnTo>
                    <a:pt x="3922141" y="8032"/>
                  </a:lnTo>
                  <a:lnTo>
                    <a:pt x="3938901" y="7242"/>
                  </a:lnTo>
                  <a:lnTo>
                    <a:pt x="3960875" y="6095"/>
                  </a:lnTo>
                  <a:lnTo>
                    <a:pt x="3984333" y="5022"/>
                  </a:lnTo>
                  <a:lnTo>
                    <a:pt x="4005373" y="4270"/>
                  </a:lnTo>
                  <a:lnTo>
                    <a:pt x="4024008" y="3827"/>
                  </a:lnTo>
                  <a:lnTo>
                    <a:pt x="4040250" y="3682"/>
                  </a:lnTo>
                  <a:close/>
                </a:path>
                <a:path w="4896484" h="508000">
                  <a:moveTo>
                    <a:pt x="4660899" y="1904"/>
                  </a:moveTo>
                  <a:lnTo>
                    <a:pt x="4699126" y="1904"/>
                  </a:lnTo>
                  <a:lnTo>
                    <a:pt x="4896358" y="499237"/>
                  </a:lnTo>
                  <a:lnTo>
                    <a:pt x="4800219" y="499237"/>
                  </a:lnTo>
                  <a:lnTo>
                    <a:pt x="4764405" y="399795"/>
                  </a:lnTo>
                  <a:lnTo>
                    <a:pt x="4596257" y="399795"/>
                  </a:lnTo>
                  <a:lnTo>
                    <a:pt x="4562094" y="499237"/>
                  </a:lnTo>
                  <a:lnTo>
                    <a:pt x="4465320" y="499237"/>
                  </a:lnTo>
                  <a:lnTo>
                    <a:pt x="4660899" y="1904"/>
                  </a:lnTo>
                  <a:close/>
                </a:path>
                <a:path w="4896484" h="508000">
                  <a:moveTo>
                    <a:pt x="1433067" y="1904"/>
                  </a:moveTo>
                  <a:lnTo>
                    <a:pt x="1471294" y="1904"/>
                  </a:lnTo>
                  <a:lnTo>
                    <a:pt x="1668526" y="499237"/>
                  </a:lnTo>
                  <a:lnTo>
                    <a:pt x="1572387" y="499237"/>
                  </a:lnTo>
                  <a:lnTo>
                    <a:pt x="1536573" y="399795"/>
                  </a:lnTo>
                  <a:lnTo>
                    <a:pt x="1368425" y="399795"/>
                  </a:lnTo>
                  <a:lnTo>
                    <a:pt x="1334262" y="499237"/>
                  </a:lnTo>
                  <a:lnTo>
                    <a:pt x="1244853" y="499237"/>
                  </a:lnTo>
                  <a:lnTo>
                    <a:pt x="1237488" y="499237"/>
                  </a:lnTo>
                  <a:lnTo>
                    <a:pt x="1140714" y="499237"/>
                  </a:lnTo>
                  <a:lnTo>
                    <a:pt x="1004062" y="290321"/>
                  </a:lnTo>
                  <a:lnTo>
                    <a:pt x="949451" y="364998"/>
                  </a:lnTo>
                  <a:lnTo>
                    <a:pt x="949451" y="499237"/>
                  </a:lnTo>
                  <a:lnTo>
                    <a:pt x="862456" y="499237"/>
                  </a:lnTo>
                  <a:lnTo>
                    <a:pt x="862456" y="8636"/>
                  </a:lnTo>
                  <a:lnTo>
                    <a:pt x="949451" y="8636"/>
                  </a:lnTo>
                  <a:lnTo>
                    <a:pt x="949451" y="243458"/>
                  </a:lnTo>
                  <a:lnTo>
                    <a:pt x="1116202" y="8636"/>
                  </a:lnTo>
                  <a:lnTo>
                    <a:pt x="1215389" y="8636"/>
                  </a:lnTo>
                  <a:lnTo>
                    <a:pt x="1061719" y="223012"/>
                  </a:lnTo>
                  <a:lnTo>
                    <a:pt x="1240281" y="492378"/>
                  </a:lnTo>
                  <a:lnTo>
                    <a:pt x="1433067" y="1904"/>
                  </a:lnTo>
                  <a:close/>
                </a:path>
                <a:path w="4896484" h="508000">
                  <a:moveTo>
                    <a:pt x="195579" y="1904"/>
                  </a:moveTo>
                  <a:lnTo>
                    <a:pt x="233806" y="1904"/>
                  </a:lnTo>
                  <a:lnTo>
                    <a:pt x="431038" y="499237"/>
                  </a:lnTo>
                  <a:lnTo>
                    <a:pt x="334899" y="499237"/>
                  </a:lnTo>
                  <a:lnTo>
                    <a:pt x="299085" y="399795"/>
                  </a:lnTo>
                  <a:lnTo>
                    <a:pt x="130937" y="399795"/>
                  </a:lnTo>
                  <a:lnTo>
                    <a:pt x="96774" y="499237"/>
                  </a:lnTo>
                  <a:lnTo>
                    <a:pt x="0" y="499237"/>
                  </a:lnTo>
                  <a:lnTo>
                    <a:pt x="195579" y="1904"/>
                  </a:lnTo>
                  <a:close/>
                </a:path>
                <a:path w="4896484" h="508000">
                  <a:moveTo>
                    <a:pt x="2688209" y="0"/>
                  </a:moveTo>
                  <a:lnTo>
                    <a:pt x="2738028" y="4095"/>
                  </a:lnTo>
                  <a:lnTo>
                    <a:pt x="2781585" y="16382"/>
                  </a:lnTo>
                  <a:lnTo>
                    <a:pt x="2818903" y="36861"/>
                  </a:lnTo>
                  <a:lnTo>
                    <a:pt x="2850006" y="65531"/>
                  </a:lnTo>
                  <a:lnTo>
                    <a:pt x="2874436" y="101683"/>
                  </a:lnTo>
                  <a:lnTo>
                    <a:pt x="2891901" y="144430"/>
                  </a:lnTo>
                  <a:lnTo>
                    <a:pt x="2902388" y="193798"/>
                  </a:lnTo>
                  <a:lnTo>
                    <a:pt x="2905887" y="249808"/>
                  </a:lnTo>
                  <a:lnTo>
                    <a:pt x="2902241" y="306004"/>
                  </a:lnTo>
                  <a:lnTo>
                    <a:pt x="2891297" y="356092"/>
                  </a:lnTo>
                  <a:lnTo>
                    <a:pt x="2873043" y="400059"/>
                  </a:lnTo>
                  <a:lnTo>
                    <a:pt x="2847466" y="437895"/>
                  </a:lnTo>
                  <a:lnTo>
                    <a:pt x="2815175" y="468399"/>
                  </a:lnTo>
                  <a:lnTo>
                    <a:pt x="2776775" y="490188"/>
                  </a:lnTo>
                  <a:lnTo>
                    <a:pt x="2732256" y="503261"/>
                  </a:lnTo>
                  <a:lnTo>
                    <a:pt x="2681604" y="507618"/>
                  </a:lnTo>
                  <a:lnTo>
                    <a:pt x="2635051" y="503308"/>
                  </a:lnTo>
                  <a:lnTo>
                    <a:pt x="2594260" y="490378"/>
                  </a:lnTo>
                  <a:lnTo>
                    <a:pt x="2559232" y="468828"/>
                  </a:lnTo>
                  <a:lnTo>
                    <a:pt x="2529966" y="438657"/>
                  </a:lnTo>
                  <a:lnTo>
                    <a:pt x="2506944" y="400988"/>
                  </a:lnTo>
                  <a:lnTo>
                    <a:pt x="2490469" y="356949"/>
                  </a:lnTo>
                  <a:lnTo>
                    <a:pt x="2480567" y="306552"/>
                  </a:lnTo>
                  <a:lnTo>
                    <a:pt x="2477262" y="249808"/>
                  </a:lnTo>
                  <a:lnTo>
                    <a:pt x="2480855" y="199370"/>
                  </a:lnTo>
                  <a:lnTo>
                    <a:pt x="2491628" y="153003"/>
                  </a:lnTo>
                  <a:lnTo>
                    <a:pt x="2509569" y="110684"/>
                  </a:lnTo>
                  <a:lnTo>
                    <a:pt x="2534666" y="72389"/>
                  </a:lnTo>
                  <a:lnTo>
                    <a:pt x="2565836" y="40719"/>
                  </a:lnTo>
                  <a:lnTo>
                    <a:pt x="2601817" y="18097"/>
                  </a:lnTo>
                  <a:lnTo>
                    <a:pt x="2642608" y="4524"/>
                  </a:lnTo>
                  <a:lnTo>
                    <a:pt x="2688209" y="0"/>
                  </a:lnTo>
                  <a:close/>
                </a:path>
              </a:pathLst>
            </a:custGeom>
            <a:ln w="3175">
              <a:solidFill>
                <a:srgbClr val="3829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2"/>
          <p:cNvGrpSpPr/>
          <p:nvPr/>
        </p:nvGrpSpPr>
        <p:grpSpPr>
          <a:xfrm>
            <a:off x="150876" y="227075"/>
            <a:ext cx="2441575" cy="6471285"/>
            <a:chOff x="150876" y="227075"/>
            <a:chExt cx="2441575" cy="6471285"/>
          </a:xfrm>
        </p:grpSpPr>
        <p:sp>
          <p:nvSpPr>
            <p:cNvPr id="13" name="object 13"/>
            <p:cNvSpPr/>
            <p:nvPr/>
          </p:nvSpPr>
          <p:spPr>
            <a:xfrm>
              <a:off x="150876" y="227075"/>
              <a:ext cx="2441448" cy="200558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0876" y="2284475"/>
              <a:ext cx="2441448" cy="221284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0876" y="4646675"/>
              <a:ext cx="2441448" cy="205130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800" y="533400"/>
            <a:ext cx="7315200" cy="60151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4325" indent="-302260">
              <a:lnSpc>
                <a:spcPct val="100000"/>
              </a:lnSpc>
              <a:spcBef>
                <a:spcPts val="105"/>
              </a:spcBef>
              <a:buFont typeface="Wingdings"/>
              <a:buChar char=""/>
              <a:tabLst>
                <a:tab pos="314960" algn="l"/>
              </a:tabLst>
            </a:pPr>
            <a:r>
              <a:rPr lang="en-US" sz="2400" spc="-5" dirty="0" smtClean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Its is </a:t>
            </a:r>
            <a:r>
              <a:rPr sz="2400" spc="-5" smtClean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also </a:t>
            </a:r>
            <a:r>
              <a:rPr sz="2400" spc="-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called </a:t>
            </a:r>
            <a:r>
              <a:rPr sz="2400" b="1" u="heavy" spc="-5" dirty="0">
                <a:solidFill>
                  <a:srgbClr val="3B2F2A"/>
                </a:solidFill>
                <a:uFill>
                  <a:solidFill>
                    <a:srgbClr val="3B2F2A"/>
                  </a:solidFill>
                </a:uFill>
                <a:latin typeface="Times New Roman" pitchFamily="18" charset="0"/>
                <a:cs typeface="Times New Roman" pitchFamily="18" charset="0"/>
              </a:rPr>
              <a:t>black </a:t>
            </a:r>
            <a:r>
              <a:rPr sz="2400" b="1" u="heavy" dirty="0">
                <a:solidFill>
                  <a:srgbClr val="3B2F2A"/>
                </a:solidFill>
                <a:uFill>
                  <a:solidFill>
                    <a:srgbClr val="3B2F2A"/>
                  </a:solidFill>
                </a:uFill>
                <a:latin typeface="Times New Roman" pitchFamily="18" charset="0"/>
                <a:cs typeface="Times New Roman" pitchFamily="18" charset="0"/>
              </a:rPr>
              <a:t>urine</a:t>
            </a:r>
            <a:r>
              <a:rPr sz="2400" b="1" u="heavy" spc="-50" dirty="0">
                <a:solidFill>
                  <a:srgbClr val="3B2F2A"/>
                </a:solidFill>
                <a:uFill>
                  <a:solidFill>
                    <a:srgbClr val="3B2F2A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u="heavy" dirty="0">
                <a:solidFill>
                  <a:srgbClr val="3B2F2A"/>
                </a:solidFill>
                <a:uFill>
                  <a:solidFill>
                    <a:srgbClr val="3B2F2A"/>
                  </a:solidFill>
                </a:uFill>
                <a:latin typeface="Times New Roman" pitchFamily="18" charset="0"/>
                <a:cs typeface="Times New Roman" pitchFamily="18" charset="0"/>
              </a:rPr>
              <a:t>disease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buClr>
                <a:srgbClr val="3B2F2A"/>
              </a:buClr>
              <a:buFont typeface="Wingdings"/>
              <a:buChar char=""/>
            </a:pPr>
            <a:endParaRPr sz="24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3B2F2A"/>
              </a:buClr>
              <a:buFont typeface="Wingdings"/>
              <a:buChar char=""/>
            </a:pP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12700" marR="455930">
              <a:lnSpc>
                <a:spcPct val="100000"/>
              </a:lnSpc>
              <a:buFont typeface="Wingdings"/>
              <a:buChar char=""/>
              <a:tabLst>
                <a:tab pos="314960" algn="l"/>
              </a:tabLst>
            </a:pPr>
            <a:r>
              <a:rPr lang="en-US" sz="2400" spc="-5" dirty="0" smtClean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 It </a:t>
            </a:r>
            <a:r>
              <a:rPr sz="2400" spc="-5" smtClean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is </a:t>
            </a:r>
            <a:r>
              <a:rPr sz="2400" spc="-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an </a:t>
            </a:r>
            <a:r>
              <a:rPr sz="2400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inherited genetic disorder of </a:t>
            </a:r>
            <a:r>
              <a:rPr sz="2400" spc="-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phenylalanine</a:t>
            </a:r>
            <a:r>
              <a:rPr sz="2400" spc="-17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and  tyrosine</a:t>
            </a:r>
            <a:r>
              <a:rPr sz="2400" spc="-4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metabolism.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buClr>
                <a:srgbClr val="3B2F2A"/>
              </a:buClr>
              <a:buFont typeface="Wingdings"/>
              <a:buChar char=""/>
            </a:pP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12700" marR="855344">
              <a:lnSpc>
                <a:spcPct val="100000"/>
              </a:lnSpc>
              <a:spcBef>
                <a:spcPts val="1820"/>
              </a:spcBef>
              <a:buFont typeface="Wingdings"/>
              <a:buChar char=""/>
              <a:tabLst>
                <a:tab pos="314960" algn="l"/>
              </a:tabLst>
            </a:pPr>
            <a:r>
              <a:rPr sz="2400" b="1" u="heavy" smtClean="0">
                <a:solidFill>
                  <a:srgbClr val="3B2F2A"/>
                </a:solidFill>
                <a:uFill>
                  <a:solidFill>
                    <a:srgbClr val="3B2F2A"/>
                  </a:solidFill>
                </a:uFill>
                <a:latin typeface="Times New Roman" pitchFamily="18" charset="0"/>
                <a:cs typeface="Times New Roman" pitchFamily="18" charset="0"/>
              </a:rPr>
              <a:t>Ochronosis</a:t>
            </a:r>
            <a:r>
              <a:rPr lang="en-US" sz="2400" b="1" u="heavy" dirty="0" smtClean="0">
                <a:solidFill>
                  <a:srgbClr val="3B2F2A"/>
                </a:solidFill>
                <a:uFill>
                  <a:solidFill>
                    <a:srgbClr val="3B2F2A"/>
                  </a:solidFill>
                </a:u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69900" marR="855344" lvl="1">
              <a:spcBef>
                <a:spcPts val="1820"/>
              </a:spcBef>
              <a:tabLst>
                <a:tab pos="314960" algn="l"/>
              </a:tabLst>
            </a:pPr>
            <a:r>
              <a:rPr sz="2400" b="1" smtClean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sz="2400" smtClean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buildup of dark </a:t>
            </a:r>
            <a:r>
              <a:rPr sz="2400" spc="-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pigment </a:t>
            </a:r>
            <a:r>
              <a:rPr sz="2400" spc="-5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in  </a:t>
            </a:r>
            <a:r>
              <a:rPr sz="2400" spc="-5" smtClean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connective</a:t>
            </a:r>
            <a:r>
              <a:rPr lang="en-US" sz="2400" spc="-5" dirty="0" smtClean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mtClean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tissues </a:t>
            </a:r>
            <a:r>
              <a:rPr sz="2400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such as cartilage and skin, </a:t>
            </a:r>
            <a:r>
              <a:rPr sz="2400" spc="-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sz="2400" spc="-18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also  characteristic </a:t>
            </a:r>
            <a:r>
              <a:rPr sz="2400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400" spc="-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sz="2400" spc="-90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30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disorder.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3B2F2A"/>
              </a:buClr>
            </a:pP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40640" marR="5080">
              <a:lnSpc>
                <a:spcPct val="100000"/>
              </a:lnSpc>
              <a:buFont typeface="Wingdings"/>
              <a:buChar char=""/>
              <a:tabLst>
                <a:tab pos="268605" algn="l"/>
              </a:tabLst>
            </a:pPr>
            <a:r>
              <a:rPr lang="en-US" sz="2400" dirty="0" smtClean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mtClean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This </a:t>
            </a:r>
            <a:r>
              <a:rPr sz="2400" spc="-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condition is </a:t>
            </a:r>
            <a:r>
              <a:rPr sz="2400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rare, </a:t>
            </a:r>
            <a:r>
              <a:rPr sz="2400" spc="-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affecting </a:t>
            </a:r>
            <a:r>
              <a:rPr sz="2400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1 in 250,000 </a:t>
            </a:r>
            <a:r>
              <a:rPr sz="2400" spc="-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sz="2400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1 million  </a:t>
            </a:r>
            <a:r>
              <a:rPr sz="2400" spc="-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people worldwide. </a:t>
            </a:r>
            <a:r>
              <a:rPr sz="2400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Alkaptonuria </a:t>
            </a:r>
            <a:r>
              <a:rPr sz="2400" spc="-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is more </a:t>
            </a:r>
            <a:r>
              <a:rPr sz="2400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common </a:t>
            </a:r>
            <a:r>
              <a:rPr sz="2400" spc="-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sz="2400" spc="-250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certain  areas </a:t>
            </a:r>
            <a:r>
              <a:rPr sz="2400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sz="2400" spc="-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Slovakia (where it has an incidence </a:t>
            </a:r>
            <a:r>
              <a:rPr sz="2400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of about 1 in  19,000 </a:t>
            </a:r>
            <a:r>
              <a:rPr sz="2400" spc="-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people) and in the Dominican</a:t>
            </a:r>
            <a:r>
              <a:rPr sz="2400" spc="-13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5" dirty="0">
                <a:solidFill>
                  <a:srgbClr val="3B2F2A"/>
                </a:solidFill>
                <a:latin typeface="Times New Roman" pitchFamily="18" charset="0"/>
                <a:cs typeface="Times New Roman" pitchFamily="18" charset="0"/>
              </a:rPr>
              <a:t>Republic.</a:t>
            </a:r>
            <a:endParaRPr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0903" y="999363"/>
            <a:ext cx="1560195" cy="365125"/>
            <a:chOff x="520903" y="999363"/>
            <a:chExt cx="1560195" cy="365125"/>
          </a:xfrm>
        </p:grpSpPr>
        <p:sp>
          <p:nvSpPr>
            <p:cNvPr id="3" name="object 3"/>
            <p:cNvSpPr/>
            <p:nvPr/>
          </p:nvSpPr>
          <p:spPr>
            <a:xfrm>
              <a:off x="521792" y="1000252"/>
              <a:ext cx="1557959" cy="3633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93900" y="1277493"/>
              <a:ext cx="86740" cy="8699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09446" y="1107186"/>
              <a:ext cx="83185" cy="127635"/>
            </a:xfrm>
            <a:custGeom>
              <a:avLst/>
              <a:gdLst/>
              <a:ahLst/>
              <a:cxnLst/>
              <a:rect l="l" t="t" r="r" b="b"/>
              <a:pathLst>
                <a:path w="83184" h="127634">
                  <a:moveTo>
                    <a:pt x="41516" y="0"/>
                  </a:moveTo>
                  <a:lnTo>
                    <a:pt x="0" y="127635"/>
                  </a:lnTo>
                  <a:lnTo>
                    <a:pt x="83032" y="127635"/>
                  </a:lnTo>
                  <a:lnTo>
                    <a:pt x="41516" y="0"/>
                  </a:lnTo>
                  <a:close/>
                </a:path>
              </a:pathLst>
            </a:custGeom>
            <a:ln w="3175">
              <a:solidFill>
                <a:srgbClr val="3829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93900" y="1086485"/>
              <a:ext cx="86740" cy="868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1792" y="1000252"/>
              <a:ext cx="1414145" cy="357505"/>
            </a:xfrm>
            <a:custGeom>
              <a:avLst/>
              <a:gdLst/>
              <a:ahLst/>
              <a:cxnLst/>
              <a:rect l="l" t="t" r="r" b="b"/>
              <a:pathLst>
                <a:path w="1414145" h="357505">
                  <a:moveTo>
                    <a:pt x="1193088" y="5969"/>
                  </a:moveTo>
                  <a:lnTo>
                    <a:pt x="1413560" y="5969"/>
                  </a:lnTo>
                  <a:lnTo>
                    <a:pt x="1413560" y="60451"/>
                  </a:lnTo>
                  <a:lnTo>
                    <a:pt x="1254429" y="60451"/>
                  </a:lnTo>
                  <a:lnTo>
                    <a:pt x="1254429" y="141350"/>
                  </a:lnTo>
                  <a:lnTo>
                    <a:pt x="1368602" y="141350"/>
                  </a:lnTo>
                  <a:lnTo>
                    <a:pt x="1368602" y="193548"/>
                  </a:lnTo>
                  <a:lnTo>
                    <a:pt x="1254429" y="193548"/>
                  </a:lnTo>
                  <a:lnTo>
                    <a:pt x="1254429" y="297052"/>
                  </a:lnTo>
                  <a:lnTo>
                    <a:pt x="1411020" y="297052"/>
                  </a:lnTo>
                  <a:lnTo>
                    <a:pt x="1411020" y="351536"/>
                  </a:lnTo>
                  <a:lnTo>
                    <a:pt x="1193088" y="351536"/>
                  </a:lnTo>
                  <a:lnTo>
                    <a:pt x="1193088" y="5969"/>
                  </a:lnTo>
                  <a:close/>
                </a:path>
                <a:path w="1414145" h="357505">
                  <a:moveTo>
                    <a:pt x="618490" y="5969"/>
                  </a:moveTo>
                  <a:lnTo>
                    <a:pt x="679818" y="5969"/>
                  </a:lnTo>
                  <a:lnTo>
                    <a:pt x="679818" y="240157"/>
                  </a:lnTo>
                  <a:lnTo>
                    <a:pt x="680880" y="253420"/>
                  </a:lnTo>
                  <a:lnTo>
                    <a:pt x="706095" y="293143"/>
                  </a:lnTo>
                  <a:lnTo>
                    <a:pt x="743508" y="302895"/>
                  </a:lnTo>
                  <a:lnTo>
                    <a:pt x="759248" y="301825"/>
                  </a:lnTo>
                  <a:lnTo>
                    <a:pt x="795324" y="285876"/>
                  </a:lnTo>
                  <a:lnTo>
                    <a:pt x="813866" y="239013"/>
                  </a:lnTo>
                  <a:lnTo>
                    <a:pt x="813866" y="5969"/>
                  </a:lnTo>
                  <a:lnTo>
                    <a:pt x="875080" y="5969"/>
                  </a:lnTo>
                  <a:lnTo>
                    <a:pt x="875080" y="243712"/>
                  </a:lnTo>
                  <a:lnTo>
                    <a:pt x="872862" y="268932"/>
                  </a:lnTo>
                  <a:lnTo>
                    <a:pt x="855042" y="310703"/>
                  </a:lnTo>
                  <a:lnTo>
                    <a:pt x="820008" y="340447"/>
                  </a:lnTo>
                  <a:lnTo>
                    <a:pt x="772321" y="355496"/>
                  </a:lnTo>
                  <a:lnTo>
                    <a:pt x="743991" y="357377"/>
                  </a:lnTo>
                  <a:lnTo>
                    <a:pt x="715630" y="355542"/>
                  </a:lnTo>
                  <a:lnTo>
                    <a:pt x="669219" y="340822"/>
                  </a:lnTo>
                  <a:lnTo>
                    <a:pt x="636872" y="311574"/>
                  </a:lnTo>
                  <a:lnTo>
                    <a:pt x="620532" y="269370"/>
                  </a:lnTo>
                  <a:lnTo>
                    <a:pt x="618490" y="243459"/>
                  </a:lnTo>
                  <a:lnTo>
                    <a:pt x="618490" y="5969"/>
                  </a:lnTo>
                  <a:close/>
                </a:path>
                <a:path w="1414145" h="357505">
                  <a:moveTo>
                    <a:pt x="415721" y="1270"/>
                  </a:moveTo>
                  <a:lnTo>
                    <a:pt x="442620" y="1270"/>
                  </a:lnTo>
                  <a:lnTo>
                    <a:pt x="581558" y="351536"/>
                  </a:lnTo>
                  <a:lnTo>
                    <a:pt x="513854" y="351536"/>
                  </a:lnTo>
                  <a:lnTo>
                    <a:pt x="488619" y="281432"/>
                  </a:lnTo>
                  <a:lnTo>
                    <a:pt x="370192" y="281432"/>
                  </a:lnTo>
                  <a:lnTo>
                    <a:pt x="346138" y="351536"/>
                  </a:lnTo>
                  <a:lnTo>
                    <a:pt x="277964" y="351536"/>
                  </a:lnTo>
                  <a:lnTo>
                    <a:pt x="415721" y="1270"/>
                  </a:lnTo>
                  <a:close/>
                </a:path>
                <a:path w="1414145" h="357505">
                  <a:moveTo>
                    <a:pt x="1035100" y="0"/>
                  </a:moveTo>
                  <a:lnTo>
                    <a:pt x="1063032" y="1404"/>
                  </a:lnTo>
                  <a:lnTo>
                    <a:pt x="1087012" y="5619"/>
                  </a:lnTo>
                  <a:lnTo>
                    <a:pt x="1107038" y="12644"/>
                  </a:lnTo>
                  <a:lnTo>
                    <a:pt x="1123111" y="22478"/>
                  </a:lnTo>
                  <a:lnTo>
                    <a:pt x="1104442" y="75311"/>
                  </a:lnTo>
                  <a:lnTo>
                    <a:pt x="1088035" y="65216"/>
                  </a:lnTo>
                  <a:lnTo>
                    <a:pt x="1071200" y="57991"/>
                  </a:lnTo>
                  <a:lnTo>
                    <a:pt x="1053936" y="53647"/>
                  </a:lnTo>
                  <a:lnTo>
                    <a:pt x="1036243" y="52197"/>
                  </a:lnTo>
                  <a:lnTo>
                    <a:pt x="1026246" y="52889"/>
                  </a:lnTo>
                  <a:lnTo>
                    <a:pt x="994603" y="76263"/>
                  </a:lnTo>
                  <a:lnTo>
                    <a:pt x="991666" y="92583"/>
                  </a:lnTo>
                  <a:lnTo>
                    <a:pt x="995784" y="107584"/>
                  </a:lnTo>
                  <a:lnTo>
                    <a:pt x="1008129" y="122872"/>
                  </a:lnTo>
                  <a:lnTo>
                    <a:pt x="1028689" y="138445"/>
                  </a:lnTo>
                  <a:lnTo>
                    <a:pt x="1057452" y="154305"/>
                  </a:lnTo>
                  <a:lnTo>
                    <a:pt x="1073593" y="162615"/>
                  </a:lnTo>
                  <a:lnTo>
                    <a:pt x="1087329" y="170592"/>
                  </a:lnTo>
                  <a:lnTo>
                    <a:pt x="1121032" y="201041"/>
                  </a:lnTo>
                  <a:lnTo>
                    <a:pt x="1136859" y="238934"/>
                  </a:lnTo>
                  <a:lnTo>
                    <a:pt x="1138859" y="261238"/>
                  </a:lnTo>
                  <a:lnTo>
                    <a:pt x="1136788" y="281267"/>
                  </a:lnTo>
                  <a:lnTo>
                    <a:pt x="1120214" y="315799"/>
                  </a:lnTo>
                  <a:lnTo>
                    <a:pt x="1087734" y="342161"/>
                  </a:lnTo>
                  <a:lnTo>
                    <a:pt x="1043347" y="355687"/>
                  </a:lnTo>
                  <a:lnTo>
                    <a:pt x="1016939" y="357377"/>
                  </a:lnTo>
                  <a:lnTo>
                    <a:pt x="993341" y="355828"/>
                  </a:lnTo>
                  <a:lnTo>
                    <a:pt x="970934" y="351170"/>
                  </a:lnTo>
                  <a:lnTo>
                    <a:pt x="949717" y="343394"/>
                  </a:lnTo>
                  <a:lnTo>
                    <a:pt x="929690" y="332486"/>
                  </a:lnTo>
                  <a:lnTo>
                    <a:pt x="952296" y="277495"/>
                  </a:lnTo>
                  <a:lnTo>
                    <a:pt x="970398" y="288643"/>
                  </a:lnTo>
                  <a:lnTo>
                    <a:pt x="988333" y="296576"/>
                  </a:lnTo>
                  <a:lnTo>
                    <a:pt x="1006124" y="301319"/>
                  </a:lnTo>
                  <a:lnTo>
                    <a:pt x="1023797" y="302895"/>
                  </a:lnTo>
                  <a:lnTo>
                    <a:pt x="1047394" y="300537"/>
                  </a:lnTo>
                  <a:lnTo>
                    <a:pt x="1064263" y="293465"/>
                  </a:lnTo>
                  <a:lnTo>
                    <a:pt x="1074393" y="281678"/>
                  </a:lnTo>
                  <a:lnTo>
                    <a:pt x="1077772" y="265175"/>
                  </a:lnTo>
                  <a:lnTo>
                    <a:pt x="1076985" y="256434"/>
                  </a:lnTo>
                  <a:lnTo>
                    <a:pt x="1057000" y="223206"/>
                  </a:lnTo>
                  <a:lnTo>
                    <a:pt x="1012494" y="195452"/>
                  </a:lnTo>
                  <a:lnTo>
                    <a:pt x="994282" y="185975"/>
                  </a:lnTo>
                  <a:lnTo>
                    <a:pt x="979284" y="177355"/>
                  </a:lnTo>
                  <a:lnTo>
                    <a:pt x="946804" y="148637"/>
                  </a:lnTo>
                  <a:lnTo>
                    <a:pt x="930800" y="103489"/>
                  </a:lnTo>
                  <a:lnTo>
                    <a:pt x="930325" y="92963"/>
                  </a:lnTo>
                  <a:lnTo>
                    <a:pt x="932159" y="73796"/>
                  </a:lnTo>
                  <a:lnTo>
                    <a:pt x="959662" y="26415"/>
                  </a:lnTo>
                  <a:lnTo>
                    <a:pt x="993238" y="6635"/>
                  </a:lnTo>
                  <a:lnTo>
                    <a:pt x="1013115" y="1662"/>
                  </a:lnTo>
                  <a:lnTo>
                    <a:pt x="1035100" y="0"/>
                  </a:lnTo>
                  <a:close/>
                </a:path>
                <a:path w="1414145" h="357505">
                  <a:moveTo>
                    <a:pt x="158280" y="0"/>
                  </a:moveTo>
                  <a:lnTo>
                    <a:pt x="186517" y="1524"/>
                  </a:lnTo>
                  <a:lnTo>
                    <a:pt x="211774" y="6096"/>
                  </a:lnTo>
                  <a:lnTo>
                    <a:pt x="234052" y="13716"/>
                  </a:lnTo>
                  <a:lnTo>
                    <a:pt x="253352" y="24384"/>
                  </a:lnTo>
                  <a:lnTo>
                    <a:pt x="228104" y="75057"/>
                  </a:lnTo>
                  <a:lnTo>
                    <a:pt x="216281" y="66075"/>
                  </a:lnTo>
                  <a:lnTo>
                    <a:pt x="201331" y="59689"/>
                  </a:lnTo>
                  <a:lnTo>
                    <a:pt x="183254" y="55876"/>
                  </a:lnTo>
                  <a:lnTo>
                    <a:pt x="162051" y="54610"/>
                  </a:lnTo>
                  <a:lnTo>
                    <a:pt x="141442" y="56872"/>
                  </a:lnTo>
                  <a:lnTo>
                    <a:pt x="106061" y="74969"/>
                  </a:lnTo>
                  <a:lnTo>
                    <a:pt x="79212" y="110095"/>
                  </a:lnTo>
                  <a:lnTo>
                    <a:pt x="65414" y="155866"/>
                  </a:lnTo>
                  <a:lnTo>
                    <a:pt x="63690" y="182372"/>
                  </a:lnTo>
                  <a:lnTo>
                    <a:pt x="65290" y="208661"/>
                  </a:lnTo>
                  <a:lnTo>
                    <a:pt x="78086" y="252666"/>
                  </a:lnTo>
                  <a:lnTo>
                    <a:pt x="103149" y="284624"/>
                  </a:lnTo>
                  <a:lnTo>
                    <a:pt x="157581" y="302895"/>
                  </a:lnTo>
                  <a:lnTo>
                    <a:pt x="180667" y="300724"/>
                  </a:lnTo>
                  <a:lnTo>
                    <a:pt x="201101" y="294195"/>
                  </a:lnTo>
                  <a:lnTo>
                    <a:pt x="218882" y="283285"/>
                  </a:lnTo>
                  <a:lnTo>
                    <a:pt x="234010" y="267970"/>
                  </a:lnTo>
                  <a:lnTo>
                    <a:pt x="262547" y="317626"/>
                  </a:lnTo>
                  <a:lnTo>
                    <a:pt x="241610" y="335035"/>
                  </a:lnTo>
                  <a:lnTo>
                    <a:pt x="216311" y="347456"/>
                  </a:lnTo>
                  <a:lnTo>
                    <a:pt x="186646" y="354899"/>
                  </a:lnTo>
                  <a:lnTo>
                    <a:pt x="152615" y="357377"/>
                  </a:lnTo>
                  <a:lnTo>
                    <a:pt x="118430" y="354401"/>
                  </a:lnTo>
                  <a:lnTo>
                    <a:pt x="62176" y="330588"/>
                  </a:lnTo>
                  <a:lnTo>
                    <a:pt x="22556" y="283773"/>
                  </a:lnTo>
                  <a:lnTo>
                    <a:pt x="2505" y="218813"/>
                  </a:lnTo>
                  <a:lnTo>
                    <a:pt x="0" y="179832"/>
                  </a:lnTo>
                  <a:lnTo>
                    <a:pt x="2778" y="143037"/>
                  </a:lnTo>
                  <a:lnTo>
                    <a:pt x="25010" y="78926"/>
                  </a:lnTo>
                  <a:lnTo>
                    <a:pt x="68250" y="29039"/>
                  </a:lnTo>
                  <a:lnTo>
                    <a:pt x="125162" y="3234"/>
                  </a:lnTo>
                  <a:lnTo>
                    <a:pt x="158280" y="0"/>
                  </a:lnTo>
                  <a:close/>
                </a:path>
              </a:pathLst>
            </a:custGeom>
            <a:ln w="3175">
              <a:solidFill>
                <a:srgbClr val="3829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04800" y="1994357"/>
            <a:ext cx="7620000" cy="40849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5"/>
              </a:spcBef>
              <a:buClr>
                <a:srgbClr val="775F54"/>
              </a:buClr>
              <a:buSzPct val="73076"/>
              <a:buFont typeface="Wingdings"/>
              <a:buChar char=""/>
              <a:tabLst>
                <a:tab pos="287020" algn="l"/>
              </a:tabLst>
            </a:pPr>
            <a:r>
              <a:rPr sz="2800" u="heavy" spc="-5" dirty="0">
                <a:solidFill>
                  <a:srgbClr val="3B2F2A"/>
                </a:solidFill>
                <a:uFill>
                  <a:solidFill>
                    <a:srgbClr val="3B2F2A"/>
                  </a:solidFill>
                </a:uFill>
                <a:latin typeface="Trebuchet MS"/>
                <a:cs typeface="Trebuchet MS"/>
              </a:rPr>
              <a:t>Mutations </a:t>
            </a:r>
            <a:r>
              <a:rPr sz="2800" u="heavy" dirty="0">
                <a:solidFill>
                  <a:srgbClr val="3B2F2A"/>
                </a:solidFill>
                <a:uFill>
                  <a:solidFill>
                    <a:srgbClr val="3B2F2A"/>
                  </a:solidFill>
                </a:uFill>
                <a:latin typeface="Trebuchet MS"/>
                <a:cs typeface="Trebuchet MS"/>
              </a:rPr>
              <a:t>in </a:t>
            </a:r>
            <a:r>
              <a:rPr sz="2800" u="heavy" spc="-5" dirty="0">
                <a:solidFill>
                  <a:srgbClr val="3B2F2A"/>
                </a:solidFill>
                <a:uFill>
                  <a:solidFill>
                    <a:srgbClr val="3B2F2A"/>
                  </a:solidFill>
                </a:uFill>
                <a:latin typeface="Trebuchet MS"/>
                <a:cs typeface="Trebuchet MS"/>
              </a:rPr>
              <a:t>the </a:t>
            </a:r>
            <a:r>
              <a:rPr sz="2800" u="heavy">
                <a:solidFill>
                  <a:srgbClr val="3B2F2A"/>
                </a:solidFill>
                <a:uFill>
                  <a:solidFill>
                    <a:srgbClr val="3B2F2A"/>
                  </a:solidFill>
                </a:uFill>
                <a:latin typeface="Trebuchet MS"/>
                <a:cs typeface="Trebuchet MS"/>
              </a:rPr>
              <a:t>HGD</a:t>
            </a:r>
            <a:r>
              <a:rPr sz="2800" u="heavy" spc="-50">
                <a:solidFill>
                  <a:srgbClr val="3B2F2A"/>
                </a:solidFill>
                <a:uFill>
                  <a:solidFill>
                    <a:srgbClr val="3B2F2A"/>
                  </a:solidFill>
                </a:uFill>
                <a:latin typeface="Trebuchet MS"/>
                <a:cs typeface="Trebuchet MS"/>
              </a:rPr>
              <a:t> </a:t>
            </a:r>
            <a:r>
              <a:rPr sz="2800" u="heavy" spc="-5" smtClean="0">
                <a:solidFill>
                  <a:srgbClr val="3B2F2A"/>
                </a:solidFill>
                <a:uFill>
                  <a:solidFill>
                    <a:srgbClr val="3B2F2A"/>
                  </a:solidFill>
                </a:uFill>
                <a:latin typeface="Trebuchet MS"/>
                <a:cs typeface="Trebuchet MS"/>
              </a:rPr>
              <a:t>gene</a:t>
            </a:r>
            <a:r>
              <a:rPr lang="en-US" sz="2800" u="heavy" spc="-5" dirty="0" smtClean="0">
                <a:solidFill>
                  <a:srgbClr val="3B2F2A"/>
                </a:solidFill>
                <a:uFill>
                  <a:solidFill>
                    <a:srgbClr val="3B2F2A"/>
                  </a:solidFill>
                </a:uFill>
                <a:latin typeface="Trebuchet MS"/>
                <a:cs typeface="Trebuchet MS"/>
              </a:rPr>
              <a:t>:</a:t>
            </a:r>
            <a:endParaRPr sz="2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000">
              <a:latin typeface="Trebuchet MS"/>
              <a:cs typeface="Trebuchet MS"/>
            </a:endParaRPr>
          </a:p>
          <a:p>
            <a:pPr marL="286385" marR="5080">
              <a:lnSpc>
                <a:spcPct val="91200"/>
              </a:lnSpc>
              <a:buFont typeface="Wingdings" pitchFamily="2" charset="2"/>
              <a:buChar char="v"/>
            </a:pPr>
            <a:r>
              <a:rPr sz="2400" smtClean="0">
                <a:solidFill>
                  <a:srgbClr val="3B2F2A"/>
                </a:solidFill>
                <a:latin typeface="Trebuchet MS"/>
                <a:cs typeface="Trebuchet MS"/>
              </a:rPr>
              <a:t>The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gene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defect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makes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the body unable to properly</a:t>
            </a:r>
            <a:r>
              <a:rPr sz="2400" spc="-195" dirty="0">
                <a:solidFill>
                  <a:srgbClr val="3B2F2A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break  down certain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amino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acids (tyrosine and phenylalanine</a:t>
            </a:r>
            <a:r>
              <a:rPr sz="2400" spc="-5">
                <a:solidFill>
                  <a:srgbClr val="3B2F2A"/>
                </a:solidFill>
                <a:latin typeface="Trebuchet MS"/>
                <a:cs typeface="Trebuchet MS"/>
              </a:rPr>
              <a:t>). </a:t>
            </a:r>
            <a:endParaRPr lang="en-US" sz="2400" spc="-5" dirty="0" smtClean="0">
              <a:solidFill>
                <a:srgbClr val="3B2F2A"/>
              </a:solidFill>
              <a:latin typeface="Trebuchet MS"/>
              <a:cs typeface="Trebuchet MS"/>
            </a:endParaRPr>
          </a:p>
          <a:p>
            <a:pPr marL="286385" marR="5080">
              <a:lnSpc>
                <a:spcPct val="91200"/>
              </a:lnSpc>
              <a:buFont typeface="Wingdings" pitchFamily="2" charset="2"/>
              <a:buChar char="v"/>
            </a:pPr>
            <a:endParaRPr lang="en-US" sz="2400" spc="-5" dirty="0" smtClean="0">
              <a:solidFill>
                <a:srgbClr val="3B2F2A"/>
              </a:solidFill>
              <a:latin typeface="Trebuchet MS"/>
              <a:cs typeface="Trebuchet MS"/>
            </a:endParaRPr>
          </a:p>
          <a:p>
            <a:pPr marL="286385" marR="5080">
              <a:lnSpc>
                <a:spcPct val="91200"/>
              </a:lnSpc>
              <a:buFont typeface="Wingdings" pitchFamily="2" charset="2"/>
              <a:buChar char="v"/>
            </a:pPr>
            <a:r>
              <a:rPr sz="2400" smtClean="0">
                <a:solidFill>
                  <a:srgbClr val="3B2F2A"/>
                </a:solidFill>
                <a:latin typeface="Trebuchet MS"/>
                <a:cs typeface="Trebuchet MS"/>
              </a:rPr>
              <a:t>As 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a result, a substance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called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homogentisic acid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builds up in  the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skin and other </a:t>
            </a:r>
            <a:r>
              <a:rPr sz="2400" spc="-5">
                <a:solidFill>
                  <a:srgbClr val="3B2F2A"/>
                </a:solidFill>
                <a:latin typeface="Trebuchet MS"/>
                <a:cs typeface="Trebuchet MS"/>
              </a:rPr>
              <a:t>body </a:t>
            </a:r>
            <a:r>
              <a:rPr sz="2400" spc="-5" smtClean="0">
                <a:solidFill>
                  <a:srgbClr val="3B2F2A"/>
                </a:solidFill>
                <a:latin typeface="Trebuchet MS"/>
                <a:cs typeface="Trebuchet MS"/>
              </a:rPr>
              <a:t>tissues.</a:t>
            </a:r>
            <a:endParaRPr lang="en-US" sz="2400" spc="-5" dirty="0" smtClean="0">
              <a:solidFill>
                <a:srgbClr val="3B2F2A"/>
              </a:solidFill>
              <a:latin typeface="Trebuchet MS"/>
              <a:cs typeface="Trebuchet MS"/>
            </a:endParaRPr>
          </a:p>
          <a:p>
            <a:pPr marL="286385" marR="5080">
              <a:lnSpc>
                <a:spcPct val="91200"/>
              </a:lnSpc>
              <a:buFont typeface="Wingdings" pitchFamily="2" charset="2"/>
              <a:buChar char="v"/>
            </a:pPr>
            <a:endParaRPr lang="en-US" sz="2400" spc="-5" dirty="0" smtClean="0">
              <a:solidFill>
                <a:srgbClr val="3B2F2A"/>
              </a:solidFill>
              <a:latin typeface="Trebuchet MS"/>
              <a:cs typeface="Trebuchet MS"/>
            </a:endParaRPr>
          </a:p>
          <a:p>
            <a:pPr marL="286385" marR="5080">
              <a:lnSpc>
                <a:spcPct val="91200"/>
              </a:lnSpc>
              <a:buFont typeface="Wingdings" pitchFamily="2" charset="2"/>
              <a:buChar char="v"/>
            </a:pPr>
            <a:r>
              <a:rPr sz="2400" smtClean="0">
                <a:solidFill>
                  <a:srgbClr val="3B2F2A"/>
                </a:solidFill>
                <a:latin typeface="Trebuchet MS"/>
                <a:cs typeface="Trebuchet MS"/>
              </a:rPr>
              <a:t>The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acid leaves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the body  through the urine.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The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urine turns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brownish-black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when it 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mixes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with</a:t>
            </a:r>
            <a:r>
              <a:rPr sz="2400" spc="-60" dirty="0">
                <a:solidFill>
                  <a:srgbClr val="3B2F2A"/>
                </a:solidFill>
                <a:latin typeface="Trebuchet MS"/>
                <a:cs typeface="Trebuchet MS"/>
              </a:rPr>
              <a:t> </a:t>
            </a:r>
            <a:r>
              <a:rPr sz="2400" spc="-65" dirty="0">
                <a:solidFill>
                  <a:srgbClr val="3B2F2A"/>
                </a:solidFill>
                <a:latin typeface="Trebuchet MS"/>
                <a:cs typeface="Trebuchet MS"/>
              </a:rPr>
              <a:t>air.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ohammad Shahrukh\Desktop\HGD defec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14546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1000" y="457200"/>
            <a:ext cx="2363470" cy="359410"/>
            <a:chOff x="520903" y="999236"/>
            <a:chExt cx="2363470" cy="359410"/>
          </a:xfrm>
        </p:grpSpPr>
        <p:sp>
          <p:nvSpPr>
            <p:cNvPr id="3" name="object 3"/>
            <p:cNvSpPr/>
            <p:nvPr/>
          </p:nvSpPr>
          <p:spPr>
            <a:xfrm>
              <a:off x="521792" y="1000125"/>
              <a:ext cx="2361107" cy="35750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01013" y="1057402"/>
              <a:ext cx="106933" cy="1153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036952" y="1053719"/>
              <a:ext cx="176402" cy="25031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21792" y="1000125"/>
              <a:ext cx="2361565" cy="357505"/>
            </a:xfrm>
            <a:custGeom>
              <a:avLst/>
              <a:gdLst/>
              <a:ahLst/>
              <a:cxnLst/>
              <a:rect l="l" t="t" r="r" b="b"/>
              <a:pathLst>
                <a:path w="2361565" h="357505">
                  <a:moveTo>
                    <a:pt x="1847646" y="6096"/>
                  </a:moveTo>
                  <a:lnTo>
                    <a:pt x="1880158" y="6096"/>
                  </a:lnTo>
                  <a:lnTo>
                    <a:pt x="1954961" y="238887"/>
                  </a:lnTo>
                  <a:lnTo>
                    <a:pt x="2028113" y="6096"/>
                  </a:lnTo>
                  <a:lnTo>
                    <a:pt x="2060371" y="6096"/>
                  </a:lnTo>
                  <a:lnTo>
                    <a:pt x="2130983" y="351916"/>
                  </a:lnTo>
                  <a:lnTo>
                    <a:pt x="2071547" y="351916"/>
                  </a:lnTo>
                  <a:lnTo>
                    <a:pt x="2035606" y="165480"/>
                  </a:lnTo>
                  <a:lnTo>
                    <a:pt x="1966137" y="356362"/>
                  </a:lnTo>
                  <a:lnTo>
                    <a:pt x="1944166" y="356362"/>
                  </a:lnTo>
                  <a:lnTo>
                    <a:pt x="1874570" y="165480"/>
                  </a:lnTo>
                  <a:lnTo>
                    <a:pt x="1837232" y="351916"/>
                  </a:lnTo>
                  <a:lnTo>
                    <a:pt x="1778050" y="351916"/>
                  </a:lnTo>
                  <a:lnTo>
                    <a:pt x="1847646" y="6096"/>
                  </a:lnTo>
                  <a:close/>
                </a:path>
                <a:path w="2361565" h="357505">
                  <a:moveTo>
                    <a:pt x="1171498" y="6096"/>
                  </a:moveTo>
                  <a:lnTo>
                    <a:pt x="1457629" y="6096"/>
                  </a:lnTo>
                  <a:lnTo>
                    <a:pt x="1457629" y="60578"/>
                  </a:lnTo>
                  <a:lnTo>
                    <a:pt x="1342821" y="60578"/>
                  </a:lnTo>
                  <a:lnTo>
                    <a:pt x="1342821" y="351663"/>
                  </a:lnTo>
                  <a:lnTo>
                    <a:pt x="1281480" y="351663"/>
                  </a:lnTo>
                  <a:lnTo>
                    <a:pt x="1281480" y="60578"/>
                  </a:lnTo>
                  <a:lnTo>
                    <a:pt x="1171498" y="60578"/>
                  </a:lnTo>
                  <a:lnTo>
                    <a:pt x="1171498" y="6096"/>
                  </a:lnTo>
                  <a:close/>
                </a:path>
                <a:path w="2361565" h="357505">
                  <a:moveTo>
                    <a:pt x="597979" y="6096"/>
                  </a:moveTo>
                  <a:lnTo>
                    <a:pt x="630529" y="6096"/>
                  </a:lnTo>
                  <a:lnTo>
                    <a:pt x="705307" y="238887"/>
                  </a:lnTo>
                  <a:lnTo>
                    <a:pt x="778433" y="6096"/>
                  </a:lnTo>
                  <a:lnTo>
                    <a:pt x="810691" y="6096"/>
                  </a:lnTo>
                  <a:lnTo>
                    <a:pt x="881303" y="351916"/>
                  </a:lnTo>
                  <a:lnTo>
                    <a:pt x="821867" y="351916"/>
                  </a:lnTo>
                  <a:lnTo>
                    <a:pt x="785926" y="165480"/>
                  </a:lnTo>
                  <a:lnTo>
                    <a:pt x="716394" y="356362"/>
                  </a:lnTo>
                  <a:lnTo>
                    <a:pt x="694461" y="356362"/>
                  </a:lnTo>
                  <a:lnTo>
                    <a:pt x="624865" y="165480"/>
                  </a:lnTo>
                  <a:lnTo>
                    <a:pt x="587603" y="351916"/>
                  </a:lnTo>
                  <a:lnTo>
                    <a:pt x="528383" y="351916"/>
                  </a:lnTo>
                  <a:lnTo>
                    <a:pt x="597979" y="6096"/>
                  </a:lnTo>
                  <a:close/>
                </a:path>
                <a:path w="2361565" h="357505">
                  <a:moveTo>
                    <a:pt x="229196" y="6096"/>
                  </a:moveTo>
                  <a:lnTo>
                    <a:pt x="294297" y="6096"/>
                  </a:lnTo>
                  <a:lnTo>
                    <a:pt x="376161" y="153542"/>
                  </a:lnTo>
                  <a:lnTo>
                    <a:pt x="458241" y="6096"/>
                  </a:lnTo>
                  <a:lnTo>
                    <a:pt x="523113" y="6096"/>
                  </a:lnTo>
                  <a:lnTo>
                    <a:pt x="407060" y="209930"/>
                  </a:lnTo>
                  <a:lnTo>
                    <a:pt x="407060" y="351663"/>
                  </a:lnTo>
                  <a:lnTo>
                    <a:pt x="345732" y="351663"/>
                  </a:lnTo>
                  <a:lnTo>
                    <a:pt x="345732" y="209930"/>
                  </a:lnTo>
                  <a:lnTo>
                    <a:pt x="229196" y="6096"/>
                  </a:lnTo>
                  <a:close/>
                </a:path>
                <a:path w="2361565" h="357505">
                  <a:moveTo>
                    <a:pt x="990396" y="3683"/>
                  </a:moveTo>
                  <a:lnTo>
                    <a:pt x="1028594" y="5254"/>
                  </a:lnTo>
                  <a:lnTo>
                    <a:pt x="1088462" y="17827"/>
                  </a:lnTo>
                  <a:lnTo>
                    <a:pt x="1126733" y="43164"/>
                  </a:lnTo>
                  <a:lnTo>
                    <a:pt x="1145644" y="82407"/>
                  </a:lnTo>
                  <a:lnTo>
                    <a:pt x="1148003" y="107314"/>
                  </a:lnTo>
                  <a:lnTo>
                    <a:pt x="1142396" y="150108"/>
                  </a:lnTo>
                  <a:lnTo>
                    <a:pt x="1125578" y="183393"/>
                  </a:lnTo>
                  <a:lnTo>
                    <a:pt x="1097556" y="207167"/>
                  </a:lnTo>
                  <a:lnTo>
                    <a:pt x="1058335" y="221432"/>
                  </a:lnTo>
                  <a:lnTo>
                    <a:pt x="1007922" y="226187"/>
                  </a:lnTo>
                  <a:lnTo>
                    <a:pt x="1002255" y="226089"/>
                  </a:lnTo>
                  <a:lnTo>
                    <a:pt x="995730" y="225790"/>
                  </a:lnTo>
                  <a:lnTo>
                    <a:pt x="988348" y="225276"/>
                  </a:lnTo>
                  <a:lnTo>
                    <a:pt x="980109" y="224536"/>
                  </a:lnTo>
                  <a:lnTo>
                    <a:pt x="980109" y="351663"/>
                  </a:lnTo>
                  <a:lnTo>
                    <a:pt x="918768" y="351663"/>
                  </a:lnTo>
                  <a:lnTo>
                    <a:pt x="918768" y="6350"/>
                  </a:lnTo>
                  <a:lnTo>
                    <a:pt x="946248" y="5183"/>
                  </a:lnTo>
                  <a:lnTo>
                    <a:pt x="967346" y="4349"/>
                  </a:lnTo>
                  <a:lnTo>
                    <a:pt x="982062" y="3849"/>
                  </a:lnTo>
                  <a:lnTo>
                    <a:pt x="990396" y="3683"/>
                  </a:lnTo>
                  <a:close/>
                </a:path>
                <a:path w="2361565" h="357505">
                  <a:moveTo>
                    <a:pt x="2257348" y="126"/>
                  </a:moveTo>
                  <a:lnTo>
                    <a:pt x="2285280" y="1531"/>
                  </a:lnTo>
                  <a:lnTo>
                    <a:pt x="2309260" y="5746"/>
                  </a:lnTo>
                  <a:lnTo>
                    <a:pt x="2329286" y="12771"/>
                  </a:lnTo>
                  <a:lnTo>
                    <a:pt x="2345359" y="22605"/>
                  </a:lnTo>
                  <a:lnTo>
                    <a:pt x="2326690" y="75437"/>
                  </a:lnTo>
                  <a:lnTo>
                    <a:pt x="2310283" y="65343"/>
                  </a:lnTo>
                  <a:lnTo>
                    <a:pt x="2293448" y="58118"/>
                  </a:lnTo>
                  <a:lnTo>
                    <a:pt x="2276184" y="53774"/>
                  </a:lnTo>
                  <a:lnTo>
                    <a:pt x="2258491" y="52324"/>
                  </a:lnTo>
                  <a:lnTo>
                    <a:pt x="2248494" y="53016"/>
                  </a:lnTo>
                  <a:lnTo>
                    <a:pt x="2216851" y="76390"/>
                  </a:lnTo>
                  <a:lnTo>
                    <a:pt x="2213914" y="92710"/>
                  </a:lnTo>
                  <a:lnTo>
                    <a:pt x="2218032" y="107711"/>
                  </a:lnTo>
                  <a:lnTo>
                    <a:pt x="2230377" y="122999"/>
                  </a:lnTo>
                  <a:lnTo>
                    <a:pt x="2250937" y="138572"/>
                  </a:lnTo>
                  <a:lnTo>
                    <a:pt x="2279700" y="154432"/>
                  </a:lnTo>
                  <a:lnTo>
                    <a:pt x="2295841" y="162742"/>
                  </a:lnTo>
                  <a:lnTo>
                    <a:pt x="2309577" y="170719"/>
                  </a:lnTo>
                  <a:lnTo>
                    <a:pt x="2343280" y="201168"/>
                  </a:lnTo>
                  <a:lnTo>
                    <a:pt x="2359107" y="239061"/>
                  </a:lnTo>
                  <a:lnTo>
                    <a:pt x="2361107" y="261365"/>
                  </a:lnTo>
                  <a:lnTo>
                    <a:pt x="2359036" y="281394"/>
                  </a:lnTo>
                  <a:lnTo>
                    <a:pt x="2342462" y="315926"/>
                  </a:lnTo>
                  <a:lnTo>
                    <a:pt x="2309982" y="342288"/>
                  </a:lnTo>
                  <a:lnTo>
                    <a:pt x="2265595" y="355814"/>
                  </a:lnTo>
                  <a:lnTo>
                    <a:pt x="2239187" y="357504"/>
                  </a:lnTo>
                  <a:lnTo>
                    <a:pt x="2215589" y="355955"/>
                  </a:lnTo>
                  <a:lnTo>
                    <a:pt x="2193182" y="351297"/>
                  </a:lnTo>
                  <a:lnTo>
                    <a:pt x="2171965" y="343521"/>
                  </a:lnTo>
                  <a:lnTo>
                    <a:pt x="2151938" y="332613"/>
                  </a:lnTo>
                  <a:lnTo>
                    <a:pt x="2174544" y="277622"/>
                  </a:lnTo>
                  <a:lnTo>
                    <a:pt x="2192646" y="288770"/>
                  </a:lnTo>
                  <a:lnTo>
                    <a:pt x="2210581" y="296703"/>
                  </a:lnTo>
                  <a:lnTo>
                    <a:pt x="2228372" y="301446"/>
                  </a:lnTo>
                  <a:lnTo>
                    <a:pt x="2246045" y="303022"/>
                  </a:lnTo>
                  <a:lnTo>
                    <a:pt x="2269642" y="300664"/>
                  </a:lnTo>
                  <a:lnTo>
                    <a:pt x="2286511" y="293592"/>
                  </a:lnTo>
                  <a:lnTo>
                    <a:pt x="2296641" y="281805"/>
                  </a:lnTo>
                  <a:lnTo>
                    <a:pt x="2300020" y="265302"/>
                  </a:lnTo>
                  <a:lnTo>
                    <a:pt x="2299233" y="256561"/>
                  </a:lnTo>
                  <a:lnTo>
                    <a:pt x="2279248" y="223333"/>
                  </a:lnTo>
                  <a:lnTo>
                    <a:pt x="2234742" y="195579"/>
                  </a:lnTo>
                  <a:lnTo>
                    <a:pt x="2216530" y="186102"/>
                  </a:lnTo>
                  <a:lnTo>
                    <a:pt x="2201532" y="177482"/>
                  </a:lnTo>
                  <a:lnTo>
                    <a:pt x="2169052" y="148764"/>
                  </a:lnTo>
                  <a:lnTo>
                    <a:pt x="2153048" y="103616"/>
                  </a:lnTo>
                  <a:lnTo>
                    <a:pt x="2152573" y="93090"/>
                  </a:lnTo>
                  <a:lnTo>
                    <a:pt x="2154407" y="73923"/>
                  </a:lnTo>
                  <a:lnTo>
                    <a:pt x="2181910" y="26542"/>
                  </a:lnTo>
                  <a:lnTo>
                    <a:pt x="2215486" y="6762"/>
                  </a:lnTo>
                  <a:lnTo>
                    <a:pt x="2235363" y="1789"/>
                  </a:lnTo>
                  <a:lnTo>
                    <a:pt x="2257348" y="126"/>
                  </a:lnTo>
                  <a:close/>
                </a:path>
                <a:path w="2361565" h="357505">
                  <a:moveTo>
                    <a:pt x="105448" y="126"/>
                  </a:moveTo>
                  <a:lnTo>
                    <a:pt x="133413" y="1531"/>
                  </a:lnTo>
                  <a:lnTo>
                    <a:pt x="157399" y="5746"/>
                  </a:lnTo>
                  <a:lnTo>
                    <a:pt x="177405" y="12771"/>
                  </a:lnTo>
                  <a:lnTo>
                    <a:pt x="193433" y="22605"/>
                  </a:lnTo>
                  <a:lnTo>
                    <a:pt x="174790" y="75437"/>
                  </a:lnTo>
                  <a:lnTo>
                    <a:pt x="158414" y="65343"/>
                  </a:lnTo>
                  <a:lnTo>
                    <a:pt x="141593" y="58118"/>
                  </a:lnTo>
                  <a:lnTo>
                    <a:pt x="124328" y="53774"/>
                  </a:lnTo>
                  <a:lnTo>
                    <a:pt x="106616" y="52324"/>
                  </a:lnTo>
                  <a:lnTo>
                    <a:pt x="96601" y="53016"/>
                  </a:lnTo>
                  <a:lnTo>
                    <a:pt x="64955" y="76390"/>
                  </a:lnTo>
                  <a:lnTo>
                    <a:pt x="62039" y="92710"/>
                  </a:lnTo>
                  <a:lnTo>
                    <a:pt x="66152" y="107711"/>
                  </a:lnTo>
                  <a:lnTo>
                    <a:pt x="78490" y="122999"/>
                  </a:lnTo>
                  <a:lnTo>
                    <a:pt x="99056" y="138572"/>
                  </a:lnTo>
                  <a:lnTo>
                    <a:pt x="127850" y="154432"/>
                  </a:lnTo>
                  <a:lnTo>
                    <a:pt x="143978" y="162742"/>
                  </a:lnTo>
                  <a:lnTo>
                    <a:pt x="157691" y="170719"/>
                  </a:lnTo>
                  <a:lnTo>
                    <a:pt x="191369" y="201168"/>
                  </a:lnTo>
                  <a:lnTo>
                    <a:pt x="207230" y="239061"/>
                  </a:lnTo>
                  <a:lnTo>
                    <a:pt x="209232" y="261365"/>
                  </a:lnTo>
                  <a:lnTo>
                    <a:pt x="207161" y="281394"/>
                  </a:lnTo>
                  <a:lnTo>
                    <a:pt x="190592" y="315926"/>
                  </a:lnTo>
                  <a:lnTo>
                    <a:pt x="158117" y="342288"/>
                  </a:lnTo>
                  <a:lnTo>
                    <a:pt x="113706" y="355814"/>
                  </a:lnTo>
                  <a:lnTo>
                    <a:pt x="87274" y="357504"/>
                  </a:lnTo>
                  <a:lnTo>
                    <a:pt x="63688" y="355955"/>
                  </a:lnTo>
                  <a:lnTo>
                    <a:pt x="41279" y="351297"/>
                  </a:lnTo>
                  <a:lnTo>
                    <a:pt x="20049" y="343521"/>
                  </a:lnTo>
                  <a:lnTo>
                    <a:pt x="0" y="332613"/>
                  </a:lnTo>
                  <a:lnTo>
                    <a:pt x="22644" y="277622"/>
                  </a:lnTo>
                  <a:lnTo>
                    <a:pt x="40734" y="288770"/>
                  </a:lnTo>
                  <a:lnTo>
                    <a:pt x="58677" y="296703"/>
                  </a:lnTo>
                  <a:lnTo>
                    <a:pt x="76472" y="301446"/>
                  </a:lnTo>
                  <a:lnTo>
                    <a:pt x="94119" y="303022"/>
                  </a:lnTo>
                  <a:lnTo>
                    <a:pt x="117755" y="300664"/>
                  </a:lnTo>
                  <a:lnTo>
                    <a:pt x="134639" y="293592"/>
                  </a:lnTo>
                  <a:lnTo>
                    <a:pt x="144768" y="281805"/>
                  </a:lnTo>
                  <a:lnTo>
                    <a:pt x="148145" y="265302"/>
                  </a:lnTo>
                  <a:lnTo>
                    <a:pt x="147348" y="256561"/>
                  </a:lnTo>
                  <a:lnTo>
                    <a:pt x="127347" y="223333"/>
                  </a:lnTo>
                  <a:lnTo>
                    <a:pt x="82918" y="195579"/>
                  </a:lnTo>
                  <a:lnTo>
                    <a:pt x="64663" y="186102"/>
                  </a:lnTo>
                  <a:lnTo>
                    <a:pt x="49653" y="177482"/>
                  </a:lnTo>
                  <a:lnTo>
                    <a:pt x="17160" y="148764"/>
                  </a:lnTo>
                  <a:lnTo>
                    <a:pt x="1175" y="103616"/>
                  </a:lnTo>
                  <a:lnTo>
                    <a:pt x="711" y="93090"/>
                  </a:lnTo>
                  <a:lnTo>
                    <a:pt x="2545" y="73923"/>
                  </a:lnTo>
                  <a:lnTo>
                    <a:pt x="30073" y="26542"/>
                  </a:lnTo>
                  <a:lnTo>
                    <a:pt x="63603" y="6762"/>
                  </a:lnTo>
                  <a:lnTo>
                    <a:pt x="83485" y="1789"/>
                  </a:lnTo>
                  <a:lnTo>
                    <a:pt x="105448" y="126"/>
                  </a:lnTo>
                  <a:close/>
                </a:path>
                <a:path w="2361565" h="357505">
                  <a:moveTo>
                    <a:pt x="1601012" y="0"/>
                  </a:moveTo>
                  <a:lnTo>
                    <a:pt x="1666735" y="11541"/>
                  </a:lnTo>
                  <a:lnTo>
                    <a:pt x="1714931" y="46227"/>
                  </a:lnTo>
                  <a:lnTo>
                    <a:pt x="1744475" y="101726"/>
                  </a:lnTo>
                  <a:lnTo>
                    <a:pt x="1754301" y="175895"/>
                  </a:lnTo>
                  <a:lnTo>
                    <a:pt x="1751730" y="215542"/>
                  </a:lnTo>
                  <a:lnTo>
                    <a:pt x="1731156" y="281836"/>
                  </a:lnTo>
                  <a:lnTo>
                    <a:pt x="1690414" y="329965"/>
                  </a:lnTo>
                  <a:lnTo>
                    <a:pt x="1631982" y="354453"/>
                  </a:lnTo>
                  <a:lnTo>
                    <a:pt x="1596313" y="357504"/>
                  </a:lnTo>
                  <a:lnTo>
                    <a:pt x="1563498" y="354478"/>
                  </a:lnTo>
                  <a:lnTo>
                    <a:pt x="1510106" y="330233"/>
                  </a:lnTo>
                  <a:lnTo>
                    <a:pt x="1473264" y="282461"/>
                  </a:lnTo>
                  <a:lnTo>
                    <a:pt x="1454734" y="215925"/>
                  </a:lnTo>
                  <a:lnTo>
                    <a:pt x="1452422" y="175895"/>
                  </a:lnTo>
                  <a:lnTo>
                    <a:pt x="1454946" y="140440"/>
                  </a:lnTo>
                  <a:lnTo>
                    <a:pt x="1475139" y="78007"/>
                  </a:lnTo>
                  <a:lnTo>
                    <a:pt x="1514769" y="28717"/>
                  </a:lnTo>
                  <a:lnTo>
                    <a:pt x="1568836" y="3190"/>
                  </a:lnTo>
                  <a:lnTo>
                    <a:pt x="1601012" y="0"/>
                  </a:lnTo>
                  <a:close/>
                </a:path>
              </a:pathLst>
            </a:custGeom>
            <a:ln w="3175">
              <a:solidFill>
                <a:srgbClr val="3829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04800" y="1066800"/>
            <a:ext cx="7696200" cy="51969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46355" indent="-274320">
              <a:lnSpc>
                <a:spcPct val="100000"/>
              </a:lnSpc>
              <a:spcBef>
                <a:spcPts val="105"/>
              </a:spcBef>
              <a:buClr>
                <a:srgbClr val="775F54"/>
              </a:buClr>
              <a:buSzPct val="72500"/>
              <a:buFont typeface="Wingdings"/>
              <a:buChar char=""/>
              <a:tabLst>
                <a:tab pos="287020" algn="l"/>
              </a:tabLst>
            </a:pP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Urine in an infant's diaper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may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darken and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can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turn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almost 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black after several hours. </a:t>
            </a:r>
            <a:r>
              <a:rPr sz="2400" spc="-40" dirty="0">
                <a:solidFill>
                  <a:srgbClr val="3B2F2A"/>
                </a:solidFill>
                <a:latin typeface="Trebuchet MS"/>
                <a:cs typeface="Trebuchet MS"/>
              </a:rPr>
              <a:t>However,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many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persons with this  condition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may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not know they have it until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mid-adulthood 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(around age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40),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when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joint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and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other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problems</a:t>
            </a:r>
            <a:r>
              <a:rPr sz="2400" spc="-155" dirty="0">
                <a:solidFill>
                  <a:srgbClr val="3B2F2A"/>
                </a:solidFill>
                <a:latin typeface="Trebuchet MS"/>
                <a:cs typeface="Trebuchet MS"/>
              </a:rPr>
              <a:t> </a:t>
            </a:r>
            <a:r>
              <a:rPr sz="2400" spc="-45" dirty="0">
                <a:solidFill>
                  <a:srgbClr val="3B2F2A"/>
                </a:solidFill>
                <a:latin typeface="Trebuchet MS"/>
                <a:cs typeface="Trebuchet MS"/>
              </a:rPr>
              <a:t>occur.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Clr>
                <a:srgbClr val="775F54"/>
              </a:buClr>
              <a:buFont typeface="Wingdings"/>
              <a:buChar char=""/>
            </a:pPr>
            <a:endParaRPr sz="3200">
              <a:latin typeface="Trebuchet MS"/>
              <a:cs typeface="Trebuchet MS"/>
            </a:endParaRPr>
          </a:p>
          <a:p>
            <a:pPr marL="287020" indent="-274320">
              <a:lnSpc>
                <a:spcPct val="100000"/>
              </a:lnSpc>
              <a:spcBef>
                <a:spcPts val="5"/>
              </a:spcBef>
              <a:buClr>
                <a:srgbClr val="775F54"/>
              </a:buClr>
              <a:buSzPct val="72500"/>
              <a:buFont typeface="Wingdings"/>
              <a:buChar char=""/>
              <a:tabLst>
                <a:tab pos="287020" algn="l"/>
              </a:tabLst>
            </a:pP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Arthritis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(especially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of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the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spine)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that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gets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worse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over</a:t>
            </a:r>
            <a:r>
              <a:rPr sz="2400" spc="-180" dirty="0">
                <a:solidFill>
                  <a:srgbClr val="3B2F2A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time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775F54"/>
              </a:buClr>
              <a:buFont typeface="Wingdings"/>
              <a:buChar char=""/>
            </a:pPr>
            <a:endParaRPr sz="3200">
              <a:latin typeface="Trebuchet MS"/>
              <a:cs typeface="Trebuchet MS"/>
            </a:endParaRPr>
          </a:p>
          <a:p>
            <a:pPr marL="287020" indent="-274320">
              <a:lnSpc>
                <a:spcPct val="100000"/>
              </a:lnSpc>
              <a:buClr>
                <a:srgbClr val="775F54"/>
              </a:buClr>
              <a:buSzPct val="72500"/>
              <a:buFont typeface="Wingdings"/>
              <a:buChar char=""/>
              <a:tabLst>
                <a:tab pos="287020" algn="l"/>
              </a:tabLst>
            </a:pP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Darkening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of </a:t>
            </a:r>
            <a:r>
              <a:rPr sz="2400" spc="-5">
                <a:solidFill>
                  <a:srgbClr val="3B2F2A"/>
                </a:solidFill>
                <a:latin typeface="Trebuchet MS"/>
                <a:cs typeface="Trebuchet MS"/>
              </a:rPr>
              <a:t>the</a:t>
            </a:r>
            <a:r>
              <a:rPr sz="2400" spc="-80">
                <a:solidFill>
                  <a:srgbClr val="3B2F2A"/>
                </a:solidFill>
                <a:latin typeface="Trebuchet MS"/>
                <a:cs typeface="Trebuchet MS"/>
              </a:rPr>
              <a:t> </a:t>
            </a:r>
            <a:r>
              <a:rPr sz="2400" spc="-5" smtClean="0">
                <a:solidFill>
                  <a:srgbClr val="3B2F2A"/>
                </a:solidFill>
                <a:latin typeface="Trebuchet MS"/>
                <a:cs typeface="Trebuchet MS"/>
              </a:rPr>
              <a:t>ear</a:t>
            </a:r>
            <a:r>
              <a:rPr lang="en-US" sz="2400" spc="-5" dirty="0" smtClean="0">
                <a:solidFill>
                  <a:srgbClr val="3B2F2A"/>
                </a:solidFill>
                <a:latin typeface="Trebuchet MS"/>
                <a:cs typeface="Trebuchet MS"/>
              </a:rPr>
              <a:t>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775F54"/>
              </a:buClr>
              <a:buFont typeface="Wingdings"/>
              <a:buChar char=""/>
            </a:pPr>
            <a:endParaRPr sz="3200">
              <a:latin typeface="Trebuchet MS"/>
              <a:cs typeface="Trebuchet MS"/>
            </a:endParaRPr>
          </a:p>
          <a:p>
            <a:pPr marL="287020" indent="-274320">
              <a:lnSpc>
                <a:spcPct val="100000"/>
              </a:lnSpc>
              <a:buClr>
                <a:srgbClr val="775F54"/>
              </a:buClr>
              <a:buSzPct val="72500"/>
              <a:buFont typeface="Wingdings"/>
              <a:buChar char=""/>
              <a:tabLst>
                <a:tab pos="287020" algn="l"/>
              </a:tabLst>
            </a:pP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Dark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spots on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the white </a:t>
            </a:r>
            <a:r>
              <a:rPr sz="2400" dirty="0">
                <a:solidFill>
                  <a:srgbClr val="3B2F2A"/>
                </a:solidFill>
                <a:latin typeface="Trebuchet MS"/>
                <a:cs typeface="Trebuchet MS"/>
              </a:rPr>
              <a:t>of </a:t>
            </a:r>
            <a:r>
              <a:rPr sz="2400" spc="-5" dirty="0">
                <a:solidFill>
                  <a:srgbClr val="3B2F2A"/>
                </a:solidFill>
                <a:latin typeface="Trebuchet MS"/>
                <a:cs typeface="Trebuchet MS"/>
              </a:rPr>
              <a:t>the eye (sclera) </a:t>
            </a:r>
            <a:r>
              <a:rPr sz="2400" spc="-5">
                <a:solidFill>
                  <a:srgbClr val="3B2F2A"/>
                </a:solidFill>
                <a:latin typeface="Trebuchet MS"/>
                <a:cs typeface="Trebuchet MS"/>
              </a:rPr>
              <a:t>and</a:t>
            </a:r>
            <a:r>
              <a:rPr sz="2400" spc="-165">
                <a:solidFill>
                  <a:srgbClr val="3B2F2A"/>
                </a:solidFill>
                <a:latin typeface="Trebuchet MS"/>
                <a:cs typeface="Trebuchet MS"/>
              </a:rPr>
              <a:t> </a:t>
            </a:r>
            <a:r>
              <a:rPr sz="2400" smtClean="0">
                <a:solidFill>
                  <a:srgbClr val="3B2F2A"/>
                </a:solidFill>
                <a:latin typeface="Trebuchet MS"/>
                <a:cs typeface="Trebuchet MS"/>
              </a:rPr>
              <a:t>cornea</a:t>
            </a:r>
            <a:r>
              <a:rPr lang="en-US" sz="2400" dirty="0" smtClean="0">
                <a:solidFill>
                  <a:srgbClr val="3B2F2A"/>
                </a:solidFill>
                <a:latin typeface="Trebuchet MS"/>
                <a:cs typeface="Trebuchet MS"/>
              </a:rPr>
              <a:t>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5342" y="3880992"/>
            <a:ext cx="2667000" cy="356870"/>
            <a:chOff x="735342" y="3880992"/>
            <a:chExt cx="2667000" cy="356870"/>
          </a:xfrm>
        </p:grpSpPr>
        <p:sp>
          <p:nvSpPr>
            <p:cNvPr id="3" name="object 3"/>
            <p:cNvSpPr/>
            <p:nvPr/>
          </p:nvSpPr>
          <p:spPr>
            <a:xfrm>
              <a:off x="736231" y="3881881"/>
              <a:ext cx="2665082" cy="35496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08022" y="3987545"/>
              <a:ext cx="83185" cy="127635"/>
            </a:xfrm>
            <a:custGeom>
              <a:avLst/>
              <a:gdLst/>
              <a:ahLst/>
              <a:cxnLst/>
              <a:rect l="l" t="t" r="r" b="b"/>
              <a:pathLst>
                <a:path w="83185" h="127635">
                  <a:moveTo>
                    <a:pt x="41528" y="0"/>
                  </a:moveTo>
                  <a:lnTo>
                    <a:pt x="0" y="127634"/>
                  </a:lnTo>
                  <a:lnTo>
                    <a:pt x="83057" y="127634"/>
                  </a:lnTo>
                  <a:lnTo>
                    <a:pt x="41528" y="0"/>
                  </a:lnTo>
                  <a:close/>
                </a:path>
              </a:pathLst>
            </a:custGeom>
            <a:ln w="3175">
              <a:solidFill>
                <a:srgbClr val="3829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25359" y="3937634"/>
              <a:ext cx="101803" cy="1005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6231" y="3881881"/>
              <a:ext cx="2665095" cy="354965"/>
            </a:xfrm>
            <a:custGeom>
              <a:avLst/>
              <a:gdLst/>
              <a:ahLst/>
              <a:cxnLst/>
              <a:rect l="l" t="t" r="r" b="b"/>
              <a:pathLst>
                <a:path w="2665095" h="354964">
                  <a:moveTo>
                    <a:pt x="2378951" y="4699"/>
                  </a:moveTo>
                  <a:lnTo>
                    <a:pt x="2665082" y="4699"/>
                  </a:lnTo>
                  <a:lnTo>
                    <a:pt x="2665082" y="59182"/>
                  </a:lnTo>
                  <a:lnTo>
                    <a:pt x="2550274" y="59182"/>
                  </a:lnTo>
                  <a:lnTo>
                    <a:pt x="2550274" y="350266"/>
                  </a:lnTo>
                  <a:lnTo>
                    <a:pt x="2488933" y="350266"/>
                  </a:lnTo>
                  <a:lnTo>
                    <a:pt x="2488933" y="59182"/>
                  </a:lnTo>
                  <a:lnTo>
                    <a:pt x="2378951" y="59182"/>
                  </a:lnTo>
                  <a:lnTo>
                    <a:pt x="2378951" y="4699"/>
                  </a:lnTo>
                  <a:close/>
                </a:path>
                <a:path w="2665095" h="354964">
                  <a:moveTo>
                    <a:pt x="2086597" y="4699"/>
                  </a:moveTo>
                  <a:lnTo>
                    <a:pt x="2116061" y="4699"/>
                  </a:lnTo>
                  <a:lnTo>
                    <a:pt x="2279256" y="213233"/>
                  </a:lnTo>
                  <a:lnTo>
                    <a:pt x="2279256" y="4699"/>
                  </a:lnTo>
                  <a:lnTo>
                    <a:pt x="2338184" y="4699"/>
                  </a:lnTo>
                  <a:lnTo>
                    <a:pt x="2338184" y="354965"/>
                  </a:lnTo>
                  <a:lnTo>
                    <a:pt x="2313292" y="354965"/>
                  </a:lnTo>
                  <a:lnTo>
                    <a:pt x="2145525" y="136271"/>
                  </a:lnTo>
                  <a:lnTo>
                    <a:pt x="2145525" y="350520"/>
                  </a:lnTo>
                  <a:lnTo>
                    <a:pt x="2086597" y="350520"/>
                  </a:lnTo>
                  <a:lnTo>
                    <a:pt x="2086597" y="4699"/>
                  </a:lnTo>
                  <a:close/>
                </a:path>
                <a:path w="2665095" h="354964">
                  <a:moveTo>
                    <a:pt x="1812277" y="4699"/>
                  </a:moveTo>
                  <a:lnTo>
                    <a:pt x="2032749" y="4699"/>
                  </a:lnTo>
                  <a:lnTo>
                    <a:pt x="2032749" y="59182"/>
                  </a:lnTo>
                  <a:lnTo>
                    <a:pt x="1873618" y="59182"/>
                  </a:lnTo>
                  <a:lnTo>
                    <a:pt x="1873618" y="140081"/>
                  </a:lnTo>
                  <a:lnTo>
                    <a:pt x="1987791" y="140081"/>
                  </a:lnTo>
                  <a:lnTo>
                    <a:pt x="1987791" y="192278"/>
                  </a:lnTo>
                  <a:lnTo>
                    <a:pt x="1873618" y="192278"/>
                  </a:lnTo>
                  <a:lnTo>
                    <a:pt x="1873618" y="295783"/>
                  </a:lnTo>
                  <a:lnTo>
                    <a:pt x="2030209" y="295783"/>
                  </a:lnTo>
                  <a:lnTo>
                    <a:pt x="2030209" y="350266"/>
                  </a:lnTo>
                  <a:lnTo>
                    <a:pt x="1812277" y="350266"/>
                  </a:lnTo>
                  <a:lnTo>
                    <a:pt x="1812277" y="4699"/>
                  </a:lnTo>
                  <a:close/>
                </a:path>
                <a:path w="2665095" h="354964">
                  <a:moveTo>
                    <a:pt x="1491475" y="4699"/>
                  </a:moveTo>
                  <a:lnTo>
                    <a:pt x="1523987" y="4699"/>
                  </a:lnTo>
                  <a:lnTo>
                    <a:pt x="1598790" y="237490"/>
                  </a:lnTo>
                  <a:lnTo>
                    <a:pt x="1671942" y="4699"/>
                  </a:lnTo>
                  <a:lnTo>
                    <a:pt x="1704200" y="4699"/>
                  </a:lnTo>
                  <a:lnTo>
                    <a:pt x="1774812" y="350520"/>
                  </a:lnTo>
                  <a:lnTo>
                    <a:pt x="1715376" y="350520"/>
                  </a:lnTo>
                  <a:lnTo>
                    <a:pt x="1679435" y="164084"/>
                  </a:lnTo>
                  <a:lnTo>
                    <a:pt x="1609966" y="354965"/>
                  </a:lnTo>
                  <a:lnTo>
                    <a:pt x="1587995" y="354965"/>
                  </a:lnTo>
                  <a:lnTo>
                    <a:pt x="1518399" y="164084"/>
                  </a:lnTo>
                  <a:lnTo>
                    <a:pt x="1481061" y="350520"/>
                  </a:lnTo>
                  <a:lnTo>
                    <a:pt x="1421879" y="350520"/>
                  </a:lnTo>
                  <a:lnTo>
                    <a:pt x="1491475" y="4699"/>
                  </a:lnTo>
                  <a:close/>
                </a:path>
                <a:path w="2665095" h="354964">
                  <a:moveTo>
                    <a:pt x="1126223" y="4699"/>
                  </a:moveTo>
                  <a:lnTo>
                    <a:pt x="1412354" y="4699"/>
                  </a:lnTo>
                  <a:lnTo>
                    <a:pt x="1412354" y="59182"/>
                  </a:lnTo>
                  <a:lnTo>
                    <a:pt x="1297546" y="59182"/>
                  </a:lnTo>
                  <a:lnTo>
                    <a:pt x="1297546" y="350266"/>
                  </a:lnTo>
                  <a:lnTo>
                    <a:pt x="1236205" y="350266"/>
                  </a:lnTo>
                  <a:lnTo>
                    <a:pt x="1236205" y="59182"/>
                  </a:lnTo>
                  <a:lnTo>
                    <a:pt x="1126223" y="59182"/>
                  </a:lnTo>
                  <a:lnTo>
                    <a:pt x="1126223" y="4699"/>
                  </a:lnTo>
                  <a:close/>
                </a:path>
                <a:path w="2665095" h="354964">
                  <a:moveTo>
                    <a:pt x="622033" y="4699"/>
                  </a:moveTo>
                  <a:lnTo>
                    <a:pt x="842505" y="4699"/>
                  </a:lnTo>
                  <a:lnTo>
                    <a:pt x="842505" y="59182"/>
                  </a:lnTo>
                  <a:lnTo>
                    <a:pt x="683374" y="59182"/>
                  </a:lnTo>
                  <a:lnTo>
                    <a:pt x="683374" y="140081"/>
                  </a:lnTo>
                  <a:lnTo>
                    <a:pt x="797547" y="140081"/>
                  </a:lnTo>
                  <a:lnTo>
                    <a:pt x="797547" y="192278"/>
                  </a:lnTo>
                  <a:lnTo>
                    <a:pt x="683374" y="192278"/>
                  </a:lnTo>
                  <a:lnTo>
                    <a:pt x="683374" y="295783"/>
                  </a:lnTo>
                  <a:lnTo>
                    <a:pt x="839965" y="295783"/>
                  </a:lnTo>
                  <a:lnTo>
                    <a:pt x="839965" y="350266"/>
                  </a:lnTo>
                  <a:lnTo>
                    <a:pt x="622033" y="350266"/>
                  </a:lnTo>
                  <a:lnTo>
                    <a:pt x="622033" y="4699"/>
                  </a:lnTo>
                  <a:close/>
                </a:path>
                <a:path w="2665095" h="354964">
                  <a:moveTo>
                    <a:pt x="0" y="4699"/>
                  </a:moveTo>
                  <a:lnTo>
                    <a:pt x="286143" y="4699"/>
                  </a:lnTo>
                  <a:lnTo>
                    <a:pt x="286143" y="59182"/>
                  </a:lnTo>
                  <a:lnTo>
                    <a:pt x="171259" y="59182"/>
                  </a:lnTo>
                  <a:lnTo>
                    <a:pt x="171259" y="350266"/>
                  </a:lnTo>
                  <a:lnTo>
                    <a:pt x="109931" y="350266"/>
                  </a:lnTo>
                  <a:lnTo>
                    <a:pt x="109931" y="59182"/>
                  </a:lnTo>
                  <a:lnTo>
                    <a:pt x="0" y="59182"/>
                  </a:lnTo>
                  <a:lnTo>
                    <a:pt x="0" y="4699"/>
                  </a:lnTo>
                  <a:close/>
                </a:path>
                <a:path w="2665095" h="354964">
                  <a:moveTo>
                    <a:pt x="422097" y="1143"/>
                  </a:moveTo>
                  <a:lnTo>
                    <a:pt x="479683" y="7502"/>
                  </a:lnTo>
                  <a:lnTo>
                    <a:pt x="520811" y="26590"/>
                  </a:lnTo>
                  <a:lnTo>
                    <a:pt x="545484" y="58418"/>
                  </a:lnTo>
                  <a:lnTo>
                    <a:pt x="553707" y="102997"/>
                  </a:lnTo>
                  <a:lnTo>
                    <a:pt x="552566" y="117998"/>
                  </a:lnTo>
                  <a:lnTo>
                    <a:pt x="535546" y="159004"/>
                  </a:lnTo>
                  <a:lnTo>
                    <a:pt x="503011" y="188471"/>
                  </a:lnTo>
                  <a:lnTo>
                    <a:pt x="489800" y="194564"/>
                  </a:lnTo>
                  <a:lnTo>
                    <a:pt x="591934" y="350266"/>
                  </a:lnTo>
                  <a:lnTo>
                    <a:pt x="521169" y="350266"/>
                  </a:lnTo>
                  <a:lnTo>
                    <a:pt x="428942" y="207518"/>
                  </a:lnTo>
                  <a:lnTo>
                    <a:pt x="421288" y="207349"/>
                  </a:lnTo>
                  <a:lnTo>
                    <a:pt x="412251" y="207025"/>
                  </a:lnTo>
                  <a:lnTo>
                    <a:pt x="401828" y="206535"/>
                  </a:lnTo>
                  <a:lnTo>
                    <a:pt x="390017" y="205867"/>
                  </a:lnTo>
                  <a:lnTo>
                    <a:pt x="390017" y="350266"/>
                  </a:lnTo>
                  <a:lnTo>
                    <a:pt x="326326" y="350266"/>
                  </a:lnTo>
                  <a:lnTo>
                    <a:pt x="326326" y="4699"/>
                  </a:lnTo>
                  <a:lnTo>
                    <a:pt x="330767" y="4581"/>
                  </a:lnTo>
                  <a:lnTo>
                    <a:pt x="338891" y="4238"/>
                  </a:lnTo>
                  <a:lnTo>
                    <a:pt x="350699" y="3681"/>
                  </a:lnTo>
                  <a:lnTo>
                    <a:pt x="366191" y="2921"/>
                  </a:lnTo>
                  <a:lnTo>
                    <a:pt x="382688" y="2160"/>
                  </a:lnTo>
                  <a:lnTo>
                    <a:pt x="397506" y="1603"/>
                  </a:lnTo>
                  <a:lnTo>
                    <a:pt x="410643" y="1260"/>
                  </a:lnTo>
                  <a:lnTo>
                    <a:pt x="422097" y="1143"/>
                  </a:lnTo>
                  <a:close/>
                </a:path>
                <a:path w="2665095" h="354964">
                  <a:moveTo>
                    <a:pt x="999858" y="0"/>
                  </a:moveTo>
                  <a:lnTo>
                    <a:pt x="1026782" y="0"/>
                  </a:lnTo>
                  <a:lnTo>
                    <a:pt x="1165720" y="350266"/>
                  </a:lnTo>
                  <a:lnTo>
                    <a:pt x="1098029" y="350266"/>
                  </a:lnTo>
                  <a:lnTo>
                    <a:pt x="1072756" y="280162"/>
                  </a:lnTo>
                  <a:lnTo>
                    <a:pt x="954392" y="280162"/>
                  </a:lnTo>
                  <a:lnTo>
                    <a:pt x="930262" y="350266"/>
                  </a:lnTo>
                  <a:lnTo>
                    <a:pt x="862063" y="350266"/>
                  </a:lnTo>
                  <a:lnTo>
                    <a:pt x="999858" y="0"/>
                  </a:lnTo>
                  <a:close/>
                </a:path>
              </a:pathLst>
            </a:custGeom>
            <a:ln w="3175">
              <a:solidFill>
                <a:srgbClr val="3829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35940" y="1854454"/>
            <a:ext cx="689546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 algn="just">
              <a:lnSpc>
                <a:spcPct val="100000"/>
              </a:lnSpc>
              <a:spcBef>
                <a:spcPts val="105"/>
              </a:spcBef>
              <a:buClr>
                <a:srgbClr val="775F54"/>
              </a:buClr>
              <a:buSzPct val="72500"/>
              <a:buFont typeface="Wingdings"/>
              <a:buChar char=""/>
              <a:tabLst>
                <a:tab pos="287020" algn="l"/>
              </a:tabLst>
            </a:pPr>
            <a:r>
              <a:rPr sz="2000" dirty="0">
                <a:latin typeface="Trebuchet MS"/>
                <a:cs typeface="Trebuchet MS"/>
              </a:rPr>
              <a:t>A </a:t>
            </a:r>
            <a:r>
              <a:rPr sz="2000" spc="-5" dirty="0">
                <a:latin typeface="Trebuchet MS"/>
                <a:cs typeface="Trebuchet MS"/>
              </a:rPr>
              <a:t>urine test (urinalysis) is done to test </a:t>
            </a:r>
            <a:r>
              <a:rPr sz="2000" dirty="0">
                <a:latin typeface="Trebuchet MS"/>
                <a:cs typeface="Trebuchet MS"/>
              </a:rPr>
              <a:t>for </a:t>
            </a:r>
            <a:r>
              <a:rPr sz="2000" spc="-5" dirty="0">
                <a:latin typeface="Trebuchet MS"/>
                <a:cs typeface="Trebuchet MS"/>
              </a:rPr>
              <a:t>alkaptonuria.</a:t>
            </a:r>
            <a:r>
              <a:rPr sz="2000" spc="-21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If  </a:t>
            </a:r>
            <a:r>
              <a:rPr sz="2000" dirty="0">
                <a:latin typeface="Trebuchet MS"/>
                <a:cs typeface="Trebuchet MS"/>
              </a:rPr>
              <a:t>ferric </a:t>
            </a:r>
            <a:r>
              <a:rPr sz="2000" spc="-5" dirty="0">
                <a:latin typeface="Trebuchet MS"/>
                <a:cs typeface="Trebuchet MS"/>
              </a:rPr>
              <a:t>chloride is added </a:t>
            </a:r>
            <a:r>
              <a:rPr sz="2000" dirty="0">
                <a:latin typeface="Trebuchet MS"/>
                <a:cs typeface="Trebuchet MS"/>
              </a:rPr>
              <a:t>to </a:t>
            </a:r>
            <a:r>
              <a:rPr sz="2000" spc="-5" dirty="0">
                <a:latin typeface="Trebuchet MS"/>
                <a:cs typeface="Trebuchet MS"/>
              </a:rPr>
              <a:t>the urine, it will turn the urine  </a:t>
            </a:r>
            <a:r>
              <a:rPr sz="2000" dirty="0">
                <a:latin typeface="Trebuchet MS"/>
                <a:cs typeface="Trebuchet MS"/>
              </a:rPr>
              <a:t>a </a:t>
            </a:r>
            <a:r>
              <a:rPr sz="2000" spc="-5" dirty="0">
                <a:latin typeface="Trebuchet MS"/>
                <a:cs typeface="Trebuchet MS"/>
              </a:rPr>
              <a:t>black </a:t>
            </a:r>
            <a:r>
              <a:rPr sz="2000" dirty="0">
                <a:latin typeface="Trebuchet MS"/>
                <a:cs typeface="Trebuchet MS"/>
              </a:rPr>
              <a:t>color </a:t>
            </a:r>
            <a:r>
              <a:rPr sz="2000" spc="-5" dirty="0">
                <a:latin typeface="Trebuchet MS"/>
                <a:cs typeface="Trebuchet MS"/>
              </a:rPr>
              <a:t>in patients with this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condition.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89813" y="1151763"/>
            <a:ext cx="3978910" cy="359410"/>
            <a:chOff x="689813" y="1151763"/>
            <a:chExt cx="3978910" cy="359410"/>
          </a:xfrm>
        </p:grpSpPr>
        <p:sp>
          <p:nvSpPr>
            <p:cNvPr id="9" name="object 9"/>
            <p:cNvSpPr/>
            <p:nvPr/>
          </p:nvSpPr>
          <p:spPr>
            <a:xfrm>
              <a:off x="690702" y="1152652"/>
              <a:ext cx="3976801" cy="35737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30071" y="1259586"/>
              <a:ext cx="1115060" cy="127635"/>
            </a:xfrm>
            <a:custGeom>
              <a:avLst/>
              <a:gdLst/>
              <a:ahLst/>
              <a:cxnLst/>
              <a:rect l="l" t="t" r="r" b="b"/>
              <a:pathLst>
                <a:path w="1115060" h="127634">
                  <a:moveTo>
                    <a:pt x="1073277" y="0"/>
                  </a:moveTo>
                  <a:lnTo>
                    <a:pt x="1031747" y="127635"/>
                  </a:lnTo>
                  <a:lnTo>
                    <a:pt x="1114805" y="127635"/>
                  </a:lnTo>
                  <a:lnTo>
                    <a:pt x="1073277" y="0"/>
                  </a:lnTo>
                  <a:close/>
                </a:path>
                <a:path w="1115060" h="127634">
                  <a:moveTo>
                    <a:pt x="41528" y="0"/>
                  </a:moveTo>
                  <a:lnTo>
                    <a:pt x="0" y="127635"/>
                  </a:lnTo>
                  <a:lnTo>
                    <a:pt x="83057" y="127635"/>
                  </a:lnTo>
                  <a:lnTo>
                    <a:pt x="41528" y="0"/>
                  </a:lnTo>
                  <a:close/>
                </a:path>
              </a:pathLst>
            </a:custGeom>
            <a:ln w="3175">
              <a:solidFill>
                <a:srgbClr val="3829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76244" y="1209802"/>
              <a:ext cx="132842" cy="24079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90702" y="1152652"/>
              <a:ext cx="3977004" cy="357505"/>
            </a:xfrm>
            <a:custGeom>
              <a:avLst/>
              <a:gdLst/>
              <a:ahLst/>
              <a:cxnLst/>
              <a:rect l="l" t="t" r="r" b="b"/>
              <a:pathLst>
                <a:path w="3977004" h="357505">
                  <a:moveTo>
                    <a:pt x="3457752" y="5969"/>
                  </a:moveTo>
                  <a:lnTo>
                    <a:pt x="3743883" y="5969"/>
                  </a:lnTo>
                  <a:lnTo>
                    <a:pt x="3743883" y="60451"/>
                  </a:lnTo>
                  <a:lnTo>
                    <a:pt x="3629075" y="60451"/>
                  </a:lnTo>
                  <a:lnTo>
                    <a:pt x="3629075" y="351536"/>
                  </a:lnTo>
                  <a:lnTo>
                    <a:pt x="3567734" y="351536"/>
                  </a:lnTo>
                  <a:lnTo>
                    <a:pt x="3567734" y="60451"/>
                  </a:lnTo>
                  <a:lnTo>
                    <a:pt x="3457752" y="60451"/>
                  </a:lnTo>
                  <a:lnTo>
                    <a:pt x="3457752" y="5969"/>
                  </a:lnTo>
                  <a:close/>
                </a:path>
                <a:path w="3977004" h="357505">
                  <a:moveTo>
                    <a:pt x="2967278" y="5969"/>
                  </a:moveTo>
                  <a:lnTo>
                    <a:pt x="3187750" y="5969"/>
                  </a:lnTo>
                  <a:lnTo>
                    <a:pt x="3187750" y="60451"/>
                  </a:lnTo>
                  <a:lnTo>
                    <a:pt x="3028619" y="60451"/>
                  </a:lnTo>
                  <a:lnTo>
                    <a:pt x="3028619" y="141350"/>
                  </a:lnTo>
                  <a:lnTo>
                    <a:pt x="3142792" y="141350"/>
                  </a:lnTo>
                  <a:lnTo>
                    <a:pt x="3142792" y="193548"/>
                  </a:lnTo>
                  <a:lnTo>
                    <a:pt x="3028619" y="193548"/>
                  </a:lnTo>
                  <a:lnTo>
                    <a:pt x="3028619" y="297052"/>
                  </a:lnTo>
                  <a:lnTo>
                    <a:pt x="3185210" y="297052"/>
                  </a:lnTo>
                  <a:lnTo>
                    <a:pt x="3185210" y="351536"/>
                  </a:lnTo>
                  <a:lnTo>
                    <a:pt x="2967278" y="351536"/>
                  </a:lnTo>
                  <a:lnTo>
                    <a:pt x="2967278" y="5969"/>
                  </a:lnTo>
                  <a:close/>
                </a:path>
                <a:path w="3977004" h="357505">
                  <a:moveTo>
                    <a:pt x="2640888" y="5969"/>
                  </a:moveTo>
                  <a:lnTo>
                    <a:pt x="2927019" y="5969"/>
                  </a:lnTo>
                  <a:lnTo>
                    <a:pt x="2927019" y="60451"/>
                  </a:lnTo>
                  <a:lnTo>
                    <a:pt x="2812211" y="60451"/>
                  </a:lnTo>
                  <a:lnTo>
                    <a:pt x="2812211" y="351536"/>
                  </a:lnTo>
                  <a:lnTo>
                    <a:pt x="2750870" y="351536"/>
                  </a:lnTo>
                  <a:lnTo>
                    <a:pt x="2750870" y="60451"/>
                  </a:lnTo>
                  <a:lnTo>
                    <a:pt x="2640888" y="60451"/>
                  </a:lnTo>
                  <a:lnTo>
                    <a:pt x="2640888" y="5969"/>
                  </a:lnTo>
                  <a:close/>
                </a:path>
                <a:path w="3977004" h="357505">
                  <a:moveTo>
                    <a:pt x="1902002" y="5969"/>
                  </a:moveTo>
                  <a:lnTo>
                    <a:pt x="1931466" y="5969"/>
                  </a:lnTo>
                  <a:lnTo>
                    <a:pt x="2094661" y="214502"/>
                  </a:lnTo>
                  <a:lnTo>
                    <a:pt x="2094661" y="5969"/>
                  </a:lnTo>
                  <a:lnTo>
                    <a:pt x="2153589" y="5969"/>
                  </a:lnTo>
                  <a:lnTo>
                    <a:pt x="2153589" y="356235"/>
                  </a:lnTo>
                  <a:lnTo>
                    <a:pt x="2128697" y="356235"/>
                  </a:lnTo>
                  <a:lnTo>
                    <a:pt x="1960930" y="137540"/>
                  </a:lnTo>
                  <a:lnTo>
                    <a:pt x="1960930" y="351789"/>
                  </a:lnTo>
                  <a:lnTo>
                    <a:pt x="1902002" y="351789"/>
                  </a:lnTo>
                  <a:lnTo>
                    <a:pt x="1902002" y="5969"/>
                  </a:lnTo>
                  <a:close/>
                </a:path>
                <a:path w="3977004" h="357505">
                  <a:moveTo>
                    <a:pt x="909116" y="5969"/>
                  </a:moveTo>
                  <a:lnTo>
                    <a:pt x="941628" y="5969"/>
                  </a:lnTo>
                  <a:lnTo>
                    <a:pt x="1016431" y="238760"/>
                  </a:lnTo>
                  <a:lnTo>
                    <a:pt x="1089583" y="5969"/>
                  </a:lnTo>
                  <a:lnTo>
                    <a:pt x="1121841" y="5969"/>
                  </a:lnTo>
                  <a:lnTo>
                    <a:pt x="1192453" y="351789"/>
                  </a:lnTo>
                  <a:lnTo>
                    <a:pt x="1133017" y="351789"/>
                  </a:lnTo>
                  <a:lnTo>
                    <a:pt x="1097076" y="165353"/>
                  </a:lnTo>
                  <a:lnTo>
                    <a:pt x="1027607" y="356235"/>
                  </a:lnTo>
                  <a:lnTo>
                    <a:pt x="1005636" y="356235"/>
                  </a:lnTo>
                  <a:lnTo>
                    <a:pt x="936040" y="165353"/>
                  </a:lnTo>
                  <a:lnTo>
                    <a:pt x="898702" y="351789"/>
                  </a:lnTo>
                  <a:lnTo>
                    <a:pt x="839520" y="351789"/>
                  </a:lnTo>
                  <a:lnTo>
                    <a:pt x="909116" y="5969"/>
                  </a:lnTo>
                  <a:close/>
                </a:path>
                <a:path w="3977004" h="357505">
                  <a:moveTo>
                    <a:pt x="0" y="5969"/>
                  </a:moveTo>
                  <a:lnTo>
                    <a:pt x="220560" y="5969"/>
                  </a:lnTo>
                  <a:lnTo>
                    <a:pt x="220560" y="60451"/>
                  </a:lnTo>
                  <a:lnTo>
                    <a:pt x="61328" y="60451"/>
                  </a:lnTo>
                  <a:lnTo>
                    <a:pt x="61328" y="141350"/>
                  </a:lnTo>
                  <a:lnTo>
                    <a:pt x="175501" y="141350"/>
                  </a:lnTo>
                  <a:lnTo>
                    <a:pt x="175501" y="193548"/>
                  </a:lnTo>
                  <a:lnTo>
                    <a:pt x="61328" y="193548"/>
                  </a:lnTo>
                  <a:lnTo>
                    <a:pt x="61328" y="297052"/>
                  </a:lnTo>
                  <a:lnTo>
                    <a:pt x="217970" y="297052"/>
                  </a:lnTo>
                  <a:lnTo>
                    <a:pt x="217970" y="351536"/>
                  </a:lnTo>
                  <a:lnTo>
                    <a:pt x="0" y="351536"/>
                  </a:lnTo>
                  <a:lnTo>
                    <a:pt x="0" y="5969"/>
                  </a:lnTo>
                  <a:close/>
                </a:path>
                <a:path w="3977004" h="357505">
                  <a:moveTo>
                    <a:pt x="248373" y="5714"/>
                  </a:moveTo>
                  <a:lnTo>
                    <a:pt x="311124" y="5969"/>
                  </a:lnTo>
                  <a:lnTo>
                    <a:pt x="381177" y="122682"/>
                  </a:lnTo>
                  <a:lnTo>
                    <a:pt x="458317" y="5969"/>
                  </a:lnTo>
                  <a:lnTo>
                    <a:pt x="522477" y="5969"/>
                  </a:lnTo>
                  <a:lnTo>
                    <a:pt x="413029" y="173482"/>
                  </a:lnTo>
                  <a:lnTo>
                    <a:pt x="527900" y="351536"/>
                  </a:lnTo>
                  <a:lnTo>
                    <a:pt x="461149" y="351536"/>
                  </a:lnTo>
                  <a:lnTo>
                    <a:pt x="379526" y="227202"/>
                  </a:lnTo>
                  <a:lnTo>
                    <a:pt x="304037" y="351536"/>
                  </a:lnTo>
                  <a:lnTo>
                    <a:pt x="240118" y="351536"/>
                  </a:lnTo>
                  <a:lnTo>
                    <a:pt x="343674" y="172465"/>
                  </a:lnTo>
                  <a:lnTo>
                    <a:pt x="248373" y="5714"/>
                  </a:lnTo>
                  <a:close/>
                </a:path>
                <a:path w="3977004" h="357505">
                  <a:moveTo>
                    <a:pt x="2317292" y="3556"/>
                  </a:moveTo>
                  <a:lnTo>
                    <a:pt x="2384936" y="14620"/>
                  </a:lnTo>
                  <a:lnTo>
                    <a:pt x="2437053" y="47878"/>
                  </a:lnTo>
                  <a:lnTo>
                    <a:pt x="2470200" y="99314"/>
                  </a:lnTo>
                  <a:lnTo>
                    <a:pt x="2481249" y="165226"/>
                  </a:lnTo>
                  <a:lnTo>
                    <a:pt x="2476264" y="222154"/>
                  </a:lnTo>
                  <a:lnTo>
                    <a:pt x="2461306" y="268732"/>
                  </a:lnTo>
                  <a:lnTo>
                    <a:pt x="2436371" y="304958"/>
                  </a:lnTo>
                  <a:lnTo>
                    <a:pt x="2401456" y="330835"/>
                  </a:lnTo>
                  <a:lnTo>
                    <a:pt x="2356557" y="346360"/>
                  </a:lnTo>
                  <a:lnTo>
                    <a:pt x="2301671" y="351536"/>
                  </a:lnTo>
                  <a:lnTo>
                    <a:pt x="2225090" y="351536"/>
                  </a:lnTo>
                  <a:lnTo>
                    <a:pt x="2225090" y="6223"/>
                  </a:lnTo>
                  <a:lnTo>
                    <a:pt x="2258356" y="5056"/>
                  </a:lnTo>
                  <a:lnTo>
                    <a:pt x="2284812" y="4222"/>
                  </a:lnTo>
                  <a:lnTo>
                    <a:pt x="2304457" y="3722"/>
                  </a:lnTo>
                  <a:lnTo>
                    <a:pt x="2317292" y="3556"/>
                  </a:lnTo>
                  <a:close/>
                </a:path>
                <a:path w="3977004" h="357505">
                  <a:moveTo>
                    <a:pt x="1699183" y="1270"/>
                  </a:moveTo>
                  <a:lnTo>
                    <a:pt x="1726107" y="1270"/>
                  </a:lnTo>
                  <a:lnTo>
                    <a:pt x="1865045" y="351536"/>
                  </a:lnTo>
                  <a:lnTo>
                    <a:pt x="1797354" y="351536"/>
                  </a:lnTo>
                  <a:lnTo>
                    <a:pt x="1772081" y="281432"/>
                  </a:lnTo>
                  <a:lnTo>
                    <a:pt x="1653717" y="281432"/>
                  </a:lnTo>
                  <a:lnTo>
                    <a:pt x="1629587" y="351536"/>
                  </a:lnTo>
                  <a:lnTo>
                    <a:pt x="1561388" y="351536"/>
                  </a:lnTo>
                  <a:lnTo>
                    <a:pt x="1699183" y="1270"/>
                  </a:lnTo>
                  <a:close/>
                </a:path>
                <a:path w="3977004" h="357505">
                  <a:moveTo>
                    <a:pt x="667435" y="1270"/>
                  </a:moveTo>
                  <a:lnTo>
                    <a:pt x="694359" y="1270"/>
                  </a:lnTo>
                  <a:lnTo>
                    <a:pt x="833297" y="351536"/>
                  </a:lnTo>
                  <a:lnTo>
                    <a:pt x="765606" y="351536"/>
                  </a:lnTo>
                  <a:lnTo>
                    <a:pt x="740333" y="281432"/>
                  </a:lnTo>
                  <a:lnTo>
                    <a:pt x="621969" y="281432"/>
                  </a:lnTo>
                  <a:lnTo>
                    <a:pt x="597839" y="351536"/>
                  </a:lnTo>
                  <a:lnTo>
                    <a:pt x="529678" y="351536"/>
                  </a:lnTo>
                  <a:lnTo>
                    <a:pt x="667435" y="1270"/>
                  </a:lnTo>
                  <a:close/>
                </a:path>
                <a:path w="3977004" h="357505">
                  <a:moveTo>
                    <a:pt x="3873042" y="0"/>
                  </a:moveTo>
                  <a:lnTo>
                    <a:pt x="3900974" y="1404"/>
                  </a:lnTo>
                  <a:lnTo>
                    <a:pt x="3924954" y="5619"/>
                  </a:lnTo>
                  <a:lnTo>
                    <a:pt x="3944980" y="12644"/>
                  </a:lnTo>
                  <a:lnTo>
                    <a:pt x="3961053" y="22478"/>
                  </a:lnTo>
                  <a:lnTo>
                    <a:pt x="3942384" y="75311"/>
                  </a:lnTo>
                  <a:lnTo>
                    <a:pt x="3925977" y="65216"/>
                  </a:lnTo>
                  <a:lnTo>
                    <a:pt x="3909142" y="57991"/>
                  </a:lnTo>
                  <a:lnTo>
                    <a:pt x="3891878" y="53647"/>
                  </a:lnTo>
                  <a:lnTo>
                    <a:pt x="3874185" y="52197"/>
                  </a:lnTo>
                  <a:lnTo>
                    <a:pt x="3864188" y="52889"/>
                  </a:lnTo>
                  <a:lnTo>
                    <a:pt x="3832545" y="76263"/>
                  </a:lnTo>
                  <a:lnTo>
                    <a:pt x="3829608" y="92583"/>
                  </a:lnTo>
                  <a:lnTo>
                    <a:pt x="3833726" y="107584"/>
                  </a:lnTo>
                  <a:lnTo>
                    <a:pt x="3846071" y="122872"/>
                  </a:lnTo>
                  <a:lnTo>
                    <a:pt x="3866631" y="138445"/>
                  </a:lnTo>
                  <a:lnTo>
                    <a:pt x="3895394" y="154305"/>
                  </a:lnTo>
                  <a:lnTo>
                    <a:pt x="3911535" y="162615"/>
                  </a:lnTo>
                  <a:lnTo>
                    <a:pt x="3925271" y="170592"/>
                  </a:lnTo>
                  <a:lnTo>
                    <a:pt x="3958974" y="201041"/>
                  </a:lnTo>
                  <a:lnTo>
                    <a:pt x="3974801" y="238934"/>
                  </a:lnTo>
                  <a:lnTo>
                    <a:pt x="3976801" y="261238"/>
                  </a:lnTo>
                  <a:lnTo>
                    <a:pt x="3974730" y="281267"/>
                  </a:lnTo>
                  <a:lnTo>
                    <a:pt x="3958156" y="315799"/>
                  </a:lnTo>
                  <a:lnTo>
                    <a:pt x="3925676" y="342161"/>
                  </a:lnTo>
                  <a:lnTo>
                    <a:pt x="3881289" y="355687"/>
                  </a:lnTo>
                  <a:lnTo>
                    <a:pt x="3854881" y="357377"/>
                  </a:lnTo>
                  <a:lnTo>
                    <a:pt x="3831283" y="355828"/>
                  </a:lnTo>
                  <a:lnTo>
                    <a:pt x="3808876" y="351170"/>
                  </a:lnTo>
                  <a:lnTo>
                    <a:pt x="3787659" y="343394"/>
                  </a:lnTo>
                  <a:lnTo>
                    <a:pt x="3767632" y="332486"/>
                  </a:lnTo>
                  <a:lnTo>
                    <a:pt x="3790238" y="277495"/>
                  </a:lnTo>
                  <a:lnTo>
                    <a:pt x="3808340" y="288643"/>
                  </a:lnTo>
                  <a:lnTo>
                    <a:pt x="3826275" y="296576"/>
                  </a:lnTo>
                  <a:lnTo>
                    <a:pt x="3844066" y="301319"/>
                  </a:lnTo>
                  <a:lnTo>
                    <a:pt x="3861739" y="302895"/>
                  </a:lnTo>
                  <a:lnTo>
                    <a:pt x="3885336" y="300537"/>
                  </a:lnTo>
                  <a:lnTo>
                    <a:pt x="3902205" y="293465"/>
                  </a:lnTo>
                  <a:lnTo>
                    <a:pt x="3912335" y="281678"/>
                  </a:lnTo>
                  <a:lnTo>
                    <a:pt x="3915714" y="265175"/>
                  </a:lnTo>
                  <a:lnTo>
                    <a:pt x="3914927" y="256434"/>
                  </a:lnTo>
                  <a:lnTo>
                    <a:pt x="3894942" y="223206"/>
                  </a:lnTo>
                  <a:lnTo>
                    <a:pt x="3850436" y="195452"/>
                  </a:lnTo>
                  <a:lnTo>
                    <a:pt x="3832224" y="185975"/>
                  </a:lnTo>
                  <a:lnTo>
                    <a:pt x="3817226" y="177355"/>
                  </a:lnTo>
                  <a:lnTo>
                    <a:pt x="3784746" y="148637"/>
                  </a:lnTo>
                  <a:lnTo>
                    <a:pt x="3768742" y="103489"/>
                  </a:lnTo>
                  <a:lnTo>
                    <a:pt x="3768267" y="92963"/>
                  </a:lnTo>
                  <a:lnTo>
                    <a:pt x="3770101" y="73796"/>
                  </a:lnTo>
                  <a:lnTo>
                    <a:pt x="3797604" y="26415"/>
                  </a:lnTo>
                  <a:lnTo>
                    <a:pt x="3831180" y="6635"/>
                  </a:lnTo>
                  <a:lnTo>
                    <a:pt x="3851057" y="1662"/>
                  </a:lnTo>
                  <a:lnTo>
                    <a:pt x="3873042" y="0"/>
                  </a:lnTo>
                  <a:close/>
                </a:path>
                <a:path w="3977004" h="357505">
                  <a:moveTo>
                    <a:pt x="3330498" y="0"/>
                  </a:moveTo>
                  <a:lnTo>
                    <a:pt x="3358430" y="1404"/>
                  </a:lnTo>
                  <a:lnTo>
                    <a:pt x="3382410" y="5619"/>
                  </a:lnTo>
                  <a:lnTo>
                    <a:pt x="3402436" y="12644"/>
                  </a:lnTo>
                  <a:lnTo>
                    <a:pt x="3418509" y="22478"/>
                  </a:lnTo>
                  <a:lnTo>
                    <a:pt x="3399840" y="75311"/>
                  </a:lnTo>
                  <a:lnTo>
                    <a:pt x="3383433" y="65216"/>
                  </a:lnTo>
                  <a:lnTo>
                    <a:pt x="3366598" y="57991"/>
                  </a:lnTo>
                  <a:lnTo>
                    <a:pt x="3349334" y="53647"/>
                  </a:lnTo>
                  <a:lnTo>
                    <a:pt x="3331641" y="52197"/>
                  </a:lnTo>
                  <a:lnTo>
                    <a:pt x="3321644" y="52889"/>
                  </a:lnTo>
                  <a:lnTo>
                    <a:pt x="3290001" y="76263"/>
                  </a:lnTo>
                  <a:lnTo>
                    <a:pt x="3287064" y="92583"/>
                  </a:lnTo>
                  <a:lnTo>
                    <a:pt x="3291182" y="107584"/>
                  </a:lnTo>
                  <a:lnTo>
                    <a:pt x="3303527" y="122872"/>
                  </a:lnTo>
                  <a:lnTo>
                    <a:pt x="3324087" y="138445"/>
                  </a:lnTo>
                  <a:lnTo>
                    <a:pt x="3352850" y="154305"/>
                  </a:lnTo>
                  <a:lnTo>
                    <a:pt x="3368991" y="162615"/>
                  </a:lnTo>
                  <a:lnTo>
                    <a:pt x="3382727" y="170592"/>
                  </a:lnTo>
                  <a:lnTo>
                    <a:pt x="3416430" y="201041"/>
                  </a:lnTo>
                  <a:lnTo>
                    <a:pt x="3432257" y="238934"/>
                  </a:lnTo>
                  <a:lnTo>
                    <a:pt x="3434257" y="261238"/>
                  </a:lnTo>
                  <a:lnTo>
                    <a:pt x="3432186" y="281267"/>
                  </a:lnTo>
                  <a:lnTo>
                    <a:pt x="3415612" y="315799"/>
                  </a:lnTo>
                  <a:lnTo>
                    <a:pt x="3383132" y="342161"/>
                  </a:lnTo>
                  <a:lnTo>
                    <a:pt x="3338745" y="355687"/>
                  </a:lnTo>
                  <a:lnTo>
                    <a:pt x="3312337" y="357377"/>
                  </a:lnTo>
                  <a:lnTo>
                    <a:pt x="3288739" y="355828"/>
                  </a:lnTo>
                  <a:lnTo>
                    <a:pt x="3266332" y="351170"/>
                  </a:lnTo>
                  <a:lnTo>
                    <a:pt x="3245115" y="343394"/>
                  </a:lnTo>
                  <a:lnTo>
                    <a:pt x="3225088" y="332486"/>
                  </a:lnTo>
                  <a:lnTo>
                    <a:pt x="3247694" y="277495"/>
                  </a:lnTo>
                  <a:lnTo>
                    <a:pt x="3265796" y="288643"/>
                  </a:lnTo>
                  <a:lnTo>
                    <a:pt x="3283731" y="296576"/>
                  </a:lnTo>
                  <a:lnTo>
                    <a:pt x="3301522" y="301319"/>
                  </a:lnTo>
                  <a:lnTo>
                    <a:pt x="3319195" y="302895"/>
                  </a:lnTo>
                  <a:lnTo>
                    <a:pt x="3342792" y="300537"/>
                  </a:lnTo>
                  <a:lnTo>
                    <a:pt x="3359661" y="293465"/>
                  </a:lnTo>
                  <a:lnTo>
                    <a:pt x="3369791" y="281678"/>
                  </a:lnTo>
                  <a:lnTo>
                    <a:pt x="3373170" y="265175"/>
                  </a:lnTo>
                  <a:lnTo>
                    <a:pt x="3372383" y="256434"/>
                  </a:lnTo>
                  <a:lnTo>
                    <a:pt x="3352398" y="223206"/>
                  </a:lnTo>
                  <a:lnTo>
                    <a:pt x="3307892" y="195452"/>
                  </a:lnTo>
                  <a:lnTo>
                    <a:pt x="3289680" y="185975"/>
                  </a:lnTo>
                  <a:lnTo>
                    <a:pt x="3274682" y="177355"/>
                  </a:lnTo>
                  <a:lnTo>
                    <a:pt x="3242202" y="148637"/>
                  </a:lnTo>
                  <a:lnTo>
                    <a:pt x="3226198" y="103489"/>
                  </a:lnTo>
                  <a:lnTo>
                    <a:pt x="3225723" y="92963"/>
                  </a:lnTo>
                  <a:lnTo>
                    <a:pt x="3227557" y="73796"/>
                  </a:lnTo>
                  <a:lnTo>
                    <a:pt x="3255060" y="26415"/>
                  </a:lnTo>
                  <a:lnTo>
                    <a:pt x="3288636" y="6635"/>
                  </a:lnTo>
                  <a:lnTo>
                    <a:pt x="3308513" y="1662"/>
                  </a:lnTo>
                  <a:lnTo>
                    <a:pt x="3330498" y="0"/>
                  </a:lnTo>
                  <a:close/>
                </a:path>
                <a:path w="3977004" h="357505">
                  <a:moveTo>
                    <a:pt x="1318818" y="0"/>
                  </a:moveTo>
                  <a:lnTo>
                    <a:pt x="1346750" y="1404"/>
                  </a:lnTo>
                  <a:lnTo>
                    <a:pt x="1370730" y="5619"/>
                  </a:lnTo>
                  <a:lnTo>
                    <a:pt x="1390756" y="12644"/>
                  </a:lnTo>
                  <a:lnTo>
                    <a:pt x="1406829" y="22478"/>
                  </a:lnTo>
                  <a:lnTo>
                    <a:pt x="1388160" y="75311"/>
                  </a:lnTo>
                  <a:lnTo>
                    <a:pt x="1371753" y="65216"/>
                  </a:lnTo>
                  <a:lnTo>
                    <a:pt x="1354918" y="57991"/>
                  </a:lnTo>
                  <a:lnTo>
                    <a:pt x="1337654" y="53647"/>
                  </a:lnTo>
                  <a:lnTo>
                    <a:pt x="1319961" y="52197"/>
                  </a:lnTo>
                  <a:lnTo>
                    <a:pt x="1309964" y="52889"/>
                  </a:lnTo>
                  <a:lnTo>
                    <a:pt x="1278321" y="76263"/>
                  </a:lnTo>
                  <a:lnTo>
                    <a:pt x="1275384" y="92583"/>
                  </a:lnTo>
                  <a:lnTo>
                    <a:pt x="1279502" y="107584"/>
                  </a:lnTo>
                  <a:lnTo>
                    <a:pt x="1291847" y="122872"/>
                  </a:lnTo>
                  <a:lnTo>
                    <a:pt x="1312407" y="138445"/>
                  </a:lnTo>
                  <a:lnTo>
                    <a:pt x="1341170" y="154305"/>
                  </a:lnTo>
                  <a:lnTo>
                    <a:pt x="1357311" y="162615"/>
                  </a:lnTo>
                  <a:lnTo>
                    <a:pt x="1371047" y="170592"/>
                  </a:lnTo>
                  <a:lnTo>
                    <a:pt x="1404750" y="201041"/>
                  </a:lnTo>
                  <a:lnTo>
                    <a:pt x="1420577" y="238934"/>
                  </a:lnTo>
                  <a:lnTo>
                    <a:pt x="1422577" y="261238"/>
                  </a:lnTo>
                  <a:lnTo>
                    <a:pt x="1420506" y="281267"/>
                  </a:lnTo>
                  <a:lnTo>
                    <a:pt x="1403932" y="315799"/>
                  </a:lnTo>
                  <a:lnTo>
                    <a:pt x="1371452" y="342161"/>
                  </a:lnTo>
                  <a:lnTo>
                    <a:pt x="1327065" y="355687"/>
                  </a:lnTo>
                  <a:lnTo>
                    <a:pt x="1300657" y="357377"/>
                  </a:lnTo>
                  <a:lnTo>
                    <a:pt x="1277059" y="355828"/>
                  </a:lnTo>
                  <a:lnTo>
                    <a:pt x="1254652" y="351170"/>
                  </a:lnTo>
                  <a:lnTo>
                    <a:pt x="1233435" y="343394"/>
                  </a:lnTo>
                  <a:lnTo>
                    <a:pt x="1213408" y="332486"/>
                  </a:lnTo>
                  <a:lnTo>
                    <a:pt x="1236014" y="277495"/>
                  </a:lnTo>
                  <a:lnTo>
                    <a:pt x="1254116" y="288643"/>
                  </a:lnTo>
                  <a:lnTo>
                    <a:pt x="1272051" y="296576"/>
                  </a:lnTo>
                  <a:lnTo>
                    <a:pt x="1289842" y="301319"/>
                  </a:lnTo>
                  <a:lnTo>
                    <a:pt x="1307515" y="302895"/>
                  </a:lnTo>
                  <a:lnTo>
                    <a:pt x="1331112" y="300537"/>
                  </a:lnTo>
                  <a:lnTo>
                    <a:pt x="1347981" y="293465"/>
                  </a:lnTo>
                  <a:lnTo>
                    <a:pt x="1358111" y="281678"/>
                  </a:lnTo>
                  <a:lnTo>
                    <a:pt x="1361490" y="265175"/>
                  </a:lnTo>
                  <a:lnTo>
                    <a:pt x="1360703" y="256434"/>
                  </a:lnTo>
                  <a:lnTo>
                    <a:pt x="1340718" y="223206"/>
                  </a:lnTo>
                  <a:lnTo>
                    <a:pt x="1296212" y="195452"/>
                  </a:lnTo>
                  <a:lnTo>
                    <a:pt x="1278000" y="185975"/>
                  </a:lnTo>
                  <a:lnTo>
                    <a:pt x="1263002" y="177355"/>
                  </a:lnTo>
                  <a:lnTo>
                    <a:pt x="1230522" y="148637"/>
                  </a:lnTo>
                  <a:lnTo>
                    <a:pt x="1214518" y="103489"/>
                  </a:lnTo>
                  <a:lnTo>
                    <a:pt x="1214043" y="92963"/>
                  </a:lnTo>
                  <a:lnTo>
                    <a:pt x="1215877" y="73796"/>
                  </a:lnTo>
                  <a:lnTo>
                    <a:pt x="1243380" y="26415"/>
                  </a:lnTo>
                  <a:lnTo>
                    <a:pt x="1276956" y="6635"/>
                  </a:lnTo>
                  <a:lnTo>
                    <a:pt x="1296833" y="1662"/>
                  </a:lnTo>
                  <a:lnTo>
                    <a:pt x="1318818" y="0"/>
                  </a:lnTo>
                  <a:close/>
                </a:path>
              </a:pathLst>
            </a:custGeom>
            <a:ln w="3175">
              <a:solidFill>
                <a:srgbClr val="3829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88340" y="4674489"/>
            <a:ext cx="6442075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355600" algn="l"/>
              </a:tabLst>
            </a:pPr>
            <a:r>
              <a:rPr sz="2000" dirty="0">
                <a:solidFill>
                  <a:srgbClr val="3B2F2A"/>
                </a:solidFill>
                <a:latin typeface="Trebuchet MS"/>
                <a:cs typeface="Trebuchet MS"/>
              </a:rPr>
              <a:t>Some </a:t>
            </a:r>
            <a:r>
              <a:rPr sz="2000" spc="-5" dirty="0">
                <a:solidFill>
                  <a:srgbClr val="3B2F2A"/>
                </a:solidFill>
                <a:latin typeface="Trebuchet MS"/>
                <a:cs typeface="Trebuchet MS"/>
              </a:rPr>
              <a:t>patients benefit </a:t>
            </a:r>
            <a:r>
              <a:rPr sz="2000" dirty="0">
                <a:solidFill>
                  <a:srgbClr val="3B2F2A"/>
                </a:solidFill>
                <a:latin typeface="Trebuchet MS"/>
                <a:cs typeface="Trebuchet MS"/>
              </a:rPr>
              <a:t>from high-dose </a:t>
            </a:r>
            <a:r>
              <a:rPr sz="2000" spc="-5" dirty="0">
                <a:solidFill>
                  <a:srgbClr val="3B2F2A"/>
                </a:solidFill>
                <a:latin typeface="Trebuchet MS"/>
                <a:cs typeface="Trebuchet MS"/>
              </a:rPr>
              <a:t>vitamin C.</a:t>
            </a:r>
            <a:r>
              <a:rPr sz="2000" spc="-200" dirty="0">
                <a:solidFill>
                  <a:srgbClr val="3B2F2A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3B2F2A"/>
                </a:solidFill>
                <a:latin typeface="Trebuchet MS"/>
                <a:cs typeface="Trebuchet MS"/>
              </a:rPr>
              <a:t>This  </a:t>
            </a:r>
            <a:r>
              <a:rPr sz="2000" spc="-5" dirty="0">
                <a:solidFill>
                  <a:srgbClr val="3B2F2A"/>
                </a:solidFill>
                <a:latin typeface="Trebuchet MS"/>
                <a:cs typeface="Trebuchet MS"/>
              </a:rPr>
              <a:t>has been </a:t>
            </a:r>
            <a:r>
              <a:rPr sz="2000" dirty="0">
                <a:solidFill>
                  <a:srgbClr val="3B2F2A"/>
                </a:solidFill>
                <a:latin typeface="Trebuchet MS"/>
                <a:cs typeface="Trebuchet MS"/>
              </a:rPr>
              <a:t>shown </a:t>
            </a:r>
            <a:r>
              <a:rPr sz="2000" spc="-5" dirty="0">
                <a:solidFill>
                  <a:srgbClr val="3B2F2A"/>
                </a:solidFill>
                <a:latin typeface="Trebuchet MS"/>
                <a:cs typeface="Trebuchet MS"/>
              </a:rPr>
              <a:t>to decrease the </a:t>
            </a:r>
            <a:r>
              <a:rPr sz="2000" dirty="0">
                <a:solidFill>
                  <a:srgbClr val="3B2F2A"/>
                </a:solidFill>
                <a:latin typeface="Trebuchet MS"/>
                <a:cs typeface="Trebuchet MS"/>
              </a:rPr>
              <a:t>build-up of </a:t>
            </a:r>
            <a:r>
              <a:rPr sz="2000" spc="-5" dirty="0">
                <a:solidFill>
                  <a:srgbClr val="3B2F2A"/>
                </a:solidFill>
                <a:latin typeface="Trebuchet MS"/>
                <a:cs typeface="Trebuchet MS"/>
              </a:rPr>
              <a:t>brown  pigment </a:t>
            </a:r>
            <a:r>
              <a:rPr sz="2000" dirty="0">
                <a:solidFill>
                  <a:srgbClr val="3B2F2A"/>
                </a:solidFill>
                <a:latin typeface="Trebuchet MS"/>
                <a:cs typeface="Trebuchet MS"/>
              </a:rPr>
              <a:t>in </a:t>
            </a:r>
            <a:r>
              <a:rPr sz="2000" spc="-5" dirty="0">
                <a:solidFill>
                  <a:srgbClr val="3B2F2A"/>
                </a:solidFill>
                <a:latin typeface="Trebuchet MS"/>
                <a:cs typeface="Trebuchet MS"/>
              </a:rPr>
              <a:t>the </a:t>
            </a:r>
            <a:r>
              <a:rPr sz="2000" dirty="0">
                <a:solidFill>
                  <a:srgbClr val="3B2F2A"/>
                </a:solidFill>
                <a:latin typeface="Trebuchet MS"/>
                <a:cs typeface="Trebuchet MS"/>
              </a:rPr>
              <a:t>cartilage and may slow </a:t>
            </a:r>
            <a:r>
              <a:rPr sz="2000" spc="-5" dirty="0">
                <a:solidFill>
                  <a:srgbClr val="3B2F2A"/>
                </a:solidFill>
                <a:latin typeface="Trebuchet MS"/>
                <a:cs typeface="Trebuchet MS"/>
              </a:rPr>
              <a:t>the  development </a:t>
            </a:r>
            <a:r>
              <a:rPr sz="2000" dirty="0">
                <a:solidFill>
                  <a:srgbClr val="3B2F2A"/>
                </a:solidFill>
                <a:latin typeface="Trebuchet MS"/>
                <a:cs typeface="Trebuchet MS"/>
              </a:rPr>
              <a:t>of</a:t>
            </a:r>
            <a:r>
              <a:rPr sz="2000" spc="-70" dirty="0">
                <a:solidFill>
                  <a:srgbClr val="3B2F2A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3B2F2A"/>
                </a:solidFill>
                <a:latin typeface="Trebuchet MS"/>
                <a:cs typeface="Trebuchet MS"/>
              </a:rPr>
              <a:t>arthritis.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155305" cy="6597650"/>
            <a:chOff x="0" y="0"/>
            <a:chExt cx="8155305" cy="659765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154924" cy="29733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7075" y="2894076"/>
              <a:ext cx="3505200" cy="37033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84676" y="3579876"/>
              <a:ext cx="4232148" cy="210616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428066"/>
            <a:ext cx="3026156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Albinism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066800"/>
            <a:ext cx="4267200" cy="251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"/>
          <p:cNvSpPr/>
          <p:nvPr/>
        </p:nvSpPr>
        <p:spPr>
          <a:xfrm>
            <a:off x="5181600" y="228600"/>
            <a:ext cx="3748913" cy="28080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3734562"/>
            <a:ext cx="2895600" cy="31234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4572000" y="3505200"/>
            <a:ext cx="3452495" cy="3048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697660"/>
            <a:ext cx="5956426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800" b="1" spc="-10" dirty="0">
                <a:solidFill>
                  <a:schemeClr val="accent2">
                    <a:lumMod val="75000"/>
                  </a:schemeClr>
                </a:solidFill>
              </a:rPr>
              <a:t>What </a:t>
            </a:r>
            <a:r>
              <a:rPr sz="4800" b="1" dirty="0">
                <a:solidFill>
                  <a:schemeClr val="accent2">
                    <a:lumMod val="75000"/>
                  </a:schemeClr>
                </a:solidFill>
              </a:rPr>
              <a:t>is</a:t>
            </a:r>
            <a:r>
              <a:rPr sz="4800" b="1" spc="-6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4800" b="1" spc="-5" dirty="0">
                <a:solidFill>
                  <a:schemeClr val="accent2">
                    <a:lumMod val="75000"/>
                  </a:schemeClr>
                </a:solidFill>
              </a:rPr>
              <a:t>albinism?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1" y="1763013"/>
            <a:ext cx="7922260" cy="30283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Albinism is a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group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genetic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conditions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that causes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a  lack of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pigment.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It can </a:t>
            </a:r>
            <a:r>
              <a:rPr sz="2800" b="1" spc="-20" dirty="0">
                <a:solidFill>
                  <a:srgbClr val="0000FF"/>
                </a:solidFill>
                <a:latin typeface="Calibri"/>
                <a:cs typeface="Calibri"/>
              </a:rPr>
              <a:t>effect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only the </a:t>
            </a:r>
            <a:r>
              <a:rPr sz="2800" b="1" spc="-25" dirty="0">
                <a:solidFill>
                  <a:srgbClr val="0000FF"/>
                </a:solidFill>
                <a:latin typeface="Calibri"/>
                <a:cs typeface="Calibri"/>
              </a:rPr>
              <a:t>eyes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or both the  </a:t>
            </a:r>
            <a:r>
              <a:rPr sz="2800" b="1" spc="-25" dirty="0">
                <a:solidFill>
                  <a:srgbClr val="0000FF"/>
                </a:solidFill>
                <a:latin typeface="Calibri"/>
                <a:cs typeface="Calibri"/>
              </a:rPr>
              <a:t>eyes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and skin.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Most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types of albinism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are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inherited when 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an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individual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receives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the albinism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gene from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both 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parents.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sz="2800" b="1" spc="-20" dirty="0">
                <a:solidFill>
                  <a:srgbClr val="0000FF"/>
                </a:solidFill>
                <a:latin typeface="Calibri"/>
                <a:cs typeface="Calibri"/>
              </a:rPr>
              <a:t>exception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is one type of ocular albinism, 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which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is passed on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from mothers to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their</a:t>
            </a:r>
            <a:r>
              <a:rPr sz="2800" b="1" spc="10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sons.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0"/>
            <a:ext cx="3474847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spc="-5" dirty="0">
                <a:solidFill>
                  <a:schemeClr val="accent2">
                    <a:lumMod val="75000"/>
                  </a:schemeClr>
                </a:solidFill>
              </a:rPr>
              <a:t>Description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0" y="1066800"/>
            <a:ext cx="7940675" cy="480504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55600" marR="5080" indent="-342900" algn="just">
              <a:lnSpc>
                <a:spcPts val="2690"/>
              </a:lnSpc>
              <a:spcBef>
                <a:spcPts val="740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Due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to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sz="2800" spc="-25" dirty="0">
                <a:solidFill>
                  <a:srgbClr val="0000FF"/>
                </a:solidFill>
                <a:latin typeface="Calibri"/>
                <a:cs typeface="Calibri"/>
              </a:rPr>
              <a:t>defect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in </a:t>
            </a:r>
            <a:r>
              <a:rPr sz="2800" spc="-15" dirty="0">
                <a:solidFill>
                  <a:srgbClr val="0000FF"/>
                </a:solidFill>
                <a:latin typeface="Calibri"/>
                <a:cs typeface="Calibri"/>
              </a:rPr>
              <a:t>tyrosine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metabolism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it </a:t>
            </a:r>
            <a:r>
              <a:rPr sz="2800" spc="-15" dirty="0">
                <a:solidFill>
                  <a:srgbClr val="0000FF"/>
                </a:solidFill>
                <a:latin typeface="Calibri"/>
                <a:cs typeface="Calibri"/>
              </a:rPr>
              <a:t>results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in  a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deficiency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of melanin </a:t>
            </a:r>
            <a:r>
              <a:rPr sz="2800" spc="-15" dirty="0">
                <a:solidFill>
                  <a:srgbClr val="0000FF"/>
                </a:solidFill>
                <a:latin typeface="Calibri"/>
                <a:cs typeface="Calibri"/>
              </a:rPr>
              <a:t>production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and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partial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or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full  absence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pigment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from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the skin, </a:t>
            </a:r>
            <a:r>
              <a:rPr sz="2800" spc="-55" dirty="0">
                <a:solidFill>
                  <a:srgbClr val="0000FF"/>
                </a:solidFill>
                <a:latin typeface="Calibri"/>
                <a:cs typeface="Calibri"/>
              </a:rPr>
              <a:t>hair,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and</a:t>
            </a:r>
            <a:r>
              <a:rPr sz="2800" spc="15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eyes</a:t>
            </a:r>
            <a:endParaRPr sz="2800" dirty="0">
              <a:latin typeface="Calibri"/>
              <a:cs typeface="Calibri"/>
            </a:endParaRPr>
          </a:p>
          <a:p>
            <a:pPr marL="355600" marR="1009650" indent="-342900">
              <a:lnSpc>
                <a:spcPct val="80000"/>
              </a:lnSpc>
              <a:spcBef>
                <a:spcPts val="6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It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may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be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inherited </a:t>
            </a:r>
            <a:r>
              <a:rPr sz="2800" spc="-15" dirty="0">
                <a:solidFill>
                  <a:srgbClr val="0000FF"/>
                </a:solidFill>
                <a:latin typeface="Calibri"/>
                <a:cs typeface="Calibri"/>
              </a:rPr>
              <a:t>by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one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several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modes: 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autosomal recessive, autosomal dominant, or  </a:t>
            </a:r>
            <a:r>
              <a:rPr sz="2800" spc="-15" dirty="0">
                <a:solidFill>
                  <a:srgbClr val="0000FF"/>
                </a:solidFill>
                <a:latin typeface="Calibri"/>
                <a:cs typeface="Calibri"/>
              </a:rPr>
              <a:t>Complete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albinism</a:t>
            </a:r>
            <a:endParaRPr sz="2800" dirty="0">
              <a:latin typeface="Calibri"/>
              <a:cs typeface="Calibri"/>
            </a:endParaRPr>
          </a:p>
          <a:p>
            <a:pPr marL="355600" marR="110489" indent="-342900">
              <a:lnSpc>
                <a:spcPts val="2690"/>
              </a:lnSpc>
              <a:spcBef>
                <a:spcPts val="6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Affected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people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may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appear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to </a:t>
            </a:r>
            <a:r>
              <a:rPr sz="2800" spc="-25" dirty="0">
                <a:solidFill>
                  <a:srgbClr val="0000FF"/>
                </a:solidFill>
                <a:latin typeface="Calibri"/>
                <a:cs typeface="Calibri"/>
              </a:rPr>
              <a:t>have </a:t>
            </a:r>
            <a:r>
              <a:rPr sz="2800" spc="-15" dirty="0">
                <a:solidFill>
                  <a:srgbClr val="0000FF"/>
                </a:solidFill>
                <a:latin typeface="Calibri"/>
                <a:cs typeface="Calibri"/>
              </a:rPr>
              <a:t>white </a:t>
            </a:r>
            <a:r>
              <a:rPr sz="2800" spc="-55" dirty="0">
                <a:solidFill>
                  <a:srgbClr val="0000FF"/>
                </a:solidFill>
                <a:latin typeface="Calibri"/>
                <a:cs typeface="Calibri"/>
              </a:rPr>
              <a:t>hair,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skin 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&amp;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iris </a:t>
            </a:r>
            <a:r>
              <a:rPr sz="2800" spc="-55" dirty="0">
                <a:solidFill>
                  <a:srgbClr val="0000FF"/>
                </a:solidFill>
                <a:latin typeface="Calibri"/>
                <a:cs typeface="Calibri"/>
              </a:rPr>
              <a:t>color.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They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may </a:t>
            </a:r>
            <a:r>
              <a:rPr sz="2800" spc="-25" dirty="0">
                <a:solidFill>
                  <a:srgbClr val="0000FF"/>
                </a:solidFill>
                <a:latin typeface="Calibri"/>
                <a:cs typeface="Calibri"/>
              </a:rPr>
              <a:t>have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vision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defects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and 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photophobia.</a:t>
            </a:r>
            <a:endParaRPr sz="2800" dirty="0">
              <a:latin typeface="Calibri"/>
              <a:cs typeface="Calibri"/>
            </a:endParaRPr>
          </a:p>
          <a:p>
            <a:pPr marL="355600" marR="1036319" indent="-342900">
              <a:lnSpc>
                <a:spcPct val="80000"/>
              </a:lnSpc>
              <a:spcBef>
                <a:spcPts val="6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Oculocutaneous albinism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is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most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severe </a:t>
            </a:r>
            <a:r>
              <a:rPr sz="2800" spc="-25" dirty="0">
                <a:solidFill>
                  <a:srgbClr val="0000FF"/>
                </a:solidFill>
                <a:latin typeface="Calibri"/>
                <a:cs typeface="Calibri"/>
              </a:rPr>
              <a:t>form 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resulting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from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a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deficiency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of</a:t>
            </a:r>
            <a:r>
              <a:rPr sz="2800" spc="8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800" i="1" spc="-5" dirty="0">
                <a:solidFill>
                  <a:srgbClr val="0000FF"/>
                </a:solidFill>
                <a:latin typeface="Calibri"/>
                <a:cs typeface="Calibri"/>
              </a:rPr>
              <a:t>tyrosinase</a:t>
            </a:r>
            <a:endParaRPr sz="2800" dirty="0">
              <a:latin typeface="Calibri"/>
              <a:cs typeface="Calibri"/>
            </a:endParaRPr>
          </a:p>
          <a:p>
            <a:pPr marL="355600" marR="50165">
              <a:lnSpc>
                <a:spcPct val="80000"/>
              </a:lnSpc>
              <a:spcBef>
                <a:spcPts val="5"/>
              </a:spcBef>
            </a:pPr>
            <a:r>
              <a:rPr sz="2800" spc="-30" dirty="0">
                <a:solidFill>
                  <a:srgbClr val="0000FF"/>
                </a:solidFill>
                <a:latin typeface="Calibri"/>
                <a:cs typeface="Calibri"/>
              </a:rPr>
              <a:t>activity,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causing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a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total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absence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pigment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from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the  </a:t>
            </a:r>
            <a:r>
              <a:rPr sz="2800" spc="-55" dirty="0">
                <a:solidFill>
                  <a:srgbClr val="0000FF"/>
                </a:solidFill>
                <a:latin typeface="Calibri"/>
                <a:cs typeface="Calibri"/>
              </a:rPr>
              <a:t>hair, </a:t>
            </a:r>
            <a:r>
              <a:rPr sz="2800" spc="-20" dirty="0">
                <a:solidFill>
                  <a:srgbClr val="0000FF"/>
                </a:solidFill>
                <a:latin typeface="Calibri"/>
                <a:cs typeface="Calibri"/>
              </a:rPr>
              <a:t>eyes </a:t>
            </a:r>
            <a:r>
              <a:rPr sz="2800" spc="-5" dirty="0">
                <a:solidFill>
                  <a:srgbClr val="0000FF"/>
                </a:solidFill>
                <a:latin typeface="Calibri"/>
                <a:cs typeface="Calibri"/>
              </a:rPr>
              <a:t>&amp;</a:t>
            </a:r>
            <a:r>
              <a:rPr sz="2800" spc="8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FF"/>
                </a:solidFill>
                <a:latin typeface="Calibri"/>
                <a:cs typeface="Calibri"/>
              </a:rPr>
              <a:t>skin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591361"/>
            <a:ext cx="3052064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D</a:t>
            </a:r>
            <a:r>
              <a:rPr spc="-20" dirty="0"/>
              <a:t>e</a:t>
            </a:r>
            <a:r>
              <a:rPr spc="-55" dirty="0"/>
              <a:t>t</a:t>
            </a:r>
            <a:r>
              <a:rPr spc="-5" dirty="0"/>
              <a:t>ection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668210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Detected at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birth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because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irregular 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pigmentation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400" y="491589"/>
            <a:ext cx="2989071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Symptoms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63142"/>
            <a:ext cx="7868284" cy="45593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399415" indent="-342900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Absence of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pigment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from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sz="2800" b="1" spc="-45" dirty="0">
                <a:solidFill>
                  <a:srgbClr val="0000FF"/>
                </a:solidFill>
                <a:latin typeface="Calibri"/>
                <a:cs typeface="Calibri"/>
              </a:rPr>
              <a:t>hair,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skin, or iris of  </a:t>
            </a:r>
            <a:r>
              <a:rPr sz="2800" b="1" spc="-25" dirty="0">
                <a:solidFill>
                  <a:srgbClr val="0000FF"/>
                </a:solidFill>
                <a:latin typeface="Calibri"/>
                <a:cs typeface="Calibri"/>
              </a:rPr>
              <a:t>eyes</a:t>
            </a:r>
            <a:endParaRPr sz="2800">
              <a:latin typeface="Calibri"/>
              <a:cs typeface="Calibri"/>
            </a:endParaRPr>
          </a:p>
          <a:p>
            <a:pPr marL="355600" marR="753745" indent="-342900">
              <a:lnSpc>
                <a:spcPts val="3020"/>
              </a:lnSpc>
              <a:spcBef>
                <a:spcPts val="6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Lighter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than normal skin and hair or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complete 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albinism</a:t>
            </a:r>
            <a:endParaRPr sz="2800">
              <a:latin typeface="Calibri"/>
              <a:cs typeface="Calibri"/>
            </a:endParaRPr>
          </a:p>
          <a:p>
            <a:pPr marL="355600" marR="5080" indent="-342900">
              <a:lnSpc>
                <a:spcPts val="3020"/>
              </a:lnSpc>
              <a:spcBef>
                <a:spcPts val="6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Most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forms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complete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albinism </a:t>
            </a:r>
            <a:r>
              <a:rPr sz="2800" b="1" spc="-20" dirty="0">
                <a:solidFill>
                  <a:srgbClr val="0000FF"/>
                </a:solidFill>
                <a:latin typeface="Calibri"/>
                <a:cs typeface="Calibri"/>
              </a:rPr>
              <a:t>have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some of the  </a:t>
            </a:r>
            <a:r>
              <a:rPr sz="2800" b="1" spc="-10" dirty="0">
                <a:solidFill>
                  <a:srgbClr val="0000FF"/>
                </a:solidFill>
                <a:latin typeface="Calibri"/>
                <a:cs typeface="Calibri"/>
              </a:rPr>
              <a:t>following </a:t>
            </a:r>
            <a:r>
              <a:rPr sz="2800" b="1" spc="-5" dirty="0">
                <a:solidFill>
                  <a:srgbClr val="0000FF"/>
                </a:solidFill>
                <a:latin typeface="Calibri"/>
                <a:cs typeface="Calibri"/>
              </a:rPr>
              <a:t>possible 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symptoms:</a:t>
            </a:r>
            <a:endParaRPr sz="28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280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dirty="0">
                <a:solidFill>
                  <a:srgbClr val="0000FF"/>
                </a:solidFill>
                <a:latin typeface="Calibri"/>
                <a:cs typeface="Calibri"/>
              </a:rPr>
              <a:t>Rapid </a:t>
            </a:r>
            <a:r>
              <a:rPr sz="2400" b="1" spc="-20" dirty="0">
                <a:solidFill>
                  <a:srgbClr val="0000FF"/>
                </a:solidFill>
                <a:latin typeface="Calibri"/>
                <a:cs typeface="Calibri"/>
              </a:rPr>
              <a:t>eye</a:t>
            </a:r>
            <a:r>
              <a:rPr sz="24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00FF"/>
                </a:solidFill>
                <a:latin typeface="Calibri"/>
                <a:cs typeface="Calibri"/>
              </a:rPr>
              <a:t>movements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5" dirty="0">
                <a:solidFill>
                  <a:srgbClr val="0000FF"/>
                </a:solidFill>
                <a:latin typeface="Calibri"/>
                <a:cs typeface="Calibri"/>
              </a:rPr>
              <a:t>Strabismus </a:t>
            </a:r>
            <a:r>
              <a:rPr sz="2400" b="1" spc="-15" dirty="0">
                <a:solidFill>
                  <a:srgbClr val="0000FF"/>
                </a:solidFill>
                <a:latin typeface="Calibri"/>
                <a:cs typeface="Calibri"/>
              </a:rPr>
              <a:t>(eyes </a:t>
            </a:r>
            <a:r>
              <a:rPr sz="2400" b="1" dirty="0">
                <a:solidFill>
                  <a:srgbClr val="0000FF"/>
                </a:solidFill>
                <a:latin typeface="Calibri"/>
                <a:cs typeface="Calibri"/>
              </a:rPr>
              <a:t>not </a:t>
            </a:r>
            <a:r>
              <a:rPr sz="2400" b="1" spc="-10" dirty="0">
                <a:solidFill>
                  <a:srgbClr val="0000FF"/>
                </a:solidFill>
                <a:latin typeface="Calibri"/>
                <a:cs typeface="Calibri"/>
              </a:rPr>
              <a:t>tracking </a:t>
            </a:r>
            <a:r>
              <a:rPr sz="2400" b="1" spc="-5" dirty="0">
                <a:solidFill>
                  <a:srgbClr val="0000FF"/>
                </a:solidFill>
                <a:latin typeface="Calibri"/>
                <a:cs typeface="Calibri"/>
              </a:rPr>
              <a:t>properly)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5" dirty="0">
                <a:solidFill>
                  <a:srgbClr val="0000FF"/>
                </a:solidFill>
                <a:latin typeface="Calibri"/>
                <a:cs typeface="Calibri"/>
              </a:rPr>
              <a:t>Photophobia </a:t>
            </a:r>
            <a:r>
              <a:rPr sz="2400" b="1" spc="-10" dirty="0">
                <a:solidFill>
                  <a:srgbClr val="0000FF"/>
                </a:solidFill>
                <a:latin typeface="Calibri"/>
                <a:cs typeface="Calibri"/>
              </a:rPr>
              <a:t>(avoidance </a:t>
            </a:r>
            <a:r>
              <a:rPr sz="2400" b="1" dirty="0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sz="2400" b="1" spc="-10" dirty="0">
                <a:solidFill>
                  <a:srgbClr val="0000FF"/>
                </a:solidFill>
                <a:latin typeface="Calibri"/>
                <a:cs typeface="Calibri"/>
              </a:rPr>
              <a:t>light </a:t>
            </a:r>
            <a:r>
              <a:rPr sz="2400" b="1" dirty="0">
                <a:solidFill>
                  <a:srgbClr val="0000FF"/>
                </a:solidFill>
                <a:latin typeface="Calibri"/>
                <a:cs typeface="Calibri"/>
              </a:rPr>
              <a:t>because of</a:t>
            </a:r>
            <a:r>
              <a:rPr sz="2400" b="1" spc="-5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Calibri"/>
                <a:cs typeface="Calibri"/>
              </a:rPr>
              <a:t>discomfort)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5" dirty="0">
                <a:solidFill>
                  <a:srgbClr val="0000FF"/>
                </a:solidFill>
                <a:latin typeface="Calibri"/>
                <a:cs typeface="Calibri"/>
              </a:rPr>
              <a:t>Decreased visual</a:t>
            </a:r>
            <a:r>
              <a:rPr sz="2400" b="1" spc="-3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Calibri"/>
                <a:cs typeface="Calibri"/>
              </a:rPr>
              <a:t>acuity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5" dirty="0">
                <a:solidFill>
                  <a:srgbClr val="0000FF"/>
                </a:solidFill>
                <a:latin typeface="Calibri"/>
                <a:cs typeface="Calibri"/>
              </a:rPr>
              <a:t>Functional</a:t>
            </a:r>
            <a:r>
              <a:rPr sz="2400" b="1" spc="-2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Calibri"/>
                <a:cs typeface="Calibri"/>
              </a:rPr>
              <a:t>blindness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5600" y="591361"/>
            <a:ext cx="249047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Causes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730567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Albinism is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caused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by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an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alteration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of</a:t>
            </a:r>
            <a:r>
              <a:rPr sz="3200" b="1" spc="-12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the 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gene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that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regulates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melanin pigment 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synthesis.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1" y="591361"/>
            <a:ext cx="460375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Alternate</a:t>
            </a:r>
            <a:r>
              <a:rPr spc="-75" dirty="0"/>
              <a:t> </a:t>
            </a:r>
            <a:r>
              <a:rPr dirty="0"/>
              <a:t>names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64441"/>
            <a:ext cx="4662805" cy="2220595"/>
          </a:xfrm>
          <a:prstGeom prst="rect">
            <a:avLst/>
          </a:prstGeom>
        </p:spPr>
        <p:txBody>
          <a:bodyPr vert="horz" wrap="square" lIns="0" tIns="25590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Hypopigmentation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9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Ocular</a:t>
            </a:r>
            <a:r>
              <a:rPr sz="3200" b="1" spc="-5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Albinism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9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Oculocutaneous</a:t>
            </a:r>
            <a:r>
              <a:rPr sz="3200" b="1" spc="-9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Albinism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0" y="591361"/>
            <a:ext cx="3570478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Prevalence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754507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Approximately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one in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17,000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people </a:t>
            </a:r>
            <a:r>
              <a:rPr sz="3200" b="1" spc="-20" dirty="0">
                <a:solidFill>
                  <a:srgbClr val="0000FF"/>
                </a:solidFill>
                <a:latin typeface="Calibri"/>
                <a:cs typeface="Calibri"/>
              </a:rPr>
              <a:t>have 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one of the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types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of albinism. About</a:t>
            </a:r>
            <a:r>
              <a:rPr sz="3200" b="1" spc="-9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18,000 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people in the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United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States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are</a:t>
            </a:r>
            <a:r>
              <a:rPr sz="3200" b="1" spc="-13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affected</a:t>
            </a:r>
            <a:r>
              <a:rPr sz="2800" b="1" spc="-15" dirty="0">
                <a:solidFill>
                  <a:srgbClr val="0000FF"/>
                </a:solidFill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8401" y="591361"/>
            <a:ext cx="3255136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Diagnosis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804989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most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accurate </a:t>
            </a:r>
            <a:r>
              <a:rPr sz="3200" b="1" spc="-35" dirty="0">
                <a:solidFill>
                  <a:srgbClr val="0000FF"/>
                </a:solidFill>
                <a:latin typeface="Calibri"/>
                <a:cs typeface="Calibri"/>
              </a:rPr>
              <a:t>way </a:t>
            </a:r>
            <a:r>
              <a:rPr sz="3200" b="1" spc="-20" dirty="0">
                <a:solidFill>
                  <a:srgbClr val="0000FF"/>
                </a:solidFill>
                <a:latin typeface="Calibri"/>
                <a:cs typeface="Calibri"/>
              </a:rPr>
              <a:t>to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determine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albinism  and the specific type is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genetic</a:t>
            </a:r>
            <a:r>
              <a:rPr sz="3200" b="1" spc="-10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testing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591361"/>
            <a:ext cx="3432048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0" dirty="0"/>
              <a:t>Treatment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743267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skin and </a:t>
            </a:r>
            <a:r>
              <a:rPr sz="3200" b="1" spc="-20" dirty="0">
                <a:solidFill>
                  <a:srgbClr val="0000FF"/>
                </a:solidFill>
                <a:latin typeface="Calibri"/>
                <a:cs typeface="Calibri"/>
              </a:rPr>
              <a:t>eyes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must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be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protected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from 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the sun. Sunglasses (UV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protected) </a:t>
            </a:r>
            <a:r>
              <a:rPr sz="3200" b="1" spc="-25" dirty="0">
                <a:solidFill>
                  <a:srgbClr val="0000FF"/>
                </a:solidFill>
                <a:latin typeface="Calibri"/>
                <a:cs typeface="Calibri"/>
              </a:rPr>
              <a:t>may 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relieve</a:t>
            </a:r>
            <a:r>
              <a:rPr sz="3200" b="1" spc="-3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photophobia.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3600" y="591361"/>
            <a:ext cx="3575049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P</a:t>
            </a:r>
            <a:r>
              <a:rPr spc="-55" dirty="0"/>
              <a:t>r</a:t>
            </a:r>
            <a:r>
              <a:rPr dirty="0"/>
              <a:t>ognosis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674624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Albinism does not </a:t>
            </a:r>
            <a:r>
              <a:rPr sz="3200" b="1" spc="-20" dirty="0">
                <a:solidFill>
                  <a:srgbClr val="0000FF"/>
                </a:solidFill>
                <a:latin typeface="Calibri"/>
                <a:cs typeface="Calibri"/>
              </a:rPr>
              <a:t>affect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the</a:t>
            </a:r>
            <a:r>
              <a:rPr sz="3200" b="1" spc="-8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0000FF"/>
                </a:solidFill>
                <a:latin typeface="Calibri"/>
                <a:cs typeface="Calibri"/>
              </a:rPr>
              <a:t>expected 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lifespan.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Activities </a:t>
            </a:r>
            <a:r>
              <a:rPr sz="3200" b="1" spc="-25" dirty="0">
                <a:solidFill>
                  <a:srgbClr val="0000FF"/>
                </a:solidFill>
                <a:latin typeface="Calibri"/>
                <a:cs typeface="Calibri"/>
              </a:rPr>
              <a:t>may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be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limited </a:t>
            </a: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by  intolerance </a:t>
            </a:r>
            <a:r>
              <a:rPr sz="3200" b="1" spc="-20" dirty="0">
                <a:solidFill>
                  <a:srgbClr val="0000FF"/>
                </a:solidFill>
                <a:latin typeface="Calibri"/>
                <a:cs typeface="Calibri"/>
              </a:rPr>
              <a:t>to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the</a:t>
            </a:r>
            <a:r>
              <a:rPr sz="3200" b="1" spc="-2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sun.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591361"/>
            <a:ext cx="4020947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Compli</a:t>
            </a:r>
            <a:r>
              <a:rPr spc="-15" dirty="0"/>
              <a:t>c</a:t>
            </a:r>
            <a:r>
              <a:rPr spc="-50" dirty="0"/>
              <a:t>a</a:t>
            </a:r>
            <a:r>
              <a:rPr dirty="0"/>
              <a:t>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0635"/>
            <a:ext cx="5006340" cy="11963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Skin</a:t>
            </a:r>
            <a:r>
              <a:rPr sz="3200" b="1" spc="-2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cancer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0" dirty="0">
                <a:solidFill>
                  <a:srgbClr val="0000FF"/>
                </a:solidFill>
                <a:latin typeface="Calibri"/>
                <a:cs typeface="Calibri"/>
              </a:rPr>
              <a:t>Decreased </a:t>
            </a:r>
            <a:r>
              <a:rPr sz="3200" b="1" spc="-5" dirty="0">
                <a:solidFill>
                  <a:srgbClr val="0000FF"/>
                </a:solidFill>
                <a:latin typeface="Calibri"/>
                <a:cs typeface="Calibri"/>
              </a:rPr>
              <a:t>vision,</a:t>
            </a:r>
            <a:r>
              <a:rPr sz="3200" b="1" spc="-9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00FF"/>
                </a:solidFill>
                <a:latin typeface="Calibri"/>
                <a:cs typeface="Calibri"/>
              </a:rPr>
              <a:t>blindness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910</Words>
  <Application>Microsoft Office PowerPoint</Application>
  <PresentationFormat>On-screen Show (4:3)</PresentationFormat>
  <Paragraphs>95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TYROSINEMIA TYPE II</vt:lpstr>
      <vt:lpstr>Slide 13</vt:lpstr>
      <vt:lpstr>Clinical Manifestation</vt:lpstr>
      <vt:lpstr>Slide 15</vt:lpstr>
      <vt:lpstr>Diagnosis and Treatment</vt:lpstr>
      <vt:lpstr>TYROSINEMIA TYPE III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Albinism</vt:lpstr>
      <vt:lpstr>What is albinism?</vt:lpstr>
      <vt:lpstr>Description</vt:lpstr>
      <vt:lpstr>Detection</vt:lpstr>
      <vt:lpstr>Symptoms</vt:lpstr>
      <vt:lpstr>Causes</vt:lpstr>
      <vt:lpstr>Alternate names</vt:lpstr>
      <vt:lpstr>Prevalence</vt:lpstr>
      <vt:lpstr>Diagnosis</vt:lpstr>
      <vt:lpstr>Treatment</vt:lpstr>
      <vt:lpstr>Prognosis</vt:lpstr>
      <vt:lpstr>Complications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Mohammad Shahrukh</cp:lastModifiedBy>
  <cp:revision>16</cp:revision>
  <dcterms:created xsi:type="dcterms:W3CDTF">2020-01-29T07:07:08Z</dcterms:created>
  <dcterms:modified xsi:type="dcterms:W3CDTF">2020-02-03T06:51:26Z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2012-09-15T00:00:00Z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2020-01-29T00:00:00Z</vt:filetime>
  </property>
</Properties>
</file>