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03" r:id="rId32"/>
    <p:sldId id="304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2" r:id="rId49"/>
    <p:sldId id="301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495D-0646-4FA3-90BB-DE2DB8BE64C3}" type="datetimeFigureOut">
              <a:rPr lang="en-IN" smtClean="0"/>
              <a:pPr/>
              <a:t>05-07-2024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B407-129A-487F-8394-52C7C44AEBA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495D-0646-4FA3-90BB-DE2DB8BE64C3}" type="datetimeFigureOut">
              <a:rPr lang="en-IN" smtClean="0"/>
              <a:pPr/>
              <a:t>05-07-2024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B407-129A-487F-8394-52C7C44AEBA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495D-0646-4FA3-90BB-DE2DB8BE64C3}" type="datetimeFigureOut">
              <a:rPr lang="en-IN" smtClean="0"/>
              <a:pPr/>
              <a:t>05-07-2024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B407-129A-487F-8394-52C7C44AEBA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495D-0646-4FA3-90BB-DE2DB8BE64C3}" type="datetimeFigureOut">
              <a:rPr lang="en-IN" smtClean="0"/>
              <a:pPr/>
              <a:t>05-07-2024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B407-129A-487F-8394-52C7C44AEBA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495D-0646-4FA3-90BB-DE2DB8BE64C3}" type="datetimeFigureOut">
              <a:rPr lang="en-IN" smtClean="0"/>
              <a:pPr/>
              <a:t>05-07-2024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B407-129A-487F-8394-52C7C44AEBA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495D-0646-4FA3-90BB-DE2DB8BE64C3}" type="datetimeFigureOut">
              <a:rPr lang="en-IN" smtClean="0"/>
              <a:pPr/>
              <a:t>05-07-2024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B407-129A-487F-8394-52C7C44AEBA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495D-0646-4FA3-90BB-DE2DB8BE64C3}" type="datetimeFigureOut">
              <a:rPr lang="en-IN" smtClean="0"/>
              <a:pPr/>
              <a:t>05-07-2024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B407-129A-487F-8394-52C7C44AEBA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495D-0646-4FA3-90BB-DE2DB8BE64C3}" type="datetimeFigureOut">
              <a:rPr lang="en-IN" smtClean="0"/>
              <a:pPr/>
              <a:t>05-07-2024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B407-129A-487F-8394-52C7C44AEBA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495D-0646-4FA3-90BB-DE2DB8BE64C3}" type="datetimeFigureOut">
              <a:rPr lang="en-IN" smtClean="0"/>
              <a:pPr/>
              <a:t>05-07-2024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B407-129A-487F-8394-52C7C44AEBA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495D-0646-4FA3-90BB-DE2DB8BE64C3}" type="datetimeFigureOut">
              <a:rPr lang="en-IN" smtClean="0"/>
              <a:pPr/>
              <a:t>05-07-2024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B407-129A-487F-8394-52C7C44AEBA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495D-0646-4FA3-90BB-DE2DB8BE64C3}" type="datetimeFigureOut">
              <a:rPr lang="en-IN" smtClean="0"/>
              <a:pPr/>
              <a:t>05-07-2024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B407-129A-487F-8394-52C7C44AEBA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D495D-0646-4FA3-90BB-DE2DB8BE64C3}" type="datetimeFigureOut">
              <a:rPr lang="en-IN" smtClean="0"/>
              <a:pPr/>
              <a:t>05-07-2024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EB407-129A-487F-8394-52C7C44AEBA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12777"/>
            <a:ext cx="9144000" cy="218767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EPIDEMIOLOGY AND PREVENTION OF STRESS AND SUCIDE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STRESS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atin word “Stringi”- “to be drawn tight”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English-prominence given to a syllable in a word or to a word in a sentence.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Psychology-feeling of strain and pressure or any unpleasant emotion and feeling.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Biomedics-physical and psychological (mental) reaction of body, experienced as a result of change in environment due to stimulus called stressor.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Stress from external environment (physical, psychological or social) or from internal environment(illness or surgical procedure).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Normal part of life.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Stress- adaptation/coping response that helps body to prepare for challenging situations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Richard L Lazarus- stress is a feeling experienced, when a person thinks that “the demand exceeds the personal and social resources the individual is able to mobilize”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Under stress- body responds as though he/she is under danger.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Corticosteroids released from adrenal gland and converted into cortisol-immune suppressive effect on body and through sympathetic nervous system-increase in heart rate, respiratory rate and burst of energy- “flight-or-fight response”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Stress- wear and tear of body while adjusting to continuously changing environment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 life without stress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Excessive or prolonged stress harmful.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Unique and personal.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Stressful for one may be challenging for others.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Stress can be positive- preparing for wedding, getting a job or promotion. Positive stress keeps us alert and ready to avoid danger.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Negative stress- faces continuous challenges without relief or relaxation between challenges, the person overworked and stress-related tension builds leading to physical symptoms and/or worsen certain diseases, becomes harmful to alcohol, tobacco or drugs to relive stress.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MAGNITUDE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About 43% adults suffer adverse effects from stress.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About 75-90% patient attending doctor’s office have stress-related ailments.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Stress played an important role in almost all diseases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Lifetime prevalence of an emotional disorder is more than 50%, often due to stress reactions.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TYPES OF STRESS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Acute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Chronic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ACUTE STRESS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short time, usually due to work pressure, meeting deadlines pressure or minor accident, overexertion or increased physical activity.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Results in physical symptoms-vary due to handling stress differently.</a:t>
            </a:r>
          </a:p>
          <a:p>
            <a:pPr marL="514350" indent="-514350">
              <a:buAutoNum type="arabicPeriod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PHYSICAL SYMPTOMS-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Headache, body ache, elevated BP, intestinal symptoms-diarrhea or constipation, insomnia, rapid heartbeat, loss of sexual desire and/or ability.</a:t>
            </a:r>
          </a:p>
          <a:p>
            <a:pPr marL="514350" indent="-51435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Common among those take many responsibilities and overloaded with work or disorganized, always in hurry never in time, in position of importance at workplace and stressful life inherent.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2. EMOTIONAL SYMPTOMS-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Easy agitation, frustration and mood changes, feeling overwhelmed or loosing control, difficulty in relaxing, feeling loneliness or depression and avoiding others.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3. COGNITIVE SYMPTOMS-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Constant worrying, racing thoughts, forgetfulness and disorganization, inability to focus, poor judgment and being pessimistic or seeing only negative side.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BEHAVIORAL SYMPTOMS-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Changes in appetite, avoiding responsibilities, increased use of alcohol, exhibiting nervous behavior, nail biting, fidgeting or pacing. 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CHRONIC STRESS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Exists for weeks, months or years. Prolonged one.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Due to stressors-poverty, broken family, stressed marriage, chronic illness and successive failure in life.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People get it and may even not realize of chronic stress.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Very harmful to health.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Aviation is high stress industry.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CONSEQUENCES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Mental health problems-anxiety, depression, personality disorder,  CVD, obesity, menstrual problem, sexual dysfunction, dermatological problems- acne, psoriasis, eczema, hair loss, GI Problems-heartburn, indigestion, gastritis, IBS etc.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MEASUREMENT OF STRESS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Holmes and Rahe stress scale-to rate stressful life events.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Depression, anxiety, stress scale (DASS) based on self report items.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Digital thermometer- to evaluate changes in skin temperature, which indicate activation of “flight-or-fight “ response.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Measuring cortisol from hair will give a 60-90- day baseline stress level.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STRESS MANAGEMENT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PRIMARY INTERVENTION-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Elimination of stressors altogether.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SECONDARY INTERVENTION-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Coping or overcoming of stress. Deep breathing exercises, progressive muscle relaxation, yoga and meditation help to relive stress, relax mind and body and improve everyday functioning.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3.TERTIARY INTERVENTION-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Rehabilitation of stress altogether.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HEALTHY WAYS TO COPE WITH STRESS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Taking care of oneself-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Healthy diet, regular exercise, good sleep.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Talking to others-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Sharing problems with friends, parents, counselor, doctor, pastor.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Avoiding-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Drugs, alcohol, tobacco, these things may help in initial stage to relieve stress but long term create additional problems and increases stress.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Other techniques-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Cognitive therapy-music, reading novels, prayers, humor, spending time in nature with pets etc.</a:t>
            </a:r>
          </a:p>
          <a:p>
            <a:pPr marL="514350" indent="-51435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Process of stress management one of key to a happy and successful life.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SUICIDE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“An intentional determination to end one’s life, where willingness to die originates within the person with a known or unknown cause”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Whether completed, attempted or considered is also a state where available options and future possibilities are never considered before the act. It is an act of self destruction.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“murder of oneself”, “nothing less than a exist”, “an end to psychic conflicts”, “an act occurring after a battle between an unconscious death and a desire to live better”, “to live or not to live”.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Parasuicide-nonfatal act an individual deliberately causes self-injury.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Suicide is an index of disturbed society.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Leading cause of morbidity, mortality and phenomenal socio-economic losses and diminished quality of life.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Pubic health and social problem all over world.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Complicated and tragic but preventable.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PROBLEM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Throughout world, affecting individual of all nations, cultures, religions, genders and classes.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leading cause of death.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Around 8,00,000 to 1 million people commit suicide every year in world.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80% in low and middle income countries.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INDIA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Ranks 21 globally.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16.3 suicides/lakh population and on increase.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Day to day event in big cities.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More than 20 times-attempted suicides and people pass through suicidal thoughts.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Majority likely to repeat same within a year or two.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IMPACT OF SUICIIDE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Person committing suicide-varied and experienced by family members significantly.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Affect child’s growth, marriage, employment, income of family and family social interactions.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Stigma large and family usually change residence, job, school and other activities.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Act is over person who dies, survivors left with pain, suffering and trauma.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Mean for suicide-hanging, poisoning, self-immolation and drowning.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CRITERIA FOR SUICIDE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 unnatural death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Intension to die originated within person.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Reason for person to end his/her life. Reason may be specified in suicide note or unspecified.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AGE INCIDENCE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Age group of 15-29 years and 30-44 years contribute 30% and 35% respectively.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SEX DISTRIBUTION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More among males than female 1.1:1 (60% and 40% respectively)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 RISK GROUP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1. Thinking (ideation) and feeling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Thinking, talking or writing about suicide, planning for suicide.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Feeling of self-hatred, feeling of guilty, worthless, ashamed, feeling a burden to others.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Feeling of loneliness, helplessness, hopelessness and worthlessness.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"/>
            <a:ext cx="914400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2. Behavioral changes 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Expressing loss of confidence, self-esteem and faith.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Increased use of alcohol or drugs.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Withdrawing from activities.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Isolation from friends and family members.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Searching for materials and means to kill themselves.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Sleeping too little or too much.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Calling or visiting people to say goodbye.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Acting recklessly.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Aggression.</a:t>
            </a:r>
          </a:p>
          <a:p>
            <a:pPr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3. Changes in mood or personality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Depression, pessimism, apathy.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Loss of interest.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Irritability.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Anxiety, extremely sad.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Humiliation.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Rage, writing a will.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7384"/>
            <a:ext cx="9144000" cy="6858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4. Other risk factors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Personal or family history of mental disorders.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Conflicts with family members of non-resolving nature.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History of previous suicidal attempts.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Family violence including physical or sexual abuse.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Having guns or firearms at home.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Too much pressure by family for economic gains-dowry or other gains, high achievement in academics.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Sudden loss of job or income or status.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Chronic pain.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Terminal illness-cancer, HIV/AIDS, TB, congenital health problems.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Sudden economic loss due to migration, crop failure, natural disasters etc.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Failure in examinations, love affair, severe property loss etc.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Lack of support system, decision making skills, help etc.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Recent release from jail.</a:t>
            </a:r>
          </a:p>
          <a:p>
            <a:pPr marL="514350" indent="-514350">
              <a:buFont typeface="+mj-lt"/>
              <a:buAutoNum type="alphaLcPeriod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INTERACTION AT HOME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Causes may be mutifactorial, repetitive, progressive and often interrelated to one another and cumulative over time period.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0" y="-1"/>
          <a:ext cx="9144000" cy="683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538"/>
                <a:gridCol w="4016446"/>
                <a:gridCol w="4716016"/>
              </a:tblGrid>
              <a:tr h="486613">
                <a:tc>
                  <a:txBody>
                    <a:bodyPr/>
                    <a:lstStyle/>
                    <a:p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Issues</a:t>
                      </a:r>
                      <a:endParaRPr lang="en-IN" sz="2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Actions</a:t>
                      </a:r>
                      <a:endParaRPr lang="en-IN" sz="2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5982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Adolescence is a period of stress and strain. They are often left perplexed due to physical psychological, emotional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and hormonal changes.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Every college should have at least 2-3 trained counselors. they should be able to identify students in distress and counsel them.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7974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The current system of education, emphasizing more an academics rather than overall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development induces stress and when they are unable to handle the stress, they consider suicide as a matter to overcome the crisis situation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Current education system requires modification in teaching  inculcation of value systems and should be skill oriented. Yield responsible citizens rather than mere academicians.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9986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Most of courses not job oriented-unemployment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among youth leading to frustration-suicide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Job-oriented courses to increases employment opportunities.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9986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Current curriculum-not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prepare student to handle effectively day today problems and limit personality development.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Life skill education incorporated as internal part of school curriculum.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0" y="-1"/>
          <a:ext cx="9144000" cy="7922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536"/>
                <a:gridCol w="3240360"/>
                <a:gridCol w="5508104"/>
              </a:tblGrid>
              <a:tr h="516035">
                <a:tc>
                  <a:txBody>
                    <a:bodyPr/>
                    <a:lstStyle/>
                    <a:p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Issues</a:t>
                      </a:r>
                      <a:endParaRPr lang="en-IN" sz="22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Actions</a:t>
                      </a:r>
                      <a:endParaRPr lang="en-IN" sz="22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40758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Youth-period with abundance of energy – wasted unproductive activity</a:t>
                      </a:r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Participate in personality development activities with NCC, NSS, Scouts and guides movements, collegiate and inter-collegiate program encouraged </a:t>
                      </a:r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866131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Due to generation gaps not able to discuss problem with parents.</a:t>
                      </a:r>
                      <a:r>
                        <a:rPr lang="en-US" sz="2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Compounded by fast paced life style of parents-communication gaps, distancing each other-resulting stress and stain.</a:t>
                      </a:r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Regular parent teacher meeting, appraising the parents about performances and limitation of student and emphasize children interaction at home in a friendly and participatory environment for a “healthy-happy” home.</a:t>
                      </a:r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48106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greater occurrence of smoking, alcoholism, drug abuse, promiscuous sexual activities, depression at an early age.</a:t>
                      </a:r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Should have trained counselor to handle psychological well being  and act as liaison among student, parent and teacher. </a:t>
                      </a:r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90851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Limited opportunities for students to communicate with counselor on suicide prevention.</a:t>
                      </a:r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Better to have an exclusive suicide prevention help-line operated by trained volunteers round the clock</a:t>
                      </a:r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Ajay Agarwal\Desktop\introductionf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r.Ajay Agarwal\Desktop\F1.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381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PREVENTION OF SUICIDES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POLICIES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Reducing social isolation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Preventing social disintegration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Treating mental disorders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Regulating sale of pesticides and scheduled drugs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Promoting psychological motivational session, meditation, yoga.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Suicidal thoughts and actions-sign of extreme distress and should not be ignored.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Suicidal person may not ask for help but does not mean that help in not wanted.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Desperate attempt to escape suffering that has become unbearable.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Knowing warning signs for suicide and how to get help can help save lives.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METHODS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Treating mental illness (depression with lithium in some cases)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Improving the coping strategies of people who consider suicide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Reducing the risk factors.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Giving people hope for better life after resolving current problem.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GENERAL METHODS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Talk therapy or psychotherapy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Responding quickly in crisis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Offering help and support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TALK THERAPY OR PSYCHOTHERAPY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Model approach for “direct talk” ICARE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I- Identify the thought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C- Connect with it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A- Assess evidence for it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R- Restructure the thought in positive light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E- Express feeling from restructured thought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Two types of psychotherapy</a:t>
            </a:r>
          </a:p>
          <a:p>
            <a:pPr marL="514350" indent="-514350">
              <a:buFont typeface="+mj-lt"/>
              <a:buAutoNum type="alphaLcPeriod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COGNITIVE BEHAVIORAL THERAPY (CBT)-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For those suffering from variety of mental disorders. Dealing with stress and stressful life is adopted, will help in redirecting the suicidal thoughts.</a:t>
            </a:r>
          </a:p>
          <a:p>
            <a:pPr marL="514350" indent="-514350">
              <a:buFont typeface="+mj-lt"/>
              <a:buAutoNum type="alphaLcPeriod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DIALECTICAL BEHAVIOR THERAPY (DBT)-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For those who have difficult or troubling situations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25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COPING PLANNING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Human response to unpleasant emotions. It supports people who are distressed and provides a sense of belongingness and resilience in treatment of illness.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Improves emotional regulation and decreases memories of unpleasant emotions.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team based collaborative care-an effective way to treat depression and reduce suicidal thoughts.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DO’S (ADAPTING TALK THERAPY)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 yourself- Person know that you care for him/her and that he/she is not alone.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 patient- Listening them and acknowledge their feelings.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Listen- Let the person unload despair, vent anger.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Validate their feelings.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Ask- How you can help.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 sympathetic- Let person feel that you are concerned.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Offer hope- Let person know that his life is important for you.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Keep in touch- Even no response, with supportive calls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Encourage person to seek help from health professionals.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Assure-suicidal feelings will pass with time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DONT’S (ADAPTING TALK THERAPY)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7584"/>
            <a:ext cx="9144000" cy="5257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Argue with suicidal person.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Interrupt or speak over.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Act socked.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Jump with solutions.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Promise confidentiality.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Leave them out.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Offer ways to fix their problem or justify their feelings.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Blame yourself.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RESPONDING QUICKLY IN CRISIS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calling a local crisis center.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Don’t not leave person alone in any circumstances.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Remove the potential means of suicide-drugs, poison, pistol, rope, knife etc. from vicinity.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OFFERING HELP AND SUPPORT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6916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Getting professional help from psychiatrist.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Follow-up treatment.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Being proactive at offering assistance.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Encouraging positive lifestyle changes-healthy diet, exercise, meditation etc.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Making a safety plan by giving contact number of counselors or therapist.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Continuing support over long haul, by being in touch with him or her, - will help to be on recovering track.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APPROACHES FOR PREVENTION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Causes of suicide-multifactorial, extending to all spheres of life-prevention is also multisectoral.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Identify problems various dimension, understanding risk factors, developing interventions focused on risk factors and identifying what works in individual societies.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Solutions on an integrated and coordinated platform help in reducing problem, improving health of societies.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Long term solution is Intersectoral approach. Problem identified and inputs provided by all sectors.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Health sector to take lead role in developing, implementing, evaluating suicide prevention program.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Suicide-prevention strategies to be developed in all sectors and identify specific inputs from each sectors.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Timely help, constant observation, an empathetic understanding, appropriate care and support to persons attempting suicide, can help them to get over the death wish for rest of life.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NATIONAL STRATEGY FOR SUICIDE PREVENTION (NSSP)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Developing support groups led by professionally trained individuals for suicide prevention.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Promoting community based suicide prevention programs.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Screening and reducing at risk behavior through psychological resilience programs that promotes optimism and connectedness.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Education about availability of help through social campaigns.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Increasing the proficiency of health and welfare services to people in need.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6. Reducing domestic violence and substance abuse through legal measures-long term strategies.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7. Reducing access to convenient means of suicide and methods of self harm-toxic substances, poisons, handguns etc.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8. Reducing quality of doses of non-prescribing medicines-aspirin.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9. School based competency promoting and skill enhancing programs.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10. Ethical surveillance system targeted at high risk groups.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11. Media-linking suicide with negative outcomes-pain for suicide and survivors, prevents romanticizing of negative emotions.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r.Ajay Agarwal\Desktop\169403588038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4623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National Suicide Prevention Lifeline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1-800-273- Talk.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World Suicide Prevention Day –September 10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2639</Words>
  <Application>Microsoft Office PowerPoint</Application>
  <PresentationFormat>On-screen Show (4:3)</PresentationFormat>
  <Paragraphs>246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EPIDEMIOLOGY AND PREVENTION OF STRESS AND SUCIDE</vt:lpstr>
      <vt:lpstr>STRESS</vt:lpstr>
      <vt:lpstr>Slide 3</vt:lpstr>
      <vt:lpstr>Slide 4</vt:lpstr>
      <vt:lpstr>Slide 5</vt:lpstr>
      <vt:lpstr>Slide 6</vt:lpstr>
      <vt:lpstr>MAGNITUDE</vt:lpstr>
      <vt:lpstr>TYPES OF STRESS</vt:lpstr>
      <vt:lpstr>ACUTE STRESS</vt:lpstr>
      <vt:lpstr>Slide 10</vt:lpstr>
      <vt:lpstr>CHRONIC STRESS</vt:lpstr>
      <vt:lpstr>CONSEQUENCES</vt:lpstr>
      <vt:lpstr>MEASUREMENT OF STRESS</vt:lpstr>
      <vt:lpstr>STRESS MANAGEMENT</vt:lpstr>
      <vt:lpstr>HEALTHY WAYS TO COPE WITH STRESS</vt:lpstr>
      <vt:lpstr>SUICIDE</vt:lpstr>
      <vt:lpstr>Slide 17</vt:lpstr>
      <vt:lpstr>PROBLEM</vt:lpstr>
      <vt:lpstr>INDIA</vt:lpstr>
      <vt:lpstr>IMPACT OF SUICIIDE</vt:lpstr>
      <vt:lpstr>CRITERIA FOR SUICIDE</vt:lpstr>
      <vt:lpstr>AGE INCIDENCE</vt:lpstr>
      <vt:lpstr>SEX DISTRIBUTION</vt:lpstr>
      <vt:lpstr>HIGH RISK GROUP</vt:lpstr>
      <vt:lpstr>Slide 25</vt:lpstr>
      <vt:lpstr>Slide 26</vt:lpstr>
      <vt:lpstr>Slide 27</vt:lpstr>
      <vt:lpstr>INTERACTION AT HOME</vt:lpstr>
      <vt:lpstr>Slide 29</vt:lpstr>
      <vt:lpstr>Slide 30</vt:lpstr>
      <vt:lpstr>Slide 31</vt:lpstr>
      <vt:lpstr>Slide 32</vt:lpstr>
      <vt:lpstr>PREVENTION OF SUICIDES</vt:lpstr>
      <vt:lpstr>Slide 34</vt:lpstr>
      <vt:lpstr>METHODS</vt:lpstr>
      <vt:lpstr>GENERAL METHODS</vt:lpstr>
      <vt:lpstr>TALK THERAPY OR PSYCHOTHERAPY</vt:lpstr>
      <vt:lpstr>Slide 38</vt:lpstr>
      <vt:lpstr>Slide 39</vt:lpstr>
      <vt:lpstr>DO’S (ADAPTING TALK THERAPY)</vt:lpstr>
      <vt:lpstr>DONT’S (ADAPTING TALK THERAPY)</vt:lpstr>
      <vt:lpstr>RESPONDING QUICKLY IN CRISIS</vt:lpstr>
      <vt:lpstr>OFFERING HELP AND SUPPORT</vt:lpstr>
      <vt:lpstr>APPROACHES FOR PREVENTION</vt:lpstr>
      <vt:lpstr>Slide 45</vt:lpstr>
      <vt:lpstr>NATIONAL STRATEGY FOR SUICIDE PREVENTION (NSSP)</vt:lpstr>
      <vt:lpstr>Slide 47</vt:lpstr>
      <vt:lpstr>Slide 48</vt:lpstr>
      <vt:lpstr>Slide 49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EPIDEMIOLOGY AND PREVENTION OF STRESS AND SUCIDE</dc:title>
  <dc:creator>Dr.Ajay Agarwal</dc:creator>
  <cp:lastModifiedBy>Dr.Ajay Agarwal</cp:lastModifiedBy>
  <cp:revision>12</cp:revision>
  <dcterms:created xsi:type="dcterms:W3CDTF">2024-06-29T03:55:38Z</dcterms:created>
  <dcterms:modified xsi:type="dcterms:W3CDTF">2024-07-05T03:18:51Z</dcterms:modified>
</cp:coreProperties>
</file>