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1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931" y="2543555"/>
            <a:ext cx="8926068" cy="1882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5444" y="3549396"/>
            <a:ext cx="7370064" cy="1882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9540" y="2381886"/>
            <a:ext cx="816206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0085" marR="5080" indent="-668020">
              <a:lnSpc>
                <a:spcPct val="100000"/>
              </a:lnSpc>
              <a:spcBef>
                <a:spcPts val="100"/>
              </a:spcBef>
            </a:pPr>
            <a:r>
              <a:rPr sz="6600" b="1" i="1" dirty="0">
                <a:solidFill>
                  <a:srgbClr val="2C395E"/>
                </a:solidFill>
                <a:latin typeface="Arial"/>
                <a:cs typeface="Arial"/>
              </a:rPr>
              <a:t>BIOSYNTHESIS</a:t>
            </a:r>
            <a:r>
              <a:rPr sz="6600" b="1" i="1" spc="-75" dirty="0">
                <a:solidFill>
                  <a:srgbClr val="2C395E"/>
                </a:solidFill>
                <a:latin typeface="Arial"/>
                <a:cs typeface="Arial"/>
              </a:rPr>
              <a:t> </a:t>
            </a:r>
            <a:r>
              <a:rPr sz="6600" b="1" i="1" dirty="0">
                <a:solidFill>
                  <a:srgbClr val="2C395E"/>
                </a:solidFill>
                <a:latin typeface="Arial"/>
                <a:cs typeface="Arial"/>
              </a:rPr>
              <a:t>OF  CHOLESTEROL</a:t>
            </a:r>
            <a:endParaRPr sz="6600" b="1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3000" y="457200"/>
            <a:ext cx="7400848" cy="158559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146810" marR="5080" indent="-546100">
              <a:lnSpc>
                <a:spcPts val="5640"/>
              </a:lnSpc>
              <a:spcBef>
                <a:spcPts val="990"/>
              </a:spcBef>
            </a:pPr>
            <a:r>
              <a:rPr b="1" dirty="0">
                <a:solidFill>
                  <a:srgbClr val="2C395E"/>
                </a:solidFill>
                <a:latin typeface="Arial"/>
                <a:cs typeface="Arial"/>
              </a:rPr>
              <a:t>BIOSYNTHESIS</a:t>
            </a:r>
            <a:r>
              <a:rPr b="1" spc="-95" dirty="0">
                <a:solidFill>
                  <a:srgbClr val="2C395E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2C395E"/>
                </a:solidFill>
                <a:latin typeface="Arial"/>
                <a:cs typeface="Arial"/>
              </a:rPr>
              <a:t>OF  </a:t>
            </a:r>
            <a:r>
              <a:rPr b="1" i="0" spc="-5" dirty="0">
                <a:solidFill>
                  <a:srgbClr val="2C395E"/>
                </a:solidFill>
                <a:latin typeface="Arial"/>
                <a:cs typeface="Arial"/>
              </a:rPr>
              <a:t>CHOLESTEROL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2476052"/>
            <a:ext cx="6005195" cy="32448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Introduction.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Structure of</a:t>
            </a:r>
            <a:r>
              <a:rPr sz="3200" b="1" i="1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cholesterol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Synthesis of</a:t>
            </a:r>
            <a:r>
              <a:rPr sz="3200" b="1" i="1" spc="-7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7E7E7E"/>
                </a:solidFill>
                <a:latin typeface="Arial"/>
                <a:cs typeface="Arial"/>
              </a:rPr>
              <a:t>cholesterol.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5" dirty="0">
                <a:solidFill>
                  <a:srgbClr val="7E7E7E"/>
                </a:solidFill>
                <a:latin typeface="Arial"/>
                <a:cs typeface="Arial"/>
              </a:rPr>
              <a:t>Transportation </a:t>
            </a: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of</a:t>
            </a:r>
            <a:r>
              <a:rPr sz="3200" b="1" i="1" spc="-9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cholesterol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Degradation of</a:t>
            </a:r>
            <a:r>
              <a:rPr sz="3200" b="1" i="1" spc="-8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cholesterol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Excretion of</a:t>
            </a:r>
            <a:r>
              <a:rPr sz="3200" b="1" i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7E7E7E"/>
                </a:solidFill>
                <a:latin typeface="Arial"/>
                <a:cs typeface="Arial"/>
              </a:rPr>
              <a:t>cholesterol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63446" y="381000"/>
            <a:ext cx="4923154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180" dirty="0" smtClean="0"/>
              <a:t>INTRODUCTION</a:t>
            </a:r>
            <a:endParaRPr lang="en-US" b="1" spc="180" dirty="0"/>
          </a:p>
        </p:txBody>
      </p:sp>
      <p:sp>
        <p:nvSpPr>
          <p:cNvPr id="4" name="object 4"/>
          <p:cNvSpPr txBox="1"/>
          <p:nvPr/>
        </p:nvSpPr>
        <p:spPr>
          <a:xfrm>
            <a:off x="535940" y="1603375"/>
            <a:ext cx="8052434" cy="33496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55600" marR="5080" indent="-342900">
              <a:lnSpc>
                <a:spcPct val="114199"/>
              </a:lnSpc>
              <a:spcBef>
                <a:spcPts val="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Cholesterol is Amphipatheic </a:t>
            </a:r>
            <a:r>
              <a:rPr sz="2400" b="1" i="1" spc="-25" dirty="0">
                <a:solidFill>
                  <a:srgbClr val="7E7E7E"/>
                </a:solidFill>
                <a:latin typeface="Arial"/>
                <a:cs typeface="Arial"/>
              </a:rPr>
              <a:t>lipid.(</a:t>
            </a:r>
            <a:r>
              <a:rPr sz="2500" b="1" i="1" spc="-25" dirty="0">
                <a:solidFill>
                  <a:srgbClr val="7E7E7E"/>
                </a:solidFill>
                <a:latin typeface="Times New Roman"/>
                <a:cs typeface="Times New Roman"/>
              </a:rPr>
              <a:t>of </a:t>
            </a:r>
            <a:r>
              <a:rPr sz="2500" b="1" i="1" spc="-125" dirty="0">
                <a:solidFill>
                  <a:srgbClr val="7E7E7E"/>
                </a:solidFill>
                <a:latin typeface="Times New Roman"/>
                <a:cs typeface="Times New Roman"/>
              </a:rPr>
              <a:t>a </a:t>
            </a:r>
            <a:r>
              <a:rPr sz="2500" b="1" i="1" spc="-80" dirty="0">
                <a:solidFill>
                  <a:srgbClr val="7E7E7E"/>
                </a:solidFill>
                <a:latin typeface="Times New Roman"/>
                <a:cs typeface="Times New Roman"/>
              </a:rPr>
              <a:t>molecule,  </a:t>
            </a:r>
            <a:r>
              <a:rPr sz="2500" b="1" i="1" spc="-60" dirty="0">
                <a:solidFill>
                  <a:srgbClr val="7E7E7E"/>
                </a:solidFill>
                <a:latin typeface="Times New Roman"/>
                <a:cs typeface="Times New Roman"/>
              </a:rPr>
              <a:t>especially </a:t>
            </a:r>
            <a:r>
              <a:rPr sz="2500" b="1" i="1" spc="-125" dirty="0">
                <a:solidFill>
                  <a:srgbClr val="7E7E7E"/>
                </a:solidFill>
                <a:latin typeface="Times New Roman"/>
                <a:cs typeface="Times New Roman"/>
              </a:rPr>
              <a:t>a </a:t>
            </a:r>
            <a:r>
              <a:rPr sz="2500" b="1" i="1" spc="-55" dirty="0">
                <a:solidFill>
                  <a:srgbClr val="7E7E7E"/>
                </a:solidFill>
                <a:latin typeface="Times New Roman"/>
                <a:cs typeface="Times New Roman"/>
              </a:rPr>
              <a:t>protein) </a:t>
            </a:r>
            <a:r>
              <a:rPr sz="2500" b="1" i="1" spc="-65" dirty="0">
                <a:solidFill>
                  <a:srgbClr val="7E7E7E"/>
                </a:solidFill>
                <a:latin typeface="Times New Roman"/>
                <a:cs typeface="Times New Roman"/>
              </a:rPr>
              <a:t>having </a:t>
            </a:r>
            <a:r>
              <a:rPr sz="2500" b="1" i="1" spc="-50" dirty="0">
                <a:solidFill>
                  <a:srgbClr val="7E7E7E"/>
                </a:solidFill>
                <a:latin typeface="Times New Roman"/>
                <a:cs typeface="Times New Roman"/>
              </a:rPr>
              <a:t>both hydrophilic </a:t>
            </a:r>
            <a:r>
              <a:rPr sz="2500" b="1" i="1" spc="-75" dirty="0">
                <a:solidFill>
                  <a:srgbClr val="7E7E7E"/>
                </a:solidFill>
                <a:latin typeface="Times New Roman"/>
                <a:cs typeface="Times New Roman"/>
              </a:rPr>
              <a:t>and</a:t>
            </a:r>
            <a:r>
              <a:rPr sz="2500" b="1" i="1" spc="-28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sz="2500" b="1" i="1" spc="-55" dirty="0">
                <a:solidFill>
                  <a:srgbClr val="7E7E7E"/>
                </a:solidFill>
                <a:latin typeface="Times New Roman"/>
                <a:cs typeface="Times New Roman"/>
              </a:rPr>
              <a:t>hydrophobic  </a:t>
            </a:r>
            <a:r>
              <a:rPr sz="2500" b="1" i="1" spc="-75" dirty="0">
                <a:solidFill>
                  <a:srgbClr val="7E7E7E"/>
                </a:solidFill>
                <a:latin typeface="Times New Roman"/>
                <a:cs typeface="Times New Roman"/>
              </a:rPr>
              <a:t>parts.)</a:t>
            </a:r>
            <a:endParaRPr sz="2500">
              <a:latin typeface="Times New Roman"/>
              <a:cs typeface="Times New Roman"/>
            </a:endParaRPr>
          </a:p>
          <a:p>
            <a:pPr marL="355600" marR="850900" indent="-342900">
              <a:lnSpc>
                <a:spcPct val="100000"/>
              </a:lnSpc>
              <a:spcBef>
                <a:spcPts val="9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Cholesterol is the most important sterols in</a:t>
            </a:r>
            <a:r>
              <a:rPr sz="2400" b="1" i="1" spc="-1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the  human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Body</a:t>
            </a:r>
            <a:endParaRPr sz="2400">
              <a:latin typeface="Arial"/>
              <a:cs typeface="Arial"/>
            </a:endParaRPr>
          </a:p>
          <a:p>
            <a:pPr marL="355600" marR="45402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It is clearly essential to life,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yet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its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deposition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in 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arteries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associated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cardiovascular disease 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r>
              <a:rPr sz="2400" b="1" i="1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stroke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000" y="76200"/>
            <a:ext cx="8229600" cy="154420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2233295" marR="5080" indent="-1353820">
              <a:lnSpc>
                <a:spcPts val="5800"/>
              </a:lnSpc>
              <a:spcBef>
                <a:spcPts val="860"/>
              </a:spcBef>
            </a:pPr>
            <a:r>
              <a:rPr lang="en-US" sz="4400" b="1" i="0" spc="225" dirty="0" smtClean="0">
                <a:latin typeface="Times New Roman"/>
                <a:cs typeface="Times New Roman"/>
              </a:rPr>
              <a:t>SITE </a:t>
            </a:r>
            <a:r>
              <a:rPr lang="en-US" sz="4400" b="1" i="0" spc="300" dirty="0" smtClean="0">
                <a:latin typeface="Times New Roman"/>
                <a:cs typeface="Times New Roman"/>
              </a:rPr>
              <a:t>OF</a:t>
            </a:r>
            <a:r>
              <a:rPr lang="en-US" sz="4400" b="1" i="0" spc="-300" dirty="0" smtClean="0">
                <a:latin typeface="Times New Roman"/>
                <a:cs typeface="Times New Roman"/>
              </a:rPr>
              <a:t> </a:t>
            </a:r>
            <a:r>
              <a:rPr lang="en-US" sz="4400" b="1" i="0" spc="190" dirty="0" smtClean="0">
                <a:latin typeface="Times New Roman"/>
                <a:cs typeface="Times New Roman"/>
              </a:rPr>
              <a:t>CHOLESTEROL  </a:t>
            </a:r>
            <a:r>
              <a:rPr lang="en-US" sz="4400" b="1" i="0" spc="260" dirty="0" smtClean="0">
                <a:latin typeface="Times New Roman"/>
                <a:cs typeface="Times New Roman"/>
              </a:rPr>
              <a:t>SYNTHESIS</a:t>
            </a:r>
            <a:endParaRPr lang="en-US" sz="4400" b="1" i="0" spc="26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" y="1680210"/>
            <a:ext cx="7840980" cy="2979662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Cholesterol is synthesized in the cytosol</a:t>
            </a:r>
            <a:r>
              <a:rPr sz="2400" b="1" i="1" spc="-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endoplasmic reticulum</a:t>
            </a:r>
            <a:r>
              <a:rPr sz="2400" b="1" i="1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7E7E7E"/>
                </a:solidFill>
                <a:latin typeface="Arial"/>
                <a:cs typeface="Arial"/>
              </a:rPr>
              <a:t>(ER).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Liver is the main site of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cholesterol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synthesis;</a:t>
            </a:r>
            <a:r>
              <a:rPr sz="2400" b="1" i="1" spc="-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also,  it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sz="2400" b="1" i="1" dirty="0" smtClean="0">
                <a:solidFill>
                  <a:srgbClr val="7E7E7E"/>
                </a:solidFill>
                <a:latin typeface="Arial"/>
                <a:cs typeface="Arial"/>
              </a:rPr>
              <a:t>It </a:t>
            </a:r>
            <a:r>
              <a:rPr sz="2400" b="1" i="1" smtClean="0">
                <a:solidFill>
                  <a:srgbClr val="7E7E7E"/>
                </a:solidFill>
                <a:latin typeface="Arial"/>
                <a:cs typeface="Arial"/>
              </a:rPr>
              <a:t>is </a:t>
            </a:r>
            <a:r>
              <a:rPr sz="2400" b="1" i="1">
                <a:solidFill>
                  <a:srgbClr val="7E7E7E"/>
                </a:solidFill>
                <a:latin typeface="Arial"/>
                <a:cs typeface="Arial"/>
              </a:rPr>
              <a:t>synthesized </a:t>
            </a:r>
            <a:r>
              <a:rPr sz="2400" b="1" i="1" smtClean="0">
                <a:solidFill>
                  <a:srgbClr val="7E7E7E"/>
                </a:solidFill>
                <a:latin typeface="Arial"/>
                <a:cs typeface="Arial"/>
              </a:rPr>
              <a:t>in</a:t>
            </a:r>
            <a:r>
              <a:rPr lang="en-US" sz="2400" b="1" i="1" dirty="0" smtClean="0">
                <a:solidFill>
                  <a:srgbClr val="7E7E7E"/>
                </a:solidFill>
                <a:latin typeface="Arial"/>
                <a:cs typeface="Arial"/>
              </a:rPr>
              <a:t> adrenal cortex, testis,</a:t>
            </a:r>
            <a:r>
              <a:rPr sz="2400" b="1" i="1" spc="-30" smtClean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mtClean="0">
                <a:solidFill>
                  <a:srgbClr val="7E7E7E"/>
                </a:solidFill>
                <a:latin typeface="Arial"/>
                <a:cs typeface="Arial"/>
              </a:rPr>
              <a:t>inte</a:t>
            </a:r>
            <a:r>
              <a:rPr lang="en-US" sz="2400" b="1" i="1" dirty="0" err="1" smtClean="0">
                <a:solidFill>
                  <a:srgbClr val="7E7E7E"/>
                </a:solidFill>
                <a:latin typeface="Arial"/>
                <a:cs typeface="Arial"/>
              </a:rPr>
              <a:t>stine</a:t>
            </a:r>
            <a:r>
              <a:rPr lang="en-US" sz="2400" b="1" i="1" dirty="0" smtClean="0">
                <a:solidFill>
                  <a:srgbClr val="7E7E7E"/>
                </a:solidFill>
                <a:latin typeface="Arial"/>
                <a:cs typeface="Arial"/>
              </a:rPr>
              <a:t>, skin and other</a:t>
            </a:r>
            <a:r>
              <a:rPr lang="en-US" sz="2400" b="1" i="1" spc="-120" dirty="0" smtClean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lang="en-US" sz="2400" b="1" i="1" dirty="0" smtClean="0">
                <a:solidFill>
                  <a:srgbClr val="7E7E7E"/>
                </a:solidFill>
                <a:latin typeface="Arial"/>
                <a:cs typeface="Arial"/>
              </a:rPr>
              <a:t>nucleated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cells in the</a:t>
            </a:r>
            <a:r>
              <a:rPr sz="2400" b="1" i="1" spc="-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body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30952" y="3886200"/>
            <a:ext cx="3660648" cy="2807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5330" y="589335"/>
            <a:ext cx="327787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35" dirty="0"/>
              <a:t>SOURCES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023999"/>
            <a:ext cx="6413500" cy="156210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Diet</a:t>
            </a:r>
            <a:endParaRPr sz="2400">
              <a:latin typeface="Arial"/>
              <a:cs typeface="Arial"/>
            </a:endParaRPr>
          </a:p>
          <a:p>
            <a:pPr marL="439420" indent="-426720">
              <a:lnSpc>
                <a:spcPct val="100000"/>
              </a:lnSpc>
              <a:spcBef>
                <a:spcPts val="1150"/>
              </a:spcBef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de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novo synthesis</a:t>
            </a:r>
            <a:r>
              <a:rPr sz="2400" b="1" i="1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439420" indent="-42672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from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hydrolysis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cholesteryl</a:t>
            </a:r>
            <a:r>
              <a:rPr sz="2400" b="1" i="1" spc="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esters.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0600" y="0"/>
            <a:ext cx="715137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i="1" spc="130" dirty="0"/>
              <a:t>Structure </a:t>
            </a:r>
            <a:r>
              <a:rPr sz="5400" b="1" i="1" spc="150" dirty="0"/>
              <a:t>of</a:t>
            </a:r>
            <a:r>
              <a:rPr sz="5400" b="1" i="1" spc="-229" dirty="0"/>
              <a:t> </a:t>
            </a:r>
            <a:r>
              <a:rPr sz="5400" b="1" i="1" spc="190" dirty="0"/>
              <a:t>cholesterol</a:t>
            </a:r>
          </a:p>
        </p:txBody>
      </p:sp>
      <p:sp>
        <p:nvSpPr>
          <p:cNvPr id="5" name="object 125"/>
          <p:cNvSpPr/>
          <p:nvPr/>
        </p:nvSpPr>
        <p:spPr>
          <a:xfrm>
            <a:off x="0" y="914400"/>
            <a:ext cx="914400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4813" y="5943600"/>
            <a:ext cx="785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CYCLOPENTANOPERHYDROPHENANTHRENE RING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304800" y="304800"/>
            <a:ext cx="9144000" cy="85408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937385" marR="5080" indent="-591820">
              <a:lnSpc>
                <a:spcPts val="5800"/>
              </a:lnSpc>
              <a:spcBef>
                <a:spcPts val="860"/>
              </a:spcBef>
            </a:pPr>
            <a:r>
              <a:rPr lang="en-US" sz="4000" b="1" spc="245" dirty="0" smtClean="0"/>
              <a:t>BIOSYNTHESIS</a:t>
            </a:r>
            <a:r>
              <a:rPr lang="en-US" sz="4000" b="1" spc="-50" dirty="0" smtClean="0"/>
              <a:t> </a:t>
            </a:r>
            <a:r>
              <a:rPr lang="en-US" sz="4000" b="1" spc="145" dirty="0" smtClean="0"/>
              <a:t>OF </a:t>
            </a:r>
            <a:r>
              <a:rPr lang="en-US" sz="4000" b="1" i="1" spc="170" dirty="0" smtClean="0"/>
              <a:t>CHOLESTEROL</a:t>
            </a:r>
            <a:r>
              <a:rPr lang="en-US" sz="4000" b="1" spc="170" dirty="0" smtClean="0">
                <a:latin typeface="Times New Roman"/>
                <a:cs typeface="Times New Roman"/>
              </a:rPr>
              <a:t>.</a:t>
            </a:r>
            <a:endParaRPr lang="en-US" sz="4000" b="1" spc="17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624329"/>
            <a:ext cx="7866380" cy="43390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5717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Biosynthesis of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cholesterol can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be studied  into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five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stages</a:t>
            </a:r>
            <a:r>
              <a:rPr sz="2800" b="1" i="1" spc="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1. Synthesis of mevalonate from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acetyl</a:t>
            </a:r>
            <a:r>
              <a:rPr sz="2800" b="1" i="1" spc="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coA.</a:t>
            </a:r>
            <a:endParaRPr sz="2800">
              <a:latin typeface="Arial"/>
              <a:cs typeface="Arial"/>
            </a:endParaRPr>
          </a:p>
          <a:p>
            <a:pPr marL="355600" marR="1374775" indent="-342900">
              <a:lnSpc>
                <a:spcPct val="100000"/>
              </a:lnSpc>
              <a:spcBef>
                <a:spcPts val="670"/>
              </a:spcBef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2. Formation of isoprenoid unit from  mevalonate by loss of</a:t>
            </a:r>
            <a:r>
              <a:rPr sz="2800" b="1" i="1" spc="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CO2.</a:t>
            </a:r>
            <a:endParaRPr sz="2800">
              <a:latin typeface="Arial"/>
              <a:cs typeface="Arial"/>
            </a:endParaRPr>
          </a:p>
          <a:p>
            <a:pPr marL="355600" marR="600710" indent="-342900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3. Condensation of six isoprenoid unit to  form squalene.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4.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Cyclization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of squalene to give</a:t>
            </a:r>
            <a:r>
              <a:rPr sz="2800" b="1" i="1" spc="1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lanosterol.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5. Formation of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cholesterol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from</a:t>
            </a:r>
            <a:r>
              <a:rPr sz="2800" b="1" i="1" spc="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lanosterol.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597873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937385" marR="5080" indent="-591820">
              <a:lnSpc>
                <a:spcPts val="5800"/>
              </a:lnSpc>
              <a:spcBef>
                <a:spcPts val="860"/>
              </a:spcBef>
            </a:pPr>
            <a:r>
              <a:rPr b="1" spc="245" dirty="0"/>
              <a:t>Biosynthesis</a:t>
            </a:r>
            <a:r>
              <a:rPr b="1" spc="-50" dirty="0"/>
              <a:t> </a:t>
            </a:r>
            <a:r>
              <a:rPr b="1" spc="145" dirty="0"/>
              <a:t>of  </a:t>
            </a:r>
            <a:r>
              <a:rPr b="1" i="1" spc="170" dirty="0"/>
              <a:t>cholesterol</a:t>
            </a:r>
            <a:r>
              <a:rPr b="1" spc="17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2686685"/>
            <a:ext cx="58134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solidFill>
                  <a:srgbClr val="7E7E7E"/>
                </a:solidFill>
                <a:latin typeface="Arial"/>
                <a:cs typeface="Arial"/>
              </a:rPr>
              <a:t>Acetyl-CoA is the</a:t>
            </a:r>
            <a:r>
              <a:rPr sz="3200" b="1" i="1" spc="-2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i="1" spc="-20" dirty="0">
                <a:solidFill>
                  <a:srgbClr val="7E7E7E"/>
                </a:solidFill>
                <a:latin typeface="Arial"/>
                <a:cs typeface="Arial"/>
              </a:rPr>
              <a:t>precursor.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lester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35" y="0"/>
            <a:ext cx="7351929" cy="6858000"/>
          </a:xfrm>
          <a:prstGeom prst="rect">
            <a:avLst/>
          </a:prstGeom>
        </p:spPr>
      </p:pic>
      <p:pic>
        <p:nvPicPr>
          <p:cNvPr id="1026" name="Picture 2" descr="C:\Users\Mohammad Shahrukh\Desktop\cholestero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825" y="-9525"/>
            <a:ext cx="7372350" cy="6877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le next st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685800" y="1981200"/>
            <a:ext cx="77978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marR="5080" lvl="0" indent="5232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Step3: Condensation of six  </a:t>
            </a:r>
            <a:r>
              <a:rPr kumimoji="0" lang="en-US" sz="4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isoprenoid </a:t>
            </a:r>
            <a:r>
              <a:rPr kumimoji="0" lang="en-US" sz="4200" b="1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units form</a:t>
            </a:r>
            <a:r>
              <a:rPr kumimoji="0" lang="en-US" sz="4200" b="1" i="0" u="none" strike="noStrike" kern="1200" cap="none" spc="-1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200" b="1" i="0" u="none" strike="noStrike" kern="1200" cap="none" spc="-5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squalene</a:t>
            </a:r>
            <a:endParaRPr kumimoji="0" lang="en-US" sz="42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/>
          <p:cNvGrpSpPr/>
          <p:nvPr/>
        </p:nvGrpSpPr>
        <p:grpSpPr>
          <a:xfrm>
            <a:off x="0" y="0"/>
            <a:ext cx="9144000" cy="6857999"/>
            <a:chOff x="1258569" y="1628139"/>
            <a:chExt cx="6953250" cy="5229860"/>
          </a:xfrm>
        </p:grpSpPr>
        <p:sp>
          <p:nvSpPr>
            <p:cNvPr id="3" name="object 4"/>
            <p:cNvSpPr/>
            <p:nvPr/>
          </p:nvSpPr>
          <p:spPr>
            <a:xfrm>
              <a:off x="1258569" y="1628139"/>
              <a:ext cx="6953250" cy="52298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5"/>
            <p:cNvSpPr/>
            <p:nvPr/>
          </p:nvSpPr>
          <p:spPr>
            <a:xfrm>
              <a:off x="5431154" y="2200274"/>
              <a:ext cx="294005" cy="1809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041892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7480934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i="0" spc="15" dirty="0">
                <a:latin typeface="Times New Roman"/>
                <a:cs typeface="Times New Roman"/>
              </a:rPr>
              <a:t>Transport </a:t>
            </a:r>
            <a:r>
              <a:rPr b="1" i="0" spc="290" dirty="0">
                <a:latin typeface="Times New Roman"/>
                <a:cs typeface="Times New Roman"/>
              </a:rPr>
              <a:t>of</a:t>
            </a:r>
            <a:r>
              <a:rPr b="1" i="0" spc="-50" dirty="0">
                <a:latin typeface="Times New Roman"/>
                <a:cs typeface="Times New Roman"/>
              </a:rPr>
              <a:t> </a:t>
            </a:r>
            <a:r>
              <a:rPr b="1" i="0" spc="190" dirty="0">
                <a:latin typeface="Times New Roman"/>
                <a:cs typeface="Times New Roman"/>
              </a:rPr>
              <a:t>cholesterol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558529"/>
            <a:ext cx="8047355" cy="3580129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In plasma, 30% of cholesterol is free and 70% is in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ester</a:t>
            </a:r>
            <a:r>
              <a:rPr sz="2200" spc="1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form.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ts val="2510"/>
              </a:lnSpc>
              <a:spcBef>
                <a:spcPts val="26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Free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cholesterol and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most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lipids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are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transported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in the</a:t>
            </a:r>
            <a:r>
              <a:rPr sz="2200" spc="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blood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ts val="2510"/>
              </a:lnSpc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as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part of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soluble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complexes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called</a:t>
            </a:r>
            <a:r>
              <a:rPr sz="2200" spc="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7E7E7E"/>
                </a:solidFill>
                <a:latin typeface="Arial"/>
                <a:cs typeface="Arial"/>
              </a:rPr>
              <a:t>lipoproteins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Five main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classes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of lipoproteins based on their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size</a:t>
            </a:r>
            <a:r>
              <a:rPr sz="2200" spc="8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6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density called, in order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increasing </a:t>
            </a:r>
            <a:r>
              <a:rPr sz="2200" spc="-25" dirty="0">
                <a:solidFill>
                  <a:srgbClr val="7E7E7E"/>
                </a:solidFill>
                <a:latin typeface="Arial"/>
                <a:cs typeface="Arial"/>
              </a:rPr>
              <a:t>density,</a:t>
            </a:r>
            <a:r>
              <a:rPr sz="2200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Chylomicrons,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7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solidFill>
                  <a:srgbClr val="7E7E7E"/>
                </a:solidFill>
                <a:latin typeface="Arial"/>
                <a:cs typeface="Arial"/>
              </a:rPr>
              <a:t>Very-low-density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lipoprotein (VLDL),</a:t>
            </a:r>
            <a:r>
              <a:rPr sz="2200" spc="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Intermediate-density</a:t>
            </a:r>
            <a:endParaRPr sz="2200">
              <a:latin typeface="Arial"/>
              <a:cs typeface="Arial"/>
            </a:endParaRPr>
          </a:p>
          <a:p>
            <a:pPr marL="355600" marR="1357630" indent="-342900">
              <a:lnSpc>
                <a:spcPts val="238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lipoprotein (IDL), Low-density lipoprotein (LDL) and  Highdensity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2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lipoprotein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7E7E7E"/>
                </a:solidFill>
                <a:latin typeface="Arial"/>
                <a:cs typeface="Arial"/>
              </a:rPr>
              <a:t>(HDL).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0600" y="0"/>
            <a:ext cx="7560309" cy="1420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8030" marR="5080" indent="-2005964">
              <a:lnSpc>
                <a:spcPct val="134200"/>
              </a:lnSpc>
              <a:spcBef>
                <a:spcPts val="100"/>
              </a:spcBef>
            </a:pPr>
            <a:r>
              <a:rPr sz="3600" b="1" i="0" spc="35" dirty="0">
                <a:latin typeface="Times New Roman"/>
                <a:cs typeface="Times New Roman"/>
              </a:rPr>
              <a:t>REGULATION </a:t>
            </a:r>
            <a:r>
              <a:rPr sz="3600" b="1" i="0" dirty="0">
                <a:latin typeface="Times New Roman"/>
                <a:cs typeface="Times New Roman"/>
              </a:rPr>
              <a:t>OF </a:t>
            </a:r>
            <a:r>
              <a:rPr sz="3600" b="1" i="0" spc="-15" dirty="0">
                <a:latin typeface="Times New Roman"/>
                <a:cs typeface="Times New Roman"/>
              </a:rPr>
              <a:t>CHOLESTEROL  </a:t>
            </a:r>
            <a:r>
              <a:rPr sz="3600" b="1" i="0" spc="80" dirty="0">
                <a:latin typeface="Times New Roman"/>
                <a:cs typeface="Times New Roman"/>
              </a:rPr>
              <a:t>BIOSYNTHESIS</a:t>
            </a:r>
            <a:endParaRPr sz="3600" b="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620977"/>
            <a:ext cx="7793355" cy="5294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1874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Regulation of cholesterol synthesis</a:t>
            </a:r>
            <a:r>
              <a:rPr sz="3200" b="1" spc="-1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is  exerted near the beginning of the  </a:t>
            </a:r>
            <a:r>
              <a:rPr sz="3200" b="1" spc="-30" dirty="0">
                <a:solidFill>
                  <a:srgbClr val="7E7E7E"/>
                </a:solidFill>
                <a:latin typeface="Arial"/>
                <a:cs typeface="Arial"/>
              </a:rPr>
              <a:t>pathway,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at the </a:t>
            </a:r>
            <a:r>
              <a:rPr sz="3200" b="1" spc="-5" dirty="0">
                <a:solidFill>
                  <a:srgbClr val="7E7E7E"/>
                </a:solidFill>
                <a:latin typeface="Arial"/>
                <a:cs typeface="Arial"/>
              </a:rPr>
              <a:t>HMG-CoA reductase 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step.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Following mechanisms are involved</a:t>
            </a:r>
            <a:r>
              <a:rPr sz="3200" b="1" spc="-1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at  the regulatory</a:t>
            </a:r>
            <a:r>
              <a:rPr sz="3200" b="1" spc="-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7E7E7E"/>
                </a:solidFill>
                <a:latin typeface="Arial"/>
                <a:cs typeface="Arial"/>
              </a:rPr>
              <a:t>step-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Competitive</a:t>
            </a:r>
            <a:r>
              <a:rPr sz="3200" b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inhibition</a:t>
            </a:r>
            <a:endParaRPr sz="3200">
              <a:latin typeface="Arial"/>
              <a:cs typeface="Arial"/>
            </a:endParaRPr>
          </a:p>
          <a:p>
            <a:pPr marL="468630" indent="-45593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7995" algn="l"/>
                <a:tab pos="469265" algn="l"/>
              </a:tabLst>
            </a:pPr>
            <a:r>
              <a:rPr sz="3200" b="1" spc="-5" dirty="0">
                <a:solidFill>
                  <a:srgbClr val="7E7E7E"/>
                </a:solidFill>
                <a:latin typeface="Arial"/>
                <a:cs typeface="Arial"/>
              </a:rPr>
              <a:t>Feed back</a:t>
            </a:r>
            <a:r>
              <a:rPr sz="3200" b="1" spc="-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inhibition</a:t>
            </a:r>
            <a:endParaRPr sz="3200">
              <a:latin typeface="Arial"/>
              <a:cs typeface="Arial"/>
            </a:endParaRPr>
          </a:p>
          <a:p>
            <a:pPr marL="355600" marR="156781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7995" algn="l"/>
                <a:tab pos="469265" algn="l"/>
              </a:tabLst>
            </a:pPr>
            <a:r>
              <a:rPr sz="3200" b="1" spc="-5" dirty="0">
                <a:solidFill>
                  <a:srgbClr val="7E7E7E"/>
                </a:solidFill>
                <a:latin typeface="Arial"/>
                <a:cs typeface="Arial"/>
              </a:rPr>
              <a:t>Covalent modification(Role</a:t>
            </a:r>
            <a:r>
              <a:rPr sz="3200" b="1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7E7E7E"/>
                </a:solidFill>
                <a:latin typeface="Arial"/>
                <a:cs typeface="Arial"/>
              </a:rPr>
              <a:t>of  hormones)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0600" y="0"/>
            <a:ext cx="7560309" cy="14201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8030" marR="5080" indent="-2005964">
              <a:lnSpc>
                <a:spcPct val="134200"/>
              </a:lnSpc>
              <a:spcBef>
                <a:spcPts val="100"/>
              </a:spcBef>
            </a:pPr>
            <a:r>
              <a:rPr sz="3600" b="1" i="0" spc="35" dirty="0">
                <a:latin typeface="Times New Roman"/>
                <a:cs typeface="Times New Roman"/>
              </a:rPr>
              <a:t>REGULATION </a:t>
            </a:r>
            <a:r>
              <a:rPr sz="3600" b="1" i="0" dirty="0">
                <a:latin typeface="Times New Roman"/>
                <a:cs typeface="Times New Roman"/>
              </a:rPr>
              <a:t>OF </a:t>
            </a:r>
            <a:r>
              <a:rPr sz="3600" b="1" i="0" spc="-15" dirty="0">
                <a:latin typeface="Times New Roman"/>
                <a:cs typeface="Times New Roman"/>
              </a:rPr>
              <a:t>CHOLESTEROL  </a:t>
            </a:r>
            <a:r>
              <a:rPr sz="3600" b="1" i="0" spc="80" dirty="0">
                <a:latin typeface="Times New Roman"/>
                <a:cs typeface="Times New Roman"/>
              </a:rPr>
              <a:t>BIOSYNTHESIS</a:t>
            </a:r>
            <a:endParaRPr sz="3600" b="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506679"/>
            <a:ext cx="7944484" cy="342328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55600" algn="l"/>
              </a:tabLst>
            </a:pPr>
            <a:r>
              <a:rPr sz="3600" b="1" dirty="0">
                <a:solidFill>
                  <a:srgbClr val="7E7E7E"/>
                </a:solidFill>
                <a:latin typeface="Arial"/>
                <a:cs typeface="Arial"/>
              </a:rPr>
              <a:t>Competitive</a:t>
            </a:r>
            <a:r>
              <a:rPr sz="3600" b="1" spc="-5" dirty="0">
                <a:solidFill>
                  <a:srgbClr val="7E7E7E"/>
                </a:solidFill>
                <a:latin typeface="Arial"/>
                <a:cs typeface="Arial"/>
              </a:rPr>
              <a:t> inhibition</a:t>
            </a:r>
            <a:endParaRPr sz="36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Statins (Lovastatin,Mevastatin, Atorva Statin 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etc.)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are the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reversible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competitive inhibitors  of </a:t>
            </a:r>
            <a:r>
              <a:rPr sz="2800" b="1" i="1" spc="-10" dirty="0">
                <a:solidFill>
                  <a:srgbClr val="7E7E7E"/>
                </a:solidFill>
                <a:latin typeface="Arial"/>
                <a:cs typeface="Arial"/>
              </a:rPr>
              <a:t>HMG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Co A</a:t>
            </a:r>
            <a:r>
              <a:rPr sz="2800" b="1" i="1" spc="-1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reductase.</a:t>
            </a:r>
            <a:endParaRPr sz="2800">
              <a:latin typeface="Arial"/>
              <a:cs typeface="Arial"/>
            </a:endParaRPr>
          </a:p>
          <a:p>
            <a:pPr marL="355600" marR="158686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54659" algn="l"/>
                <a:tab pos="455295" algn="l"/>
                <a:tab pos="3542665" algn="l"/>
                <a:tab pos="5125085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800" b="1" i="1" spc="-15" dirty="0">
                <a:solidFill>
                  <a:srgbClr val="7E7E7E"/>
                </a:solidFill>
                <a:latin typeface="Arial"/>
                <a:cs typeface="Arial"/>
              </a:rPr>
              <a:t>h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ey</a:t>
            </a:r>
            <a:r>
              <a:rPr sz="2800" b="1" i="1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e u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ed</a:t>
            </a:r>
            <a:r>
              <a:rPr sz="2800" b="1" i="1" spc="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to</a:t>
            </a:r>
            <a:r>
              <a:rPr sz="2800" b="1" i="1" spc="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dec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se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	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pla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ma 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cholesterol</a:t>
            </a:r>
            <a:r>
              <a:rPr sz="2800" b="1" i="1" spc="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levels	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in patients of  hypercholesterolemia.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00352" y="674065"/>
            <a:ext cx="654558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i="0" spc="150" dirty="0">
                <a:latin typeface="Times New Roman"/>
                <a:cs typeface="Times New Roman"/>
              </a:rPr>
              <a:t>Feed </a:t>
            </a:r>
            <a:r>
              <a:rPr b="1" i="0" spc="145" dirty="0">
                <a:latin typeface="Times New Roman"/>
                <a:cs typeface="Times New Roman"/>
              </a:rPr>
              <a:t>back</a:t>
            </a:r>
            <a:r>
              <a:rPr b="1" i="0" spc="-180" dirty="0">
                <a:latin typeface="Times New Roman"/>
                <a:cs typeface="Times New Roman"/>
              </a:rPr>
              <a:t> </a:t>
            </a:r>
            <a:r>
              <a:rPr b="1" i="0" spc="265" dirty="0">
                <a:latin typeface="Times New Roman"/>
                <a:cs typeface="Times New Roman"/>
              </a:rPr>
              <a:t>inhibition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946305"/>
            <a:ext cx="7913370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9784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HMG Co A reductase is</a:t>
            </a:r>
            <a:r>
              <a:rPr sz="3200" spc="-35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</a:t>
            </a:r>
            <a:r>
              <a:rPr sz="3200" spc="-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inhibited  </a:t>
            </a:r>
            <a:r>
              <a:rPr sz="3200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by </a:t>
            </a:r>
            <a:r>
              <a:rPr sz="3200" spc="-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Mevalonate </a:t>
            </a:r>
            <a:r>
              <a:rPr sz="3200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and</a:t>
            </a:r>
            <a:r>
              <a:rPr sz="3200" spc="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</a:t>
            </a:r>
            <a:r>
              <a:rPr sz="3200" spc="-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Cholesterol.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Mevalonate </a:t>
            </a:r>
            <a:r>
              <a:rPr sz="3200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is the immediate  product of HMG Co </a:t>
            </a:r>
            <a:r>
              <a:rPr sz="3200" spc="-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A reductase  </a:t>
            </a:r>
            <a:r>
              <a:rPr sz="3200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catalyzed reaction whereas  Cholesterol is the </a:t>
            </a:r>
            <a:r>
              <a:rPr sz="3200" spc="-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ultimate</a:t>
            </a:r>
            <a:r>
              <a:rPr sz="3200" spc="-7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</a:t>
            </a:r>
            <a:r>
              <a:rPr sz="3200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product  of the reaction</a:t>
            </a:r>
            <a:r>
              <a:rPr sz="3200" spc="-35" dirty="0"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 pathway.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600" y="0"/>
            <a:ext cx="7052945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i="0" spc="180" dirty="0">
                <a:latin typeface="Times New Roman"/>
                <a:cs typeface="Times New Roman"/>
              </a:rPr>
              <a:t>Covalent</a:t>
            </a:r>
            <a:r>
              <a:rPr b="1" i="0" spc="-55" dirty="0">
                <a:latin typeface="Times New Roman"/>
                <a:cs typeface="Times New Roman"/>
              </a:rPr>
              <a:t> </a:t>
            </a:r>
            <a:r>
              <a:rPr b="1" i="0" spc="220" dirty="0">
                <a:latin typeface="Times New Roman"/>
                <a:cs typeface="Times New Roman"/>
              </a:rPr>
              <a:t>modification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813" y="673989"/>
            <a:ext cx="60407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54200" algn="l"/>
              </a:tabLst>
            </a:pPr>
            <a:r>
              <a:rPr sz="5400" b="1" spc="165" dirty="0">
                <a:solidFill>
                  <a:srgbClr val="2E5796"/>
                </a:solidFill>
                <a:latin typeface="Times New Roman"/>
                <a:cs typeface="Times New Roman"/>
              </a:rPr>
              <a:t>(Role	</a:t>
            </a:r>
            <a:r>
              <a:rPr sz="5400" b="1" spc="300" dirty="0">
                <a:solidFill>
                  <a:srgbClr val="2E5796"/>
                </a:solidFill>
                <a:latin typeface="Times New Roman"/>
                <a:cs typeface="Times New Roman"/>
              </a:rPr>
              <a:t>of</a:t>
            </a:r>
            <a:r>
              <a:rPr sz="5400" b="1" spc="-9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5400" b="1" spc="200" dirty="0">
                <a:solidFill>
                  <a:srgbClr val="2E5796"/>
                </a:solidFill>
                <a:latin typeface="Times New Roman"/>
                <a:cs typeface="Times New Roman"/>
              </a:rPr>
              <a:t>hormones)</a:t>
            </a:r>
            <a:endParaRPr sz="5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233954"/>
            <a:ext cx="8051165" cy="42932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Phosphorylation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decreases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activity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of</a:t>
            </a:r>
            <a:r>
              <a:rPr sz="2800" b="1" spc="1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reductase.</a:t>
            </a:r>
            <a:endParaRPr sz="2800">
              <a:latin typeface="Arial"/>
              <a:cs typeface="Arial"/>
            </a:endParaRPr>
          </a:p>
          <a:p>
            <a:pPr marL="355600" marR="38798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Glucagon favors formation of the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inactive 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(phosphorylated form) form, hence 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decreases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the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rate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of cholesterol</a:t>
            </a:r>
            <a:r>
              <a:rPr sz="2800" b="1" spc="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synthesis</a:t>
            </a:r>
            <a:endParaRPr sz="2800">
              <a:latin typeface="Arial"/>
              <a:cs typeface="Arial"/>
            </a:endParaRPr>
          </a:p>
          <a:p>
            <a:pPr marL="355600" marR="1828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In contrast , insulin favors formation of the 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active(dephosphorylated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)form of HMG Co</a:t>
            </a:r>
            <a:r>
              <a:rPr sz="2800" b="1" spc="-8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  <a:p>
            <a:pPr marL="355600" marR="4876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  <a:tab pos="1641475" algn="l"/>
              </a:tabLst>
            </a:pP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reductase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and results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in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an increase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in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the 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rate</a:t>
            </a:r>
            <a:r>
              <a:rPr sz="2800" b="1" spc="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of	cholesterol</a:t>
            </a:r>
            <a:r>
              <a:rPr sz="2800" b="1" spc="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synthesis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587694"/>
            <a:ext cx="78663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54659" algn="l"/>
                <a:tab pos="455295" algn="l"/>
              </a:tabLst>
            </a:pP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Cholesterol synthesis ceases when the </a:t>
            </a:r>
            <a:r>
              <a:rPr sz="2800" b="1" spc="-75" dirty="0">
                <a:solidFill>
                  <a:srgbClr val="7E7E7E"/>
                </a:solidFill>
                <a:latin typeface="Arial"/>
                <a:cs typeface="Arial"/>
              </a:rPr>
              <a:t>ATP  </a:t>
            </a:r>
            <a:r>
              <a:rPr sz="2800" b="1" dirty="0">
                <a:solidFill>
                  <a:srgbClr val="7E7E7E"/>
                </a:solidFill>
                <a:latin typeface="Arial"/>
                <a:cs typeface="Arial"/>
              </a:rPr>
              <a:t>level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is</a:t>
            </a:r>
            <a:r>
              <a:rPr sz="2800" b="1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7E7E7E"/>
                </a:solidFill>
                <a:latin typeface="Arial"/>
                <a:cs typeface="Arial"/>
              </a:rPr>
              <a:t>low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52400"/>
            <a:ext cx="8424672" cy="632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9600" y="304800"/>
            <a:ext cx="8229600" cy="1597873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174115" marR="5080" indent="-640080">
              <a:lnSpc>
                <a:spcPts val="5800"/>
              </a:lnSpc>
              <a:spcBef>
                <a:spcPts val="860"/>
              </a:spcBef>
            </a:pPr>
            <a:r>
              <a:rPr b="1" i="0" spc="95" dirty="0">
                <a:latin typeface="Georgia"/>
                <a:cs typeface="Georgia"/>
              </a:rPr>
              <a:t>DEGRADATION</a:t>
            </a:r>
            <a:r>
              <a:rPr b="1" i="0" spc="-15" dirty="0">
                <a:latin typeface="Georgia"/>
                <a:cs typeface="Georgia"/>
              </a:rPr>
              <a:t> </a:t>
            </a:r>
            <a:r>
              <a:rPr b="1" i="0" spc="-10" dirty="0">
                <a:latin typeface="Georgia"/>
                <a:cs typeface="Georgia"/>
              </a:rPr>
              <a:t>OF  </a:t>
            </a:r>
            <a:r>
              <a:rPr b="1" i="0" spc="10" dirty="0">
                <a:latin typeface="Georgia"/>
                <a:cs typeface="Georgia"/>
              </a:rPr>
              <a:t>CHOLESTEROL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70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Synthesis of bile</a:t>
            </a:r>
            <a:r>
              <a:rPr spc="-15" dirty="0"/>
              <a:t> </a:t>
            </a:r>
            <a:r>
              <a:rPr dirty="0"/>
              <a:t>acids</a:t>
            </a: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Synthesis of steroid</a:t>
            </a:r>
            <a:r>
              <a:rPr spc="-110" dirty="0"/>
              <a:t> </a:t>
            </a:r>
            <a:r>
              <a:rPr dirty="0"/>
              <a:t>harmones</a:t>
            </a: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from</a:t>
            </a:r>
            <a:r>
              <a:rPr spc="5" dirty="0"/>
              <a:t> </a:t>
            </a:r>
            <a:r>
              <a:rPr dirty="0"/>
              <a:t>cholesterol</a:t>
            </a:r>
          </a:p>
          <a:p>
            <a:pPr marL="481965" indent="-4692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dirty="0"/>
              <a:t>Synthesis of vitamin</a:t>
            </a:r>
            <a:r>
              <a:rPr spc="-20" dirty="0"/>
              <a:t> </a:t>
            </a:r>
            <a:r>
              <a:rPr spc="-5" dirty="0"/>
              <a:t>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8912" y="662940"/>
            <a:ext cx="8264652" cy="1264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8126" y="799033"/>
            <a:ext cx="75285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5" dirty="0">
                <a:latin typeface="Georgia"/>
                <a:cs typeface="Georgia"/>
              </a:rPr>
              <a:t>HYPERCHOLESTEROLEMIA</a:t>
            </a:r>
            <a:endParaRPr sz="44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65843"/>
            <a:ext cx="7905115" cy="445198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Serum cholesterol level is more than 250mg/dl it is</a:t>
            </a:r>
            <a:r>
              <a:rPr sz="2000" b="1" i="1" spc="-1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considered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as</a:t>
            </a:r>
            <a:r>
              <a:rPr sz="2000" b="1" i="1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hypercholesterolemia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00AF50"/>
                </a:solidFill>
                <a:latin typeface="Arial"/>
                <a:cs typeface="Arial"/>
              </a:rPr>
              <a:t>CAUSES: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FF0000"/>
                </a:solidFill>
                <a:latin typeface="Arial"/>
                <a:cs typeface="Arial"/>
              </a:rPr>
              <a:t>Diabetes </a:t>
            </a:r>
            <a:r>
              <a:rPr sz="2000" b="1" i="1" spc="-5" dirty="0">
                <a:solidFill>
                  <a:srgbClr val="FF0000"/>
                </a:solidFill>
                <a:latin typeface="Arial"/>
                <a:cs typeface="Arial"/>
              </a:rPr>
              <a:t>Mellitus-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due to increased</a:t>
            </a:r>
            <a:r>
              <a:rPr sz="2000" b="1" i="1" spc="-1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cholesterol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synthesis the availability of acetyl CoA </a:t>
            </a:r>
            <a:r>
              <a:rPr sz="2000" b="1" i="1" spc="-5" dirty="0">
                <a:solidFill>
                  <a:srgbClr val="7E7E7E"/>
                </a:solidFill>
                <a:latin typeface="Arial"/>
                <a:cs typeface="Arial"/>
              </a:rPr>
              <a:t>is</a:t>
            </a:r>
            <a:r>
              <a:rPr sz="2000" b="1" i="1" spc="-2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increased.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FF0000"/>
                </a:solidFill>
                <a:latin typeface="Arial"/>
                <a:cs typeface="Arial"/>
              </a:rPr>
              <a:t>Hypothyrodism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- due to decrease in </a:t>
            </a:r>
            <a:r>
              <a:rPr sz="2000" b="1" i="1" spc="5" dirty="0">
                <a:solidFill>
                  <a:srgbClr val="7E7E7E"/>
                </a:solidFill>
                <a:latin typeface="Arial"/>
                <a:cs typeface="Arial"/>
              </a:rPr>
              <a:t>HDL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receptors</a:t>
            </a:r>
            <a:r>
              <a:rPr sz="2000" b="1" i="1" spc="-17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on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hepatocytes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FF0000"/>
                </a:solidFill>
                <a:latin typeface="Arial"/>
                <a:cs typeface="Arial"/>
              </a:rPr>
              <a:t>Obstructive Jaundice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- due to obstruction in the</a:t>
            </a:r>
            <a:r>
              <a:rPr sz="2000" b="1" i="1" spc="-1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excretion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of cholesterol through</a:t>
            </a:r>
            <a:r>
              <a:rPr sz="2000" b="1" i="1" spc="-7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7E7E7E"/>
                </a:solidFill>
                <a:latin typeface="Arial"/>
                <a:cs typeface="Arial"/>
              </a:rPr>
              <a:t>bile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FF0000"/>
                </a:solidFill>
                <a:latin typeface="Arial"/>
                <a:cs typeface="Arial"/>
              </a:rPr>
              <a:t>Nephrotic Syndrome</a:t>
            </a: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- increase in plasma</a:t>
            </a:r>
            <a:r>
              <a:rPr sz="2000" b="1" i="1" spc="-1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spc="-5" dirty="0">
                <a:solidFill>
                  <a:srgbClr val="7E7E7E"/>
                </a:solidFill>
                <a:latin typeface="Arial"/>
                <a:cs typeface="Arial"/>
              </a:rPr>
              <a:t>globulin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concentration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Hypercholesterolemia is associated with</a:t>
            </a:r>
            <a:r>
              <a:rPr sz="2000" b="1" i="1" spc="-2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Arial"/>
                <a:cs typeface="Arial"/>
              </a:rPr>
              <a:t>ATHEROSCLEROSIS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i="1" dirty="0">
                <a:solidFill>
                  <a:srgbClr val="7E7E7E"/>
                </a:solidFill>
                <a:latin typeface="Arial"/>
                <a:cs typeface="Arial"/>
              </a:rPr>
              <a:t>and </a:t>
            </a:r>
            <a:r>
              <a:rPr sz="2000" b="1" i="1" dirty="0">
                <a:solidFill>
                  <a:srgbClr val="FF0000"/>
                </a:solidFill>
                <a:latin typeface="Arial"/>
                <a:cs typeface="Arial"/>
              </a:rPr>
              <a:t>CORONARY </a:t>
            </a:r>
            <a:r>
              <a:rPr sz="2000" b="1" i="1" spc="-5" dirty="0">
                <a:solidFill>
                  <a:srgbClr val="FF0000"/>
                </a:solidFill>
                <a:latin typeface="Arial"/>
                <a:cs typeface="Arial"/>
              </a:rPr>
              <a:t>HEART</a:t>
            </a:r>
            <a:r>
              <a:rPr sz="2000" b="1" i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Arial"/>
                <a:cs typeface="Arial"/>
              </a:rPr>
              <a:t>DISEASE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5552" y="0"/>
            <a:ext cx="8691372" cy="1141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0933" y="114427"/>
            <a:ext cx="8029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145" dirty="0">
                <a:latin typeface="Times New Roman"/>
                <a:cs typeface="Times New Roman"/>
              </a:rPr>
              <a:t>FUNCTIONS </a:t>
            </a:r>
            <a:r>
              <a:rPr sz="4000" i="0" spc="-5" dirty="0">
                <a:latin typeface="Times New Roman"/>
                <a:cs typeface="Times New Roman"/>
              </a:rPr>
              <a:t>OF</a:t>
            </a:r>
            <a:r>
              <a:rPr sz="4000" i="0" spc="-145" dirty="0">
                <a:latin typeface="Times New Roman"/>
                <a:cs typeface="Times New Roman"/>
              </a:rPr>
              <a:t> </a:t>
            </a:r>
            <a:r>
              <a:rPr sz="4000" i="0" spc="-20" dirty="0">
                <a:latin typeface="Times New Roman"/>
                <a:cs typeface="Times New Roman"/>
              </a:rPr>
              <a:t>CHOLESTEROL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89278"/>
            <a:ext cx="7760334" cy="4196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45720" indent="-342900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Cholesterol is the most abundant sterol in</a:t>
            </a:r>
            <a:r>
              <a:rPr sz="2400" b="1" i="1" spc="-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humans 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355600" marR="738505" indent="-342900">
              <a:lnSpc>
                <a:spcPts val="2590"/>
              </a:lnSpc>
              <a:spcBef>
                <a:spcPts val="5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performs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number of essential functions.</a:t>
            </a:r>
            <a:r>
              <a:rPr sz="2400" b="1" i="1" spc="-1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For 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example-</a:t>
            </a:r>
            <a:endParaRPr sz="2400">
              <a:latin typeface="Arial"/>
              <a:cs typeface="Arial"/>
            </a:endParaRPr>
          </a:p>
          <a:p>
            <a:pPr marL="355600" marR="221615" indent="-342900">
              <a:lnSpc>
                <a:spcPts val="2590"/>
              </a:lnSpc>
              <a:spcBef>
                <a:spcPts val="580"/>
              </a:spcBef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It is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major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constituent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of the plasma</a:t>
            </a:r>
            <a:r>
              <a:rPr sz="2400" b="1" i="1" spc="-7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membrane 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and</a:t>
            </a:r>
            <a:r>
              <a:rPr sz="2400" b="1" i="1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plasma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lipoproteins.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It is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precursor of bile</a:t>
            </a:r>
            <a:r>
              <a:rPr sz="2400" b="1" i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salts,</a:t>
            </a:r>
            <a:endParaRPr sz="2400">
              <a:latin typeface="Arial"/>
              <a:cs typeface="Arial"/>
            </a:endParaRPr>
          </a:p>
          <a:p>
            <a:pPr marL="439420" indent="-42672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It is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precursor of steroid hormones that</a:t>
            </a:r>
            <a:r>
              <a:rPr sz="2400" b="1" i="1" spc="-1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include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adrenocortical hormones,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sex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hormones,</a:t>
            </a:r>
            <a:r>
              <a:rPr sz="2400" b="1" i="1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placental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hormones</a:t>
            </a:r>
            <a:r>
              <a:rPr sz="2400" b="1" i="1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etc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2524" y="0"/>
            <a:ext cx="3547872" cy="1146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59835" y="50292"/>
            <a:ext cx="918972" cy="1051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4552" y="0"/>
            <a:ext cx="5408676" cy="11460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0953" y="114427"/>
            <a:ext cx="80054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140" dirty="0">
                <a:latin typeface="Times New Roman"/>
                <a:cs typeface="Times New Roman"/>
              </a:rPr>
              <a:t>FUNCTION</a:t>
            </a:r>
            <a:r>
              <a:rPr sz="3600" i="0" spc="140" dirty="0">
                <a:latin typeface="Times New Roman"/>
                <a:cs typeface="Times New Roman"/>
              </a:rPr>
              <a:t>S </a:t>
            </a:r>
            <a:r>
              <a:rPr sz="4000" i="0" spc="-5" dirty="0">
                <a:latin typeface="Times New Roman"/>
                <a:cs typeface="Times New Roman"/>
              </a:rPr>
              <a:t>OF</a:t>
            </a:r>
            <a:r>
              <a:rPr sz="4000" i="0" spc="30" dirty="0">
                <a:latin typeface="Times New Roman"/>
                <a:cs typeface="Times New Roman"/>
              </a:rPr>
              <a:t> </a:t>
            </a:r>
            <a:r>
              <a:rPr sz="4000" i="0" spc="-20" dirty="0">
                <a:latin typeface="Times New Roman"/>
                <a:cs typeface="Times New Roman"/>
              </a:rPr>
              <a:t>CHOLESTEROL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625853"/>
            <a:ext cx="8034020" cy="287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Also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a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precursor of vitamin D,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cardiac</a:t>
            </a:r>
            <a:r>
              <a:rPr sz="2400" b="1" i="1" spc="-2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glycosides,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E7E7E"/>
              </a:buClr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439420" algn="l"/>
                <a:tab pos="440055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It is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required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for the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nerve transmission. Cholesterol 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is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widely distributed in all cells of the </a:t>
            </a:r>
            <a:r>
              <a:rPr sz="2400" b="1" i="1" spc="-5" dirty="0">
                <a:solidFill>
                  <a:srgbClr val="7E7E7E"/>
                </a:solidFill>
                <a:latin typeface="Arial"/>
                <a:cs typeface="Arial"/>
              </a:rPr>
              <a:t>body</a:t>
            </a:r>
            <a:r>
              <a:rPr sz="2400" b="1" i="1" spc="-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but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particularly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abundant in nervous</a:t>
            </a:r>
            <a:r>
              <a:rPr sz="2400" b="1" i="1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E7E7E"/>
                </a:solidFill>
                <a:latin typeface="Arial"/>
                <a:cs typeface="Arial"/>
              </a:rPr>
              <a:t>tissue.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8229600" cy="155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algn="ctr">
              <a:lnSpc>
                <a:spcPts val="6140"/>
              </a:lnSpc>
              <a:spcBef>
                <a:spcPts val="100"/>
              </a:spcBef>
            </a:pPr>
            <a:r>
              <a:rPr b="1" spc="100" dirty="0"/>
              <a:t>Excretion </a:t>
            </a:r>
            <a:r>
              <a:rPr b="1" spc="150" dirty="0"/>
              <a:t>of</a:t>
            </a:r>
            <a:r>
              <a:rPr b="1" spc="-150" dirty="0"/>
              <a:t> </a:t>
            </a:r>
            <a:r>
              <a:rPr b="1" spc="170" dirty="0"/>
              <a:t>cholesterol.</a:t>
            </a:r>
          </a:p>
          <a:p>
            <a:pPr marL="0" algn="ctr">
              <a:lnSpc>
                <a:spcPts val="6140"/>
              </a:lnSpc>
            </a:pPr>
            <a:r>
              <a:rPr b="1" spc="195" dirty="0"/>
              <a:t>Cholesterol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1624329"/>
            <a:ext cx="7988300" cy="3780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Cholesterol is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excreted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from the body via the  bile</a:t>
            </a:r>
            <a:endParaRPr sz="2800">
              <a:latin typeface="Arial"/>
              <a:cs typeface="Arial"/>
            </a:endParaRPr>
          </a:p>
          <a:p>
            <a:pPr marL="355600" marR="127635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either in the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unesterified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form or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after 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conversion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into bile acids in the </a:t>
            </a:r>
            <a:r>
              <a:rPr sz="2800" b="1" i="1" spc="-25" dirty="0">
                <a:solidFill>
                  <a:srgbClr val="7E7E7E"/>
                </a:solidFill>
                <a:latin typeface="Arial"/>
                <a:cs typeface="Arial"/>
              </a:rPr>
              <a:t>liver.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Coprostanol is</a:t>
            </a:r>
            <a:r>
              <a:rPr sz="2800" b="1" i="1" spc="12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principle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sterol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in the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feces.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It is formed</a:t>
            </a:r>
            <a:r>
              <a:rPr sz="2800" b="1" i="1" spc="8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from</a:t>
            </a:r>
            <a:endParaRPr sz="2800">
              <a:latin typeface="Arial"/>
              <a:cs typeface="Arial"/>
            </a:endParaRPr>
          </a:p>
          <a:p>
            <a:pPr marL="355600" marR="103505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cholesterol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by the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bacteria </a:t>
            </a:r>
            <a:r>
              <a:rPr sz="2800" b="1" i="1" spc="-5" dirty="0">
                <a:solidFill>
                  <a:srgbClr val="7E7E7E"/>
                </a:solidFill>
                <a:latin typeface="Arial"/>
                <a:cs typeface="Arial"/>
              </a:rPr>
              <a:t>in the lower  </a:t>
            </a:r>
            <a:r>
              <a:rPr sz="2800" b="1" i="1" dirty="0">
                <a:solidFill>
                  <a:srgbClr val="7E7E7E"/>
                </a:solidFill>
                <a:latin typeface="Arial"/>
                <a:cs typeface="Arial"/>
              </a:rPr>
              <a:t>intestine.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6636" y="0"/>
            <a:ext cx="8107680" cy="2412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48562" y="241249"/>
            <a:ext cx="664718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spc="-5" dirty="0">
                <a:latin typeface="Arial"/>
                <a:cs typeface="Arial"/>
              </a:rPr>
              <a:t>THANK</a:t>
            </a:r>
            <a:r>
              <a:rPr sz="8800" spc="-235" dirty="0">
                <a:latin typeface="Arial"/>
                <a:cs typeface="Arial"/>
              </a:rPr>
              <a:t> </a:t>
            </a:r>
            <a:r>
              <a:rPr sz="8800" spc="-5" dirty="0">
                <a:latin typeface="Arial"/>
                <a:cs typeface="Arial"/>
              </a:rPr>
              <a:t>YOU</a:t>
            </a:r>
            <a:endParaRPr sz="8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172</TotalTime>
  <Words>712</Words>
  <Application>Microsoft Office PowerPoint</Application>
  <PresentationFormat>On-screen Show (4:3)</PresentationFormat>
  <Paragraphs>108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Slide 1</vt:lpstr>
      <vt:lpstr>BIOSYNTHESIS OF  CHOLESTEROL</vt:lpstr>
      <vt:lpstr>INTRODUCTION</vt:lpstr>
      <vt:lpstr>SITE OF CHOLESTEROL  SYNTHESIS</vt:lpstr>
      <vt:lpstr>SOURCES</vt:lpstr>
      <vt:lpstr>Structure of cholesterol</vt:lpstr>
      <vt:lpstr>BIOSYNTHESIS OF CHOLESTEROL.</vt:lpstr>
      <vt:lpstr>Biosynthesis of  cholesterol.</vt:lpstr>
      <vt:lpstr>Slide 9</vt:lpstr>
      <vt:lpstr>Slide 10</vt:lpstr>
      <vt:lpstr>Slide 11</vt:lpstr>
      <vt:lpstr>Slide 12</vt:lpstr>
      <vt:lpstr>Slide 13</vt:lpstr>
      <vt:lpstr>Transport of cholesterol</vt:lpstr>
      <vt:lpstr>REGULATION OF CHOLESTEROL  BIOSYNTHESIS</vt:lpstr>
      <vt:lpstr>REGULATION OF CHOLESTEROL  BIOSYNTHESIS</vt:lpstr>
      <vt:lpstr>Feed back inhibition</vt:lpstr>
      <vt:lpstr>Covalent modification</vt:lpstr>
      <vt:lpstr>Slide 19</vt:lpstr>
      <vt:lpstr>DEGRADATION OF  CHOLESTEROL</vt:lpstr>
      <vt:lpstr>HYPERCHOLESTEROLEMIA</vt:lpstr>
      <vt:lpstr>FUNCTIONS OF CHOLESTEROL</vt:lpstr>
      <vt:lpstr>FUNCTIONS OF CHOLESTEROL</vt:lpstr>
      <vt:lpstr>Excretion of cholesterol. Cholesterol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Mohammad Shahrukh</cp:lastModifiedBy>
  <cp:revision>18</cp:revision>
  <dcterms:created xsi:type="dcterms:W3CDTF">2019-07-30T06:23:15Z</dcterms:created>
  <dcterms:modified xsi:type="dcterms:W3CDTF">2020-03-05T03:43:09Z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2019-01-09T00:00:00Z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2019-07-30T00:00:00Z</vt:filetime>
  </property>
</Properties>
</file>