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8" r:id="rId11"/>
    <p:sldId id="287" r:id="rId12"/>
    <p:sldId id="291" r:id="rId13"/>
    <p:sldId id="289" r:id="rId14"/>
    <p:sldId id="290" r:id="rId15"/>
    <p:sldId id="269" r:id="rId16"/>
    <p:sldId id="270" r:id="rId17"/>
    <p:sldId id="292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4607A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4607A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2/17/2020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4607A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2/17/2020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2/17/2020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0" y="-125780"/>
            <a:ext cx="8255000" cy="1397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04607A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152876"/>
            <a:ext cx="7858759" cy="4622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21.png"/><Relationship Id="rId5" Type="http://schemas.openxmlformats.org/officeDocument/2006/relationships/image" Target="../media/image4.pn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20.png"/><Relationship Id="rId5" Type="http://schemas.openxmlformats.org/officeDocument/2006/relationships/image" Target="../media/image4.png"/><Relationship Id="rId10" Type="http://schemas.openxmlformats.org/officeDocument/2006/relationships/image" Target="../media/image34.png"/><Relationship Id="rId4" Type="http://schemas.openxmlformats.org/officeDocument/2006/relationships/image" Target="../media/image3.png"/><Relationship Id="rId9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609600" y="1371600"/>
            <a:ext cx="8162544" cy="533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755138" y="3139541"/>
            <a:ext cx="5588000" cy="295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marR="5080" indent="1967230" algn="r">
              <a:lnSpc>
                <a:spcPct val="120000"/>
              </a:lnSpc>
              <a:spcBef>
                <a:spcPts val="100"/>
              </a:spcBef>
            </a:pPr>
            <a:r>
              <a:rPr sz="3200" b="1" spc="45" dirty="0">
                <a:solidFill>
                  <a:srgbClr val="FFFFFF"/>
                </a:solidFill>
                <a:latin typeface="Times New Roman"/>
                <a:cs typeface="Times New Roman"/>
              </a:rPr>
              <a:t>1.Beta-</a:t>
            </a:r>
            <a:r>
              <a:rPr sz="32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Oxidation </a:t>
            </a:r>
            <a:r>
              <a:rPr sz="3200" b="1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spc="105" dirty="0">
                <a:solidFill>
                  <a:srgbClr val="FFFFFF"/>
                </a:solidFill>
                <a:latin typeface="Times New Roman"/>
                <a:cs typeface="Times New Roman"/>
              </a:rPr>
              <a:t>2.Minor</a:t>
            </a:r>
            <a:r>
              <a:rPr sz="3200" b="1" spc="-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spc="105" dirty="0">
                <a:solidFill>
                  <a:srgbClr val="FFFFFF"/>
                </a:solidFill>
                <a:latin typeface="Times New Roman"/>
                <a:cs typeface="Times New Roman"/>
              </a:rPr>
              <a:t>fatty</a:t>
            </a:r>
            <a:r>
              <a:rPr sz="3200" b="1" spc="-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spc="155" dirty="0">
                <a:solidFill>
                  <a:srgbClr val="FFFFFF"/>
                </a:solidFill>
                <a:latin typeface="Times New Roman"/>
                <a:cs typeface="Times New Roman"/>
              </a:rPr>
              <a:t>acid</a:t>
            </a:r>
            <a:r>
              <a:rPr sz="3200" b="1" spc="-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oxidation</a:t>
            </a:r>
            <a:endParaRPr sz="3200">
              <a:latin typeface="Times New Roman"/>
              <a:cs typeface="Times New Roman"/>
            </a:endParaRPr>
          </a:p>
          <a:p>
            <a:pPr marL="304165" marR="10160" indent="-304165" algn="r">
              <a:lnSpc>
                <a:spcPct val="100000"/>
              </a:lnSpc>
              <a:spcBef>
                <a:spcPts val="765"/>
              </a:spcBef>
              <a:buClr>
                <a:srgbClr val="0AD0D9"/>
              </a:buClr>
              <a:buSzPct val="90625"/>
              <a:buFont typeface="Wingdings"/>
              <a:buChar char=""/>
              <a:tabLst>
                <a:tab pos="304165" algn="l"/>
              </a:tabLst>
            </a:pPr>
            <a:r>
              <a:rPr sz="3200" b="1" spc="105" dirty="0">
                <a:solidFill>
                  <a:srgbClr val="FFFFFF"/>
                </a:solidFill>
                <a:latin typeface="Times New Roman"/>
                <a:cs typeface="Times New Roman"/>
              </a:rPr>
              <a:t>Alpha</a:t>
            </a:r>
            <a:r>
              <a:rPr sz="3200" b="1" spc="-2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oxidation</a:t>
            </a:r>
            <a:endParaRPr sz="3200">
              <a:latin typeface="Times New Roman"/>
              <a:cs typeface="Times New Roman"/>
            </a:endParaRPr>
          </a:p>
          <a:p>
            <a:pPr marL="304165" marR="8255" indent="-304165" algn="r">
              <a:lnSpc>
                <a:spcPct val="100000"/>
              </a:lnSpc>
              <a:spcBef>
                <a:spcPts val="770"/>
              </a:spcBef>
              <a:buClr>
                <a:srgbClr val="0AD0D9"/>
              </a:buClr>
              <a:buSzPct val="90625"/>
              <a:buFont typeface="Wingdings"/>
              <a:buChar char=""/>
              <a:tabLst>
                <a:tab pos="304165" algn="l"/>
              </a:tabLst>
            </a:pPr>
            <a:r>
              <a:rPr sz="3200" b="1" spc="215" dirty="0">
                <a:solidFill>
                  <a:srgbClr val="FFFFFF"/>
                </a:solidFill>
                <a:latin typeface="Times New Roman"/>
                <a:cs typeface="Times New Roman"/>
              </a:rPr>
              <a:t>Omega</a:t>
            </a:r>
            <a:r>
              <a:rPr sz="3200" b="1" spc="-2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oxidation</a:t>
            </a:r>
            <a:endParaRPr sz="3200">
              <a:latin typeface="Times New Roman"/>
              <a:cs typeface="Times New Roman"/>
            </a:endParaRPr>
          </a:p>
          <a:p>
            <a:pPr marL="304165" marR="11430" indent="-304165" algn="r">
              <a:lnSpc>
                <a:spcPct val="100000"/>
              </a:lnSpc>
              <a:spcBef>
                <a:spcPts val="770"/>
              </a:spcBef>
              <a:buClr>
                <a:srgbClr val="0AD0D9"/>
              </a:buClr>
              <a:buSzPct val="90625"/>
              <a:buFont typeface="Wingdings"/>
              <a:buChar char=""/>
              <a:tabLst>
                <a:tab pos="304165" algn="l"/>
              </a:tabLst>
            </a:pPr>
            <a:r>
              <a:rPr sz="32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Peroxisomal </a:t>
            </a:r>
            <a:r>
              <a:rPr sz="32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beta</a:t>
            </a:r>
            <a:r>
              <a:rPr sz="3200" b="1" spc="-4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oxidation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5077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81000" y="228600"/>
            <a:ext cx="825500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4500" b="1" dirty="0"/>
              <a:t>Major and minor </a:t>
            </a:r>
            <a:r>
              <a:rPr sz="4500" b="1" spc="-40" dirty="0"/>
              <a:t>fatty</a:t>
            </a:r>
            <a:r>
              <a:rPr sz="4500" b="1" spc="-120" dirty="0"/>
              <a:t> </a:t>
            </a:r>
            <a:r>
              <a:rPr sz="4500" b="1" dirty="0"/>
              <a:t>acid  </a:t>
            </a:r>
            <a:r>
              <a:rPr sz="4500" b="1" spc="-20" dirty="0"/>
              <a:t>oxidation</a:t>
            </a:r>
            <a:endParaRPr sz="4500" b="1"/>
          </a:p>
        </p:txBody>
      </p:sp>
      <p:sp>
        <p:nvSpPr>
          <p:cNvPr id="9" name="object 9"/>
          <p:cNvSpPr txBox="1"/>
          <p:nvPr/>
        </p:nvSpPr>
        <p:spPr>
          <a:xfrm>
            <a:off x="381000" y="2209800"/>
            <a:ext cx="8077200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615" marR="5080" indent="-82550">
              <a:lnSpc>
                <a:spcPct val="120100"/>
              </a:lnSpc>
              <a:spcBef>
                <a:spcPts val="100"/>
              </a:spcBef>
              <a:tabLst>
                <a:tab pos="368935" algn="l"/>
              </a:tabLst>
            </a:pPr>
            <a:r>
              <a:rPr sz="2450" spc="-625" dirty="0">
                <a:solidFill>
                  <a:srgbClr val="0AD0D9"/>
                </a:solidFill>
                <a:latin typeface="Arial"/>
                <a:cs typeface="Arial"/>
              </a:rPr>
              <a:t>	</a:t>
            </a:r>
            <a:r>
              <a:rPr sz="2600" b="1" i="1" spc="145" dirty="0">
                <a:latin typeface="Times New Roman"/>
                <a:cs typeface="Times New Roman"/>
              </a:rPr>
              <a:t>Major </a:t>
            </a:r>
            <a:r>
              <a:rPr sz="2600" b="1" i="1" spc="150" dirty="0">
                <a:latin typeface="Times New Roman"/>
                <a:cs typeface="Times New Roman"/>
              </a:rPr>
              <a:t>oxidation</a:t>
            </a:r>
            <a:r>
              <a:rPr sz="2600" spc="150" dirty="0">
                <a:latin typeface="Georgia"/>
                <a:cs typeface="Georgia"/>
              </a:rPr>
              <a:t>:  </a:t>
            </a:r>
            <a:r>
              <a:rPr sz="2600" spc="-25" dirty="0">
                <a:latin typeface="Georgia"/>
                <a:cs typeface="Georgia"/>
              </a:rPr>
              <a:t>Mitochondrial </a:t>
            </a:r>
            <a:r>
              <a:rPr sz="2600" spc="-20" dirty="0">
                <a:latin typeface="Georgia"/>
                <a:cs typeface="Georgia"/>
              </a:rPr>
              <a:t>beta</a:t>
            </a:r>
            <a:r>
              <a:rPr sz="2600" spc="-145" dirty="0">
                <a:latin typeface="Georgia"/>
                <a:cs typeface="Georgia"/>
              </a:rPr>
              <a:t> </a:t>
            </a:r>
            <a:r>
              <a:rPr sz="2600" spc="-35" dirty="0">
                <a:latin typeface="Georgia"/>
                <a:cs typeface="Georgia"/>
              </a:rPr>
              <a:t>oxidation</a:t>
            </a:r>
            <a:endParaRPr sz="2600">
              <a:latin typeface="Georgia"/>
              <a:cs typeface="Georgia"/>
            </a:endParaRPr>
          </a:p>
          <a:p>
            <a:pPr marL="12700" marR="1272540">
              <a:lnSpc>
                <a:spcPct val="120000"/>
              </a:lnSpc>
              <a:buClr>
                <a:srgbClr val="0AD0D9"/>
              </a:buClr>
              <a:buSzPct val="94230"/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sz="2600" b="1" i="1" spc="145" dirty="0">
                <a:latin typeface="Times New Roman"/>
                <a:cs typeface="Times New Roman"/>
              </a:rPr>
              <a:t>Minor</a:t>
            </a:r>
            <a:r>
              <a:rPr sz="2600" b="1" i="1" spc="-100" dirty="0">
                <a:latin typeface="Times New Roman"/>
                <a:cs typeface="Times New Roman"/>
              </a:rPr>
              <a:t> </a:t>
            </a:r>
            <a:r>
              <a:rPr sz="2600" b="1" i="1" spc="160" dirty="0">
                <a:latin typeface="Times New Roman"/>
                <a:cs typeface="Times New Roman"/>
              </a:rPr>
              <a:t>Oxidation</a:t>
            </a:r>
            <a:r>
              <a:rPr sz="2600" b="1" i="1" spc="160">
                <a:latin typeface="Times New Roman"/>
                <a:cs typeface="Times New Roman"/>
              </a:rPr>
              <a:t>:  </a:t>
            </a:r>
            <a:endParaRPr lang="en-US" sz="2600" b="1" i="1" spc="160" dirty="0" smtClean="0">
              <a:latin typeface="Times New Roman"/>
              <a:cs typeface="Times New Roman"/>
            </a:endParaRPr>
          </a:p>
          <a:p>
            <a:pPr marL="12700" marR="1272540">
              <a:lnSpc>
                <a:spcPct val="120000"/>
              </a:lnSpc>
              <a:buClr>
                <a:srgbClr val="0AD0D9"/>
              </a:buClr>
              <a:buSzPct val="94230"/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sz="2600" spc="-25" smtClean="0">
                <a:latin typeface="Georgia"/>
                <a:cs typeface="Georgia"/>
              </a:rPr>
              <a:t>Alpha </a:t>
            </a:r>
            <a:r>
              <a:rPr sz="2600" spc="-35">
                <a:latin typeface="Georgia"/>
                <a:cs typeface="Georgia"/>
              </a:rPr>
              <a:t>oxidation  </a:t>
            </a:r>
            <a:endParaRPr lang="en-US" sz="2600" spc="-35" dirty="0" smtClean="0">
              <a:latin typeface="Georgia"/>
              <a:cs typeface="Georgia"/>
            </a:endParaRPr>
          </a:p>
          <a:p>
            <a:pPr marL="12700" marR="1272540">
              <a:lnSpc>
                <a:spcPct val="120000"/>
              </a:lnSpc>
              <a:buClr>
                <a:srgbClr val="0AD0D9"/>
              </a:buClr>
              <a:buSzPct val="94230"/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sz="2600" spc="5" smtClean="0">
                <a:latin typeface="Georgia"/>
                <a:cs typeface="Georgia"/>
              </a:rPr>
              <a:t>Omega</a:t>
            </a:r>
            <a:r>
              <a:rPr sz="2600" spc="-130" smtClean="0">
                <a:latin typeface="Georgia"/>
                <a:cs typeface="Georgia"/>
              </a:rPr>
              <a:t> </a:t>
            </a:r>
            <a:r>
              <a:rPr sz="2600" spc="-35" smtClean="0">
                <a:latin typeface="Georgia"/>
                <a:cs typeface="Georgia"/>
              </a:rPr>
              <a:t>oxidation</a:t>
            </a:r>
            <a:endParaRPr lang="en-US" sz="2600" spc="-35" dirty="0">
              <a:latin typeface="Georgia"/>
              <a:cs typeface="Georgia"/>
            </a:endParaRPr>
          </a:p>
          <a:p>
            <a:pPr marL="12700" marR="1272540">
              <a:lnSpc>
                <a:spcPct val="120000"/>
              </a:lnSpc>
              <a:buClr>
                <a:srgbClr val="0AD0D9"/>
              </a:buClr>
              <a:buSzPct val="94230"/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sz="2600" spc="-60" smtClean="0">
                <a:latin typeface="Georgia"/>
                <a:cs typeface="Georgia"/>
              </a:rPr>
              <a:t>Peroxisomal </a:t>
            </a:r>
            <a:r>
              <a:rPr sz="2600" spc="-50" dirty="0">
                <a:latin typeface="Georgia"/>
                <a:cs typeface="Georgia"/>
              </a:rPr>
              <a:t>Beta</a:t>
            </a:r>
            <a:r>
              <a:rPr sz="2600" spc="-70" dirty="0">
                <a:latin typeface="Georgia"/>
                <a:cs typeface="Georgia"/>
              </a:rPr>
              <a:t> </a:t>
            </a:r>
            <a:r>
              <a:rPr sz="2600" spc="-35" dirty="0">
                <a:latin typeface="Georgia"/>
                <a:cs typeface="Georgia"/>
              </a:rPr>
              <a:t>oxidation</a:t>
            </a:r>
            <a:endParaRPr sz="26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295400" y="331978"/>
            <a:ext cx="6553199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spc="-15" dirty="0"/>
              <a:t>Beta-</a:t>
            </a:r>
            <a:r>
              <a:rPr sz="4500" b="1" spc="-120" dirty="0"/>
              <a:t> </a:t>
            </a:r>
            <a:r>
              <a:rPr sz="4500" b="1" spc="-10" dirty="0"/>
              <a:t>Oxidation</a:t>
            </a:r>
            <a:endParaRPr sz="4500" b="1"/>
          </a:p>
        </p:txBody>
      </p:sp>
      <p:sp>
        <p:nvSpPr>
          <p:cNvPr id="9" name="object 9"/>
          <p:cNvSpPr txBox="1"/>
          <p:nvPr/>
        </p:nvSpPr>
        <p:spPr>
          <a:xfrm>
            <a:off x="535940" y="1295400"/>
            <a:ext cx="7970520" cy="29681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5760" indent="-353695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365760" algn="l"/>
                <a:tab pos="366395" algn="l"/>
              </a:tabLst>
            </a:pPr>
            <a:r>
              <a:rPr sz="2600" b="1" spc="114" dirty="0">
                <a:latin typeface="Times New Roman"/>
                <a:cs typeface="Times New Roman"/>
              </a:rPr>
              <a:t>Beta</a:t>
            </a:r>
            <a:r>
              <a:rPr sz="2600" b="1" spc="-105" dirty="0">
                <a:latin typeface="Times New Roman"/>
                <a:cs typeface="Times New Roman"/>
              </a:rPr>
              <a:t> </a:t>
            </a:r>
            <a:r>
              <a:rPr sz="2600" b="1" spc="135" dirty="0">
                <a:latin typeface="Arial"/>
                <a:cs typeface="Arial"/>
              </a:rPr>
              <a:t>–</a:t>
            </a:r>
            <a:r>
              <a:rPr sz="2600" b="1" spc="135" dirty="0">
                <a:latin typeface="Times New Roman"/>
                <a:cs typeface="Times New Roman"/>
              </a:rPr>
              <a:t>oxidation</a:t>
            </a:r>
            <a:r>
              <a:rPr sz="2600" b="1" spc="-100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Georgia"/>
                <a:cs typeface="Georgia"/>
              </a:rPr>
              <a:t>is</a:t>
            </a:r>
            <a:r>
              <a:rPr sz="2600" spc="-95" dirty="0">
                <a:latin typeface="Georgia"/>
                <a:cs typeface="Georgia"/>
              </a:rPr>
              <a:t> </a:t>
            </a:r>
            <a:r>
              <a:rPr sz="2600" spc="-20" dirty="0">
                <a:latin typeface="Georgia"/>
                <a:cs typeface="Georgia"/>
              </a:rPr>
              <a:t>defined</a:t>
            </a:r>
            <a:r>
              <a:rPr sz="2600" spc="-50" dirty="0">
                <a:latin typeface="Georgia"/>
                <a:cs typeface="Georgia"/>
              </a:rPr>
              <a:t> </a:t>
            </a:r>
            <a:r>
              <a:rPr sz="2600" spc="-65" dirty="0">
                <a:latin typeface="Georgia"/>
                <a:cs typeface="Georgia"/>
              </a:rPr>
              <a:t>as</a:t>
            </a:r>
            <a:r>
              <a:rPr sz="2600" spc="-55" dirty="0">
                <a:latin typeface="Georgia"/>
                <a:cs typeface="Georgia"/>
              </a:rPr>
              <a:t> </a:t>
            </a:r>
            <a:r>
              <a:rPr sz="2600" dirty="0">
                <a:latin typeface="Georgia"/>
                <a:cs typeface="Georgia"/>
              </a:rPr>
              <a:t>the</a:t>
            </a:r>
            <a:r>
              <a:rPr sz="2600" spc="-110" dirty="0">
                <a:latin typeface="Georgia"/>
                <a:cs typeface="Georgia"/>
              </a:rPr>
              <a:t> </a:t>
            </a:r>
            <a:r>
              <a:rPr sz="2600" spc="-35" dirty="0">
                <a:latin typeface="Georgia"/>
                <a:cs typeface="Georgia"/>
              </a:rPr>
              <a:t>oxidation</a:t>
            </a:r>
            <a:r>
              <a:rPr sz="2600" spc="-95" dirty="0">
                <a:latin typeface="Georgia"/>
                <a:cs typeface="Georgia"/>
              </a:rPr>
              <a:t> </a:t>
            </a:r>
            <a:r>
              <a:rPr sz="2600" spc="-35" dirty="0">
                <a:latin typeface="Georgia"/>
                <a:cs typeface="Georgia"/>
              </a:rPr>
              <a:t>and</a:t>
            </a:r>
            <a:endParaRPr sz="2600">
              <a:latin typeface="Georgia"/>
              <a:cs typeface="Georgia"/>
            </a:endParaRPr>
          </a:p>
          <a:p>
            <a:pPr marL="286385">
              <a:lnSpc>
                <a:spcPct val="100000"/>
              </a:lnSpc>
              <a:spcBef>
                <a:spcPts val="5"/>
              </a:spcBef>
            </a:pPr>
            <a:r>
              <a:rPr sz="2600" b="1" u="heavy" spc="1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splitting</a:t>
            </a:r>
            <a:r>
              <a:rPr sz="2600" b="1" u="heavy" spc="-1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00" b="1" u="heavy" spc="1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of</a:t>
            </a:r>
            <a:r>
              <a:rPr sz="2600" b="1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00" b="1" u="heavy" spc="1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two</a:t>
            </a:r>
            <a:r>
              <a:rPr sz="2600" b="1" u="heavy" spc="-1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00" b="1" u="heavy" spc="1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carbon</a:t>
            </a:r>
            <a:r>
              <a:rPr sz="2600" b="1" u="heavy" spc="-1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00" b="1" u="heavy" spc="1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units</a:t>
            </a:r>
            <a:r>
              <a:rPr sz="2600" b="1" u="heavy" spc="-1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00" b="1" u="heavy" spc="1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at</a:t>
            </a:r>
            <a:r>
              <a:rPr sz="2600" b="1" u="heavy" spc="-1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00" b="1" u="heavy" spc="1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beta</a:t>
            </a:r>
            <a:r>
              <a:rPr sz="2600" b="1" u="heavy" spc="-1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00" b="1" u="heavy" spc="1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carbon</a:t>
            </a:r>
            <a:r>
              <a:rPr sz="2600" b="1" u="heavy" spc="-1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00" b="1" u="heavy" spc="1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atom</a:t>
            </a:r>
            <a:r>
              <a:rPr sz="2600" spc="140" dirty="0">
                <a:latin typeface="Georgia"/>
                <a:cs typeface="Georgia"/>
              </a:rPr>
              <a:t>.</a:t>
            </a:r>
            <a:endParaRPr sz="2600">
              <a:latin typeface="Georgia"/>
              <a:cs typeface="Georgia"/>
            </a:endParaRPr>
          </a:p>
          <a:p>
            <a:pPr marL="286385" marR="5080" indent="-274320">
              <a:lnSpc>
                <a:spcPct val="100000"/>
              </a:lnSpc>
              <a:spcBef>
                <a:spcPts val="620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362585" algn="l"/>
                <a:tab pos="363220" algn="l"/>
                <a:tab pos="737235" algn="l"/>
                <a:tab pos="3935729" algn="l"/>
              </a:tabLst>
            </a:pPr>
            <a:r>
              <a:rPr dirty="0"/>
              <a:t>	</a:t>
            </a:r>
            <a:r>
              <a:rPr sz="2600" spc="-35" dirty="0">
                <a:latin typeface="Georgia"/>
                <a:cs typeface="Georgia"/>
              </a:rPr>
              <a:t>This </a:t>
            </a:r>
            <a:r>
              <a:rPr sz="2600" spc="-40" dirty="0">
                <a:latin typeface="Georgia"/>
                <a:cs typeface="Georgia"/>
              </a:rPr>
              <a:t>results </a:t>
            </a:r>
            <a:r>
              <a:rPr sz="2600" spc="-30" dirty="0">
                <a:latin typeface="Georgia"/>
                <a:cs typeface="Georgia"/>
              </a:rPr>
              <a:t>in </a:t>
            </a:r>
            <a:r>
              <a:rPr sz="2600" spc="-25" dirty="0">
                <a:latin typeface="Georgia"/>
                <a:cs typeface="Georgia"/>
              </a:rPr>
              <a:t>sequential </a:t>
            </a:r>
            <a:r>
              <a:rPr sz="2600" spc="-45" dirty="0">
                <a:latin typeface="Georgia"/>
                <a:cs typeface="Georgia"/>
              </a:rPr>
              <a:t>removal </a:t>
            </a:r>
            <a:r>
              <a:rPr sz="2600" spc="-20" dirty="0">
                <a:latin typeface="Georgia"/>
                <a:cs typeface="Georgia"/>
              </a:rPr>
              <a:t>of </a:t>
            </a:r>
            <a:r>
              <a:rPr sz="2600" spc="-195" dirty="0">
                <a:latin typeface="Georgia"/>
                <a:cs typeface="Georgia"/>
              </a:rPr>
              <a:t>2 </a:t>
            </a:r>
            <a:r>
              <a:rPr sz="2600" spc="-30" dirty="0">
                <a:latin typeface="Georgia"/>
                <a:cs typeface="Georgia"/>
              </a:rPr>
              <a:t>carbon  </a:t>
            </a:r>
            <a:r>
              <a:rPr sz="2600" spc="-40" dirty="0">
                <a:latin typeface="Georgia"/>
                <a:cs typeface="Georgia"/>
              </a:rPr>
              <a:t>fragments </a:t>
            </a:r>
            <a:r>
              <a:rPr sz="2600" spc="-65" dirty="0">
                <a:latin typeface="Georgia"/>
                <a:cs typeface="Georgia"/>
              </a:rPr>
              <a:t>as</a:t>
            </a:r>
            <a:r>
              <a:rPr sz="2600" spc="-90" dirty="0">
                <a:latin typeface="Georgia"/>
                <a:cs typeface="Georgia"/>
              </a:rPr>
              <a:t> </a:t>
            </a:r>
            <a:r>
              <a:rPr sz="2600" b="1" spc="114" dirty="0">
                <a:latin typeface="Times New Roman"/>
                <a:cs typeface="Times New Roman"/>
              </a:rPr>
              <a:t>acetyl</a:t>
            </a:r>
            <a:r>
              <a:rPr sz="2600" b="1" spc="-35" dirty="0">
                <a:latin typeface="Times New Roman"/>
                <a:cs typeface="Times New Roman"/>
              </a:rPr>
              <a:t> </a:t>
            </a:r>
            <a:r>
              <a:rPr sz="2600" b="1" spc="-30" dirty="0">
                <a:latin typeface="Times New Roman"/>
                <a:cs typeface="Times New Roman"/>
              </a:rPr>
              <a:t>CoA	</a:t>
            </a:r>
            <a:r>
              <a:rPr sz="2600" spc="-15" dirty="0">
                <a:latin typeface="Georgia"/>
                <a:cs typeface="Georgia"/>
              </a:rPr>
              <a:t>until </a:t>
            </a:r>
            <a:r>
              <a:rPr sz="2600" spc="-5" dirty="0">
                <a:latin typeface="Georgia"/>
                <a:cs typeface="Georgia"/>
              </a:rPr>
              <a:t>the </a:t>
            </a:r>
            <a:r>
              <a:rPr sz="2600" spc="-20" dirty="0">
                <a:latin typeface="Georgia"/>
                <a:cs typeface="Georgia"/>
              </a:rPr>
              <a:t>complete</a:t>
            </a:r>
            <a:r>
              <a:rPr sz="2600" spc="-290" dirty="0">
                <a:latin typeface="Georgia"/>
                <a:cs typeface="Georgia"/>
              </a:rPr>
              <a:t> </a:t>
            </a:r>
            <a:r>
              <a:rPr sz="2600" spc="-35" dirty="0">
                <a:latin typeface="Georgia"/>
                <a:cs typeface="Georgia"/>
              </a:rPr>
              <a:t>oxidation  </a:t>
            </a:r>
            <a:r>
              <a:rPr sz="2600" spc="-20" dirty="0">
                <a:latin typeface="Georgia"/>
                <a:cs typeface="Georgia"/>
              </a:rPr>
              <a:t>of	</a:t>
            </a:r>
            <a:r>
              <a:rPr sz="2600" spc="-25" dirty="0">
                <a:latin typeface="Georgia"/>
                <a:cs typeface="Georgia"/>
              </a:rPr>
              <a:t>fatty</a:t>
            </a:r>
            <a:r>
              <a:rPr sz="2600" spc="-145" dirty="0">
                <a:latin typeface="Georgia"/>
                <a:cs typeface="Georgia"/>
              </a:rPr>
              <a:t> </a:t>
            </a:r>
            <a:r>
              <a:rPr sz="2600" spc="-40" dirty="0">
                <a:latin typeface="Georgia"/>
                <a:cs typeface="Georgia"/>
              </a:rPr>
              <a:t>acids.</a:t>
            </a:r>
            <a:endParaRPr sz="2600">
              <a:latin typeface="Georgia"/>
              <a:cs typeface="Georgia"/>
            </a:endParaRPr>
          </a:p>
          <a:p>
            <a:pPr marL="286385" marR="643890" indent="-274320">
              <a:lnSpc>
                <a:spcPct val="100000"/>
              </a:lnSpc>
              <a:spcBef>
                <a:spcPts val="630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368935" algn="l"/>
                <a:tab pos="369570" algn="l"/>
              </a:tabLst>
            </a:pPr>
            <a:r>
              <a:rPr dirty="0"/>
              <a:t>	</a:t>
            </a:r>
            <a:r>
              <a:rPr sz="2600" spc="-50" dirty="0">
                <a:latin typeface="Georgia"/>
                <a:cs typeface="Georgia"/>
              </a:rPr>
              <a:t>Beta </a:t>
            </a:r>
            <a:r>
              <a:rPr sz="2600" spc="-35" dirty="0">
                <a:latin typeface="Georgia"/>
                <a:cs typeface="Georgia"/>
              </a:rPr>
              <a:t>oxidation </a:t>
            </a:r>
            <a:r>
              <a:rPr sz="2600" spc="-30" dirty="0">
                <a:latin typeface="Georgia"/>
                <a:cs typeface="Georgia"/>
              </a:rPr>
              <a:t>occurs </a:t>
            </a:r>
            <a:r>
              <a:rPr sz="2600" spc="-25" dirty="0">
                <a:latin typeface="Georgia"/>
                <a:cs typeface="Georgia"/>
              </a:rPr>
              <a:t>almost in </a:t>
            </a:r>
            <a:r>
              <a:rPr sz="2600" spc="-30" dirty="0">
                <a:latin typeface="Georgia"/>
                <a:cs typeface="Georgia"/>
              </a:rPr>
              <a:t>all </a:t>
            </a:r>
            <a:r>
              <a:rPr sz="2600" spc="-35" dirty="0">
                <a:latin typeface="Georgia"/>
                <a:cs typeface="Georgia"/>
              </a:rPr>
              <a:t>tissues</a:t>
            </a:r>
            <a:r>
              <a:rPr sz="2600" spc="-425" dirty="0">
                <a:latin typeface="Georgia"/>
                <a:cs typeface="Georgia"/>
              </a:rPr>
              <a:t> </a:t>
            </a:r>
            <a:r>
              <a:rPr sz="2600" spc="-35" dirty="0">
                <a:latin typeface="Georgia"/>
                <a:cs typeface="Georgia"/>
              </a:rPr>
              <a:t>except,  </a:t>
            </a:r>
            <a:r>
              <a:rPr sz="2600" spc="-25" dirty="0">
                <a:latin typeface="Georgia"/>
                <a:cs typeface="Georgia"/>
              </a:rPr>
              <a:t>erythrocytes </a:t>
            </a:r>
            <a:r>
              <a:rPr sz="2600" spc="-35" dirty="0">
                <a:latin typeface="Georgia"/>
                <a:cs typeface="Georgia"/>
              </a:rPr>
              <a:t>and </a:t>
            </a:r>
            <a:r>
              <a:rPr sz="2600" spc="-45" dirty="0">
                <a:latin typeface="Georgia"/>
                <a:cs typeface="Georgia"/>
              </a:rPr>
              <a:t>adrenal</a:t>
            </a:r>
            <a:r>
              <a:rPr sz="2600" spc="-80" dirty="0">
                <a:latin typeface="Georgia"/>
                <a:cs typeface="Georgia"/>
              </a:rPr>
              <a:t> </a:t>
            </a:r>
            <a:r>
              <a:rPr sz="2600" spc="-30" dirty="0">
                <a:latin typeface="Georgia"/>
                <a:cs typeface="Georgia"/>
              </a:rPr>
              <a:t>medulla.</a:t>
            </a:r>
            <a:endParaRPr sz="26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2744" y="479806"/>
            <a:ext cx="7661656" cy="788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b="1" spc="-15" dirty="0"/>
              <a:t>Stages </a:t>
            </a:r>
            <a:r>
              <a:rPr sz="5000" b="1" spc="-5" dirty="0"/>
              <a:t>of</a:t>
            </a:r>
            <a:r>
              <a:rPr sz="5000" b="1" spc="-55" dirty="0"/>
              <a:t> </a:t>
            </a:r>
            <a:r>
              <a:rPr sz="5000" b="1" spc="-20" dirty="0"/>
              <a:t>beta-oxidation</a:t>
            </a:r>
            <a:endParaRPr sz="5000" b="1"/>
          </a:p>
        </p:txBody>
      </p:sp>
      <p:sp>
        <p:nvSpPr>
          <p:cNvPr id="9" name="object 9"/>
          <p:cNvSpPr txBox="1"/>
          <p:nvPr/>
        </p:nvSpPr>
        <p:spPr>
          <a:xfrm>
            <a:off x="612140" y="2332457"/>
            <a:ext cx="7994650" cy="272034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600" spc="-35" dirty="0">
                <a:latin typeface="Georgia"/>
                <a:cs typeface="Georgia"/>
              </a:rPr>
              <a:t>Three </a:t>
            </a:r>
            <a:r>
              <a:rPr sz="2600" spc="-50" dirty="0">
                <a:latin typeface="Georgia"/>
                <a:cs typeface="Georgia"/>
              </a:rPr>
              <a:t>major </a:t>
            </a:r>
            <a:r>
              <a:rPr sz="2600" spc="-40" dirty="0">
                <a:latin typeface="Georgia"/>
                <a:cs typeface="Georgia"/>
              </a:rPr>
              <a:t>steps </a:t>
            </a:r>
            <a:r>
              <a:rPr sz="2600" spc="-45" dirty="0">
                <a:latin typeface="Georgia"/>
                <a:cs typeface="Georgia"/>
              </a:rPr>
              <a:t>involved</a:t>
            </a:r>
            <a:r>
              <a:rPr sz="2600" spc="-135" dirty="0">
                <a:latin typeface="Georgia"/>
                <a:cs typeface="Georgia"/>
              </a:rPr>
              <a:t> </a:t>
            </a:r>
            <a:r>
              <a:rPr sz="2600" spc="-150" dirty="0">
                <a:latin typeface="Georgia"/>
                <a:cs typeface="Georgia"/>
              </a:rPr>
              <a:t>:</a:t>
            </a:r>
            <a:endParaRPr sz="2600">
              <a:latin typeface="Georgia"/>
              <a:cs typeface="Georgia"/>
            </a:endParaRPr>
          </a:p>
          <a:p>
            <a:pPr marL="210185" marR="5080" indent="-192405">
              <a:lnSpc>
                <a:spcPct val="100000"/>
              </a:lnSpc>
              <a:spcBef>
                <a:spcPts val="625"/>
              </a:spcBef>
              <a:buFont typeface="Georgia"/>
              <a:buAutoNum type="arabicPeriod"/>
              <a:tabLst>
                <a:tab pos="288925" algn="l"/>
              </a:tabLst>
            </a:pPr>
            <a:r>
              <a:rPr sz="2600" b="1" i="1" spc="160" dirty="0">
                <a:latin typeface="Times New Roman"/>
                <a:cs typeface="Times New Roman"/>
              </a:rPr>
              <a:t>Preparative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210" dirty="0">
                <a:latin typeface="Times New Roman"/>
                <a:cs typeface="Times New Roman"/>
              </a:rPr>
              <a:t>stage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170" dirty="0">
                <a:latin typeface="Times New Roman"/>
                <a:cs typeface="Times New Roman"/>
              </a:rPr>
              <a:t>(Activation</a:t>
            </a:r>
            <a:r>
              <a:rPr sz="2600" b="1" i="1" spc="-85" dirty="0">
                <a:latin typeface="Times New Roman"/>
                <a:cs typeface="Times New Roman"/>
              </a:rPr>
              <a:t> </a:t>
            </a:r>
            <a:r>
              <a:rPr sz="2600" b="1" i="1" spc="140" dirty="0">
                <a:latin typeface="Times New Roman"/>
                <a:cs typeface="Times New Roman"/>
              </a:rPr>
              <a:t>of</a:t>
            </a:r>
            <a:r>
              <a:rPr sz="2600" b="1" i="1" spc="-50" dirty="0">
                <a:latin typeface="Times New Roman"/>
                <a:cs typeface="Times New Roman"/>
              </a:rPr>
              <a:t> </a:t>
            </a:r>
            <a:r>
              <a:rPr sz="2600" b="1" i="1" spc="225" dirty="0">
                <a:latin typeface="Times New Roman"/>
                <a:cs typeface="Times New Roman"/>
              </a:rPr>
              <a:t>fatty</a:t>
            </a:r>
            <a:r>
              <a:rPr sz="2600" b="1" i="1" spc="-70" dirty="0">
                <a:latin typeface="Times New Roman"/>
                <a:cs typeface="Times New Roman"/>
              </a:rPr>
              <a:t> </a:t>
            </a:r>
            <a:r>
              <a:rPr sz="2600" b="1" i="1" spc="160" dirty="0">
                <a:latin typeface="Times New Roman"/>
                <a:cs typeface="Times New Roman"/>
              </a:rPr>
              <a:t>acid)</a:t>
            </a:r>
            <a:r>
              <a:rPr sz="2600" b="1" i="1" spc="-60" dirty="0">
                <a:latin typeface="Times New Roman"/>
                <a:cs typeface="Times New Roman"/>
              </a:rPr>
              <a:t> </a:t>
            </a:r>
            <a:r>
              <a:rPr sz="2600" b="1" i="1" spc="145" dirty="0">
                <a:latin typeface="Times New Roman"/>
                <a:cs typeface="Times New Roman"/>
              </a:rPr>
              <a:t>occurs  </a:t>
            </a:r>
            <a:r>
              <a:rPr sz="2600" b="1" i="1" spc="140" dirty="0">
                <a:latin typeface="Times New Roman"/>
                <a:cs typeface="Times New Roman"/>
              </a:rPr>
              <a:t>in</a:t>
            </a:r>
            <a:r>
              <a:rPr sz="2600" b="1" i="1" spc="-60" dirty="0">
                <a:latin typeface="Times New Roman"/>
                <a:cs typeface="Times New Roman"/>
              </a:rPr>
              <a:t> </a:t>
            </a:r>
            <a:r>
              <a:rPr sz="2600" b="1" i="1" spc="185" dirty="0">
                <a:solidFill>
                  <a:srgbClr val="FF0000"/>
                </a:solidFill>
                <a:latin typeface="Times New Roman"/>
                <a:cs typeface="Times New Roman"/>
              </a:rPr>
              <a:t>cytosol</a:t>
            </a:r>
            <a:r>
              <a:rPr sz="2600" b="1" i="1" spc="185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10185" marR="653415" indent="-198120">
              <a:lnSpc>
                <a:spcPct val="100000"/>
              </a:lnSpc>
              <a:spcBef>
                <a:spcPts val="625"/>
              </a:spcBef>
              <a:buAutoNum type="arabicPeriod"/>
              <a:tabLst>
                <a:tab pos="337820" algn="l"/>
              </a:tabLst>
            </a:pPr>
            <a:r>
              <a:rPr sz="2600" b="1" i="1" spc="155" dirty="0">
                <a:latin typeface="Times New Roman"/>
                <a:cs typeface="Times New Roman"/>
              </a:rPr>
              <a:t>Transport</a:t>
            </a:r>
            <a:r>
              <a:rPr sz="2600" b="1" i="1" spc="-35" dirty="0">
                <a:latin typeface="Times New Roman"/>
                <a:cs typeface="Times New Roman"/>
              </a:rPr>
              <a:t> </a:t>
            </a:r>
            <a:r>
              <a:rPr sz="2600" b="1" i="1" spc="140" dirty="0">
                <a:latin typeface="Times New Roman"/>
                <a:cs typeface="Times New Roman"/>
              </a:rPr>
              <a:t>of</a:t>
            </a:r>
            <a:r>
              <a:rPr sz="2600" b="1" i="1" spc="-55" dirty="0">
                <a:latin typeface="Times New Roman"/>
                <a:cs typeface="Times New Roman"/>
              </a:rPr>
              <a:t> </a:t>
            </a:r>
            <a:r>
              <a:rPr sz="2600" b="1" i="1" spc="220" dirty="0">
                <a:latin typeface="Times New Roman"/>
                <a:cs typeface="Times New Roman"/>
              </a:rPr>
              <a:t>fatty</a:t>
            </a:r>
            <a:r>
              <a:rPr sz="2600" b="1" i="1" spc="-95" dirty="0">
                <a:latin typeface="Times New Roman"/>
                <a:cs typeface="Times New Roman"/>
              </a:rPr>
              <a:t> </a:t>
            </a:r>
            <a:r>
              <a:rPr sz="2600" b="1" i="1" spc="150" dirty="0">
                <a:latin typeface="Times New Roman"/>
                <a:cs typeface="Times New Roman"/>
              </a:rPr>
              <a:t>acyl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55" dirty="0">
                <a:latin typeface="Times New Roman"/>
                <a:cs typeface="Times New Roman"/>
              </a:rPr>
              <a:t>CoA</a:t>
            </a:r>
            <a:r>
              <a:rPr sz="2600" b="1" i="1" spc="-100" dirty="0">
                <a:latin typeface="Times New Roman"/>
                <a:cs typeface="Times New Roman"/>
              </a:rPr>
              <a:t> </a:t>
            </a:r>
            <a:r>
              <a:rPr sz="2600" b="1" i="1" spc="180" dirty="0">
                <a:latin typeface="Times New Roman"/>
                <a:cs typeface="Times New Roman"/>
              </a:rPr>
              <a:t>through</a:t>
            </a:r>
            <a:r>
              <a:rPr sz="2600" b="1" i="1" spc="-60" dirty="0">
                <a:latin typeface="Times New Roman"/>
                <a:cs typeface="Times New Roman"/>
              </a:rPr>
              <a:t> </a:t>
            </a:r>
            <a:r>
              <a:rPr sz="2600" b="1" i="1" spc="170" dirty="0">
                <a:latin typeface="Times New Roman"/>
                <a:cs typeface="Times New Roman"/>
              </a:rPr>
              <a:t>carnitine  </a:t>
            </a:r>
            <a:r>
              <a:rPr sz="2600" b="1" i="1" spc="185" dirty="0">
                <a:latin typeface="Times New Roman"/>
                <a:cs typeface="Times New Roman"/>
              </a:rPr>
              <a:t>shuttle,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190" dirty="0">
                <a:latin typeface="Times New Roman"/>
                <a:cs typeface="Times New Roman"/>
              </a:rPr>
              <a:t>present</a:t>
            </a:r>
            <a:r>
              <a:rPr sz="2600" b="1" i="1" spc="-55" dirty="0">
                <a:latin typeface="Times New Roman"/>
                <a:cs typeface="Times New Roman"/>
              </a:rPr>
              <a:t> </a:t>
            </a:r>
            <a:r>
              <a:rPr sz="2600" b="1" i="1" spc="140" dirty="0">
                <a:latin typeface="Times New Roman"/>
                <a:cs typeface="Times New Roman"/>
              </a:rPr>
              <a:t>in</a:t>
            </a:r>
            <a:r>
              <a:rPr sz="2600" b="1" i="1" spc="-40" dirty="0">
                <a:latin typeface="Times New Roman"/>
                <a:cs typeface="Times New Roman"/>
              </a:rPr>
              <a:t> </a:t>
            </a:r>
            <a:r>
              <a:rPr sz="2600" b="1" i="1" spc="185" dirty="0">
                <a:solidFill>
                  <a:srgbClr val="FF0000"/>
                </a:solidFill>
                <a:latin typeface="Times New Roman"/>
                <a:cs typeface="Times New Roman"/>
              </a:rPr>
              <a:t>mitocondrial</a:t>
            </a:r>
            <a:r>
              <a:rPr sz="26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229" dirty="0">
                <a:solidFill>
                  <a:srgbClr val="FF0000"/>
                </a:solidFill>
                <a:latin typeface="Times New Roman"/>
                <a:cs typeface="Times New Roman"/>
              </a:rPr>
              <a:t>membrate</a:t>
            </a:r>
            <a:endParaRPr sz="2600">
              <a:latin typeface="Times New Roman"/>
              <a:cs typeface="Times New Roman"/>
            </a:endParaRPr>
          </a:p>
          <a:p>
            <a:pPr marL="334645" indent="-322580">
              <a:lnSpc>
                <a:spcPct val="100000"/>
              </a:lnSpc>
              <a:spcBef>
                <a:spcPts val="625"/>
              </a:spcBef>
              <a:buAutoNum type="arabicPeriod"/>
              <a:tabLst>
                <a:tab pos="335280" algn="l"/>
              </a:tabLst>
            </a:pPr>
            <a:r>
              <a:rPr sz="2600" b="1" i="1" spc="155" dirty="0">
                <a:latin typeface="Times New Roman"/>
                <a:cs typeface="Times New Roman"/>
              </a:rPr>
              <a:t>Beta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spc="-145" dirty="0">
                <a:latin typeface="Arial"/>
                <a:cs typeface="Arial"/>
              </a:rPr>
              <a:t>–</a:t>
            </a:r>
            <a:r>
              <a:rPr sz="2600" b="1" i="1" spc="-130" dirty="0">
                <a:latin typeface="Arial"/>
                <a:cs typeface="Arial"/>
              </a:rPr>
              <a:t> </a:t>
            </a:r>
            <a:r>
              <a:rPr sz="2600" b="1" i="1" spc="185" dirty="0">
                <a:latin typeface="Times New Roman"/>
                <a:cs typeface="Times New Roman"/>
              </a:rPr>
              <a:t>oxidation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spc="175" dirty="0">
                <a:latin typeface="Times New Roman"/>
                <a:cs typeface="Times New Roman"/>
              </a:rPr>
              <a:t>proper</a:t>
            </a:r>
            <a:r>
              <a:rPr sz="2600" b="1" i="1" spc="-50" dirty="0">
                <a:latin typeface="Times New Roman"/>
                <a:cs typeface="Times New Roman"/>
              </a:rPr>
              <a:t> </a:t>
            </a:r>
            <a:r>
              <a:rPr sz="2600" b="1" i="1" spc="140" dirty="0">
                <a:latin typeface="Times New Roman"/>
                <a:cs typeface="Times New Roman"/>
              </a:rPr>
              <a:t>in</a:t>
            </a:r>
            <a:r>
              <a:rPr sz="2600" b="1" i="1" spc="-55" dirty="0">
                <a:latin typeface="Times New Roman"/>
                <a:cs typeface="Times New Roman"/>
              </a:rPr>
              <a:t> </a:t>
            </a:r>
            <a:r>
              <a:rPr sz="2600" b="1" i="1" spc="180" dirty="0">
                <a:solidFill>
                  <a:srgbClr val="FF0000"/>
                </a:solidFill>
                <a:latin typeface="Times New Roman"/>
                <a:cs typeface="Times New Roman"/>
              </a:rPr>
              <a:t>mitochondrial</a:t>
            </a:r>
            <a:r>
              <a:rPr sz="2600" b="1" i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185" dirty="0">
                <a:solidFill>
                  <a:srgbClr val="FF0000"/>
                </a:solidFill>
                <a:latin typeface="Times New Roman"/>
                <a:cs typeface="Times New Roman"/>
              </a:rPr>
              <a:t>matrix</a:t>
            </a:r>
            <a:r>
              <a:rPr sz="2600" b="1" i="1" spc="185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04800" y="466090"/>
            <a:ext cx="8458200" cy="705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81580" algn="l"/>
              </a:tabLst>
            </a:pPr>
            <a:r>
              <a:rPr sz="4500" b="1" spc="-10" dirty="0"/>
              <a:t>Activation	</a:t>
            </a:r>
            <a:r>
              <a:rPr sz="4500" b="1" spc="-5" dirty="0"/>
              <a:t>of </a:t>
            </a:r>
            <a:r>
              <a:rPr sz="4500" b="1" spc="-40" dirty="0"/>
              <a:t>fatty</a:t>
            </a:r>
            <a:r>
              <a:rPr sz="4500" b="1" spc="-100" dirty="0"/>
              <a:t> </a:t>
            </a:r>
            <a:r>
              <a:rPr sz="4500" b="1" dirty="0"/>
              <a:t>acid</a:t>
            </a:r>
            <a:endParaRPr sz="4500" b="1"/>
          </a:p>
        </p:txBody>
      </p:sp>
      <p:sp>
        <p:nvSpPr>
          <p:cNvPr id="9" name="object 9"/>
          <p:cNvSpPr txBox="1"/>
          <p:nvPr/>
        </p:nvSpPr>
        <p:spPr>
          <a:xfrm>
            <a:off x="535940" y="1383538"/>
            <a:ext cx="7231380" cy="4623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64490" algn="l"/>
              </a:tabLst>
            </a:pPr>
            <a:r>
              <a:rPr sz="2450" spc="-625" dirty="0">
                <a:solidFill>
                  <a:srgbClr val="0AD0D9"/>
                </a:solidFill>
                <a:latin typeface="Arial"/>
                <a:cs typeface="Arial"/>
              </a:rPr>
              <a:t>	</a:t>
            </a:r>
            <a:r>
              <a:rPr sz="2600" spc="-20" dirty="0">
                <a:latin typeface="Georgia"/>
                <a:cs typeface="Georgia"/>
              </a:rPr>
              <a:t>Activation </a:t>
            </a:r>
            <a:r>
              <a:rPr sz="2600" spc="-30" dirty="0">
                <a:latin typeface="Georgia"/>
                <a:cs typeface="Georgia"/>
              </a:rPr>
              <a:t>occurs </a:t>
            </a:r>
            <a:r>
              <a:rPr sz="2600" spc="-25" dirty="0">
                <a:latin typeface="Georgia"/>
                <a:cs typeface="Georgia"/>
              </a:rPr>
              <a:t>in</a:t>
            </a:r>
            <a:r>
              <a:rPr sz="2600" spc="-140" dirty="0">
                <a:latin typeface="Georgia"/>
                <a:cs typeface="Georgia"/>
              </a:rPr>
              <a:t> </a:t>
            </a:r>
            <a:r>
              <a:rPr sz="2600" spc="-20" dirty="0">
                <a:latin typeface="Georgia"/>
                <a:cs typeface="Georgia"/>
              </a:rPr>
              <a:t>Cytosol</a:t>
            </a:r>
            <a:endParaRPr sz="26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800">
              <a:latin typeface="Georgia"/>
              <a:cs typeface="Georgia"/>
            </a:endParaRPr>
          </a:p>
          <a:p>
            <a:pPr marL="416559">
              <a:lnSpc>
                <a:spcPct val="100000"/>
              </a:lnSpc>
            </a:pPr>
            <a:r>
              <a:rPr sz="2600" b="1" spc="25" dirty="0">
                <a:latin typeface="Times New Roman"/>
                <a:cs typeface="Times New Roman"/>
              </a:rPr>
              <a:t>Acyl</a:t>
            </a:r>
            <a:r>
              <a:rPr sz="2600" b="1" spc="-30" dirty="0">
                <a:latin typeface="Times New Roman"/>
                <a:cs typeface="Times New Roman"/>
              </a:rPr>
              <a:t> CoA</a:t>
            </a:r>
            <a:r>
              <a:rPr sz="2600" b="1" spc="-125" dirty="0">
                <a:latin typeface="Times New Roman"/>
                <a:cs typeface="Times New Roman"/>
              </a:rPr>
              <a:t> </a:t>
            </a:r>
            <a:r>
              <a:rPr sz="2600" b="1" spc="170" dirty="0">
                <a:latin typeface="Times New Roman"/>
                <a:cs typeface="Times New Roman"/>
              </a:rPr>
              <a:t>synthetase</a:t>
            </a:r>
            <a:r>
              <a:rPr sz="2600" b="1" spc="-110" dirty="0">
                <a:latin typeface="Times New Roman"/>
                <a:cs typeface="Times New Roman"/>
              </a:rPr>
              <a:t> </a:t>
            </a:r>
            <a:r>
              <a:rPr sz="2600" b="1" spc="325" dirty="0">
                <a:latin typeface="Times New Roman"/>
                <a:cs typeface="Times New Roman"/>
              </a:rPr>
              <a:t>/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145" dirty="0">
                <a:latin typeface="Times New Roman"/>
                <a:cs typeface="Times New Roman"/>
              </a:rPr>
              <a:t>Thokinase</a:t>
            </a:r>
            <a:endParaRPr sz="2600">
              <a:latin typeface="Times New Roman"/>
              <a:cs typeface="Times New Roman"/>
            </a:endParaRPr>
          </a:p>
          <a:p>
            <a:pPr marL="94615">
              <a:lnSpc>
                <a:spcPct val="100000"/>
              </a:lnSpc>
              <a:spcBef>
                <a:spcPts val="625"/>
              </a:spcBef>
              <a:tabLst>
                <a:tab pos="3692525" algn="l"/>
              </a:tabLst>
            </a:pPr>
            <a:r>
              <a:rPr sz="2600" spc="-70" dirty="0">
                <a:latin typeface="Georgia"/>
                <a:cs typeface="Georgia"/>
              </a:rPr>
              <a:t>Fatty</a:t>
            </a:r>
            <a:r>
              <a:rPr sz="2600" spc="-125" dirty="0">
                <a:latin typeface="Georgia"/>
                <a:cs typeface="Georgia"/>
              </a:rPr>
              <a:t> </a:t>
            </a:r>
            <a:r>
              <a:rPr sz="2600" spc="-20" dirty="0">
                <a:latin typeface="Georgia"/>
                <a:cs typeface="Georgia"/>
              </a:rPr>
              <a:t>acid	</a:t>
            </a:r>
            <a:r>
              <a:rPr sz="2600" spc="-70" dirty="0">
                <a:latin typeface="Georgia"/>
                <a:cs typeface="Georgia"/>
              </a:rPr>
              <a:t>Fatty </a:t>
            </a:r>
            <a:r>
              <a:rPr sz="2600" spc="-25" dirty="0">
                <a:latin typeface="Georgia"/>
                <a:cs typeface="Georgia"/>
              </a:rPr>
              <a:t>acyl</a:t>
            </a:r>
            <a:r>
              <a:rPr sz="2600" spc="-65" dirty="0">
                <a:latin typeface="Georgia"/>
                <a:cs typeface="Georgia"/>
              </a:rPr>
              <a:t> </a:t>
            </a:r>
            <a:r>
              <a:rPr sz="2600" dirty="0">
                <a:latin typeface="Georgia"/>
                <a:cs typeface="Georgia"/>
              </a:rPr>
              <a:t>CoA</a:t>
            </a:r>
            <a:endParaRPr sz="26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800">
              <a:latin typeface="Georgia"/>
              <a:cs typeface="Georgia"/>
            </a:endParaRPr>
          </a:p>
          <a:p>
            <a:pPr marL="1080770">
              <a:lnSpc>
                <a:spcPct val="100000"/>
              </a:lnSpc>
              <a:tabLst>
                <a:tab pos="3077210" algn="l"/>
              </a:tabLst>
            </a:pPr>
            <a:r>
              <a:rPr sz="2600" spc="-75" dirty="0">
                <a:latin typeface="Georgia"/>
                <a:cs typeface="Georgia"/>
              </a:rPr>
              <a:t>ATP	</a:t>
            </a:r>
            <a:r>
              <a:rPr sz="2600" spc="-45" dirty="0">
                <a:latin typeface="Georgia"/>
                <a:cs typeface="Georgia"/>
              </a:rPr>
              <a:t>AMP </a:t>
            </a:r>
            <a:r>
              <a:rPr sz="2600" spc="-240" dirty="0">
                <a:latin typeface="Georgia"/>
                <a:cs typeface="Georgia"/>
              </a:rPr>
              <a:t>+</a:t>
            </a:r>
            <a:r>
              <a:rPr sz="2600" spc="15" dirty="0">
                <a:latin typeface="Georgia"/>
                <a:cs typeface="Georgia"/>
              </a:rPr>
              <a:t> </a:t>
            </a:r>
            <a:r>
              <a:rPr sz="2600" spc="-40" dirty="0">
                <a:latin typeface="Georgia"/>
                <a:cs typeface="Georgia"/>
              </a:rPr>
              <a:t>ppi</a:t>
            </a:r>
            <a:endParaRPr sz="26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800">
              <a:latin typeface="Georgia"/>
              <a:cs typeface="Georgia"/>
            </a:endParaRPr>
          </a:p>
          <a:p>
            <a:pPr marL="286385" marR="5080" indent="-274320">
              <a:lnSpc>
                <a:spcPct val="100000"/>
              </a:lnSpc>
            </a:pPr>
            <a:r>
              <a:rPr sz="2600" spc="-114" dirty="0">
                <a:latin typeface="Georgia"/>
                <a:cs typeface="Georgia"/>
              </a:rPr>
              <a:t>LCFA </a:t>
            </a:r>
            <a:r>
              <a:rPr sz="2600" spc="-45" dirty="0">
                <a:latin typeface="Georgia"/>
                <a:cs typeface="Georgia"/>
              </a:rPr>
              <a:t>requires </a:t>
            </a:r>
            <a:r>
              <a:rPr sz="2600" b="1" i="1" spc="170" dirty="0">
                <a:latin typeface="Times New Roman"/>
                <a:cs typeface="Times New Roman"/>
              </a:rPr>
              <a:t>carnitine </a:t>
            </a:r>
            <a:r>
              <a:rPr sz="2600" b="1" i="1" spc="200" dirty="0">
                <a:latin typeface="Times New Roman"/>
                <a:cs typeface="Times New Roman"/>
              </a:rPr>
              <a:t>shuttle</a:t>
            </a:r>
            <a:r>
              <a:rPr sz="2600" b="1" i="1" spc="-330" dirty="0">
                <a:latin typeface="Times New Roman"/>
                <a:cs typeface="Times New Roman"/>
              </a:rPr>
              <a:t> </a:t>
            </a:r>
            <a:r>
              <a:rPr sz="2600" spc="-45" dirty="0">
                <a:latin typeface="Georgia"/>
                <a:cs typeface="Georgia"/>
              </a:rPr>
              <a:t>for </a:t>
            </a:r>
            <a:r>
              <a:rPr sz="2600" spc="-40" dirty="0">
                <a:latin typeface="Georgia"/>
                <a:cs typeface="Georgia"/>
              </a:rPr>
              <a:t>transport </a:t>
            </a:r>
            <a:r>
              <a:rPr sz="2600" spc="-20" dirty="0">
                <a:latin typeface="Georgia"/>
                <a:cs typeface="Georgia"/>
              </a:rPr>
              <a:t>into  </a:t>
            </a:r>
            <a:r>
              <a:rPr sz="2600" spc="-25" dirty="0">
                <a:latin typeface="Georgia"/>
                <a:cs typeface="Georgia"/>
              </a:rPr>
              <a:t>mitochondrial</a:t>
            </a:r>
            <a:r>
              <a:rPr sz="2600" spc="-5" dirty="0">
                <a:latin typeface="Georgia"/>
                <a:cs typeface="Georgia"/>
              </a:rPr>
              <a:t> </a:t>
            </a:r>
            <a:r>
              <a:rPr sz="2600" spc="-40" dirty="0">
                <a:latin typeface="Georgia"/>
                <a:cs typeface="Georgia"/>
              </a:rPr>
              <a:t>menbrane</a:t>
            </a:r>
            <a:endParaRPr sz="26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600" spc="-110" dirty="0">
                <a:latin typeface="Georgia"/>
                <a:cs typeface="Georgia"/>
              </a:rPr>
              <a:t>SCFA/MCFA </a:t>
            </a:r>
            <a:r>
              <a:rPr sz="2600" spc="-10" dirty="0">
                <a:latin typeface="Georgia"/>
                <a:cs typeface="Georgia"/>
              </a:rPr>
              <a:t>do </a:t>
            </a:r>
            <a:r>
              <a:rPr sz="2600" spc="-5" dirty="0">
                <a:latin typeface="Georgia"/>
                <a:cs typeface="Georgia"/>
              </a:rPr>
              <a:t>not </a:t>
            </a:r>
            <a:r>
              <a:rPr sz="2600" spc="-45" dirty="0">
                <a:latin typeface="Georgia"/>
                <a:cs typeface="Georgia"/>
              </a:rPr>
              <a:t>require </a:t>
            </a:r>
            <a:r>
              <a:rPr sz="2600" b="1" i="1" spc="170" dirty="0">
                <a:latin typeface="Times New Roman"/>
                <a:cs typeface="Times New Roman"/>
              </a:rPr>
              <a:t>carnitine</a:t>
            </a:r>
            <a:r>
              <a:rPr sz="2600" b="1" i="1" spc="-180" dirty="0">
                <a:latin typeface="Times New Roman"/>
                <a:cs typeface="Times New Roman"/>
              </a:rPr>
              <a:t> </a:t>
            </a:r>
            <a:r>
              <a:rPr sz="2600" b="1" i="1" spc="210" dirty="0">
                <a:latin typeface="Times New Roman"/>
                <a:cs typeface="Times New Roman"/>
              </a:rPr>
              <a:t>suttle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084451" y="3226435"/>
            <a:ext cx="2030730" cy="689610"/>
            <a:chOff x="2084451" y="3226435"/>
            <a:chExt cx="2030730" cy="689610"/>
          </a:xfrm>
        </p:grpSpPr>
        <p:sp>
          <p:nvSpPr>
            <p:cNvPr id="11" name="object 11"/>
            <p:cNvSpPr/>
            <p:nvPr/>
          </p:nvSpPr>
          <p:spPr>
            <a:xfrm>
              <a:off x="2209800" y="3226435"/>
              <a:ext cx="1905000" cy="103505"/>
            </a:xfrm>
            <a:custGeom>
              <a:avLst/>
              <a:gdLst/>
              <a:ahLst/>
              <a:cxnLst/>
              <a:rect l="l" t="t" r="r" b="b"/>
              <a:pathLst>
                <a:path w="1905000" h="103504">
                  <a:moveTo>
                    <a:pt x="1816480" y="0"/>
                  </a:moveTo>
                  <a:lnTo>
                    <a:pt x="1812544" y="1015"/>
                  </a:lnTo>
                  <a:lnTo>
                    <a:pt x="1808988" y="7112"/>
                  </a:lnTo>
                  <a:lnTo>
                    <a:pt x="1810003" y="10922"/>
                  </a:lnTo>
                  <a:lnTo>
                    <a:pt x="1868810" y="45319"/>
                  </a:lnTo>
                  <a:lnTo>
                    <a:pt x="1892427" y="45338"/>
                  </a:lnTo>
                  <a:lnTo>
                    <a:pt x="1892427" y="58038"/>
                  </a:lnTo>
                  <a:lnTo>
                    <a:pt x="1869004" y="58038"/>
                  </a:lnTo>
                  <a:lnTo>
                    <a:pt x="1810003" y="92455"/>
                  </a:lnTo>
                  <a:lnTo>
                    <a:pt x="1808988" y="96265"/>
                  </a:lnTo>
                  <a:lnTo>
                    <a:pt x="1810639" y="99313"/>
                  </a:lnTo>
                  <a:lnTo>
                    <a:pt x="1812416" y="102362"/>
                  </a:lnTo>
                  <a:lnTo>
                    <a:pt x="1816353" y="103377"/>
                  </a:lnTo>
                  <a:lnTo>
                    <a:pt x="1894109" y="58038"/>
                  </a:lnTo>
                  <a:lnTo>
                    <a:pt x="1892427" y="58038"/>
                  </a:lnTo>
                  <a:lnTo>
                    <a:pt x="1894142" y="58020"/>
                  </a:lnTo>
                  <a:lnTo>
                    <a:pt x="1905000" y="51688"/>
                  </a:lnTo>
                  <a:lnTo>
                    <a:pt x="1816480" y="0"/>
                  </a:lnTo>
                  <a:close/>
                </a:path>
                <a:path w="1905000" h="103504">
                  <a:moveTo>
                    <a:pt x="1879794" y="51744"/>
                  </a:moveTo>
                  <a:lnTo>
                    <a:pt x="1869036" y="58020"/>
                  </a:lnTo>
                  <a:lnTo>
                    <a:pt x="1892427" y="58038"/>
                  </a:lnTo>
                  <a:lnTo>
                    <a:pt x="1892427" y="57276"/>
                  </a:lnTo>
                  <a:lnTo>
                    <a:pt x="1889252" y="57276"/>
                  </a:lnTo>
                  <a:lnTo>
                    <a:pt x="1879794" y="51744"/>
                  </a:lnTo>
                  <a:close/>
                </a:path>
                <a:path w="1905000" h="103504">
                  <a:moveTo>
                    <a:pt x="0" y="43814"/>
                  </a:moveTo>
                  <a:lnTo>
                    <a:pt x="0" y="56514"/>
                  </a:lnTo>
                  <a:lnTo>
                    <a:pt x="1869036" y="58020"/>
                  </a:lnTo>
                  <a:lnTo>
                    <a:pt x="1879794" y="51744"/>
                  </a:lnTo>
                  <a:lnTo>
                    <a:pt x="1868810" y="45319"/>
                  </a:lnTo>
                  <a:lnTo>
                    <a:pt x="0" y="43814"/>
                  </a:lnTo>
                  <a:close/>
                </a:path>
                <a:path w="1905000" h="103504">
                  <a:moveTo>
                    <a:pt x="1889252" y="46227"/>
                  </a:moveTo>
                  <a:lnTo>
                    <a:pt x="1879794" y="51744"/>
                  </a:lnTo>
                  <a:lnTo>
                    <a:pt x="1889252" y="57276"/>
                  </a:lnTo>
                  <a:lnTo>
                    <a:pt x="1889252" y="46227"/>
                  </a:lnTo>
                  <a:close/>
                </a:path>
                <a:path w="1905000" h="103504">
                  <a:moveTo>
                    <a:pt x="1892427" y="46227"/>
                  </a:moveTo>
                  <a:lnTo>
                    <a:pt x="1889252" y="46227"/>
                  </a:lnTo>
                  <a:lnTo>
                    <a:pt x="1889252" y="57276"/>
                  </a:lnTo>
                  <a:lnTo>
                    <a:pt x="1892427" y="57276"/>
                  </a:lnTo>
                  <a:lnTo>
                    <a:pt x="1892427" y="46227"/>
                  </a:lnTo>
                  <a:close/>
                </a:path>
                <a:path w="1905000" h="103504">
                  <a:moveTo>
                    <a:pt x="1868810" y="45319"/>
                  </a:moveTo>
                  <a:lnTo>
                    <a:pt x="1879794" y="51744"/>
                  </a:lnTo>
                  <a:lnTo>
                    <a:pt x="1889252" y="46227"/>
                  </a:lnTo>
                  <a:lnTo>
                    <a:pt x="1892427" y="46227"/>
                  </a:lnTo>
                  <a:lnTo>
                    <a:pt x="1892427" y="45338"/>
                  </a:lnTo>
                  <a:lnTo>
                    <a:pt x="1868810" y="45319"/>
                  </a:lnTo>
                  <a:close/>
                </a:path>
              </a:pathLst>
            </a:custGeom>
            <a:solidFill>
              <a:srgbClr val="055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089023" y="3328282"/>
              <a:ext cx="1815464" cy="583565"/>
            </a:xfrm>
            <a:custGeom>
              <a:avLst/>
              <a:gdLst/>
              <a:ahLst/>
              <a:cxnLst/>
              <a:rect l="l" t="t" r="r" b="b"/>
              <a:pathLst>
                <a:path w="1815464" h="583564">
                  <a:moveTo>
                    <a:pt x="0" y="438918"/>
                  </a:moveTo>
                  <a:lnTo>
                    <a:pt x="34004" y="371697"/>
                  </a:lnTo>
                  <a:lnTo>
                    <a:pt x="55357" y="339722"/>
                  </a:lnTo>
                  <a:lnTo>
                    <a:pt x="79454" y="308896"/>
                  </a:lnTo>
                  <a:lnTo>
                    <a:pt x="106178" y="279263"/>
                  </a:lnTo>
                  <a:lnTo>
                    <a:pt x="135412" y="250867"/>
                  </a:lnTo>
                  <a:lnTo>
                    <a:pt x="167039" y="223752"/>
                  </a:lnTo>
                  <a:lnTo>
                    <a:pt x="200941" y="197961"/>
                  </a:lnTo>
                  <a:lnTo>
                    <a:pt x="237000" y="173540"/>
                  </a:lnTo>
                  <a:lnTo>
                    <a:pt x="275101" y="150531"/>
                  </a:lnTo>
                  <a:lnTo>
                    <a:pt x="315125" y="128979"/>
                  </a:lnTo>
                  <a:lnTo>
                    <a:pt x="356955" y="108929"/>
                  </a:lnTo>
                  <a:lnTo>
                    <a:pt x="400474" y="90422"/>
                  </a:lnTo>
                  <a:lnTo>
                    <a:pt x="445565" y="73505"/>
                  </a:lnTo>
                  <a:lnTo>
                    <a:pt x="492110" y="58220"/>
                  </a:lnTo>
                  <a:lnTo>
                    <a:pt x="539992" y="44612"/>
                  </a:lnTo>
                  <a:lnTo>
                    <a:pt x="589094" y="32725"/>
                  </a:lnTo>
                  <a:lnTo>
                    <a:pt x="639299" y="22603"/>
                  </a:lnTo>
                  <a:lnTo>
                    <a:pt x="690489" y="14289"/>
                  </a:lnTo>
                  <a:lnTo>
                    <a:pt x="742547" y="7828"/>
                  </a:lnTo>
                  <a:lnTo>
                    <a:pt x="795356" y="3263"/>
                  </a:lnTo>
                  <a:lnTo>
                    <a:pt x="848798" y="639"/>
                  </a:lnTo>
                  <a:lnTo>
                    <a:pt x="902757" y="0"/>
                  </a:lnTo>
                  <a:lnTo>
                    <a:pt x="957115" y="1389"/>
                  </a:lnTo>
                  <a:lnTo>
                    <a:pt x="1011754" y="4850"/>
                  </a:lnTo>
                  <a:lnTo>
                    <a:pt x="1066558" y="10428"/>
                  </a:lnTo>
                  <a:lnTo>
                    <a:pt x="1121409" y="18167"/>
                  </a:lnTo>
                  <a:lnTo>
                    <a:pt x="1178887" y="28702"/>
                  </a:lnTo>
                  <a:lnTo>
                    <a:pt x="1234592" y="41419"/>
                  </a:lnTo>
                  <a:lnTo>
                    <a:pt x="1288418" y="56230"/>
                  </a:lnTo>
                  <a:lnTo>
                    <a:pt x="1340260" y="73050"/>
                  </a:lnTo>
                  <a:lnTo>
                    <a:pt x="1390011" y="91794"/>
                  </a:lnTo>
                  <a:lnTo>
                    <a:pt x="1437565" y="112374"/>
                  </a:lnTo>
                  <a:lnTo>
                    <a:pt x="1482819" y="134706"/>
                  </a:lnTo>
                  <a:lnTo>
                    <a:pt x="1525664" y="158703"/>
                  </a:lnTo>
                  <a:lnTo>
                    <a:pt x="1565997" y="184279"/>
                  </a:lnTo>
                  <a:lnTo>
                    <a:pt x="1603710" y="211348"/>
                  </a:lnTo>
                  <a:lnTo>
                    <a:pt x="1638698" y="239824"/>
                  </a:lnTo>
                  <a:lnTo>
                    <a:pt x="1670857" y="269621"/>
                  </a:lnTo>
                  <a:lnTo>
                    <a:pt x="1700079" y="300654"/>
                  </a:lnTo>
                  <a:lnTo>
                    <a:pt x="1726259" y="332835"/>
                  </a:lnTo>
                  <a:lnTo>
                    <a:pt x="1749291" y="366080"/>
                  </a:lnTo>
                  <a:lnTo>
                    <a:pt x="1769070" y="400303"/>
                  </a:lnTo>
                  <a:lnTo>
                    <a:pt x="1785490" y="435416"/>
                  </a:lnTo>
                  <a:lnTo>
                    <a:pt x="1798445" y="471335"/>
                  </a:lnTo>
                  <a:lnTo>
                    <a:pt x="1813538" y="545244"/>
                  </a:lnTo>
                  <a:lnTo>
                    <a:pt x="1815464" y="583063"/>
                  </a:lnTo>
                </a:path>
              </a:pathLst>
            </a:custGeom>
            <a:ln w="9143">
              <a:solidFill>
                <a:srgbClr val="0550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68680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spc="-45" dirty="0"/>
              <a:t>Transport </a:t>
            </a:r>
            <a:r>
              <a:rPr sz="4500" b="1" spc="-5" dirty="0"/>
              <a:t>of </a:t>
            </a:r>
            <a:r>
              <a:rPr sz="4500" b="1" spc="-45" dirty="0"/>
              <a:t>Fatty </a:t>
            </a:r>
            <a:r>
              <a:rPr sz="4500" b="1" dirty="0"/>
              <a:t>acyl</a:t>
            </a:r>
            <a:r>
              <a:rPr sz="4500" b="1" spc="10" dirty="0"/>
              <a:t> </a:t>
            </a:r>
            <a:r>
              <a:rPr sz="4500" b="1" spc="-5" dirty="0"/>
              <a:t>CoA</a:t>
            </a:r>
            <a:endParaRPr sz="4500" b="1"/>
          </a:p>
        </p:txBody>
      </p:sp>
      <p:sp>
        <p:nvSpPr>
          <p:cNvPr id="9" name="object 9"/>
          <p:cNvSpPr/>
          <p:nvPr/>
        </p:nvSpPr>
        <p:spPr>
          <a:xfrm>
            <a:off x="0" y="685798"/>
            <a:ext cx="8763000" cy="61721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524761" y="2972561"/>
            <a:ext cx="1219200" cy="1066800"/>
          </a:xfrm>
          <a:prstGeom prst="rect">
            <a:avLst/>
          </a:prstGeom>
          <a:solidFill>
            <a:srgbClr val="B5ECFC"/>
          </a:solidFill>
          <a:ln w="25908">
            <a:solidFill>
              <a:srgbClr val="085091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600">
              <a:latin typeface="Times New Roman"/>
              <a:cs typeface="Times New Roman"/>
            </a:endParaRPr>
          </a:p>
          <a:p>
            <a:pPr marL="161290">
              <a:lnSpc>
                <a:spcPct val="100000"/>
              </a:lnSpc>
              <a:spcBef>
                <a:spcPts val="5"/>
              </a:spcBef>
            </a:pPr>
            <a:r>
              <a:rPr sz="1800" b="1" spc="15" dirty="0">
                <a:latin typeface="Times New Roman"/>
                <a:cs typeface="Times New Roman"/>
              </a:rPr>
              <a:t>Acyl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CoA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43961" y="4267961"/>
            <a:ext cx="1371600" cy="990600"/>
          </a:xfrm>
          <a:prstGeom prst="rect">
            <a:avLst/>
          </a:prstGeom>
          <a:solidFill>
            <a:srgbClr val="B5ECFC"/>
          </a:solidFill>
          <a:ln w="25907">
            <a:solidFill>
              <a:srgbClr val="085091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marL="193675" marR="182245" indent="292100">
              <a:lnSpc>
                <a:spcPct val="100000"/>
              </a:lnSpc>
            </a:pPr>
            <a:r>
              <a:rPr sz="1800" b="1" spc="15" dirty="0">
                <a:latin typeface="Times New Roman"/>
                <a:cs typeface="Times New Roman"/>
              </a:rPr>
              <a:t>Acyl  </a:t>
            </a:r>
            <a:r>
              <a:rPr sz="1800" b="1" spc="90" dirty="0">
                <a:latin typeface="Times New Roman"/>
                <a:cs typeface="Times New Roman"/>
              </a:rPr>
              <a:t>carnitine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72961" y="5029961"/>
            <a:ext cx="1219200" cy="990600"/>
          </a:xfrm>
          <a:prstGeom prst="rect">
            <a:avLst/>
          </a:prstGeom>
          <a:solidFill>
            <a:srgbClr val="B5ECFC"/>
          </a:solidFill>
          <a:ln w="25907">
            <a:solidFill>
              <a:srgbClr val="085091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marL="118110" marR="105410" indent="292100">
              <a:lnSpc>
                <a:spcPct val="100000"/>
              </a:lnSpc>
              <a:spcBef>
                <a:spcPts val="5"/>
              </a:spcBef>
            </a:pPr>
            <a:r>
              <a:rPr sz="1800" b="1" spc="15" dirty="0">
                <a:latin typeface="Times New Roman"/>
                <a:cs typeface="Times New Roman"/>
              </a:rPr>
              <a:t>Acyl  </a:t>
            </a:r>
            <a:r>
              <a:rPr sz="1800" b="1" spc="90" dirty="0">
                <a:latin typeface="Times New Roman"/>
                <a:cs typeface="Times New Roman"/>
              </a:rPr>
              <a:t>carnitine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20761" y="3124961"/>
            <a:ext cx="1219200" cy="990600"/>
          </a:xfrm>
          <a:prstGeom prst="rect">
            <a:avLst/>
          </a:prstGeom>
          <a:solidFill>
            <a:srgbClr val="B5ECFC"/>
          </a:solidFill>
          <a:ln w="25907">
            <a:solidFill>
              <a:srgbClr val="085091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2300">
              <a:latin typeface="Times New Roman"/>
              <a:cs typeface="Times New Roman"/>
            </a:endParaRPr>
          </a:p>
          <a:p>
            <a:pPr marL="167005">
              <a:lnSpc>
                <a:spcPct val="100000"/>
              </a:lnSpc>
              <a:spcBef>
                <a:spcPts val="5"/>
              </a:spcBef>
            </a:pPr>
            <a:r>
              <a:rPr sz="1800" b="1" spc="15" dirty="0">
                <a:latin typeface="Times New Roman"/>
                <a:cs typeface="Times New Roman"/>
              </a:rPr>
              <a:t>Acyl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CoA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62000" y="990600"/>
            <a:ext cx="784860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84245" algn="l"/>
              </a:tabLst>
            </a:pPr>
            <a:r>
              <a:rPr sz="4500" b="1" spc="-20" dirty="0"/>
              <a:t>Beta</a:t>
            </a:r>
            <a:r>
              <a:rPr sz="4500" b="1" spc="10" dirty="0"/>
              <a:t> </a:t>
            </a:r>
            <a:r>
              <a:rPr sz="4500" b="1" spc="-20" dirty="0"/>
              <a:t>oxidation	proper</a:t>
            </a:r>
            <a:endParaRPr sz="4500" b="1"/>
          </a:p>
        </p:txBody>
      </p:sp>
      <p:sp>
        <p:nvSpPr>
          <p:cNvPr id="9" name="object 9"/>
          <p:cNvSpPr txBox="1"/>
          <p:nvPr/>
        </p:nvSpPr>
        <p:spPr>
          <a:xfrm>
            <a:off x="533400" y="2514600"/>
            <a:ext cx="8077834" cy="27209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192405">
              <a:lnSpc>
                <a:spcPct val="100000"/>
              </a:lnSpc>
              <a:spcBef>
                <a:spcPts val="105"/>
              </a:spcBef>
              <a:tabLst>
                <a:tab pos="2292985" algn="l"/>
              </a:tabLst>
            </a:pPr>
            <a:r>
              <a:rPr sz="2600" spc="-50" dirty="0">
                <a:latin typeface="Georgia"/>
                <a:cs typeface="Georgia"/>
              </a:rPr>
              <a:t>Beta</a:t>
            </a:r>
            <a:r>
              <a:rPr sz="2600" spc="-120" dirty="0">
                <a:latin typeface="Georgia"/>
                <a:cs typeface="Georgia"/>
              </a:rPr>
              <a:t> </a:t>
            </a:r>
            <a:r>
              <a:rPr sz="2600" spc="-35" dirty="0">
                <a:latin typeface="Georgia"/>
                <a:cs typeface="Georgia"/>
              </a:rPr>
              <a:t>oxidation	</a:t>
            </a:r>
            <a:r>
              <a:rPr sz="2600" spc="-45" dirty="0">
                <a:latin typeface="Georgia"/>
                <a:cs typeface="Georgia"/>
              </a:rPr>
              <a:t>proper </a:t>
            </a:r>
            <a:r>
              <a:rPr sz="2600" spc="-30" dirty="0">
                <a:latin typeface="Georgia"/>
                <a:cs typeface="Georgia"/>
              </a:rPr>
              <a:t>occurs </a:t>
            </a:r>
            <a:r>
              <a:rPr sz="2600" spc="-25" dirty="0">
                <a:latin typeface="Georgia"/>
                <a:cs typeface="Georgia"/>
              </a:rPr>
              <a:t>in </a:t>
            </a:r>
            <a:r>
              <a:rPr sz="2600" b="1" spc="160" dirty="0">
                <a:latin typeface="Times New Roman"/>
                <a:cs typeface="Times New Roman"/>
              </a:rPr>
              <a:t>mitochondrial</a:t>
            </a:r>
            <a:r>
              <a:rPr sz="2600" b="1" spc="-200" dirty="0">
                <a:latin typeface="Times New Roman"/>
                <a:cs typeface="Times New Roman"/>
              </a:rPr>
              <a:t> </a:t>
            </a:r>
            <a:r>
              <a:rPr sz="2600" b="1" spc="114" dirty="0">
                <a:latin typeface="Times New Roman"/>
                <a:cs typeface="Times New Roman"/>
              </a:rPr>
              <a:t>matrix  </a:t>
            </a:r>
            <a:r>
              <a:rPr sz="2600" b="1" spc="160" dirty="0">
                <a:latin typeface="Times New Roman"/>
                <a:cs typeface="Times New Roman"/>
              </a:rPr>
              <a:t>and </a:t>
            </a:r>
            <a:r>
              <a:rPr sz="2600" b="1" spc="130" dirty="0">
                <a:latin typeface="Times New Roman"/>
                <a:cs typeface="Times New Roman"/>
              </a:rPr>
              <a:t>involves</a:t>
            </a:r>
            <a:r>
              <a:rPr sz="2600" b="1" spc="-425" dirty="0">
                <a:latin typeface="Times New Roman"/>
                <a:cs typeface="Times New Roman"/>
              </a:rPr>
              <a:t> </a:t>
            </a:r>
            <a:r>
              <a:rPr sz="2600" b="1" spc="60" dirty="0">
                <a:latin typeface="Times New Roman"/>
                <a:cs typeface="Times New Roman"/>
              </a:rPr>
              <a:t>4 </a:t>
            </a:r>
            <a:r>
              <a:rPr sz="2600" b="1" spc="120" dirty="0">
                <a:latin typeface="Times New Roman"/>
                <a:cs typeface="Times New Roman"/>
              </a:rPr>
              <a:t>steps:</a:t>
            </a:r>
            <a:endParaRPr sz="2600">
              <a:latin typeface="Times New Roman"/>
              <a:cs typeface="Times New Roman"/>
            </a:endParaRPr>
          </a:p>
          <a:p>
            <a:pPr marL="527685" indent="-515620">
              <a:lnSpc>
                <a:spcPct val="100000"/>
              </a:lnSpc>
              <a:spcBef>
                <a:spcPts val="620"/>
              </a:spcBef>
              <a:buClr>
                <a:srgbClr val="0AD0D9"/>
              </a:buClr>
              <a:buSzPct val="94230"/>
              <a:buAutoNum type="arabicPeriod"/>
              <a:tabLst>
                <a:tab pos="527685" algn="l"/>
                <a:tab pos="528320" algn="l"/>
              </a:tabLst>
            </a:pPr>
            <a:r>
              <a:rPr sz="2600" spc="-10" dirty="0">
                <a:latin typeface="Georgia"/>
                <a:cs typeface="Georgia"/>
              </a:rPr>
              <a:t>Oxidation</a:t>
            </a:r>
            <a:endParaRPr sz="2600">
              <a:latin typeface="Georgia"/>
              <a:cs typeface="Georgia"/>
            </a:endParaRPr>
          </a:p>
          <a:p>
            <a:pPr marL="610235" indent="-598170">
              <a:lnSpc>
                <a:spcPct val="100000"/>
              </a:lnSpc>
              <a:spcBef>
                <a:spcPts val="630"/>
              </a:spcBef>
              <a:buClr>
                <a:srgbClr val="0AD0D9"/>
              </a:buClr>
              <a:buSzPct val="94230"/>
              <a:buAutoNum type="arabicPeriod"/>
              <a:tabLst>
                <a:tab pos="610235" algn="l"/>
                <a:tab pos="610870" algn="l"/>
              </a:tabLst>
            </a:pPr>
            <a:r>
              <a:rPr sz="2600" spc="-50" dirty="0">
                <a:latin typeface="Georgia"/>
                <a:cs typeface="Georgia"/>
              </a:rPr>
              <a:t>Hydration</a:t>
            </a:r>
            <a:endParaRPr sz="2600">
              <a:latin typeface="Georgia"/>
              <a:cs typeface="Georgia"/>
            </a:endParaRPr>
          </a:p>
          <a:p>
            <a:pPr marL="610235" indent="-598170">
              <a:lnSpc>
                <a:spcPct val="100000"/>
              </a:lnSpc>
              <a:spcBef>
                <a:spcPts val="620"/>
              </a:spcBef>
              <a:buClr>
                <a:srgbClr val="0AD0D9"/>
              </a:buClr>
              <a:buSzPct val="94230"/>
              <a:buAutoNum type="arabicPeriod"/>
              <a:tabLst>
                <a:tab pos="610235" algn="l"/>
                <a:tab pos="610870" algn="l"/>
              </a:tabLst>
            </a:pPr>
            <a:r>
              <a:rPr sz="2600" spc="-10" dirty="0">
                <a:latin typeface="Georgia"/>
                <a:cs typeface="Georgia"/>
              </a:rPr>
              <a:t>Oxidation</a:t>
            </a:r>
            <a:endParaRPr sz="2600">
              <a:latin typeface="Georgia"/>
              <a:cs typeface="Georgia"/>
            </a:endParaRPr>
          </a:p>
          <a:p>
            <a:pPr marL="610235" indent="-59817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AutoNum type="arabicPeriod"/>
              <a:tabLst>
                <a:tab pos="610235" algn="l"/>
                <a:tab pos="610870" algn="l"/>
              </a:tabLst>
            </a:pPr>
            <a:r>
              <a:rPr sz="2600" spc="-45" dirty="0">
                <a:latin typeface="Georgia"/>
                <a:cs typeface="Georgia"/>
              </a:rPr>
              <a:t>Cleavage</a:t>
            </a:r>
            <a:endParaRPr sz="26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85801" y="711"/>
            <a:ext cx="7178928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5" dirty="0"/>
              <a:t>Steps </a:t>
            </a:r>
            <a:r>
              <a:rPr sz="3600" b="1" spc="-5" dirty="0"/>
              <a:t>of </a:t>
            </a:r>
            <a:r>
              <a:rPr sz="3600" b="1" spc="-20" dirty="0"/>
              <a:t>Beta–oxidation</a:t>
            </a:r>
            <a:r>
              <a:rPr sz="3600" b="1" spc="-5" dirty="0"/>
              <a:t> </a:t>
            </a:r>
            <a:r>
              <a:rPr sz="3600" b="1" spc="-15" dirty="0"/>
              <a:t>proper</a:t>
            </a:r>
            <a:endParaRPr sz="3600" b="1"/>
          </a:p>
        </p:txBody>
      </p:sp>
      <p:sp>
        <p:nvSpPr>
          <p:cNvPr id="9" name="object 9"/>
          <p:cNvSpPr txBox="1"/>
          <p:nvPr/>
        </p:nvSpPr>
        <p:spPr>
          <a:xfrm>
            <a:off x="5847456" y="2443098"/>
            <a:ext cx="18878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1090" algn="l"/>
              </a:tabLst>
            </a:pPr>
            <a:r>
              <a:rPr sz="2400" spc="-70" dirty="0">
                <a:latin typeface="Georgia"/>
                <a:cs typeface="Georgia"/>
              </a:rPr>
              <a:t>ETC	</a:t>
            </a:r>
            <a:r>
              <a:rPr sz="2400" spc="-180" dirty="0">
                <a:latin typeface="Georgia"/>
                <a:cs typeface="Georgia"/>
              </a:rPr>
              <a:t>2</a:t>
            </a:r>
            <a:r>
              <a:rPr sz="2400" spc="-100" dirty="0">
                <a:latin typeface="Georgia"/>
                <a:cs typeface="Georgia"/>
              </a:rPr>
              <a:t> </a:t>
            </a:r>
            <a:r>
              <a:rPr sz="2400" spc="-70" dirty="0">
                <a:latin typeface="Georgia"/>
                <a:cs typeface="Georgia"/>
              </a:rPr>
              <a:t>ATP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97479" y="1412112"/>
            <a:ext cx="2334260" cy="230060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2400" b="1" spc="25" dirty="0">
                <a:latin typeface="Times New Roman"/>
                <a:cs typeface="Times New Roman"/>
              </a:rPr>
              <a:t>Fatty </a:t>
            </a:r>
            <a:r>
              <a:rPr sz="2400" b="1" spc="80" dirty="0">
                <a:latin typeface="Times New Roman"/>
                <a:cs typeface="Times New Roman"/>
              </a:rPr>
              <a:t>acyl</a:t>
            </a:r>
            <a:r>
              <a:rPr sz="2400" b="1" spc="-225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CoA</a:t>
            </a:r>
            <a:endParaRPr sz="2400">
              <a:latin typeface="Times New Roman"/>
              <a:cs typeface="Times New Roman"/>
            </a:endParaRPr>
          </a:p>
          <a:p>
            <a:pPr marL="1085215" marR="273050">
              <a:lnSpc>
                <a:spcPct val="121700"/>
              </a:lnSpc>
              <a:spcBef>
                <a:spcPts val="244"/>
              </a:spcBef>
            </a:pPr>
            <a:r>
              <a:rPr sz="2400" spc="-100" smtClean="0">
                <a:latin typeface="Georgia"/>
                <a:cs typeface="Georgia"/>
              </a:rPr>
              <a:t>FAD</a:t>
            </a:r>
            <a:r>
              <a:rPr lang="en-US" sz="2400" spc="-100" dirty="0">
                <a:latin typeface="Georgia"/>
                <a:cs typeface="Georgia"/>
              </a:rPr>
              <a:t>+</a:t>
            </a:r>
            <a:r>
              <a:rPr sz="2400" spc="-100" smtClean="0">
                <a:latin typeface="Georgia"/>
                <a:cs typeface="Georgia"/>
              </a:rPr>
              <a:t>  </a:t>
            </a:r>
            <a:r>
              <a:rPr sz="2400" spc="-300" dirty="0">
                <a:latin typeface="Georgia"/>
                <a:cs typeface="Georgia"/>
              </a:rPr>
              <a:t>F</a:t>
            </a:r>
            <a:r>
              <a:rPr sz="2400" spc="-65" dirty="0">
                <a:latin typeface="Georgia"/>
                <a:cs typeface="Georgia"/>
              </a:rPr>
              <a:t>ADH2</a:t>
            </a:r>
            <a:endParaRPr sz="2400">
              <a:latin typeface="Georgia"/>
              <a:cs typeface="Georgia"/>
            </a:endParaRPr>
          </a:p>
          <a:p>
            <a:pPr marL="18415">
              <a:lnSpc>
                <a:spcPct val="100000"/>
              </a:lnSpc>
              <a:spcBef>
                <a:spcPts val="575"/>
              </a:spcBef>
            </a:pPr>
            <a:r>
              <a:rPr sz="2400" b="1" spc="25" dirty="0">
                <a:latin typeface="Times New Roman"/>
                <a:cs typeface="Times New Roman"/>
              </a:rPr>
              <a:t>Trans </a:t>
            </a:r>
            <a:r>
              <a:rPr sz="2400" b="1" spc="150" dirty="0">
                <a:latin typeface="Times New Roman"/>
                <a:cs typeface="Times New Roman"/>
              </a:rPr>
              <a:t>enoyl</a:t>
            </a:r>
            <a:r>
              <a:rPr sz="2400" b="1" spc="-275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CoA</a:t>
            </a:r>
            <a:endParaRPr sz="2400">
              <a:latin typeface="Times New Roman"/>
              <a:cs typeface="Times New Roman"/>
            </a:endParaRPr>
          </a:p>
          <a:p>
            <a:pPr marL="1009015">
              <a:lnSpc>
                <a:spcPct val="100000"/>
              </a:lnSpc>
              <a:spcBef>
                <a:spcPts val="575"/>
              </a:spcBef>
            </a:pPr>
            <a:r>
              <a:rPr sz="2400" spc="-30" dirty="0">
                <a:latin typeface="Georgia"/>
                <a:cs typeface="Georgia"/>
              </a:rPr>
              <a:t>H2O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27375" y="3686936"/>
            <a:ext cx="2773680" cy="90360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400" b="1" spc="10" dirty="0">
                <a:latin typeface="Times New Roman"/>
                <a:cs typeface="Times New Roman"/>
              </a:rPr>
              <a:t>B- </a:t>
            </a:r>
            <a:r>
              <a:rPr sz="2400" b="1" spc="70" dirty="0">
                <a:latin typeface="Times New Roman"/>
                <a:cs typeface="Times New Roman"/>
              </a:rPr>
              <a:t>hydroxyacyl</a:t>
            </a:r>
            <a:r>
              <a:rPr sz="2400" b="1" spc="-150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CoA</a:t>
            </a:r>
            <a:endParaRPr sz="2400">
              <a:latin typeface="Times New Roman"/>
              <a:cs typeface="Times New Roman"/>
            </a:endParaRPr>
          </a:p>
          <a:p>
            <a:pPr marL="200660" algn="ctr">
              <a:lnSpc>
                <a:spcPct val="100000"/>
              </a:lnSpc>
              <a:spcBef>
                <a:spcPts val="575"/>
              </a:spcBef>
            </a:pPr>
            <a:r>
              <a:rPr sz="2400" spc="-20" smtClean="0">
                <a:latin typeface="Georgia"/>
                <a:cs typeface="Georgia"/>
              </a:rPr>
              <a:t>NAD</a:t>
            </a:r>
            <a:r>
              <a:rPr lang="en-US" sz="2400" spc="-20" dirty="0" smtClean="0">
                <a:latin typeface="Georgia"/>
                <a:cs typeface="Georgia"/>
              </a:rPr>
              <a:t>+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84055" y="4637913"/>
            <a:ext cx="18072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1090" algn="l"/>
              </a:tabLst>
            </a:pPr>
            <a:r>
              <a:rPr sz="2400" spc="-100" dirty="0">
                <a:latin typeface="Georgia"/>
                <a:cs typeface="Georgia"/>
              </a:rPr>
              <a:t>E</a:t>
            </a:r>
            <a:r>
              <a:rPr sz="2400" spc="-130" dirty="0">
                <a:latin typeface="Georgia"/>
                <a:cs typeface="Georgia"/>
              </a:rPr>
              <a:t>T</a:t>
            </a:r>
            <a:r>
              <a:rPr sz="2400" spc="20" dirty="0">
                <a:latin typeface="Georgia"/>
                <a:cs typeface="Georgia"/>
              </a:rPr>
              <a:t>C</a:t>
            </a:r>
            <a:r>
              <a:rPr sz="2400" dirty="0">
                <a:latin typeface="Georgia"/>
                <a:cs typeface="Georgia"/>
              </a:rPr>
              <a:t>	</a:t>
            </a:r>
            <a:r>
              <a:rPr sz="2400" spc="-245" dirty="0">
                <a:latin typeface="Georgia"/>
                <a:cs typeface="Georgia"/>
              </a:rPr>
              <a:t>3</a:t>
            </a:r>
            <a:r>
              <a:rPr sz="2400" spc="-114" dirty="0">
                <a:latin typeface="Georgia"/>
                <a:cs typeface="Georgia"/>
              </a:rPr>
              <a:t>A</a:t>
            </a:r>
            <a:r>
              <a:rPr sz="2400" spc="-50" dirty="0">
                <a:latin typeface="Georgia"/>
                <a:cs typeface="Georgia"/>
              </a:rPr>
              <a:t>TP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03575" y="4565138"/>
            <a:ext cx="2317750" cy="134239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079500">
              <a:lnSpc>
                <a:spcPct val="100000"/>
              </a:lnSpc>
              <a:spcBef>
                <a:spcPts val="670"/>
              </a:spcBef>
            </a:pPr>
            <a:r>
              <a:rPr sz="2400" spc="-30" dirty="0">
                <a:latin typeface="Georgia"/>
                <a:cs typeface="Georgia"/>
              </a:rPr>
              <a:t>NADH</a:t>
            </a:r>
            <a:endParaRPr sz="24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400" b="1" spc="-15" dirty="0">
                <a:latin typeface="Times New Roman"/>
                <a:cs typeface="Times New Roman"/>
              </a:rPr>
              <a:t>B </a:t>
            </a:r>
            <a:r>
              <a:rPr sz="2400" b="1" spc="90" dirty="0">
                <a:latin typeface="Arial"/>
                <a:cs typeface="Arial"/>
              </a:rPr>
              <a:t>–</a:t>
            </a:r>
            <a:r>
              <a:rPr sz="2400" b="1" spc="90" dirty="0">
                <a:latin typeface="Times New Roman"/>
                <a:cs typeface="Times New Roman"/>
              </a:rPr>
              <a:t>ketoacyl</a:t>
            </a:r>
            <a:r>
              <a:rPr sz="2400" b="1" spc="-110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CoA</a:t>
            </a:r>
            <a:endParaRPr sz="2400">
              <a:latin typeface="Times New Roman"/>
              <a:cs typeface="Times New Roman"/>
            </a:endParaRPr>
          </a:p>
          <a:p>
            <a:pPr marL="1061085">
              <a:lnSpc>
                <a:spcPct val="100000"/>
              </a:lnSpc>
              <a:spcBef>
                <a:spcPts val="575"/>
              </a:spcBef>
            </a:pPr>
            <a:r>
              <a:rPr sz="2400" b="1" spc="-25" dirty="0">
                <a:latin typeface="Times New Roman"/>
                <a:cs typeface="Times New Roman"/>
              </a:rPr>
              <a:t>CoA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12466" y="5954979"/>
            <a:ext cx="31362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7955" algn="l"/>
              </a:tabLst>
            </a:pPr>
            <a:r>
              <a:rPr sz="2400" b="1" dirty="0">
                <a:latin typeface="Times New Roman"/>
                <a:cs typeface="Times New Roman"/>
              </a:rPr>
              <a:t>AcylCoA	</a:t>
            </a:r>
            <a:r>
              <a:rPr sz="2400" b="1" spc="45" dirty="0">
                <a:latin typeface="Times New Roman"/>
                <a:cs typeface="Times New Roman"/>
              </a:rPr>
              <a:t>+Acetyl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CoA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198364" y="2478023"/>
            <a:ext cx="822960" cy="459105"/>
            <a:chOff x="5198364" y="2478023"/>
            <a:chExt cx="822960" cy="459105"/>
          </a:xfrm>
        </p:grpSpPr>
        <p:sp>
          <p:nvSpPr>
            <p:cNvPr id="16" name="object 16"/>
            <p:cNvSpPr/>
            <p:nvPr/>
          </p:nvSpPr>
          <p:spPr>
            <a:xfrm>
              <a:off x="5198364" y="2478023"/>
              <a:ext cx="822960" cy="45872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258562" y="2583380"/>
              <a:ext cx="534035" cy="171450"/>
            </a:xfrm>
            <a:custGeom>
              <a:avLst/>
              <a:gdLst/>
              <a:ahLst/>
              <a:cxnLst/>
              <a:rect l="l" t="t" r="r" b="b"/>
              <a:pathLst>
                <a:path w="534035" h="171450">
                  <a:moveTo>
                    <a:pt x="425084" y="104738"/>
                  </a:moveTo>
                  <a:lnTo>
                    <a:pt x="371601" y="135689"/>
                  </a:lnTo>
                  <a:lnTo>
                    <a:pt x="365976" y="140721"/>
                  </a:lnTo>
                  <a:lnTo>
                    <a:pt x="362791" y="147278"/>
                  </a:lnTo>
                  <a:lnTo>
                    <a:pt x="362297" y="154549"/>
                  </a:lnTo>
                  <a:lnTo>
                    <a:pt x="364743" y="161724"/>
                  </a:lnTo>
                  <a:lnTo>
                    <a:pt x="369722" y="167405"/>
                  </a:lnTo>
                  <a:lnTo>
                    <a:pt x="376285" y="170598"/>
                  </a:lnTo>
                  <a:lnTo>
                    <a:pt x="383585" y="171100"/>
                  </a:lnTo>
                  <a:lnTo>
                    <a:pt x="390778" y="168709"/>
                  </a:lnTo>
                  <a:lnTo>
                    <a:pt x="500686" y="104955"/>
                  </a:lnTo>
                  <a:lnTo>
                    <a:pt x="495680" y="104955"/>
                  </a:lnTo>
                  <a:lnTo>
                    <a:pt x="425084" y="104738"/>
                  </a:lnTo>
                  <a:close/>
                </a:path>
                <a:path w="534035" h="171450">
                  <a:moveTo>
                    <a:pt x="457898" y="85748"/>
                  </a:moveTo>
                  <a:lnTo>
                    <a:pt x="425084" y="104738"/>
                  </a:lnTo>
                  <a:lnTo>
                    <a:pt x="495680" y="104955"/>
                  </a:lnTo>
                  <a:lnTo>
                    <a:pt x="495680" y="102288"/>
                  </a:lnTo>
                  <a:lnTo>
                    <a:pt x="486028" y="102288"/>
                  </a:lnTo>
                  <a:lnTo>
                    <a:pt x="457898" y="85748"/>
                  </a:lnTo>
                  <a:close/>
                </a:path>
                <a:path w="534035" h="171450">
                  <a:moveTo>
                    <a:pt x="384091" y="0"/>
                  </a:moveTo>
                  <a:lnTo>
                    <a:pt x="376777" y="450"/>
                  </a:lnTo>
                  <a:lnTo>
                    <a:pt x="370177" y="3591"/>
                  </a:lnTo>
                  <a:lnTo>
                    <a:pt x="365125" y="9197"/>
                  </a:lnTo>
                  <a:lnTo>
                    <a:pt x="362660" y="16319"/>
                  </a:lnTo>
                  <a:lnTo>
                    <a:pt x="363124" y="23596"/>
                  </a:lnTo>
                  <a:lnTo>
                    <a:pt x="366303" y="30182"/>
                  </a:lnTo>
                  <a:lnTo>
                    <a:pt x="371983" y="35232"/>
                  </a:lnTo>
                  <a:lnTo>
                    <a:pt x="425398" y="66639"/>
                  </a:lnTo>
                  <a:lnTo>
                    <a:pt x="495680" y="66855"/>
                  </a:lnTo>
                  <a:lnTo>
                    <a:pt x="495680" y="104955"/>
                  </a:lnTo>
                  <a:lnTo>
                    <a:pt x="500686" y="104955"/>
                  </a:lnTo>
                  <a:lnTo>
                    <a:pt x="533526" y="85905"/>
                  </a:lnTo>
                  <a:lnTo>
                    <a:pt x="391287" y="2466"/>
                  </a:lnTo>
                  <a:lnTo>
                    <a:pt x="384091" y="0"/>
                  </a:lnTo>
                  <a:close/>
                </a:path>
                <a:path w="534035" h="171450">
                  <a:moveTo>
                    <a:pt x="0" y="65331"/>
                  </a:moveTo>
                  <a:lnTo>
                    <a:pt x="0" y="103431"/>
                  </a:lnTo>
                  <a:lnTo>
                    <a:pt x="425084" y="104738"/>
                  </a:lnTo>
                  <a:lnTo>
                    <a:pt x="457898" y="85748"/>
                  </a:lnTo>
                  <a:lnTo>
                    <a:pt x="425398" y="66639"/>
                  </a:lnTo>
                  <a:lnTo>
                    <a:pt x="0" y="65331"/>
                  </a:lnTo>
                  <a:close/>
                </a:path>
                <a:path w="534035" h="171450">
                  <a:moveTo>
                    <a:pt x="486155" y="69395"/>
                  </a:moveTo>
                  <a:lnTo>
                    <a:pt x="457898" y="85748"/>
                  </a:lnTo>
                  <a:lnTo>
                    <a:pt x="486028" y="102288"/>
                  </a:lnTo>
                  <a:lnTo>
                    <a:pt x="486155" y="69395"/>
                  </a:lnTo>
                  <a:close/>
                </a:path>
                <a:path w="534035" h="171450">
                  <a:moveTo>
                    <a:pt x="495680" y="69395"/>
                  </a:moveTo>
                  <a:lnTo>
                    <a:pt x="486155" y="69395"/>
                  </a:lnTo>
                  <a:lnTo>
                    <a:pt x="486028" y="102288"/>
                  </a:lnTo>
                  <a:lnTo>
                    <a:pt x="495680" y="102288"/>
                  </a:lnTo>
                  <a:lnTo>
                    <a:pt x="495680" y="69395"/>
                  </a:lnTo>
                  <a:close/>
                </a:path>
                <a:path w="534035" h="171450">
                  <a:moveTo>
                    <a:pt x="425398" y="66639"/>
                  </a:moveTo>
                  <a:lnTo>
                    <a:pt x="457898" y="85748"/>
                  </a:lnTo>
                  <a:lnTo>
                    <a:pt x="486155" y="69395"/>
                  </a:lnTo>
                  <a:lnTo>
                    <a:pt x="495680" y="69395"/>
                  </a:lnTo>
                  <a:lnTo>
                    <a:pt x="495680" y="66855"/>
                  </a:lnTo>
                  <a:lnTo>
                    <a:pt x="425398" y="666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6341364" y="2478023"/>
            <a:ext cx="822960" cy="459105"/>
            <a:chOff x="6341364" y="2478023"/>
            <a:chExt cx="822960" cy="459105"/>
          </a:xfrm>
        </p:grpSpPr>
        <p:sp>
          <p:nvSpPr>
            <p:cNvPr id="19" name="object 19"/>
            <p:cNvSpPr/>
            <p:nvPr/>
          </p:nvSpPr>
          <p:spPr>
            <a:xfrm>
              <a:off x="6341364" y="2478023"/>
              <a:ext cx="822960" cy="45872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401562" y="2583380"/>
              <a:ext cx="534035" cy="171450"/>
            </a:xfrm>
            <a:custGeom>
              <a:avLst/>
              <a:gdLst/>
              <a:ahLst/>
              <a:cxnLst/>
              <a:rect l="l" t="t" r="r" b="b"/>
              <a:pathLst>
                <a:path w="534034" h="171450">
                  <a:moveTo>
                    <a:pt x="425084" y="104738"/>
                  </a:moveTo>
                  <a:lnTo>
                    <a:pt x="371602" y="135689"/>
                  </a:lnTo>
                  <a:lnTo>
                    <a:pt x="365976" y="140721"/>
                  </a:lnTo>
                  <a:lnTo>
                    <a:pt x="362791" y="147278"/>
                  </a:lnTo>
                  <a:lnTo>
                    <a:pt x="362297" y="154549"/>
                  </a:lnTo>
                  <a:lnTo>
                    <a:pt x="364743" y="161724"/>
                  </a:lnTo>
                  <a:lnTo>
                    <a:pt x="369722" y="167405"/>
                  </a:lnTo>
                  <a:lnTo>
                    <a:pt x="376285" y="170598"/>
                  </a:lnTo>
                  <a:lnTo>
                    <a:pt x="383585" y="171100"/>
                  </a:lnTo>
                  <a:lnTo>
                    <a:pt x="390779" y="168709"/>
                  </a:lnTo>
                  <a:lnTo>
                    <a:pt x="500686" y="104955"/>
                  </a:lnTo>
                  <a:lnTo>
                    <a:pt x="495681" y="104955"/>
                  </a:lnTo>
                  <a:lnTo>
                    <a:pt x="425084" y="104738"/>
                  </a:lnTo>
                  <a:close/>
                </a:path>
                <a:path w="534034" h="171450">
                  <a:moveTo>
                    <a:pt x="457898" y="85748"/>
                  </a:moveTo>
                  <a:lnTo>
                    <a:pt x="425084" y="104738"/>
                  </a:lnTo>
                  <a:lnTo>
                    <a:pt x="495681" y="104955"/>
                  </a:lnTo>
                  <a:lnTo>
                    <a:pt x="495681" y="102288"/>
                  </a:lnTo>
                  <a:lnTo>
                    <a:pt x="486029" y="102288"/>
                  </a:lnTo>
                  <a:lnTo>
                    <a:pt x="457898" y="85748"/>
                  </a:lnTo>
                  <a:close/>
                </a:path>
                <a:path w="534034" h="171450">
                  <a:moveTo>
                    <a:pt x="384091" y="0"/>
                  </a:moveTo>
                  <a:lnTo>
                    <a:pt x="376777" y="450"/>
                  </a:lnTo>
                  <a:lnTo>
                    <a:pt x="370177" y="3591"/>
                  </a:lnTo>
                  <a:lnTo>
                    <a:pt x="365124" y="9197"/>
                  </a:lnTo>
                  <a:lnTo>
                    <a:pt x="362660" y="16319"/>
                  </a:lnTo>
                  <a:lnTo>
                    <a:pt x="363124" y="23596"/>
                  </a:lnTo>
                  <a:lnTo>
                    <a:pt x="366303" y="30182"/>
                  </a:lnTo>
                  <a:lnTo>
                    <a:pt x="371983" y="35232"/>
                  </a:lnTo>
                  <a:lnTo>
                    <a:pt x="425398" y="66639"/>
                  </a:lnTo>
                  <a:lnTo>
                    <a:pt x="495681" y="66855"/>
                  </a:lnTo>
                  <a:lnTo>
                    <a:pt x="495681" y="104955"/>
                  </a:lnTo>
                  <a:lnTo>
                    <a:pt x="500686" y="104955"/>
                  </a:lnTo>
                  <a:lnTo>
                    <a:pt x="533527" y="85905"/>
                  </a:lnTo>
                  <a:lnTo>
                    <a:pt x="391287" y="2466"/>
                  </a:lnTo>
                  <a:lnTo>
                    <a:pt x="384091" y="0"/>
                  </a:lnTo>
                  <a:close/>
                </a:path>
                <a:path w="534034" h="171450">
                  <a:moveTo>
                    <a:pt x="0" y="65331"/>
                  </a:moveTo>
                  <a:lnTo>
                    <a:pt x="0" y="103431"/>
                  </a:lnTo>
                  <a:lnTo>
                    <a:pt x="425084" y="104738"/>
                  </a:lnTo>
                  <a:lnTo>
                    <a:pt x="457898" y="85748"/>
                  </a:lnTo>
                  <a:lnTo>
                    <a:pt x="425398" y="66639"/>
                  </a:lnTo>
                  <a:lnTo>
                    <a:pt x="0" y="65331"/>
                  </a:lnTo>
                  <a:close/>
                </a:path>
                <a:path w="534034" h="171450">
                  <a:moveTo>
                    <a:pt x="486156" y="69395"/>
                  </a:moveTo>
                  <a:lnTo>
                    <a:pt x="457898" y="85748"/>
                  </a:lnTo>
                  <a:lnTo>
                    <a:pt x="486029" y="102288"/>
                  </a:lnTo>
                  <a:lnTo>
                    <a:pt x="486156" y="69395"/>
                  </a:lnTo>
                  <a:close/>
                </a:path>
                <a:path w="534034" h="171450">
                  <a:moveTo>
                    <a:pt x="495681" y="69395"/>
                  </a:moveTo>
                  <a:lnTo>
                    <a:pt x="486156" y="69395"/>
                  </a:lnTo>
                  <a:lnTo>
                    <a:pt x="486029" y="102288"/>
                  </a:lnTo>
                  <a:lnTo>
                    <a:pt x="495681" y="102288"/>
                  </a:lnTo>
                  <a:lnTo>
                    <a:pt x="495681" y="69395"/>
                  </a:lnTo>
                  <a:close/>
                </a:path>
                <a:path w="534034" h="171450">
                  <a:moveTo>
                    <a:pt x="425398" y="66639"/>
                  </a:moveTo>
                  <a:lnTo>
                    <a:pt x="457898" y="85748"/>
                  </a:lnTo>
                  <a:lnTo>
                    <a:pt x="486156" y="69395"/>
                  </a:lnTo>
                  <a:lnTo>
                    <a:pt x="495681" y="69395"/>
                  </a:lnTo>
                  <a:lnTo>
                    <a:pt x="495681" y="66855"/>
                  </a:lnTo>
                  <a:lnTo>
                    <a:pt x="425398" y="666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5122164" y="4687823"/>
            <a:ext cx="822960" cy="459105"/>
            <a:chOff x="5122164" y="4687823"/>
            <a:chExt cx="822960" cy="459105"/>
          </a:xfrm>
        </p:grpSpPr>
        <p:sp>
          <p:nvSpPr>
            <p:cNvPr id="22" name="object 22"/>
            <p:cNvSpPr/>
            <p:nvPr/>
          </p:nvSpPr>
          <p:spPr>
            <a:xfrm>
              <a:off x="5122164" y="4687823"/>
              <a:ext cx="822960" cy="45872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182362" y="4793180"/>
              <a:ext cx="534035" cy="171450"/>
            </a:xfrm>
            <a:custGeom>
              <a:avLst/>
              <a:gdLst/>
              <a:ahLst/>
              <a:cxnLst/>
              <a:rect l="l" t="t" r="r" b="b"/>
              <a:pathLst>
                <a:path w="534035" h="171450">
                  <a:moveTo>
                    <a:pt x="425084" y="104738"/>
                  </a:moveTo>
                  <a:lnTo>
                    <a:pt x="371601" y="135689"/>
                  </a:lnTo>
                  <a:lnTo>
                    <a:pt x="365976" y="140721"/>
                  </a:lnTo>
                  <a:lnTo>
                    <a:pt x="362791" y="147278"/>
                  </a:lnTo>
                  <a:lnTo>
                    <a:pt x="362297" y="154549"/>
                  </a:lnTo>
                  <a:lnTo>
                    <a:pt x="364743" y="161724"/>
                  </a:lnTo>
                  <a:lnTo>
                    <a:pt x="369722" y="167405"/>
                  </a:lnTo>
                  <a:lnTo>
                    <a:pt x="376285" y="170598"/>
                  </a:lnTo>
                  <a:lnTo>
                    <a:pt x="383585" y="171100"/>
                  </a:lnTo>
                  <a:lnTo>
                    <a:pt x="390778" y="168709"/>
                  </a:lnTo>
                  <a:lnTo>
                    <a:pt x="500686" y="104955"/>
                  </a:lnTo>
                  <a:lnTo>
                    <a:pt x="495680" y="104955"/>
                  </a:lnTo>
                  <a:lnTo>
                    <a:pt x="425084" y="104738"/>
                  </a:lnTo>
                  <a:close/>
                </a:path>
                <a:path w="534035" h="171450">
                  <a:moveTo>
                    <a:pt x="457898" y="85748"/>
                  </a:moveTo>
                  <a:lnTo>
                    <a:pt x="425084" y="104738"/>
                  </a:lnTo>
                  <a:lnTo>
                    <a:pt x="495680" y="104955"/>
                  </a:lnTo>
                  <a:lnTo>
                    <a:pt x="495680" y="102288"/>
                  </a:lnTo>
                  <a:lnTo>
                    <a:pt x="486028" y="102288"/>
                  </a:lnTo>
                  <a:lnTo>
                    <a:pt x="457898" y="85748"/>
                  </a:lnTo>
                  <a:close/>
                </a:path>
                <a:path w="534035" h="171450">
                  <a:moveTo>
                    <a:pt x="384091" y="0"/>
                  </a:moveTo>
                  <a:lnTo>
                    <a:pt x="376777" y="450"/>
                  </a:lnTo>
                  <a:lnTo>
                    <a:pt x="370177" y="3591"/>
                  </a:lnTo>
                  <a:lnTo>
                    <a:pt x="365125" y="9197"/>
                  </a:lnTo>
                  <a:lnTo>
                    <a:pt x="362660" y="16319"/>
                  </a:lnTo>
                  <a:lnTo>
                    <a:pt x="363124" y="23596"/>
                  </a:lnTo>
                  <a:lnTo>
                    <a:pt x="366303" y="30182"/>
                  </a:lnTo>
                  <a:lnTo>
                    <a:pt x="371983" y="35232"/>
                  </a:lnTo>
                  <a:lnTo>
                    <a:pt x="425398" y="66639"/>
                  </a:lnTo>
                  <a:lnTo>
                    <a:pt x="495680" y="66855"/>
                  </a:lnTo>
                  <a:lnTo>
                    <a:pt x="495680" y="104955"/>
                  </a:lnTo>
                  <a:lnTo>
                    <a:pt x="500686" y="104955"/>
                  </a:lnTo>
                  <a:lnTo>
                    <a:pt x="533526" y="85905"/>
                  </a:lnTo>
                  <a:lnTo>
                    <a:pt x="391287" y="2466"/>
                  </a:lnTo>
                  <a:lnTo>
                    <a:pt x="384091" y="0"/>
                  </a:lnTo>
                  <a:close/>
                </a:path>
                <a:path w="534035" h="171450">
                  <a:moveTo>
                    <a:pt x="0" y="65331"/>
                  </a:moveTo>
                  <a:lnTo>
                    <a:pt x="0" y="103431"/>
                  </a:lnTo>
                  <a:lnTo>
                    <a:pt x="425084" y="104738"/>
                  </a:lnTo>
                  <a:lnTo>
                    <a:pt x="457898" y="85748"/>
                  </a:lnTo>
                  <a:lnTo>
                    <a:pt x="425398" y="66639"/>
                  </a:lnTo>
                  <a:lnTo>
                    <a:pt x="0" y="65331"/>
                  </a:lnTo>
                  <a:close/>
                </a:path>
                <a:path w="534035" h="171450">
                  <a:moveTo>
                    <a:pt x="486155" y="69395"/>
                  </a:moveTo>
                  <a:lnTo>
                    <a:pt x="457898" y="85748"/>
                  </a:lnTo>
                  <a:lnTo>
                    <a:pt x="486028" y="102288"/>
                  </a:lnTo>
                  <a:lnTo>
                    <a:pt x="486155" y="69395"/>
                  </a:lnTo>
                  <a:close/>
                </a:path>
                <a:path w="534035" h="171450">
                  <a:moveTo>
                    <a:pt x="495680" y="69395"/>
                  </a:moveTo>
                  <a:lnTo>
                    <a:pt x="486155" y="69395"/>
                  </a:lnTo>
                  <a:lnTo>
                    <a:pt x="486028" y="102288"/>
                  </a:lnTo>
                  <a:lnTo>
                    <a:pt x="495680" y="102288"/>
                  </a:lnTo>
                  <a:lnTo>
                    <a:pt x="495680" y="69395"/>
                  </a:lnTo>
                  <a:close/>
                </a:path>
                <a:path w="534035" h="171450">
                  <a:moveTo>
                    <a:pt x="425398" y="66639"/>
                  </a:moveTo>
                  <a:lnTo>
                    <a:pt x="457898" y="85748"/>
                  </a:lnTo>
                  <a:lnTo>
                    <a:pt x="486155" y="69395"/>
                  </a:lnTo>
                  <a:lnTo>
                    <a:pt x="495680" y="69395"/>
                  </a:lnTo>
                  <a:lnTo>
                    <a:pt x="495680" y="66855"/>
                  </a:lnTo>
                  <a:lnTo>
                    <a:pt x="425398" y="666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6265164" y="4687823"/>
            <a:ext cx="822960" cy="459105"/>
            <a:chOff x="6265164" y="4687823"/>
            <a:chExt cx="822960" cy="459105"/>
          </a:xfrm>
        </p:grpSpPr>
        <p:sp>
          <p:nvSpPr>
            <p:cNvPr id="25" name="object 25"/>
            <p:cNvSpPr/>
            <p:nvPr/>
          </p:nvSpPr>
          <p:spPr>
            <a:xfrm>
              <a:off x="6265164" y="4687823"/>
              <a:ext cx="822960" cy="45872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325362" y="4793180"/>
              <a:ext cx="534035" cy="171450"/>
            </a:xfrm>
            <a:custGeom>
              <a:avLst/>
              <a:gdLst/>
              <a:ahLst/>
              <a:cxnLst/>
              <a:rect l="l" t="t" r="r" b="b"/>
              <a:pathLst>
                <a:path w="534034" h="171450">
                  <a:moveTo>
                    <a:pt x="425084" y="104738"/>
                  </a:moveTo>
                  <a:lnTo>
                    <a:pt x="371602" y="135689"/>
                  </a:lnTo>
                  <a:lnTo>
                    <a:pt x="365976" y="140721"/>
                  </a:lnTo>
                  <a:lnTo>
                    <a:pt x="362791" y="147278"/>
                  </a:lnTo>
                  <a:lnTo>
                    <a:pt x="362297" y="154549"/>
                  </a:lnTo>
                  <a:lnTo>
                    <a:pt x="364743" y="161724"/>
                  </a:lnTo>
                  <a:lnTo>
                    <a:pt x="369722" y="167405"/>
                  </a:lnTo>
                  <a:lnTo>
                    <a:pt x="376285" y="170598"/>
                  </a:lnTo>
                  <a:lnTo>
                    <a:pt x="383585" y="171100"/>
                  </a:lnTo>
                  <a:lnTo>
                    <a:pt x="390779" y="168709"/>
                  </a:lnTo>
                  <a:lnTo>
                    <a:pt x="500686" y="104955"/>
                  </a:lnTo>
                  <a:lnTo>
                    <a:pt x="495681" y="104955"/>
                  </a:lnTo>
                  <a:lnTo>
                    <a:pt x="425084" y="104738"/>
                  </a:lnTo>
                  <a:close/>
                </a:path>
                <a:path w="534034" h="171450">
                  <a:moveTo>
                    <a:pt x="457898" y="85748"/>
                  </a:moveTo>
                  <a:lnTo>
                    <a:pt x="425084" y="104738"/>
                  </a:lnTo>
                  <a:lnTo>
                    <a:pt x="495681" y="104955"/>
                  </a:lnTo>
                  <a:lnTo>
                    <a:pt x="495681" y="102288"/>
                  </a:lnTo>
                  <a:lnTo>
                    <a:pt x="486029" y="102288"/>
                  </a:lnTo>
                  <a:lnTo>
                    <a:pt x="457898" y="85748"/>
                  </a:lnTo>
                  <a:close/>
                </a:path>
                <a:path w="534034" h="171450">
                  <a:moveTo>
                    <a:pt x="384091" y="0"/>
                  </a:moveTo>
                  <a:lnTo>
                    <a:pt x="376777" y="450"/>
                  </a:lnTo>
                  <a:lnTo>
                    <a:pt x="370177" y="3591"/>
                  </a:lnTo>
                  <a:lnTo>
                    <a:pt x="365124" y="9197"/>
                  </a:lnTo>
                  <a:lnTo>
                    <a:pt x="362660" y="16319"/>
                  </a:lnTo>
                  <a:lnTo>
                    <a:pt x="363124" y="23596"/>
                  </a:lnTo>
                  <a:lnTo>
                    <a:pt x="366303" y="30182"/>
                  </a:lnTo>
                  <a:lnTo>
                    <a:pt x="371983" y="35232"/>
                  </a:lnTo>
                  <a:lnTo>
                    <a:pt x="425398" y="66639"/>
                  </a:lnTo>
                  <a:lnTo>
                    <a:pt x="495681" y="66855"/>
                  </a:lnTo>
                  <a:lnTo>
                    <a:pt x="495681" y="104955"/>
                  </a:lnTo>
                  <a:lnTo>
                    <a:pt x="500686" y="104955"/>
                  </a:lnTo>
                  <a:lnTo>
                    <a:pt x="533527" y="85905"/>
                  </a:lnTo>
                  <a:lnTo>
                    <a:pt x="391287" y="2466"/>
                  </a:lnTo>
                  <a:lnTo>
                    <a:pt x="384091" y="0"/>
                  </a:lnTo>
                  <a:close/>
                </a:path>
                <a:path w="534034" h="171450">
                  <a:moveTo>
                    <a:pt x="0" y="65331"/>
                  </a:moveTo>
                  <a:lnTo>
                    <a:pt x="0" y="103431"/>
                  </a:lnTo>
                  <a:lnTo>
                    <a:pt x="425084" y="104738"/>
                  </a:lnTo>
                  <a:lnTo>
                    <a:pt x="457898" y="85748"/>
                  </a:lnTo>
                  <a:lnTo>
                    <a:pt x="425398" y="66639"/>
                  </a:lnTo>
                  <a:lnTo>
                    <a:pt x="0" y="65331"/>
                  </a:lnTo>
                  <a:close/>
                </a:path>
                <a:path w="534034" h="171450">
                  <a:moveTo>
                    <a:pt x="486156" y="69395"/>
                  </a:moveTo>
                  <a:lnTo>
                    <a:pt x="457898" y="85748"/>
                  </a:lnTo>
                  <a:lnTo>
                    <a:pt x="486029" y="102288"/>
                  </a:lnTo>
                  <a:lnTo>
                    <a:pt x="486156" y="69395"/>
                  </a:lnTo>
                  <a:close/>
                </a:path>
                <a:path w="534034" h="171450">
                  <a:moveTo>
                    <a:pt x="495681" y="69395"/>
                  </a:moveTo>
                  <a:lnTo>
                    <a:pt x="486156" y="69395"/>
                  </a:lnTo>
                  <a:lnTo>
                    <a:pt x="486029" y="102288"/>
                  </a:lnTo>
                  <a:lnTo>
                    <a:pt x="495681" y="102288"/>
                  </a:lnTo>
                  <a:lnTo>
                    <a:pt x="495681" y="69395"/>
                  </a:lnTo>
                  <a:close/>
                </a:path>
                <a:path w="534034" h="171450">
                  <a:moveTo>
                    <a:pt x="425398" y="66639"/>
                  </a:moveTo>
                  <a:lnTo>
                    <a:pt x="457898" y="85748"/>
                  </a:lnTo>
                  <a:lnTo>
                    <a:pt x="486156" y="69395"/>
                  </a:lnTo>
                  <a:lnTo>
                    <a:pt x="495681" y="69395"/>
                  </a:lnTo>
                  <a:lnTo>
                    <a:pt x="495681" y="66855"/>
                  </a:lnTo>
                  <a:lnTo>
                    <a:pt x="425398" y="666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3657600" y="1807464"/>
            <a:ext cx="631190" cy="4556760"/>
            <a:chOff x="3657600" y="1807464"/>
            <a:chExt cx="631190" cy="4556760"/>
          </a:xfrm>
        </p:grpSpPr>
        <p:sp>
          <p:nvSpPr>
            <p:cNvPr id="28" name="object 28"/>
            <p:cNvSpPr/>
            <p:nvPr/>
          </p:nvSpPr>
          <p:spPr>
            <a:xfrm>
              <a:off x="3657600" y="1807464"/>
              <a:ext cx="458724" cy="1354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801510" y="1829562"/>
              <a:ext cx="171450" cy="1066165"/>
            </a:xfrm>
            <a:custGeom>
              <a:avLst/>
              <a:gdLst/>
              <a:ahLst/>
              <a:cxnLst/>
              <a:rect l="l" t="t" r="r" b="b"/>
              <a:pathLst>
                <a:path w="171450" h="1066164">
                  <a:moveTo>
                    <a:pt x="16446" y="895044"/>
                  </a:moveTo>
                  <a:lnTo>
                    <a:pt x="9251" y="897509"/>
                  </a:lnTo>
                  <a:lnTo>
                    <a:pt x="3643" y="902487"/>
                  </a:lnTo>
                  <a:lnTo>
                    <a:pt x="488" y="909050"/>
                  </a:lnTo>
                  <a:lnTo>
                    <a:pt x="0" y="916350"/>
                  </a:lnTo>
                  <a:lnTo>
                    <a:pt x="2393" y="923543"/>
                  </a:lnTo>
                  <a:lnTo>
                    <a:pt x="85451" y="1066038"/>
                  </a:lnTo>
                  <a:lnTo>
                    <a:pt x="107490" y="1028318"/>
                  </a:lnTo>
                  <a:lnTo>
                    <a:pt x="66401" y="1028318"/>
                  </a:lnTo>
                  <a:lnTo>
                    <a:pt x="66453" y="957680"/>
                  </a:lnTo>
                  <a:lnTo>
                    <a:pt x="35413" y="904366"/>
                  </a:lnTo>
                  <a:lnTo>
                    <a:pt x="30360" y="898687"/>
                  </a:lnTo>
                  <a:lnTo>
                    <a:pt x="23760" y="895508"/>
                  </a:lnTo>
                  <a:lnTo>
                    <a:pt x="16446" y="895044"/>
                  </a:lnTo>
                  <a:close/>
                </a:path>
                <a:path w="171450" h="1066164">
                  <a:moveTo>
                    <a:pt x="66453" y="957680"/>
                  </a:moveTo>
                  <a:lnTo>
                    <a:pt x="66401" y="1028318"/>
                  </a:lnTo>
                  <a:lnTo>
                    <a:pt x="104501" y="1028318"/>
                  </a:lnTo>
                  <a:lnTo>
                    <a:pt x="104508" y="1018666"/>
                  </a:lnTo>
                  <a:lnTo>
                    <a:pt x="69068" y="1018666"/>
                  </a:lnTo>
                  <a:lnTo>
                    <a:pt x="85530" y="990446"/>
                  </a:lnTo>
                  <a:lnTo>
                    <a:pt x="66453" y="957680"/>
                  </a:lnTo>
                  <a:close/>
                </a:path>
                <a:path w="171450" h="1066164">
                  <a:moveTo>
                    <a:pt x="154709" y="895169"/>
                  </a:moveTo>
                  <a:lnTo>
                    <a:pt x="104553" y="957835"/>
                  </a:lnTo>
                  <a:lnTo>
                    <a:pt x="104501" y="1028318"/>
                  </a:lnTo>
                  <a:lnTo>
                    <a:pt x="107490" y="1028318"/>
                  </a:lnTo>
                  <a:lnTo>
                    <a:pt x="168636" y="923671"/>
                  </a:lnTo>
                  <a:lnTo>
                    <a:pt x="171102" y="916477"/>
                  </a:lnTo>
                  <a:lnTo>
                    <a:pt x="170652" y="909177"/>
                  </a:lnTo>
                  <a:lnTo>
                    <a:pt x="167511" y="902614"/>
                  </a:lnTo>
                  <a:lnTo>
                    <a:pt x="161905" y="897636"/>
                  </a:lnTo>
                  <a:lnTo>
                    <a:pt x="154709" y="895169"/>
                  </a:lnTo>
                  <a:close/>
                </a:path>
                <a:path w="171450" h="1066164">
                  <a:moveTo>
                    <a:pt x="85530" y="990446"/>
                  </a:moveTo>
                  <a:lnTo>
                    <a:pt x="69068" y="1018666"/>
                  </a:lnTo>
                  <a:lnTo>
                    <a:pt x="101961" y="1018666"/>
                  </a:lnTo>
                  <a:lnTo>
                    <a:pt x="85530" y="990446"/>
                  </a:lnTo>
                  <a:close/>
                </a:path>
                <a:path w="171450" h="1066164">
                  <a:moveTo>
                    <a:pt x="104553" y="957835"/>
                  </a:moveTo>
                  <a:lnTo>
                    <a:pt x="85530" y="990446"/>
                  </a:lnTo>
                  <a:lnTo>
                    <a:pt x="101961" y="1018666"/>
                  </a:lnTo>
                  <a:lnTo>
                    <a:pt x="104508" y="1018666"/>
                  </a:lnTo>
                  <a:lnTo>
                    <a:pt x="104553" y="957835"/>
                  </a:lnTo>
                  <a:close/>
                </a:path>
                <a:path w="171450" h="1066164">
                  <a:moveTo>
                    <a:pt x="105263" y="0"/>
                  </a:moveTo>
                  <a:lnTo>
                    <a:pt x="67163" y="0"/>
                  </a:lnTo>
                  <a:lnTo>
                    <a:pt x="66499" y="895044"/>
                  </a:lnTo>
                  <a:lnTo>
                    <a:pt x="66543" y="957835"/>
                  </a:lnTo>
                  <a:lnTo>
                    <a:pt x="85530" y="990446"/>
                  </a:lnTo>
                  <a:lnTo>
                    <a:pt x="104553" y="957835"/>
                  </a:lnTo>
                  <a:lnTo>
                    <a:pt x="1052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657600" y="3179064"/>
              <a:ext cx="458724" cy="97536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801566" y="3201162"/>
              <a:ext cx="171450" cy="686435"/>
            </a:xfrm>
            <a:custGeom>
              <a:avLst/>
              <a:gdLst/>
              <a:ahLst/>
              <a:cxnLst/>
              <a:rect l="l" t="t" r="r" b="b"/>
              <a:pathLst>
                <a:path w="171450" h="686435">
                  <a:moveTo>
                    <a:pt x="16498" y="514806"/>
                  </a:moveTo>
                  <a:lnTo>
                    <a:pt x="9322" y="517270"/>
                  </a:lnTo>
                  <a:lnTo>
                    <a:pt x="3643" y="522249"/>
                  </a:lnTo>
                  <a:lnTo>
                    <a:pt x="464" y="528812"/>
                  </a:lnTo>
                  <a:lnTo>
                    <a:pt x="0" y="536112"/>
                  </a:lnTo>
                  <a:lnTo>
                    <a:pt x="2464" y="543306"/>
                  </a:lnTo>
                  <a:lnTo>
                    <a:pt x="85395" y="685926"/>
                  </a:lnTo>
                  <a:lnTo>
                    <a:pt x="107523" y="648081"/>
                  </a:lnTo>
                  <a:lnTo>
                    <a:pt x="66345" y="648081"/>
                  </a:lnTo>
                  <a:lnTo>
                    <a:pt x="66428" y="577554"/>
                  </a:lnTo>
                  <a:lnTo>
                    <a:pt x="35357" y="524129"/>
                  </a:lnTo>
                  <a:lnTo>
                    <a:pt x="30325" y="518449"/>
                  </a:lnTo>
                  <a:lnTo>
                    <a:pt x="23768" y="515270"/>
                  </a:lnTo>
                  <a:lnTo>
                    <a:pt x="16498" y="514806"/>
                  </a:lnTo>
                  <a:close/>
                </a:path>
                <a:path w="171450" h="686435">
                  <a:moveTo>
                    <a:pt x="66428" y="577554"/>
                  </a:moveTo>
                  <a:lnTo>
                    <a:pt x="66345" y="648081"/>
                  </a:lnTo>
                  <a:lnTo>
                    <a:pt x="104445" y="648081"/>
                  </a:lnTo>
                  <a:lnTo>
                    <a:pt x="104456" y="638556"/>
                  </a:lnTo>
                  <a:lnTo>
                    <a:pt x="69012" y="638429"/>
                  </a:lnTo>
                  <a:lnTo>
                    <a:pt x="85471" y="610298"/>
                  </a:lnTo>
                  <a:lnTo>
                    <a:pt x="66428" y="577554"/>
                  </a:lnTo>
                  <a:close/>
                </a:path>
                <a:path w="171450" h="686435">
                  <a:moveTo>
                    <a:pt x="154727" y="514933"/>
                  </a:moveTo>
                  <a:lnTo>
                    <a:pt x="104528" y="577728"/>
                  </a:lnTo>
                  <a:lnTo>
                    <a:pt x="104445" y="648081"/>
                  </a:lnTo>
                  <a:lnTo>
                    <a:pt x="107523" y="648081"/>
                  </a:lnTo>
                  <a:lnTo>
                    <a:pt x="168707" y="543432"/>
                  </a:lnTo>
                  <a:lnTo>
                    <a:pt x="171172" y="536311"/>
                  </a:lnTo>
                  <a:lnTo>
                    <a:pt x="170707" y="529034"/>
                  </a:lnTo>
                  <a:lnTo>
                    <a:pt x="167528" y="522448"/>
                  </a:lnTo>
                  <a:lnTo>
                    <a:pt x="161849" y="517398"/>
                  </a:lnTo>
                  <a:lnTo>
                    <a:pt x="154727" y="514933"/>
                  </a:lnTo>
                  <a:close/>
                </a:path>
                <a:path w="171450" h="686435">
                  <a:moveTo>
                    <a:pt x="85471" y="610298"/>
                  </a:moveTo>
                  <a:lnTo>
                    <a:pt x="69012" y="638429"/>
                  </a:lnTo>
                  <a:lnTo>
                    <a:pt x="101905" y="638556"/>
                  </a:lnTo>
                  <a:lnTo>
                    <a:pt x="85471" y="610298"/>
                  </a:lnTo>
                  <a:close/>
                </a:path>
                <a:path w="171450" h="686435">
                  <a:moveTo>
                    <a:pt x="104528" y="577728"/>
                  </a:moveTo>
                  <a:lnTo>
                    <a:pt x="85471" y="610298"/>
                  </a:lnTo>
                  <a:lnTo>
                    <a:pt x="101905" y="638556"/>
                  </a:lnTo>
                  <a:lnTo>
                    <a:pt x="104456" y="638556"/>
                  </a:lnTo>
                  <a:lnTo>
                    <a:pt x="104528" y="577728"/>
                  </a:lnTo>
                  <a:close/>
                </a:path>
                <a:path w="171450" h="686435">
                  <a:moveTo>
                    <a:pt x="105207" y="0"/>
                  </a:moveTo>
                  <a:lnTo>
                    <a:pt x="67107" y="0"/>
                  </a:lnTo>
                  <a:lnTo>
                    <a:pt x="66502" y="514806"/>
                  </a:lnTo>
                  <a:lnTo>
                    <a:pt x="66529" y="577728"/>
                  </a:lnTo>
                  <a:lnTo>
                    <a:pt x="85471" y="610298"/>
                  </a:lnTo>
                  <a:lnTo>
                    <a:pt x="104528" y="577728"/>
                  </a:lnTo>
                  <a:lnTo>
                    <a:pt x="1052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886962" y="4344161"/>
              <a:ext cx="304800" cy="601980"/>
            </a:xfrm>
            <a:custGeom>
              <a:avLst/>
              <a:gdLst/>
              <a:ahLst/>
              <a:cxnLst/>
              <a:rect l="l" t="t" r="r" b="b"/>
              <a:pathLst>
                <a:path w="304800" h="601979">
                  <a:moveTo>
                    <a:pt x="304800" y="0"/>
                  </a:moveTo>
                  <a:lnTo>
                    <a:pt x="257937" y="2921"/>
                  </a:lnTo>
                  <a:lnTo>
                    <a:pt x="204546" y="13728"/>
                  </a:lnTo>
                  <a:lnTo>
                    <a:pt x="155765" y="31546"/>
                  </a:lnTo>
                  <a:lnTo>
                    <a:pt x="112318" y="55600"/>
                  </a:lnTo>
                  <a:lnTo>
                    <a:pt x="74904" y="85064"/>
                  </a:lnTo>
                  <a:lnTo>
                    <a:pt x="44272" y="119151"/>
                  </a:lnTo>
                  <a:lnTo>
                    <a:pt x="21107" y="157060"/>
                  </a:lnTo>
                  <a:lnTo>
                    <a:pt x="6146" y="197993"/>
                  </a:lnTo>
                  <a:lnTo>
                    <a:pt x="88" y="241160"/>
                  </a:lnTo>
                  <a:lnTo>
                    <a:pt x="2781" y="274662"/>
                  </a:lnTo>
                  <a:lnTo>
                    <a:pt x="0" y="247650"/>
                  </a:lnTo>
                  <a:lnTo>
                    <a:pt x="0" y="323850"/>
                  </a:lnTo>
                  <a:lnTo>
                    <a:pt x="4292" y="365417"/>
                  </a:lnTo>
                  <a:lnTo>
                    <a:pt x="16776" y="404990"/>
                  </a:lnTo>
                  <a:lnTo>
                    <a:pt x="36830" y="441909"/>
                  </a:lnTo>
                  <a:lnTo>
                    <a:pt x="63817" y="475513"/>
                  </a:lnTo>
                  <a:lnTo>
                    <a:pt x="97104" y="505142"/>
                  </a:lnTo>
                  <a:lnTo>
                    <a:pt x="136080" y="530148"/>
                  </a:lnTo>
                  <a:lnTo>
                    <a:pt x="180124" y="549859"/>
                  </a:lnTo>
                  <a:lnTo>
                    <a:pt x="228600" y="563626"/>
                  </a:lnTo>
                  <a:lnTo>
                    <a:pt x="228600" y="601726"/>
                  </a:lnTo>
                  <a:lnTo>
                    <a:pt x="304800" y="533400"/>
                  </a:lnTo>
                  <a:lnTo>
                    <a:pt x="228600" y="449326"/>
                  </a:lnTo>
                  <a:lnTo>
                    <a:pt x="228600" y="487426"/>
                  </a:lnTo>
                  <a:lnTo>
                    <a:pt x="180124" y="473659"/>
                  </a:lnTo>
                  <a:lnTo>
                    <a:pt x="136080" y="453948"/>
                  </a:lnTo>
                  <a:lnTo>
                    <a:pt x="97104" y="428942"/>
                  </a:lnTo>
                  <a:lnTo>
                    <a:pt x="63817" y="399313"/>
                  </a:lnTo>
                  <a:lnTo>
                    <a:pt x="36830" y="365709"/>
                  </a:lnTo>
                  <a:lnTo>
                    <a:pt x="16776" y="328790"/>
                  </a:lnTo>
                  <a:lnTo>
                    <a:pt x="4292" y="289217"/>
                  </a:lnTo>
                  <a:lnTo>
                    <a:pt x="3860" y="285140"/>
                  </a:lnTo>
                  <a:lnTo>
                    <a:pt x="17094" y="242112"/>
                  </a:lnTo>
                  <a:lnTo>
                    <a:pt x="39344" y="202120"/>
                  </a:lnTo>
                  <a:lnTo>
                    <a:pt x="69494" y="166433"/>
                  </a:lnTo>
                  <a:lnTo>
                    <a:pt x="106565" y="135737"/>
                  </a:lnTo>
                  <a:lnTo>
                    <a:pt x="149593" y="110693"/>
                  </a:lnTo>
                  <a:lnTo>
                    <a:pt x="197612" y="91986"/>
                  </a:lnTo>
                  <a:lnTo>
                    <a:pt x="249669" y="80264"/>
                  </a:lnTo>
                  <a:lnTo>
                    <a:pt x="304800" y="7620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886961" y="4344162"/>
              <a:ext cx="304800" cy="601980"/>
            </a:xfrm>
            <a:custGeom>
              <a:avLst/>
              <a:gdLst/>
              <a:ahLst/>
              <a:cxnLst/>
              <a:rect l="l" t="t" r="r" b="b"/>
              <a:pathLst>
                <a:path w="304800" h="601979">
                  <a:moveTo>
                    <a:pt x="0" y="247650"/>
                  </a:moveTo>
                  <a:lnTo>
                    <a:pt x="4301" y="289211"/>
                  </a:lnTo>
                  <a:lnTo>
                    <a:pt x="16787" y="328781"/>
                  </a:lnTo>
                  <a:lnTo>
                    <a:pt x="36834" y="365698"/>
                  </a:lnTo>
                  <a:lnTo>
                    <a:pt x="63817" y="399303"/>
                  </a:lnTo>
                  <a:lnTo>
                    <a:pt x="97110" y="428938"/>
                  </a:lnTo>
                  <a:lnTo>
                    <a:pt x="136088" y="453943"/>
                  </a:lnTo>
                  <a:lnTo>
                    <a:pt x="180126" y="473659"/>
                  </a:lnTo>
                  <a:lnTo>
                    <a:pt x="228600" y="487425"/>
                  </a:lnTo>
                  <a:lnTo>
                    <a:pt x="228600" y="449325"/>
                  </a:lnTo>
                  <a:lnTo>
                    <a:pt x="304800" y="533400"/>
                  </a:lnTo>
                  <a:lnTo>
                    <a:pt x="228600" y="601726"/>
                  </a:lnTo>
                  <a:lnTo>
                    <a:pt x="228600" y="563626"/>
                  </a:lnTo>
                  <a:lnTo>
                    <a:pt x="180126" y="549859"/>
                  </a:lnTo>
                  <a:lnTo>
                    <a:pt x="136088" y="530143"/>
                  </a:lnTo>
                  <a:lnTo>
                    <a:pt x="97110" y="505138"/>
                  </a:lnTo>
                  <a:lnTo>
                    <a:pt x="63817" y="475503"/>
                  </a:lnTo>
                  <a:lnTo>
                    <a:pt x="36834" y="441898"/>
                  </a:lnTo>
                  <a:lnTo>
                    <a:pt x="16787" y="404981"/>
                  </a:lnTo>
                  <a:lnTo>
                    <a:pt x="4301" y="365411"/>
                  </a:lnTo>
                  <a:lnTo>
                    <a:pt x="0" y="323850"/>
                  </a:lnTo>
                  <a:lnTo>
                    <a:pt x="0" y="247650"/>
                  </a:lnTo>
                  <a:lnTo>
                    <a:pt x="4912" y="203133"/>
                  </a:lnTo>
                  <a:lnTo>
                    <a:pt x="19076" y="161234"/>
                  </a:lnTo>
                  <a:lnTo>
                    <a:pt x="41627" y="122653"/>
                  </a:lnTo>
                  <a:lnTo>
                    <a:pt x="71705" y="88089"/>
                  </a:lnTo>
                  <a:lnTo>
                    <a:pt x="108446" y="58242"/>
                  </a:lnTo>
                  <a:lnTo>
                    <a:pt x="150988" y="33810"/>
                  </a:lnTo>
                  <a:lnTo>
                    <a:pt x="198470" y="15492"/>
                  </a:lnTo>
                  <a:lnTo>
                    <a:pt x="250027" y="3989"/>
                  </a:lnTo>
                  <a:lnTo>
                    <a:pt x="304800" y="0"/>
                  </a:lnTo>
                  <a:lnTo>
                    <a:pt x="304800" y="76200"/>
                  </a:lnTo>
                  <a:lnTo>
                    <a:pt x="249673" y="80255"/>
                  </a:lnTo>
                  <a:lnTo>
                    <a:pt x="197617" y="91975"/>
                  </a:lnTo>
                  <a:lnTo>
                    <a:pt x="149595" y="110690"/>
                  </a:lnTo>
                  <a:lnTo>
                    <a:pt x="106568" y="135731"/>
                  </a:lnTo>
                  <a:lnTo>
                    <a:pt x="69501" y="166427"/>
                  </a:lnTo>
                  <a:lnTo>
                    <a:pt x="39356" y="202108"/>
                  </a:lnTo>
                  <a:lnTo>
                    <a:pt x="17095" y="242106"/>
                  </a:lnTo>
                  <a:lnTo>
                    <a:pt x="3683" y="285750"/>
                  </a:lnTo>
                </a:path>
              </a:pathLst>
            </a:custGeom>
            <a:ln w="25908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657600" y="4169664"/>
              <a:ext cx="458724" cy="120396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801503" y="2134361"/>
              <a:ext cx="390525" cy="2972435"/>
            </a:xfrm>
            <a:custGeom>
              <a:avLst/>
              <a:gdLst/>
              <a:ahLst/>
              <a:cxnLst/>
              <a:rect l="l" t="t" r="r" b="b"/>
              <a:pathLst>
                <a:path w="390525" h="2972435">
                  <a:moveTo>
                    <a:pt x="171157" y="2822321"/>
                  </a:moveTo>
                  <a:lnTo>
                    <a:pt x="170675" y="2815044"/>
                  </a:lnTo>
                  <a:lnTo>
                    <a:pt x="167513" y="2808452"/>
                  </a:lnTo>
                  <a:lnTo>
                    <a:pt x="161912" y="2803398"/>
                  </a:lnTo>
                  <a:lnTo>
                    <a:pt x="154711" y="2800934"/>
                  </a:lnTo>
                  <a:lnTo>
                    <a:pt x="147408" y="2801404"/>
                  </a:lnTo>
                  <a:lnTo>
                    <a:pt x="140855" y="2804579"/>
                  </a:lnTo>
                  <a:lnTo>
                    <a:pt x="135877" y="2810256"/>
                  </a:lnTo>
                  <a:lnTo>
                    <a:pt x="104559" y="2863773"/>
                  </a:lnTo>
                  <a:lnTo>
                    <a:pt x="105270" y="2057400"/>
                  </a:lnTo>
                  <a:lnTo>
                    <a:pt x="67170" y="2057400"/>
                  </a:lnTo>
                  <a:lnTo>
                    <a:pt x="66459" y="2863519"/>
                  </a:lnTo>
                  <a:lnTo>
                    <a:pt x="35420" y="2810129"/>
                  </a:lnTo>
                  <a:lnTo>
                    <a:pt x="30365" y="2804452"/>
                  </a:lnTo>
                  <a:lnTo>
                    <a:pt x="23774" y="2801277"/>
                  </a:lnTo>
                  <a:lnTo>
                    <a:pt x="16497" y="2800807"/>
                  </a:lnTo>
                  <a:lnTo>
                    <a:pt x="9385" y="2803271"/>
                  </a:lnTo>
                  <a:lnTo>
                    <a:pt x="3695" y="2808313"/>
                  </a:lnTo>
                  <a:lnTo>
                    <a:pt x="508" y="2814866"/>
                  </a:lnTo>
                  <a:lnTo>
                    <a:pt x="0" y="2822130"/>
                  </a:lnTo>
                  <a:lnTo>
                    <a:pt x="2400" y="2829306"/>
                  </a:lnTo>
                  <a:lnTo>
                    <a:pt x="85458" y="2971927"/>
                  </a:lnTo>
                  <a:lnTo>
                    <a:pt x="107581" y="2934081"/>
                  </a:lnTo>
                  <a:lnTo>
                    <a:pt x="168770" y="2829433"/>
                  </a:lnTo>
                  <a:lnTo>
                    <a:pt x="171157" y="2822321"/>
                  </a:lnTo>
                  <a:close/>
                </a:path>
                <a:path w="390525" h="2972435">
                  <a:moveTo>
                    <a:pt x="390258" y="0"/>
                  </a:moveTo>
                  <a:lnTo>
                    <a:pt x="349618" y="2540"/>
                  </a:lnTo>
                  <a:lnTo>
                    <a:pt x="301129" y="12446"/>
                  </a:lnTo>
                  <a:lnTo>
                    <a:pt x="256184" y="29032"/>
                  </a:lnTo>
                  <a:lnTo>
                    <a:pt x="215315" y="51676"/>
                  </a:lnTo>
                  <a:lnTo>
                    <a:pt x="179031" y="79692"/>
                  </a:lnTo>
                  <a:lnTo>
                    <a:pt x="147904" y="112433"/>
                  </a:lnTo>
                  <a:lnTo>
                    <a:pt x="122453" y="149237"/>
                  </a:lnTo>
                  <a:lnTo>
                    <a:pt x="103200" y="189433"/>
                  </a:lnTo>
                  <a:lnTo>
                    <a:pt x="90716" y="232384"/>
                  </a:lnTo>
                  <a:lnTo>
                    <a:pt x="85509" y="277406"/>
                  </a:lnTo>
                  <a:lnTo>
                    <a:pt x="86855" y="301459"/>
                  </a:lnTo>
                  <a:lnTo>
                    <a:pt x="85458" y="285750"/>
                  </a:lnTo>
                  <a:lnTo>
                    <a:pt x="85458" y="361950"/>
                  </a:lnTo>
                  <a:lnTo>
                    <a:pt x="89750" y="409917"/>
                  </a:lnTo>
                  <a:lnTo>
                    <a:pt x="102235" y="455574"/>
                  </a:lnTo>
                  <a:lnTo>
                    <a:pt x="122288" y="498170"/>
                  </a:lnTo>
                  <a:lnTo>
                    <a:pt x="149275" y="536943"/>
                  </a:lnTo>
                  <a:lnTo>
                    <a:pt x="182562" y="571144"/>
                  </a:lnTo>
                  <a:lnTo>
                    <a:pt x="221538" y="599998"/>
                  </a:lnTo>
                  <a:lnTo>
                    <a:pt x="265582" y="622769"/>
                  </a:lnTo>
                  <a:lnTo>
                    <a:pt x="314058" y="638683"/>
                  </a:lnTo>
                  <a:lnTo>
                    <a:pt x="314058" y="676783"/>
                  </a:lnTo>
                  <a:lnTo>
                    <a:pt x="390258" y="609600"/>
                  </a:lnTo>
                  <a:lnTo>
                    <a:pt x="314058" y="524383"/>
                  </a:lnTo>
                  <a:lnTo>
                    <a:pt x="314058" y="562483"/>
                  </a:lnTo>
                  <a:lnTo>
                    <a:pt x="265582" y="546569"/>
                  </a:lnTo>
                  <a:lnTo>
                    <a:pt x="221538" y="523798"/>
                  </a:lnTo>
                  <a:lnTo>
                    <a:pt x="182562" y="494944"/>
                  </a:lnTo>
                  <a:lnTo>
                    <a:pt x="149275" y="460743"/>
                  </a:lnTo>
                  <a:lnTo>
                    <a:pt x="122288" y="421970"/>
                  </a:lnTo>
                  <a:lnTo>
                    <a:pt x="102235" y="379374"/>
                  </a:lnTo>
                  <a:lnTo>
                    <a:pt x="89750" y="333717"/>
                  </a:lnTo>
                  <a:lnTo>
                    <a:pt x="88658" y="321564"/>
                  </a:lnTo>
                  <a:lnTo>
                    <a:pt x="98844" y="278003"/>
                  </a:lnTo>
                  <a:lnTo>
                    <a:pt x="116903" y="235394"/>
                  </a:lnTo>
                  <a:lnTo>
                    <a:pt x="141617" y="196596"/>
                  </a:lnTo>
                  <a:lnTo>
                    <a:pt x="172275" y="162204"/>
                  </a:lnTo>
                  <a:lnTo>
                    <a:pt x="208165" y="132778"/>
                  </a:lnTo>
                  <a:lnTo>
                    <a:pt x="248615" y="108889"/>
                  </a:lnTo>
                  <a:lnTo>
                    <a:pt x="292912" y="91109"/>
                  </a:lnTo>
                  <a:lnTo>
                    <a:pt x="340360" y="80022"/>
                  </a:lnTo>
                  <a:lnTo>
                    <a:pt x="390258" y="76200"/>
                  </a:lnTo>
                  <a:lnTo>
                    <a:pt x="3902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886961" y="2134362"/>
              <a:ext cx="304800" cy="676910"/>
            </a:xfrm>
            <a:custGeom>
              <a:avLst/>
              <a:gdLst/>
              <a:ahLst/>
              <a:cxnLst/>
              <a:rect l="l" t="t" r="r" b="b"/>
              <a:pathLst>
                <a:path w="304800" h="676910">
                  <a:moveTo>
                    <a:pt x="0" y="285750"/>
                  </a:moveTo>
                  <a:lnTo>
                    <a:pt x="4301" y="333713"/>
                  </a:lnTo>
                  <a:lnTo>
                    <a:pt x="16787" y="379370"/>
                  </a:lnTo>
                  <a:lnTo>
                    <a:pt x="36834" y="421965"/>
                  </a:lnTo>
                  <a:lnTo>
                    <a:pt x="63817" y="460740"/>
                  </a:lnTo>
                  <a:lnTo>
                    <a:pt x="97110" y="494936"/>
                  </a:lnTo>
                  <a:lnTo>
                    <a:pt x="136088" y="523797"/>
                  </a:lnTo>
                  <a:lnTo>
                    <a:pt x="180126" y="546565"/>
                  </a:lnTo>
                  <a:lnTo>
                    <a:pt x="228600" y="562483"/>
                  </a:lnTo>
                  <a:lnTo>
                    <a:pt x="228600" y="524383"/>
                  </a:lnTo>
                  <a:lnTo>
                    <a:pt x="304800" y="609600"/>
                  </a:lnTo>
                  <a:lnTo>
                    <a:pt x="228600" y="676783"/>
                  </a:lnTo>
                  <a:lnTo>
                    <a:pt x="228600" y="638683"/>
                  </a:lnTo>
                  <a:lnTo>
                    <a:pt x="180126" y="622765"/>
                  </a:lnTo>
                  <a:lnTo>
                    <a:pt x="136088" y="599997"/>
                  </a:lnTo>
                  <a:lnTo>
                    <a:pt x="97110" y="571136"/>
                  </a:lnTo>
                  <a:lnTo>
                    <a:pt x="63817" y="536940"/>
                  </a:lnTo>
                  <a:lnTo>
                    <a:pt x="36834" y="498165"/>
                  </a:lnTo>
                  <a:lnTo>
                    <a:pt x="16787" y="455570"/>
                  </a:lnTo>
                  <a:lnTo>
                    <a:pt x="4301" y="409913"/>
                  </a:lnTo>
                  <a:lnTo>
                    <a:pt x="0" y="361950"/>
                  </a:lnTo>
                  <a:lnTo>
                    <a:pt x="0" y="285750"/>
                  </a:lnTo>
                  <a:lnTo>
                    <a:pt x="3990" y="239388"/>
                  </a:lnTo>
                  <a:lnTo>
                    <a:pt x="15544" y="195413"/>
                  </a:lnTo>
                  <a:lnTo>
                    <a:pt x="34032" y="154411"/>
                  </a:lnTo>
                  <a:lnTo>
                    <a:pt x="58826" y="116970"/>
                  </a:lnTo>
                  <a:lnTo>
                    <a:pt x="89296" y="83677"/>
                  </a:lnTo>
                  <a:lnTo>
                    <a:pt x="124815" y="55120"/>
                  </a:lnTo>
                  <a:lnTo>
                    <a:pt x="164753" y="31886"/>
                  </a:lnTo>
                  <a:lnTo>
                    <a:pt x="208483" y="14563"/>
                  </a:lnTo>
                  <a:lnTo>
                    <a:pt x="255374" y="3738"/>
                  </a:lnTo>
                  <a:lnTo>
                    <a:pt x="304800" y="0"/>
                  </a:lnTo>
                  <a:lnTo>
                    <a:pt x="304800" y="76200"/>
                  </a:lnTo>
                  <a:lnTo>
                    <a:pt x="254906" y="80022"/>
                  </a:lnTo>
                  <a:lnTo>
                    <a:pt x="207462" y="91107"/>
                  </a:lnTo>
                  <a:lnTo>
                    <a:pt x="163166" y="108881"/>
                  </a:lnTo>
                  <a:lnTo>
                    <a:pt x="122718" y="132769"/>
                  </a:lnTo>
                  <a:lnTo>
                    <a:pt x="86817" y="162199"/>
                  </a:lnTo>
                  <a:lnTo>
                    <a:pt x="56162" y="196595"/>
                  </a:lnTo>
                  <a:lnTo>
                    <a:pt x="31452" y="235385"/>
                  </a:lnTo>
                  <a:lnTo>
                    <a:pt x="13387" y="277995"/>
                  </a:lnTo>
                  <a:lnTo>
                    <a:pt x="2666" y="323850"/>
                  </a:lnTo>
                </a:path>
              </a:pathLst>
            </a:custGeom>
            <a:ln w="25908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733800" y="5388864"/>
              <a:ext cx="458724" cy="97536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877766" y="5410961"/>
              <a:ext cx="171450" cy="686435"/>
            </a:xfrm>
            <a:custGeom>
              <a:avLst/>
              <a:gdLst/>
              <a:ahLst/>
              <a:cxnLst/>
              <a:rect l="l" t="t" r="r" b="b"/>
              <a:pathLst>
                <a:path w="171450" h="686435">
                  <a:moveTo>
                    <a:pt x="16498" y="514800"/>
                  </a:moveTo>
                  <a:lnTo>
                    <a:pt x="9322" y="517232"/>
                  </a:lnTo>
                  <a:lnTo>
                    <a:pt x="3643" y="522258"/>
                  </a:lnTo>
                  <a:lnTo>
                    <a:pt x="464" y="528832"/>
                  </a:lnTo>
                  <a:lnTo>
                    <a:pt x="0" y="536119"/>
                  </a:lnTo>
                  <a:lnTo>
                    <a:pt x="2464" y="543280"/>
                  </a:lnTo>
                  <a:lnTo>
                    <a:pt x="85395" y="685888"/>
                  </a:lnTo>
                  <a:lnTo>
                    <a:pt x="107497" y="648106"/>
                  </a:lnTo>
                  <a:lnTo>
                    <a:pt x="66345" y="648055"/>
                  </a:lnTo>
                  <a:lnTo>
                    <a:pt x="66428" y="577523"/>
                  </a:lnTo>
                  <a:lnTo>
                    <a:pt x="35357" y="524116"/>
                  </a:lnTo>
                  <a:lnTo>
                    <a:pt x="30325" y="518461"/>
                  </a:lnTo>
                  <a:lnTo>
                    <a:pt x="23768" y="515283"/>
                  </a:lnTo>
                  <a:lnTo>
                    <a:pt x="16498" y="514800"/>
                  </a:lnTo>
                  <a:close/>
                </a:path>
                <a:path w="171450" h="686435">
                  <a:moveTo>
                    <a:pt x="66428" y="577523"/>
                  </a:moveTo>
                  <a:lnTo>
                    <a:pt x="66345" y="648055"/>
                  </a:lnTo>
                  <a:lnTo>
                    <a:pt x="104445" y="648106"/>
                  </a:lnTo>
                  <a:lnTo>
                    <a:pt x="104456" y="638505"/>
                  </a:lnTo>
                  <a:lnTo>
                    <a:pt x="69012" y="638467"/>
                  </a:lnTo>
                  <a:lnTo>
                    <a:pt x="85491" y="610290"/>
                  </a:lnTo>
                  <a:lnTo>
                    <a:pt x="66428" y="577523"/>
                  </a:lnTo>
                  <a:close/>
                </a:path>
                <a:path w="171450" h="686435">
                  <a:moveTo>
                    <a:pt x="154727" y="514961"/>
                  </a:moveTo>
                  <a:lnTo>
                    <a:pt x="104528" y="577739"/>
                  </a:lnTo>
                  <a:lnTo>
                    <a:pt x="104445" y="648106"/>
                  </a:lnTo>
                  <a:lnTo>
                    <a:pt x="107497" y="648106"/>
                  </a:lnTo>
                  <a:lnTo>
                    <a:pt x="168707" y="543471"/>
                  </a:lnTo>
                  <a:lnTo>
                    <a:pt x="171172" y="536314"/>
                  </a:lnTo>
                  <a:lnTo>
                    <a:pt x="170707" y="529026"/>
                  </a:lnTo>
                  <a:lnTo>
                    <a:pt x="167528" y="522445"/>
                  </a:lnTo>
                  <a:lnTo>
                    <a:pt x="161849" y="517410"/>
                  </a:lnTo>
                  <a:lnTo>
                    <a:pt x="154727" y="514961"/>
                  </a:lnTo>
                  <a:close/>
                </a:path>
                <a:path w="171450" h="686435">
                  <a:moveTo>
                    <a:pt x="85491" y="610290"/>
                  </a:moveTo>
                  <a:lnTo>
                    <a:pt x="69012" y="638467"/>
                  </a:lnTo>
                  <a:lnTo>
                    <a:pt x="101905" y="638505"/>
                  </a:lnTo>
                  <a:lnTo>
                    <a:pt x="85491" y="610290"/>
                  </a:lnTo>
                  <a:close/>
                </a:path>
                <a:path w="171450" h="686435">
                  <a:moveTo>
                    <a:pt x="104528" y="577739"/>
                  </a:moveTo>
                  <a:lnTo>
                    <a:pt x="85491" y="610290"/>
                  </a:lnTo>
                  <a:lnTo>
                    <a:pt x="101905" y="638505"/>
                  </a:lnTo>
                  <a:lnTo>
                    <a:pt x="104456" y="638505"/>
                  </a:lnTo>
                  <a:lnTo>
                    <a:pt x="104528" y="577739"/>
                  </a:lnTo>
                  <a:close/>
                </a:path>
                <a:path w="171450" h="686435">
                  <a:moveTo>
                    <a:pt x="105207" y="0"/>
                  </a:moveTo>
                  <a:lnTo>
                    <a:pt x="67107" y="0"/>
                  </a:lnTo>
                  <a:lnTo>
                    <a:pt x="66502" y="514800"/>
                  </a:lnTo>
                  <a:lnTo>
                    <a:pt x="66553" y="577739"/>
                  </a:lnTo>
                  <a:lnTo>
                    <a:pt x="85491" y="610290"/>
                  </a:lnTo>
                  <a:lnTo>
                    <a:pt x="104528" y="577739"/>
                  </a:lnTo>
                  <a:lnTo>
                    <a:pt x="1052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808476" y="3389376"/>
              <a:ext cx="403860" cy="36728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886961" y="3429762"/>
              <a:ext cx="266700" cy="228600"/>
            </a:xfrm>
            <a:custGeom>
              <a:avLst/>
              <a:gdLst/>
              <a:ahLst/>
              <a:cxnLst/>
              <a:rect l="l" t="t" r="r" b="b"/>
              <a:pathLst>
                <a:path w="266700" h="228600">
                  <a:moveTo>
                    <a:pt x="266700" y="0"/>
                  </a:moveTo>
                  <a:lnTo>
                    <a:pt x="212943" y="4644"/>
                  </a:lnTo>
                  <a:lnTo>
                    <a:pt x="162877" y="17966"/>
                  </a:lnTo>
                  <a:lnTo>
                    <a:pt x="117574" y="39045"/>
                  </a:lnTo>
                  <a:lnTo>
                    <a:pt x="78104" y="66960"/>
                  </a:lnTo>
                  <a:lnTo>
                    <a:pt x="45541" y="100793"/>
                  </a:lnTo>
                  <a:lnTo>
                    <a:pt x="20954" y="139624"/>
                  </a:lnTo>
                  <a:lnTo>
                    <a:pt x="5417" y="182533"/>
                  </a:lnTo>
                  <a:lnTo>
                    <a:pt x="0" y="22860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884675" y="5599176"/>
              <a:ext cx="403860" cy="36728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963161" y="5639561"/>
              <a:ext cx="266700" cy="228600"/>
            </a:xfrm>
            <a:custGeom>
              <a:avLst/>
              <a:gdLst/>
              <a:ahLst/>
              <a:cxnLst/>
              <a:rect l="l" t="t" r="r" b="b"/>
              <a:pathLst>
                <a:path w="266700" h="228600">
                  <a:moveTo>
                    <a:pt x="266700" y="0"/>
                  </a:moveTo>
                  <a:lnTo>
                    <a:pt x="212943" y="4644"/>
                  </a:lnTo>
                  <a:lnTo>
                    <a:pt x="162877" y="17964"/>
                  </a:lnTo>
                  <a:lnTo>
                    <a:pt x="117574" y="39041"/>
                  </a:lnTo>
                  <a:lnTo>
                    <a:pt x="78104" y="66955"/>
                  </a:lnTo>
                  <a:lnTo>
                    <a:pt x="45541" y="100788"/>
                  </a:lnTo>
                  <a:lnTo>
                    <a:pt x="20954" y="139619"/>
                  </a:lnTo>
                  <a:lnTo>
                    <a:pt x="5417" y="182529"/>
                  </a:lnTo>
                  <a:lnTo>
                    <a:pt x="0" y="22860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534162" y="2058161"/>
            <a:ext cx="2133600" cy="685800"/>
          </a:xfrm>
          <a:prstGeom prst="rect">
            <a:avLst/>
          </a:prstGeom>
          <a:solidFill>
            <a:srgbClr val="B12D23"/>
          </a:solidFill>
          <a:ln w="25908">
            <a:solidFill>
              <a:srgbClr val="085091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249554" marR="243204" indent="344170">
              <a:lnSpc>
                <a:spcPct val="100000"/>
              </a:lnSpc>
              <a:spcBef>
                <a:spcPts val="415"/>
              </a:spcBef>
            </a:pPr>
            <a:r>
              <a:rPr sz="1800" b="1" spc="15" dirty="0">
                <a:solidFill>
                  <a:srgbClr val="FFFF00"/>
                </a:solidFill>
                <a:latin typeface="Times New Roman"/>
                <a:cs typeface="Times New Roman"/>
              </a:rPr>
              <a:t>Acyl </a:t>
            </a:r>
            <a:r>
              <a:rPr sz="1800" b="1" spc="-20" dirty="0">
                <a:solidFill>
                  <a:srgbClr val="FFFF00"/>
                </a:solidFill>
                <a:latin typeface="Times New Roman"/>
                <a:cs typeface="Times New Roman"/>
              </a:rPr>
              <a:t>CoA  </a:t>
            </a:r>
            <a:r>
              <a:rPr sz="1800" b="1" spc="150" dirty="0">
                <a:solidFill>
                  <a:srgbClr val="FFFF00"/>
                </a:solidFill>
                <a:latin typeface="Times New Roman"/>
                <a:cs typeface="Times New Roman"/>
              </a:rPr>
              <a:t>d</a:t>
            </a:r>
            <a:r>
              <a:rPr sz="1800" b="1" spc="125" dirty="0">
                <a:solidFill>
                  <a:srgbClr val="FFFF00"/>
                </a:solidFill>
                <a:latin typeface="Times New Roman"/>
                <a:cs typeface="Times New Roman"/>
              </a:rPr>
              <a:t>eh</a:t>
            </a:r>
            <a:r>
              <a:rPr sz="1800" b="1" spc="-30" dirty="0">
                <a:solidFill>
                  <a:srgbClr val="FFFF00"/>
                </a:solidFill>
                <a:latin typeface="Times New Roman"/>
                <a:cs typeface="Times New Roman"/>
              </a:rPr>
              <a:t>y</a:t>
            </a:r>
            <a:r>
              <a:rPr sz="1800" b="1" spc="45" dirty="0">
                <a:solidFill>
                  <a:srgbClr val="FFFF00"/>
                </a:solidFill>
                <a:latin typeface="Times New Roman"/>
                <a:cs typeface="Times New Roman"/>
              </a:rPr>
              <a:t>d</a:t>
            </a:r>
            <a:r>
              <a:rPr sz="1800" b="1" spc="15" dirty="0">
                <a:solidFill>
                  <a:srgbClr val="FFFF00"/>
                </a:solidFill>
                <a:latin typeface="Times New Roman"/>
                <a:cs typeface="Times New Roman"/>
              </a:rPr>
              <a:t>r</a:t>
            </a:r>
            <a:r>
              <a:rPr sz="1800" b="1" spc="125" dirty="0">
                <a:solidFill>
                  <a:srgbClr val="FFFF00"/>
                </a:solidFill>
                <a:latin typeface="Times New Roman"/>
                <a:cs typeface="Times New Roman"/>
              </a:rPr>
              <a:t>o</a:t>
            </a:r>
            <a:r>
              <a:rPr sz="1800" b="1" spc="80" dirty="0">
                <a:solidFill>
                  <a:srgbClr val="FFFF00"/>
                </a:solidFill>
                <a:latin typeface="Times New Roman"/>
                <a:cs typeface="Times New Roman"/>
              </a:rPr>
              <a:t>g</a:t>
            </a:r>
            <a:r>
              <a:rPr sz="1800" b="1" spc="155" dirty="0">
                <a:solidFill>
                  <a:srgbClr val="FFFF00"/>
                </a:solidFill>
                <a:latin typeface="Times New Roman"/>
                <a:cs typeface="Times New Roman"/>
              </a:rPr>
              <a:t>en</a:t>
            </a:r>
            <a:r>
              <a:rPr sz="1800" b="1" spc="100" dirty="0">
                <a:solidFill>
                  <a:srgbClr val="FFFF00"/>
                </a:solidFill>
                <a:latin typeface="Times New Roman"/>
                <a:cs typeface="Times New Roman"/>
              </a:rPr>
              <a:t>a</a:t>
            </a:r>
            <a:r>
              <a:rPr sz="1800" b="1" spc="65" dirty="0">
                <a:solidFill>
                  <a:srgbClr val="FFFF00"/>
                </a:solidFill>
                <a:latin typeface="Times New Roman"/>
                <a:cs typeface="Times New Roman"/>
              </a:rPr>
              <a:t>s</a:t>
            </a:r>
            <a:r>
              <a:rPr sz="1800" b="1" spc="165" dirty="0">
                <a:solidFill>
                  <a:srgbClr val="FFFF00"/>
                </a:solidFill>
                <a:latin typeface="Times New Roman"/>
                <a:cs typeface="Times New Roman"/>
              </a:rPr>
              <a:t>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34162" y="3277361"/>
            <a:ext cx="2133600" cy="685800"/>
          </a:xfrm>
          <a:prstGeom prst="rect">
            <a:avLst/>
          </a:prstGeom>
          <a:solidFill>
            <a:srgbClr val="B12D23"/>
          </a:solidFill>
          <a:ln w="25908">
            <a:solidFill>
              <a:srgbClr val="085091"/>
            </a:solidFill>
          </a:ln>
        </p:spPr>
        <p:txBody>
          <a:bodyPr vert="horz" wrap="square" lIns="0" tIns="190500" rIns="0" bIns="0" rtlCol="0">
            <a:spAutoFit/>
          </a:bodyPr>
          <a:lstStyle/>
          <a:p>
            <a:pPr marL="519430">
              <a:lnSpc>
                <a:spcPct val="100000"/>
              </a:lnSpc>
              <a:spcBef>
                <a:spcPts val="1500"/>
              </a:spcBef>
            </a:pPr>
            <a:r>
              <a:rPr sz="1800" b="1" spc="65" dirty="0">
                <a:solidFill>
                  <a:srgbClr val="FFFF00"/>
                </a:solidFill>
                <a:latin typeface="Times New Roman"/>
                <a:cs typeface="Times New Roman"/>
              </a:rPr>
              <a:t>Hydratase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34162" y="4344161"/>
            <a:ext cx="2209800" cy="762000"/>
          </a:xfrm>
          <a:prstGeom prst="rect">
            <a:avLst/>
          </a:prstGeom>
          <a:solidFill>
            <a:srgbClr val="B12D23"/>
          </a:solidFill>
          <a:ln w="25908">
            <a:solidFill>
              <a:srgbClr val="08509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sz="1800" b="1" spc="20" dirty="0">
                <a:solidFill>
                  <a:srgbClr val="FFFF00"/>
                </a:solidFill>
                <a:latin typeface="Arial"/>
                <a:cs typeface="Arial"/>
              </a:rPr>
              <a:t>β</a:t>
            </a:r>
            <a:r>
              <a:rPr sz="1800" b="1" spc="20" dirty="0">
                <a:solidFill>
                  <a:srgbClr val="FFFF00"/>
                </a:solidFill>
                <a:latin typeface="Times New Roman"/>
                <a:cs typeface="Times New Roman"/>
              </a:rPr>
              <a:t>-</a:t>
            </a:r>
            <a:r>
              <a:rPr sz="1800" b="1" spc="-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1800" b="1" spc="55" dirty="0">
                <a:solidFill>
                  <a:srgbClr val="FFFF00"/>
                </a:solidFill>
                <a:latin typeface="Times New Roman"/>
                <a:cs typeface="Times New Roman"/>
              </a:rPr>
              <a:t>hydroxyacyl</a:t>
            </a:r>
            <a:endParaRPr sz="1800">
              <a:latin typeface="Times New Roman"/>
              <a:cs typeface="Times New Roman"/>
            </a:endParaRPr>
          </a:p>
          <a:p>
            <a:pPr marL="287655" marR="281940" indent="3175" algn="ctr">
              <a:lnSpc>
                <a:spcPct val="100000"/>
              </a:lnSpc>
            </a:pPr>
            <a:r>
              <a:rPr sz="1800" b="1" spc="-20" dirty="0">
                <a:solidFill>
                  <a:srgbClr val="FFFF00"/>
                </a:solidFill>
                <a:latin typeface="Times New Roman"/>
                <a:cs typeface="Times New Roman"/>
              </a:rPr>
              <a:t>CoA    </a:t>
            </a:r>
            <a:r>
              <a:rPr sz="1800" b="1" spc="130" dirty="0">
                <a:solidFill>
                  <a:srgbClr val="FFFF00"/>
                </a:solidFill>
                <a:latin typeface="Times New Roman"/>
                <a:cs typeface="Times New Roman"/>
              </a:rPr>
              <a:t>de</a:t>
            </a:r>
            <a:r>
              <a:rPr sz="1800" b="1" spc="135" dirty="0">
                <a:solidFill>
                  <a:srgbClr val="FFFF00"/>
                </a:solidFill>
                <a:latin typeface="Times New Roman"/>
                <a:cs typeface="Times New Roman"/>
              </a:rPr>
              <a:t>h</a:t>
            </a:r>
            <a:r>
              <a:rPr sz="1800" b="1" spc="-30" dirty="0">
                <a:solidFill>
                  <a:srgbClr val="FFFF00"/>
                </a:solidFill>
                <a:latin typeface="Times New Roman"/>
                <a:cs typeface="Times New Roman"/>
              </a:rPr>
              <a:t>y</a:t>
            </a:r>
            <a:r>
              <a:rPr sz="1800" b="1" spc="45" dirty="0">
                <a:solidFill>
                  <a:srgbClr val="FFFF00"/>
                </a:solidFill>
                <a:latin typeface="Times New Roman"/>
                <a:cs typeface="Times New Roman"/>
              </a:rPr>
              <a:t>d</a:t>
            </a:r>
            <a:r>
              <a:rPr sz="1800" b="1" spc="10" dirty="0">
                <a:solidFill>
                  <a:srgbClr val="FFFF00"/>
                </a:solidFill>
                <a:latin typeface="Times New Roman"/>
                <a:cs typeface="Times New Roman"/>
              </a:rPr>
              <a:t>r</a:t>
            </a:r>
            <a:r>
              <a:rPr sz="1800" b="1" spc="125" dirty="0">
                <a:solidFill>
                  <a:srgbClr val="FFFF00"/>
                </a:solidFill>
                <a:latin typeface="Times New Roman"/>
                <a:cs typeface="Times New Roman"/>
              </a:rPr>
              <a:t>o</a:t>
            </a:r>
            <a:r>
              <a:rPr sz="1800" b="1" spc="80" dirty="0">
                <a:solidFill>
                  <a:srgbClr val="FFFF00"/>
                </a:solidFill>
                <a:latin typeface="Times New Roman"/>
                <a:cs typeface="Times New Roman"/>
              </a:rPr>
              <a:t>g</a:t>
            </a:r>
            <a:r>
              <a:rPr sz="1800" b="1" spc="130" dirty="0">
                <a:solidFill>
                  <a:srgbClr val="FFFF00"/>
                </a:solidFill>
                <a:latin typeface="Times New Roman"/>
                <a:cs typeface="Times New Roman"/>
              </a:rPr>
              <a:t>ena</a:t>
            </a:r>
            <a:r>
              <a:rPr sz="1800" b="1" spc="90" dirty="0">
                <a:solidFill>
                  <a:srgbClr val="FFFF00"/>
                </a:solidFill>
                <a:latin typeface="Times New Roman"/>
                <a:cs typeface="Times New Roman"/>
              </a:rPr>
              <a:t>s</a:t>
            </a:r>
            <a:r>
              <a:rPr sz="1800" b="1" spc="165" dirty="0">
                <a:solidFill>
                  <a:srgbClr val="FFFF00"/>
                </a:solidFill>
                <a:latin typeface="Times New Roman"/>
                <a:cs typeface="Times New Roman"/>
              </a:rPr>
              <a:t>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10362" y="5410961"/>
            <a:ext cx="2133600" cy="685800"/>
          </a:xfrm>
          <a:prstGeom prst="rect">
            <a:avLst/>
          </a:prstGeom>
          <a:solidFill>
            <a:srgbClr val="B12D23"/>
          </a:solidFill>
          <a:ln w="25908">
            <a:solidFill>
              <a:srgbClr val="085091"/>
            </a:solidFill>
          </a:ln>
        </p:spPr>
        <p:txBody>
          <a:bodyPr vert="horz" wrap="square" lIns="0" tIns="190500" rIns="0" bIns="0" rtlCol="0">
            <a:spAutoFit/>
          </a:bodyPr>
          <a:lstStyle/>
          <a:p>
            <a:pPr marL="603250">
              <a:lnSpc>
                <a:spcPct val="100000"/>
              </a:lnSpc>
              <a:spcBef>
                <a:spcPts val="1500"/>
              </a:spcBef>
            </a:pPr>
            <a:r>
              <a:rPr sz="1800" b="1" spc="90" dirty="0">
                <a:solidFill>
                  <a:srgbClr val="FFFF00"/>
                </a:solidFill>
                <a:latin typeface="Times New Roman"/>
                <a:cs typeface="Times New Roman"/>
              </a:rPr>
              <a:t>Thiolase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296161" y="991361"/>
            <a:ext cx="5943600" cy="381000"/>
          </a:xfrm>
          <a:prstGeom prst="rect">
            <a:avLst/>
          </a:prstGeom>
          <a:solidFill>
            <a:srgbClr val="0E6EC5"/>
          </a:solidFill>
          <a:ln w="25907">
            <a:solidFill>
              <a:srgbClr val="085091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5"/>
              </a:spcBef>
            </a:pPr>
            <a:r>
              <a:rPr sz="1800" spc="-40" dirty="0">
                <a:solidFill>
                  <a:srgbClr val="FFFFFF"/>
                </a:solidFill>
                <a:latin typeface="Georgia"/>
                <a:cs typeface="Georgia"/>
              </a:rPr>
              <a:t>Inner </a:t>
            </a:r>
            <a:r>
              <a:rPr sz="1800" spc="-20" dirty="0">
                <a:solidFill>
                  <a:srgbClr val="FFFFFF"/>
                </a:solidFill>
                <a:latin typeface="Georgia"/>
                <a:cs typeface="Georgia"/>
              </a:rPr>
              <a:t>Mitochondrial</a:t>
            </a:r>
            <a:r>
              <a:rPr sz="180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eorgia"/>
                <a:cs typeface="Georgia"/>
              </a:rPr>
              <a:t>Membrane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" marR="5080" indent="551815" algn="ctr">
              <a:lnSpc>
                <a:spcPct val="100000"/>
              </a:lnSpc>
              <a:spcBef>
                <a:spcPts val="100"/>
              </a:spcBef>
            </a:pPr>
            <a:r>
              <a:rPr b="1" spc="-5" dirty="0"/>
              <a:t>FORMULA FOR </a:t>
            </a:r>
            <a:r>
              <a:rPr b="1" spc="-35" dirty="0"/>
              <a:t>CALCULATING </a:t>
            </a:r>
            <a:r>
              <a:rPr b="1" spc="-5" dirty="0"/>
              <a:t>ENERGETICS  </a:t>
            </a:r>
            <a:r>
              <a:rPr b="1" spc="-10" dirty="0"/>
              <a:t>FOR </a:t>
            </a:r>
            <a:r>
              <a:rPr b="1" spc="-5" dirty="0"/>
              <a:t>EVEN CHAIN </a:t>
            </a:r>
            <a:r>
              <a:rPr b="1" spc="-80" dirty="0"/>
              <a:t>FATTY</a:t>
            </a:r>
            <a:r>
              <a:rPr b="1" spc="10" dirty="0"/>
              <a:t> </a:t>
            </a:r>
            <a:r>
              <a:rPr b="1" spc="-10" dirty="0"/>
              <a:t>ACID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81000" y="1295400"/>
            <a:ext cx="8598535" cy="5257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77720">
              <a:lnSpc>
                <a:spcPct val="110000"/>
              </a:lnSpc>
              <a:spcBef>
                <a:spcPts val="100"/>
              </a:spcBef>
              <a:tabLst>
                <a:tab pos="4898390" algn="l"/>
                <a:tab pos="5307330" algn="l"/>
              </a:tabLst>
            </a:pPr>
            <a:r>
              <a:rPr sz="2400" spc="-125" dirty="0">
                <a:latin typeface="Georgia"/>
                <a:cs typeface="Georgia"/>
              </a:rPr>
              <a:t>n= </a:t>
            </a:r>
            <a:r>
              <a:rPr sz="2400" spc="-40" dirty="0">
                <a:latin typeface="Georgia"/>
                <a:cs typeface="Georgia"/>
              </a:rPr>
              <a:t>Number </a:t>
            </a:r>
            <a:r>
              <a:rPr sz="2400" spc="-20" dirty="0">
                <a:latin typeface="Georgia"/>
                <a:cs typeface="Georgia"/>
              </a:rPr>
              <a:t>of </a:t>
            </a:r>
            <a:r>
              <a:rPr sz="2400" spc="-30" dirty="0">
                <a:latin typeface="Georgia"/>
                <a:cs typeface="Georgia"/>
              </a:rPr>
              <a:t>carbon</a:t>
            </a:r>
            <a:r>
              <a:rPr sz="2400" spc="65" dirty="0">
                <a:latin typeface="Georgia"/>
                <a:cs typeface="Georgia"/>
              </a:rPr>
              <a:t> </a:t>
            </a:r>
            <a:r>
              <a:rPr sz="2400" spc="-35" dirty="0">
                <a:latin typeface="Georgia"/>
                <a:cs typeface="Georgia"/>
              </a:rPr>
              <a:t>atoms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spc="-35" dirty="0">
                <a:latin typeface="Georgia"/>
                <a:cs typeface="Georgia"/>
              </a:rPr>
              <a:t>present	</a:t>
            </a:r>
            <a:r>
              <a:rPr sz="2400" spc="-25" dirty="0">
                <a:latin typeface="Georgia"/>
                <a:cs typeface="Georgia"/>
              </a:rPr>
              <a:t>in	fatty</a:t>
            </a:r>
            <a:r>
              <a:rPr sz="2400" spc="-204" dirty="0">
                <a:latin typeface="Georgia"/>
                <a:cs typeface="Georgia"/>
              </a:rPr>
              <a:t> </a:t>
            </a:r>
            <a:r>
              <a:rPr sz="2400" spc="-20" dirty="0">
                <a:latin typeface="Georgia"/>
                <a:cs typeface="Georgia"/>
              </a:rPr>
              <a:t>acid  </a:t>
            </a:r>
            <a:r>
              <a:rPr sz="2400" spc="-40" dirty="0">
                <a:latin typeface="Georgia"/>
                <a:cs typeface="Georgia"/>
              </a:rPr>
              <a:t>Number </a:t>
            </a:r>
            <a:r>
              <a:rPr sz="2400" spc="-20" dirty="0">
                <a:latin typeface="Georgia"/>
                <a:cs typeface="Georgia"/>
              </a:rPr>
              <a:t>of </a:t>
            </a:r>
            <a:r>
              <a:rPr sz="2400" spc="-25" dirty="0">
                <a:latin typeface="Georgia"/>
                <a:cs typeface="Georgia"/>
              </a:rPr>
              <a:t>acetyl </a:t>
            </a:r>
            <a:r>
              <a:rPr sz="2400" dirty="0">
                <a:latin typeface="Georgia"/>
                <a:cs typeface="Georgia"/>
              </a:rPr>
              <a:t>CoA </a:t>
            </a:r>
            <a:r>
              <a:rPr sz="2400" spc="-30" dirty="0">
                <a:latin typeface="Georgia"/>
                <a:cs typeface="Georgia"/>
              </a:rPr>
              <a:t>produced </a:t>
            </a:r>
            <a:r>
              <a:rPr sz="2400" spc="-220" dirty="0">
                <a:latin typeface="Georgia"/>
                <a:cs typeface="Georgia"/>
              </a:rPr>
              <a:t>=</a:t>
            </a:r>
            <a:r>
              <a:rPr sz="2400" spc="5" dirty="0">
                <a:latin typeface="Georgia"/>
                <a:cs typeface="Georgia"/>
              </a:rPr>
              <a:t> </a:t>
            </a:r>
            <a:r>
              <a:rPr sz="2400" spc="-125" dirty="0">
                <a:latin typeface="Georgia"/>
                <a:cs typeface="Georgia"/>
              </a:rPr>
              <a:t>n/2</a:t>
            </a:r>
            <a:endParaRPr sz="24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2400" spc="-40" dirty="0">
                <a:latin typeface="Georgia"/>
                <a:cs typeface="Georgia"/>
              </a:rPr>
              <a:t>Number </a:t>
            </a:r>
            <a:r>
              <a:rPr sz="2400" spc="-20" dirty="0">
                <a:latin typeface="Georgia"/>
                <a:cs typeface="Georgia"/>
              </a:rPr>
              <a:t>of </a:t>
            </a:r>
            <a:r>
              <a:rPr sz="2400" spc="-25" dirty="0">
                <a:latin typeface="Georgia"/>
                <a:cs typeface="Georgia"/>
              </a:rPr>
              <a:t>cycles </a:t>
            </a:r>
            <a:r>
              <a:rPr sz="2400" spc="-40" dirty="0">
                <a:latin typeface="Georgia"/>
                <a:cs typeface="Georgia"/>
              </a:rPr>
              <a:t>for </a:t>
            </a:r>
            <a:r>
              <a:rPr sz="2400" spc="-25" dirty="0">
                <a:latin typeface="Georgia"/>
                <a:cs typeface="Georgia"/>
              </a:rPr>
              <a:t>fatty </a:t>
            </a:r>
            <a:r>
              <a:rPr sz="2400" spc="-65" dirty="0">
                <a:latin typeface="Georgia"/>
                <a:cs typeface="Georgia"/>
              </a:rPr>
              <a:t>acids= </a:t>
            </a:r>
            <a:r>
              <a:rPr sz="2400" spc="-95" dirty="0">
                <a:latin typeface="Georgia"/>
                <a:cs typeface="Georgia"/>
              </a:rPr>
              <a:t>(n/2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spc="-110" dirty="0">
                <a:latin typeface="Georgia"/>
                <a:cs typeface="Georgia"/>
              </a:rPr>
              <a:t>-1)</a:t>
            </a:r>
            <a:endParaRPr sz="24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  <a:tabLst>
                <a:tab pos="4103370" algn="l"/>
              </a:tabLst>
            </a:pPr>
            <a:r>
              <a:rPr sz="2400" spc="-40" dirty="0">
                <a:latin typeface="Georgia"/>
                <a:cs typeface="Georgia"/>
              </a:rPr>
              <a:t>Number </a:t>
            </a:r>
            <a:r>
              <a:rPr sz="2400" spc="-20" dirty="0">
                <a:latin typeface="Georgia"/>
                <a:cs typeface="Georgia"/>
              </a:rPr>
              <a:t>of</a:t>
            </a:r>
            <a:r>
              <a:rPr sz="2400" spc="-35" dirty="0">
                <a:latin typeface="Georgia"/>
                <a:cs typeface="Georgia"/>
              </a:rPr>
              <a:t> </a:t>
            </a:r>
            <a:r>
              <a:rPr sz="2400" spc="-30" dirty="0">
                <a:latin typeface="Georgia"/>
                <a:cs typeface="Georgia"/>
              </a:rPr>
              <a:t>reduced</a:t>
            </a:r>
            <a:r>
              <a:rPr sz="2400" spc="-2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coenzyme	</a:t>
            </a:r>
            <a:r>
              <a:rPr sz="2400" spc="-220" dirty="0">
                <a:latin typeface="Georgia"/>
                <a:cs typeface="Georgia"/>
              </a:rPr>
              <a:t>= </a:t>
            </a:r>
            <a:r>
              <a:rPr sz="2400" spc="-105" dirty="0">
                <a:latin typeface="Georgia"/>
                <a:cs typeface="Georgia"/>
              </a:rPr>
              <a:t>(n/2-1) </a:t>
            </a:r>
            <a:r>
              <a:rPr sz="2400" spc="-95" dirty="0">
                <a:latin typeface="Georgia"/>
                <a:cs typeface="Georgia"/>
              </a:rPr>
              <a:t>(FADH2</a:t>
            </a:r>
            <a:r>
              <a:rPr sz="2400" dirty="0">
                <a:latin typeface="Georgia"/>
                <a:cs typeface="Georgia"/>
              </a:rPr>
              <a:t> </a:t>
            </a:r>
            <a:r>
              <a:rPr sz="2400" spc="-60" dirty="0">
                <a:latin typeface="Georgia"/>
                <a:cs typeface="Georgia"/>
              </a:rPr>
              <a:t>+NADH)</a:t>
            </a:r>
            <a:endParaRPr sz="24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2400" b="1" i="1" spc="-10" dirty="0">
                <a:latin typeface="Times New Roman"/>
                <a:cs typeface="Times New Roman"/>
              </a:rPr>
              <a:t>For</a:t>
            </a:r>
            <a:r>
              <a:rPr sz="2400" b="1" i="1" spc="-45" dirty="0">
                <a:latin typeface="Times New Roman"/>
                <a:cs typeface="Times New Roman"/>
              </a:rPr>
              <a:t> </a:t>
            </a:r>
            <a:r>
              <a:rPr sz="2400" b="1" i="1" spc="165" dirty="0">
                <a:latin typeface="Times New Roman"/>
                <a:cs typeface="Times New Roman"/>
              </a:rPr>
              <a:t>example</a:t>
            </a:r>
            <a:r>
              <a:rPr sz="2400" b="1" i="1" spc="-55" dirty="0">
                <a:latin typeface="Times New Roman"/>
                <a:cs typeface="Times New Roman"/>
              </a:rPr>
              <a:t> </a:t>
            </a:r>
            <a:r>
              <a:rPr sz="2400" b="1" i="1" spc="80" dirty="0">
                <a:latin typeface="Times New Roman"/>
                <a:cs typeface="Times New Roman"/>
              </a:rPr>
              <a:t>if</a:t>
            </a:r>
            <a:r>
              <a:rPr sz="2400" b="1" i="1" spc="-55" dirty="0">
                <a:latin typeface="Times New Roman"/>
                <a:cs typeface="Times New Roman"/>
              </a:rPr>
              <a:t> </a:t>
            </a:r>
            <a:r>
              <a:rPr sz="2400" b="1" i="1" spc="-80" dirty="0">
                <a:latin typeface="Times New Roman"/>
                <a:cs typeface="Times New Roman"/>
              </a:rPr>
              <a:t>16C </a:t>
            </a:r>
            <a:r>
              <a:rPr sz="2400" b="1" i="1" spc="170" dirty="0">
                <a:latin typeface="Times New Roman"/>
                <a:cs typeface="Times New Roman"/>
              </a:rPr>
              <a:t>(palmitic</a:t>
            </a:r>
            <a:r>
              <a:rPr sz="2400" b="1" i="1" spc="-45" dirty="0">
                <a:latin typeface="Times New Roman"/>
                <a:cs typeface="Times New Roman"/>
              </a:rPr>
              <a:t> </a:t>
            </a:r>
            <a:r>
              <a:rPr sz="2400" b="1" i="1" spc="145" dirty="0">
                <a:latin typeface="Times New Roman"/>
                <a:cs typeface="Times New Roman"/>
              </a:rPr>
              <a:t>acid)</a:t>
            </a:r>
            <a:r>
              <a:rPr sz="2400" b="1" i="1" spc="-45" dirty="0">
                <a:latin typeface="Times New Roman"/>
                <a:cs typeface="Times New Roman"/>
              </a:rPr>
              <a:t> </a:t>
            </a:r>
            <a:r>
              <a:rPr sz="2400" b="1" i="1" spc="155" dirty="0">
                <a:latin typeface="Times New Roman"/>
                <a:cs typeface="Times New Roman"/>
              </a:rPr>
              <a:t>undergoes</a:t>
            </a:r>
            <a:r>
              <a:rPr sz="2400" b="1" i="1" spc="-45" dirty="0">
                <a:latin typeface="Times New Roman"/>
                <a:cs typeface="Times New Roman"/>
              </a:rPr>
              <a:t> </a:t>
            </a:r>
            <a:r>
              <a:rPr sz="2400" b="1" i="1" spc="200" dirty="0">
                <a:latin typeface="Times New Roman"/>
                <a:cs typeface="Times New Roman"/>
              </a:rPr>
              <a:t>beta</a:t>
            </a:r>
            <a:r>
              <a:rPr sz="2400" b="1" i="1" spc="-45" dirty="0">
                <a:latin typeface="Times New Roman"/>
                <a:cs typeface="Times New Roman"/>
              </a:rPr>
              <a:t> </a:t>
            </a:r>
            <a:r>
              <a:rPr sz="2400" b="1" i="1" spc="170" dirty="0">
                <a:latin typeface="Times New Roman"/>
                <a:cs typeface="Times New Roman"/>
              </a:rPr>
              <a:t>oxidation</a:t>
            </a:r>
            <a:endParaRPr sz="24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290"/>
              </a:spcBef>
              <a:buClr>
                <a:srgbClr val="0AD0D9"/>
              </a:buClr>
              <a:buSzPct val="93750"/>
              <a:buFont typeface="Wingdings"/>
              <a:buChar char=""/>
              <a:tabLst>
                <a:tab pos="287020" algn="l"/>
                <a:tab pos="4429125" algn="l"/>
              </a:tabLst>
            </a:pPr>
            <a:r>
              <a:rPr sz="2400" spc="-70" dirty="0">
                <a:latin typeface="Georgia"/>
                <a:cs typeface="Georgia"/>
              </a:rPr>
              <a:t>No. </a:t>
            </a:r>
            <a:r>
              <a:rPr sz="2400" spc="-20" dirty="0">
                <a:latin typeface="Georgia"/>
                <a:cs typeface="Georgia"/>
              </a:rPr>
              <a:t>of </a:t>
            </a:r>
            <a:r>
              <a:rPr sz="2400" spc="-25" dirty="0">
                <a:latin typeface="Georgia"/>
                <a:cs typeface="Georgia"/>
              </a:rPr>
              <a:t>acetyl </a:t>
            </a:r>
            <a:r>
              <a:rPr sz="2400" dirty="0">
                <a:latin typeface="Georgia"/>
                <a:cs typeface="Georgia"/>
              </a:rPr>
              <a:t>CoA</a:t>
            </a:r>
            <a:r>
              <a:rPr sz="2400" spc="80" dirty="0">
                <a:latin typeface="Georgia"/>
                <a:cs typeface="Georgia"/>
              </a:rPr>
              <a:t> </a:t>
            </a:r>
            <a:r>
              <a:rPr sz="2400" spc="-50" dirty="0">
                <a:latin typeface="Georgia"/>
                <a:cs typeface="Georgia"/>
              </a:rPr>
              <a:t>produced=</a:t>
            </a:r>
            <a:r>
              <a:rPr sz="2400" spc="25" dirty="0">
                <a:latin typeface="Georgia"/>
                <a:cs typeface="Georgia"/>
              </a:rPr>
              <a:t> </a:t>
            </a:r>
            <a:r>
              <a:rPr sz="2400" spc="-145" dirty="0">
                <a:latin typeface="Georgia"/>
                <a:cs typeface="Georgia"/>
              </a:rPr>
              <a:t>8	</a:t>
            </a:r>
            <a:r>
              <a:rPr sz="2400" spc="-235" dirty="0">
                <a:latin typeface="Georgia"/>
                <a:cs typeface="Georgia"/>
              </a:rPr>
              <a:t>{1  </a:t>
            </a:r>
            <a:r>
              <a:rPr sz="2400" spc="-20" dirty="0">
                <a:latin typeface="Georgia"/>
                <a:cs typeface="Georgia"/>
              </a:rPr>
              <a:t>Acetyl </a:t>
            </a:r>
            <a:r>
              <a:rPr sz="2400" dirty="0">
                <a:latin typeface="Georgia"/>
                <a:cs typeface="Georgia"/>
              </a:rPr>
              <a:t>CoA </a:t>
            </a:r>
            <a:r>
              <a:rPr sz="2400" spc="-220" dirty="0">
                <a:latin typeface="Georgia"/>
                <a:cs typeface="Georgia"/>
              </a:rPr>
              <a:t>=  </a:t>
            </a:r>
            <a:r>
              <a:rPr sz="2400" spc="-229" dirty="0">
                <a:latin typeface="Georgia"/>
                <a:cs typeface="Georgia"/>
              </a:rPr>
              <a:t>12  </a:t>
            </a:r>
            <a:r>
              <a:rPr sz="2400" spc="-70" dirty="0">
                <a:latin typeface="Georgia"/>
                <a:cs typeface="Georgia"/>
              </a:rPr>
              <a:t>ATP </a:t>
            </a:r>
            <a:r>
              <a:rPr sz="2400" spc="-25" dirty="0">
                <a:latin typeface="Georgia"/>
                <a:cs typeface="Georgia"/>
              </a:rPr>
              <a:t>in</a:t>
            </a:r>
            <a:r>
              <a:rPr sz="2400" spc="-415" dirty="0">
                <a:latin typeface="Georgia"/>
                <a:cs typeface="Georgia"/>
              </a:rPr>
              <a:t> </a:t>
            </a:r>
            <a:r>
              <a:rPr sz="2400" spc="-60" dirty="0">
                <a:latin typeface="Georgia"/>
                <a:cs typeface="Georgia"/>
              </a:rPr>
              <a:t>TCA}</a:t>
            </a:r>
            <a:endParaRPr sz="2400">
              <a:latin typeface="Georgia"/>
              <a:cs typeface="Georgia"/>
            </a:endParaRPr>
          </a:p>
          <a:p>
            <a:pPr marL="4128135">
              <a:lnSpc>
                <a:spcPct val="100000"/>
              </a:lnSpc>
              <a:spcBef>
                <a:spcPts val="285"/>
              </a:spcBef>
            </a:pPr>
            <a:r>
              <a:rPr sz="2400" spc="-215" dirty="0">
                <a:latin typeface="Georgia"/>
                <a:cs typeface="Georgia"/>
              </a:rPr>
              <a:t>8×12= </a:t>
            </a:r>
            <a:r>
              <a:rPr sz="2400" spc="-55" dirty="0">
                <a:latin typeface="Georgia"/>
                <a:cs typeface="Georgia"/>
              </a:rPr>
              <a:t>96</a:t>
            </a:r>
            <a:r>
              <a:rPr sz="2400" spc="-155" dirty="0">
                <a:latin typeface="Georgia"/>
                <a:cs typeface="Georgia"/>
              </a:rPr>
              <a:t> </a:t>
            </a:r>
            <a:r>
              <a:rPr sz="2400" spc="-75" dirty="0">
                <a:latin typeface="Georgia"/>
                <a:cs typeface="Georgia"/>
              </a:rPr>
              <a:t>ATPs</a:t>
            </a:r>
            <a:endParaRPr sz="2400">
              <a:latin typeface="Georgia"/>
              <a:cs typeface="Georgia"/>
            </a:endParaRPr>
          </a:p>
          <a:p>
            <a:pPr marL="363220" indent="-350520">
              <a:lnSpc>
                <a:spcPct val="100000"/>
              </a:lnSpc>
              <a:spcBef>
                <a:spcPts val="290"/>
              </a:spcBef>
              <a:buClr>
                <a:srgbClr val="0AD0D9"/>
              </a:buClr>
              <a:buSzPct val="93750"/>
              <a:buFont typeface="Wingdings"/>
              <a:buChar char=""/>
              <a:tabLst>
                <a:tab pos="363220" algn="l"/>
              </a:tabLst>
            </a:pPr>
            <a:r>
              <a:rPr sz="2400" spc="-50" dirty="0">
                <a:latin typeface="Georgia"/>
                <a:cs typeface="Georgia"/>
              </a:rPr>
              <a:t>No.of </a:t>
            </a:r>
            <a:r>
              <a:rPr sz="2400" spc="-25" dirty="0">
                <a:latin typeface="Georgia"/>
                <a:cs typeface="Georgia"/>
              </a:rPr>
              <a:t>cycles </a:t>
            </a:r>
            <a:r>
              <a:rPr sz="2400" spc="-40" dirty="0">
                <a:latin typeface="Georgia"/>
                <a:cs typeface="Georgia"/>
              </a:rPr>
              <a:t>for </a:t>
            </a:r>
            <a:r>
              <a:rPr sz="2400" spc="-20" dirty="0">
                <a:latin typeface="Georgia"/>
                <a:cs typeface="Georgia"/>
              </a:rPr>
              <a:t>palmitic </a:t>
            </a:r>
            <a:r>
              <a:rPr sz="2400" spc="-60" dirty="0">
                <a:latin typeface="Georgia"/>
                <a:cs typeface="Georgia"/>
              </a:rPr>
              <a:t>acid=</a:t>
            </a:r>
            <a:r>
              <a:rPr sz="2400" spc="-70" dirty="0">
                <a:latin typeface="Georgia"/>
                <a:cs typeface="Georgia"/>
              </a:rPr>
              <a:t> </a:t>
            </a:r>
            <a:r>
              <a:rPr sz="2400" spc="-50" dirty="0">
                <a:latin typeface="Georgia"/>
                <a:cs typeface="Georgia"/>
              </a:rPr>
              <a:t>7</a:t>
            </a:r>
            <a:endParaRPr sz="2400">
              <a:latin typeface="Georgia"/>
              <a:cs typeface="Georgia"/>
            </a:endParaRPr>
          </a:p>
          <a:p>
            <a:pPr marL="363220" indent="-350520">
              <a:lnSpc>
                <a:spcPct val="100000"/>
              </a:lnSpc>
              <a:spcBef>
                <a:spcPts val="290"/>
              </a:spcBef>
              <a:buClr>
                <a:srgbClr val="0AD0D9"/>
              </a:buClr>
              <a:buSzPct val="93750"/>
              <a:buFont typeface="Wingdings"/>
              <a:buChar char=""/>
              <a:tabLst>
                <a:tab pos="363220" algn="l"/>
              </a:tabLst>
            </a:pPr>
            <a:r>
              <a:rPr sz="2400" spc="-50" dirty="0">
                <a:latin typeface="Georgia"/>
                <a:cs typeface="Georgia"/>
              </a:rPr>
              <a:t>No.of </a:t>
            </a:r>
            <a:r>
              <a:rPr sz="2400" spc="-30" dirty="0">
                <a:latin typeface="Georgia"/>
                <a:cs typeface="Georgia"/>
              </a:rPr>
              <a:t>reduced </a:t>
            </a:r>
            <a:r>
              <a:rPr sz="2400" spc="-20" dirty="0">
                <a:latin typeface="Georgia"/>
                <a:cs typeface="Georgia"/>
              </a:rPr>
              <a:t>coenzymes </a:t>
            </a:r>
            <a:r>
              <a:rPr sz="2400" spc="-50" dirty="0">
                <a:latin typeface="Georgia"/>
                <a:cs typeface="Georgia"/>
              </a:rPr>
              <a:t>produced= </a:t>
            </a:r>
            <a:r>
              <a:rPr sz="2400" spc="-35" dirty="0">
                <a:latin typeface="Georgia"/>
                <a:cs typeface="Georgia"/>
              </a:rPr>
              <a:t>7( </a:t>
            </a:r>
            <a:r>
              <a:rPr sz="2400" spc="-110" dirty="0">
                <a:latin typeface="Georgia"/>
                <a:cs typeface="Georgia"/>
              </a:rPr>
              <a:t>FADH2 </a:t>
            </a:r>
            <a:r>
              <a:rPr sz="2400" spc="-220" dirty="0">
                <a:latin typeface="Georgia"/>
                <a:cs typeface="Georgia"/>
              </a:rPr>
              <a:t>+</a:t>
            </a:r>
            <a:r>
              <a:rPr sz="2400" spc="-5" dirty="0">
                <a:latin typeface="Georgia"/>
                <a:cs typeface="Georgia"/>
              </a:rPr>
              <a:t> </a:t>
            </a:r>
            <a:r>
              <a:rPr sz="2400" spc="-30" dirty="0">
                <a:latin typeface="Georgia"/>
                <a:cs typeface="Georgia"/>
              </a:rPr>
              <a:t>NADH)</a:t>
            </a:r>
            <a:endParaRPr sz="2400">
              <a:latin typeface="Georgia"/>
              <a:cs typeface="Georgia"/>
            </a:endParaRPr>
          </a:p>
          <a:p>
            <a:pPr marL="5347335">
              <a:lnSpc>
                <a:spcPct val="100000"/>
              </a:lnSpc>
              <a:spcBef>
                <a:spcPts val="290"/>
              </a:spcBef>
            </a:pPr>
            <a:r>
              <a:rPr sz="2400" spc="-140" dirty="0">
                <a:latin typeface="Georgia"/>
                <a:cs typeface="Georgia"/>
              </a:rPr>
              <a:t>7(2+3)= </a:t>
            </a:r>
            <a:r>
              <a:rPr sz="2400" spc="-200" dirty="0">
                <a:latin typeface="Georgia"/>
                <a:cs typeface="Georgia"/>
              </a:rPr>
              <a:t>35</a:t>
            </a:r>
            <a:r>
              <a:rPr sz="2400" spc="-280" dirty="0">
                <a:latin typeface="Georgia"/>
                <a:cs typeface="Georgia"/>
              </a:rPr>
              <a:t> </a:t>
            </a:r>
            <a:r>
              <a:rPr sz="2400" spc="-75" dirty="0">
                <a:latin typeface="Georgia"/>
                <a:cs typeface="Georgia"/>
              </a:rPr>
              <a:t>ATPs</a:t>
            </a:r>
            <a:endParaRPr sz="2400">
              <a:latin typeface="Georgia"/>
              <a:cs typeface="Georgia"/>
            </a:endParaRPr>
          </a:p>
          <a:p>
            <a:pPr marL="287020" indent="-274320">
              <a:lnSpc>
                <a:spcPct val="100000"/>
              </a:lnSpc>
              <a:spcBef>
                <a:spcPts val="285"/>
              </a:spcBef>
              <a:buClr>
                <a:srgbClr val="0AD0D9"/>
              </a:buClr>
              <a:buSzPct val="93750"/>
              <a:buFont typeface="Wingdings"/>
              <a:buChar char=""/>
              <a:tabLst>
                <a:tab pos="287020" algn="l"/>
              </a:tabLst>
            </a:pPr>
            <a:r>
              <a:rPr sz="2400" spc="-55" dirty="0">
                <a:latin typeface="Georgia"/>
                <a:cs typeface="Georgia"/>
              </a:rPr>
              <a:t>Total </a:t>
            </a:r>
            <a:r>
              <a:rPr sz="2400" spc="-50" dirty="0">
                <a:latin typeface="Georgia"/>
                <a:cs typeface="Georgia"/>
              </a:rPr>
              <a:t>no. </a:t>
            </a:r>
            <a:r>
              <a:rPr sz="2400" spc="-20" dirty="0">
                <a:latin typeface="Georgia"/>
                <a:cs typeface="Georgia"/>
              </a:rPr>
              <a:t>of </a:t>
            </a:r>
            <a:r>
              <a:rPr sz="2400" spc="-75" dirty="0">
                <a:latin typeface="Georgia"/>
                <a:cs typeface="Georgia"/>
              </a:rPr>
              <a:t>ATPs </a:t>
            </a:r>
            <a:r>
              <a:rPr sz="2400" spc="-50" dirty="0">
                <a:latin typeface="Georgia"/>
                <a:cs typeface="Georgia"/>
              </a:rPr>
              <a:t>produced= </a:t>
            </a:r>
            <a:r>
              <a:rPr sz="2400" spc="-160" dirty="0">
                <a:latin typeface="Georgia"/>
                <a:cs typeface="Georgia"/>
              </a:rPr>
              <a:t>96+35= </a:t>
            </a:r>
            <a:r>
              <a:rPr sz="2400" spc="-265" dirty="0">
                <a:latin typeface="Georgia"/>
                <a:cs typeface="Georgia"/>
              </a:rPr>
              <a:t>131</a:t>
            </a:r>
            <a:r>
              <a:rPr sz="2400" spc="-20" dirty="0">
                <a:latin typeface="Georgia"/>
                <a:cs typeface="Georgia"/>
              </a:rPr>
              <a:t> </a:t>
            </a:r>
            <a:r>
              <a:rPr sz="2400" spc="-75" dirty="0">
                <a:latin typeface="Georgia"/>
                <a:cs typeface="Georgia"/>
              </a:rPr>
              <a:t>ATPs</a:t>
            </a:r>
            <a:endParaRPr sz="2400">
              <a:latin typeface="Georgia"/>
              <a:cs typeface="Georgia"/>
            </a:endParaRPr>
          </a:p>
          <a:p>
            <a:pPr marL="287020" indent="-274320">
              <a:lnSpc>
                <a:spcPct val="100000"/>
              </a:lnSpc>
              <a:spcBef>
                <a:spcPts val="290"/>
              </a:spcBef>
              <a:buClr>
                <a:srgbClr val="0AD0D9"/>
              </a:buClr>
              <a:buSzPct val="93750"/>
              <a:buFont typeface="Wingdings"/>
              <a:buChar char=""/>
              <a:tabLst>
                <a:tab pos="287020" algn="l"/>
              </a:tabLst>
            </a:pPr>
            <a:r>
              <a:rPr sz="2400" spc="-70" dirty="0">
                <a:latin typeface="Georgia"/>
                <a:cs typeface="Georgia"/>
              </a:rPr>
              <a:t>No. </a:t>
            </a:r>
            <a:r>
              <a:rPr sz="2400" spc="-20" dirty="0">
                <a:latin typeface="Georgia"/>
                <a:cs typeface="Georgia"/>
              </a:rPr>
              <a:t>of </a:t>
            </a:r>
            <a:r>
              <a:rPr sz="2400" spc="-75" dirty="0">
                <a:latin typeface="Georgia"/>
                <a:cs typeface="Georgia"/>
              </a:rPr>
              <a:t>ATPs </a:t>
            </a:r>
            <a:r>
              <a:rPr sz="2400" spc="-5" dirty="0">
                <a:latin typeface="Georgia"/>
                <a:cs typeface="Georgia"/>
              </a:rPr>
              <a:t>utilized </a:t>
            </a:r>
            <a:r>
              <a:rPr sz="2400" spc="-30" dirty="0">
                <a:latin typeface="Georgia"/>
                <a:cs typeface="Georgia"/>
              </a:rPr>
              <a:t>during </a:t>
            </a:r>
            <a:r>
              <a:rPr sz="2400" spc="-40" dirty="0">
                <a:latin typeface="Georgia"/>
                <a:cs typeface="Georgia"/>
              </a:rPr>
              <a:t>activation= </a:t>
            </a:r>
            <a:r>
              <a:rPr sz="2400" spc="-180" dirty="0">
                <a:latin typeface="Georgia"/>
                <a:cs typeface="Georgia"/>
              </a:rPr>
              <a:t>2</a:t>
            </a:r>
            <a:r>
              <a:rPr sz="2400" spc="65" dirty="0">
                <a:latin typeface="Georgia"/>
                <a:cs typeface="Georgia"/>
              </a:rPr>
              <a:t> </a:t>
            </a:r>
            <a:r>
              <a:rPr sz="2400" spc="-75" dirty="0">
                <a:latin typeface="Georgia"/>
                <a:cs typeface="Georgia"/>
              </a:rPr>
              <a:t>ATPs</a:t>
            </a:r>
            <a:endParaRPr sz="2400">
              <a:latin typeface="Georgia"/>
              <a:cs typeface="Georgia"/>
            </a:endParaRPr>
          </a:p>
          <a:p>
            <a:pPr marL="287020" indent="-274320">
              <a:lnSpc>
                <a:spcPct val="100000"/>
              </a:lnSpc>
              <a:spcBef>
                <a:spcPts val="290"/>
              </a:spcBef>
              <a:buClr>
                <a:srgbClr val="0AD0D9"/>
              </a:buClr>
              <a:buSzPct val="93750"/>
              <a:buFont typeface="Wingdings"/>
              <a:buChar char=""/>
              <a:tabLst>
                <a:tab pos="287020" algn="l"/>
              </a:tabLst>
            </a:pPr>
            <a:r>
              <a:rPr sz="2400" spc="-25" dirty="0">
                <a:latin typeface="Georgia"/>
                <a:cs typeface="Georgia"/>
              </a:rPr>
              <a:t>Net </a:t>
            </a:r>
            <a:r>
              <a:rPr sz="2400" spc="-65" dirty="0">
                <a:latin typeface="Georgia"/>
                <a:cs typeface="Georgia"/>
              </a:rPr>
              <a:t>gain= </a:t>
            </a:r>
            <a:r>
              <a:rPr sz="2400" spc="-204" dirty="0">
                <a:latin typeface="Georgia"/>
                <a:cs typeface="Georgia"/>
              </a:rPr>
              <a:t>131-2= </a:t>
            </a:r>
            <a:r>
              <a:rPr sz="2400" spc="-180" dirty="0">
                <a:latin typeface="Georgia"/>
                <a:cs typeface="Georgia"/>
              </a:rPr>
              <a:t>129 </a:t>
            </a:r>
            <a:r>
              <a:rPr sz="2400" spc="-65" dirty="0">
                <a:latin typeface="Georgia"/>
                <a:cs typeface="Georgia"/>
              </a:rPr>
              <a:t>(ATPs </a:t>
            </a:r>
            <a:r>
              <a:rPr sz="2400" spc="-30" dirty="0">
                <a:latin typeface="Georgia"/>
                <a:cs typeface="Georgia"/>
              </a:rPr>
              <a:t>According </a:t>
            </a:r>
            <a:r>
              <a:rPr sz="2400" spc="-10" dirty="0">
                <a:latin typeface="Georgia"/>
                <a:cs typeface="Georgia"/>
              </a:rPr>
              <a:t>to old </a:t>
            </a:r>
            <a:r>
              <a:rPr sz="2400" spc="-35" dirty="0">
                <a:latin typeface="Georgia"/>
                <a:cs typeface="Georgia"/>
              </a:rPr>
              <a:t>energeitcs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spc="-20" dirty="0">
                <a:latin typeface="Georgia"/>
                <a:cs typeface="Georgia"/>
              </a:rPr>
              <a:t>concept)</a:t>
            </a:r>
            <a:endParaRPr sz="24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9600" y="457200"/>
            <a:ext cx="786130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spc="-10" dirty="0"/>
              <a:t>Regulation </a:t>
            </a:r>
            <a:r>
              <a:rPr sz="4500" b="1" spc="-5" dirty="0"/>
              <a:t>of</a:t>
            </a:r>
            <a:r>
              <a:rPr sz="4500" b="1" spc="-60" dirty="0"/>
              <a:t> </a:t>
            </a:r>
            <a:r>
              <a:rPr sz="4500" b="1" spc="-20" dirty="0"/>
              <a:t>beta-oxidation</a:t>
            </a:r>
            <a:endParaRPr sz="4500" b="1"/>
          </a:p>
        </p:txBody>
      </p:sp>
      <p:sp>
        <p:nvSpPr>
          <p:cNvPr id="9" name="object 9"/>
          <p:cNvSpPr txBox="1"/>
          <p:nvPr/>
        </p:nvSpPr>
        <p:spPr>
          <a:xfrm>
            <a:off x="381000" y="2133600"/>
            <a:ext cx="7969884" cy="30450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 algn="just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287020" algn="l"/>
              </a:tabLst>
            </a:pPr>
            <a:r>
              <a:rPr sz="2600" spc="-45" dirty="0">
                <a:latin typeface="Georgia"/>
                <a:cs typeface="Georgia"/>
              </a:rPr>
              <a:t>Increased </a:t>
            </a:r>
            <a:r>
              <a:rPr sz="2600" spc="-40" dirty="0">
                <a:latin typeface="Georgia"/>
                <a:cs typeface="Georgia"/>
              </a:rPr>
              <a:t>availability </a:t>
            </a:r>
            <a:r>
              <a:rPr sz="2600" spc="-20" dirty="0">
                <a:latin typeface="Georgia"/>
                <a:cs typeface="Georgia"/>
              </a:rPr>
              <a:t>of </a:t>
            </a:r>
            <a:r>
              <a:rPr sz="2600" spc="-160" dirty="0">
                <a:latin typeface="Georgia"/>
                <a:cs typeface="Georgia"/>
              </a:rPr>
              <a:t>FFA </a:t>
            </a:r>
            <a:r>
              <a:rPr sz="2600" spc="-45" dirty="0">
                <a:latin typeface="Georgia"/>
                <a:cs typeface="Georgia"/>
              </a:rPr>
              <a:t>increases </a:t>
            </a:r>
            <a:r>
              <a:rPr sz="2600" spc="-5" dirty="0">
                <a:latin typeface="Georgia"/>
                <a:cs typeface="Georgia"/>
              </a:rPr>
              <a:t>the </a:t>
            </a:r>
            <a:r>
              <a:rPr sz="2600" spc="-55" dirty="0">
                <a:latin typeface="Georgia"/>
                <a:cs typeface="Georgia"/>
              </a:rPr>
              <a:t>rate </a:t>
            </a:r>
            <a:r>
              <a:rPr sz="2600" spc="-20" dirty="0">
                <a:latin typeface="Georgia"/>
                <a:cs typeface="Georgia"/>
              </a:rPr>
              <a:t>of </a:t>
            </a:r>
            <a:r>
              <a:rPr sz="2600" spc="-114" dirty="0">
                <a:latin typeface="Georgia"/>
                <a:cs typeface="Georgia"/>
              </a:rPr>
              <a:t>beta  </a:t>
            </a:r>
            <a:r>
              <a:rPr sz="2600" spc="-35" dirty="0">
                <a:latin typeface="Georgia"/>
                <a:cs typeface="Georgia"/>
              </a:rPr>
              <a:t>oxidation</a:t>
            </a:r>
            <a:endParaRPr sz="2600">
              <a:latin typeface="Georgia"/>
              <a:cs typeface="Georgia"/>
            </a:endParaRPr>
          </a:p>
          <a:p>
            <a:pPr marL="368935" indent="-356870" algn="just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369570" algn="l"/>
              </a:tabLst>
            </a:pPr>
            <a:r>
              <a:rPr sz="2600" spc="-30" dirty="0">
                <a:latin typeface="Georgia"/>
                <a:cs typeface="Georgia"/>
              </a:rPr>
              <a:t>Glucagon </a:t>
            </a:r>
            <a:r>
              <a:rPr sz="2600" spc="-45" dirty="0">
                <a:latin typeface="Georgia"/>
                <a:cs typeface="Georgia"/>
              </a:rPr>
              <a:t>increases </a:t>
            </a:r>
            <a:r>
              <a:rPr sz="2600" spc="-160">
                <a:latin typeface="Georgia"/>
                <a:cs typeface="Georgia"/>
              </a:rPr>
              <a:t>FFA </a:t>
            </a:r>
            <a:r>
              <a:rPr lang="en-US" sz="2600" spc="-160" dirty="0" smtClean="0">
                <a:latin typeface="Georgia"/>
                <a:cs typeface="Georgia"/>
              </a:rPr>
              <a:t> </a:t>
            </a:r>
            <a:r>
              <a:rPr sz="2600" spc="-35" smtClean="0">
                <a:latin typeface="Georgia"/>
                <a:cs typeface="Georgia"/>
              </a:rPr>
              <a:t>and </a:t>
            </a:r>
            <a:r>
              <a:rPr sz="2600" spc="-45" dirty="0">
                <a:latin typeface="Georgia"/>
                <a:cs typeface="Georgia"/>
              </a:rPr>
              <a:t>Insulin </a:t>
            </a:r>
            <a:r>
              <a:rPr sz="2600" spc="-40" dirty="0">
                <a:latin typeface="Georgia"/>
                <a:cs typeface="Georgia"/>
              </a:rPr>
              <a:t>decreases</a:t>
            </a:r>
            <a:r>
              <a:rPr sz="2600" spc="100" dirty="0">
                <a:latin typeface="Georgia"/>
                <a:cs typeface="Georgia"/>
              </a:rPr>
              <a:t> </a:t>
            </a:r>
            <a:r>
              <a:rPr sz="2600" spc="-160" dirty="0">
                <a:latin typeface="Georgia"/>
                <a:cs typeface="Georgia"/>
              </a:rPr>
              <a:t>FFA</a:t>
            </a:r>
            <a:endParaRPr sz="2600">
              <a:latin typeface="Georgia"/>
              <a:cs typeface="Georgia"/>
            </a:endParaRPr>
          </a:p>
          <a:p>
            <a:pPr marL="286385" marR="79375" indent="-274320" algn="just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287020" algn="l"/>
              </a:tabLst>
            </a:pPr>
            <a:r>
              <a:rPr sz="2600" spc="-60" dirty="0">
                <a:latin typeface="Georgia"/>
                <a:cs typeface="Georgia"/>
              </a:rPr>
              <a:t>CAT-I </a:t>
            </a:r>
            <a:r>
              <a:rPr sz="2600" spc="-55" dirty="0">
                <a:latin typeface="Georgia"/>
                <a:cs typeface="Georgia"/>
              </a:rPr>
              <a:t>is </a:t>
            </a:r>
            <a:r>
              <a:rPr sz="2600" spc="-25" dirty="0">
                <a:latin typeface="Georgia"/>
                <a:cs typeface="Georgia"/>
              </a:rPr>
              <a:t>inhibited </a:t>
            </a:r>
            <a:r>
              <a:rPr sz="2600" spc="-30" dirty="0">
                <a:latin typeface="Georgia"/>
                <a:cs typeface="Georgia"/>
              </a:rPr>
              <a:t>by </a:t>
            </a:r>
            <a:r>
              <a:rPr sz="2600" spc="-45">
                <a:latin typeface="Georgia"/>
                <a:cs typeface="Georgia"/>
              </a:rPr>
              <a:t>Malonyl </a:t>
            </a:r>
            <a:r>
              <a:rPr sz="2600" spc="-10" smtClean="0">
                <a:latin typeface="Georgia"/>
                <a:cs typeface="Georgia"/>
              </a:rPr>
              <a:t>CoA</a:t>
            </a:r>
            <a:r>
              <a:rPr lang="en-US" sz="2600" spc="-10" dirty="0" smtClean="0">
                <a:latin typeface="Georgia"/>
                <a:cs typeface="Georgia"/>
              </a:rPr>
              <a:t> </a:t>
            </a:r>
            <a:r>
              <a:rPr sz="2600" spc="-10" smtClean="0">
                <a:latin typeface="Georgia"/>
                <a:cs typeface="Georgia"/>
              </a:rPr>
              <a:t>( </a:t>
            </a:r>
            <a:r>
              <a:rPr sz="2600" spc="-40" dirty="0">
                <a:latin typeface="Georgia"/>
                <a:cs typeface="Georgia"/>
              </a:rPr>
              <a:t>substrate </a:t>
            </a:r>
            <a:r>
              <a:rPr sz="2600" spc="-45" dirty="0">
                <a:latin typeface="Georgia"/>
                <a:cs typeface="Georgia"/>
              </a:rPr>
              <a:t>for </a:t>
            </a:r>
            <a:r>
              <a:rPr sz="2600" spc="-110" dirty="0">
                <a:latin typeface="Georgia"/>
                <a:cs typeface="Georgia"/>
              </a:rPr>
              <a:t>fatty  </a:t>
            </a:r>
            <a:r>
              <a:rPr sz="2600" spc="-25" dirty="0">
                <a:latin typeface="Georgia"/>
                <a:cs typeface="Georgia"/>
              </a:rPr>
              <a:t>acid </a:t>
            </a:r>
            <a:r>
              <a:rPr sz="2600" spc="-35" dirty="0">
                <a:latin typeface="Georgia"/>
                <a:cs typeface="Georgia"/>
              </a:rPr>
              <a:t>synthesis</a:t>
            </a:r>
            <a:r>
              <a:rPr sz="2600" spc="-35">
                <a:latin typeface="Georgia"/>
                <a:cs typeface="Georgia"/>
              </a:rPr>
              <a:t>). </a:t>
            </a:r>
            <a:endParaRPr lang="en-US" sz="2600" spc="-35" dirty="0" smtClean="0">
              <a:latin typeface="Georgia"/>
              <a:cs typeface="Georgia"/>
            </a:endParaRPr>
          </a:p>
          <a:p>
            <a:pPr marL="286385" marR="79375" indent="-274320" algn="just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287020" algn="l"/>
              </a:tabLst>
            </a:pPr>
            <a:r>
              <a:rPr sz="2600" spc="-30" smtClean="0">
                <a:latin typeface="Georgia"/>
                <a:cs typeface="Georgia"/>
              </a:rPr>
              <a:t>Thus </a:t>
            </a:r>
            <a:r>
              <a:rPr sz="2600" spc="-30" dirty="0">
                <a:latin typeface="Georgia"/>
                <a:cs typeface="Georgia"/>
              </a:rPr>
              <a:t>during </a:t>
            </a:r>
            <a:r>
              <a:rPr sz="2600" spc="-35" dirty="0">
                <a:latin typeface="Georgia"/>
                <a:cs typeface="Georgia"/>
              </a:rPr>
              <a:t>denovo synthesis </a:t>
            </a:r>
            <a:r>
              <a:rPr sz="2600" spc="-20" dirty="0">
                <a:latin typeface="Georgia"/>
                <a:cs typeface="Georgia"/>
              </a:rPr>
              <a:t>of </a:t>
            </a:r>
            <a:r>
              <a:rPr sz="2600" spc="-30" dirty="0">
                <a:latin typeface="Georgia"/>
                <a:cs typeface="Georgia"/>
              </a:rPr>
              <a:t>fatty  </a:t>
            </a:r>
            <a:r>
              <a:rPr sz="2600" spc="-20" dirty="0">
                <a:latin typeface="Georgia"/>
                <a:cs typeface="Georgia"/>
              </a:rPr>
              <a:t>acid beta </a:t>
            </a:r>
            <a:r>
              <a:rPr sz="2600" spc="-35" dirty="0">
                <a:latin typeface="Georgia"/>
                <a:cs typeface="Georgia"/>
              </a:rPr>
              <a:t>oxidation </a:t>
            </a:r>
            <a:r>
              <a:rPr sz="2600" spc="-55">
                <a:latin typeface="Georgia"/>
                <a:cs typeface="Georgia"/>
              </a:rPr>
              <a:t>is</a:t>
            </a:r>
            <a:r>
              <a:rPr sz="2600" spc="-65">
                <a:latin typeface="Georgia"/>
                <a:cs typeface="Georgia"/>
              </a:rPr>
              <a:t> </a:t>
            </a:r>
            <a:r>
              <a:rPr sz="2600" spc="-25" smtClean="0">
                <a:latin typeface="Georgia"/>
                <a:cs typeface="Georgia"/>
              </a:rPr>
              <a:t>inhibited</a:t>
            </a:r>
            <a:r>
              <a:rPr lang="en-US" sz="2600" spc="-25" dirty="0" smtClean="0">
                <a:latin typeface="Georgia"/>
                <a:cs typeface="Georgia"/>
              </a:rPr>
              <a:t>.</a:t>
            </a:r>
            <a:endParaRPr sz="26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8041" y="1971794"/>
            <a:ext cx="7858759" cy="4124206"/>
          </a:xfrm>
        </p:spPr>
        <p:txBody>
          <a:bodyPr/>
          <a:lstStyle/>
          <a:p>
            <a:pPr marL="396875" marR="257175" indent="-384810">
              <a:lnSpc>
                <a:spcPct val="150000"/>
              </a:lnSpc>
              <a:spcBef>
                <a:spcPts val="100"/>
              </a:spcBef>
              <a:buClr>
                <a:srgbClr val="FF388B"/>
              </a:buClr>
              <a:buSzPct val="80357"/>
              <a:buFont typeface="Arial"/>
              <a:buChar char=""/>
              <a:tabLst>
                <a:tab pos="396875" algn="l"/>
                <a:tab pos="397510" algn="l"/>
              </a:tabLst>
            </a:pPr>
            <a:r>
              <a:rPr lang="en-US" sz="2400" b="1" spc="-5" dirty="0" smtClean="0">
                <a:solidFill>
                  <a:srgbClr val="0000FF"/>
                </a:solidFill>
                <a:latin typeface="Arial"/>
                <a:cs typeface="Arial"/>
              </a:rPr>
              <a:t>Unexpected </a:t>
            </a:r>
            <a:r>
              <a:rPr lang="en-US" sz="2400" b="1" spc="25" dirty="0" smtClean="0">
                <a:solidFill>
                  <a:srgbClr val="0000FF"/>
                </a:solidFill>
                <a:latin typeface="Arial"/>
                <a:cs typeface="Arial"/>
              </a:rPr>
              <a:t>death </a:t>
            </a:r>
            <a:r>
              <a:rPr lang="en-US" sz="2400" b="1" spc="25" dirty="0" smtClean="0">
                <a:latin typeface="Arial"/>
                <a:cs typeface="Arial"/>
              </a:rPr>
              <a:t>of </a:t>
            </a:r>
            <a:r>
              <a:rPr lang="en-US" sz="2400" b="1" spc="20" dirty="0" smtClean="0">
                <a:latin typeface="Arial"/>
                <a:cs typeface="Arial"/>
              </a:rPr>
              <a:t>healthy </a:t>
            </a:r>
            <a:r>
              <a:rPr lang="en-US" sz="2400" b="1" spc="-55" dirty="0" smtClean="0">
                <a:latin typeface="Arial"/>
                <a:cs typeface="Arial"/>
              </a:rPr>
              <a:t>infants, </a:t>
            </a:r>
            <a:r>
              <a:rPr lang="en-US" sz="2400" b="1" spc="-20" dirty="0" smtClean="0">
                <a:latin typeface="Arial"/>
                <a:cs typeface="Arial"/>
              </a:rPr>
              <a:t>usually  </a:t>
            </a:r>
            <a:r>
              <a:rPr lang="en-US" sz="2400" b="1" spc="-5" dirty="0" smtClean="0">
                <a:latin typeface="Arial"/>
                <a:cs typeface="Arial"/>
              </a:rPr>
              <a:t>overnight</a:t>
            </a:r>
            <a:endParaRPr lang="en-US" sz="2400" dirty="0" smtClean="0">
              <a:latin typeface="Arial"/>
              <a:cs typeface="Arial"/>
            </a:endParaRPr>
          </a:p>
          <a:p>
            <a:pPr marL="396875" marR="467359" indent="-384810">
              <a:lnSpc>
                <a:spcPts val="5040"/>
              </a:lnSpc>
              <a:spcBef>
                <a:spcPts val="445"/>
              </a:spcBef>
              <a:buClr>
                <a:srgbClr val="FF388B"/>
              </a:buClr>
              <a:buSzPct val="80357"/>
              <a:buFont typeface="Arial"/>
              <a:buChar char=""/>
              <a:tabLst>
                <a:tab pos="396875" algn="l"/>
                <a:tab pos="397510" algn="l"/>
              </a:tabLst>
            </a:pPr>
            <a:r>
              <a:rPr lang="en-US" sz="2400" b="1" spc="-30" dirty="0" smtClean="0">
                <a:solidFill>
                  <a:srgbClr val="0000FF"/>
                </a:solidFill>
                <a:latin typeface="Arial"/>
                <a:cs typeface="Arial"/>
              </a:rPr>
              <a:t>Due </a:t>
            </a:r>
            <a:r>
              <a:rPr lang="en-US" sz="2400" b="1" spc="5" dirty="0" smtClean="0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lang="en-US" sz="2400" b="1" spc="-55" dirty="0" smtClean="0">
                <a:solidFill>
                  <a:srgbClr val="C00000"/>
                </a:solidFill>
                <a:latin typeface="Arial"/>
                <a:cs typeface="Arial"/>
              </a:rPr>
              <a:t>deficiency </a:t>
            </a:r>
            <a:r>
              <a:rPr lang="en-US" sz="2400" b="1" spc="25" dirty="0" smtClean="0">
                <a:solidFill>
                  <a:srgbClr val="C00000"/>
                </a:solidFill>
                <a:latin typeface="Arial"/>
                <a:cs typeface="Arial"/>
              </a:rPr>
              <a:t>of </a:t>
            </a:r>
            <a:r>
              <a:rPr lang="en-US" sz="2400" b="1" spc="-20" dirty="0" smtClean="0">
                <a:solidFill>
                  <a:srgbClr val="C00000"/>
                </a:solidFill>
                <a:latin typeface="Arial"/>
                <a:cs typeface="Arial"/>
              </a:rPr>
              <a:t>medium </a:t>
            </a:r>
            <a:r>
              <a:rPr lang="en-US" sz="2400" b="1" spc="-70" dirty="0" smtClean="0">
                <a:solidFill>
                  <a:srgbClr val="C00000"/>
                </a:solidFill>
                <a:latin typeface="Arial"/>
                <a:cs typeface="Arial"/>
              </a:rPr>
              <a:t>chain </a:t>
            </a:r>
            <a:r>
              <a:rPr lang="en-US" sz="2400" b="1" spc="-20" dirty="0" err="1" smtClean="0">
                <a:solidFill>
                  <a:srgbClr val="C00000"/>
                </a:solidFill>
                <a:latin typeface="Arial"/>
                <a:cs typeface="Arial"/>
              </a:rPr>
              <a:t>acyl</a:t>
            </a:r>
            <a:r>
              <a:rPr lang="en-US" sz="2400" b="1" spc="-2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2400" b="1" spc="-135" dirty="0" err="1" smtClean="0">
                <a:solidFill>
                  <a:srgbClr val="C00000"/>
                </a:solidFill>
                <a:latin typeface="Arial"/>
                <a:cs typeface="Arial"/>
              </a:rPr>
              <a:t>CoA</a:t>
            </a:r>
            <a:r>
              <a:rPr lang="en-US" sz="2400" b="1" spc="-135" dirty="0" smtClean="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lang="en-US" sz="2400" b="1" spc="-5" dirty="0" err="1" smtClean="0">
                <a:solidFill>
                  <a:srgbClr val="C00000"/>
                </a:solidFill>
                <a:latin typeface="Arial"/>
                <a:cs typeface="Arial"/>
              </a:rPr>
              <a:t>dehydrogenase</a:t>
            </a:r>
            <a:r>
              <a:rPr lang="en-US" sz="2400" b="1" spc="-5" dirty="0" smtClean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endParaRPr lang="en-US" sz="2400" dirty="0" smtClean="0">
              <a:latin typeface="Arial"/>
              <a:cs typeface="Arial"/>
            </a:endParaRPr>
          </a:p>
          <a:p>
            <a:pPr marL="396875" marR="5080" indent="-384810">
              <a:lnSpc>
                <a:spcPts val="5040"/>
              </a:lnSpc>
              <a:spcBef>
                <a:spcPts val="5"/>
              </a:spcBef>
              <a:buClr>
                <a:srgbClr val="FF388B"/>
              </a:buClr>
              <a:buSzPct val="80357"/>
              <a:buFont typeface="Arial"/>
              <a:buChar char=""/>
              <a:tabLst>
                <a:tab pos="396875" algn="l"/>
                <a:tab pos="397510" algn="l"/>
              </a:tabLst>
            </a:pPr>
            <a:r>
              <a:rPr lang="en-US" sz="2400" b="1" spc="-100" dirty="0" smtClean="0">
                <a:solidFill>
                  <a:srgbClr val="0000FF"/>
                </a:solidFill>
                <a:latin typeface="Arial"/>
                <a:cs typeface="Arial"/>
              </a:rPr>
              <a:t>Glucose </a:t>
            </a:r>
            <a:r>
              <a:rPr lang="en-US" sz="2400" b="1" spc="-165" dirty="0" smtClean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lang="en-US" sz="2400" b="1" spc="-15" dirty="0" smtClean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lang="en-US" sz="2400" b="1" spc="-30" dirty="0" smtClean="0">
                <a:solidFill>
                  <a:srgbClr val="0000FF"/>
                </a:solidFill>
                <a:latin typeface="Arial"/>
                <a:cs typeface="Arial"/>
              </a:rPr>
              <a:t>principal </a:t>
            </a:r>
            <a:r>
              <a:rPr lang="en-US" sz="2400" b="1" spc="-100" dirty="0" smtClean="0">
                <a:solidFill>
                  <a:srgbClr val="0000FF"/>
                </a:solidFill>
                <a:latin typeface="Arial"/>
                <a:cs typeface="Arial"/>
              </a:rPr>
              <a:t>source </a:t>
            </a:r>
            <a:r>
              <a:rPr lang="en-US" sz="2400" b="1" spc="25" dirty="0" smtClean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lang="en-US" sz="2400" b="1" spc="5" dirty="0" smtClean="0">
                <a:solidFill>
                  <a:srgbClr val="0000FF"/>
                </a:solidFill>
                <a:latin typeface="Arial"/>
                <a:cs typeface="Arial"/>
              </a:rPr>
              <a:t>energy</a:t>
            </a:r>
            <a:r>
              <a:rPr lang="en-US" sz="2400" b="1" spc="5" dirty="0" smtClean="0">
                <a:latin typeface="Arial"/>
                <a:cs typeface="Arial"/>
              </a:rPr>
              <a:t>, </a:t>
            </a:r>
            <a:r>
              <a:rPr lang="en-US" sz="2400" b="1" spc="-90" dirty="0" smtClean="0">
                <a:latin typeface="Arial"/>
                <a:cs typeface="Arial"/>
              </a:rPr>
              <a:t>soon  </a:t>
            </a:r>
            <a:r>
              <a:rPr lang="en-US" sz="2400" b="1" spc="55" dirty="0" smtClean="0">
                <a:latin typeface="Arial"/>
                <a:cs typeface="Arial"/>
              </a:rPr>
              <a:t>after </a:t>
            </a:r>
            <a:r>
              <a:rPr lang="en-US" sz="2400" b="1" spc="15" dirty="0" smtClean="0">
                <a:latin typeface="Arial"/>
                <a:cs typeface="Arial"/>
              </a:rPr>
              <a:t>eating </a:t>
            </a:r>
            <a:r>
              <a:rPr lang="en-US" sz="2400" b="1" spc="35" dirty="0" smtClean="0">
                <a:latin typeface="Arial"/>
                <a:cs typeface="Arial"/>
              </a:rPr>
              <a:t>or </a:t>
            </a:r>
            <a:r>
              <a:rPr lang="en-US" sz="2400" b="1" spc="5" dirty="0" smtClean="0">
                <a:latin typeface="Arial"/>
                <a:cs typeface="Arial"/>
              </a:rPr>
              <a:t>feeding</a:t>
            </a:r>
            <a:r>
              <a:rPr lang="en-US" sz="2400" b="1" spc="-110" dirty="0" smtClean="0">
                <a:latin typeface="Arial"/>
                <a:cs typeface="Arial"/>
              </a:rPr>
              <a:t> </a:t>
            </a:r>
            <a:r>
              <a:rPr lang="en-US" sz="2400" b="1" spc="-35" dirty="0" smtClean="0">
                <a:latin typeface="Arial"/>
                <a:cs typeface="Arial"/>
              </a:rPr>
              <a:t>babies.</a:t>
            </a:r>
            <a:endParaRPr lang="en-US" sz="2400" dirty="0" smtClean="0">
              <a:latin typeface="Arial"/>
              <a:cs typeface="Arial"/>
            </a:endParaRPr>
          </a:p>
          <a:p>
            <a:endParaRPr lang="en-US" dirty="0"/>
          </a:p>
        </p:txBody>
      </p:sp>
      <p:grpSp>
        <p:nvGrpSpPr>
          <p:cNvPr id="4" name="object 2"/>
          <p:cNvGrpSpPr>
            <a:grpSpLocks noGrp="1"/>
          </p:cNvGrpSpPr>
          <p:nvPr>
            <p:ph type="title"/>
          </p:nvPr>
        </p:nvGrpSpPr>
        <p:grpSpPr>
          <a:xfrm>
            <a:off x="444500" y="584199"/>
            <a:ext cx="8255000" cy="1397001"/>
            <a:chOff x="1127760" y="768095"/>
            <a:chExt cx="7298690" cy="551815"/>
          </a:xfrm>
        </p:grpSpPr>
        <p:sp>
          <p:nvSpPr>
            <p:cNvPr id="5" name="object 3"/>
            <p:cNvSpPr/>
            <p:nvPr/>
          </p:nvSpPr>
          <p:spPr>
            <a:xfrm>
              <a:off x="1127760" y="768095"/>
              <a:ext cx="7298435" cy="5516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/>
            <p:cNvSpPr/>
            <p:nvPr/>
          </p:nvSpPr>
          <p:spPr>
            <a:xfrm>
              <a:off x="1205649" y="845438"/>
              <a:ext cx="7143330" cy="39738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2"/>
          <p:cNvGrpSpPr/>
          <p:nvPr/>
        </p:nvGrpSpPr>
        <p:grpSpPr>
          <a:xfrm>
            <a:off x="-828" y="0"/>
            <a:ext cx="9145590" cy="1028923"/>
            <a:chOff x="-828" y="0"/>
            <a:chExt cx="9145590" cy="1028923"/>
          </a:xfrm>
        </p:grpSpPr>
        <p:sp>
          <p:nvSpPr>
            <p:cNvPr id="8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940" y="1152876"/>
            <a:ext cx="7858759" cy="4278094"/>
          </a:xfrm>
        </p:spPr>
        <p:txBody>
          <a:bodyPr/>
          <a:lstStyle/>
          <a:p>
            <a:pPr marL="396875" marR="5080" indent="-384810">
              <a:lnSpc>
                <a:spcPct val="150000"/>
              </a:lnSpc>
              <a:spcBef>
                <a:spcPts val="95"/>
              </a:spcBef>
              <a:buClr>
                <a:srgbClr val="FF388B"/>
              </a:buClr>
              <a:buSzPct val="80357"/>
              <a:buFont typeface="Arial"/>
              <a:buChar char=""/>
              <a:tabLst>
                <a:tab pos="396875" algn="l"/>
                <a:tab pos="397510" algn="l"/>
              </a:tabLst>
            </a:pPr>
            <a:r>
              <a:rPr lang="en-US" sz="2400" b="1" spc="15" dirty="0" smtClean="0">
                <a:latin typeface="Arial"/>
                <a:cs typeface="Arial"/>
              </a:rPr>
              <a:t>After </a:t>
            </a:r>
            <a:r>
              <a:rPr lang="en-US" sz="2400" b="1" spc="175" dirty="0" smtClean="0">
                <a:latin typeface="Arial"/>
                <a:cs typeface="Arial"/>
              </a:rPr>
              <a:t>a </a:t>
            </a:r>
            <a:r>
              <a:rPr lang="en-US" sz="2400" b="1" spc="140" dirty="0" smtClean="0">
                <a:latin typeface="Arial"/>
                <a:cs typeface="Arial"/>
              </a:rPr>
              <a:t>few </a:t>
            </a:r>
            <a:r>
              <a:rPr lang="en-US" sz="2400" b="1" spc="-90" dirty="0" smtClean="0">
                <a:latin typeface="Arial"/>
                <a:cs typeface="Arial"/>
              </a:rPr>
              <a:t>hours, </a:t>
            </a:r>
            <a:r>
              <a:rPr lang="en-US" sz="2400" b="1" spc="-15" dirty="0" smtClean="0">
                <a:latin typeface="Arial"/>
                <a:cs typeface="Arial"/>
              </a:rPr>
              <a:t>the </a:t>
            </a:r>
            <a:r>
              <a:rPr lang="en-US" sz="2400" b="1" spc="-95" dirty="0" smtClean="0">
                <a:solidFill>
                  <a:srgbClr val="0000FF"/>
                </a:solidFill>
                <a:latin typeface="Arial"/>
                <a:cs typeface="Arial"/>
              </a:rPr>
              <a:t>glucose </a:t>
            </a:r>
            <a:r>
              <a:rPr lang="en-US" sz="2400" b="1" spc="15" dirty="0" smtClean="0">
                <a:solidFill>
                  <a:srgbClr val="0000FF"/>
                </a:solidFill>
                <a:latin typeface="Arial"/>
                <a:cs typeface="Arial"/>
              </a:rPr>
              <a:t>level </a:t>
            </a:r>
            <a:r>
              <a:rPr lang="en-US" sz="2400" b="1" spc="-235" dirty="0" smtClean="0">
                <a:solidFill>
                  <a:srgbClr val="0000FF"/>
                </a:solidFill>
                <a:latin typeface="Arial"/>
                <a:cs typeface="Arial"/>
              </a:rPr>
              <a:t>&amp; </a:t>
            </a:r>
            <a:r>
              <a:rPr lang="en-US" sz="2400" b="1" spc="-110" dirty="0" smtClean="0">
                <a:solidFill>
                  <a:srgbClr val="0000FF"/>
                </a:solidFill>
                <a:latin typeface="Arial"/>
                <a:cs typeface="Arial"/>
              </a:rPr>
              <a:t>its  </a:t>
            </a:r>
            <a:r>
              <a:rPr lang="en-US" sz="2400" b="1" dirty="0" smtClean="0">
                <a:solidFill>
                  <a:srgbClr val="0000FF"/>
                </a:solidFill>
                <a:latin typeface="Arial"/>
                <a:cs typeface="Arial"/>
              </a:rPr>
              <a:t>utilization </a:t>
            </a:r>
            <a:r>
              <a:rPr lang="en-US" sz="2400" b="1" spc="-40" dirty="0" smtClean="0">
                <a:solidFill>
                  <a:srgbClr val="0000FF"/>
                </a:solidFill>
                <a:latin typeface="Arial"/>
                <a:cs typeface="Arial"/>
              </a:rPr>
              <a:t>decrease </a:t>
            </a:r>
            <a:r>
              <a:rPr lang="en-US" sz="2400" b="1" spc="-235" dirty="0" smtClean="0">
                <a:latin typeface="Arial"/>
                <a:cs typeface="Arial"/>
              </a:rPr>
              <a:t>&amp; </a:t>
            </a:r>
            <a:r>
              <a:rPr lang="en-US" sz="2400" b="1" spc="-15" dirty="0" smtClean="0">
                <a:latin typeface="Arial"/>
                <a:cs typeface="Arial"/>
              </a:rPr>
              <a:t>the </a:t>
            </a:r>
            <a:r>
              <a:rPr lang="en-US" sz="2400" b="1" spc="60" dirty="0" smtClean="0">
                <a:solidFill>
                  <a:srgbClr val="0000FF"/>
                </a:solidFill>
                <a:latin typeface="Arial"/>
                <a:cs typeface="Arial"/>
              </a:rPr>
              <a:t>rate </a:t>
            </a:r>
            <a:r>
              <a:rPr lang="en-US" sz="2400" b="1" spc="25" dirty="0" smtClean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lang="en-US" sz="2400" b="1" spc="65" dirty="0" smtClean="0">
                <a:solidFill>
                  <a:srgbClr val="0000FF"/>
                </a:solidFill>
                <a:latin typeface="Arial"/>
                <a:cs typeface="Arial"/>
              </a:rPr>
              <a:t>fatty </a:t>
            </a:r>
            <a:r>
              <a:rPr lang="en-US" sz="2400" b="1" spc="-50" dirty="0" smtClean="0">
                <a:solidFill>
                  <a:srgbClr val="0000FF"/>
                </a:solidFill>
                <a:latin typeface="Arial"/>
                <a:cs typeface="Arial"/>
              </a:rPr>
              <a:t>acid  </a:t>
            </a:r>
            <a:r>
              <a:rPr lang="en-US" sz="2400" b="1" spc="40" dirty="0" smtClean="0">
                <a:solidFill>
                  <a:srgbClr val="0000FF"/>
                </a:solidFill>
                <a:latin typeface="Arial"/>
                <a:cs typeface="Arial"/>
              </a:rPr>
              <a:t>oxidation </a:t>
            </a:r>
            <a:r>
              <a:rPr lang="en-US" sz="2400" b="1" spc="-105" dirty="0" smtClean="0">
                <a:solidFill>
                  <a:srgbClr val="0000FF"/>
                </a:solidFill>
                <a:latin typeface="Arial"/>
                <a:cs typeface="Arial"/>
              </a:rPr>
              <a:t>must </a:t>
            </a:r>
            <a:r>
              <a:rPr lang="en-US" sz="2400" b="1" spc="-45" dirty="0" smtClean="0">
                <a:solidFill>
                  <a:srgbClr val="0000FF"/>
                </a:solidFill>
                <a:latin typeface="Arial"/>
                <a:cs typeface="Arial"/>
              </a:rPr>
              <a:t>simultaneously </a:t>
            </a:r>
            <a:r>
              <a:rPr lang="en-US" sz="2400" b="1" spc="-55" dirty="0" smtClean="0">
                <a:solidFill>
                  <a:srgbClr val="0000FF"/>
                </a:solidFill>
                <a:latin typeface="Arial"/>
                <a:cs typeface="Arial"/>
              </a:rPr>
              <a:t>increase </a:t>
            </a:r>
            <a:r>
              <a:rPr lang="en-US" sz="2400" b="1" dirty="0" smtClean="0">
                <a:solidFill>
                  <a:srgbClr val="0000FF"/>
                </a:solidFill>
                <a:latin typeface="Arial"/>
                <a:cs typeface="Arial"/>
              </a:rPr>
              <a:t>to  </a:t>
            </a:r>
            <a:r>
              <a:rPr lang="en-US" sz="2400" b="1" spc="5" dirty="0" smtClean="0">
                <a:solidFill>
                  <a:srgbClr val="0000FF"/>
                </a:solidFill>
                <a:latin typeface="Arial"/>
                <a:cs typeface="Arial"/>
              </a:rPr>
              <a:t>meet </a:t>
            </a:r>
            <a:r>
              <a:rPr lang="en-US" sz="2400" b="1" spc="-15" dirty="0" smtClean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lang="en-US" sz="2400" b="1" spc="35" dirty="0" smtClean="0">
                <a:solidFill>
                  <a:srgbClr val="0000FF"/>
                </a:solidFill>
                <a:latin typeface="Arial"/>
                <a:cs typeface="Arial"/>
              </a:rPr>
              <a:t>energy</a:t>
            </a:r>
            <a:r>
              <a:rPr lang="en-US" sz="2400" b="1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400" b="1" spc="-80" dirty="0" smtClean="0">
                <a:solidFill>
                  <a:srgbClr val="0000FF"/>
                </a:solidFill>
                <a:latin typeface="Arial"/>
                <a:cs typeface="Arial"/>
              </a:rPr>
              <a:t>needs.</a:t>
            </a:r>
            <a:endParaRPr lang="en-US" sz="2400" dirty="0" smtClean="0">
              <a:latin typeface="Arial"/>
              <a:cs typeface="Arial"/>
            </a:endParaRPr>
          </a:p>
          <a:p>
            <a:pPr marL="396875" marR="685165" indent="-384810">
              <a:lnSpc>
                <a:spcPct val="150000"/>
              </a:lnSpc>
              <a:buClr>
                <a:srgbClr val="FF388B"/>
              </a:buClr>
              <a:buSzPct val="80357"/>
              <a:buFont typeface="Arial"/>
              <a:buChar char=""/>
              <a:tabLst>
                <a:tab pos="396875" algn="l"/>
                <a:tab pos="397510" algn="l"/>
              </a:tabLst>
            </a:pPr>
            <a:r>
              <a:rPr lang="en-US" sz="2400" b="1" spc="-145" dirty="0" smtClean="0">
                <a:latin typeface="Arial"/>
                <a:cs typeface="Arial"/>
              </a:rPr>
              <a:t>The </a:t>
            </a:r>
            <a:r>
              <a:rPr lang="en-US" sz="2400" b="1" spc="-65" dirty="0" smtClean="0">
                <a:latin typeface="Arial"/>
                <a:cs typeface="Arial"/>
              </a:rPr>
              <a:t>sudden </a:t>
            </a:r>
            <a:r>
              <a:rPr lang="en-US" sz="2400" b="1" spc="25" dirty="0" smtClean="0">
                <a:latin typeface="Arial"/>
                <a:cs typeface="Arial"/>
              </a:rPr>
              <a:t>death </a:t>
            </a:r>
            <a:r>
              <a:rPr lang="en-US" sz="2400" b="1" spc="-50" dirty="0" smtClean="0">
                <a:latin typeface="Arial"/>
                <a:cs typeface="Arial"/>
              </a:rPr>
              <a:t>in </a:t>
            </a:r>
            <a:r>
              <a:rPr lang="en-US" sz="2400" b="1" spc="-40" dirty="0" smtClean="0">
                <a:latin typeface="Arial"/>
                <a:cs typeface="Arial"/>
              </a:rPr>
              <a:t>infants </a:t>
            </a:r>
            <a:r>
              <a:rPr lang="en-US" sz="2400" b="1" spc="-165" dirty="0" smtClean="0">
                <a:latin typeface="Arial"/>
                <a:cs typeface="Arial"/>
              </a:rPr>
              <a:t>is </a:t>
            </a:r>
            <a:r>
              <a:rPr lang="en-US" sz="2400" b="1" dirty="0" smtClean="0">
                <a:solidFill>
                  <a:srgbClr val="0000FF"/>
                </a:solidFill>
                <a:latin typeface="Arial"/>
                <a:cs typeface="Arial"/>
              </a:rPr>
              <a:t>due to </a:t>
            </a:r>
            <a:r>
              <a:rPr lang="en-US" sz="2400" b="1" spc="175" dirty="0" smtClean="0">
                <a:solidFill>
                  <a:srgbClr val="0000FF"/>
                </a:solidFill>
                <a:latin typeface="Arial"/>
                <a:cs typeface="Arial"/>
              </a:rPr>
              <a:t>a  </a:t>
            </a:r>
            <a:r>
              <a:rPr lang="en-US" sz="2400" b="1" spc="5" dirty="0" smtClean="0">
                <a:solidFill>
                  <a:srgbClr val="0000FF"/>
                </a:solidFill>
                <a:latin typeface="Arial"/>
                <a:cs typeface="Arial"/>
              </a:rPr>
              <a:t>blockade </a:t>
            </a:r>
            <a:r>
              <a:rPr lang="en-US" sz="2400" b="1" spc="-50" dirty="0" smtClean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lang="en-US" sz="2400" spc="-5" dirty="0" smtClean="0">
                <a:solidFill>
                  <a:srgbClr val="0000FF"/>
                </a:solidFill>
                <a:latin typeface="Times New Roman"/>
                <a:cs typeface="Times New Roman"/>
              </a:rPr>
              <a:t>β </a:t>
            </a:r>
            <a:r>
              <a:rPr lang="en-US" sz="2400" b="1" spc="25" dirty="0" smtClean="0">
                <a:solidFill>
                  <a:srgbClr val="0000FF"/>
                </a:solidFill>
                <a:latin typeface="Arial"/>
                <a:cs typeface="Arial"/>
              </a:rPr>
              <a:t>-oxidation </a:t>
            </a:r>
            <a:r>
              <a:rPr lang="en-US" sz="2400" b="1" spc="-85" dirty="0" smtClean="0">
                <a:solidFill>
                  <a:srgbClr val="0000FF"/>
                </a:solidFill>
                <a:latin typeface="Arial"/>
                <a:cs typeface="Arial"/>
              </a:rPr>
              <a:t>caused </a:t>
            </a:r>
            <a:r>
              <a:rPr lang="en-US" sz="2400" b="1" spc="80" dirty="0" smtClean="0">
                <a:solidFill>
                  <a:srgbClr val="0000FF"/>
                </a:solidFill>
                <a:latin typeface="Arial"/>
                <a:cs typeface="Arial"/>
              </a:rPr>
              <a:t>by </a:t>
            </a:r>
            <a:r>
              <a:rPr lang="en-US" sz="2400" b="1" spc="175" dirty="0" smtClean="0">
                <a:solidFill>
                  <a:srgbClr val="0000FF"/>
                </a:solidFill>
                <a:latin typeface="Arial"/>
                <a:cs typeface="Arial"/>
              </a:rPr>
              <a:t>a </a:t>
            </a:r>
            <a:r>
              <a:rPr lang="en-US" sz="2400" b="1" spc="17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2400" b="1" spc="-55" dirty="0" smtClean="0">
                <a:solidFill>
                  <a:srgbClr val="C00000"/>
                </a:solidFill>
                <a:latin typeface="Arial"/>
                <a:cs typeface="Arial"/>
              </a:rPr>
              <a:t>deficiency </a:t>
            </a:r>
            <a:r>
              <a:rPr lang="en-US" sz="2400" b="1" spc="-50" dirty="0" smtClean="0">
                <a:solidFill>
                  <a:srgbClr val="C00000"/>
                </a:solidFill>
                <a:latin typeface="Arial"/>
                <a:cs typeface="Arial"/>
              </a:rPr>
              <a:t>in </a:t>
            </a:r>
            <a:r>
              <a:rPr lang="en-US" sz="2400" b="1" spc="-25" dirty="0" smtClean="0">
                <a:solidFill>
                  <a:srgbClr val="C00000"/>
                </a:solidFill>
                <a:latin typeface="Arial"/>
                <a:cs typeface="Arial"/>
              </a:rPr>
              <a:t>medium </a:t>
            </a:r>
            <a:r>
              <a:rPr lang="en-US" sz="2400" b="1" spc="-70" dirty="0" smtClean="0">
                <a:solidFill>
                  <a:srgbClr val="C00000"/>
                </a:solidFill>
                <a:latin typeface="Arial"/>
                <a:cs typeface="Arial"/>
              </a:rPr>
              <a:t>chain </a:t>
            </a:r>
            <a:r>
              <a:rPr lang="en-US" sz="2400" b="1" spc="-20" dirty="0" err="1" smtClean="0">
                <a:solidFill>
                  <a:srgbClr val="C00000"/>
                </a:solidFill>
                <a:latin typeface="Arial"/>
                <a:cs typeface="Arial"/>
              </a:rPr>
              <a:t>acyl</a:t>
            </a:r>
            <a:r>
              <a:rPr lang="en-US" sz="2400" b="1" spc="-2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2400" b="1" spc="-135" dirty="0" err="1" smtClean="0">
                <a:solidFill>
                  <a:srgbClr val="C00000"/>
                </a:solidFill>
                <a:latin typeface="Arial"/>
                <a:cs typeface="Arial"/>
              </a:rPr>
              <a:t>CoA</a:t>
            </a:r>
            <a:r>
              <a:rPr lang="en-US" sz="2400" b="1" spc="-135" dirty="0" smtClean="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lang="en-US" sz="2400" b="1" spc="5" dirty="0" err="1" smtClean="0">
                <a:solidFill>
                  <a:srgbClr val="C00000"/>
                </a:solidFill>
                <a:latin typeface="Arial"/>
                <a:cs typeface="Arial"/>
              </a:rPr>
              <a:t>dehydrogenase</a:t>
            </a:r>
            <a:r>
              <a:rPr lang="en-US" sz="2400" b="1" spc="5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2400" b="1" spc="-75" dirty="0" smtClean="0">
                <a:solidFill>
                  <a:srgbClr val="C00000"/>
                </a:solidFill>
                <a:latin typeface="Arial"/>
                <a:cs typeface="Arial"/>
              </a:rPr>
              <a:t>(MCAD)</a:t>
            </a:r>
            <a:endParaRPr lang="en-US" sz="2400" dirty="0" smtClean="0">
              <a:latin typeface="Arial"/>
              <a:cs typeface="Arial"/>
            </a:endParaRPr>
          </a:p>
          <a:p>
            <a:endParaRPr lang="en-US" dirty="0"/>
          </a:p>
        </p:txBody>
      </p:sp>
      <p:grpSp>
        <p:nvGrpSpPr>
          <p:cNvPr id="4" name="object 2"/>
          <p:cNvGrpSpPr/>
          <p:nvPr/>
        </p:nvGrpSpPr>
        <p:grpSpPr>
          <a:xfrm>
            <a:off x="-828" y="0"/>
            <a:ext cx="9145590" cy="1028923"/>
            <a:chOff x="-828" y="0"/>
            <a:chExt cx="9145590" cy="1028923"/>
          </a:xfrm>
        </p:grpSpPr>
        <p:sp>
          <p:nvSpPr>
            <p:cNvPr id="5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24000"/>
            <a:ext cx="7858759" cy="4832092"/>
          </a:xfrm>
        </p:spPr>
        <p:txBody>
          <a:bodyPr/>
          <a:lstStyle/>
          <a:p>
            <a:pPr marL="396875" marR="1091565" indent="-384810">
              <a:lnSpc>
                <a:spcPct val="150100"/>
              </a:lnSpc>
              <a:spcBef>
                <a:spcPts val="100"/>
              </a:spcBef>
              <a:buClr>
                <a:srgbClr val="FF388B"/>
              </a:buClr>
              <a:buSzPct val="80357"/>
              <a:buFont typeface="Arial"/>
              <a:buChar char=""/>
              <a:tabLst>
                <a:tab pos="396875" algn="l"/>
                <a:tab pos="397510" algn="l"/>
              </a:tabLst>
            </a:pPr>
            <a:r>
              <a:rPr lang="en-US" sz="2400" b="1" spc="-20" dirty="0" smtClean="0">
                <a:latin typeface="Arial"/>
                <a:cs typeface="Arial"/>
              </a:rPr>
              <a:t>Characterized </a:t>
            </a:r>
            <a:r>
              <a:rPr lang="en-US" sz="2400" b="1" spc="80" dirty="0" smtClean="0">
                <a:latin typeface="Arial"/>
                <a:cs typeface="Arial"/>
              </a:rPr>
              <a:t>by </a:t>
            </a:r>
            <a:r>
              <a:rPr lang="en-US" sz="2400" b="1" spc="-15" dirty="0" smtClean="0">
                <a:solidFill>
                  <a:srgbClr val="0000FF"/>
                </a:solidFill>
                <a:latin typeface="Arial"/>
                <a:cs typeface="Arial"/>
              </a:rPr>
              <a:t>severe hypoglycemia,  </a:t>
            </a:r>
            <a:r>
              <a:rPr lang="en-US" sz="2400" b="1" spc="-30" dirty="0" smtClean="0">
                <a:solidFill>
                  <a:srgbClr val="0000FF"/>
                </a:solidFill>
                <a:latin typeface="Arial"/>
                <a:cs typeface="Arial"/>
              </a:rPr>
              <a:t>vomiting, </a:t>
            </a:r>
            <a:r>
              <a:rPr lang="en-US" sz="2400" b="1" spc="-110" dirty="0" smtClean="0">
                <a:solidFill>
                  <a:srgbClr val="0000FF"/>
                </a:solidFill>
                <a:latin typeface="Arial"/>
                <a:cs typeface="Arial"/>
              </a:rPr>
              <a:t>convulsions, </a:t>
            </a:r>
            <a:r>
              <a:rPr lang="en-US" sz="2400" b="1" spc="-55" dirty="0" smtClean="0">
                <a:solidFill>
                  <a:srgbClr val="0000FF"/>
                </a:solidFill>
                <a:latin typeface="Arial"/>
                <a:cs typeface="Arial"/>
              </a:rPr>
              <a:t>coma </a:t>
            </a:r>
            <a:r>
              <a:rPr lang="en-US" sz="2400" b="1" spc="-235" dirty="0" smtClean="0">
                <a:solidFill>
                  <a:srgbClr val="0000FF"/>
                </a:solidFill>
                <a:latin typeface="Arial"/>
                <a:cs typeface="Arial"/>
              </a:rPr>
              <a:t>&amp;</a:t>
            </a:r>
            <a:r>
              <a:rPr lang="en-US" sz="2400" b="1" spc="21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400" b="1" spc="-5" dirty="0" smtClean="0">
                <a:solidFill>
                  <a:srgbClr val="0000FF"/>
                </a:solidFill>
                <a:latin typeface="Arial"/>
                <a:cs typeface="Arial"/>
              </a:rPr>
              <a:t>death.</a:t>
            </a:r>
            <a:endParaRPr lang="en-US" sz="2400" dirty="0" smtClean="0">
              <a:latin typeface="Arial"/>
              <a:cs typeface="Arial"/>
            </a:endParaRPr>
          </a:p>
          <a:p>
            <a:pPr marL="396875" marR="791845" indent="-384810">
              <a:lnSpc>
                <a:spcPct val="150000"/>
              </a:lnSpc>
              <a:buClr>
                <a:srgbClr val="FF388B"/>
              </a:buClr>
              <a:buSzPct val="80357"/>
              <a:buFont typeface="Arial"/>
              <a:buChar char=""/>
              <a:tabLst>
                <a:tab pos="396875" algn="l"/>
                <a:tab pos="397510" algn="l"/>
              </a:tabLst>
            </a:pPr>
            <a:r>
              <a:rPr lang="en-US" sz="2400" b="1" spc="-20" dirty="0" err="1" smtClean="0">
                <a:latin typeface="Arial"/>
                <a:cs typeface="Arial"/>
              </a:rPr>
              <a:t>lt</a:t>
            </a:r>
            <a:r>
              <a:rPr lang="en-US" sz="2400" b="1" spc="-20" dirty="0" smtClean="0">
                <a:latin typeface="Arial"/>
                <a:cs typeface="Arial"/>
              </a:rPr>
              <a:t> </a:t>
            </a:r>
            <a:r>
              <a:rPr lang="en-US" sz="2400" b="1" spc="-165" dirty="0" smtClean="0">
                <a:latin typeface="Arial"/>
                <a:cs typeface="Arial"/>
              </a:rPr>
              <a:t>is </a:t>
            </a:r>
            <a:r>
              <a:rPr lang="en-US" sz="2400" b="1" spc="-85" dirty="0" smtClean="0">
                <a:latin typeface="Arial"/>
                <a:cs typeface="Arial"/>
              </a:rPr>
              <a:t>caused </a:t>
            </a:r>
            <a:r>
              <a:rPr lang="en-US" sz="2400" b="1" spc="80" dirty="0" smtClean="0">
                <a:latin typeface="Arial"/>
                <a:cs typeface="Arial"/>
              </a:rPr>
              <a:t>by </a:t>
            </a:r>
            <a:r>
              <a:rPr lang="en-US" sz="2400" b="1" spc="15" dirty="0" smtClean="0">
                <a:latin typeface="Arial"/>
                <a:cs typeface="Arial"/>
              </a:rPr>
              <a:t>eating </a:t>
            </a:r>
            <a:r>
              <a:rPr lang="en-US" sz="2400" b="1" dirty="0" err="1" smtClean="0">
                <a:solidFill>
                  <a:srgbClr val="0000FF"/>
                </a:solidFill>
                <a:latin typeface="Arial"/>
                <a:cs typeface="Arial"/>
              </a:rPr>
              <a:t>unriped</a:t>
            </a:r>
            <a:r>
              <a:rPr lang="en-US" sz="2400" b="1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400" b="1" spc="10" dirty="0" err="1" smtClean="0">
                <a:solidFill>
                  <a:srgbClr val="0000FF"/>
                </a:solidFill>
                <a:latin typeface="Arial"/>
                <a:cs typeface="Arial"/>
              </a:rPr>
              <a:t>ackee</a:t>
            </a:r>
            <a:r>
              <a:rPr lang="en-US" sz="2400" b="1" spc="1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400" b="1" spc="-15" dirty="0" smtClean="0">
                <a:solidFill>
                  <a:srgbClr val="0000FF"/>
                </a:solidFill>
                <a:latin typeface="Arial"/>
                <a:cs typeface="Arial"/>
              </a:rPr>
              <a:t>fruit-  </a:t>
            </a:r>
            <a:r>
              <a:rPr lang="en-US" sz="2400" b="1" spc="-85" dirty="0" smtClean="0">
                <a:solidFill>
                  <a:srgbClr val="0000FF"/>
                </a:solidFill>
                <a:latin typeface="Arial"/>
                <a:cs typeface="Arial"/>
              </a:rPr>
              <a:t>contains </a:t>
            </a:r>
            <a:r>
              <a:rPr lang="en-US" sz="2400" b="1" spc="50" dirty="0" smtClean="0">
                <a:solidFill>
                  <a:srgbClr val="0000FF"/>
                </a:solidFill>
                <a:latin typeface="Arial"/>
                <a:cs typeface="Arial"/>
              </a:rPr>
              <a:t>an </a:t>
            </a:r>
            <a:r>
              <a:rPr lang="en-US" sz="2400" b="1" spc="-55" dirty="0" smtClean="0">
                <a:solidFill>
                  <a:srgbClr val="0000FF"/>
                </a:solidFill>
                <a:latin typeface="Arial"/>
                <a:cs typeface="Arial"/>
              </a:rPr>
              <a:t>unusual </a:t>
            </a:r>
            <a:r>
              <a:rPr lang="en-US" sz="2400" b="1" spc="-20" dirty="0" smtClean="0">
                <a:solidFill>
                  <a:srgbClr val="0000FF"/>
                </a:solidFill>
                <a:latin typeface="Arial"/>
                <a:cs typeface="Arial"/>
              </a:rPr>
              <a:t>toxic </a:t>
            </a:r>
            <a:r>
              <a:rPr lang="en-US" sz="2400" b="1" spc="10" dirty="0" smtClean="0">
                <a:solidFill>
                  <a:srgbClr val="0000FF"/>
                </a:solidFill>
                <a:latin typeface="Arial"/>
                <a:cs typeface="Arial"/>
              </a:rPr>
              <a:t>amino </a:t>
            </a:r>
            <a:r>
              <a:rPr lang="en-US" sz="2400" b="1" spc="-75" dirty="0" smtClean="0">
                <a:solidFill>
                  <a:srgbClr val="0000FF"/>
                </a:solidFill>
                <a:latin typeface="Arial"/>
                <a:cs typeface="Arial"/>
              </a:rPr>
              <a:t>acid, </a:t>
            </a:r>
            <a:r>
              <a:rPr lang="en-US" sz="2400" b="1" spc="-7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2400" b="1" spc="-25" dirty="0" err="1" smtClean="0">
                <a:solidFill>
                  <a:srgbClr val="C00000"/>
                </a:solidFill>
                <a:latin typeface="Arial"/>
                <a:cs typeface="Arial"/>
              </a:rPr>
              <a:t>hypoglycin</a:t>
            </a:r>
            <a:r>
              <a:rPr lang="en-US" sz="2400" b="1" spc="1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2400" b="1" spc="-110" dirty="0" smtClean="0">
                <a:solidFill>
                  <a:srgbClr val="C00000"/>
                </a:solidFill>
                <a:latin typeface="Arial"/>
                <a:cs typeface="Arial"/>
              </a:rPr>
              <a:t>A.</a:t>
            </a:r>
            <a:endParaRPr lang="en-US" sz="2400" dirty="0" smtClean="0">
              <a:latin typeface="Arial"/>
              <a:cs typeface="Arial"/>
            </a:endParaRPr>
          </a:p>
          <a:p>
            <a:pPr marL="396875" marR="5080" indent="-384810">
              <a:lnSpc>
                <a:spcPct val="150000"/>
              </a:lnSpc>
              <a:buClr>
                <a:srgbClr val="FF388B"/>
              </a:buClr>
              <a:buSzPct val="80357"/>
              <a:buFont typeface="Arial"/>
              <a:buChar char=""/>
              <a:tabLst>
                <a:tab pos="396875" algn="l"/>
                <a:tab pos="397510" algn="l"/>
              </a:tabLst>
            </a:pPr>
            <a:r>
              <a:rPr lang="en-US" sz="2400" b="1" spc="-200" dirty="0" smtClean="0">
                <a:latin typeface="Arial"/>
                <a:cs typeface="Arial"/>
              </a:rPr>
              <a:t>This </a:t>
            </a:r>
            <a:r>
              <a:rPr lang="en-US" sz="2400" b="1" spc="-65" dirty="0" smtClean="0">
                <a:solidFill>
                  <a:srgbClr val="C00000"/>
                </a:solidFill>
                <a:latin typeface="Arial"/>
                <a:cs typeface="Arial"/>
              </a:rPr>
              <a:t>inhibits </a:t>
            </a:r>
            <a:r>
              <a:rPr lang="en-US" sz="2400" b="1" spc="-15" dirty="0" smtClean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lang="en-US" sz="2400" b="1" spc="25" dirty="0" smtClean="0">
                <a:solidFill>
                  <a:srgbClr val="0000FF"/>
                </a:solidFill>
                <a:latin typeface="Arial"/>
                <a:cs typeface="Arial"/>
              </a:rPr>
              <a:t>enzyme </a:t>
            </a:r>
            <a:r>
              <a:rPr lang="en-US" sz="2400" b="1" spc="-20" dirty="0" err="1" smtClean="0">
                <a:solidFill>
                  <a:srgbClr val="C00000"/>
                </a:solidFill>
                <a:latin typeface="Arial"/>
                <a:cs typeface="Arial"/>
              </a:rPr>
              <a:t>acyl</a:t>
            </a:r>
            <a:r>
              <a:rPr lang="en-US" sz="2400" b="1" spc="-2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2400" b="1" spc="-135" dirty="0" err="1" smtClean="0">
                <a:solidFill>
                  <a:srgbClr val="C00000"/>
                </a:solidFill>
                <a:latin typeface="Arial"/>
                <a:cs typeface="Arial"/>
              </a:rPr>
              <a:t>CoA</a:t>
            </a:r>
            <a:r>
              <a:rPr lang="en-US" sz="2400" b="1" spc="-135" dirty="0" smtClean="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lang="en-US" sz="2400" b="1" spc="5" dirty="0" err="1" smtClean="0">
                <a:solidFill>
                  <a:srgbClr val="C00000"/>
                </a:solidFill>
                <a:latin typeface="Arial"/>
                <a:cs typeface="Arial"/>
              </a:rPr>
              <a:t>dehydrogenase</a:t>
            </a:r>
            <a:r>
              <a:rPr lang="en-US" sz="2400" b="1" spc="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2400" b="1" spc="-235" dirty="0" smtClean="0">
                <a:solidFill>
                  <a:srgbClr val="0000FF"/>
                </a:solidFill>
                <a:latin typeface="Arial"/>
                <a:cs typeface="Arial"/>
              </a:rPr>
              <a:t>&amp; </a:t>
            </a:r>
            <a:r>
              <a:rPr lang="el-GR" sz="2400" spc="-5" dirty="0" smtClean="0">
                <a:solidFill>
                  <a:srgbClr val="0000FF"/>
                </a:solidFill>
                <a:latin typeface="Times New Roman"/>
                <a:cs typeface="Times New Roman"/>
              </a:rPr>
              <a:t>β </a:t>
            </a:r>
            <a:r>
              <a:rPr lang="el-GR" sz="2400" b="1" spc="25" dirty="0" smtClean="0">
                <a:solidFill>
                  <a:srgbClr val="0000FF"/>
                </a:solidFill>
                <a:latin typeface="Arial"/>
                <a:cs typeface="Arial"/>
              </a:rPr>
              <a:t>-</a:t>
            </a:r>
            <a:r>
              <a:rPr lang="en-US" sz="2400" b="1" spc="25" dirty="0" smtClean="0">
                <a:solidFill>
                  <a:srgbClr val="0000FF"/>
                </a:solidFill>
                <a:latin typeface="Arial"/>
                <a:cs typeface="Arial"/>
              </a:rPr>
              <a:t>oxidation of </a:t>
            </a:r>
            <a:r>
              <a:rPr lang="en-US" sz="2400" b="1" spc="60" dirty="0" smtClean="0">
                <a:solidFill>
                  <a:srgbClr val="0000FF"/>
                </a:solidFill>
                <a:latin typeface="Arial"/>
                <a:cs typeface="Arial"/>
              </a:rPr>
              <a:t>fatty </a:t>
            </a:r>
            <a:r>
              <a:rPr lang="en-US" sz="2400" b="1" spc="-100" dirty="0" smtClean="0">
                <a:solidFill>
                  <a:srgbClr val="0000FF"/>
                </a:solidFill>
                <a:latin typeface="Arial"/>
                <a:cs typeface="Arial"/>
              </a:rPr>
              <a:t>acids </a:t>
            </a:r>
            <a:r>
              <a:rPr lang="en-US" sz="2400" b="1" spc="-165" dirty="0" smtClean="0">
                <a:solidFill>
                  <a:srgbClr val="0000FF"/>
                </a:solidFill>
                <a:latin typeface="Arial"/>
                <a:cs typeface="Arial"/>
              </a:rPr>
              <a:t>is  </a:t>
            </a:r>
            <a:r>
              <a:rPr lang="en-US" sz="2400" b="1" spc="-40" dirty="0" smtClean="0">
                <a:solidFill>
                  <a:srgbClr val="0000FF"/>
                </a:solidFill>
                <a:latin typeface="Arial"/>
                <a:cs typeface="Arial"/>
              </a:rPr>
              <a:t>blocked, </a:t>
            </a:r>
            <a:r>
              <a:rPr lang="en-US" sz="2400" b="1" spc="15" dirty="0" smtClean="0">
                <a:solidFill>
                  <a:srgbClr val="0000FF"/>
                </a:solidFill>
                <a:latin typeface="Arial"/>
                <a:cs typeface="Arial"/>
              </a:rPr>
              <a:t>leading </a:t>
            </a:r>
            <a:r>
              <a:rPr lang="en-US" sz="2400" b="1" dirty="0" smtClean="0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lang="en-US" sz="2400" b="1" spc="-15" dirty="0" smtClean="0">
                <a:solidFill>
                  <a:srgbClr val="0000FF"/>
                </a:solidFill>
                <a:latin typeface="Arial"/>
                <a:cs typeface="Arial"/>
              </a:rPr>
              <a:t>various</a:t>
            </a:r>
            <a:r>
              <a:rPr lang="en-US" sz="2400" b="1" spc="9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400" b="1" spc="-80" dirty="0" smtClean="0">
                <a:solidFill>
                  <a:srgbClr val="0000FF"/>
                </a:solidFill>
                <a:latin typeface="Arial"/>
                <a:cs typeface="Arial"/>
              </a:rPr>
              <a:t>complications</a:t>
            </a:r>
            <a:endParaRPr lang="en-US" sz="2400" dirty="0" smtClean="0">
              <a:latin typeface="Arial"/>
              <a:cs typeface="Arial"/>
            </a:endParaRPr>
          </a:p>
          <a:p>
            <a:endParaRPr lang="en-US" dirty="0"/>
          </a:p>
        </p:txBody>
      </p:sp>
      <p:grpSp>
        <p:nvGrpSpPr>
          <p:cNvPr id="4" name="object 2"/>
          <p:cNvGrpSpPr>
            <a:grpSpLocks noGrp="1"/>
          </p:cNvGrpSpPr>
          <p:nvPr>
            <p:ph type="title"/>
          </p:nvPr>
        </p:nvGrpSpPr>
        <p:grpSpPr>
          <a:xfrm>
            <a:off x="533400" y="533400"/>
            <a:ext cx="8255000" cy="1143000"/>
            <a:chOff x="1808988" y="464819"/>
            <a:chExt cx="5363210" cy="474345"/>
          </a:xfrm>
        </p:grpSpPr>
        <p:sp>
          <p:nvSpPr>
            <p:cNvPr id="5" name="object 3"/>
            <p:cNvSpPr/>
            <p:nvPr/>
          </p:nvSpPr>
          <p:spPr>
            <a:xfrm>
              <a:off x="1808988" y="464819"/>
              <a:ext cx="5362956" cy="47396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6" name="object 4"/>
            <p:cNvSpPr/>
            <p:nvPr/>
          </p:nvSpPr>
          <p:spPr>
            <a:xfrm>
              <a:off x="1847469" y="503173"/>
              <a:ext cx="5287136" cy="39751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400"/>
            </a:p>
          </p:txBody>
        </p:sp>
      </p:grpSp>
      <p:grpSp>
        <p:nvGrpSpPr>
          <p:cNvPr id="12" name="object 2"/>
          <p:cNvGrpSpPr/>
          <p:nvPr/>
        </p:nvGrpSpPr>
        <p:grpSpPr>
          <a:xfrm>
            <a:off x="-828" y="0"/>
            <a:ext cx="9145590" cy="1028923"/>
            <a:chOff x="-828" y="0"/>
            <a:chExt cx="9145590" cy="1028923"/>
          </a:xfrm>
        </p:grpSpPr>
        <p:sp>
          <p:nvSpPr>
            <p:cNvPr id="13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2"/>
          <p:cNvGrpSpPr/>
          <p:nvPr/>
        </p:nvGrpSpPr>
        <p:grpSpPr>
          <a:xfrm>
            <a:off x="-828" y="0"/>
            <a:ext cx="9145590" cy="1028923"/>
            <a:chOff x="-828" y="0"/>
            <a:chExt cx="9145590" cy="1028923"/>
          </a:xfrm>
        </p:grpSpPr>
        <p:sp>
          <p:nvSpPr>
            <p:cNvPr id="6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Text Placeholder 2"/>
          <p:cNvSpPr txBox="1">
            <a:spLocks/>
          </p:cNvSpPr>
          <p:nvPr/>
        </p:nvSpPr>
        <p:spPr>
          <a:xfrm>
            <a:off x="609600" y="662458"/>
            <a:ext cx="8153400" cy="61955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396875" marR="99695" lvl="0" indent="-384810" defTabSz="914400" eaLnBrk="1" fontAlgn="auto" latinLnBrk="0" hangingPunct="1">
              <a:lnSpc>
                <a:spcPct val="140000"/>
              </a:lnSpc>
              <a:spcBef>
                <a:spcPts val="100"/>
              </a:spcBef>
              <a:spcAft>
                <a:spcPts val="0"/>
              </a:spcAft>
              <a:buClr>
                <a:srgbClr val="FF388B"/>
              </a:buClr>
              <a:buSzPct val="78846"/>
              <a:buFont typeface="Arial"/>
              <a:buChar char=""/>
              <a:tabLst>
                <a:tab pos="396875" algn="l"/>
                <a:tab pos="397510" algn="l"/>
              </a:tabLst>
              <a:defRPr/>
            </a:pPr>
            <a:r>
              <a:rPr kumimoji="0" lang="en-US" sz="2400" b="1" i="0" u="none" strike="noStrike" kern="0" cap="none" spc="-15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Abnormalities </a:t>
            </a:r>
            <a:r>
              <a:rPr kumimoji="0" lang="en-US" sz="2400" b="1" i="0" u="none" strike="noStrike" kern="0" cap="none" spc="-4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 </a:t>
            </a:r>
            <a:r>
              <a:rPr kumimoji="0" lang="en-US" sz="2400" b="1" i="0" u="none" strike="noStrike" kern="0" cap="none" spc="-5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transport </a:t>
            </a:r>
            <a:r>
              <a:rPr kumimoji="0" lang="en-US" sz="2400" b="1" i="0" u="none" strike="noStrike" kern="0" cap="none" spc="25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 </a:t>
            </a:r>
            <a:r>
              <a:rPr kumimoji="0" lang="en-US" sz="2400" b="1" i="0" u="none" strike="noStrike" kern="0" cap="none" spc="65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fatty </a:t>
            </a:r>
            <a:r>
              <a:rPr kumimoji="0" lang="en-US" sz="2400" b="1" i="0" u="none" strike="noStrike" kern="0" cap="none" spc="-9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acids </a:t>
            </a:r>
            <a:r>
              <a:rPr kumimoji="0" lang="en-US" sz="2400" b="1" i="0" u="none" strike="noStrike" kern="0" cap="none" spc="-2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into  </a:t>
            </a:r>
            <a:r>
              <a:rPr kumimoji="0" lang="en-US" sz="2400" b="1" i="0" u="none" strike="noStrike" kern="0" cap="none" spc="-2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mitochondria </a:t>
            </a:r>
            <a:r>
              <a:rPr kumimoji="0" lang="en-US" sz="2400" b="1" i="0" u="none" strike="noStrike" kern="0" cap="none" spc="-21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&amp; </a:t>
            </a:r>
            <a:r>
              <a:rPr kumimoji="0" lang="en-US" sz="2400" b="1" i="0" u="none" strike="noStrike" kern="0" cap="none" spc="-7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defects </a:t>
            </a:r>
            <a:r>
              <a:rPr kumimoji="0" lang="en-US" sz="2400" b="1" i="0" u="none" strike="noStrike" kern="0" cap="none" spc="-4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 </a:t>
            </a:r>
            <a:r>
              <a:rPr kumimoji="0" lang="en-US" sz="2400" b="1" i="0" u="none" strike="noStrike" kern="0" cap="none" spc="4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oxidation </a:t>
            </a:r>
            <a:r>
              <a:rPr kumimoji="0" lang="en-US" sz="2400" b="1" i="0" u="none" strike="noStrike" kern="0" cap="none" spc="-1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leads </a:t>
            </a:r>
            <a:r>
              <a:rPr kumimoji="0" lang="en-US" sz="2400" b="1" i="0" u="none" strike="noStrike" kern="0" cap="none" spc="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  </a:t>
            </a:r>
            <a:r>
              <a:rPr kumimoji="0" lang="en-US" sz="2400" b="1" i="0" u="none" strike="noStrike" kern="0" cap="none" spc="-4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deficient </a:t>
            </a:r>
            <a:r>
              <a:rPr kumimoji="0" lang="en-US" sz="2400" b="1" i="0" u="none" strike="noStrike" kern="0" cap="none" spc="3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energy </a:t>
            </a:r>
            <a:r>
              <a:rPr kumimoji="0" lang="en-US" sz="2400" b="1" i="0" u="none" strike="noStrike" kern="0" cap="none" spc="-3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production </a:t>
            </a:r>
            <a:r>
              <a:rPr kumimoji="0" lang="en-US" sz="2400" b="1" i="0" u="none" strike="noStrike" kern="0" cap="none" spc="8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by </a:t>
            </a:r>
            <a:r>
              <a:rPr kumimoji="0" lang="en-US" sz="2400" b="1" i="0" u="none" strike="noStrike" kern="0" cap="none" spc="4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oxidation </a:t>
            </a:r>
            <a:r>
              <a:rPr kumimoji="0" lang="en-US" sz="2400" b="1" i="0" u="none" strike="noStrike" kern="0" cap="none" spc="2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 </a:t>
            </a:r>
            <a:r>
              <a:rPr kumimoji="0" lang="en-US" sz="2400" b="1" i="0" u="none" strike="noStrike" kern="0" cap="none" spc="-1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long  </a:t>
            </a:r>
            <a:r>
              <a:rPr kumimoji="0" lang="en-US" sz="2400" b="1" i="0" u="none" strike="noStrike" kern="0" cap="none" spc="-6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chain </a:t>
            </a:r>
            <a:r>
              <a:rPr kumimoji="0" lang="en-US" sz="2400" b="1" i="0" u="none" strike="noStrike" kern="0" cap="none" spc="6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fatty</a:t>
            </a:r>
            <a:r>
              <a:rPr kumimoji="0" lang="en-US" sz="2400" b="1" i="0" u="none" strike="noStrike" kern="0" cap="none" spc="4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00" b="1" i="0" u="none" strike="noStrike" kern="0" cap="none" spc="-10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acids.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96875" marR="0" lvl="0" indent="-384810" defTabSz="914400" eaLnBrk="1" fontAlgn="auto" latinLnBrk="0" hangingPunct="1">
              <a:lnSpc>
                <a:spcPct val="100000"/>
              </a:lnSpc>
              <a:spcBef>
                <a:spcPts val="1245"/>
              </a:spcBef>
              <a:spcAft>
                <a:spcPts val="0"/>
              </a:spcAft>
              <a:buClr>
                <a:srgbClr val="FF388B"/>
              </a:buClr>
              <a:buSzPct val="78846"/>
              <a:buFont typeface="Arial"/>
              <a:buChar char=""/>
              <a:tabLst>
                <a:tab pos="396875" algn="l"/>
                <a:tab pos="397510" algn="l"/>
              </a:tabLst>
              <a:defRPr/>
            </a:pPr>
            <a:r>
              <a:rPr kumimoji="0" lang="en-US" sz="2400" b="1" i="0" u="none" strike="noStrike" kern="0" cap="none" spc="-6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Features: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96875" marR="350520" lvl="0" indent="-384810" defTabSz="914400" eaLnBrk="1" fontAlgn="auto" latinLnBrk="0" hangingPunct="1">
              <a:lnSpc>
                <a:spcPts val="4370"/>
              </a:lnSpc>
              <a:spcBef>
                <a:spcPts val="355"/>
              </a:spcBef>
              <a:spcAft>
                <a:spcPts val="0"/>
              </a:spcAft>
              <a:buClr>
                <a:srgbClr val="FF388B"/>
              </a:buClr>
              <a:buSzPct val="78846"/>
              <a:buFont typeface="Arial"/>
              <a:buChar char=""/>
              <a:tabLst>
                <a:tab pos="396875" algn="l"/>
                <a:tab pos="39751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Hypoglycemia, </a:t>
            </a:r>
            <a:r>
              <a:rPr kumimoji="0" lang="en-US" sz="2400" b="1" i="0" u="none" strike="noStrike" kern="0" cap="none" spc="15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hyperammonemia</a:t>
            </a:r>
            <a:r>
              <a:rPr kumimoji="0" lang="en-US" sz="2400" b="1" i="0" u="none" strike="noStrike" kern="0" cap="none" spc="1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lang="en-US" sz="2400" b="1" i="0" u="none" strike="noStrike" kern="0" cap="none" spc="2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weakness</a:t>
            </a:r>
            <a:r>
              <a:rPr kumimoji="0" lang="en-US" sz="2400" b="1" i="0" u="none" strike="noStrike" kern="0" cap="none" spc="-13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00" b="1" i="0" u="none" strike="noStrike" kern="0" cap="none" spc="-21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&amp;  </a:t>
            </a:r>
            <a:r>
              <a:rPr kumimoji="0" lang="en-US" sz="2400" b="1" i="0" u="none" strike="noStrike" kern="0" cap="none" spc="2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liver</a:t>
            </a:r>
            <a:r>
              <a:rPr kumimoji="0" lang="en-US" sz="2400" b="1" i="0" u="none" strike="noStrike" kern="0" cap="none" spc="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00" b="1" i="0" u="none" strike="noStrike" kern="0" cap="none" spc="-8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diseases.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96875" marR="0" lvl="0" indent="-384810" defTabSz="914400" eaLnBrk="1" fontAlgn="auto" latinLnBrk="0" hangingPunct="1">
              <a:lnSpc>
                <a:spcPct val="100000"/>
              </a:lnSpc>
              <a:spcBef>
                <a:spcPts val="890"/>
              </a:spcBef>
              <a:spcAft>
                <a:spcPts val="0"/>
              </a:spcAft>
              <a:buClr>
                <a:srgbClr val="FF388B"/>
              </a:buClr>
              <a:buSzPct val="78846"/>
              <a:buFont typeface="Arial"/>
              <a:buChar char=""/>
              <a:tabLst>
                <a:tab pos="396875" algn="l"/>
                <a:tab pos="397510" algn="l"/>
              </a:tabLst>
              <a:defRPr/>
            </a:pPr>
            <a:r>
              <a:rPr kumimoji="0" lang="en-US" sz="2400" b="1" i="0" u="none" strike="noStrike" kern="0" cap="none" spc="-6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Acyl</a:t>
            </a:r>
            <a:r>
              <a:rPr kumimoji="0" lang="en-US" sz="2400" b="1" i="0" u="none" strike="noStrike" kern="0" cap="none" spc="-6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00" b="1" i="0" u="none" strike="noStrike" kern="0" cap="none" spc="-3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carnitine</a:t>
            </a:r>
            <a:r>
              <a:rPr kumimoji="0" lang="en-US" sz="2400" b="1" i="0" u="none" strike="noStrike" kern="0" cap="none" spc="-3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00" b="1" i="0" u="none" strike="noStrike" kern="0" cap="none" spc="-7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accumulates </a:t>
            </a:r>
            <a:r>
              <a:rPr kumimoji="0" lang="en-US" sz="2400" b="1" i="0" u="none" strike="noStrike" kern="0" cap="none" spc="6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when </a:t>
            </a:r>
            <a:r>
              <a:rPr kumimoji="0" lang="en-US" sz="2400" b="1" i="0" u="none" strike="noStrike" kern="0" cap="none" spc="-1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lang="en-US" sz="2400" b="1" i="0" u="none" strike="noStrike" kern="0" cap="none" spc="6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00" b="1" i="0" u="none" strike="noStrike" kern="0" cap="none" spc="-3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transferases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96875" marR="0" lvl="0" indent="0" defTabSz="914400" eaLnBrk="1" fontAlgn="auto" latinLnBrk="0" hangingPunct="1">
              <a:lnSpc>
                <a:spcPct val="100000"/>
              </a:lnSpc>
              <a:spcBef>
                <a:spcPts val="12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4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or </a:t>
            </a:r>
            <a:r>
              <a:rPr kumimoji="0" lang="en-US" sz="2400" b="1" i="0" u="none" strike="noStrike" kern="0" cap="none" spc="-5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translocase</a:t>
            </a:r>
            <a:r>
              <a:rPr kumimoji="0" lang="en-US" sz="2400" b="1" i="0" u="none" strike="noStrike" kern="0" cap="none" spc="-5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00" b="1" i="0" u="none" strike="noStrike" kern="0" cap="none" spc="-15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is</a:t>
            </a:r>
            <a:r>
              <a:rPr kumimoji="0" lang="en-US" sz="2400" b="1" i="0" u="none" strike="noStrike" kern="0" cap="none" spc="5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00" b="1" i="0" u="none" strike="noStrike" kern="0" cap="none" spc="-5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deficient.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96875" marR="5080" lvl="0" indent="-384810" defTabSz="91440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388B"/>
              </a:buClr>
              <a:buSzPct val="78846"/>
              <a:buFont typeface="Arial"/>
              <a:buChar char=""/>
              <a:tabLst>
                <a:tab pos="396875" algn="l"/>
                <a:tab pos="397510" algn="l"/>
              </a:tabLst>
              <a:defRPr/>
            </a:pPr>
            <a:r>
              <a:rPr kumimoji="0" lang="en-US" sz="2400" b="1" i="0" u="none" strike="noStrike" kern="0" cap="none" spc="4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Dietary </a:t>
            </a:r>
            <a:r>
              <a:rPr kumimoji="0" lang="en-US" sz="2400" b="1" i="0" u="none" strike="noStrike" kern="0" cap="none" spc="-2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supplementation </a:t>
            </a:r>
            <a:r>
              <a:rPr kumimoji="0" lang="en-US" sz="2400" b="1" i="0" u="none" strike="noStrike" kern="0" cap="none" spc="2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 </a:t>
            </a:r>
            <a:r>
              <a:rPr kumimoji="0" lang="en-US" sz="2400" b="1" i="0" u="none" strike="noStrike" kern="0" cap="none" spc="-3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carnitine</a:t>
            </a:r>
            <a:r>
              <a:rPr kumimoji="0" lang="en-US" sz="2400" b="1" i="0" u="none" strike="noStrike" kern="0" cap="none" spc="-3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00" b="1" i="0" u="none" strike="noStrike" kern="0" cap="none" spc="1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improve </a:t>
            </a:r>
            <a:r>
              <a:rPr kumimoji="0" lang="en-US" sz="2400" b="1" i="0" u="none" strike="noStrike" kern="0" cap="none" spc="-1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 </a:t>
            </a:r>
            <a:r>
              <a:rPr kumimoji="0" lang="en-US" sz="2400" b="1" i="0" u="none" strike="noStrike" kern="0" cap="none" spc="-65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condition.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/>
              <a:ea typeface="+mn-ea"/>
              <a:cs typeface="Georg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81000" y="228600"/>
            <a:ext cx="876300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dirty="0"/>
              <a:t>Minor </a:t>
            </a:r>
            <a:r>
              <a:rPr sz="4500" b="1" spc="-45" dirty="0"/>
              <a:t>Fatty </a:t>
            </a:r>
            <a:r>
              <a:rPr sz="4500" b="1" dirty="0"/>
              <a:t>acid</a:t>
            </a:r>
            <a:r>
              <a:rPr sz="4500" b="1" spc="-25" dirty="0"/>
              <a:t> </a:t>
            </a:r>
            <a:r>
              <a:rPr sz="4500" b="1" spc="-15" dirty="0"/>
              <a:t>Oxidation</a:t>
            </a:r>
            <a:endParaRPr sz="4500" b="1"/>
          </a:p>
        </p:txBody>
      </p:sp>
      <p:grpSp>
        <p:nvGrpSpPr>
          <p:cNvPr id="10" name="object 10"/>
          <p:cNvGrpSpPr/>
          <p:nvPr/>
        </p:nvGrpSpPr>
        <p:grpSpPr>
          <a:xfrm>
            <a:off x="457200" y="1143000"/>
            <a:ext cx="3912235" cy="1245235"/>
            <a:chOff x="5245608" y="1130808"/>
            <a:chExt cx="3912235" cy="1245235"/>
          </a:xfrm>
        </p:grpSpPr>
        <p:sp>
          <p:nvSpPr>
            <p:cNvPr id="11" name="object 11"/>
            <p:cNvSpPr/>
            <p:nvPr/>
          </p:nvSpPr>
          <p:spPr>
            <a:xfrm>
              <a:off x="5258562" y="1143762"/>
              <a:ext cx="3886200" cy="1219200"/>
            </a:xfrm>
            <a:custGeom>
              <a:avLst/>
              <a:gdLst/>
              <a:ahLst/>
              <a:cxnLst/>
              <a:rect l="l" t="t" r="r" b="b"/>
              <a:pathLst>
                <a:path w="3886200" h="1219200">
                  <a:moveTo>
                    <a:pt x="3886199" y="0"/>
                  </a:moveTo>
                  <a:lnTo>
                    <a:pt x="0" y="0"/>
                  </a:lnTo>
                  <a:lnTo>
                    <a:pt x="0" y="1219200"/>
                  </a:lnTo>
                  <a:lnTo>
                    <a:pt x="3886199" y="1219200"/>
                  </a:lnTo>
                  <a:lnTo>
                    <a:pt x="3886199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258562" y="1143762"/>
              <a:ext cx="3886200" cy="1219200"/>
            </a:xfrm>
            <a:custGeom>
              <a:avLst/>
              <a:gdLst/>
              <a:ahLst/>
              <a:cxnLst/>
              <a:rect l="l" t="t" r="r" b="b"/>
              <a:pathLst>
                <a:path w="3886200" h="1219200">
                  <a:moveTo>
                    <a:pt x="0" y="1219200"/>
                  </a:moveTo>
                  <a:lnTo>
                    <a:pt x="3886199" y="1219200"/>
                  </a:lnTo>
                  <a:lnTo>
                    <a:pt x="3886199" y="0"/>
                  </a:lnTo>
                  <a:lnTo>
                    <a:pt x="0" y="0"/>
                  </a:lnTo>
                  <a:lnTo>
                    <a:pt x="0" y="1219200"/>
                  </a:lnTo>
                  <a:close/>
                </a:path>
              </a:pathLst>
            </a:custGeom>
            <a:ln w="25908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09600" y="1524000"/>
            <a:ext cx="38735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6985" algn="ctr">
              <a:lnSpc>
                <a:spcPct val="100000"/>
              </a:lnSpc>
              <a:spcBef>
                <a:spcPts val="105"/>
              </a:spcBef>
            </a:pPr>
            <a:r>
              <a:rPr sz="3200" spc="-30" dirty="0">
                <a:solidFill>
                  <a:srgbClr val="FFFFFF"/>
                </a:solidFill>
                <a:latin typeface="Georgia"/>
                <a:cs typeface="Georgia"/>
              </a:rPr>
              <a:t>Alpha</a:t>
            </a:r>
            <a:r>
              <a:rPr sz="3200" spc="-7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eorgia"/>
                <a:cs typeface="Georgia"/>
              </a:rPr>
              <a:t>Oxidation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7200" y="2971800"/>
            <a:ext cx="3810000" cy="1447800"/>
          </a:xfrm>
          <a:prstGeom prst="rect">
            <a:avLst/>
          </a:prstGeom>
          <a:solidFill>
            <a:srgbClr val="0E6EC5"/>
          </a:solidFill>
          <a:ln w="25907">
            <a:solidFill>
              <a:srgbClr val="085091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3100">
              <a:latin typeface="Times New Roman"/>
              <a:cs typeface="Times New Roman"/>
            </a:endParaRPr>
          </a:p>
          <a:p>
            <a:pPr marL="330200">
              <a:lnSpc>
                <a:spcPct val="100000"/>
              </a:lnSpc>
              <a:spcBef>
                <a:spcPts val="5"/>
              </a:spcBef>
            </a:pPr>
            <a:r>
              <a:rPr sz="3200" spc="10" dirty="0">
                <a:solidFill>
                  <a:srgbClr val="FFFFFF"/>
                </a:solidFill>
                <a:latin typeface="Georgia"/>
                <a:cs typeface="Georgia"/>
              </a:rPr>
              <a:t>Omega</a:t>
            </a:r>
            <a:r>
              <a:rPr sz="3200" spc="-7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eorgia"/>
                <a:cs typeface="Georgia"/>
              </a:rPr>
              <a:t>Oxidation</a:t>
            </a:r>
            <a:endParaRPr sz="3200">
              <a:latin typeface="Georgia"/>
              <a:cs typeface="Georgi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57200" y="5181600"/>
            <a:ext cx="5055235" cy="1397635"/>
            <a:chOff x="1588008" y="5474207"/>
            <a:chExt cx="5055235" cy="1397635"/>
          </a:xfrm>
        </p:grpSpPr>
        <p:sp>
          <p:nvSpPr>
            <p:cNvPr id="16" name="object 16"/>
            <p:cNvSpPr/>
            <p:nvPr/>
          </p:nvSpPr>
          <p:spPr>
            <a:xfrm>
              <a:off x="1600962" y="5487161"/>
              <a:ext cx="5029200" cy="1371600"/>
            </a:xfrm>
            <a:custGeom>
              <a:avLst/>
              <a:gdLst/>
              <a:ahLst/>
              <a:cxnLst/>
              <a:rect l="l" t="t" r="r" b="b"/>
              <a:pathLst>
                <a:path w="5029200" h="1371600">
                  <a:moveTo>
                    <a:pt x="5029199" y="0"/>
                  </a:moveTo>
                  <a:lnTo>
                    <a:pt x="0" y="0"/>
                  </a:lnTo>
                  <a:lnTo>
                    <a:pt x="0" y="1371600"/>
                  </a:lnTo>
                  <a:lnTo>
                    <a:pt x="5029199" y="1371600"/>
                  </a:lnTo>
                  <a:lnTo>
                    <a:pt x="5029199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00962" y="5487161"/>
              <a:ext cx="5029200" cy="1371600"/>
            </a:xfrm>
            <a:custGeom>
              <a:avLst/>
              <a:gdLst/>
              <a:ahLst/>
              <a:cxnLst/>
              <a:rect l="l" t="t" r="r" b="b"/>
              <a:pathLst>
                <a:path w="5029200" h="1371600">
                  <a:moveTo>
                    <a:pt x="0" y="1371600"/>
                  </a:moveTo>
                  <a:lnTo>
                    <a:pt x="5029199" y="1371600"/>
                  </a:lnTo>
                  <a:lnTo>
                    <a:pt x="5029199" y="0"/>
                  </a:lnTo>
                  <a:lnTo>
                    <a:pt x="0" y="0"/>
                  </a:lnTo>
                  <a:lnTo>
                    <a:pt x="0" y="1371600"/>
                  </a:lnTo>
                  <a:close/>
                </a:path>
              </a:pathLst>
            </a:custGeom>
            <a:ln w="25908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57200" y="5334000"/>
            <a:ext cx="500380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11630" marR="983615" indent="-613410">
              <a:lnSpc>
                <a:spcPct val="100000"/>
              </a:lnSpc>
              <a:spcBef>
                <a:spcPts val="100"/>
              </a:spcBef>
            </a:pPr>
            <a:r>
              <a:rPr sz="3200" spc="-75" dirty="0">
                <a:solidFill>
                  <a:srgbClr val="FFFFFF"/>
                </a:solidFill>
                <a:latin typeface="Georgia"/>
                <a:cs typeface="Georgia"/>
              </a:rPr>
              <a:t>Peroxisomal </a:t>
            </a:r>
            <a:r>
              <a:rPr sz="3200" spc="-65" dirty="0">
                <a:solidFill>
                  <a:srgbClr val="FFFFFF"/>
                </a:solidFill>
                <a:latin typeface="Georgia"/>
                <a:cs typeface="Georgia"/>
              </a:rPr>
              <a:t>Beta  </a:t>
            </a:r>
            <a:r>
              <a:rPr sz="3200" spc="-10" dirty="0">
                <a:solidFill>
                  <a:srgbClr val="FFFFFF"/>
                </a:solidFill>
                <a:latin typeface="Georgia"/>
                <a:cs typeface="Georgia"/>
              </a:rPr>
              <a:t>Oxidation</a:t>
            </a:r>
            <a:endParaRPr sz="3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85800" y="309118"/>
            <a:ext cx="7239000" cy="788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0" b="1" dirty="0"/>
              <a:t>Alpha -</a:t>
            </a:r>
            <a:r>
              <a:rPr sz="5000" b="1" spc="-100" dirty="0"/>
              <a:t> </a:t>
            </a:r>
            <a:r>
              <a:rPr sz="5000" b="1" spc="-20" dirty="0"/>
              <a:t>oxidation</a:t>
            </a:r>
            <a:endParaRPr sz="5000" b="1"/>
          </a:p>
        </p:txBody>
      </p:sp>
      <p:sp>
        <p:nvSpPr>
          <p:cNvPr id="9" name="object 9"/>
          <p:cNvSpPr txBox="1"/>
          <p:nvPr/>
        </p:nvSpPr>
        <p:spPr>
          <a:xfrm>
            <a:off x="535940" y="1598421"/>
            <a:ext cx="7991475" cy="4693721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86385" marR="299720" indent="-274320">
              <a:lnSpc>
                <a:spcPct val="90000"/>
              </a:lnSpc>
              <a:spcBef>
                <a:spcPts val="385"/>
              </a:spcBef>
              <a:buClr>
                <a:srgbClr val="0AD0D9"/>
              </a:buClr>
              <a:buSzPct val="93750"/>
              <a:buFont typeface="Arial"/>
              <a:buChar char=""/>
              <a:tabLst>
                <a:tab pos="287020" algn="l"/>
              </a:tabLst>
            </a:pPr>
            <a:r>
              <a:rPr sz="2800" dirty="0">
                <a:latin typeface="Times New Roman" pitchFamily="18" charset="0"/>
                <a:cs typeface="Times New Roman" pitchFamily="18" charset="0"/>
              </a:rPr>
              <a:t>Defined as the oxidation of fatty acid (methyl group  at beta carbon) with the removal of one carbon unit  adjacent to the α carbon from the carboxylic end in  the form of CO2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286385" marR="29845" indent="-274320" algn="just">
              <a:lnSpc>
                <a:spcPts val="2590"/>
              </a:lnSpc>
              <a:spcBef>
                <a:spcPts val="615"/>
              </a:spcBef>
              <a:buClr>
                <a:srgbClr val="0AD0D9"/>
              </a:buClr>
              <a:buSzPct val="93750"/>
              <a:buFont typeface="Arial"/>
              <a:buChar char=""/>
              <a:tabLst>
                <a:tab pos="363220" algn="l"/>
              </a:tabLst>
            </a:pPr>
            <a:r>
              <a:rPr sz="2800" dirty="0">
                <a:latin typeface="Times New Roman" pitchFamily="18" charset="0"/>
                <a:cs typeface="Times New Roman" pitchFamily="18" charset="0"/>
              </a:rPr>
              <a:t>	Alpha oxidation occurs in those fatty acids that have  a </a:t>
            </a:r>
            <a:r>
              <a:rPr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methyl group(CH3)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at the beta-carbon, which blocks  beta oxidation.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286385" marR="5080" indent="-274320">
              <a:lnSpc>
                <a:spcPts val="2590"/>
              </a:lnSpc>
              <a:spcBef>
                <a:spcPts val="585"/>
              </a:spcBef>
              <a:buClr>
                <a:srgbClr val="0AD0D9"/>
              </a:buClr>
              <a:buSzPct val="93750"/>
              <a:buFont typeface="Arial"/>
              <a:buChar char=""/>
              <a:tabLst>
                <a:tab pos="362585" algn="l"/>
                <a:tab pos="363220" algn="l"/>
              </a:tabLst>
            </a:pPr>
            <a:r>
              <a:rPr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800" b="1" u="heavy" dirty="0"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Substrate:-</a:t>
            </a:r>
            <a:r>
              <a:rPr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Phytanic acid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sz="2800" dirty="0">
                <a:solidFill>
                  <a:srgbClr val="404040"/>
                </a:solidFill>
                <a:latin typeface="Times New Roman" pitchFamily="18" charset="0"/>
                <a:cs typeface="Times New Roman" pitchFamily="18" charset="0"/>
              </a:rPr>
              <a:t>which is present in milk or  derived from phytol present in chlorophyll and animal  fat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260"/>
              </a:spcBef>
              <a:buClr>
                <a:srgbClr val="0AD0D9"/>
              </a:buClr>
              <a:buSzPct val="93750"/>
              <a:buFont typeface="Arial"/>
              <a:buChar char=""/>
              <a:tabLst>
                <a:tab pos="287020" algn="l"/>
              </a:tabLst>
            </a:pPr>
            <a:r>
              <a:rPr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peroxisomes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is the cellular site.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356870" indent="-344805">
              <a:lnSpc>
                <a:spcPct val="100000"/>
              </a:lnSpc>
              <a:spcBef>
                <a:spcPts val="285"/>
              </a:spcBef>
              <a:buClr>
                <a:srgbClr val="0AD0D9"/>
              </a:buClr>
              <a:buSzPct val="93750"/>
              <a:buFont typeface="Arial"/>
              <a:buChar char=""/>
              <a:tabLst>
                <a:tab pos="356870" algn="l"/>
                <a:tab pos="357505" algn="l"/>
              </a:tabLst>
            </a:pPr>
            <a:r>
              <a:rPr sz="2800" dirty="0">
                <a:latin typeface="Times New Roman" pitchFamily="18" charset="0"/>
                <a:cs typeface="Times New Roman" pitchFamily="18" charset="0"/>
              </a:rPr>
              <a:t>No production of ATP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905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9600" y="1066800"/>
            <a:ext cx="6931660" cy="705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spc="-15" dirty="0"/>
              <a:t>Steps </a:t>
            </a:r>
            <a:r>
              <a:rPr sz="4500" b="1" spc="-5" dirty="0"/>
              <a:t>of </a:t>
            </a:r>
            <a:r>
              <a:rPr sz="4500" b="1" dirty="0"/>
              <a:t>alpha</a:t>
            </a:r>
            <a:r>
              <a:rPr sz="4500" b="1" spc="-70" dirty="0"/>
              <a:t> </a:t>
            </a:r>
            <a:r>
              <a:rPr sz="4500" b="1" spc="-20" dirty="0"/>
              <a:t>oxidation</a:t>
            </a:r>
            <a:endParaRPr sz="4500" b="1"/>
          </a:p>
        </p:txBody>
      </p:sp>
      <p:sp>
        <p:nvSpPr>
          <p:cNvPr id="9" name="object 9"/>
          <p:cNvSpPr txBox="1"/>
          <p:nvPr/>
        </p:nvSpPr>
        <p:spPr>
          <a:xfrm>
            <a:off x="762000" y="2286000"/>
            <a:ext cx="5429885" cy="2401298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610235" indent="-598170">
              <a:lnSpc>
                <a:spcPct val="100000"/>
              </a:lnSpc>
              <a:spcBef>
                <a:spcPts val="725"/>
              </a:spcBef>
              <a:buClr>
                <a:srgbClr val="0AD0D9"/>
              </a:buClr>
              <a:buSzPct val="94230"/>
              <a:buFont typeface="+mj-lt"/>
              <a:buAutoNum type="arabicPeriod"/>
              <a:tabLst>
                <a:tab pos="610235" algn="l"/>
                <a:tab pos="610870" algn="l"/>
              </a:tabLst>
            </a:pPr>
            <a:r>
              <a:rPr sz="2600" b="1" dirty="0">
                <a:latin typeface="Times New Roman" pitchFamily="18" charset="0"/>
                <a:cs typeface="Times New Roman" pitchFamily="18" charset="0"/>
              </a:rPr>
              <a:t>Activation of phytanic acid</a:t>
            </a:r>
            <a:endParaRPr sz="2600">
              <a:latin typeface="Times New Roman" pitchFamily="18" charset="0"/>
              <a:cs typeface="Times New Roman" pitchFamily="18" charset="0"/>
            </a:endParaRPr>
          </a:p>
          <a:p>
            <a:pPr marL="527685" indent="-5156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AutoNum type="arabicPeriod"/>
              <a:tabLst>
                <a:tab pos="527685" algn="l"/>
                <a:tab pos="528320" algn="l"/>
              </a:tabLst>
            </a:pPr>
            <a:r>
              <a:rPr sz="2600" b="1" dirty="0">
                <a:latin typeface="Times New Roman" pitchFamily="18" charset="0"/>
                <a:cs typeface="Times New Roman" pitchFamily="18" charset="0"/>
              </a:rPr>
              <a:t>Hydroxylation</a:t>
            </a:r>
            <a:endParaRPr sz="2600">
              <a:latin typeface="Times New Roman" pitchFamily="18" charset="0"/>
              <a:cs typeface="Times New Roman" pitchFamily="18" charset="0"/>
            </a:endParaRPr>
          </a:p>
          <a:p>
            <a:pPr marL="527685" indent="-5156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AutoNum type="arabicPeriod"/>
              <a:tabLst>
                <a:tab pos="527685" algn="l"/>
                <a:tab pos="528320" algn="l"/>
              </a:tabLst>
            </a:pPr>
            <a:r>
              <a:rPr sz="2600" b="1" dirty="0">
                <a:latin typeface="Times New Roman" pitchFamily="18" charset="0"/>
                <a:cs typeface="Times New Roman" pitchFamily="18" charset="0"/>
              </a:rPr>
              <a:t>Removal of formyl CoA( CO2)</a:t>
            </a:r>
            <a:endParaRPr sz="2600">
              <a:latin typeface="Times New Roman" pitchFamily="18" charset="0"/>
              <a:cs typeface="Times New Roman" pitchFamily="18" charset="0"/>
            </a:endParaRPr>
          </a:p>
          <a:p>
            <a:pPr marL="527685" indent="-5156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AutoNum type="arabicPeriod"/>
              <a:tabLst>
                <a:tab pos="527685" algn="l"/>
                <a:tab pos="528320" algn="l"/>
              </a:tabLst>
            </a:pPr>
            <a:r>
              <a:rPr sz="2600" b="1" dirty="0">
                <a:latin typeface="Times New Roman" pitchFamily="18" charset="0"/>
                <a:cs typeface="Times New Roman" pitchFamily="18" charset="0"/>
              </a:rPr>
              <a:t>Oxidation of Pristanal</a:t>
            </a:r>
            <a:endParaRPr sz="2600">
              <a:latin typeface="Times New Roman" pitchFamily="18" charset="0"/>
              <a:cs typeface="Times New Roman" pitchFamily="18" charset="0"/>
            </a:endParaRPr>
          </a:p>
          <a:p>
            <a:pPr marL="527685" indent="-5156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AutoNum type="arabicPeriod"/>
              <a:tabLst>
                <a:tab pos="527685" algn="l"/>
                <a:tab pos="528320" algn="l"/>
              </a:tabLst>
            </a:pPr>
            <a:r>
              <a:rPr sz="2600" b="1" dirty="0">
                <a:latin typeface="Times New Roman" pitchFamily="18" charset="0"/>
                <a:cs typeface="Times New Roman" pitchFamily="18" charset="0"/>
              </a:rPr>
              <a:t>Beta-oxidation of pristanic acid</a:t>
            </a:r>
            <a:endParaRPr sz="26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905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62000" y="1"/>
            <a:ext cx="75438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/>
              <a:t>Alpha</a:t>
            </a:r>
            <a:r>
              <a:rPr sz="2800" b="1" spc="-90" dirty="0"/>
              <a:t> </a:t>
            </a:r>
            <a:r>
              <a:rPr sz="2800" b="1" spc="-10" dirty="0"/>
              <a:t>Oxidation</a:t>
            </a:r>
            <a:endParaRPr sz="2800" b="1"/>
          </a:p>
        </p:txBody>
      </p:sp>
      <p:sp>
        <p:nvSpPr>
          <p:cNvPr id="9" name="object 9"/>
          <p:cNvSpPr txBox="1"/>
          <p:nvPr/>
        </p:nvSpPr>
        <p:spPr>
          <a:xfrm>
            <a:off x="3355975" y="390499"/>
            <a:ext cx="2694305" cy="133350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600" spc="-30" dirty="0">
                <a:latin typeface="Georgia"/>
                <a:cs typeface="Georgia"/>
              </a:rPr>
              <a:t>Phytanic</a:t>
            </a:r>
            <a:r>
              <a:rPr sz="2600" spc="-120" dirty="0">
                <a:latin typeface="Georgia"/>
                <a:cs typeface="Georgia"/>
              </a:rPr>
              <a:t> </a:t>
            </a:r>
            <a:r>
              <a:rPr sz="2600" spc="-20" dirty="0">
                <a:latin typeface="Georgia"/>
                <a:cs typeface="Georgia"/>
              </a:rPr>
              <a:t>acid</a:t>
            </a:r>
            <a:endParaRPr sz="2600">
              <a:latin typeface="Georgia"/>
              <a:cs typeface="Georgia"/>
            </a:endParaRPr>
          </a:p>
          <a:p>
            <a:pPr marL="1163320">
              <a:lnSpc>
                <a:spcPct val="100000"/>
              </a:lnSpc>
              <a:spcBef>
                <a:spcPts val="310"/>
              </a:spcBef>
            </a:pPr>
            <a:r>
              <a:rPr sz="2600" spc="-75" dirty="0">
                <a:latin typeface="Georgia"/>
                <a:cs typeface="Georgia"/>
              </a:rPr>
              <a:t>ATP</a:t>
            </a:r>
            <a:endParaRPr sz="2600">
              <a:latin typeface="Georgia"/>
              <a:cs typeface="Georgia"/>
            </a:endParaRPr>
          </a:p>
          <a:p>
            <a:pPr marL="1245235">
              <a:lnSpc>
                <a:spcPct val="100000"/>
              </a:lnSpc>
              <a:spcBef>
                <a:spcPts val="315"/>
              </a:spcBef>
            </a:pPr>
            <a:r>
              <a:rPr sz="2600" spc="-95" dirty="0">
                <a:latin typeface="Georgia"/>
                <a:cs typeface="Georgia"/>
              </a:rPr>
              <a:t>AMP+</a:t>
            </a:r>
            <a:r>
              <a:rPr sz="2600" spc="-80" dirty="0">
                <a:latin typeface="Georgia"/>
                <a:cs typeface="Georgia"/>
              </a:rPr>
              <a:t> </a:t>
            </a:r>
            <a:r>
              <a:rPr sz="2600" spc="-40" dirty="0">
                <a:latin typeface="Georgia"/>
                <a:cs typeface="Georgia"/>
              </a:rPr>
              <a:t>ppi</a:t>
            </a:r>
            <a:endParaRPr sz="26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00400" y="1905000"/>
            <a:ext cx="2145665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40" dirty="0">
                <a:latin typeface="Georgia"/>
                <a:cs typeface="Georgia"/>
              </a:rPr>
              <a:t>Phytanoyl</a:t>
            </a:r>
            <a:r>
              <a:rPr sz="2600" spc="-60" dirty="0">
                <a:latin typeface="Georgia"/>
                <a:cs typeface="Georgia"/>
              </a:rPr>
              <a:t> </a:t>
            </a:r>
            <a:r>
              <a:rPr sz="2600" dirty="0">
                <a:latin typeface="Georgia"/>
                <a:cs typeface="Georgia"/>
              </a:rPr>
              <a:t>CoA</a:t>
            </a:r>
            <a:endParaRPr sz="26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77283" y="2134336"/>
            <a:ext cx="2280920" cy="89725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09"/>
              </a:spcBef>
            </a:pPr>
            <a:r>
              <a:rPr sz="2600" spc="-35" dirty="0">
                <a:latin typeface="Arial"/>
                <a:cs typeface="Arial"/>
              </a:rPr>
              <a:t>α </a:t>
            </a:r>
            <a:r>
              <a:rPr sz="2600" spc="-155" dirty="0">
                <a:latin typeface="Georgia"/>
                <a:cs typeface="Georgia"/>
              </a:rPr>
              <a:t>KG </a:t>
            </a:r>
            <a:r>
              <a:rPr sz="2600" spc="-240" dirty="0">
                <a:latin typeface="Georgia"/>
                <a:cs typeface="Georgia"/>
              </a:rPr>
              <a:t>+</a:t>
            </a:r>
            <a:r>
              <a:rPr sz="2600" spc="-365" dirty="0">
                <a:latin typeface="Georgia"/>
                <a:cs typeface="Georgia"/>
              </a:rPr>
              <a:t> </a:t>
            </a:r>
            <a:r>
              <a:rPr sz="2600" spc="-25" dirty="0">
                <a:latin typeface="Georgia"/>
                <a:cs typeface="Georgia"/>
              </a:rPr>
              <a:t>O2</a:t>
            </a:r>
            <a:endParaRPr sz="26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2600" spc="-35" dirty="0">
                <a:latin typeface="Georgia"/>
                <a:cs typeface="Georgia"/>
              </a:rPr>
              <a:t>Succinate</a:t>
            </a:r>
            <a:r>
              <a:rPr sz="2600" spc="-140" dirty="0">
                <a:latin typeface="Georgia"/>
                <a:cs typeface="Georgia"/>
              </a:rPr>
              <a:t> </a:t>
            </a:r>
            <a:r>
              <a:rPr sz="2600" spc="-85" dirty="0">
                <a:latin typeface="Georgia"/>
                <a:cs typeface="Georgia"/>
              </a:rPr>
              <a:t>+CO2</a:t>
            </a:r>
            <a:endParaRPr sz="2600">
              <a:latin typeface="Georgia"/>
              <a:cs typeface="Georg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95600" y="3429000"/>
            <a:ext cx="362077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75" dirty="0">
                <a:latin typeface="Georgia"/>
                <a:cs typeface="Georgia"/>
              </a:rPr>
              <a:t>2-hydroxy </a:t>
            </a:r>
            <a:r>
              <a:rPr sz="2600" spc="-35" dirty="0">
                <a:latin typeface="Georgia"/>
                <a:cs typeface="Georgia"/>
              </a:rPr>
              <a:t>phytanoyl</a:t>
            </a:r>
            <a:r>
              <a:rPr sz="2600" spc="-65" dirty="0">
                <a:latin typeface="Georgia"/>
                <a:cs typeface="Georgia"/>
              </a:rPr>
              <a:t> </a:t>
            </a:r>
            <a:r>
              <a:rPr sz="2600" dirty="0">
                <a:latin typeface="Georgia"/>
                <a:cs typeface="Georgia"/>
              </a:rPr>
              <a:t>CoA</a:t>
            </a:r>
            <a:endParaRPr sz="260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76600" y="3890645"/>
            <a:ext cx="4876800" cy="26694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8435" marR="5080" indent="1155065">
              <a:lnSpc>
                <a:spcPct val="110000"/>
              </a:lnSpc>
              <a:spcBef>
                <a:spcPts val="100"/>
              </a:spcBef>
              <a:tabLst>
                <a:tab pos="3515995" algn="l"/>
              </a:tabLst>
            </a:pPr>
            <a:endParaRPr lang="en-US" sz="2600" spc="-240" dirty="0" smtClean="0">
              <a:latin typeface="Georgia"/>
              <a:cs typeface="Georgia"/>
            </a:endParaRPr>
          </a:p>
          <a:p>
            <a:pPr marL="178435" marR="5080" indent="1155065">
              <a:lnSpc>
                <a:spcPct val="110000"/>
              </a:lnSpc>
              <a:spcBef>
                <a:spcPts val="100"/>
              </a:spcBef>
              <a:tabLst>
                <a:tab pos="3515995" algn="l"/>
              </a:tabLst>
            </a:pPr>
            <a:r>
              <a:rPr sz="2600" spc="-240" smtClean="0">
                <a:latin typeface="Georgia"/>
                <a:cs typeface="Georgia"/>
              </a:rPr>
              <a:t>F</a:t>
            </a:r>
            <a:r>
              <a:rPr sz="2600" spc="-25" smtClean="0">
                <a:latin typeface="Georgia"/>
                <a:cs typeface="Georgia"/>
              </a:rPr>
              <a:t>or</a:t>
            </a:r>
            <a:r>
              <a:rPr sz="2600" spc="-95" smtClean="0">
                <a:latin typeface="Georgia"/>
                <a:cs typeface="Georgia"/>
              </a:rPr>
              <a:t>m</a:t>
            </a:r>
            <a:r>
              <a:rPr sz="2600" spc="-60" smtClean="0">
                <a:latin typeface="Georgia"/>
                <a:cs typeface="Georgia"/>
              </a:rPr>
              <a:t>y</a:t>
            </a:r>
            <a:r>
              <a:rPr sz="2600" spc="-15" smtClean="0">
                <a:latin typeface="Georgia"/>
                <a:cs typeface="Georgia"/>
              </a:rPr>
              <a:t>l</a:t>
            </a:r>
            <a:r>
              <a:rPr sz="2600" spc="-5" smtClean="0">
                <a:latin typeface="Georgia"/>
                <a:cs typeface="Georgia"/>
              </a:rPr>
              <a:t> </a:t>
            </a:r>
            <a:r>
              <a:rPr sz="2600" spc="-15" dirty="0">
                <a:latin typeface="Georgia"/>
                <a:cs typeface="Georgia"/>
              </a:rPr>
              <a:t>C</a:t>
            </a:r>
            <a:r>
              <a:rPr sz="2600" spc="5" dirty="0">
                <a:latin typeface="Georgia"/>
                <a:cs typeface="Georgia"/>
              </a:rPr>
              <a:t>oA</a:t>
            </a:r>
            <a:r>
              <a:rPr sz="2600">
                <a:latin typeface="Georgia"/>
                <a:cs typeface="Georgia"/>
              </a:rPr>
              <a:t>	</a:t>
            </a:r>
            <a:r>
              <a:rPr sz="2600" spc="-65" smtClean="0">
                <a:latin typeface="Georgia"/>
                <a:cs typeface="Georgia"/>
              </a:rPr>
              <a:t>C</a:t>
            </a:r>
            <a:r>
              <a:rPr lang="en-US" sz="2600" spc="-65" dirty="0">
                <a:latin typeface="Georgia"/>
                <a:cs typeface="Georgia"/>
              </a:rPr>
              <a:t>O</a:t>
            </a:r>
            <a:r>
              <a:rPr sz="2600" spc="-120" smtClean="0">
                <a:latin typeface="Georgia"/>
                <a:cs typeface="Georgia"/>
              </a:rPr>
              <a:t>2  </a:t>
            </a:r>
            <a:r>
              <a:rPr sz="2600" spc="-45" dirty="0">
                <a:latin typeface="Georgia"/>
                <a:cs typeface="Georgia"/>
              </a:rPr>
              <a:t>Pristanal</a:t>
            </a:r>
            <a:endParaRPr sz="2600">
              <a:latin typeface="Georgia"/>
              <a:cs typeface="Georgia"/>
            </a:endParaRPr>
          </a:p>
          <a:p>
            <a:pPr marL="1251585" marR="1734185">
              <a:lnSpc>
                <a:spcPts val="3429"/>
              </a:lnSpc>
              <a:spcBef>
                <a:spcPts val="165"/>
              </a:spcBef>
            </a:pPr>
            <a:r>
              <a:rPr sz="2600" spc="-30" smtClean="0">
                <a:latin typeface="Georgia"/>
                <a:cs typeface="Georgia"/>
              </a:rPr>
              <a:t>NADP</a:t>
            </a:r>
            <a:r>
              <a:rPr lang="en-US" sz="2600" spc="-30" dirty="0" smtClean="0">
                <a:latin typeface="Georgia"/>
                <a:cs typeface="Georgia"/>
              </a:rPr>
              <a:t>+</a:t>
            </a:r>
            <a:r>
              <a:rPr sz="2600" spc="-30" smtClean="0">
                <a:latin typeface="Georgia"/>
                <a:cs typeface="Georgia"/>
              </a:rPr>
              <a:t>  </a:t>
            </a:r>
            <a:r>
              <a:rPr sz="2600" spc="-30" dirty="0">
                <a:latin typeface="Georgia"/>
                <a:cs typeface="Georgia"/>
              </a:rPr>
              <a:t>NAD</a:t>
            </a:r>
            <a:r>
              <a:rPr sz="2600" spc="-75" dirty="0">
                <a:latin typeface="Georgia"/>
                <a:cs typeface="Georgia"/>
              </a:rPr>
              <a:t>P</a:t>
            </a:r>
            <a:r>
              <a:rPr sz="2600" spc="-60" dirty="0">
                <a:latin typeface="Georgia"/>
                <a:cs typeface="Georgia"/>
              </a:rPr>
              <a:t>H</a:t>
            </a:r>
            <a:endParaRPr sz="26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2600" spc="-35" dirty="0">
                <a:latin typeface="Georgia"/>
                <a:cs typeface="Georgia"/>
              </a:rPr>
              <a:t>Pristanic</a:t>
            </a:r>
            <a:r>
              <a:rPr sz="2600" spc="-120" dirty="0">
                <a:latin typeface="Georgia"/>
                <a:cs typeface="Georgia"/>
              </a:rPr>
              <a:t> </a:t>
            </a:r>
            <a:r>
              <a:rPr sz="2600" spc="-20" dirty="0">
                <a:latin typeface="Georgia"/>
                <a:cs typeface="Georgia"/>
              </a:rPr>
              <a:t>acid</a:t>
            </a:r>
            <a:endParaRPr sz="2600">
              <a:latin typeface="Georgia"/>
              <a:cs typeface="Georgi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248400" y="4419600"/>
            <a:ext cx="692150" cy="349250"/>
            <a:chOff x="6417564" y="4056888"/>
            <a:chExt cx="692150" cy="349250"/>
          </a:xfrm>
        </p:grpSpPr>
        <p:sp>
          <p:nvSpPr>
            <p:cNvPr id="15" name="object 15"/>
            <p:cNvSpPr/>
            <p:nvPr/>
          </p:nvSpPr>
          <p:spPr>
            <a:xfrm>
              <a:off x="6417564" y="4056888"/>
              <a:ext cx="691895" cy="34899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477762" y="4132834"/>
              <a:ext cx="457200" cy="120650"/>
            </a:xfrm>
            <a:custGeom>
              <a:avLst/>
              <a:gdLst/>
              <a:ahLst/>
              <a:cxnLst/>
              <a:rect l="l" t="t" r="r" b="b"/>
              <a:pathLst>
                <a:path w="457200" h="120650">
                  <a:moveTo>
                    <a:pt x="383577" y="73236"/>
                  </a:moveTo>
                  <a:lnTo>
                    <a:pt x="347217" y="94234"/>
                  </a:lnTo>
                  <a:lnTo>
                    <a:pt x="340994" y="97917"/>
                  </a:lnTo>
                  <a:lnTo>
                    <a:pt x="338836" y="105791"/>
                  </a:lnTo>
                  <a:lnTo>
                    <a:pt x="342518" y="112014"/>
                  </a:lnTo>
                  <a:lnTo>
                    <a:pt x="346074" y="118237"/>
                  </a:lnTo>
                  <a:lnTo>
                    <a:pt x="353948" y="120269"/>
                  </a:lnTo>
                  <a:lnTo>
                    <a:pt x="434859" y="73406"/>
                  </a:lnTo>
                  <a:lnTo>
                    <a:pt x="383577" y="73236"/>
                  </a:lnTo>
                  <a:close/>
                </a:path>
                <a:path w="457200" h="120650">
                  <a:moveTo>
                    <a:pt x="405835" y="60383"/>
                  </a:moveTo>
                  <a:lnTo>
                    <a:pt x="383577" y="73236"/>
                  </a:lnTo>
                  <a:lnTo>
                    <a:pt x="431545" y="73406"/>
                  </a:lnTo>
                  <a:lnTo>
                    <a:pt x="431545" y="71628"/>
                  </a:lnTo>
                  <a:lnTo>
                    <a:pt x="424941" y="71628"/>
                  </a:lnTo>
                  <a:lnTo>
                    <a:pt x="405835" y="60383"/>
                  </a:lnTo>
                  <a:close/>
                </a:path>
                <a:path w="457200" h="120650">
                  <a:moveTo>
                    <a:pt x="354330" y="0"/>
                  </a:moveTo>
                  <a:lnTo>
                    <a:pt x="346456" y="2032"/>
                  </a:lnTo>
                  <a:lnTo>
                    <a:pt x="342772" y="8255"/>
                  </a:lnTo>
                  <a:lnTo>
                    <a:pt x="339216" y="14478"/>
                  </a:lnTo>
                  <a:lnTo>
                    <a:pt x="341248" y="22352"/>
                  </a:lnTo>
                  <a:lnTo>
                    <a:pt x="383653" y="47328"/>
                  </a:lnTo>
                  <a:lnTo>
                    <a:pt x="431545" y="47498"/>
                  </a:lnTo>
                  <a:lnTo>
                    <a:pt x="431545" y="73406"/>
                  </a:lnTo>
                  <a:lnTo>
                    <a:pt x="434859" y="73406"/>
                  </a:lnTo>
                  <a:lnTo>
                    <a:pt x="457199" y="60452"/>
                  </a:lnTo>
                  <a:lnTo>
                    <a:pt x="354330" y="0"/>
                  </a:lnTo>
                  <a:close/>
                </a:path>
                <a:path w="457200" h="120650">
                  <a:moveTo>
                    <a:pt x="0" y="45974"/>
                  </a:moveTo>
                  <a:lnTo>
                    <a:pt x="0" y="71882"/>
                  </a:lnTo>
                  <a:lnTo>
                    <a:pt x="383577" y="73236"/>
                  </a:lnTo>
                  <a:lnTo>
                    <a:pt x="405835" y="60383"/>
                  </a:lnTo>
                  <a:lnTo>
                    <a:pt x="383653" y="47328"/>
                  </a:lnTo>
                  <a:lnTo>
                    <a:pt x="0" y="45974"/>
                  </a:lnTo>
                  <a:close/>
                </a:path>
                <a:path w="457200" h="120650">
                  <a:moveTo>
                    <a:pt x="425068" y="49276"/>
                  </a:moveTo>
                  <a:lnTo>
                    <a:pt x="405835" y="60383"/>
                  </a:lnTo>
                  <a:lnTo>
                    <a:pt x="424941" y="71628"/>
                  </a:lnTo>
                  <a:lnTo>
                    <a:pt x="425068" y="49276"/>
                  </a:lnTo>
                  <a:close/>
                </a:path>
                <a:path w="457200" h="120650">
                  <a:moveTo>
                    <a:pt x="431545" y="49276"/>
                  </a:moveTo>
                  <a:lnTo>
                    <a:pt x="425068" y="49276"/>
                  </a:lnTo>
                  <a:lnTo>
                    <a:pt x="424941" y="71628"/>
                  </a:lnTo>
                  <a:lnTo>
                    <a:pt x="431545" y="71628"/>
                  </a:lnTo>
                  <a:lnTo>
                    <a:pt x="431545" y="49276"/>
                  </a:lnTo>
                  <a:close/>
                </a:path>
                <a:path w="457200" h="120650">
                  <a:moveTo>
                    <a:pt x="383653" y="47328"/>
                  </a:moveTo>
                  <a:lnTo>
                    <a:pt x="405835" y="60383"/>
                  </a:lnTo>
                  <a:lnTo>
                    <a:pt x="425068" y="49276"/>
                  </a:lnTo>
                  <a:lnTo>
                    <a:pt x="431545" y="49276"/>
                  </a:lnTo>
                  <a:lnTo>
                    <a:pt x="431545" y="47498"/>
                  </a:lnTo>
                  <a:lnTo>
                    <a:pt x="383653" y="473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3810000" y="838200"/>
            <a:ext cx="1013460" cy="5562600"/>
            <a:chOff x="3810000" y="816863"/>
            <a:chExt cx="1013460" cy="5090160"/>
          </a:xfrm>
        </p:grpSpPr>
        <p:sp>
          <p:nvSpPr>
            <p:cNvPr id="18" name="object 18"/>
            <p:cNvSpPr/>
            <p:nvPr/>
          </p:nvSpPr>
          <p:spPr>
            <a:xfrm>
              <a:off x="3810000" y="816863"/>
              <a:ext cx="458724" cy="1354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53910" y="838961"/>
              <a:ext cx="171450" cy="1066165"/>
            </a:xfrm>
            <a:custGeom>
              <a:avLst/>
              <a:gdLst/>
              <a:ahLst/>
              <a:cxnLst/>
              <a:rect l="l" t="t" r="r" b="b"/>
              <a:pathLst>
                <a:path w="171450" h="1066164">
                  <a:moveTo>
                    <a:pt x="16446" y="895044"/>
                  </a:moveTo>
                  <a:lnTo>
                    <a:pt x="9251" y="897509"/>
                  </a:lnTo>
                  <a:lnTo>
                    <a:pt x="3643" y="902487"/>
                  </a:lnTo>
                  <a:lnTo>
                    <a:pt x="488" y="909050"/>
                  </a:lnTo>
                  <a:lnTo>
                    <a:pt x="0" y="916350"/>
                  </a:lnTo>
                  <a:lnTo>
                    <a:pt x="2393" y="923543"/>
                  </a:lnTo>
                  <a:lnTo>
                    <a:pt x="85451" y="1066038"/>
                  </a:lnTo>
                  <a:lnTo>
                    <a:pt x="107490" y="1028318"/>
                  </a:lnTo>
                  <a:lnTo>
                    <a:pt x="66401" y="1028318"/>
                  </a:lnTo>
                  <a:lnTo>
                    <a:pt x="66453" y="957680"/>
                  </a:lnTo>
                  <a:lnTo>
                    <a:pt x="35413" y="904366"/>
                  </a:lnTo>
                  <a:lnTo>
                    <a:pt x="30360" y="898687"/>
                  </a:lnTo>
                  <a:lnTo>
                    <a:pt x="23760" y="895508"/>
                  </a:lnTo>
                  <a:lnTo>
                    <a:pt x="16446" y="895044"/>
                  </a:lnTo>
                  <a:close/>
                </a:path>
                <a:path w="171450" h="1066164">
                  <a:moveTo>
                    <a:pt x="66453" y="957680"/>
                  </a:moveTo>
                  <a:lnTo>
                    <a:pt x="66401" y="1028318"/>
                  </a:lnTo>
                  <a:lnTo>
                    <a:pt x="104501" y="1028318"/>
                  </a:lnTo>
                  <a:lnTo>
                    <a:pt x="104508" y="1018666"/>
                  </a:lnTo>
                  <a:lnTo>
                    <a:pt x="69068" y="1018666"/>
                  </a:lnTo>
                  <a:lnTo>
                    <a:pt x="85530" y="990446"/>
                  </a:lnTo>
                  <a:lnTo>
                    <a:pt x="66453" y="957680"/>
                  </a:lnTo>
                  <a:close/>
                </a:path>
                <a:path w="171450" h="1066164">
                  <a:moveTo>
                    <a:pt x="154709" y="895169"/>
                  </a:moveTo>
                  <a:lnTo>
                    <a:pt x="104553" y="957835"/>
                  </a:lnTo>
                  <a:lnTo>
                    <a:pt x="104501" y="1028318"/>
                  </a:lnTo>
                  <a:lnTo>
                    <a:pt x="107490" y="1028318"/>
                  </a:lnTo>
                  <a:lnTo>
                    <a:pt x="168636" y="923671"/>
                  </a:lnTo>
                  <a:lnTo>
                    <a:pt x="171102" y="916477"/>
                  </a:lnTo>
                  <a:lnTo>
                    <a:pt x="170652" y="909177"/>
                  </a:lnTo>
                  <a:lnTo>
                    <a:pt x="167511" y="902614"/>
                  </a:lnTo>
                  <a:lnTo>
                    <a:pt x="161905" y="897636"/>
                  </a:lnTo>
                  <a:lnTo>
                    <a:pt x="154709" y="895169"/>
                  </a:lnTo>
                  <a:close/>
                </a:path>
                <a:path w="171450" h="1066164">
                  <a:moveTo>
                    <a:pt x="85530" y="990446"/>
                  </a:moveTo>
                  <a:lnTo>
                    <a:pt x="69068" y="1018666"/>
                  </a:lnTo>
                  <a:lnTo>
                    <a:pt x="101961" y="1018666"/>
                  </a:lnTo>
                  <a:lnTo>
                    <a:pt x="85530" y="990446"/>
                  </a:lnTo>
                  <a:close/>
                </a:path>
                <a:path w="171450" h="1066164">
                  <a:moveTo>
                    <a:pt x="104553" y="957835"/>
                  </a:moveTo>
                  <a:lnTo>
                    <a:pt x="85530" y="990446"/>
                  </a:lnTo>
                  <a:lnTo>
                    <a:pt x="101961" y="1018666"/>
                  </a:lnTo>
                  <a:lnTo>
                    <a:pt x="104508" y="1018666"/>
                  </a:lnTo>
                  <a:lnTo>
                    <a:pt x="104553" y="957835"/>
                  </a:lnTo>
                  <a:close/>
                </a:path>
                <a:path w="171450" h="1066164">
                  <a:moveTo>
                    <a:pt x="105263" y="0"/>
                  </a:moveTo>
                  <a:lnTo>
                    <a:pt x="67163" y="0"/>
                  </a:lnTo>
                  <a:lnTo>
                    <a:pt x="66499" y="895044"/>
                  </a:lnTo>
                  <a:lnTo>
                    <a:pt x="66543" y="957835"/>
                  </a:lnTo>
                  <a:lnTo>
                    <a:pt x="85530" y="990446"/>
                  </a:lnTo>
                  <a:lnTo>
                    <a:pt x="104553" y="957835"/>
                  </a:lnTo>
                  <a:lnTo>
                    <a:pt x="1052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39361" y="1300861"/>
              <a:ext cx="381000" cy="443230"/>
            </a:xfrm>
            <a:custGeom>
              <a:avLst/>
              <a:gdLst/>
              <a:ahLst/>
              <a:cxnLst/>
              <a:rect l="l" t="t" r="r" b="b"/>
              <a:pathLst>
                <a:path w="381000" h="443230">
                  <a:moveTo>
                    <a:pt x="0" y="0"/>
                  </a:moveTo>
                  <a:lnTo>
                    <a:pt x="0" y="95250"/>
                  </a:lnTo>
                  <a:lnTo>
                    <a:pt x="3457" y="137009"/>
                  </a:lnTo>
                  <a:lnTo>
                    <a:pt x="13563" y="177274"/>
                  </a:lnTo>
                  <a:lnTo>
                    <a:pt x="29918" y="215623"/>
                  </a:lnTo>
                  <a:lnTo>
                    <a:pt x="52120" y="251636"/>
                  </a:lnTo>
                  <a:lnTo>
                    <a:pt x="79771" y="284892"/>
                  </a:lnTo>
                  <a:lnTo>
                    <a:pt x="112471" y="314971"/>
                  </a:lnTo>
                  <a:lnTo>
                    <a:pt x="149818" y="341451"/>
                  </a:lnTo>
                  <a:lnTo>
                    <a:pt x="191414" y="363912"/>
                  </a:lnTo>
                  <a:lnTo>
                    <a:pt x="236858" y="381934"/>
                  </a:lnTo>
                  <a:lnTo>
                    <a:pt x="285750" y="395097"/>
                  </a:lnTo>
                  <a:lnTo>
                    <a:pt x="285750" y="442722"/>
                  </a:lnTo>
                  <a:lnTo>
                    <a:pt x="381000" y="357250"/>
                  </a:lnTo>
                  <a:lnTo>
                    <a:pt x="285750" y="252222"/>
                  </a:lnTo>
                  <a:lnTo>
                    <a:pt x="285750" y="299847"/>
                  </a:lnTo>
                  <a:lnTo>
                    <a:pt x="236858" y="286684"/>
                  </a:lnTo>
                  <a:lnTo>
                    <a:pt x="191414" y="268662"/>
                  </a:lnTo>
                  <a:lnTo>
                    <a:pt x="149818" y="246201"/>
                  </a:lnTo>
                  <a:lnTo>
                    <a:pt x="112471" y="219721"/>
                  </a:lnTo>
                  <a:lnTo>
                    <a:pt x="79771" y="189642"/>
                  </a:lnTo>
                  <a:lnTo>
                    <a:pt x="52120" y="156386"/>
                  </a:lnTo>
                  <a:lnTo>
                    <a:pt x="29918" y="120373"/>
                  </a:lnTo>
                  <a:lnTo>
                    <a:pt x="13563" y="82024"/>
                  </a:lnTo>
                  <a:lnTo>
                    <a:pt x="3457" y="41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39412" y="991361"/>
              <a:ext cx="381000" cy="357505"/>
            </a:xfrm>
            <a:custGeom>
              <a:avLst/>
              <a:gdLst/>
              <a:ahLst/>
              <a:cxnLst/>
              <a:rect l="l" t="t" r="r" b="b"/>
              <a:pathLst>
                <a:path w="381000" h="357505">
                  <a:moveTo>
                    <a:pt x="380949" y="0"/>
                  </a:moveTo>
                  <a:lnTo>
                    <a:pt x="336872" y="2089"/>
                  </a:lnTo>
                  <a:lnTo>
                    <a:pt x="271731" y="12934"/>
                  </a:lnTo>
                  <a:lnTo>
                    <a:pt x="224301" y="27262"/>
                  </a:lnTo>
                  <a:lnTo>
                    <a:pt x="180364" y="46245"/>
                  </a:lnTo>
                  <a:lnTo>
                    <a:pt x="140298" y="69464"/>
                  </a:lnTo>
                  <a:lnTo>
                    <a:pt x="104481" y="96496"/>
                  </a:lnTo>
                  <a:lnTo>
                    <a:pt x="73291" y="126920"/>
                  </a:lnTo>
                  <a:lnTo>
                    <a:pt x="47108" y="160316"/>
                  </a:lnTo>
                  <a:lnTo>
                    <a:pt x="26308" y="196262"/>
                  </a:lnTo>
                  <a:lnTo>
                    <a:pt x="11272" y="234336"/>
                  </a:lnTo>
                  <a:lnTo>
                    <a:pt x="2376" y="274119"/>
                  </a:lnTo>
                  <a:lnTo>
                    <a:pt x="0" y="315188"/>
                  </a:lnTo>
                  <a:lnTo>
                    <a:pt x="4521" y="357124"/>
                  </a:lnTo>
                  <a:lnTo>
                    <a:pt x="15552" y="317046"/>
                  </a:lnTo>
                  <a:lnTo>
                    <a:pt x="32613" y="279256"/>
                  </a:lnTo>
                  <a:lnTo>
                    <a:pt x="55239" y="244076"/>
                  </a:lnTo>
                  <a:lnTo>
                    <a:pt x="82966" y="211827"/>
                  </a:lnTo>
                  <a:lnTo>
                    <a:pt x="115331" y="182832"/>
                  </a:lnTo>
                  <a:lnTo>
                    <a:pt x="151871" y="157414"/>
                  </a:lnTo>
                  <a:lnTo>
                    <a:pt x="192120" y="135894"/>
                  </a:lnTo>
                  <a:lnTo>
                    <a:pt x="235617" y="118596"/>
                  </a:lnTo>
                  <a:lnTo>
                    <a:pt x="281896" y="105840"/>
                  </a:lnTo>
                  <a:lnTo>
                    <a:pt x="330495" y="97951"/>
                  </a:lnTo>
                  <a:lnTo>
                    <a:pt x="380949" y="95250"/>
                  </a:lnTo>
                  <a:lnTo>
                    <a:pt x="380949" y="0"/>
                  </a:lnTo>
                  <a:close/>
                </a:path>
              </a:pathLst>
            </a:custGeom>
            <a:solidFill>
              <a:srgbClr val="0C58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39361" y="991361"/>
              <a:ext cx="381000" cy="752475"/>
            </a:xfrm>
            <a:custGeom>
              <a:avLst/>
              <a:gdLst/>
              <a:ahLst/>
              <a:cxnLst/>
              <a:rect l="l" t="t" r="r" b="b"/>
              <a:pathLst>
                <a:path w="381000" h="752475">
                  <a:moveTo>
                    <a:pt x="0" y="309499"/>
                  </a:moveTo>
                  <a:lnTo>
                    <a:pt x="3457" y="351258"/>
                  </a:lnTo>
                  <a:lnTo>
                    <a:pt x="13563" y="391523"/>
                  </a:lnTo>
                  <a:lnTo>
                    <a:pt x="29918" y="429872"/>
                  </a:lnTo>
                  <a:lnTo>
                    <a:pt x="52120" y="465885"/>
                  </a:lnTo>
                  <a:lnTo>
                    <a:pt x="79771" y="499141"/>
                  </a:lnTo>
                  <a:lnTo>
                    <a:pt x="112471" y="529220"/>
                  </a:lnTo>
                  <a:lnTo>
                    <a:pt x="149818" y="555700"/>
                  </a:lnTo>
                  <a:lnTo>
                    <a:pt x="191414" y="578161"/>
                  </a:lnTo>
                  <a:lnTo>
                    <a:pt x="236858" y="596183"/>
                  </a:lnTo>
                  <a:lnTo>
                    <a:pt x="285750" y="609346"/>
                  </a:lnTo>
                  <a:lnTo>
                    <a:pt x="285750" y="561721"/>
                  </a:lnTo>
                  <a:lnTo>
                    <a:pt x="381000" y="666750"/>
                  </a:lnTo>
                  <a:lnTo>
                    <a:pt x="285750" y="752221"/>
                  </a:lnTo>
                  <a:lnTo>
                    <a:pt x="285750" y="704596"/>
                  </a:lnTo>
                  <a:lnTo>
                    <a:pt x="236858" y="691433"/>
                  </a:lnTo>
                  <a:lnTo>
                    <a:pt x="191414" y="673411"/>
                  </a:lnTo>
                  <a:lnTo>
                    <a:pt x="149818" y="650950"/>
                  </a:lnTo>
                  <a:lnTo>
                    <a:pt x="112471" y="624470"/>
                  </a:lnTo>
                  <a:lnTo>
                    <a:pt x="79771" y="594391"/>
                  </a:lnTo>
                  <a:lnTo>
                    <a:pt x="52120" y="561135"/>
                  </a:lnTo>
                  <a:lnTo>
                    <a:pt x="29918" y="525122"/>
                  </a:lnTo>
                  <a:lnTo>
                    <a:pt x="13563" y="486773"/>
                  </a:lnTo>
                  <a:lnTo>
                    <a:pt x="3457" y="446508"/>
                  </a:lnTo>
                  <a:lnTo>
                    <a:pt x="0" y="404749"/>
                  </a:lnTo>
                  <a:lnTo>
                    <a:pt x="0" y="309499"/>
                  </a:lnTo>
                  <a:lnTo>
                    <a:pt x="3477" y="267499"/>
                  </a:lnTo>
                  <a:lnTo>
                    <a:pt x="13608" y="227218"/>
                  </a:lnTo>
                  <a:lnTo>
                    <a:pt x="29938" y="189023"/>
                  </a:lnTo>
                  <a:lnTo>
                    <a:pt x="52013" y="153284"/>
                  </a:lnTo>
                  <a:lnTo>
                    <a:pt x="79380" y="120368"/>
                  </a:lnTo>
                  <a:lnTo>
                    <a:pt x="111585" y="90646"/>
                  </a:lnTo>
                  <a:lnTo>
                    <a:pt x="148174" y="64484"/>
                  </a:lnTo>
                  <a:lnTo>
                    <a:pt x="188693" y="42253"/>
                  </a:lnTo>
                  <a:lnTo>
                    <a:pt x="232689" y="24320"/>
                  </a:lnTo>
                  <a:lnTo>
                    <a:pt x="279708" y="11054"/>
                  </a:lnTo>
                  <a:lnTo>
                    <a:pt x="329296" y="2825"/>
                  </a:lnTo>
                  <a:lnTo>
                    <a:pt x="381000" y="0"/>
                  </a:lnTo>
                  <a:lnTo>
                    <a:pt x="381000" y="95250"/>
                  </a:lnTo>
                  <a:lnTo>
                    <a:pt x="330545" y="97951"/>
                  </a:lnTo>
                  <a:lnTo>
                    <a:pt x="281947" y="105840"/>
                  </a:lnTo>
                  <a:lnTo>
                    <a:pt x="235668" y="118596"/>
                  </a:lnTo>
                  <a:lnTo>
                    <a:pt x="192171" y="135894"/>
                  </a:lnTo>
                  <a:lnTo>
                    <a:pt x="151921" y="157414"/>
                  </a:lnTo>
                  <a:lnTo>
                    <a:pt x="115382" y="182832"/>
                  </a:lnTo>
                  <a:lnTo>
                    <a:pt x="83017" y="211827"/>
                  </a:lnTo>
                  <a:lnTo>
                    <a:pt x="55289" y="244076"/>
                  </a:lnTo>
                  <a:lnTo>
                    <a:pt x="32664" y="279256"/>
                  </a:lnTo>
                  <a:lnTo>
                    <a:pt x="15603" y="317046"/>
                  </a:lnTo>
                  <a:lnTo>
                    <a:pt x="4572" y="357124"/>
                  </a:lnTo>
                </a:path>
              </a:pathLst>
            </a:custGeom>
            <a:ln w="25908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86200" y="2112263"/>
              <a:ext cx="458724" cy="1354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30110" y="2134361"/>
              <a:ext cx="171450" cy="1066165"/>
            </a:xfrm>
            <a:custGeom>
              <a:avLst/>
              <a:gdLst/>
              <a:ahLst/>
              <a:cxnLst/>
              <a:rect l="l" t="t" r="r" b="b"/>
              <a:pathLst>
                <a:path w="171450" h="1066164">
                  <a:moveTo>
                    <a:pt x="16446" y="895044"/>
                  </a:moveTo>
                  <a:lnTo>
                    <a:pt x="9251" y="897509"/>
                  </a:lnTo>
                  <a:lnTo>
                    <a:pt x="3643" y="902487"/>
                  </a:lnTo>
                  <a:lnTo>
                    <a:pt x="488" y="909050"/>
                  </a:lnTo>
                  <a:lnTo>
                    <a:pt x="0" y="916350"/>
                  </a:lnTo>
                  <a:lnTo>
                    <a:pt x="2393" y="923543"/>
                  </a:lnTo>
                  <a:lnTo>
                    <a:pt x="85451" y="1066038"/>
                  </a:lnTo>
                  <a:lnTo>
                    <a:pt x="107490" y="1028318"/>
                  </a:lnTo>
                  <a:lnTo>
                    <a:pt x="66401" y="1028318"/>
                  </a:lnTo>
                  <a:lnTo>
                    <a:pt x="66453" y="957680"/>
                  </a:lnTo>
                  <a:lnTo>
                    <a:pt x="35413" y="904366"/>
                  </a:lnTo>
                  <a:lnTo>
                    <a:pt x="30360" y="898687"/>
                  </a:lnTo>
                  <a:lnTo>
                    <a:pt x="23760" y="895508"/>
                  </a:lnTo>
                  <a:lnTo>
                    <a:pt x="16446" y="895044"/>
                  </a:lnTo>
                  <a:close/>
                </a:path>
                <a:path w="171450" h="1066164">
                  <a:moveTo>
                    <a:pt x="66453" y="957680"/>
                  </a:moveTo>
                  <a:lnTo>
                    <a:pt x="66401" y="1028318"/>
                  </a:lnTo>
                  <a:lnTo>
                    <a:pt x="104501" y="1028318"/>
                  </a:lnTo>
                  <a:lnTo>
                    <a:pt x="104508" y="1018666"/>
                  </a:lnTo>
                  <a:lnTo>
                    <a:pt x="69068" y="1018666"/>
                  </a:lnTo>
                  <a:lnTo>
                    <a:pt x="85530" y="990446"/>
                  </a:lnTo>
                  <a:lnTo>
                    <a:pt x="66453" y="957680"/>
                  </a:lnTo>
                  <a:close/>
                </a:path>
                <a:path w="171450" h="1066164">
                  <a:moveTo>
                    <a:pt x="154709" y="895169"/>
                  </a:moveTo>
                  <a:lnTo>
                    <a:pt x="104553" y="957835"/>
                  </a:lnTo>
                  <a:lnTo>
                    <a:pt x="104501" y="1028318"/>
                  </a:lnTo>
                  <a:lnTo>
                    <a:pt x="107490" y="1028318"/>
                  </a:lnTo>
                  <a:lnTo>
                    <a:pt x="168636" y="923671"/>
                  </a:lnTo>
                  <a:lnTo>
                    <a:pt x="171102" y="916477"/>
                  </a:lnTo>
                  <a:lnTo>
                    <a:pt x="170652" y="909177"/>
                  </a:lnTo>
                  <a:lnTo>
                    <a:pt x="167511" y="902614"/>
                  </a:lnTo>
                  <a:lnTo>
                    <a:pt x="161905" y="897636"/>
                  </a:lnTo>
                  <a:lnTo>
                    <a:pt x="154709" y="895169"/>
                  </a:lnTo>
                  <a:close/>
                </a:path>
                <a:path w="171450" h="1066164">
                  <a:moveTo>
                    <a:pt x="85530" y="990446"/>
                  </a:moveTo>
                  <a:lnTo>
                    <a:pt x="69068" y="1018666"/>
                  </a:lnTo>
                  <a:lnTo>
                    <a:pt x="101961" y="1018666"/>
                  </a:lnTo>
                  <a:lnTo>
                    <a:pt x="85530" y="990446"/>
                  </a:lnTo>
                  <a:close/>
                </a:path>
                <a:path w="171450" h="1066164">
                  <a:moveTo>
                    <a:pt x="104553" y="957835"/>
                  </a:moveTo>
                  <a:lnTo>
                    <a:pt x="85530" y="990446"/>
                  </a:lnTo>
                  <a:lnTo>
                    <a:pt x="101961" y="1018666"/>
                  </a:lnTo>
                  <a:lnTo>
                    <a:pt x="104508" y="1018666"/>
                  </a:lnTo>
                  <a:lnTo>
                    <a:pt x="104553" y="957835"/>
                  </a:lnTo>
                  <a:close/>
                </a:path>
                <a:path w="171450" h="1066164">
                  <a:moveTo>
                    <a:pt x="105263" y="0"/>
                  </a:moveTo>
                  <a:lnTo>
                    <a:pt x="67163" y="0"/>
                  </a:lnTo>
                  <a:lnTo>
                    <a:pt x="66499" y="895044"/>
                  </a:lnTo>
                  <a:lnTo>
                    <a:pt x="66543" y="957835"/>
                  </a:lnTo>
                  <a:lnTo>
                    <a:pt x="85530" y="990446"/>
                  </a:lnTo>
                  <a:lnTo>
                    <a:pt x="104553" y="957835"/>
                  </a:lnTo>
                  <a:lnTo>
                    <a:pt x="1052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115561" y="2672461"/>
              <a:ext cx="381000" cy="443230"/>
            </a:xfrm>
            <a:custGeom>
              <a:avLst/>
              <a:gdLst/>
              <a:ahLst/>
              <a:cxnLst/>
              <a:rect l="l" t="t" r="r" b="b"/>
              <a:pathLst>
                <a:path w="381000" h="443230">
                  <a:moveTo>
                    <a:pt x="0" y="0"/>
                  </a:moveTo>
                  <a:lnTo>
                    <a:pt x="0" y="95250"/>
                  </a:lnTo>
                  <a:lnTo>
                    <a:pt x="3457" y="137009"/>
                  </a:lnTo>
                  <a:lnTo>
                    <a:pt x="13563" y="177274"/>
                  </a:lnTo>
                  <a:lnTo>
                    <a:pt x="29918" y="215623"/>
                  </a:lnTo>
                  <a:lnTo>
                    <a:pt x="52120" y="251636"/>
                  </a:lnTo>
                  <a:lnTo>
                    <a:pt x="79771" y="284892"/>
                  </a:lnTo>
                  <a:lnTo>
                    <a:pt x="112471" y="314971"/>
                  </a:lnTo>
                  <a:lnTo>
                    <a:pt x="149818" y="341451"/>
                  </a:lnTo>
                  <a:lnTo>
                    <a:pt x="191414" y="363912"/>
                  </a:lnTo>
                  <a:lnTo>
                    <a:pt x="236858" y="381934"/>
                  </a:lnTo>
                  <a:lnTo>
                    <a:pt x="285750" y="395097"/>
                  </a:lnTo>
                  <a:lnTo>
                    <a:pt x="285750" y="442722"/>
                  </a:lnTo>
                  <a:lnTo>
                    <a:pt x="381000" y="357250"/>
                  </a:lnTo>
                  <a:lnTo>
                    <a:pt x="285750" y="252222"/>
                  </a:lnTo>
                  <a:lnTo>
                    <a:pt x="285750" y="299847"/>
                  </a:lnTo>
                  <a:lnTo>
                    <a:pt x="236858" y="286684"/>
                  </a:lnTo>
                  <a:lnTo>
                    <a:pt x="191414" y="268662"/>
                  </a:lnTo>
                  <a:lnTo>
                    <a:pt x="149818" y="246201"/>
                  </a:lnTo>
                  <a:lnTo>
                    <a:pt x="112471" y="219721"/>
                  </a:lnTo>
                  <a:lnTo>
                    <a:pt x="79771" y="189642"/>
                  </a:lnTo>
                  <a:lnTo>
                    <a:pt x="52120" y="156386"/>
                  </a:lnTo>
                  <a:lnTo>
                    <a:pt x="29918" y="120373"/>
                  </a:lnTo>
                  <a:lnTo>
                    <a:pt x="13563" y="82024"/>
                  </a:lnTo>
                  <a:lnTo>
                    <a:pt x="3457" y="41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115612" y="2362961"/>
              <a:ext cx="381000" cy="357505"/>
            </a:xfrm>
            <a:custGeom>
              <a:avLst/>
              <a:gdLst/>
              <a:ahLst/>
              <a:cxnLst/>
              <a:rect l="l" t="t" r="r" b="b"/>
              <a:pathLst>
                <a:path w="381000" h="357505">
                  <a:moveTo>
                    <a:pt x="380949" y="0"/>
                  </a:moveTo>
                  <a:lnTo>
                    <a:pt x="336872" y="2089"/>
                  </a:lnTo>
                  <a:lnTo>
                    <a:pt x="271731" y="12934"/>
                  </a:lnTo>
                  <a:lnTo>
                    <a:pt x="224301" y="27262"/>
                  </a:lnTo>
                  <a:lnTo>
                    <a:pt x="180364" y="46245"/>
                  </a:lnTo>
                  <a:lnTo>
                    <a:pt x="140298" y="69464"/>
                  </a:lnTo>
                  <a:lnTo>
                    <a:pt x="104481" y="96496"/>
                  </a:lnTo>
                  <a:lnTo>
                    <a:pt x="73291" y="126920"/>
                  </a:lnTo>
                  <a:lnTo>
                    <a:pt x="47108" y="160316"/>
                  </a:lnTo>
                  <a:lnTo>
                    <a:pt x="26308" y="196262"/>
                  </a:lnTo>
                  <a:lnTo>
                    <a:pt x="11272" y="234336"/>
                  </a:lnTo>
                  <a:lnTo>
                    <a:pt x="2376" y="274119"/>
                  </a:lnTo>
                  <a:lnTo>
                    <a:pt x="0" y="315188"/>
                  </a:lnTo>
                  <a:lnTo>
                    <a:pt x="4521" y="357124"/>
                  </a:lnTo>
                  <a:lnTo>
                    <a:pt x="15552" y="317046"/>
                  </a:lnTo>
                  <a:lnTo>
                    <a:pt x="32613" y="279256"/>
                  </a:lnTo>
                  <a:lnTo>
                    <a:pt x="55239" y="244076"/>
                  </a:lnTo>
                  <a:lnTo>
                    <a:pt x="82966" y="211827"/>
                  </a:lnTo>
                  <a:lnTo>
                    <a:pt x="115331" y="182832"/>
                  </a:lnTo>
                  <a:lnTo>
                    <a:pt x="151871" y="157414"/>
                  </a:lnTo>
                  <a:lnTo>
                    <a:pt x="192120" y="135894"/>
                  </a:lnTo>
                  <a:lnTo>
                    <a:pt x="235617" y="118596"/>
                  </a:lnTo>
                  <a:lnTo>
                    <a:pt x="281896" y="105840"/>
                  </a:lnTo>
                  <a:lnTo>
                    <a:pt x="330495" y="97951"/>
                  </a:lnTo>
                  <a:lnTo>
                    <a:pt x="380949" y="95250"/>
                  </a:lnTo>
                  <a:lnTo>
                    <a:pt x="380949" y="0"/>
                  </a:lnTo>
                  <a:close/>
                </a:path>
              </a:pathLst>
            </a:custGeom>
            <a:solidFill>
              <a:srgbClr val="0C58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115561" y="2362961"/>
              <a:ext cx="381000" cy="752475"/>
            </a:xfrm>
            <a:custGeom>
              <a:avLst/>
              <a:gdLst/>
              <a:ahLst/>
              <a:cxnLst/>
              <a:rect l="l" t="t" r="r" b="b"/>
              <a:pathLst>
                <a:path w="381000" h="752475">
                  <a:moveTo>
                    <a:pt x="0" y="309499"/>
                  </a:moveTo>
                  <a:lnTo>
                    <a:pt x="3457" y="351258"/>
                  </a:lnTo>
                  <a:lnTo>
                    <a:pt x="13563" y="391523"/>
                  </a:lnTo>
                  <a:lnTo>
                    <a:pt x="29918" y="429872"/>
                  </a:lnTo>
                  <a:lnTo>
                    <a:pt x="52120" y="465885"/>
                  </a:lnTo>
                  <a:lnTo>
                    <a:pt x="79771" y="499141"/>
                  </a:lnTo>
                  <a:lnTo>
                    <a:pt x="112471" y="529220"/>
                  </a:lnTo>
                  <a:lnTo>
                    <a:pt x="149818" y="555700"/>
                  </a:lnTo>
                  <a:lnTo>
                    <a:pt x="191414" y="578161"/>
                  </a:lnTo>
                  <a:lnTo>
                    <a:pt x="236858" y="596183"/>
                  </a:lnTo>
                  <a:lnTo>
                    <a:pt x="285750" y="609346"/>
                  </a:lnTo>
                  <a:lnTo>
                    <a:pt x="285750" y="561721"/>
                  </a:lnTo>
                  <a:lnTo>
                    <a:pt x="381000" y="666750"/>
                  </a:lnTo>
                  <a:lnTo>
                    <a:pt x="285750" y="752221"/>
                  </a:lnTo>
                  <a:lnTo>
                    <a:pt x="285750" y="704596"/>
                  </a:lnTo>
                  <a:lnTo>
                    <a:pt x="236858" y="691433"/>
                  </a:lnTo>
                  <a:lnTo>
                    <a:pt x="191414" y="673411"/>
                  </a:lnTo>
                  <a:lnTo>
                    <a:pt x="149818" y="650950"/>
                  </a:lnTo>
                  <a:lnTo>
                    <a:pt x="112471" y="624470"/>
                  </a:lnTo>
                  <a:lnTo>
                    <a:pt x="79771" y="594391"/>
                  </a:lnTo>
                  <a:lnTo>
                    <a:pt x="52120" y="561135"/>
                  </a:lnTo>
                  <a:lnTo>
                    <a:pt x="29918" y="525122"/>
                  </a:lnTo>
                  <a:lnTo>
                    <a:pt x="13563" y="486773"/>
                  </a:lnTo>
                  <a:lnTo>
                    <a:pt x="3457" y="446508"/>
                  </a:lnTo>
                  <a:lnTo>
                    <a:pt x="0" y="404749"/>
                  </a:lnTo>
                  <a:lnTo>
                    <a:pt x="0" y="309499"/>
                  </a:lnTo>
                  <a:lnTo>
                    <a:pt x="3477" y="267499"/>
                  </a:lnTo>
                  <a:lnTo>
                    <a:pt x="13608" y="227218"/>
                  </a:lnTo>
                  <a:lnTo>
                    <a:pt x="29938" y="189023"/>
                  </a:lnTo>
                  <a:lnTo>
                    <a:pt x="52013" y="153284"/>
                  </a:lnTo>
                  <a:lnTo>
                    <a:pt x="79380" y="120368"/>
                  </a:lnTo>
                  <a:lnTo>
                    <a:pt x="111585" y="90646"/>
                  </a:lnTo>
                  <a:lnTo>
                    <a:pt x="148174" y="64484"/>
                  </a:lnTo>
                  <a:lnTo>
                    <a:pt x="188693" y="42253"/>
                  </a:lnTo>
                  <a:lnTo>
                    <a:pt x="232689" y="24320"/>
                  </a:lnTo>
                  <a:lnTo>
                    <a:pt x="279708" y="11054"/>
                  </a:lnTo>
                  <a:lnTo>
                    <a:pt x="329296" y="2825"/>
                  </a:lnTo>
                  <a:lnTo>
                    <a:pt x="381000" y="0"/>
                  </a:lnTo>
                  <a:lnTo>
                    <a:pt x="381000" y="95250"/>
                  </a:lnTo>
                  <a:lnTo>
                    <a:pt x="330545" y="97951"/>
                  </a:lnTo>
                  <a:lnTo>
                    <a:pt x="281947" y="105840"/>
                  </a:lnTo>
                  <a:lnTo>
                    <a:pt x="235668" y="118596"/>
                  </a:lnTo>
                  <a:lnTo>
                    <a:pt x="192171" y="135894"/>
                  </a:lnTo>
                  <a:lnTo>
                    <a:pt x="151921" y="157414"/>
                  </a:lnTo>
                  <a:lnTo>
                    <a:pt x="115382" y="182832"/>
                  </a:lnTo>
                  <a:lnTo>
                    <a:pt x="83017" y="211827"/>
                  </a:lnTo>
                  <a:lnTo>
                    <a:pt x="55289" y="244076"/>
                  </a:lnTo>
                  <a:lnTo>
                    <a:pt x="32664" y="279256"/>
                  </a:lnTo>
                  <a:lnTo>
                    <a:pt x="15603" y="317046"/>
                  </a:lnTo>
                  <a:lnTo>
                    <a:pt x="4572" y="357124"/>
                  </a:lnTo>
                </a:path>
              </a:pathLst>
            </a:custGeom>
            <a:ln w="25908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886200" y="3483863"/>
              <a:ext cx="458724" cy="128016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030110" y="3505962"/>
              <a:ext cx="171450" cy="991235"/>
            </a:xfrm>
            <a:custGeom>
              <a:avLst/>
              <a:gdLst/>
              <a:ahLst/>
              <a:cxnLst/>
              <a:rect l="l" t="t" r="r" b="b"/>
              <a:pathLst>
                <a:path w="171450" h="991235">
                  <a:moveTo>
                    <a:pt x="16446" y="819606"/>
                  </a:moveTo>
                  <a:lnTo>
                    <a:pt x="9251" y="822070"/>
                  </a:lnTo>
                  <a:lnTo>
                    <a:pt x="3643" y="827103"/>
                  </a:lnTo>
                  <a:lnTo>
                    <a:pt x="488" y="833659"/>
                  </a:lnTo>
                  <a:lnTo>
                    <a:pt x="0" y="840930"/>
                  </a:lnTo>
                  <a:lnTo>
                    <a:pt x="2393" y="848106"/>
                  </a:lnTo>
                  <a:lnTo>
                    <a:pt x="85451" y="990726"/>
                  </a:lnTo>
                  <a:lnTo>
                    <a:pt x="107544" y="952881"/>
                  </a:lnTo>
                  <a:lnTo>
                    <a:pt x="66401" y="952881"/>
                  </a:lnTo>
                  <a:lnTo>
                    <a:pt x="66457" y="882308"/>
                  </a:lnTo>
                  <a:lnTo>
                    <a:pt x="35413" y="828929"/>
                  </a:lnTo>
                  <a:lnTo>
                    <a:pt x="30360" y="823249"/>
                  </a:lnTo>
                  <a:lnTo>
                    <a:pt x="23760" y="820070"/>
                  </a:lnTo>
                  <a:lnTo>
                    <a:pt x="16446" y="819606"/>
                  </a:lnTo>
                  <a:close/>
                </a:path>
                <a:path w="171450" h="991235">
                  <a:moveTo>
                    <a:pt x="66457" y="882308"/>
                  </a:moveTo>
                  <a:lnTo>
                    <a:pt x="66401" y="952881"/>
                  </a:lnTo>
                  <a:lnTo>
                    <a:pt x="104501" y="952881"/>
                  </a:lnTo>
                  <a:lnTo>
                    <a:pt x="104508" y="943356"/>
                  </a:lnTo>
                  <a:lnTo>
                    <a:pt x="69068" y="943229"/>
                  </a:lnTo>
                  <a:lnTo>
                    <a:pt x="85511" y="915071"/>
                  </a:lnTo>
                  <a:lnTo>
                    <a:pt x="66457" y="882308"/>
                  </a:lnTo>
                  <a:close/>
                </a:path>
                <a:path w="171450" h="991235">
                  <a:moveTo>
                    <a:pt x="154709" y="819733"/>
                  </a:moveTo>
                  <a:lnTo>
                    <a:pt x="104557" y="882457"/>
                  </a:lnTo>
                  <a:lnTo>
                    <a:pt x="104501" y="952881"/>
                  </a:lnTo>
                  <a:lnTo>
                    <a:pt x="107544" y="952881"/>
                  </a:lnTo>
                  <a:lnTo>
                    <a:pt x="168636" y="848232"/>
                  </a:lnTo>
                  <a:lnTo>
                    <a:pt x="171102" y="841111"/>
                  </a:lnTo>
                  <a:lnTo>
                    <a:pt x="170652" y="833834"/>
                  </a:lnTo>
                  <a:lnTo>
                    <a:pt x="167511" y="827248"/>
                  </a:lnTo>
                  <a:lnTo>
                    <a:pt x="161905" y="822198"/>
                  </a:lnTo>
                  <a:lnTo>
                    <a:pt x="154709" y="819733"/>
                  </a:lnTo>
                  <a:close/>
                </a:path>
                <a:path w="171450" h="991235">
                  <a:moveTo>
                    <a:pt x="85511" y="915071"/>
                  </a:moveTo>
                  <a:lnTo>
                    <a:pt x="69068" y="943229"/>
                  </a:lnTo>
                  <a:lnTo>
                    <a:pt x="101961" y="943356"/>
                  </a:lnTo>
                  <a:lnTo>
                    <a:pt x="85511" y="915071"/>
                  </a:lnTo>
                  <a:close/>
                </a:path>
                <a:path w="171450" h="991235">
                  <a:moveTo>
                    <a:pt x="104557" y="882457"/>
                  </a:moveTo>
                  <a:lnTo>
                    <a:pt x="85511" y="915071"/>
                  </a:lnTo>
                  <a:lnTo>
                    <a:pt x="101961" y="943356"/>
                  </a:lnTo>
                  <a:lnTo>
                    <a:pt x="104508" y="943356"/>
                  </a:lnTo>
                  <a:lnTo>
                    <a:pt x="104557" y="882457"/>
                  </a:lnTo>
                  <a:close/>
                </a:path>
                <a:path w="171450" h="991235">
                  <a:moveTo>
                    <a:pt x="105263" y="0"/>
                  </a:moveTo>
                  <a:lnTo>
                    <a:pt x="67163" y="0"/>
                  </a:lnTo>
                  <a:lnTo>
                    <a:pt x="66507" y="819606"/>
                  </a:lnTo>
                  <a:lnTo>
                    <a:pt x="66544" y="882457"/>
                  </a:lnTo>
                  <a:lnTo>
                    <a:pt x="85511" y="915071"/>
                  </a:lnTo>
                  <a:lnTo>
                    <a:pt x="104557" y="882457"/>
                  </a:lnTo>
                  <a:lnTo>
                    <a:pt x="1052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035552" y="3624071"/>
              <a:ext cx="787908" cy="70408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094988" y="3647947"/>
              <a:ext cx="554355" cy="527050"/>
            </a:xfrm>
            <a:custGeom>
              <a:avLst/>
              <a:gdLst/>
              <a:ahLst/>
              <a:cxnLst/>
              <a:rect l="l" t="t" r="r" b="b"/>
              <a:pathLst>
                <a:path w="554354" h="527050">
                  <a:moveTo>
                    <a:pt x="483457" y="477938"/>
                  </a:moveTo>
                  <a:lnTo>
                    <a:pt x="437514" y="504063"/>
                  </a:lnTo>
                  <a:lnTo>
                    <a:pt x="435228" y="511937"/>
                  </a:lnTo>
                  <a:lnTo>
                    <a:pt x="442340" y="524382"/>
                  </a:lnTo>
                  <a:lnTo>
                    <a:pt x="450214" y="526541"/>
                  </a:lnTo>
                  <a:lnTo>
                    <a:pt x="531603" y="480313"/>
                  </a:lnTo>
                  <a:lnTo>
                    <a:pt x="527812" y="480313"/>
                  </a:lnTo>
                  <a:lnTo>
                    <a:pt x="502412" y="479170"/>
                  </a:lnTo>
                  <a:lnTo>
                    <a:pt x="483457" y="477938"/>
                  </a:lnTo>
                  <a:close/>
                </a:path>
                <a:path w="554354" h="527050">
                  <a:moveTo>
                    <a:pt x="502684" y="467014"/>
                  </a:moveTo>
                  <a:lnTo>
                    <a:pt x="483457" y="477938"/>
                  </a:lnTo>
                  <a:lnTo>
                    <a:pt x="502412" y="479170"/>
                  </a:lnTo>
                  <a:lnTo>
                    <a:pt x="527812" y="480313"/>
                  </a:lnTo>
                  <a:lnTo>
                    <a:pt x="527886" y="478408"/>
                  </a:lnTo>
                  <a:lnTo>
                    <a:pt x="521715" y="478408"/>
                  </a:lnTo>
                  <a:lnTo>
                    <a:pt x="502684" y="467014"/>
                  </a:lnTo>
                  <a:close/>
                </a:path>
                <a:path w="554354" h="527050">
                  <a:moveTo>
                    <a:pt x="451612" y="406272"/>
                  </a:moveTo>
                  <a:lnTo>
                    <a:pt x="443738" y="408304"/>
                  </a:lnTo>
                  <a:lnTo>
                    <a:pt x="436372" y="420496"/>
                  </a:lnTo>
                  <a:lnTo>
                    <a:pt x="438403" y="428497"/>
                  </a:lnTo>
                  <a:lnTo>
                    <a:pt x="476805" y="451521"/>
                  </a:lnTo>
                  <a:lnTo>
                    <a:pt x="479298" y="451738"/>
                  </a:lnTo>
                  <a:lnTo>
                    <a:pt x="504189" y="453389"/>
                  </a:lnTo>
                  <a:lnTo>
                    <a:pt x="528827" y="454406"/>
                  </a:lnTo>
                  <a:lnTo>
                    <a:pt x="527812" y="480313"/>
                  </a:lnTo>
                  <a:lnTo>
                    <a:pt x="531603" y="480313"/>
                  </a:lnTo>
                  <a:lnTo>
                    <a:pt x="553974" y="467613"/>
                  </a:lnTo>
                  <a:lnTo>
                    <a:pt x="451612" y="406272"/>
                  </a:lnTo>
                  <a:close/>
                </a:path>
                <a:path w="554354" h="527050">
                  <a:moveTo>
                    <a:pt x="521970" y="456056"/>
                  </a:moveTo>
                  <a:lnTo>
                    <a:pt x="502684" y="467014"/>
                  </a:lnTo>
                  <a:lnTo>
                    <a:pt x="521715" y="478408"/>
                  </a:lnTo>
                  <a:lnTo>
                    <a:pt x="521970" y="456056"/>
                  </a:lnTo>
                  <a:close/>
                </a:path>
                <a:path w="554354" h="527050">
                  <a:moveTo>
                    <a:pt x="528763" y="456056"/>
                  </a:moveTo>
                  <a:lnTo>
                    <a:pt x="521970" y="456056"/>
                  </a:lnTo>
                  <a:lnTo>
                    <a:pt x="521715" y="478408"/>
                  </a:lnTo>
                  <a:lnTo>
                    <a:pt x="527886" y="478408"/>
                  </a:lnTo>
                  <a:lnTo>
                    <a:pt x="528763" y="456056"/>
                  </a:lnTo>
                  <a:close/>
                </a:path>
                <a:path w="554354" h="527050">
                  <a:moveTo>
                    <a:pt x="12826" y="0"/>
                  </a:moveTo>
                  <a:lnTo>
                    <a:pt x="12446" y="381"/>
                  </a:lnTo>
                  <a:lnTo>
                    <a:pt x="10160" y="2031"/>
                  </a:lnTo>
                  <a:lnTo>
                    <a:pt x="8509" y="4571"/>
                  </a:lnTo>
                  <a:lnTo>
                    <a:pt x="7747" y="7238"/>
                  </a:lnTo>
                  <a:lnTo>
                    <a:pt x="7365" y="8381"/>
                  </a:lnTo>
                  <a:lnTo>
                    <a:pt x="6858" y="10413"/>
                  </a:lnTo>
                  <a:lnTo>
                    <a:pt x="3493" y="53339"/>
                  </a:lnTo>
                  <a:lnTo>
                    <a:pt x="1883" y="98932"/>
                  </a:lnTo>
                  <a:lnTo>
                    <a:pt x="635" y="154939"/>
                  </a:lnTo>
                  <a:lnTo>
                    <a:pt x="0" y="239013"/>
                  </a:lnTo>
                  <a:lnTo>
                    <a:pt x="762" y="250570"/>
                  </a:lnTo>
                  <a:lnTo>
                    <a:pt x="888" y="251206"/>
                  </a:lnTo>
                  <a:lnTo>
                    <a:pt x="1015" y="252475"/>
                  </a:lnTo>
                  <a:lnTo>
                    <a:pt x="20700" y="299084"/>
                  </a:lnTo>
                  <a:lnTo>
                    <a:pt x="50419" y="332231"/>
                  </a:lnTo>
                  <a:lnTo>
                    <a:pt x="90424" y="362965"/>
                  </a:lnTo>
                  <a:lnTo>
                    <a:pt x="139573" y="391032"/>
                  </a:lnTo>
                  <a:lnTo>
                    <a:pt x="176784" y="408050"/>
                  </a:lnTo>
                  <a:lnTo>
                    <a:pt x="217042" y="423671"/>
                  </a:lnTo>
                  <a:lnTo>
                    <a:pt x="260096" y="437769"/>
                  </a:lnTo>
                  <a:lnTo>
                    <a:pt x="305308" y="450088"/>
                  </a:lnTo>
                  <a:lnTo>
                    <a:pt x="352425" y="460628"/>
                  </a:lnTo>
                  <a:lnTo>
                    <a:pt x="401320" y="469010"/>
                  </a:lnTo>
                  <a:lnTo>
                    <a:pt x="451612" y="475360"/>
                  </a:lnTo>
                  <a:lnTo>
                    <a:pt x="483457" y="477938"/>
                  </a:lnTo>
                  <a:lnTo>
                    <a:pt x="502684" y="467014"/>
                  </a:lnTo>
                  <a:lnTo>
                    <a:pt x="476805" y="451521"/>
                  </a:lnTo>
                  <a:lnTo>
                    <a:pt x="454533" y="449579"/>
                  </a:lnTo>
                  <a:lnTo>
                    <a:pt x="430022" y="446913"/>
                  </a:lnTo>
                  <a:lnTo>
                    <a:pt x="358139" y="435356"/>
                  </a:lnTo>
                  <a:lnTo>
                    <a:pt x="311912" y="425069"/>
                  </a:lnTo>
                  <a:lnTo>
                    <a:pt x="267842" y="413003"/>
                  </a:lnTo>
                  <a:lnTo>
                    <a:pt x="226060" y="399414"/>
                  </a:lnTo>
                  <a:lnTo>
                    <a:pt x="187198" y="384301"/>
                  </a:lnTo>
                  <a:lnTo>
                    <a:pt x="151637" y="368045"/>
                  </a:lnTo>
                  <a:lnTo>
                    <a:pt x="105156" y="341629"/>
                  </a:lnTo>
                  <a:lnTo>
                    <a:pt x="68452" y="313563"/>
                  </a:lnTo>
                  <a:lnTo>
                    <a:pt x="42672" y="285241"/>
                  </a:lnTo>
                  <a:lnTo>
                    <a:pt x="26819" y="248793"/>
                  </a:lnTo>
                  <a:lnTo>
                    <a:pt x="26670" y="248793"/>
                  </a:lnTo>
                  <a:lnTo>
                    <a:pt x="26521" y="247676"/>
                  </a:lnTo>
                  <a:lnTo>
                    <a:pt x="26521" y="246887"/>
                  </a:lnTo>
                  <a:lnTo>
                    <a:pt x="25908" y="239013"/>
                  </a:lnTo>
                  <a:lnTo>
                    <a:pt x="26035" y="196469"/>
                  </a:lnTo>
                  <a:lnTo>
                    <a:pt x="26797" y="135762"/>
                  </a:lnTo>
                  <a:lnTo>
                    <a:pt x="28350" y="81406"/>
                  </a:lnTo>
                  <a:lnTo>
                    <a:pt x="30099" y="41275"/>
                  </a:lnTo>
                  <a:lnTo>
                    <a:pt x="31530" y="21081"/>
                  </a:lnTo>
                  <a:lnTo>
                    <a:pt x="27939" y="21081"/>
                  </a:lnTo>
                  <a:lnTo>
                    <a:pt x="28210" y="20679"/>
                  </a:lnTo>
                  <a:lnTo>
                    <a:pt x="12826" y="0"/>
                  </a:lnTo>
                  <a:close/>
                </a:path>
                <a:path w="554354" h="527050">
                  <a:moveTo>
                    <a:pt x="476805" y="451521"/>
                  </a:moveTo>
                  <a:lnTo>
                    <a:pt x="502684" y="467014"/>
                  </a:lnTo>
                  <a:lnTo>
                    <a:pt x="521970" y="456056"/>
                  </a:lnTo>
                  <a:lnTo>
                    <a:pt x="528763" y="456056"/>
                  </a:lnTo>
                  <a:lnTo>
                    <a:pt x="528827" y="454406"/>
                  </a:lnTo>
                  <a:lnTo>
                    <a:pt x="504189" y="453389"/>
                  </a:lnTo>
                  <a:lnTo>
                    <a:pt x="479298" y="451738"/>
                  </a:lnTo>
                  <a:lnTo>
                    <a:pt x="476805" y="451521"/>
                  </a:lnTo>
                  <a:close/>
                </a:path>
                <a:path w="554354" h="527050">
                  <a:moveTo>
                    <a:pt x="26415" y="246887"/>
                  </a:moveTo>
                  <a:lnTo>
                    <a:pt x="26670" y="248793"/>
                  </a:lnTo>
                  <a:lnTo>
                    <a:pt x="26583" y="247676"/>
                  </a:lnTo>
                  <a:lnTo>
                    <a:pt x="26415" y="246887"/>
                  </a:lnTo>
                  <a:close/>
                </a:path>
                <a:path w="554354" h="527050">
                  <a:moveTo>
                    <a:pt x="26583" y="247676"/>
                  </a:moveTo>
                  <a:lnTo>
                    <a:pt x="26670" y="248793"/>
                  </a:lnTo>
                  <a:lnTo>
                    <a:pt x="26819" y="248793"/>
                  </a:lnTo>
                  <a:lnTo>
                    <a:pt x="26583" y="247676"/>
                  </a:lnTo>
                  <a:close/>
                </a:path>
                <a:path w="554354" h="527050">
                  <a:moveTo>
                    <a:pt x="26521" y="246887"/>
                  </a:moveTo>
                  <a:lnTo>
                    <a:pt x="26583" y="247676"/>
                  </a:lnTo>
                  <a:lnTo>
                    <a:pt x="26521" y="246887"/>
                  </a:lnTo>
                  <a:close/>
                </a:path>
                <a:path w="554354" h="527050">
                  <a:moveTo>
                    <a:pt x="28210" y="20679"/>
                  </a:moveTo>
                  <a:lnTo>
                    <a:pt x="27939" y="21081"/>
                  </a:lnTo>
                  <a:lnTo>
                    <a:pt x="28321" y="20827"/>
                  </a:lnTo>
                  <a:lnTo>
                    <a:pt x="28210" y="20679"/>
                  </a:lnTo>
                  <a:close/>
                </a:path>
                <a:path w="554354" h="527050">
                  <a:moveTo>
                    <a:pt x="32638" y="14096"/>
                  </a:moveTo>
                  <a:lnTo>
                    <a:pt x="28210" y="20679"/>
                  </a:lnTo>
                  <a:lnTo>
                    <a:pt x="28321" y="20827"/>
                  </a:lnTo>
                  <a:lnTo>
                    <a:pt x="27939" y="21081"/>
                  </a:lnTo>
                  <a:lnTo>
                    <a:pt x="31530" y="21081"/>
                  </a:lnTo>
                  <a:lnTo>
                    <a:pt x="31623" y="20065"/>
                  </a:lnTo>
                  <a:lnTo>
                    <a:pt x="31876" y="17779"/>
                  </a:lnTo>
                  <a:lnTo>
                    <a:pt x="32385" y="15112"/>
                  </a:lnTo>
                  <a:lnTo>
                    <a:pt x="32638" y="14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886200" y="4703063"/>
              <a:ext cx="458724" cy="120396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030112" y="4725161"/>
              <a:ext cx="171450" cy="915035"/>
            </a:xfrm>
            <a:custGeom>
              <a:avLst/>
              <a:gdLst/>
              <a:ahLst/>
              <a:cxnLst/>
              <a:rect l="l" t="t" r="r" b="b"/>
              <a:pathLst>
                <a:path w="171450" h="915035">
                  <a:moveTo>
                    <a:pt x="16498" y="743406"/>
                  </a:moveTo>
                  <a:lnTo>
                    <a:pt x="9376" y="745871"/>
                  </a:lnTo>
                  <a:lnTo>
                    <a:pt x="3694" y="750903"/>
                  </a:lnTo>
                  <a:lnTo>
                    <a:pt x="502" y="757459"/>
                  </a:lnTo>
                  <a:lnTo>
                    <a:pt x="0" y="764730"/>
                  </a:lnTo>
                  <a:lnTo>
                    <a:pt x="2391" y="771906"/>
                  </a:lnTo>
                  <a:lnTo>
                    <a:pt x="85449" y="914488"/>
                  </a:lnTo>
                  <a:lnTo>
                    <a:pt x="107552" y="876693"/>
                  </a:lnTo>
                  <a:lnTo>
                    <a:pt x="66399" y="876668"/>
                  </a:lnTo>
                  <a:lnTo>
                    <a:pt x="66460" y="806087"/>
                  </a:lnTo>
                  <a:lnTo>
                    <a:pt x="35411" y="752729"/>
                  </a:lnTo>
                  <a:lnTo>
                    <a:pt x="30360" y="747049"/>
                  </a:lnTo>
                  <a:lnTo>
                    <a:pt x="23774" y="743870"/>
                  </a:lnTo>
                  <a:lnTo>
                    <a:pt x="16498" y="743406"/>
                  </a:lnTo>
                  <a:close/>
                </a:path>
                <a:path w="171450" h="915035">
                  <a:moveTo>
                    <a:pt x="66460" y="806087"/>
                  </a:moveTo>
                  <a:lnTo>
                    <a:pt x="66399" y="876668"/>
                  </a:lnTo>
                  <a:lnTo>
                    <a:pt x="104499" y="876693"/>
                  </a:lnTo>
                  <a:lnTo>
                    <a:pt x="104507" y="867092"/>
                  </a:lnTo>
                  <a:lnTo>
                    <a:pt x="69066" y="867067"/>
                  </a:lnTo>
                  <a:lnTo>
                    <a:pt x="85547" y="838888"/>
                  </a:lnTo>
                  <a:lnTo>
                    <a:pt x="66460" y="806087"/>
                  </a:lnTo>
                  <a:close/>
                </a:path>
                <a:path w="171450" h="915035">
                  <a:moveTo>
                    <a:pt x="154709" y="743533"/>
                  </a:moveTo>
                  <a:lnTo>
                    <a:pt x="104560" y="806382"/>
                  </a:lnTo>
                  <a:lnTo>
                    <a:pt x="104499" y="876693"/>
                  </a:lnTo>
                  <a:lnTo>
                    <a:pt x="107552" y="876693"/>
                  </a:lnTo>
                  <a:lnTo>
                    <a:pt x="168761" y="772032"/>
                  </a:lnTo>
                  <a:lnTo>
                    <a:pt x="171154" y="764911"/>
                  </a:lnTo>
                  <a:lnTo>
                    <a:pt x="170666" y="757634"/>
                  </a:lnTo>
                  <a:lnTo>
                    <a:pt x="167511" y="751048"/>
                  </a:lnTo>
                  <a:lnTo>
                    <a:pt x="161903" y="745997"/>
                  </a:lnTo>
                  <a:lnTo>
                    <a:pt x="154709" y="743533"/>
                  </a:lnTo>
                  <a:close/>
                </a:path>
                <a:path w="171450" h="915035">
                  <a:moveTo>
                    <a:pt x="85547" y="838888"/>
                  </a:moveTo>
                  <a:lnTo>
                    <a:pt x="69066" y="867067"/>
                  </a:lnTo>
                  <a:lnTo>
                    <a:pt x="101959" y="867092"/>
                  </a:lnTo>
                  <a:lnTo>
                    <a:pt x="85547" y="838888"/>
                  </a:lnTo>
                  <a:close/>
                </a:path>
                <a:path w="171450" h="915035">
                  <a:moveTo>
                    <a:pt x="104560" y="806382"/>
                  </a:moveTo>
                  <a:lnTo>
                    <a:pt x="85547" y="838888"/>
                  </a:lnTo>
                  <a:lnTo>
                    <a:pt x="101959" y="867092"/>
                  </a:lnTo>
                  <a:lnTo>
                    <a:pt x="104507" y="867092"/>
                  </a:lnTo>
                  <a:lnTo>
                    <a:pt x="104560" y="806382"/>
                  </a:lnTo>
                  <a:close/>
                </a:path>
                <a:path w="171450" h="915035">
                  <a:moveTo>
                    <a:pt x="105261" y="0"/>
                  </a:moveTo>
                  <a:lnTo>
                    <a:pt x="67161" y="0"/>
                  </a:lnTo>
                  <a:lnTo>
                    <a:pt x="66460" y="806087"/>
                  </a:lnTo>
                  <a:lnTo>
                    <a:pt x="85547" y="838888"/>
                  </a:lnTo>
                  <a:lnTo>
                    <a:pt x="104560" y="806382"/>
                  </a:lnTo>
                  <a:lnTo>
                    <a:pt x="1052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115561" y="5225160"/>
              <a:ext cx="381000" cy="406400"/>
            </a:xfrm>
            <a:custGeom>
              <a:avLst/>
              <a:gdLst/>
              <a:ahLst/>
              <a:cxnLst/>
              <a:rect l="l" t="t" r="r" b="b"/>
              <a:pathLst>
                <a:path w="381000" h="406400">
                  <a:moveTo>
                    <a:pt x="0" y="0"/>
                  </a:moveTo>
                  <a:lnTo>
                    <a:pt x="0" y="95376"/>
                  </a:lnTo>
                  <a:lnTo>
                    <a:pt x="4259" y="135946"/>
                  </a:lnTo>
                  <a:lnTo>
                    <a:pt x="16672" y="174853"/>
                  </a:lnTo>
                  <a:lnTo>
                    <a:pt x="36688" y="211591"/>
                  </a:lnTo>
                  <a:lnTo>
                    <a:pt x="63761" y="245654"/>
                  </a:lnTo>
                  <a:lnTo>
                    <a:pt x="97340" y="276536"/>
                  </a:lnTo>
                  <a:lnTo>
                    <a:pt x="136877" y="303732"/>
                  </a:lnTo>
                  <a:lnTo>
                    <a:pt x="181824" y="326735"/>
                  </a:lnTo>
                  <a:lnTo>
                    <a:pt x="231631" y="345039"/>
                  </a:lnTo>
                  <a:lnTo>
                    <a:pt x="285750" y="358139"/>
                  </a:lnTo>
                  <a:lnTo>
                    <a:pt x="285750" y="405777"/>
                  </a:lnTo>
                  <a:lnTo>
                    <a:pt x="381000" y="319150"/>
                  </a:lnTo>
                  <a:lnTo>
                    <a:pt x="285750" y="215264"/>
                  </a:lnTo>
                  <a:lnTo>
                    <a:pt x="285750" y="262889"/>
                  </a:lnTo>
                  <a:lnTo>
                    <a:pt x="231631" y="249789"/>
                  </a:lnTo>
                  <a:lnTo>
                    <a:pt x="181824" y="231483"/>
                  </a:lnTo>
                  <a:lnTo>
                    <a:pt x="136877" y="208477"/>
                  </a:lnTo>
                  <a:lnTo>
                    <a:pt x="97340" y="181275"/>
                  </a:lnTo>
                  <a:lnTo>
                    <a:pt x="63761" y="150382"/>
                  </a:lnTo>
                  <a:lnTo>
                    <a:pt x="36688" y="116303"/>
                  </a:lnTo>
                  <a:lnTo>
                    <a:pt x="16672" y="79543"/>
                  </a:lnTo>
                  <a:lnTo>
                    <a:pt x="4259" y="406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115711" y="4953761"/>
              <a:ext cx="381000" cy="319405"/>
            </a:xfrm>
            <a:custGeom>
              <a:avLst/>
              <a:gdLst/>
              <a:ahLst/>
              <a:cxnLst/>
              <a:rect l="l" t="t" r="r" b="b"/>
              <a:pathLst>
                <a:path w="381000" h="319404">
                  <a:moveTo>
                    <a:pt x="380850" y="0"/>
                  </a:moveTo>
                  <a:lnTo>
                    <a:pt x="330612" y="2357"/>
                  </a:lnTo>
                  <a:lnTo>
                    <a:pt x="259349" y="14122"/>
                  </a:lnTo>
                  <a:lnTo>
                    <a:pt x="208553" y="29254"/>
                  </a:lnTo>
                  <a:lnTo>
                    <a:pt x="162137" y="49097"/>
                  </a:lnTo>
                  <a:lnTo>
                    <a:pt x="120580" y="73166"/>
                  </a:lnTo>
                  <a:lnTo>
                    <a:pt x="84359" y="100972"/>
                  </a:lnTo>
                  <a:lnTo>
                    <a:pt x="53951" y="132030"/>
                  </a:lnTo>
                  <a:lnTo>
                    <a:pt x="29833" y="165850"/>
                  </a:lnTo>
                  <a:lnTo>
                    <a:pt x="12484" y="201947"/>
                  </a:lnTo>
                  <a:lnTo>
                    <a:pt x="2380" y="239833"/>
                  </a:lnTo>
                  <a:lnTo>
                    <a:pt x="0" y="279021"/>
                  </a:lnTo>
                  <a:lnTo>
                    <a:pt x="5819" y="319024"/>
                  </a:lnTo>
                  <a:lnTo>
                    <a:pt x="19204" y="281310"/>
                  </a:lnTo>
                  <a:lnTo>
                    <a:pt x="39531" y="246056"/>
                  </a:lnTo>
                  <a:lnTo>
                    <a:pt x="66207" y="213617"/>
                  </a:lnTo>
                  <a:lnTo>
                    <a:pt x="98639" y="184349"/>
                  </a:lnTo>
                  <a:lnTo>
                    <a:pt x="136232" y="158607"/>
                  </a:lnTo>
                  <a:lnTo>
                    <a:pt x="178394" y="136747"/>
                  </a:lnTo>
                  <a:lnTo>
                    <a:pt x="224530" y="119126"/>
                  </a:lnTo>
                  <a:lnTo>
                    <a:pt x="274047" y="106098"/>
                  </a:lnTo>
                  <a:lnTo>
                    <a:pt x="326352" y="98021"/>
                  </a:lnTo>
                  <a:lnTo>
                    <a:pt x="380850" y="95250"/>
                  </a:lnTo>
                  <a:lnTo>
                    <a:pt x="380850" y="0"/>
                  </a:lnTo>
                  <a:close/>
                </a:path>
              </a:pathLst>
            </a:custGeom>
            <a:solidFill>
              <a:srgbClr val="0C58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115561" y="4953761"/>
              <a:ext cx="381000" cy="677545"/>
            </a:xfrm>
            <a:custGeom>
              <a:avLst/>
              <a:gdLst/>
              <a:ahLst/>
              <a:cxnLst/>
              <a:rect l="l" t="t" r="r" b="b"/>
              <a:pathLst>
                <a:path w="381000" h="677545">
                  <a:moveTo>
                    <a:pt x="0" y="271399"/>
                  </a:moveTo>
                  <a:lnTo>
                    <a:pt x="4259" y="312006"/>
                  </a:lnTo>
                  <a:lnTo>
                    <a:pt x="16672" y="350942"/>
                  </a:lnTo>
                  <a:lnTo>
                    <a:pt x="36688" y="387702"/>
                  </a:lnTo>
                  <a:lnTo>
                    <a:pt x="63761" y="421781"/>
                  </a:lnTo>
                  <a:lnTo>
                    <a:pt x="97340" y="452674"/>
                  </a:lnTo>
                  <a:lnTo>
                    <a:pt x="136877" y="479876"/>
                  </a:lnTo>
                  <a:lnTo>
                    <a:pt x="181824" y="502882"/>
                  </a:lnTo>
                  <a:lnTo>
                    <a:pt x="231631" y="521188"/>
                  </a:lnTo>
                  <a:lnTo>
                    <a:pt x="285750" y="534288"/>
                  </a:lnTo>
                  <a:lnTo>
                    <a:pt x="285750" y="486663"/>
                  </a:lnTo>
                  <a:lnTo>
                    <a:pt x="381000" y="590550"/>
                  </a:lnTo>
                  <a:lnTo>
                    <a:pt x="285750" y="677176"/>
                  </a:lnTo>
                  <a:lnTo>
                    <a:pt x="285750" y="629538"/>
                  </a:lnTo>
                  <a:lnTo>
                    <a:pt x="231631" y="616438"/>
                  </a:lnTo>
                  <a:lnTo>
                    <a:pt x="181824" y="598134"/>
                  </a:lnTo>
                  <a:lnTo>
                    <a:pt x="136877" y="575131"/>
                  </a:lnTo>
                  <a:lnTo>
                    <a:pt x="97340" y="547935"/>
                  </a:lnTo>
                  <a:lnTo>
                    <a:pt x="63761" y="517053"/>
                  </a:lnTo>
                  <a:lnTo>
                    <a:pt x="36688" y="482990"/>
                  </a:lnTo>
                  <a:lnTo>
                    <a:pt x="16672" y="446252"/>
                  </a:lnTo>
                  <a:lnTo>
                    <a:pt x="4259" y="407345"/>
                  </a:lnTo>
                  <a:lnTo>
                    <a:pt x="0" y="366775"/>
                  </a:lnTo>
                  <a:lnTo>
                    <a:pt x="0" y="271399"/>
                  </a:lnTo>
                  <a:lnTo>
                    <a:pt x="4130" y="231300"/>
                  </a:lnTo>
                  <a:lnTo>
                    <a:pt x="16129" y="193026"/>
                  </a:lnTo>
                  <a:lnTo>
                    <a:pt x="35408" y="156996"/>
                  </a:lnTo>
                  <a:lnTo>
                    <a:pt x="61376" y="123632"/>
                  </a:lnTo>
                  <a:lnTo>
                    <a:pt x="93446" y="93353"/>
                  </a:lnTo>
                  <a:lnTo>
                    <a:pt x="131028" y="66579"/>
                  </a:lnTo>
                  <a:lnTo>
                    <a:pt x="173533" y="43731"/>
                  </a:lnTo>
                  <a:lnTo>
                    <a:pt x="220372" y="25229"/>
                  </a:lnTo>
                  <a:lnTo>
                    <a:pt x="270955" y="11493"/>
                  </a:lnTo>
                  <a:lnTo>
                    <a:pt x="324694" y="2943"/>
                  </a:lnTo>
                  <a:lnTo>
                    <a:pt x="381000" y="0"/>
                  </a:lnTo>
                  <a:lnTo>
                    <a:pt x="381000" y="95250"/>
                  </a:lnTo>
                  <a:lnTo>
                    <a:pt x="326501" y="98021"/>
                  </a:lnTo>
                  <a:lnTo>
                    <a:pt x="274197" y="106098"/>
                  </a:lnTo>
                  <a:lnTo>
                    <a:pt x="224679" y="119126"/>
                  </a:lnTo>
                  <a:lnTo>
                    <a:pt x="178543" y="136747"/>
                  </a:lnTo>
                  <a:lnTo>
                    <a:pt x="136382" y="158607"/>
                  </a:lnTo>
                  <a:lnTo>
                    <a:pt x="98788" y="184349"/>
                  </a:lnTo>
                  <a:lnTo>
                    <a:pt x="66357" y="213617"/>
                  </a:lnTo>
                  <a:lnTo>
                    <a:pt x="39680" y="246056"/>
                  </a:lnTo>
                  <a:lnTo>
                    <a:pt x="19353" y="281310"/>
                  </a:lnTo>
                  <a:lnTo>
                    <a:pt x="5968" y="319024"/>
                  </a:lnTo>
                </a:path>
              </a:pathLst>
            </a:custGeom>
            <a:ln w="25908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597408" y="978408"/>
            <a:ext cx="2693035" cy="635635"/>
            <a:chOff x="597408" y="978408"/>
            <a:chExt cx="2693035" cy="635635"/>
          </a:xfrm>
        </p:grpSpPr>
        <p:sp>
          <p:nvSpPr>
            <p:cNvPr id="38" name="object 38"/>
            <p:cNvSpPr/>
            <p:nvPr/>
          </p:nvSpPr>
          <p:spPr>
            <a:xfrm>
              <a:off x="610362" y="991362"/>
              <a:ext cx="2667000" cy="609600"/>
            </a:xfrm>
            <a:custGeom>
              <a:avLst/>
              <a:gdLst/>
              <a:ahLst/>
              <a:cxnLst/>
              <a:rect l="l" t="t" r="r" b="b"/>
              <a:pathLst>
                <a:path w="2667000" h="609600">
                  <a:moveTo>
                    <a:pt x="2565400" y="0"/>
                  </a:moveTo>
                  <a:lnTo>
                    <a:pt x="101600" y="0"/>
                  </a:lnTo>
                  <a:lnTo>
                    <a:pt x="62054" y="7981"/>
                  </a:lnTo>
                  <a:lnTo>
                    <a:pt x="29759" y="29749"/>
                  </a:lnTo>
                  <a:lnTo>
                    <a:pt x="7984" y="6204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7984" y="547556"/>
                  </a:lnTo>
                  <a:lnTo>
                    <a:pt x="29759" y="579850"/>
                  </a:lnTo>
                  <a:lnTo>
                    <a:pt x="62054" y="601618"/>
                  </a:lnTo>
                  <a:lnTo>
                    <a:pt x="101600" y="609600"/>
                  </a:lnTo>
                  <a:lnTo>
                    <a:pt x="2565400" y="609600"/>
                  </a:lnTo>
                  <a:lnTo>
                    <a:pt x="2604956" y="601618"/>
                  </a:lnTo>
                  <a:lnTo>
                    <a:pt x="2637250" y="579850"/>
                  </a:lnTo>
                  <a:lnTo>
                    <a:pt x="2659018" y="547556"/>
                  </a:lnTo>
                  <a:lnTo>
                    <a:pt x="2667000" y="508000"/>
                  </a:lnTo>
                  <a:lnTo>
                    <a:pt x="2667000" y="101600"/>
                  </a:lnTo>
                  <a:lnTo>
                    <a:pt x="2659018" y="62043"/>
                  </a:lnTo>
                  <a:lnTo>
                    <a:pt x="2637250" y="29749"/>
                  </a:lnTo>
                  <a:lnTo>
                    <a:pt x="2604956" y="7981"/>
                  </a:lnTo>
                  <a:lnTo>
                    <a:pt x="25654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10362" y="991362"/>
              <a:ext cx="2667000" cy="609600"/>
            </a:xfrm>
            <a:custGeom>
              <a:avLst/>
              <a:gdLst/>
              <a:ahLst/>
              <a:cxnLst/>
              <a:rect l="l" t="t" r="r" b="b"/>
              <a:pathLst>
                <a:path w="2667000" h="609600">
                  <a:moveTo>
                    <a:pt x="0" y="101600"/>
                  </a:moveTo>
                  <a:lnTo>
                    <a:pt x="7984" y="62043"/>
                  </a:lnTo>
                  <a:lnTo>
                    <a:pt x="29759" y="29749"/>
                  </a:lnTo>
                  <a:lnTo>
                    <a:pt x="62054" y="7981"/>
                  </a:lnTo>
                  <a:lnTo>
                    <a:pt x="101600" y="0"/>
                  </a:lnTo>
                  <a:lnTo>
                    <a:pt x="2565400" y="0"/>
                  </a:lnTo>
                  <a:lnTo>
                    <a:pt x="2604956" y="7981"/>
                  </a:lnTo>
                  <a:lnTo>
                    <a:pt x="2637250" y="29749"/>
                  </a:lnTo>
                  <a:lnTo>
                    <a:pt x="2659018" y="62043"/>
                  </a:lnTo>
                  <a:lnTo>
                    <a:pt x="2667000" y="101600"/>
                  </a:lnTo>
                  <a:lnTo>
                    <a:pt x="2667000" y="508000"/>
                  </a:lnTo>
                  <a:lnTo>
                    <a:pt x="2659018" y="547556"/>
                  </a:lnTo>
                  <a:lnTo>
                    <a:pt x="2637250" y="579850"/>
                  </a:lnTo>
                  <a:lnTo>
                    <a:pt x="2604956" y="601618"/>
                  </a:lnTo>
                  <a:lnTo>
                    <a:pt x="2565400" y="609600"/>
                  </a:lnTo>
                  <a:lnTo>
                    <a:pt x="101600" y="609600"/>
                  </a:lnTo>
                  <a:lnTo>
                    <a:pt x="62054" y="601618"/>
                  </a:lnTo>
                  <a:lnTo>
                    <a:pt x="29759" y="579850"/>
                  </a:lnTo>
                  <a:lnTo>
                    <a:pt x="7984" y="547556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25908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1143711" y="993394"/>
            <a:ext cx="16040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8440" marR="5080" indent="-206375">
              <a:lnSpc>
                <a:spcPct val="100000"/>
              </a:lnSpc>
              <a:spcBef>
                <a:spcPts val="100"/>
              </a:spcBef>
            </a:pPr>
            <a:r>
              <a:rPr sz="1800" b="1" spc="80" dirty="0">
                <a:solidFill>
                  <a:srgbClr val="92D050"/>
                </a:solidFill>
                <a:latin typeface="Times New Roman"/>
                <a:cs typeface="Times New Roman"/>
              </a:rPr>
              <a:t>Phytanoyl</a:t>
            </a:r>
            <a:r>
              <a:rPr sz="1800" b="1" spc="-105" dirty="0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rgbClr val="92D050"/>
                </a:solidFill>
                <a:latin typeface="Times New Roman"/>
                <a:cs typeface="Times New Roman"/>
              </a:rPr>
              <a:t>CoA  </a:t>
            </a:r>
            <a:r>
              <a:rPr sz="1800" b="1" spc="110" dirty="0">
                <a:solidFill>
                  <a:srgbClr val="92D050"/>
                </a:solidFill>
                <a:latin typeface="Times New Roman"/>
                <a:cs typeface="Times New Roman"/>
              </a:rPr>
              <a:t>synthetase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685800" y="2438400"/>
            <a:ext cx="2693035" cy="635635"/>
            <a:chOff x="673608" y="2197607"/>
            <a:chExt cx="2693035" cy="635635"/>
          </a:xfrm>
        </p:grpSpPr>
        <p:sp>
          <p:nvSpPr>
            <p:cNvPr id="42" name="object 42"/>
            <p:cNvSpPr/>
            <p:nvPr/>
          </p:nvSpPr>
          <p:spPr>
            <a:xfrm>
              <a:off x="686562" y="2210561"/>
              <a:ext cx="2667000" cy="609600"/>
            </a:xfrm>
            <a:custGeom>
              <a:avLst/>
              <a:gdLst/>
              <a:ahLst/>
              <a:cxnLst/>
              <a:rect l="l" t="t" r="r" b="b"/>
              <a:pathLst>
                <a:path w="2667000" h="609600">
                  <a:moveTo>
                    <a:pt x="2565400" y="0"/>
                  </a:moveTo>
                  <a:lnTo>
                    <a:pt x="101600" y="0"/>
                  </a:lnTo>
                  <a:lnTo>
                    <a:pt x="62054" y="7981"/>
                  </a:lnTo>
                  <a:lnTo>
                    <a:pt x="29759" y="29749"/>
                  </a:lnTo>
                  <a:lnTo>
                    <a:pt x="7984" y="6204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7984" y="547556"/>
                  </a:lnTo>
                  <a:lnTo>
                    <a:pt x="29759" y="579850"/>
                  </a:lnTo>
                  <a:lnTo>
                    <a:pt x="62054" y="601618"/>
                  </a:lnTo>
                  <a:lnTo>
                    <a:pt x="101600" y="609600"/>
                  </a:lnTo>
                  <a:lnTo>
                    <a:pt x="2565400" y="609600"/>
                  </a:lnTo>
                  <a:lnTo>
                    <a:pt x="2604956" y="601618"/>
                  </a:lnTo>
                  <a:lnTo>
                    <a:pt x="2637250" y="579850"/>
                  </a:lnTo>
                  <a:lnTo>
                    <a:pt x="2659018" y="547556"/>
                  </a:lnTo>
                  <a:lnTo>
                    <a:pt x="2667000" y="508000"/>
                  </a:lnTo>
                  <a:lnTo>
                    <a:pt x="2667000" y="101600"/>
                  </a:lnTo>
                  <a:lnTo>
                    <a:pt x="2659018" y="62043"/>
                  </a:lnTo>
                  <a:lnTo>
                    <a:pt x="2637250" y="29749"/>
                  </a:lnTo>
                  <a:lnTo>
                    <a:pt x="2604956" y="7981"/>
                  </a:lnTo>
                  <a:lnTo>
                    <a:pt x="25654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86562" y="2210561"/>
              <a:ext cx="2667000" cy="609600"/>
            </a:xfrm>
            <a:custGeom>
              <a:avLst/>
              <a:gdLst/>
              <a:ahLst/>
              <a:cxnLst/>
              <a:rect l="l" t="t" r="r" b="b"/>
              <a:pathLst>
                <a:path w="2667000" h="609600">
                  <a:moveTo>
                    <a:pt x="0" y="101600"/>
                  </a:moveTo>
                  <a:lnTo>
                    <a:pt x="7984" y="62043"/>
                  </a:lnTo>
                  <a:lnTo>
                    <a:pt x="29759" y="29749"/>
                  </a:lnTo>
                  <a:lnTo>
                    <a:pt x="62054" y="7981"/>
                  </a:lnTo>
                  <a:lnTo>
                    <a:pt x="101600" y="0"/>
                  </a:lnTo>
                  <a:lnTo>
                    <a:pt x="2565400" y="0"/>
                  </a:lnTo>
                  <a:lnTo>
                    <a:pt x="2604956" y="7981"/>
                  </a:lnTo>
                  <a:lnTo>
                    <a:pt x="2637250" y="29749"/>
                  </a:lnTo>
                  <a:lnTo>
                    <a:pt x="2659018" y="62043"/>
                  </a:lnTo>
                  <a:lnTo>
                    <a:pt x="2667000" y="101600"/>
                  </a:lnTo>
                  <a:lnTo>
                    <a:pt x="2667000" y="508000"/>
                  </a:lnTo>
                  <a:lnTo>
                    <a:pt x="2659018" y="547556"/>
                  </a:lnTo>
                  <a:lnTo>
                    <a:pt x="2637250" y="579850"/>
                  </a:lnTo>
                  <a:lnTo>
                    <a:pt x="2604956" y="601618"/>
                  </a:lnTo>
                  <a:lnTo>
                    <a:pt x="2565400" y="609600"/>
                  </a:lnTo>
                  <a:lnTo>
                    <a:pt x="101600" y="609600"/>
                  </a:lnTo>
                  <a:lnTo>
                    <a:pt x="62054" y="601618"/>
                  </a:lnTo>
                  <a:lnTo>
                    <a:pt x="29759" y="579850"/>
                  </a:lnTo>
                  <a:lnTo>
                    <a:pt x="7984" y="547556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25908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1219200" y="2438400"/>
            <a:ext cx="16040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5890" marR="5080" indent="-123825">
              <a:lnSpc>
                <a:spcPct val="100000"/>
              </a:lnSpc>
              <a:spcBef>
                <a:spcPts val="100"/>
              </a:spcBef>
            </a:pPr>
            <a:r>
              <a:rPr sz="1800" b="1" spc="80" dirty="0">
                <a:solidFill>
                  <a:srgbClr val="92D050"/>
                </a:solidFill>
                <a:latin typeface="Times New Roman"/>
                <a:cs typeface="Times New Roman"/>
              </a:rPr>
              <a:t>Phytanoyl</a:t>
            </a:r>
            <a:r>
              <a:rPr sz="1800" b="1" spc="-105" dirty="0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rgbClr val="92D050"/>
                </a:solidFill>
                <a:latin typeface="Times New Roman"/>
                <a:cs typeface="Times New Roman"/>
              </a:rPr>
              <a:t>CoA  </a:t>
            </a:r>
            <a:r>
              <a:rPr sz="1800" b="1" spc="60" dirty="0">
                <a:solidFill>
                  <a:srgbClr val="92D050"/>
                </a:solidFill>
                <a:latin typeface="Times New Roman"/>
                <a:cs typeface="Times New Roman"/>
              </a:rPr>
              <a:t>Hydroxylase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533400" y="3886200"/>
            <a:ext cx="2693035" cy="635635"/>
            <a:chOff x="749808" y="3645408"/>
            <a:chExt cx="2693035" cy="635635"/>
          </a:xfrm>
        </p:grpSpPr>
        <p:sp>
          <p:nvSpPr>
            <p:cNvPr id="46" name="object 46"/>
            <p:cNvSpPr/>
            <p:nvPr/>
          </p:nvSpPr>
          <p:spPr>
            <a:xfrm>
              <a:off x="762762" y="3658362"/>
              <a:ext cx="2667000" cy="609600"/>
            </a:xfrm>
            <a:custGeom>
              <a:avLst/>
              <a:gdLst/>
              <a:ahLst/>
              <a:cxnLst/>
              <a:rect l="l" t="t" r="r" b="b"/>
              <a:pathLst>
                <a:path w="2667000" h="609600">
                  <a:moveTo>
                    <a:pt x="2565400" y="0"/>
                  </a:moveTo>
                  <a:lnTo>
                    <a:pt x="101600" y="0"/>
                  </a:lnTo>
                  <a:lnTo>
                    <a:pt x="62054" y="7981"/>
                  </a:lnTo>
                  <a:lnTo>
                    <a:pt x="29759" y="29749"/>
                  </a:lnTo>
                  <a:lnTo>
                    <a:pt x="7984" y="6204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7984" y="547556"/>
                  </a:lnTo>
                  <a:lnTo>
                    <a:pt x="29759" y="579850"/>
                  </a:lnTo>
                  <a:lnTo>
                    <a:pt x="62054" y="601618"/>
                  </a:lnTo>
                  <a:lnTo>
                    <a:pt x="101600" y="609600"/>
                  </a:lnTo>
                  <a:lnTo>
                    <a:pt x="2565400" y="609600"/>
                  </a:lnTo>
                  <a:lnTo>
                    <a:pt x="2604956" y="601618"/>
                  </a:lnTo>
                  <a:lnTo>
                    <a:pt x="2637250" y="579850"/>
                  </a:lnTo>
                  <a:lnTo>
                    <a:pt x="2659018" y="547556"/>
                  </a:lnTo>
                  <a:lnTo>
                    <a:pt x="2667000" y="508000"/>
                  </a:lnTo>
                  <a:lnTo>
                    <a:pt x="2667000" y="101600"/>
                  </a:lnTo>
                  <a:lnTo>
                    <a:pt x="2659018" y="62043"/>
                  </a:lnTo>
                  <a:lnTo>
                    <a:pt x="2637250" y="29749"/>
                  </a:lnTo>
                  <a:lnTo>
                    <a:pt x="2604956" y="7981"/>
                  </a:lnTo>
                  <a:lnTo>
                    <a:pt x="25654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62762" y="3658362"/>
              <a:ext cx="2667000" cy="609600"/>
            </a:xfrm>
            <a:custGeom>
              <a:avLst/>
              <a:gdLst/>
              <a:ahLst/>
              <a:cxnLst/>
              <a:rect l="l" t="t" r="r" b="b"/>
              <a:pathLst>
                <a:path w="2667000" h="609600">
                  <a:moveTo>
                    <a:pt x="0" y="101600"/>
                  </a:moveTo>
                  <a:lnTo>
                    <a:pt x="7984" y="62043"/>
                  </a:lnTo>
                  <a:lnTo>
                    <a:pt x="29759" y="29749"/>
                  </a:lnTo>
                  <a:lnTo>
                    <a:pt x="62054" y="7981"/>
                  </a:lnTo>
                  <a:lnTo>
                    <a:pt x="101600" y="0"/>
                  </a:lnTo>
                  <a:lnTo>
                    <a:pt x="2565400" y="0"/>
                  </a:lnTo>
                  <a:lnTo>
                    <a:pt x="2604956" y="7981"/>
                  </a:lnTo>
                  <a:lnTo>
                    <a:pt x="2637250" y="29749"/>
                  </a:lnTo>
                  <a:lnTo>
                    <a:pt x="2659018" y="62043"/>
                  </a:lnTo>
                  <a:lnTo>
                    <a:pt x="2667000" y="101600"/>
                  </a:lnTo>
                  <a:lnTo>
                    <a:pt x="2667000" y="508000"/>
                  </a:lnTo>
                  <a:lnTo>
                    <a:pt x="2659018" y="547556"/>
                  </a:lnTo>
                  <a:lnTo>
                    <a:pt x="2637250" y="579850"/>
                  </a:lnTo>
                  <a:lnTo>
                    <a:pt x="2604956" y="601618"/>
                  </a:lnTo>
                  <a:lnTo>
                    <a:pt x="2565400" y="609600"/>
                  </a:lnTo>
                  <a:lnTo>
                    <a:pt x="101600" y="609600"/>
                  </a:lnTo>
                  <a:lnTo>
                    <a:pt x="62054" y="601618"/>
                  </a:lnTo>
                  <a:lnTo>
                    <a:pt x="29759" y="579850"/>
                  </a:lnTo>
                  <a:lnTo>
                    <a:pt x="7984" y="547556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25908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1788414" y="3798189"/>
            <a:ext cx="615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20" dirty="0">
                <a:solidFill>
                  <a:srgbClr val="92D050"/>
                </a:solidFill>
                <a:latin typeface="Times New Roman"/>
                <a:cs typeface="Times New Roman"/>
              </a:rPr>
              <a:t>L</a:t>
            </a:r>
            <a:r>
              <a:rPr sz="1800" b="1" spc="10" dirty="0">
                <a:solidFill>
                  <a:srgbClr val="92D050"/>
                </a:solidFill>
                <a:latin typeface="Times New Roman"/>
                <a:cs typeface="Times New Roman"/>
              </a:rPr>
              <a:t>y</a:t>
            </a:r>
            <a:r>
              <a:rPr sz="1800" b="1" spc="100" dirty="0">
                <a:solidFill>
                  <a:srgbClr val="92D050"/>
                </a:solidFill>
                <a:latin typeface="Times New Roman"/>
                <a:cs typeface="Times New Roman"/>
              </a:rPr>
              <a:t>a</a:t>
            </a:r>
            <a:r>
              <a:rPr sz="1800" b="1" spc="65" dirty="0">
                <a:solidFill>
                  <a:srgbClr val="92D050"/>
                </a:solidFill>
                <a:latin typeface="Times New Roman"/>
                <a:cs typeface="Times New Roman"/>
              </a:rPr>
              <a:t>s</a:t>
            </a:r>
            <a:r>
              <a:rPr sz="1800" b="1" spc="165" dirty="0">
                <a:solidFill>
                  <a:srgbClr val="92D050"/>
                </a:solidFill>
                <a:latin typeface="Times New Roman"/>
                <a:cs typeface="Times New Roman"/>
              </a:rPr>
              <a:t>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685800" y="5029200"/>
            <a:ext cx="2693035" cy="635635"/>
            <a:chOff x="749808" y="4864608"/>
            <a:chExt cx="2693035" cy="635635"/>
          </a:xfrm>
        </p:grpSpPr>
        <p:sp>
          <p:nvSpPr>
            <p:cNvPr id="50" name="object 50"/>
            <p:cNvSpPr/>
            <p:nvPr/>
          </p:nvSpPr>
          <p:spPr>
            <a:xfrm>
              <a:off x="762762" y="4877562"/>
              <a:ext cx="2667000" cy="609600"/>
            </a:xfrm>
            <a:custGeom>
              <a:avLst/>
              <a:gdLst/>
              <a:ahLst/>
              <a:cxnLst/>
              <a:rect l="l" t="t" r="r" b="b"/>
              <a:pathLst>
                <a:path w="2667000" h="609600">
                  <a:moveTo>
                    <a:pt x="2565400" y="0"/>
                  </a:moveTo>
                  <a:lnTo>
                    <a:pt x="101600" y="0"/>
                  </a:lnTo>
                  <a:lnTo>
                    <a:pt x="62054" y="7981"/>
                  </a:lnTo>
                  <a:lnTo>
                    <a:pt x="29759" y="29749"/>
                  </a:lnTo>
                  <a:lnTo>
                    <a:pt x="7984" y="6204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7984" y="547556"/>
                  </a:lnTo>
                  <a:lnTo>
                    <a:pt x="29759" y="579850"/>
                  </a:lnTo>
                  <a:lnTo>
                    <a:pt x="62054" y="601618"/>
                  </a:lnTo>
                  <a:lnTo>
                    <a:pt x="101600" y="609600"/>
                  </a:lnTo>
                  <a:lnTo>
                    <a:pt x="2565400" y="609600"/>
                  </a:lnTo>
                  <a:lnTo>
                    <a:pt x="2604956" y="601618"/>
                  </a:lnTo>
                  <a:lnTo>
                    <a:pt x="2637250" y="579850"/>
                  </a:lnTo>
                  <a:lnTo>
                    <a:pt x="2659018" y="547556"/>
                  </a:lnTo>
                  <a:lnTo>
                    <a:pt x="2667000" y="508000"/>
                  </a:lnTo>
                  <a:lnTo>
                    <a:pt x="2667000" y="101600"/>
                  </a:lnTo>
                  <a:lnTo>
                    <a:pt x="2659018" y="62043"/>
                  </a:lnTo>
                  <a:lnTo>
                    <a:pt x="2637250" y="29749"/>
                  </a:lnTo>
                  <a:lnTo>
                    <a:pt x="2604956" y="7981"/>
                  </a:lnTo>
                  <a:lnTo>
                    <a:pt x="25654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62762" y="4877562"/>
              <a:ext cx="2667000" cy="609600"/>
            </a:xfrm>
            <a:custGeom>
              <a:avLst/>
              <a:gdLst/>
              <a:ahLst/>
              <a:cxnLst/>
              <a:rect l="l" t="t" r="r" b="b"/>
              <a:pathLst>
                <a:path w="2667000" h="609600">
                  <a:moveTo>
                    <a:pt x="0" y="101600"/>
                  </a:moveTo>
                  <a:lnTo>
                    <a:pt x="7984" y="62043"/>
                  </a:lnTo>
                  <a:lnTo>
                    <a:pt x="29759" y="29749"/>
                  </a:lnTo>
                  <a:lnTo>
                    <a:pt x="62054" y="7981"/>
                  </a:lnTo>
                  <a:lnTo>
                    <a:pt x="101600" y="0"/>
                  </a:lnTo>
                  <a:lnTo>
                    <a:pt x="2565400" y="0"/>
                  </a:lnTo>
                  <a:lnTo>
                    <a:pt x="2604956" y="7981"/>
                  </a:lnTo>
                  <a:lnTo>
                    <a:pt x="2637250" y="29749"/>
                  </a:lnTo>
                  <a:lnTo>
                    <a:pt x="2659018" y="62043"/>
                  </a:lnTo>
                  <a:lnTo>
                    <a:pt x="2667000" y="101600"/>
                  </a:lnTo>
                  <a:lnTo>
                    <a:pt x="2667000" y="508000"/>
                  </a:lnTo>
                  <a:lnTo>
                    <a:pt x="2659018" y="547556"/>
                  </a:lnTo>
                  <a:lnTo>
                    <a:pt x="2637250" y="579850"/>
                  </a:lnTo>
                  <a:lnTo>
                    <a:pt x="2604956" y="601618"/>
                  </a:lnTo>
                  <a:lnTo>
                    <a:pt x="2565400" y="609600"/>
                  </a:lnTo>
                  <a:lnTo>
                    <a:pt x="101600" y="609600"/>
                  </a:lnTo>
                  <a:lnTo>
                    <a:pt x="62054" y="601618"/>
                  </a:lnTo>
                  <a:lnTo>
                    <a:pt x="29759" y="579850"/>
                  </a:lnTo>
                  <a:lnTo>
                    <a:pt x="7984" y="547556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25908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1219200" y="5029200"/>
            <a:ext cx="16579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00"/>
              </a:spcBef>
            </a:pPr>
            <a:r>
              <a:rPr sz="1800" b="1" spc="75" dirty="0">
                <a:solidFill>
                  <a:srgbClr val="92D050"/>
                </a:solidFill>
                <a:latin typeface="Times New Roman"/>
                <a:cs typeface="Times New Roman"/>
              </a:rPr>
              <a:t>Aldehyde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spc="100" dirty="0">
                <a:solidFill>
                  <a:srgbClr val="92D050"/>
                </a:solidFill>
                <a:latin typeface="Times New Roman"/>
                <a:cs typeface="Times New Roman"/>
              </a:rPr>
              <a:t>dehydrogenase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57200" y="914400"/>
            <a:ext cx="7925942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10" dirty="0"/>
              <a:t>Pristanic </a:t>
            </a:r>
            <a:r>
              <a:rPr b="1" dirty="0"/>
              <a:t>acid </a:t>
            </a:r>
            <a:r>
              <a:rPr b="1" spc="-10" dirty="0"/>
              <a:t>undergoes </a:t>
            </a:r>
            <a:r>
              <a:rPr b="1" spc="-15" dirty="0"/>
              <a:t>beta oxidation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28600" y="1676400"/>
            <a:ext cx="8100695" cy="240347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985135">
              <a:lnSpc>
                <a:spcPct val="100000"/>
              </a:lnSpc>
              <a:spcBef>
                <a:spcPts val="720"/>
              </a:spcBef>
            </a:pPr>
            <a:r>
              <a:rPr sz="2600" spc="-35" dirty="0">
                <a:latin typeface="Georgia"/>
                <a:cs typeface="Georgia"/>
              </a:rPr>
              <a:t>Pristanic</a:t>
            </a:r>
            <a:r>
              <a:rPr sz="2600" spc="-120" dirty="0">
                <a:latin typeface="Georgia"/>
                <a:cs typeface="Georgia"/>
              </a:rPr>
              <a:t> </a:t>
            </a:r>
            <a:r>
              <a:rPr sz="2600" spc="-20" dirty="0">
                <a:latin typeface="Georgia"/>
                <a:cs typeface="Georgia"/>
              </a:rPr>
              <a:t>acid</a:t>
            </a:r>
            <a:endParaRPr sz="2600">
              <a:latin typeface="Georgia"/>
              <a:cs typeface="Georgia"/>
            </a:endParaRPr>
          </a:p>
          <a:p>
            <a:pPr marL="3806190">
              <a:lnSpc>
                <a:spcPct val="100000"/>
              </a:lnSpc>
              <a:spcBef>
                <a:spcPts val="625"/>
              </a:spcBef>
            </a:pPr>
            <a:r>
              <a:rPr sz="2600" spc="-20" dirty="0">
                <a:latin typeface="Georgia"/>
                <a:cs typeface="Georgia"/>
              </a:rPr>
              <a:t>Activation</a:t>
            </a:r>
            <a:endParaRPr sz="2600">
              <a:latin typeface="Georgia"/>
              <a:cs typeface="Georgia"/>
            </a:endParaRPr>
          </a:p>
          <a:p>
            <a:pPr marL="3728720">
              <a:lnSpc>
                <a:spcPct val="100000"/>
              </a:lnSpc>
              <a:spcBef>
                <a:spcPts val="625"/>
              </a:spcBef>
            </a:pPr>
            <a:r>
              <a:rPr sz="2600" spc="-55" dirty="0">
                <a:latin typeface="Georgia"/>
                <a:cs typeface="Georgia"/>
              </a:rPr>
              <a:t>Beta </a:t>
            </a:r>
            <a:r>
              <a:rPr sz="2600" spc="-35" dirty="0">
                <a:latin typeface="Georgia"/>
                <a:cs typeface="Georgia"/>
              </a:rPr>
              <a:t>oxidation</a:t>
            </a:r>
            <a:r>
              <a:rPr sz="2600" spc="-140" dirty="0">
                <a:latin typeface="Georgia"/>
                <a:cs typeface="Georgia"/>
              </a:rPr>
              <a:t> </a:t>
            </a:r>
            <a:r>
              <a:rPr sz="2600" spc="-45" dirty="0">
                <a:latin typeface="Georgia"/>
                <a:cs typeface="Georgia"/>
              </a:rPr>
              <a:t>proper</a:t>
            </a:r>
            <a:endParaRPr sz="26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8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600" spc="-120" dirty="0">
                <a:latin typeface="Georgia"/>
                <a:cs typeface="Georgia"/>
              </a:rPr>
              <a:t>2- </a:t>
            </a:r>
            <a:r>
              <a:rPr sz="2600" spc="-25" dirty="0">
                <a:latin typeface="Georgia"/>
                <a:cs typeface="Georgia"/>
              </a:rPr>
              <a:t>methyl </a:t>
            </a:r>
            <a:r>
              <a:rPr sz="2600" spc="-40" dirty="0">
                <a:latin typeface="Georgia"/>
                <a:cs typeface="Georgia"/>
              </a:rPr>
              <a:t>propionyl </a:t>
            </a:r>
            <a:r>
              <a:rPr sz="2600" spc="-65" dirty="0">
                <a:latin typeface="Georgia"/>
                <a:cs typeface="Georgia"/>
              </a:rPr>
              <a:t>CoA+ </a:t>
            </a:r>
            <a:r>
              <a:rPr sz="2600" spc="-50" dirty="0">
                <a:latin typeface="Georgia"/>
                <a:cs typeface="Georgia"/>
              </a:rPr>
              <a:t>3Acetyl </a:t>
            </a:r>
            <a:r>
              <a:rPr sz="2600" spc="-65" dirty="0">
                <a:latin typeface="Georgia"/>
                <a:cs typeface="Georgia"/>
              </a:rPr>
              <a:t>CoA+ </a:t>
            </a:r>
            <a:r>
              <a:rPr sz="2600" spc="-250" dirty="0">
                <a:latin typeface="Georgia"/>
                <a:cs typeface="Georgia"/>
              </a:rPr>
              <a:t>3 </a:t>
            </a:r>
            <a:r>
              <a:rPr sz="2600" spc="-45" dirty="0">
                <a:latin typeface="Georgia"/>
                <a:cs typeface="Georgia"/>
              </a:rPr>
              <a:t>Propionyl</a:t>
            </a:r>
            <a:r>
              <a:rPr sz="2600" spc="300" dirty="0">
                <a:latin typeface="Georgia"/>
                <a:cs typeface="Georgia"/>
              </a:rPr>
              <a:t> </a:t>
            </a:r>
            <a:r>
              <a:rPr sz="2600" dirty="0">
                <a:latin typeface="Georgia"/>
                <a:cs typeface="Georgia"/>
              </a:rPr>
              <a:t>CoA</a:t>
            </a:r>
            <a:endParaRPr sz="2600">
              <a:latin typeface="Georgia"/>
              <a:cs typeface="Georgi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81400" y="2209800"/>
            <a:ext cx="350520" cy="1605280"/>
            <a:chOff x="3634740" y="1275588"/>
            <a:chExt cx="350520" cy="1605280"/>
          </a:xfrm>
        </p:grpSpPr>
        <p:sp>
          <p:nvSpPr>
            <p:cNvPr id="11" name="object 11"/>
            <p:cNvSpPr/>
            <p:nvPr/>
          </p:nvSpPr>
          <p:spPr>
            <a:xfrm>
              <a:off x="3634740" y="1275588"/>
              <a:ext cx="348996" cy="84429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749421" y="1297686"/>
              <a:ext cx="120650" cy="609600"/>
            </a:xfrm>
            <a:custGeom>
              <a:avLst/>
              <a:gdLst/>
              <a:ahLst/>
              <a:cxnLst/>
              <a:rect l="l" t="t" r="r" b="b"/>
              <a:pathLst>
                <a:path w="120650" h="609600">
                  <a:moveTo>
                    <a:pt x="14477" y="491363"/>
                  </a:moveTo>
                  <a:lnTo>
                    <a:pt x="2031" y="498475"/>
                  </a:lnTo>
                  <a:lnTo>
                    <a:pt x="0" y="506475"/>
                  </a:lnTo>
                  <a:lnTo>
                    <a:pt x="3555" y="512572"/>
                  </a:lnTo>
                  <a:lnTo>
                    <a:pt x="59816" y="609600"/>
                  </a:lnTo>
                  <a:lnTo>
                    <a:pt x="74885" y="583946"/>
                  </a:lnTo>
                  <a:lnTo>
                    <a:pt x="46989" y="583946"/>
                  </a:lnTo>
                  <a:lnTo>
                    <a:pt x="47005" y="535945"/>
                  </a:lnTo>
                  <a:lnTo>
                    <a:pt x="25907" y="499617"/>
                  </a:lnTo>
                  <a:lnTo>
                    <a:pt x="22351" y="493394"/>
                  </a:lnTo>
                  <a:lnTo>
                    <a:pt x="14477" y="491363"/>
                  </a:lnTo>
                  <a:close/>
                </a:path>
                <a:path w="120650" h="609600">
                  <a:moveTo>
                    <a:pt x="47114" y="536134"/>
                  </a:moveTo>
                  <a:lnTo>
                    <a:pt x="46989" y="583946"/>
                  </a:lnTo>
                  <a:lnTo>
                    <a:pt x="72898" y="583946"/>
                  </a:lnTo>
                  <a:lnTo>
                    <a:pt x="72914" y="577468"/>
                  </a:lnTo>
                  <a:lnTo>
                    <a:pt x="48767" y="577341"/>
                  </a:lnTo>
                  <a:lnTo>
                    <a:pt x="59956" y="558246"/>
                  </a:lnTo>
                  <a:lnTo>
                    <a:pt x="47114" y="536134"/>
                  </a:lnTo>
                  <a:close/>
                </a:path>
                <a:path w="120650" h="609600">
                  <a:moveTo>
                    <a:pt x="105790" y="491489"/>
                  </a:moveTo>
                  <a:lnTo>
                    <a:pt x="97916" y="493649"/>
                  </a:lnTo>
                  <a:lnTo>
                    <a:pt x="94233" y="499744"/>
                  </a:lnTo>
                  <a:lnTo>
                    <a:pt x="73023" y="535945"/>
                  </a:lnTo>
                  <a:lnTo>
                    <a:pt x="72898" y="583946"/>
                  </a:lnTo>
                  <a:lnTo>
                    <a:pt x="74885" y="583946"/>
                  </a:lnTo>
                  <a:lnTo>
                    <a:pt x="116586" y="512952"/>
                  </a:lnTo>
                  <a:lnTo>
                    <a:pt x="120268" y="506729"/>
                  </a:lnTo>
                  <a:lnTo>
                    <a:pt x="118109" y="498855"/>
                  </a:lnTo>
                  <a:lnTo>
                    <a:pt x="112013" y="495173"/>
                  </a:lnTo>
                  <a:lnTo>
                    <a:pt x="105790" y="491489"/>
                  </a:lnTo>
                  <a:close/>
                </a:path>
                <a:path w="120650" h="609600">
                  <a:moveTo>
                    <a:pt x="59956" y="558246"/>
                  </a:moveTo>
                  <a:lnTo>
                    <a:pt x="48767" y="577341"/>
                  </a:lnTo>
                  <a:lnTo>
                    <a:pt x="71119" y="577468"/>
                  </a:lnTo>
                  <a:lnTo>
                    <a:pt x="59956" y="558246"/>
                  </a:lnTo>
                  <a:close/>
                </a:path>
                <a:path w="120650" h="609600">
                  <a:moveTo>
                    <a:pt x="73023" y="535945"/>
                  </a:moveTo>
                  <a:lnTo>
                    <a:pt x="59956" y="558246"/>
                  </a:lnTo>
                  <a:lnTo>
                    <a:pt x="71119" y="577468"/>
                  </a:lnTo>
                  <a:lnTo>
                    <a:pt x="72914" y="577468"/>
                  </a:lnTo>
                  <a:lnTo>
                    <a:pt x="73023" y="535945"/>
                  </a:lnTo>
                  <a:close/>
                </a:path>
                <a:path w="120650" h="609600">
                  <a:moveTo>
                    <a:pt x="74421" y="0"/>
                  </a:moveTo>
                  <a:lnTo>
                    <a:pt x="48513" y="0"/>
                  </a:lnTo>
                  <a:lnTo>
                    <a:pt x="47114" y="536134"/>
                  </a:lnTo>
                  <a:lnTo>
                    <a:pt x="59956" y="558246"/>
                  </a:lnTo>
                  <a:lnTo>
                    <a:pt x="73023" y="535945"/>
                  </a:lnTo>
                  <a:lnTo>
                    <a:pt x="7442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36264" y="1578864"/>
              <a:ext cx="348996" cy="130149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750818" y="1600962"/>
              <a:ext cx="120650" cy="1066800"/>
            </a:xfrm>
            <a:custGeom>
              <a:avLst/>
              <a:gdLst/>
              <a:ahLst/>
              <a:cxnLst/>
              <a:rect l="l" t="t" r="r" b="b"/>
              <a:pathLst>
                <a:path w="120650" h="1066800">
                  <a:moveTo>
                    <a:pt x="14478" y="948563"/>
                  </a:moveTo>
                  <a:lnTo>
                    <a:pt x="8255" y="952118"/>
                  </a:lnTo>
                  <a:lnTo>
                    <a:pt x="2032" y="955801"/>
                  </a:lnTo>
                  <a:lnTo>
                    <a:pt x="0" y="963676"/>
                  </a:lnTo>
                  <a:lnTo>
                    <a:pt x="3629" y="970026"/>
                  </a:lnTo>
                  <a:lnTo>
                    <a:pt x="59944" y="1066800"/>
                  </a:lnTo>
                  <a:lnTo>
                    <a:pt x="74959" y="1041146"/>
                  </a:lnTo>
                  <a:lnTo>
                    <a:pt x="46990" y="1041146"/>
                  </a:lnTo>
                  <a:lnTo>
                    <a:pt x="47065" y="993263"/>
                  </a:lnTo>
                  <a:lnTo>
                    <a:pt x="22352" y="950722"/>
                  </a:lnTo>
                  <a:lnTo>
                    <a:pt x="14478" y="948563"/>
                  </a:lnTo>
                  <a:close/>
                </a:path>
                <a:path w="120650" h="1066800">
                  <a:moveTo>
                    <a:pt x="47065" y="993263"/>
                  </a:moveTo>
                  <a:lnTo>
                    <a:pt x="46990" y="1041146"/>
                  </a:lnTo>
                  <a:lnTo>
                    <a:pt x="72898" y="1041146"/>
                  </a:lnTo>
                  <a:lnTo>
                    <a:pt x="72908" y="1034668"/>
                  </a:lnTo>
                  <a:lnTo>
                    <a:pt x="48768" y="1034668"/>
                  </a:lnTo>
                  <a:lnTo>
                    <a:pt x="59982" y="1015497"/>
                  </a:lnTo>
                  <a:lnTo>
                    <a:pt x="47065" y="993263"/>
                  </a:lnTo>
                  <a:close/>
                </a:path>
                <a:path w="120650" h="1066800">
                  <a:moveTo>
                    <a:pt x="105791" y="948689"/>
                  </a:moveTo>
                  <a:lnTo>
                    <a:pt x="97917" y="950722"/>
                  </a:lnTo>
                  <a:lnTo>
                    <a:pt x="94234" y="956945"/>
                  </a:lnTo>
                  <a:lnTo>
                    <a:pt x="72988" y="993263"/>
                  </a:lnTo>
                  <a:lnTo>
                    <a:pt x="72898" y="1041146"/>
                  </a:lnTo>
                  <a:lnTo>
                    <a:pt x="74959" y="1041146"/>
                  </a:lnTo>
                  <a:lnTo>
                    <a:pt x="116661" y="969899"/>
                  </a:lnTo>
                  <a:lnTo>
                    <a:pt x="120269" y="963802"/>
                  </a:lnTo>
                  <a:lnTo>
                    <a:pt x="118110" y="955928"/>
                  </a:lnTo>
                  <a:lnTo>
                    <a:pt x="105791" y="948689"/>
                  </a:lnTo>
                  <a:close/>
                </a:path>
                <a:path w="120650" h="1066800">
                  <a:moveTo>
                    <a:pt x="59982" y="1015497"/>
                  </a:moveTo>
                  <a:lnTo>
                    <a:pt x="48768" y="1034668"/>
                  </a:lnTo>
                  <a:lnTo>
                    <a:pt x="71120" y="1034668"/>
                  </a:lnTo>
                  <a:lnTo>
                    <a:pt x="59982" y="1015497"/>
                  </a:lnTo>
                  <a:close/>
                </a:path>
                <a:path w="120650" h="1066800">
                  <a:moveTo>
                    <a:pt x="72973" y="993289"/>
                  </a:moveTo>
                  <a:lnTo>
                    <a:pt x="59982" y="1015497"/>
                  </a:lnTo>
                  <a:lnTo>
                    <a:pt x="71120" y="1034668"/>
                  </a:lnTo>
                  <a:lnTo>
                    <a:pt x="72908" y="1034668"/>
                  </a:lnTo>
                  <a:lnTo>
                    <a:pt x="72973" y="993289"/>
                  </a:lnTo>
                  <a:close/>
                </a:path>
                <a:path w="120650" h="1066800">
                  <a:moveTo>
                    <a:pt x="74549" y="0"/>
                  </a:moveTo>
                  <a:lnTo>
                    <a:pt x="48641" y="0"/>
                  </a:lnTo>
                  <a:lnTo>
                    <a:pt x="47136" y="948563"/>
                  </a:lnTo>
                  <a:lnTo>
                    <a:pt x="47080" y="993289"/>
                  </a:lnTo>
                  <a:lnTo>
                    <a:pt x="59982" y="1015497"/>
                  </a:lnTo>
                  <a:lnTo>
                    <a:pt x="72973" y="993289"/>
                  </a:lnTo>
                  <a:lnTo>
                    <a:pt x="745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0" y="1066800"/>
            <a:ext cx="914400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spc="-10" dirty="0"/>
              <a:t>Significance </a:t>
            </a:r>
            <a:r>
              <a:rPr sz="4500" b="1" spc="-5" dirty="0"/>
              <a:t>of </a:t>
            </a:r>
            <a:r>
              <a:rPr sz="4500" b="1" dirty="0"/>
              <a:t>alpha</a:t>
            </a:r>
            <a:r>
              <a:rPr sz="4500" b="1" spc="-35" dirty="0"/>
              <a:t> </a:t>
            </a:r>
            <a:r>
              <a:rPr sz="4500" b="1" spc="-20" dirty="0"/>
              <a:t>oxidation</a:t>
            </a:r>
            <a:endParaRPr sz="4500" b="1"/>
          </a:p>
        </p:txBody>
      </p:sp>
      <p:sp>
        <p:nvSpPr>
          <p:cNvPr id="9" name="object 9"/>
          <p:cNvSpPr txBox="1"/>
          <p:nvPr/>
        </p:nvSpPr>
        <p:spPr>
          <a:xfrm>
            <a:off x="535940" y="1951457"/>
            <a:ext cx="7139940" cy="184848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20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287020" algn="l"/>
              </a:tabLst>
            </a:pPr>
            <a:r>
              <a:rPr sz="2600" spc="-10" dirty="0">
                <a:latin typeface="Georgia"/>
                <a:cs typeface="Georgia"/>
              </a:rPr>
              <a:t>Oxidation </a:t>
            </a:r>
            <a:r>
              <a:rPr sz="2600" spc="-20" dirty="0">
                <a:latin typeface="Georgia"/>
                <a:cs typeface="Georgia"/>
              </a:rPr>
              <a:t>of </a:t>
            </a:r>
            <a:r>
              <a:rPr sz="2600" spc="-25" dirty="0">
                <a:latin typeface="Georgia"/>
                <a:cs typeface="Georgia"/>
              </a:rPr>
              <a:t>methylated </a:t>
            </a:r>
            <a:r>
              <a:rPr sz="2600" spc="-30" dirty="0">
                <a:latin typeface="Georgia"/>
                <a:cs typeface="Georgia"/>
              </a:rPr>
              <a:t>fatty</a:t>
            </a:r>
            <a:r>
              <a:rPr sz="2600" spc="-135" dirty="0">
                <a:latin typeface="Georgia"/>
                <a:cs typeface="Georgia"/>
              </a:rPr>
              <a:t> </a:t>
            </a:r>
            <a:r>
              <a:rPr sz="2600" spc="-20" dirty="0">
                <a:latin typeface="Georgia"/>
                <a:cs typeface="Georgia"/>
              </a:rPr>
              <a:t>acid</a:t>
            </a:r>
            <a:endParaRPr sz="2600">
              <a:latin typeface="Georgia"/>
              <a:cs typeface="Georgia"/>
            </a:endParaRPr>
          </a:p>
          <a:p>
            <a:pPr marL="286385" marR="508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287020" algn="l"/>
              </a:tabLst>
            </a:pPr>
            <a:r>
              <a:rPr sz="2600" spc="-25" dirty="0">
                <a:latin typeface="Georgia"/>
                <a:cs typeface="Georgia"/>
              </a:rPr>
              <a:t>Production </a:t>
            </a:r>
            <a:r>
              <a:rPr sz="2600" spc="-20" dirty="0">
                <a:latin typeface="Georgia"/>
                <a:cs typeface="Georgia"/>
              </a:rPr>
              <a:t>of </a:t>
            </a:r>
            <a:r>
              <a:rPr sz="2600" spc="-30" dirty="0">
                <a:latin typeface="Georgia"/>
                <a:cs typeface="Georgia"/>
              </a:rPr>
              <a:t>cerebronic </a:t>
            </a:r>
            <a:r>
              <a:rPr sz="2600" spc="-20" dirty="0">
                <a:latin typeface="Georgia"/>
                <a:cs typeface="Georgia"/>
              </a:rPr>
              <a:t>acid </a:t>
            </a:r>
            <a:r>
              <a:rPr sz="2600" spc="-10" dirty="0">
                <a:latin typeface="Georgia"/>
                <a:cs typeface="Georgia"/>
              </a:rPr>
              <a:t>which </a:t>
            </a:r>
            <a:r>
              <a:rPr sz="2600" spc="-60" dirty="0">
                <a:latin typeface="Georgia"/>
                <a:cs typeface="Georgia"/>
              </a:rPr>
              <a:t>synthesizes  </a:t>
            </a:r>
            <a:r>
              <a:rPr sz="2600" spc="-40" dirty="0">
                <a:latin typeface="Georgia"/>
                <a:cs typeface="Georgia"/>
              </a:rPr>
              <a:t>cerebroside </a:t>
            </a:r>
            <a:r>
              <a:rPr sz="2600" spc="-35" dirty="0">
                <a:latin typeface="Georgia"/>
                <a:cs typeface="Georgia"/>
              </a:rPr>
              <a:t>and</a:t>
            </a:r>
            <a:r>
              <a:rPr sz="2600" spc="-105" dirty="0">
                <a:latin typeface="Georgia"/>
                <a:cs typeface="Georgia"/>
              </a:rPr>
              <a:t> </a:t>
            </a:r>
            <a:r>
              <a:rPr sz="2600" spc="-35" dirty="0">
                <a:latin typeface="Georgia"/>
                <a:cs typeface="Georgia"/>
              </a:rPr>
              <a:t>sulfatides</a:t>
            </a:r>
            <a:endParaRPr sz="2600">
              <a:latin typeface="Georgia"/>
              <a:cs typeface="Georgia"/>
            </a:endParaRPr>
          </a:p>
          <a:p>
            <a:pPr marL="368935" indent="-35687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368935" algn="l"/>
                <a:tab pos="369570" algn="l"/>
              </a:tabLst>
            </a:pPr>
            <a:r>
              <a:rPr sz="2600" spc="-25" dirty="0">
                <a:latin typeface="Georgia"/>
                <a:cs typeface="Georgia"/>
              </a:rPr>
              <a:t>Production </a:t>
            </a:r>
            <a:r>
              <a:rPr sz="2600" spc="-20" dirty="0">
                <a:latin typeface="Georgia"/>
                <a:cs typeface="Georgia"/>
              </a:rPr>
              <a:t>of </a:t>
            </a:r>
            <a:r>
              <a:rPr sz="2600" spc="-10" dirty="0">
                <a:latin typeface="Georgia"/>
                <a:cs typeface="Georgia"/>
              </a:rPr>
              <a:t>odd </a:t>
            </a:r>
            <a:r>
              <a:rPr sz="2600" spc="-25" dirty="0">
                <a:latin typeface="Georgia"/>
                <a:cs typeface="Georgia"/>
              </a:rPr>
              <a:t>chain fatty</a:t>
            </a:r>
            <a:r>
              <a:rPr sz="2600" spc="-235" dirty="0">
                <a:latin typeface="Georgia"/>
                <a:cs typeface="Georgia"/>
              </a:rPr>
              <a:t> </a:t>
            </a:r>
            <a:r>
              <a:rPr sz="2600" spc="-30" dirty="0">
                <a:latin typeface="Georgia"/>
                <a:cs typeface="Georgia"/>
              </a:rPr>
              <a:t>acids</a:t>
            </a:r>
            <a:endParaRPr sz="26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62000" y="827277"/>
            <a:ext cx="70104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5" dirty="0"/>
              <a:t>Adult </a:t>
            </a:r>
            <a:r>
              <a:rPr b="1" spc="-45" dirty="0"/>
              <a:t>Refsum’s</a:t>
            </a:r>
            <a:r>
              <a:rPr b="1" spc="-15" dirty="0"/>
              <a:t> </a:t>
            </a:r>
            <a:r>
              <a:rPr b="1" spc="-5" dirty="0"/>
              <a:t>Disease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35940" y="1381476"/>
            <a:ext cx="8074660" cy="387798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94615">
              <a:lnSpc>
                <a:spcPct val="100000"/>
              </a:lnSpc>
              <a:spcBef>
                <a:spcPts val="720"/>
              </a:spcBef>
            </a:pPr>
            <a:r>
              <a:rPr sz="2600" b="1" u="heavy"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Biochemical </a:t>
            </a:r>
            <a:r>
              <a:rPr sz="2600" b="1" u="heavy" smtClean="0"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defect</a:t>
            </a:r>
            <a:r>
              <a:rPr lang="en-US" sz="2600" b="1" u="heavy" dirty="0" smtClean="0"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:</a:t>
            </a:r>
            <a:endParaRPr sz="2600" b="1">
              <a:latin typeface="Times New Roman" pitchFamily="18" charset="0"/>
              <a:cs typeface="Times New Roman" pitchFamily="18" charset="0"/>
            </a:endParaRPr>
          </a:p>
          <a:p>
            <a:pPr marL="286385" marR="127635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451484" algn="l"/>
                <a:tab pos="45212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Defect in enzyme phytanoyl </a:t>
            </a:r>
            <a:r>
              <a:rPr sz="2600">
                <a:latin typeface="Times New Roman" pitchFamily="18" charset="0"/>
                <a:cs typeface="Times New Roman" pitchFamily="18" charset="0"/>
              </a:rPr>
              <a:t>CoA </a:t>
            </a:r>
            <a:r>
              <a:rPr sz="2600" smtClean="0">
                <a:latin typeface="Times New Roman" pitchFamily="18" charset="0"/>
                <a:cs typeface="Times New Roman" pitchFamily="18" charset="0"/>
              </a:rPr>
              <a:t>hydroxylase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286385" marR="127635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tabLst>
                <a:tab pos="451484" algn="l"/>
                <a:tab pos="452120" algn="l"/>
              </a:tabLst>
            </a:pPr>
            <a:r>
              <a:rPr sz="2600" smtClean="0">
                <a:latin typeface="Times New Roman" pitchFamily="18" charset="0"/>
                <a:cs typeface="Times New Roman" pitchFamily="18" charset="0"/>
              </a:rPr>
              <a:t>(  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Phytanic acid oxidase)</a:t>
            </a:r>
            <a:endParaRPr sz="2600">
              <a:latin typeface="Times New Roman" pitchFamily="18" charset="0"/>
              <a:cs typeface="Times New Roman" pitchFamily="18" charset="0"/>
            </a:endParaRPr>
          </a:p>
          <a:p>
            <a:pPr marL="358140" indent="-346075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358140" algn="l"/>
                <a:tab pos="358775" algn="l"/>
              </a:tabLst>
            </a:pPr>
            <a:r>
              <a:rPr sz="2600">
                <a:latin typeface="Times New Roman" pitchFamily="18" charset="0"/>
                <a:cs typeface="Times New Roman" pitchFamily="18" charset="0"/>
              </a:rPr>
              <a:t>Autosomal </a:t>
            </a:r>
            <a:r>
              <a:rPr sz="2600" smtClean="0">
                <a:latin typeface="Times New Roman" pitchFamily="18" charset="0"/>
                <a:cs typeface="Times New Roman" pitchFamily="18" charset="0"/>
              </a:rPr>
              <a:t>reccesive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disease.</a:t>
            </a:r>
            <a:endParaRPr sz="2600">
              <a:latin typeface="Times New Roman" pitchFamily="18" charset="0"/>
              <a:cs typeface="Times New Roman" pitchFamily="18" charset="0"/>
            </a:endParaRPr>
          </a:p>
          <a:p>
            <a:pPr marL="286385" marR="508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287020" algn="l"/>
                <a:tab pos="2534285" algn="l"/>
              </a:tabLst>
            </a:pPr>
            <a:r>
              <a:rPr sz="2600" dirty="0">
                <a:latin typeface="Times New Roman" pitchFamily="18" charset="0"/>
                <a:cs typeface="Times New Roman" pitchFamily="18" charset="0"/>
              </a:rPr>
              <a:t>Phytanic acid	is acumulated in brain and other  tissue</a:t>
            </a:r>
            <a:endParaRPr sz="2600">
              <a:latin typeface="Times New Roman" pitchFamily="18" charset="0"/>
              <a:cs typeface="Times New Roman" pitchFamily="18" charset="0"/>
            </a:endParaRPr>
          </a:p>
          <a:p>
            <a:pPr marL="91440">
              <a:lnSpc>
                <a:spcPct val="100000"/>
              </a:lnSpc>
              <a:spcBef>
                <a:spcPts val="625"/>
              </a:spcBef>
            </a:pPr>
            <a:r>
              <a:rPr sz="2600" u="heavy" dirty="0">
                <a:uFill>
                  <a:solidFill>
                    <a:srgbClr val="000000"/>
                  </a:solidFill>
                </a:uFill>
                <a:latin typeface="Times New Roman" pitchFamily="18" charset="0"/>
                <a:cs typeface="Times New Roman" pitchFamily="18" charset="0"/>
              </a:rPr>
              <a:t>lab Findings</a:t>
            </a:r>
            <a:endParaRPr sz="2600">
              <a:latin typeface="Times New Roman" pitchFamily="18" charset="0"/>
              <a:cs typeface="Times New Roman" pitchFamily="18" charset="0"/>
            </a:endParaRPr>
          </a:p>
          <a:p>
            <a:pPr marL="91440" marR="1002030" indent="-79375">
              <a:lnSpc>
                <a:spcPts val="3750"/>
              </a:lnSpc>
              <a:spcBef>
                <a:spcPts val="225"/>
              </a:spcBef>
            </a:pPr>
            <a:r>
              <a:rPr sz="2600" dirty="0">
                <a:latin typeface="Times New Roman" pitchFamily="18" charset="0"/>
                <a:cs typeface="Times New Roman" pitchFamily="18" charset="0"/>
              </a:rPr>
              <a:t>Plasma Level of phytanic acid &gt; 200µmol/L  Normal&lt; 3oµmol/L</a:t>
            </a:r>
            <a:endParaRPr sz="26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62000" y="560578"/>
            <a:ext cx="762000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83130" algn="l"/>
              </a:tabLst>
            </a:pPr>
            <a:r>
              <a:rPr sz="4500" b="1" spc="-20" dirty="0"/>
              <a:t>Infantile</a:t>
            </a:r>
            <a:r>
              <a:rPr sz="4500" b="1" spc="-20"/>
              <a:t>	</a:t>
            </a:r>
            <a:r>
              <a:rPr lang="en-US" sz="4500" b="1" spc="-20" dirty="0" smtClean="0"/>
              <a:t> </a:t>
            </a:r>
            <a:r>
              <a:rPr sz="4500" b="1" spc="-60" smtClean="0"/>
              <a:t>Refsum’s</a:t>
            </a:r>
            <a:r>
              <a:rPr sz="4500" b="1" spc="-95" smtClean="0"/>
              <a:t> </a:t>
            </a:r>
            <a:r>
              <a:rPr sz="4500" b="1" spc="-5" dirty="0"/>
              <a:t>Disease</a:t>
            </a:r>
            <a:endParaRPr sz="4500" b="1"/>
          </a:p>
        </p:txBody>
      </p:sp>
      <p:sp>
        <p:nvSpPr>
          <p:cNvPr id="9" name="object 9"/>
          <p:cNvSpPr txBox="1"/>
          <p:nvPr/>
        </p:nvSpPr>
        <p:spPr>
          <a:xfrm>
            <a:off x="535940" y="1305276"/>
            <a:ext cx="6598920" cy="145224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94615">
              <a:lnSpc>
                <a:spcPct val="100000"/>
              </a:lnSpc>
              <a:spcBef>
                <a:spcPts val="720"/>
              </a:spcBef>
            </a:pPr>
            <a:r>
              <a:rPr sz="2600" b="1" i="1" spc="140" dirty="0">
                <a:latin typeface="Times New Roman"/>
                <a:cs typeface="Times New Roman"/>
              </a:rPr>
              <a:t>Biochemical</a:t>
            </a:r>
            <a:r>
              <a:rPr sz="2600" b="1" i="1" spc="-90" dirty="0">
                <a:latin typeface="Times New Roman"/>
                <a:cs typeface="Times New Roman"/>
              </a:rPr>
              <a:t> </a:t>
            </a:r>
            <a:r>
              <a:rPr sz="2600" b="1" i="1" spc="180" dirty="0">
                <a:latin typeface="Times New Roman"/>
                <a:cs typeface="Times New Roman"/>
              </a:rPr>
              <a:t>defect</a:t>
            </a:r>
            <a:endParaRPr sz="2600">
              <a:latin typeface="Times New Roman"/>
              <a:cs typeface="Times New Roman"/>
            </a:endParaRPr>
          </a:p>
          <a:p>
            <a:pPr marL="12700" marR="5080">
              <a:lnSpc>
                <a:spcPts val="3750"/>
              </a:lnSpc>
              <a:spcBef>
                <a:spcPts val="225"/>
              </a:spcBef>
            </a:pPr>
            <a:r>
              <a:rPr sz="2600" i="1" spc="-80" dirty="0">
                <a:latin typeface="Georgia"/>
                <a:cs typeface="Georgia"/>
              </a:rPr>
              <a:t>It </a:t>
            </a:r>
            <a:r>
              <a:rPr sz="2600" i="1" spc="-45" dirty="0">
                <a:latin typeface="Georgia"/>
                <a:cs typeface="Georgia"/>
              </a:rPr>
              <a:t>is </a:t>
            </a:r>
            <a:r>
              <a:rPr sz="2600" i="1" spc="-155" dirty="0">
                <a:latin typeface="Georgia"/>
                <a:cs typeface="Georgia"/>
              </a:rPr>
              <a:t>a </a:t>
            </a:r>
            <a:r>
              <a:rPr sz="2600" i="1" spc="-114" dirty="0">
                <a:latin typeface="Georgia"/>
                <a:cs typeface="Georgia"/>
              </a:rPr>
              <a:t>disorder </a:t>
            </a:r>
            <a:r>
              <a:rPr sz="2600" i="1" spc="-110" dirty="0">
                <a:latin typeface="Georgia"/>
                <a:cs typeface="Georgia"/>
              </a:rPr>
              <a:t>observed </a:t>
            </a:r>
            <a:r>
              <a:rPr sz="2600" i="1" spc="-75" dirty="0">
                <a:latin typeface="Georgia"/>
                <a:cs typeface="Georgia"/>
              </a:rPr>
              <a:t>in </a:t>
            </a:r>
            <a:r>
              <a:rPr sz="2600" i="1" spc="-105" dirty="0">
                <a:latin typeface="Georgia"/>
                <a:cs typeface="Georgia"/>
              </a:rPr>
              <a:t>zellweger syndrome</a:t>
            </a:r>
            <a:r>
              <a:rPr sz="2600" spc="-105" dirty="0">
                <a:latin typeface="Georgia"/>
                <a:cs typeface="Georgia"/>
              </a:rPr>
              <a:t>.  </a:t>
            </a:r>
            <a:r>
              <a:rPr sz="2600" i="1" spc="-80" dirty="0">
                <a:latin typeface="Georgia"/>
                <a:cs typeface="Georgia"/>
              </a:rPr>
              <a:t>Congenital </a:t>
            </a:r>
            <a:r>
              <a:rPr sz="2600" i="1" spc="-90" dirty="0">
                <a:latin typeface="Georgia"/>
                <a:cs typeface="Georgia"/>
              </a:rPr>
              <a:t>peroxisomal </a:t>
            </a:r>
            <a:r>
              <a:rPr sz="2600" i="1" spc="-75" dirty="0">
                <a:latin typeface="Georgia"/>
                <a:cs typeface="Georgia"/>
              </a:rPr>
              <a:t>biogenesis</a:t>
            </a:r>
            <a:r>
              <a:rPr sz="2600" i="1" spc="105" dirty="0">
                <a:latin typeface="Georgia"/>
                <a:cs typeface="Georgia"/>
              </a:rPr>
              <a:t> </a:t>
            </a:r>
            <a:r>
              <a:rPr sz="2600" i="1" spc="-114" dirty="0">
                <a:latin typeface="Georgia"/>
                <a:cs typeface="Georgia"/>
              </a:rPr>
              <a:t>disorder</a:t>
            </a:r>
            <a:endParaRPr sz="26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5940" y="3682974"/>
            <a:ext cx="7653655" cy="184848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600" b="1" i="1" spc="114" dirty="0">
                <a:latin typeface="Times New Roman"/>
                <a:cs typeface="Times New Roman"/>
              </a:rPr>
              <a:t>Lab</a:t>
            </a:r>
            <a:r>
              <a:rPr sz="2600" b="1" i="1" spc="-70" dirty="0">
                <a:latin typeface="Times New Roman"/>
                <a:cs typeface="Times New Roman"/>
              </a:rPr>
              <a:t> </a:t>
            </a:r>
            <a:r>
              <a:rPr sz="2600" b="1" i="1" spc="160" dirty="0">
                <a:latin typeface="Times New Roman"/>
                <a:cs typeface="Times New Roman"/>
              </a:rPr>
              <a:t>findings</a:t>
            </a:r>
            <a:endParaRPr sz="2600">
              <a:latin typeface="Times New Roman"/>
              <a:cs typeface="Times New Roman"/>
            </a:endParaRPr>
          </a:p>
          <a:p>
            <a:pPr marL="527685" marR="5080" indent="-5156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AutoNum type="arabicPeriod"/>
              <a:tabLst>
                <a:tab pos="527685" algn="l"/>
                <a:tab pos="528320" algn="l"/>
              </a:tabLst>
            </a:pPr>
            <a:r>
              <a:rPr sz="2600" i="1" spc="-90" dirty="0">
                <a:latin typeface="Georgia"/>
                <a:cs typeface="Georgia"/>
              </a:rPr>
              <a:t>Phytanic </a:t>
            </a:r>
            <a:r>
              <a:rPr sz="2600" i="1" spc="-95" dirty="0">
                <a:latin typeface="Georgia"/>
                <a:cs typeface="Georgia"/>
              </a:rPr>
              <a:t>acid </a:t>
            </a:r>
            <a:r>
              <a:rPr sz="2600" i="1" spc="-75" dirty="0">
                <a:latin typeface="Georgia"/>
                <a:cs typeface="Georgia"/>
              </a:rPr>
              <a:t>in </a:t>
            </a:r>
            <a:r>
              <a:rPr sz="2600" i="1" spc="-35" dirty="0">
                <a:latin typeface="Georgia"/>
                <a:cs typeface="Georgia"/>
              </a:rPr>
              <a:t>the </a:t>
            </a:r>
            <a:r>
              <a:rPr sz="2600" i="1" spc="-90" dirty="0">
                <a:latin typeface="Georgia"/>
                <a:cs typeface="Georgia"/>
              </a:rPr>
              <a:t>serum </a:t>
            </a:r>
            <a:r>
              <a:rPr sz="2600" i="1" spc="-45" dirty="0">
                <a:latin typeface="Georgia"/>
                <a:cs typeface="Georgia"/>
              </a:rPr>
              <a:t>is </a:t>
            </a:r>
            <a:r>
              <a:rPr sz="2600" i="1" spc="-120" dirty="0">
                <a:latin typeface="Georgia"/>
                <a:cs typeface="Georgia"/>
              </a:rPr>
              <a:t>More </a:t>
            </a:r>
            <a:r>
              <a:rPr sz="2600" i="1" spc="-75" dirty="0">
                <a:latin typeface="Georgia"/>
                <a:cs typeface="Georgia"/>
              </a:rPr>
              <a:t>than </a:t>
            </a:r>
            <a:r>
              <a:rPr sz="2600" i="1" spc="50" dirty="0">
                <a:latin typeface="Georgia"/>
                <a:cs typeface="Georgia"/>
              </a:rPr>
              <a:t>30</a:t>
            </a:r>
            <a:r>
              <a:rPr sz="2600" b="1" spc="50" dirty="0">
                <a:latin typeface="Times New Roman"/>
                <a:cs typeface="Times New Roman"/>
              </a:rPr>
              <a:t>µmol/L  </a:t>
            </a:r>
            <a:r>
              <a:rPr sz="2600" b="1" spc="160" dirty="0">
                <a:latin typeface="Times New Roman"/>
                <a:cs typeface="Times New Roman"/>
              </a:rPr>
              <a:t>and</a:t>
            </a:r>
            <a:r>
              <a:rPr sz="2600" b="1" spc="-35" dirty="0">
                <a:latin typeface="Times New Roman"/>
                <a:cs typeface="Times New Roman"/>
              </a:rPr>
              <a:t> </a:t>
            </a:r>
            <a:r>
              <a:rPr sz="2600" b="1" spc="175" dirty="0">
                <a:latin typeface="Times New Roman"/>
                <a:cs typeface="Times New Roman"/>
              </a:rPr>
              <a:t>less</a:t>
            </a:r>
            <a:r>
              <a:rPr sz="2600" b="1" spc="-110" dirty="0">
                <a:latin typeface="Times New Roman"/>
                <a:cs typeface="Times New Roman"/>
              </a:rPr>
              <a:t> </a:t>
            </a:r>
            <a:r>
              <a:rPr sz="2600" b="1" spc="165" dirty="0">
                <a:latin typeface="Times New Roman"/>
                <a:cs typeface="Times New Roman"/>
              </a:rPr>
              <a:t>than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135" dirty="0">
                <a:latin typeface="Times New Roman"/>
                <a:cs typeface="Times New Roman"/>
              </a:rPr>
              <a:t>200µmol/L</a:t>
            </a:r>
            <a:endParaRPr sz="2600">
              <a:latin typeface="Times New Roman"/>
              <a:cs typeface="Times New Roman"/>
            </a:endParaRPr>
          </a:p>
          <a:p>
            <a:pPr marL="596265" indent="-584200">
              <a:lnSpc>
                <a:spcPct val="100000"/>
              </a:lnSpc>
              <a:spcBef>
                <a:spcPts val="630"/>
              </a:spcBef>
              <a:buClr>
                <a:srgbClr val="0AD0D9"/>
              </a:buClr>
              <a:buSzPct val="94230"/>
              <a:buAutoNum type="arabicPeriod"/>
              <a:tabLst>
                <a:tab pos="596265" algn="l"/>
                <a:tab pos="596900" algn="l"/>
              </a:tabLst>
            </a:pPr>
            <a:r>
              <a:rPr sz="2600" b="1" i="1" spc="-120" dirty="0">
                <a:latin typeface="Times New Roman"/>
                <a:cs typeface="Times New Roman"/>
              </a:rPr>
              <a:t>VLCFA</a:t>
            </a:r>
            <a:r>
              <a:rPr sz="2600" b="1" i="1" spc="-114" dirty="0">
                <a:latin typeface="Times New Roman"/>
                <a:cs typeface="Times New Roman"/>
              </a:rPr>
              <a:t> </a:t>
            </a:r>
            <a:r>
              <a:rPr sz="2600" b="1" i="1" spc="190" dirty="0">
                <a:latin typeface="Times New Roman"/>
                <a:cs typeface="Times New Roman"/>
              </a:rPr>
              <a:t>and</a:t>
            </a:r>
            <a:r>
              <a:rPr sz="2600" b="1" i="1" spc="-50" dirty="0">
                <a:latin typeface="Times New Roman"/>
                <a:cs typeface="Times New Roman"/>
              </a:rPr>
              <a:t> </a:t>
            </a:r>
            <a:r>
              <a:rPr sz="2600" b="1" i="1" spc="-150" dirty="0">
                <a:latin typeface="Times New Roman"/>
                <a:cs typeface="Times New Roman"/>
              </a:rPr>
              <a:t>LCFA</a:t>
            </a:r>
            <a:r>
              <a:rPr sz="2600" b="1" i="1" spc="-105" dirty="0">
                <a:latin typeface="Times New Roman"/>
                <a:cs typeface="Times New Roman"/>
              </a:rPr>
              <a:t> </a:t>
            </a:r>
            <a:r>
              <a:rPr sz="2600" b="1" i="1" spc="140" dirty="0">
                <a:latin typeface="Times New Roman"/>
                <a:cs typeface="Times New Roman"/>
              </a:rPr>
              <a:t>in</a:t>
            </a:r>
            <a:r>
              <a:rPr sz="2600" b="1" i="1" spc="-50" dirty="0">
                <a:latin typeface="Times New Roman"/>
                <a:cs typeface="Times New Roman"/>
              </a:rPr>
              <a:t> </a:t>
            </a:r>
            <a:r>
              <a:rPr sz="2600" b="1" i="1" spc="195" dirty="0">
                <a:latin typeface="Times New Roman"/>
                <a:cs typeface="Times New Roman"/>
              </a:rPr>
              <a:t>serum</a:t>
            </a:r>
            <a:r>
              <a:rPr sz="2600" b="1" i="1" spc="-60" dirty="0">
                <a:latin typeface="Times New Roman"/>
                <a:cs typeface="Times New Roman"/>
              </a:rPr>
              <a:t> </a:t>
            </a:r>
            <a:r>
              <a:rPr sz="2600" b="1" i="1" spc="145" dirty="0">
                <a:latin typeface="Times New Roman"/>
                <a:cs typeface="Times New Roman"/>
              </a:rPr>
              <a:t>is</a:t>
            </a:r>
            <a:r>
              <a:rPr sz="2600" b="1" i="1" spc="-50" dirty="0">
                <a:latin typeface="Times New Roman"/>
                <a:cs typeface="Times New Roman"/>
              </a:rPr>
              <a:t> </a:t>
            </a:r>
            <a:r>
              <a:rPr sz="2600" b="1" i="1" spc="160" dirty="0">
                <a:latin typeface="Times New Roman"/>
                <a:cs typeface="Times New Roman"/>
              </a:rPr>
              <a:t>increased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9600" y="680973"/>
            <a:ext cx="7230618" cy="9970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b="1" spc="-5" dirty="0"/>
              <a:t>Molecular </a:t>
            </a:r>
            <a:r>
              <a:rPr b="1" spc="-40" dirty="0"/>
              <a:t>Toxicology </a:t>
            </a:r>
            <a:r>
              <a:rPr b="1" spc="-5" dirty="0"/>
              <a:t>of </a:t>
            </a:r>
            <a:r>
              <a:rPr b="1" spc="-40" dirty="0"/>
              <a:t>Refsum’s</a:t>
            </a:r>
            <a:r>
              <a:rPr b="1" spc="65" dirty="0"/>
              <a:t> </a:t>
            </a:r>
            <a:r>
              <a:rPr b="1" spc="-10" dirty="0"/>
              <a:t>Disease</a:t>
            </a:r>
            <a:endParaRPr b="1"/>
          </a:p>
        </p:txBody>
      </p:sp>
      <p:sp>
        <p:nvSpPr>
          <p:cNvPr id="9" name="object 9"/>
          <p:cNvSpPr txBox="1"/>
          <p:nvPr/>
        </p:nvSpPr>
        <p:spPr>
          <a:xfrm>
            <a:off x="535940" y="1630426"/>
            <a:ext cx="8024495" cy="3355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 algn="just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365125" algn="l"/>
              </a:tabLst>
            </a:pPr>
            <a:r>
              <a:rPr dirty="0"/>
              <a:t>	</a:t>
            </a:r>
            <a:r>
              <a:rPr sz="2600" i="1" spc="-145" dirty="0">
                <a:latin typeface="Georgia"/>
                <a:cs typeface="Georgia"/>
              </a:rPr>
              <a:t>PA </a:t>
            </a:r>
            <a:r>
              <a:rPr sz="2600" i="1" spc="-45" dirty="0">
                <a:latin typeface="Georgia"/>
                <a:cs typeface="Georgia"/>
              </a:rPr>
              <a:t>is </a:t>
            </a:r>
            <a:r>
              <a:rPr sz="2600" i="1" spc="-95" dirty="0">
                <a:latin typeface="Georgia"/>
                <a:cs typeface="Georgia"/>
              </a:rPr>
              <a:t>directly </a:t>
            </a:r>
            <a:r>
              <a:rPr sz="2600" i="1" spc="-30" dirty="0">
                <a:latin typeface="Georgia"/>
                <a:cs typeface="Georgia"/>
              </a:rPr>
              <a:t>toxic </a:t>
            </a:r>
            <a:r>
              <a:rPr sz="2600" i="1" spc="-20" dirty="0">
                <a:latin typeface="Georgia"/>
                <a:cs typeface="Georgia"/>
              </a:rPr>
              <a:t>to </a:t>
            </a:r>
            <a:r>
              <a:rPr sz="2600" i="1" spc="-100" dirty="0">
                <a:latin typeface="Georgia"/>
                <a:cs typeface="Georgia"/>
              </a:rPr>
              <a:t>ciliary </a:t>
            </a:r>
            <a:r>
              <a:rPr sz="2600" i="1" spc="-105" dirty="0">
                <a:latin typeface="Georgia"/>
                <a:cs typeface="Georgia"/>
              </a:rPr>
              <a:t>ganglion </a:t>
            </a:r>
            <a:r>
              <a:rPr sz="2600" i="1" spc="-40" dirty="0">
                <a:latin typeface="Georgia"/>
                <a:cs typeface="Georgia"/>
              </a:rPr>
              <a:t>cells </a:t>
            </a:r>
            <a:r>
              <a:rPr sz="2600" i="1" spc="-130" dirty="0">
                <a:latin typeface="Georgia"/>
                <a:cs typeface="Georgia"/>
              </a:rPr>
              <a:t>and </a:t>
            </a:r>
            <a:r>
              <a:rPr sz="2600" i="1" spc="-120" dirty="0">
                <a:latin typeface="Georgia"/>
                <a:cs typeface="Georgia"/>
              </a:rPr>
              <a:t>induces  </a:t>
            </a:r>
            <a:r>
              <a:rPr sz="2600" i="1" spc="-65" dirty="0">
                <a:latin typeface="Georgia"/>
                <a:cs typeface="Georgia"/>
              </a:rPr>
              <a:t>calcium </a:t>
            </a:r>
            <a:r>
              <a:rPr sz="2600" i="1" spc="-135" dirty="0">
                <a:latin typeface="Arial"/>
                <a:cs typeface="Arial"/>
              </a:rPr>
              <a:t>–</a:t>
            </a:r>
            <a:r>
              <a:rPr sz="2600" i="1" spc="-135" dirty="0">
                <a:latin typeface="Georgia"/>
                <a:cs typeface="Georgia"/>
              </a:rPr>
              <a:t>driven </a:t>
            </a:r>
            <a:r>
              <a:rPr sz="2600" i="1" spc="-75" dirty="0">
                <a:latin typeface="Georgia"/>
                <a:cs typeface="Georgia"/>
              </a:rPr>
              <a:t>apoptosis in </a:t>
            </a:r>
            <a:r>
              <a:rPr sz="2600" i="1" spc="-95" dirty="0">
                <a:latin typeface="Georgia"/>
                <a:cs typeface="Georgia"/>
              </a:rPr>
              <a:t>purkinji</a:t>
            </a:r>
            <a:r>
              <a:rPr sz="2600" i="1" spc="270" dirty="0">
                <a:latin typeface="Georgia"/>
                <a:cs typeface="Georgia"/>
              </a:rPr>
              <a:t> </a:t>
            </a:r>
            <a:r>
              <a:rPr sz="2600" i="1" spc="-40" dirty="0">
                <a:latin typeface="Georgia"/>
                <a:cs typeface="Georgia"/>
              </a:rPr>
              <a:t>cells</a:t>
            </a:r>
            <a:endParaRPr sz="2600">
              <a:latin typeface="Georgia"/>
              <a:cs typeface="Georgia"/>
            </a:endParaRPr>
          </a:p>
          <a:p>
            <a:pPr marL="286385" marR="166370" indent="-274320" algn="just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369570" algn="l"/>
              </a:tabLst>
            </a:pPr>
            <a:r>
              <a:rPr dirty="0"/>
              <a:t>	</a:t>
            </a:r>
            <a:r>
              <a:rPr sz="2600" i="1" spc="-75" dirty="0">
                <a:latin typeface="Georgia"/>
                <a:cs typeface="Georgia"/>
              </a:rPr>
              <a:t>Recent </a:t>
            </a:r>
            <a:r>
              <a:rPr sz="2600" i="1" spc="-50" dirty="0">
                <a:latin typeface="Georgia"/>
                <a:cs typeface="Georgia"/>
              </a:rPr>
              <a:t>studies </a:t>
            </a:r>
            <a:r>
              <a:rPr sz="2600" i="1" spc="-75" dirty="0">
                <a:latin typeface="Georgia"/>
                <a:cs typeface="Georgia"/>
              </a:rPr>
              <a:t>has found </a:t>
            </a:r>
            <a:r>
              <a:rPr sz="2600" i="1" spc="-40" dirty="0">
                <a:latin typeface="Georgia"/>
                <a:cs typeface="Georgia"/>
              </a:rPr>
              <a:t>that </a:t>
            </a:r>
            <a:r>
              <a:rPr sz="2600" i="1" spc="-145" dirty="0">
                <a:latin typeface="Georgia"/>
                <a:cs typeface="Georgia"/>
              </a:rPr>
              <a:t>PA </a:t>
            </a:r>
            <a:r>
              <a:rPr sz="2600" i="1" spc="-75" dirty="0">
                <a:latin typeface="Georgia"/>
                <a:cs typeface="Georgia"/>
              </a:rPr>
              <a:t>has </a:t>
            </a:r>
            <a:r>
              <a:rPr sz="2600" i="1" spc="-155" dirty="0">
                <a:latin typeface="Georgia"/>
                <a:cs typeface="Georgia"/>
              </a:rPr>
              <a:t>a </a:t>
            </a:r>
            <a:r>
              <a:rPr sz="2600" i="1" spc="-80" dirty="0">
                <a:latin typeface="Georgia"/>
                <a:cs typeface="Georgia"/>
              </a:rPr>
              <a:t>Rotenone </a:t>
            </a:r>
            <a:r>
              <a:rPr sz="2600" i="1" spc="-70" dirty="0">
                <a:latin typeface="Georgia"/>
                <a:cs typeface="Georgia"/>
              </a:rPr>
              <a:t>like  </a:t>
            </a:r>
            <a:r>
              <a:rPr sz="2600" i="1" spc="-55" dirty="0">
                <a:latin typeface="Georgia"/>
                <a:cs typeface="Georgia"/>
              </a:rPr>
              <a:t>action </a:t>
            </a:r>
            <a:r>
              <a:rPr sz="2600" i="1" spc="-75" dirty="0">
                <a:latin typeface="Georgia"/>
                <a:cs typeface="Georgia"/>
              </a:rPr>
              <a:t>in </a:t>
            </a:r>
            <a:r>
              <a:rPr sz="2600" i="1" spc="-70" dirty="0">
                <a:latin typeface="Georgia"/>
                <a:cs typeface="Georgia"/>
              </a:rPr>
              <a:t>inhibiting </a:t>
            </a:r>
            <a:r>
              <a:rPr sz="2600" i="1" spc="-65" dirty="0">
                <a:latin typeface="Georgia"/>
                <a:cs typeface="Georgia"/>
              </a:rPr>
              <a:t>complex </a:t>
            </a:r>
            <a:r>
              <a:rPr sz="2600" i="1" spc="-140" dirty="0">
                <a:latin typeface="Arial"/>
                <a:cs typeface="Arial"/>
              </a:rPr>
              <a:t>–</a:t>
            </a:r>
            <a:r>
              <a:rPr sz="2600" i="1" spc="-140" dirty="0">
                <a:latin typeface="Georgia"/>
                <a:cs typeface="Georgia"/>
              </a:rPr>
              <a:t>I </a:t>
            </a:r>
            <a:r>
              <a:rPr sz="2600" i="1" spc="-130" dirty="0">
                <a:latin typeface="Georgia"/>
                <a:cs typeface="Georgia"/>
              </a:rPr>
              <a:t>and </a:t>
            </a:r>
            <a:r>
              <a:rPr sz="2600" i="1" spc="-100" dirty="0">
                <a:latin typeface="Georgia"/>
                <a:cs typeface="Georgia"/>
              </a:rPr>
              <a:t>producing </a:t>
            </a:r>
            <a:r>
              <a:rPr sz="2600" i="1" spc="-105" dirty="0">
                <a:latin typeface="Georgia"/>
                <a:cs typeface="Georgia"/>
              </a:rPr>
              <a:t>reactive  </a:t>
            </a:r>
            <a:r>
              <a:rPr sz="2600" i="1" spc="-110" dirty="0">
                <a:latin typeface="Georgia"/>
                <a:cs typeface="Georgia"/>
              </a:rPr>
              <a:t>oxygen</a:t>
            </a:r>
            <a:r>
              <a:rPr sz="2600" i="1" spc="-45" dirty="0">
                <a:latin typeface="Georgia"/>
                <a:cs typeface="Georgia"/>
              </a:rPr>
              <a:t> </a:t>
            </a:r>
            <a:r>
              <a:rPr sz="2600" i="1" spc="-60" dirty="0">
                <a:latin typeface="Georgia"/>
                <a:cs typeface="Georgia"/>
              </a:rPr>
              <a:t>species</a:t>
            </a:r>
            <a:endParaRPr sz="2600">
              <a:latin typeface="Georgia"/>
              <a:cs typeface="Georgia"/>
            </a:endParaRPr>
          </a:p>
          <a:p>
            <a:pPr marL="286385" marR="3556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368935" algn="l"/>
                <a:tab pos="369570" algn="l"/>
              </a:tabLst>
            </a:pPr>
            <a:r>
              <a:rPr dirty="0"/>
              <a:t>	</a:t>
            </a:r>
            <a:r>
              <a:rPr sz="2600" i="1" spc="-40" dirty="0">
                <a:latin typeface="Georgia"/>
                <a:cs typeface="Georgia"/>
              </a:rPr>
              <a:t>This </a:t>
            </a:r>
            <a:r>
              <a:rPr sz="2600" i="1" spc="-45" dirty="0">
                <a:latin typeface="Georgia"/>
                <a:cs typeface="Georgia"/>
              </a:rPr>
              <a:t>is </a:t>
            </a:r>
            <a:r>
              <a:rPr sz="2600" i="1" spc="-35" dirty="0">
                <a:latin typeface="Georgia"/>
                <a:cs typeface="Georgia"/>
              </a:rPr>
              <a:t>the </a:t>
            </a:r>
            <a:r>
              <a:rPr sz="2600" i="1" spc="-100" dirty="0">
                <a:latin typeface="Georgia"/>
                <a:cs typeface="Georgia"/>
              </a:rPr>
              <a:t>reason </a:t>
            </a:r>
            <a:r>
              <a:rPr sz="2600" i="1" spc="-220" dirty="0">
                <a:latin typeface="Georgia"/>
                <a:cs typeface="Georgia"/>
              </a:rPr>
              <a:t>why </a:t>
            </a:r>
            <a:r>
              <a:rPr sz="2600" i="1" spc="-90" dirty="0">
                <a:latin typeface="Georgia"/>
                <a:cs typeface="Georgia"/>
              </a:rPr>
              <a:t>neuronal </a:t>
            </a:r>
            <a:r>
              <a:rPr sz="2600" i="1" spc="-40" dirty="0">
                <a:latin typeface="Georgia"/>
                <a:cs typeface="Georgia"/>
              </a:rPr>
              <a:t>cells </a:t>
            </a:r>
            <a:r>
              <a:rPr sz="2600" i="1" spc="-130" dirty="0">
                <a:latin typeface="Georgia"/>
                <a:cs typeface="Georgia"/>
              </a:rPr>
              <a:t>and </a:t>
            </a:r>
            <a:r>
              <a:rPr sz="2600" i="1" spc="-100" dirty="0">
                <a:latin typeface="Georgia"/>
                <a:cs typeface="Georgia"/>
              </a:rPr>
              <a:t>retina </a:t>
            </a:r>
            <a:r>
              <a:rPr sz="2600" i="1" spc="-80" dirty="0">
                <a:latin typeface="Georgia"/>
                <a:cs typeface="Georgia"/>
              </a:rPr>
              <a:t>rich </a:t>
            </a:r>
            <a:r>
              <a:rPr sz="2600" i="1" spc="-75" dirty="0">
                <a:latin typeface="Georgia"/>
                <a:cs typeface="Georgia"/>
              </a:rPr>
              <a:t>in  </a:t>
            </a:r>
            <a:r>
              <a:rPr sz="2600" i="1" spc="-85" dirty="0">
                <a:latin typeface="Georgia"/>
                <a:cs typeface="Georgia"/>
              </a:rPr>
              <a:t>mitochondria </a:t>
            </a:r>
            <a:r>
              <a:rPr sz="2600" i="1" spc="-155" dirty="0">
                <a:latin typeface="Georgia"/>
                <a:cs typeface="Georgia"/>
              </a:rPr>
              <a:t>are </a:t>
            </a:r>
            <a:r>
              <a:rPr sz="2600" i="1" spc="-120" dirty="0">
                <a:latin typeface="Georgia"/>
                <a:cs typeface="Georgia"/>
              </a:rPr>
              <a:t>prime </a:t>
            </a:r>
            <a:r>
              <a:rPr sz="2600" i="1" spc="-40" dirty="0">
                <a:latin typeface="Georgia"/>
                <a:cs typeface="Georgia"/>
              </a:rPr>
              <a:t>tissue </a:t>
            </a:r>
            <a:r>
              <a:rPr sz="2600" i="1" spc="-80" dirty="0">
                <a:latin typeface="Georgia"/>
                <a:cs typeface="Georgia"/>
              </a:rPr>
              <a:t>affected </a:t>
            </a:r>
            <a:r>
              <a:rPr sz="2600" i="1" spc="-75" dirty="0">
                <a:latin typeface="Georgia"/>
                <a:cs typeface="Georgia"/>
              </a:rPr>
              <a:t>in </a:t>
            </a:r>
            <a:r>
              <a:rPr sz="2600" i="1" spc="-150" dirty="0">
                <a:latin typeface="Arial"/>
                <a:cs typeface="Arial"/>
              </a:rPr>
              <a:t>Refsum’s  </a:t>
            </a:r>
            <a:r>
              <a:rPr sz="2600" i="1" spc="-80" dirty="0">
                <a:latin typeface="Georgia"/>
                <a:cs typeface="Georgia"/>
              </a:rPr>
              <a:t>disease</a:t>
            </a:r>
            <a:endParaRPr sz="26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9600" y="762000"/>
            <a:ext cx="6136639" cy="705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spc="-60" dirty="0"/>
              <a:t>Refsum’s </a:t>
            </a:r>
            <a:r>
              <a:rPr sz="4500" b="1" spc="-5" dirty="0"/>
              <a:t>Disease</a:t>
            </a:r>
            <a:endParaRPr sz="4500" b="1"/>
          </a:p>
        </p:txBody>
      </p:sp>
      <p:sp>
        <p:nvSpPr>
          <p:cNvPr id="9" name="object 9"/>
          <p:cNvSpPr txBox="1"/>
          <p:nvPr/>
        </p:nvSpPr>
        <p:spPr>
          <a:xfrm>
            <a:off x="535940" y="1869160"/>
            <a:ext cx="7734300" cy="375094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  <a:tabLst>
                <a:tab pos="368935" algn="l"/>
              </a:tabLst>
            </a:pPr>
            <a:r>
              <a:rPr sz="2450" spc="-625" dirty="0">
                <a:solidFill>
                  <a:srgbClr val="0AD0D9"/>
                </a:solidFill>
                <a:latin typeface="Arial"/>
                <a:cs typeface="Arial"/>
              </a:rPr>
              <a:t>	</a:t>
            </a:r>
            <a:r>
              <a:rPr sz="2600" b="1" i="1" spc="110" dirty="0">
                <a:latin typeface="Times New Roman"/>
                <a:cs typeface="Times New Roman"/>
              </a:rPr>
              <a:t>Clinical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spc="195" dirty="0">
                <a:latin typeface="Times New Roman"/>
                <a:cs typeface="Times New Roman"/>
              </a:rPr>
              <a:t>manifestations</a:t>
            </a: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600" spc="-60" dirty="0">
                <a:latin typeface="Georgia"/>
                <a:cs typeface="Georgia"/>
              </a:rPr>
              <a:t>Severe </a:t>
            </a:r>
            <a:r>
              <a:rPr sz="2600" spc="-25" dirty="0">
                <a:latin typeface="Georgia"/>
                <a:cs typeface="Georgia"/>
              </a:rPr>
              <a:t>neurological </a:t>
            </a:r>
            <a:r>
              <a:rPr sz="2600" spc="-35" dirty="0">
                <a:latin typeface="Georgia"/>
                <a:cs typeface="Georgia"/>
              </a:rPr>
              <a:t>symptoms </a:t>
            </a:r>
            <a:r>
              <a:rPr sz="2600" spc="-20" dirty="0">
                <a:latin typeface="Georgia"/>
                <a:cs typeface="Georgia"/>
              </a:rPr>
              <a:t>such</a:t>
            </a:r>
            <a:r>
              <a:rPr sz="2600" spc="-200" dirty="0">
                <a:latin typeface="Georgia"/>
                <a:cs typeface="Georgia"/>
              </a:rPr>
              <a:t> </a:t>
            </a:r>
            <a:r>
              <a:rPr sz="2600" spc="-65" dirty="0">
                <a:latin typeface="Georgia"/>
                <a:cs typeface="Georgia"/>
              </a:rPr>
              <a:t>as</a:t>
            </a:r>
            <a:endParaRPr sz="2600">
              <a:latin typeface="Georgia"/>
              <a:cs typeface="Georgia"/>
            </a:endParaRPr>
          </a:p>
          <a:p>
            <a:pPr marL="451484" indent="-4394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451484" algn="l"/>
                <a:tab pos="452120" algn="l"/>
              </a:tabLst>
            </a:pPr>
            <a:r>
              <a:rPr sz="2600" spc="-55" dirty="0">
                <a:latin typeface="Georgia"/>
                <a:cs typeface="Georgia"/>
              </a:rPr>
              <a:t>Polyneuropathy,</a:t>
            </a:r>
            <a:endParaRPr sz="2600">
              <a:latin typeface="Georgia"/>
              <a:cs typeface="Georgia"/>
            </a:endParaRP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287020" algn="l"/>
              </a:tabLst>
            </a:pPr>
            <a:r>
              <a:rPr sz="2600" spc="-30" dirty="0">
                <a:latin typeface="Georgia"/>
                <a:cs typeface="Georgia"/>
              </a:rPr>
              <a:t>retinitis</a:t>
            </a:r>
            <a:r>
              <a:rPr sz="2600" spc="-80" dirty="0">
                <a:latin typeface="Georgia"/>
                <a:cs typeface="Georgia"/>
              </a:rPr>
              <a:t> </a:t>
            </a:r>
            <a:r>
              <a:rPr sz="2600" spc="-30" dirty="0">
                <a:latin typeface="Georgia"/>
                <a:cs typeface="Georgia"/>
              </a:rPr>
              <a:t>pigmentosa,</a:t>
            </a:r>
            <a:endParaRPr sz="2600">
              <a:latin typeface="Georgia"/>
              <a:cs typeface="Georgia"/>
            </a:endParaRP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287020" algn="l"/>
              </a:tabLst>
            </a:pPr>
            <a:r>
              <a:rPr sz="2600" spc="-45" dirty="0">
                <a:latin typeface="Georgia"/>
                <a:cs typeface="Georgia"/>
              </a:rPr>
              <a:t>Nerve</a:t>
            </a:r>
            <a:r>
              <a:rPr sz="2600" spc="-120" dirty="0">
                <a:latin typeface="Georgia"/>
                <a:cs typeface="Georgia"/>
              </a:rPr>
              <a:t> </a:t>
            </a:r>
            <a:r>
              <a:rPr sz="2600" spc="-45" dirty="0">
                <a:latin typeface="Georgia"/>
                <a:cs typeface="Georgia"/>
              </a:rPr>
              <a:t>deafness</a:t>
            </a:r>
            <a:endParaRPr sz="2600">
              <a:latin typeface="Georgia"/>
              <a:cs typeface="Georgia"/>
            </a:endParaRP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287020" algn="l"/>
              </a:tabLst>
            </a:pPr>
            <a:r>
              <a:rPr sz="2600" spc="-35" dirty="0">
                <a:latin typeface="Georgia"/>
                <a:cs typeface="Georgia"/>
              </a:rPr>
              <a:t>Cerebellar</a:t>
            </a:r>
            <a:r>
              <a:rPr sz="2600" spc="-140" dirty="0">
                <a:latin typeface="Georgia"/>
                <a:cs typeface="Georgia"/>
              </a:rPr>
              <a:t> </a:t>
            </a:r>
            <a:r>
              <a:rPr sz="2600" spc="-45" dirty="0">
                <a:latin typeface="Georgia"/>
                <a:cs typeface="Georgia"/>
              </a:rPr>
              <a:t>ataxia</a:t>
            </a:r>
            <a:endParaRPr sz="2600">
              <a:latin typeface="Georgia"/>
              <a:cs typeface="Georgia"/>
            </a:endParaRPr>
          </a:p>
          <a:p>
            <a:pPr marL="286385" marR="5080" indent="-192405">
              <a:lnSpc>
                <a:spcPct val="100000"/>
              </a:lnSpc>
              <a:spcBef>
                <a:spcPts val="625"/>
              </a:spcBef>
            </a:pPr>
            <a:r>
              <a:rPr sz="2600" b="1" i="1" spc="190" dirty="0">
                <a:latin typeface="Times New Roman"/>
                <a:cs typeface="Times New Roman"/>
              </a:rPr>
              <a:t>Patients</a:t>
            </a:r>
            <a:r>
              <a:rPr sz="2600" b="1" i="1" spc="-80" dirty="0">
                <a:latin typeface="Times New Roman"/>
                <a:cs typeface="Times New Roman"/>
              </a:rPr>
              <a:t> </a:t>
            </a:r>
            <a:r>
              <a:rPr sz="2600" b="1" i="1" spc="165" dirty="0">
                <a:latin typeface="Times New Roman"/>
                <a:cs typeface="Times New Roman"/>
              </a:rPr>
              <a:t>should</a:t>
            </a:r>
            <a:r>
              <a:rPr sz="2600" b="1" i="1" spc="-55" dirty="0">
                <a:latin typeface="Times New Roman"/>
                <a:cs typeface="Times New Roman"/>
              </a:rPr>
              <a:t> </a:t>
            </a:r>
            <a:r>
              <a:rPr sz="2600" b="1" i="1" spc="175" dirty="0">
                <a:latin typeface="Times New Roman"/>
                <a:cs typeface="Times New Roman"/>
              </a:rPr>
              <a:t>avoid</a:t>
            </a:r>
            <a:r>
              <a:rPr sz="2600" b="1" i="1" spc="-80" dirty="0">
                <a:latin typeface="Times New Roman"/>
                <a:cs typeface="Times New Roman"/>
              </a:rPr>
              <a:t> </a:t>
            </a:r>
            <a:r>
              <a:rPr sz="2600" b="1" i="1" spc="185" dirty="0">
                <a:latin typeface="Times New Roman"/>
                <a:cs typeface="Times New Roman"/>
              </a:rPr>
              <a:t>intake</a:t>
            </a:r>
            <a:r>
              <a:rPr sz="2600" b="1" i="1" spc="-85" dirty="0">
                <a:latin typeface="Times New Roman"/>
                <a:cs typeface="Times New Roman"/>
              </a:rPr>
              <a:t> </a:t>
            </a:r>
            <a:r>
              <a:rPr sz="2600" b="1" i="1" spc="140" dirty="0">
                <a:latin typeface="Times New Roman"/>
                <a:cs typeface="Times New Roman"/>
              </a:rPr>
              <a:t>of</a:t>
            </a:r>
            <a:r>
              <a:rPr sz="2600" b="1" i="1" spc="-55" dirty="0">
                <a:latin typeface="Times New Roman"/>
                <a:cs typeface="Times New Roman"/>
              </a:rPr>
              <a:t> </a:t>
            </a:r>
            <a:r>
              <a:rPr sz="2600" b="1" i="1" spc="215" dirty="0">
                <a:latin typeface="Times New Roman"/>
                <a:cs typeface="Times New Roman"/>
              </a:rPr>
              <a:t>diet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135" dirty="0">
                <a:latin typeface="Times New Roman"/>
                <a:cs typeface="Times New Roman"/>
              </a:rPr>
              <a:t>such</a:t>
            </a:r>
            <a:r>
              <a:rPr sz="2600" b="1" i="1" spc="-40" dirty="0">
                <a:latin typeface="Times New Roman"/>
                <a:cs typeface="Times New Roman"/>
              </a:rPr>
              <a:t> </a:t>
            </a:r>
            <a:r>
              <a:rPr sz="2600" b="1" i="1" spc="190" dirty="0">
                <a:latin typeface="Times New Roman"/>
                <a:cs typeface="Times New Roman"/>
              </a:rPr>
              <a:t>as</a:t>
            </a:r>
            <a:r>
              <a:rPr sz="2600" b="1" i="1" spc="-50" dirty="0">
                <a:latin typeface="Times New Roman"/>
                <a:cs typeface="Times New Roman"/>
              </a:rPr>
              <a:t> </a:t>
            </a:r>
            <a:r>
              <a:rPr sz="2600" b="1" i="1" spc="155" dirty="0">
                <a:latin typeface="Times New Roman"/>
                <a:cs typeface="Times New Roman"/>
              </a:rPr>
              <a:t>green  </a:t>
            </a:r>
            <a:r>
              <a:rPr sz="2600" b="1" i="1" spc="185" dirty="0">
                <a:latin typeface="Times New Roman"/>
                <a:cs typeface="Times New Roman"/>
              </a:rPr>
              <a:t>vegetables </a:t>
            </a:r>
            <a:r>
              <a:rPr sz="2600" b="1" i="1" spc="190" dirty="0">
                <a:latin typeface="Times New Roman"/>
                <a:cs typeface="Times New Roman"/>
              </a:rPr>
              <a:t>and</a:t>
            </a:r>
            <a:r>
              <a:rPr sz="2600" b="1" i="1" spc="-335" dirty="0">
                <a:latin typeface="Times New Roman"/>
                <a:cs typeface="Times New Roman"/>
              </a:rPr>
              <a:t> </a:t>
            </a:r>
            <a:r>
              <a:rPr sz="2600" b="1" i="1" spc="170" dirty="0">
                <a:latin typeface="Times New Roman"/>
                <a:cs typeface="Times New Roman"/>
              </a:rPr>
              <a:t>milk.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14400" y="990600"/>
            <a:ext cx="6409563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spc="-15" dirty="0"/>
              <a:t>Omega(</a:t>
            </a:r>
            <a:r>
              <a:rPr sz="4500" b="1" spc="-15" dirty="0">
                <a:solidFill>
                  <a:srgbClr val="536321"/>
                </a:solidFill>
              </a:rPr>
              <a:t>ω)</a:t>
            </a:r>
            <a:r>
              <a:rPr sz="4500" b="1" spc="-85" dirty="0">
                <a:solidFill>
                  <a:srgbClr val="536321"/>
                </a:solidFill>
              </a:rPr>
              <a:t> </a:t>
            </a:r>
            <a:r>
              <a:rPr sz="4500" b="1" spc="-10" dirty="0"/>
              <a:t>Oxidation</a:t>
            </a:r>
            <a:endParaRPr sz="4500" b="1"/>
          </a:p>
        </p:txBody>
      </p:sp>
      <p:sp>
        <p:nvSpPr>
          <p:cNvPr id="9" name="object 9"/>
          <p:cNvSpPr txBox="1"/>
          <p:nvPr/>
        </p:nvSpPr>
        <p:spPr>
          <a:xfrm>
            <a:off x="612140" y="2153539"/>
            <a:ext cx="7440930" cy="3866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0AD0D9"/>
              </a:buClr>
              <a:buSzPct val="93750"/>
              <a:buFont typeface="Arial"/>
              <a:buChar char=""/>
              <a:tabLst>
                <a:tab pos="287020" algn="l"/>
              </a:tabLst>
            </a:pPr>
            <a:r>
              <a:rPr sz="2400" spc="-25" dirty="0">
                <a:latin typeface="Georgia"/>
                <a:cs typeface="Georgia"/>
              </a:rPr>
              <a:t>Cellular </a:t>
            </a:r>
            <a:r>
              <a:rPr sz="2400" spc="-50" dirty="0">
                <a:latin typeface="Georgia"/>
                <a:cs typeface="Georgia"/>
              </a:rPr>
              <a:t>site: </a:t>
            </a:r>
            <a:r>
              <a:rPr sz="2400" spc="-40" dirty="0">
                <a:latin typeface="Georgia"/>
                <a:cs typeface="Georgia"/>
              </a:rPr>
              <a:t>Endoplasmic</a:t>
            </a:r>
            <a:r>
              <a:rPr sz="2400" spc="-85" dirty="0">
                <a:latin typeface="Georgia"/>
                <a:cs typeface="Georgia"/>
              </a:rPr>
              <a:t> </a:t>
            </a:r>
            <a:r>
              <a:rPr sz="2400" spc="-20" dirty="0">
                <a:latin typeface="Georgia"/>
                <a:cs typeface="Georgia"/>
              </a:rPr>
              <a:t>reticulum</a:t>
            </a:r>
            <a:endParaRPr sz="24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AD0D9"/>
              </a:buClr>
              <a:buFont typeface="Arial"/>
              <a:buChar char=""/>
            </a:pPr>
            <a:endParaRPr sz="3300">
              <a:latin typeface="Georgia"/>
              <a:cs typeface="Georgia"/>
            </a:endParaRPr>
          </a:p>
          <a:p>
            <a:pPr marL="286385" marR="34925" indent="-274320">
              <a:lnSpc>
                <a:spcPts val="2590"/>
              </a:lnSpc>
              <a:spcBef>
                <a:spcPts val="5"/>
              </a:spcBef>
              <a:buClr>
                <a:srgbClr val="0AD0D9"/>
              </a:buClr>
              <a:buSzPct val="93750"/>
              <a:buFont typeface="Arial"/>
              <a:buChar char=""/>
              <a:tabLst>
                <a:tab pos="287020" algn="l"/>
              </a:tabLst>
            </a:pPr>
            <a:r>
              <a:rPr sz="2400" b="1" spc="145" dirty="0">
                <a:latin typeface="Times New Roman"/>
                <a:cs typeface="Times New Roman"/>
              </a:rPr>
              <a:t>oxidation</a:t>
            </a:r>
            <a:r>
              <a:rPr sz="2400" b="1" spc="-110" dirty="0">
                <a:latin typeface="Times New Roman"/>
                <a:cs typeface="Times New Roman"/>
              </a:rPr>
              <a:t> </a:t>
            </a:r>
            <a:r>
              <a:rPr sz="2400" b="1" spc="110" dirty="0">
                <a:latin typeface="Times New Roman"/>
                <a:cs typeface="Times New Roman"/>
              </a:rPr>
              <a:t>occurs</a:t>
            </a:r>
            <a:r>
              <a:rPr sz="2400" b="1" spc="-140" dirty="0">
                <a:latin typeface="Times New Roman"/>
                <a:cs typeface="Times New Roman"/>
              </a:rPr>
              <a:t> </a:t>
            </a:r>
            <a:r>
              <a:rPr sz="2400" b="1" spc="110" dirty="0">
                <a:latin typeface="Times New Roman"/>
                <a:cs typeface="Times New Roman"/>
              </a:rPr>
              <a:t>at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i="1" spc="125" dirty="0">
                <a:latin typeface="Times New Roman"/>
                <a:cs typeface="Times New Roman"/>
              </a:rPr>
              <a:t>(</a:t>
            </a:r>
            <a:r>
              <a:rPr sz="2400" b="1" spc="125" dirty="0">
                <a:solidFill>
                  <a:srgbClr val="536321"/>
                </a:solidFill>
                <a:latin typeface="Arial"/>
                <a:cs typeface="Arial"/>
              </a:rPr>
              <a:t>ω</a:t>
            </a:r>
            <a:r>
              <a:rPr sz="2400" b="1" spc="125" dirty="0">
                <a:solidFill>
                  <a:srgbClr val="536321"/>
                </a:solidFill>
                <a:latin typeface="Times New Roman"/>
                <a:cs typeface="Times New Roman"/>
              </a:rPr>
              <a:t>-</a:t>
            </a:r>
            <a:r>
              <a:rPr sz="2400" b="1" i="1" spc="125" dirty="0">
                <a:latin typeface="Times New Roman"/>
                <a:cs typeface="Times New Roman"/>
              </a:rPr>
              <a:t>omega)</a:t>
            </a:r>
            <a:r>
              <a:rPr sz="2400" b="1" i="1" spc="-55" dirty="0">
                <a:latin typeface="Times New Roman"/>
                <a:cs typeface="Times New Roman"/>
              </a:rPr>
              <a:t> </a:t>
            </a:r>
            <a:r>
              <a:rPr sz="2400" b="1" i="1" spc="90" dirty="0">
                <a:latin typeface="Times New Roman"/>
                <a:cs typeface="Times New Roman"/>
              </a:rPr>
              <a:t>carbon</a:t>
            </a:r>
            <a:r>
              <a:rPr sz="2400" i="1" spc="90" dirty="0">
                <a:latin typeface="Arial"/>
                <a:cs typeface="Arial"/>
              </a:rPr>
              <a:t>—</a:t>
            </a:r>
            <a:r>
              <a:rPr sz="2400" spc="90" dirty="0">
                <a:latin typeface="Georgia"/>
                <a:cs typeface="Georgia"/>
              </a:rPr>
              <a:t>the</a:t>
            </a:r>
            <a:r>
              <a:rPr sz="2400" spc="-105" dirty="0">
                <a:latin typeface="Georgia"/>
                <a:cs typeface="Georgia"/>
              </a:rPr>
              <a:t> </a:t>
            </a:r>
            <a:r>
              <a:rPr sz="2400" spc="-90" dirty="0">
                <a:latin typeface="Georgia"/>
                <a:cs typeface="Georgia"/>
              </a:rPr>
              <a:t>carbon  </a:t>
            </a:r>
            <a:r>
              <a:rPr sz="2400" spc="-25" dirty="0">
                <a:latin typeface="Georgia"/>
                <a:cs typeface="Georgia"/>
              </a:rPr>
              <a:t>most distant </a:t>
            </a:r>
            <a:r>
              <a:rPr sz="2400" spc="-45" dirty="0">
                <a:latin typeface="Georgia"/>
                <a:cs typeface="Georgia"/>
              </a:rPr>
              <a:t>from </a:t>
            </a:r>
            <a:r>
              <a:rPr sz="2400" spc="-5" dirty="0">
                <a:latin typeface="Georgia"/>
                <a:cs typeface="Georgia"/>
              </a:rPr>
              <a:t>the </a:t>
            </a:r>
            <a:r>
              <a:rPr sz="2400" spc="-45" dirty="0">
                <a:latin typeface="Georgia"/>
                <a:cs typeface="Georgia"/>
              </a:rPr>
              <a:t>carboxyl</a:t>
            </a:r>
            <a:r>
              <a:rPr sz="2400" spc="-204" dirty="0">
                <a:latin typeface="Georgia"/>
                <a:cs typeface="Georgia"/>
              </a:rPr>
              <a:t> </a:t>
            </a:r>
            <a:r>
              <a:rPr sz="2400" spc="-45" dirty="0">
                <a:latin typeface="Georgia"/>
                <a:cs typeface="Georgia"/>
              </a:rPr>
              <a:t>group.</a:t>
            </a:r>
            <a:endParaRPr sz="24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AD0D9"/>
              </a:buClr>
              <a:buFont typeface="Arial"/>
              <a:buChar char=""/>
            </a:pPr>
            <a:endParaRPr sz="3000">
              <a:latin typeface="Georgia"/>
              <a:cs typeface="Georgia"/>
            </a:endParaRPr>
          </a:p>
          <a:p>
            <a:pPr marL="439420" indent="-427355">
              <a:lnSpc>
                <a:spcPct val="100000"/>
              </a:lnSpc>
              <a:buClr>
                <a:srgbClr val="0AD0D9"/>
              </a:buClr>
              <a:buSzPct val="93750"/>
              <a:buFont typeface="Arial"/>
              <a:buChar char=""/>
              <a:tabLst>
                <a:tab pos="439420" algn="l"/>
                <a:tab pos="440055" algn="l"/>
              </a:tabLst>
            </a:pPr>
            <a:r>
              <a:rPr sz="2400" spc="-45" dirty="0">
                <a:latin typeface="Georgia"/>
                <a:cs typeface="Georgia"/>
              </a:rPr>
              <a:t>Substrates </a:t>
            </a:r>
            <a:r>
              <a:rPr sz="2400" spc="-140" dirty="0">
                <a:latin typeface="Georgia"/>
                <a:cs typeface="Georgia"/>
              </a:rPr>
              <a:t>: </a:t>
            </a:r>
            <a:r>
              <a:rPr sz="2400" spc="-40" dirty="0">
                <a:latin typeface="Georgia"/>
                <a:cs typeface="Georgia"/>
              </a:rPr>
              <a:t>Medium </a:t>
            </a:r>
            <a:r>
              <a:rPr sz="2400" spc="-35" dirty="0">
                <a:latin typeface="Georgia"/>
                <a:cs typeface="Georgia"/>
              </a:rPr>
              <a:t>and </a:t>
            </a:r>
            <a:r>
              <a:rPr sz="2400" spc="-15" dirty="0">
                <a:latin typeface="Georgia"/>
                <a:cs typeface="Georgia"/>
              </a:rPr>
              <a:t>long </a:t>
            </a:r>
            <a:r>
              <a:rPr sz="2400" spc="-25" dirty="0">
                <a:latin typeface="Georgia"/>
                <a:cs typeface="Georgia"/>
              </a:rPr>
              <a:t>chain fatty</a:t>
            </a:r>
            <a:r>
              <a:rPr sz="2400" spc="-370" dirty="0">
                <a:latin typeface="Georgia"/>
                <a:cs typeface="Georgia"/>
              </a:rPr>
              <a:t> </a:t>
            </a:r>
            <a:r>
              <a:rPr sz="2400" spc="-20" dirty="0">
                <a:latin typeface="Georgia"/>
                <a:cs typeface="Georgia"/>
              </a:rPr>
              <a:t>acid</a:t>
            </a:r>
            <a:endParaRPr sz="24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AD0D9"/>
              </a:buClr>
              <a:buFont typeface="Arial"/>
              <a:buChar char=""/>
            </a:pPr>
            <a:endParaRPr sz="3000">
              <a:latin typeface="Georgia"/>
              <a:cs typeface="Georgia"/>
            </a:endParaRPr>
          </a:p>
          <a:p>
            <a:pPr marL="287020" indent="-274320">
              <a:lnSpc>
                <a:spcPts val="2740"/>
              </a:lnSpc>
              <a:buClr>
                <a:srgbClr val="0AD0D9"/>
              </a:buClr>
              <a:buSzPct val="93750"/>
              <a:buFont typeface="Arial"/>
              <a:buChar char=""/>
              <a:tabLst>
                <a:tab pos="287020" algn="l"/>
              </a:tabLst>
            </a:pPr>
            <a:r>
              <a:rPr sz="2400" b="1" spc="100" dirty="0">
                <a:latin typeface="Times New Roman"/>
                <a:cs typeface="Times New Roman"/>
              </a:rPr>
              <a:t>Importance</a:t>
            </a:r>
            <a:r>
              <a:rPr sz="2400" spc="100" dirty="0">
                <a:latin typeface="Georgia"/>
                <a:cs typeface="Georgia"/>
              </a:rPr>
              <a:t>: </a:t>
            </a:r>
            <a:r>
              <a:rPr sz="2400" spc="-85" dirty="0">
                <a:latin typeface="Georgia"/>
                <a:cs typeface="Georgia"/>
              </a:rPr>
              <a:t>It </a:t>
            </a:r>
            <a:r>
              <a:rPr sz="2400" spc="-50" dirty="0">
                <a:latin typeface="Georgia"/>
                <a:cs typeface="Georgia"/>
              </a:rPr>
              <a:t>is </a:t>
            </a:r>
            <a:r>
              <a:rPr sz="2400" spc="-60" dirty="0">
                <a:latin typeface="Georgia"/>
                <a:cs typeface="Georgia"/>
              </a:rPr>
              <a:t>a </a:t>
            </a:r>
            <a:r>
              <a:rPr sz="2400" spc="-35" dirty="0">
                <a:latin typeface="Georgia"/>
                <a:cs typeface="Georgia"/>
              </a:rPr>
              <a:t>minor </a:t>
            </a:r>
            <a:r>
              <a:rPr sz="2400" spc="-45" dirty="0">
                <a:latin typeface="Georgia"/>
                <a:cs typeface="Georgia"/>
              </a:rPr>
              <a:t>pathway </a:t>
            </a:r>
            <a:r>
              <a:rPr sz="2400" spc="-5" dirty="0">
                <a:latin typeface="Georgia"/>
                <a:cs typeface="Georgia"/>
              </a:rPr>
              <a:t>but </a:t>
            </a:r>
            <a:r>
              <a:rPr sz="2400" spc="-25" dirty="0">
                <a:latin typeface="Georgia"/>
                <a:cs typeface="Georgia"/>
              </a:rPr>
              <a:t>becomes</a:t>
            </a:r>
            <a:r>
              <a:rPr sz="2400" spc="-185" dirty="0">
                <a:latin typeface="Georgia"/>
                <a:cs typeface="Georgia"/>
              </a:rPr>
              <a:t> </a:t>
            </a:r>
            <a:r>
              <a:rPr sz="2400" spc="-80" dirty="0">
                <a:latin typeface="Georgia"/>
                <a:cs typeface="Georgia"/>
              </a:rPr>
              <a:t>active</a:t>
            </a:r>
            <a:endParaRPr sz="2400">
              <a:latin typeface="Georgia"/>
              <a:cs typeface="Georgia"/>
            </a:endParaRPr>
          </a:p>
          <a:p>
            <a:pPr marL="286385">
              <a:lnSpc>
                <a:spcPts val="2740"/>
              </a:lnSpc>
            </a:pPr>
            <a:r>
              <a:rPr sz="2400" spc="-20" dirty="0">
                <a:latin typeface="Georgia"/>
                <a:cs typeface="Georgia"/>
              </a:rPr>
              <a:t>when </a:t>
            </a:r>
            <a:r>
              <a:rPr sz="2400" b="1" spc="140" dirty="0">
                <a:latin typeface="Times New Roman"/>
                <a:cs typeface="Times New Roman"/>
              </a:rPr>
              <a:t>beta</a:t>
            </a:r>
            <a:r>
              <a:rPr sz="2400" b="1" spc="-150" dirty="0">
                <a:latin typeface="Times New Roman"/>
                <a:cs typeface="Times New Roman"/>
              </a:rPr>
              <a:t> </a:t>
            </a:r>
            <a:r>
              <a:rPr sz="2400" b="1" spc="145" dirty="0">
                <a:latin typeface="Times New Roman"/>
                <a:cs typeface="Times New Roman"/>
              </a:rPr>
              <a:t>oxidation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145" dirty="0">
                <a:latin typeface="Times New Roman"/>
                <a:cs typeface="Times New Roman"/>
              </a:rPr>
              <a:t>is</a:t>
            </a:r>
            <a:r>
              <a:rPr sz="2400" b="1" spc="-130" dirty="0">
                <a:latin typeface="Times New Roman"/>
                <a:cs typeface="Times New Roman"/>
              </a:rPr>
              <a:t> </a:t>
            </a:r>
            <a:r>
              <a:rPr sz="2400" b="1" spc="114" dirty="0">
                <a:latin typeface="Times New Roman"/>
                <a:cs typeface="Times New Roman"/>
              </a:rPr>
              <a:t>defective</a:t>
            </a:r>
            <a:r>
              <a:rPr sz="2400" spc="114" dirty="0">
                <a:latin typeface="Georgia"/>
                <a:cs typeface="Georgia"/>
              </a:rPr>
              <a:t>.</a:t>
            </a:r>
            <a:endParaRPr sz="2400">
              <a:latin typeface="Georgia"/>
              <a:cs typeface="Georgia"/>
            </a:endParaRPr>
          </a:p>
          <a:p>
            <a:pPr marL="356870" indent="-344805">
              <a:lnSpc>
                <a:spcPct val="100000"/>
              </a:lnSpc>
              <a:spcBef>
                <a:spcPts val="285"/>
              </a:spcBef>
              <a:buClr>
                <a:srgbClr val="0AD0D9"/>
              </a:buClr>
              <a:buSzPct val="93750"/>
              <a:buFont typeface="Arial"/>
              <a:buChar char=""/>
              <a:tabLst>
                <a:tab pos="356870" algn="l"/>
                <a:tab pos="357505" algn="l"/>
              </a:tabLst>
            </a:pPr>
            <a:r>
              <a:rPr sz="2400" spc="-15" dirty="0">
                <a:latin typeface="Georgia"/>
                <a:cs typeface="Georgia"/>
              </a:rPr>
              <a:t>The </a:t>
            </a:r>
            <a:r>
              <a:rPr sz="2400" spc="-20" dirty="0">
                <a:latin typeface="Georgia"/>
                <a:cs typeface="Georgia"/>
              </a:rPr>
              <a:t>product </a:t>
            </a:r>
            <a:r>
              <a:rPr sz="2400" spc="-30" dirty="0">
                <a:latin typeface="Georgia"/>
                <a:cs typeface="Georgia"/>
              </a:rPr>
              <a:t>formed </a:t>
            </a:r>
            <a:r>
              <a:rPr sz="2400" spc="-60" dirty="0">
                <a:latin typeface="Georgia"/>
                <a:cs typeface="Georgia"/>
              </a:rPr>
              <a:t>are </a:t>
            </a:r>
            <a:r>
              <a:rPr sz="2400" spc="-35" dirty="0">
                <a:latin typeface="Georgia"/>
                <a:cs typeface="Georgia"/>
              </a:rPr>
              <a:t>di-carboxylic</a:t>
            </a:r>
            <a:r>
              <a:rPr sz="2400" spc="-235" dirty="0">
                <a:latin typeface="Georgia"/>
                <a:cs typeface="Georgia"/>
              </a:rPr>
              <a:t> </a:t>
            </a:r>
            <a:r>
              <a:rPr sz="2400" spc="-20" dirty="0">
                <a:latin typeface="Georgia"/>
                <a:cs typeface="Georgia"/>
              </a:rPr>
              <a:t>acid</a:t>
            </a:r>
            <a:endParaRPr sz="24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72516" y="0"/>
            <a:ext cx="8038084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spc="-25" dirty="0"/>
              <a:t>Peroxisomal Beta</a:t>
            </a:r>
            <a:r>
              <a:rPr sz="4500" b="1" spc="-50" dirty="0"/>
              <a:t> </a:t>
            </a:r>
            <a:r>
              <a:rPr sz="4500" b="1" spc="-10" dirty="0"/>
              <a:t>Oxidation</a:t>
            </a:r>
            <a:endParaRPr sz="4500" b="1"/>
          </a:p>
        </p:txBody>
      </p:sp>
      <p:sp>
        <p:nvSpPr>
          <p:cNvPr id="9" name="object 9"/>
          <p:cNvSpPr txBox="1"/>
          <p:nvPr/>
        </p:nvSpPr>
        <p:spPr>
          <a:xfrm>
            <a:off x="533400" y="1143000"/>
            <a:ext cx="7926070" cy="490711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1558290" indent="-27432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368935" algn="l"/>
                <a:tab pos="369570" algn="l"/>
                <a:tab pos="3928745" algn="l"/>
              </a:tabLst>
            </a:pPr>
            <a:r>
              <a:rPr sz="1600" dirty="0"/>
              <a:t>	</a:t>
            </a:r>
            <a:r>
              <a:rPr sz="2400" u="heavy" spc="-5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Beta </a:t>
            </a:r>
            <a:r>
              <a:rPr sz="2400" u="heavy" spc="-3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oxidation</a:t>
            </a:r>
            <a:r>
              <a:rPr sz="2400" spc="-155" dirty="0">
                <a:latin typeface="Georgia"/>
                <a:cs typeface="Georgia"/>
              </a:rPr>
              <a:t> </a:t>
            </a:r>
            <a:r>
              <a:rPr sz="2400" spc="-30" dirty="0">
                <a:latin typeface="Georgia"/>
                <a:cs typeface="Georgia"/>
              </a:rPr>
              <a:t>occurs</a:t>
            </a:r>
            <a:r>
              <a:rPr sz="2400" spc="-40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in	</a:t>
            </a:r>
            <a:r>
              <a:rPr sz="2400" spc="-20" dirty="0">
                <a:latin typeface="Georgia"/>
                <a:cs typeface="Georgia"/>
              </a:rPr>
              <a:t>modified </a:t>
            </a:r>
            <a:r>
              <a:rPr sz="2400" spc="-40" dirty="0">
                <a:latin typeface="Georgia"/>
                <a:cs typeface="Georgia"/>
              </a:rPr>
              <a:t>form </a:t>
            </a:r>
            <a:r>
              <a:rPr sz="2400" spc="-30" dirty="0">
                <a:latin typeface="Georgia"/>
                <a:cs typeface="Georgia"/>
              </a:rPr>
              <a:t>in  </a:t>
            </a:r>
            <a:r>
              <a:rPr sz="2400" spc="-50" dirty="0">
                <a:latin typeface="Georgia"/>
                <a:cs typeface="Georgia"/>
              </a:rPr>
              <a:t>peroxisomes.</a:t>
            </a:r>
            <a:endParaRPr sz="2400">
              <a:latin typeface="Georgia"/>
              <a:cs typeface="Georgia"/>
            </a:endParaRPr>
          </a:p>
          <a:p>
            <a:pPr marL="286385" marR="5080" indent="-274320">
              <a:lnSpc>
                <a:spcPct val="100000"/>
              </a:lnSpc>
              <a:spcBef>
                <a:spcPts val="620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361315" algn="l"/>
                <a:tab pos="361950" algn="l"/>
                <a:tab pos="5896610" algn="l"/>
              </a:tabLst>
            </a:pPr>
            <a:r>
              <a:rPr sz="1600" dirty="0"/>
              <a:t>	</a:t>
            </a:r>
            <a:r>
              <a:rPr sz="2400" spc="-60" dirty="0">
                <a:latin typeface="Georgia"/>
                <a:cs typeface="Georgia"/>
              </a:rPr>
              <a:t>Very </a:t>
            </a:r>
            <a:r>
              <a:rPr sz="2400" spc="-25" dirty="0">
                <a:latin typeface="Georgia"/>
                <a:cs typeface="Georgia"/>
              </a:rPr>
              <a:t>Long chain </a:t>
            </a:r>
            <a:r>
              <a:rPr sz="2400" spc="-30" dirty="0">
                <a:latin typeface="Georgia"/>
                <a:cs typeface="Georgia"/>
              </a:rPr>
              <a:t>fatty acids</a:t>
            </a:r>
            <a:r>
              <a:rPr sz="2400" spc="-95" dirty="0">
                <a:latin typeface="Georgia"/>
                <a:cs typeface="Georgia"/>
              </a:rPr>
              <a:t> </a:t>
            </a:r>
            <a:r>
              <a:rPr sz="2400" spc="-105" dirty="0">
                <a:latin typeface="Georgia"/>
                <a:cs typeface="Georgia"/>
              </a:rPr>
              <a:t>(&gt;C22)</a:t>
            </a:r>
            <a:r>
              <a:rPr sz="2400" spc="-30" dirty="0">
                <a:latin typeface="Georgia"/>
                <a:cs typeface="Georgia"/>
              </a:rPr>
              <a:t> </a:t>
            </a:r>
            <a:r>
              <a:rPr sz="2400" spc="-60" dirty="0">
                <a:latin typeface="Georgia"/>
                <a:cs typeface="Georgia"/>
              </a:rPr>
              <a:t>are	</a:t>
            </a:r>
            <a:r>
              <a:rPr sz="2400" spc="-20" dirty="0">
                <a:latin typeface="Georgia"/>
                <a:cs typeface="Georgia"/>
              </a:rPr>
              <a:t>often</a:t>
            </a:r>
            <a:r>
              <a:rPr sz="2400" spc="-150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oxidized  in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spc="-50" dirty="0">
                <a:latin typeface="Georgia"/>
                <a:cs typeface="Georgia"/>
              </a:rPr>
              <a:t>peroxisomes.</a:t>
            </a:r>
            <a:endParaRPr sz="2400">
              <a:latin typeface="Georgia"/>
              <a:cs typeface="Georgia"/>
            </a:endParaRPr>
          </a:p>
          <a:p>
            <a:pPr marL="286385" marR="165735" indent="-274320">
              <a:lnSpc>
                <a:spcPct val="100000"/>
              </a:lnSpc>
              <a:spcBef>
                <a:spcPts val="630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368935" algn="l"/>
                <a:tab pos="369570" algn="l"/>
              </a:tabLst>
            </a:pPr>
            <a:r>
              <a:rPr sz="1600" dirty="0"/>
              <a:t>	</a:t>
            </a:r>
            <a:r>
              <a:rPr sz="2400" spc="-114" dirty="0">
                <a:latin typeface="Georgia"/>
                <a:cs typeface="Georgia"/>
              </a:rPr>
              <a:t>FADH2 </a:t>
            </a:r>
            <a:r>
              <a:rPr sz="2400" spc="-30" dirty="0">
                <a:latin typeface="Georgia"/>
                <a:cs typeface="Georgia"/>
              </a:rPr>
              <a:t>produced by </a:t>
            </a:r>
            <a:r>
              <a:rPr sz="2400" dirty="0">
                <a:latin typeface="Georgia"/>
                <a:cs typeface="Georgia"/>
              </a:rPr>
              <a:t>the </a:t>
            </a:r>
            <a:r>
              <a:rPr sz="2400" spc="-10" dirty="0">
                <a:latin typeface="Georgia"/>
                <a:cs typeface="Georgia"/>
              </a:rPr>
              <a:t>action </a:t>
            </a:r>
            <a:r>
              <a:rPr sz="2400" spc="-20" dirty="0">
                <a:latin typeface="Georgia"/>
                <a:cs typeface="Georgia"/>
              </a:rPr>
              <a:t>of </a:t>
            </a:r>
            <a:r>
              <a:rPr sz="2400" b="1" spc="30" dirty="0">
                <a:latin typeface="Times New Roman"/>
                <a:cs typeface="Times New Roman"/>
              </a:rPr>
              <a:t>Acycl </a:t>
            </a:r>
            <a:r>
              <a:rPr sz="2400" b="1" spc="-30" dirty="0">
                <a:latin typeface="Times New Roman"/>
                <a:cs typeface="Times New Roman"/>
              </a:rPr>
              <a:t>CoA  </a:t>
            </a:r>
            <a:r>
              <a:rPr sz="2400" b="1" spc="150" dirty="0">
                <a:latin typeface="Times New Roman"/>
                <a:cs typeface="Times New Roman"/>
              </a:rPr>
              <a:t>dehydrogenases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Georgia"/>
                <a:cs typeface="Georgia"/>
              </a:rPr>
              <a:t>pass</a:t>
            </a:r>
            <a:r>
              <a:rPr sz="2400" spc="-110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electrons</a:t>
            </a:r>
            <a:r>
              <a:rPr sz="2400" spc="-60" dirty="0">
                <a:latin typeface="Georgia"/>
                <a:cs typeface="Georgia"/>
              </a:rPr>
              <a:t> </a:t>
            </a:r>
            <a:r>
              <a:rPr sz="2400" b="1" spc="110" dirty="0">
                <a:latin typeface="Times New Roman"/>
                <a:cs typeface="Times New Roman"/>
              </a:rPr>
              <a:t>directly</a:t>
            </a:r>
            <a:r>
              <a:rPr sz="2400" b="1" spc="-140" dirty="0">
                <a:latin typeface="Times New Roman"/>
                <a:cs typeface="Times New Roman"/>
              </a:rPr>
              <a:t> </a:t>
            </a:r>
            <a:r>
              <a:rPr sz="2400" b="1" spc="185" dirty="0">
                <a:latin typeface="Times New Roman"/>
                <a:cs typeface="Times New Roman"/>
              </a:rPr>
              <a:t>to</a:t>
            </a:r>
            <a:r>
              <a:rPr sz="2400" b="1" spc="-160" dirty="0">
                <a:latin typeface="Times New Roman"/>
                <a:cs typeface="Times New Roman"/>
              </a:rPr>
              <a:t> </a:t>
            </a:r>
            <a:r>
              <a:rPr sz="2400" b="1" spc="105" dirty="0">
                <a:latin typeface="Times New Roman"/>
                <a:cs typeface="Times New Roman"/>
              </a:rPr>
              <a:t>oxygen</a:t>
            </a:r>
            <a:r>
              <a:rPr sz="2400" spc="105" dirty="0">
                <a:latin typeface="Georgia"/>
                <a:cs typeface="Georgia"/>
              </a:rPr>
              <a:t>.</a:t>
            </a:r>
            <a:endParaRPr sz="2400">
              <a:latin typeface="Georgia"/>
              <a:cs typeface="Georgia"/>
            </a:endParaRPr>
          </a:p>
          <a:p>
            <a:pPr marL="363220" indent="-3505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362585" algn="l"/>
                <a:tab pos="363220" algn="l"/>
              </a:tabLst>
            </a:pPr>
            <a:r>
              <a:rPr sz="2400" spc="-35" dirty="0">
                <a:latin typeface="Georgia"/>
                <a:cs typeface="Georgia"/>
              </a:rPr>
              <a:t>This </a:t>
            </a:r>
            <a:r>
              <a:rPr sz="2400" spc="-40" dirty="0">
                <a:latin typeface="Georgia"/>
                <a:cs typeface="Georgia"/>
              </a:rPr>
              <a:t>results </a:t>
            </a:r>
            <a:r>
              <a:rPr sz="2400" spc="-30" dirty="0">
                <a:latin typeface="Georgia"/>
                <a:cs typeface="Georgia"/>
              </a:rPr>
              <a:t>in formation </a:t>
            </a:r>
            <a:r>
              <a:rPr sz="2400" spc="-20" dirty="0">
                <a:latin typeface="Georgia"/>
                <a:cs typeface="Georgia"/>
              </a:rPr>
              <a:t>of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b="1" spc="55" dirty="0">
                <a:latin typeface="Times New Roman"/>
                <a:cs typeface="Times New Roman"/>
              </a:rPr>
              <a:t>H2O2.</a:t>
            </a:r>
            <a:endParaRPr sz="2400">
              <a:latin typeface="Times New Roman"/>
              <a:cs typeface="Times New Roman"/>
            </a:endParaRPr>
          </a:p>
          <a:p>
            <a:pPr marL="368935" indent="-35687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368935" algn="l"/>
                <a:tab pos="369570" algn="l"/>
              </a:tabLst>
            </a:pPr>
            <a:r>
              <a:rPr sz="2400" spc="-70" dirty="0">
                <a:latin typeface="Georgia"/>
                <a:cs typeface="Georgia"/>
              </a:rPr>
              <a:t>H2O2 </a:t>
            </a:r>
            <a:r>
              <a:rPr sz="2400" spc="-55" dirty="0">
                <a:latin typeface="Georgia"/>
                <a:cs typeface="Georgia"/>
              </a:rPr>
              <a:t>is </a:t>
            </a:r>
            <a:r>
              <a:rPr sz="2400" spc="-35" dirty="0">
                <a:latin typeface="Georgia"/>
                <a:cs typeface="Georgia"/>
              </a:rPr>
              <a:t>again </a:t>
            </a:r>
            <a:r>
              <a:rPr sz="2400" spc="-40" dirty="0">
                <a:latin typeface="Georgia"/>
                <a:cs typeface="Georgia"/>
              </a:rPr>
              <a:t>cleaved </a:t>
            </a:r>
            <a:r>
              <a:rPr sz="2400" spc="-30" dirty="0">
                <a:latin typeface="Georgia"/>
                <a:cs typeface="Georgia"/>
              </a:rPr>
              <a:t>by </a:t>
            </a:r>
            <a:r>
              <a:rPr sz="2400" spc="-50" dirty="0">
                <a:latin typeface="Georgia"/>
                <a:cs typeface="Georgia"/>
              </a:rPr>
              <a:t>peroxisomal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spc="-35" dirty="0">
                <a:latin typeface="Georgia"/>
                <a:cs typeface="Georgia"/>
              </a:rPr>
              <a:t>catalase.</a:t>
            </a:r>
            <a:endParaRPr sz="2400">
              <a:latin typeface="Georgia"/>
              <a:cs typeface="Georgia"/>
            </a:endParaRPr>
          </a:p>
          <a:p>
            <a:pPr marL="286385" marR="1868805" indent="-274320">
              <a:lnSpc>
                <a:spcPct val="100000"/>
              </a:lnSpc>
              <a:spcBef>
                <a:spcPts val="620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287020" algn="l"/>
              </a:tabLst>
            </a:pPr>
            <a:r>
              <a:rPr sz="2400" spc="-30" dirty="0">
                <a:latin typeface="Georgia"/>
                <a:cs typeface="Georgia"/>
              </a:rPr>
              <a:t>Subsequent </a:t>
            </a:r>
            <a:r>
              <a:rPr sz="2400" spc="-40" dirty="0">
                <a:latin typeface="Georgia"/>
                <a:cs typeface="Georgia"/>
              </a:rPr>
              <a:t>steps </a:t>
            </a:r>
            <a:r>
              <a:rPr sz="2400" spc="-60" dirty="0">
                <a:latin typeface="Georgia"/>
                <a:cs typeface="Georgia"/>
              </a:rPr>
              <a:t>are </a:t>
            </a:r>
            <a:r>
              <a:rPr sz="2400" spc="-20" dirty="0">
                <a:latin typeface="Georgia"/>
                <a:cs typeface="Georgia"/>
              </a:rPr>
              <a:t>identical </a:t>
            </a:r>
            <a:r>
              <a:rPr sz="2400" spc="-5" dirty="0">
                <a:latin typeface="Georgia"/>
                <a:cs typeface="Georgia"/>
              </a:rPr>
              <a:t>with </a:t>
            </a:r>
            <a:r>
              <a:rPr sz="2400" spc="-105" dirty="0">
                <a:latin typeface="Georgia"/>
                <a:cs typeface="Georgia"/>
              </a:rPr>
              <a:t>their  </a:t>
            </a:r>
            <a:r>
              <a:rPr sz="2400" spc="-25" dirty="0">
                <a:latin typeface="Georgia"/>
                <a:cs typeface="Georgia"/>
              </a:rPr>
              <a:t>mitochondrial</a:t>
            </a:r>
            <a:r>
              <a:rPr sz="2400" spc="-70" dirty="0">
                <a:latin typeface="Georgia"/>
                <a:cs typeface="Georgia"/>
              </a:rPr>
              <a:t> </a:t>
            </a:r>
            <a:r>
              <a:rPr sz="2400" spc="-35" dirty="0">
                <a:latin typeface="Georgia"/>
                <a:cs typeface="Georgia"/>
              </a:rPr>
              <a:t>counterparts.</a:t>
            </a:r>
            <a:endParaRPr sz="2400">
              <a:latin typeface="Georgia"/>
              <a:cs typeface="Georgia"/>
            </a:endParaRPr>
          </a:p>
          <a:p>
            <a:pPr marL="286385" marR="1001394" indent="-274320">
              <a:lnSpc>
                <a:spcPct val="100000"/>
              </a:lnSpc>
              <a:spcBef>
                <a:spcPts val="630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287020" algn="l"/>
              </a:tabLst>
            </a:pPr>
            <a:r>
              <a:rPr sz="2400" spc="-20" dirty="0">
                <a:latin typeface="Georgia"/>
                <a:cs typeface="Georgia"/>
              </a:rPr>
              <a:t>They </a:t>
            </a:r>
            <a:r>
              <a:rPr sz="2400" spc="-60" dirty="0">
                <a:latin typeface="Georgia"/>
                <a:cs typeface="Georgia"/>
              </a:rPr>
              <a:t>are </a:t>
            </a:r>
            <a:r>
              <a:rPr sz="2400" spc="-40" dirty="0">
                <a:latin typeface="Georgia"/>
                <a:cs typeface="Georgia"/>
              </a:rPr>
              <a:t>carried </a:t>
            </a:r>
            <a:r>
              <a:rPr sz="2400" dirty="0">
                <a:latin typeface="Georgia"/>
                <a:cs typeface="Georgia"/>
              </a:rPr>
              <a:t>out </a:t>
            </a:r>
            <a:r>
              <a:rPr sz="2400" spc="-30" dirty="0">
                <a:latin typeface="Georgia"/>
                <a:cs typeface="Georgia"/>
              </a:rPr>
              <a:t>by </a:t>
            </a:r>
            <a:r>
              <a:rPr sz="2400" spc="-35" dirty="0">
                <a:latin typeface="Georgia"/>
                <a:cs typeface="Georgia"/>
              </a:rPr>
              <a:t>different </a:t>
            </a:r>
            <a:r>
              <a:rPr sz="2400" spc="-40" dirty="0">
                <a:latin typeface="Georgia"/>
                <a:cs typeface="Georgia"/>
              </a:rPr>
              <a:t>isoform </a:t>
            </a:r>
            <a:r>
              <a:rPr sz="2400" spc="-20" dirty="0">
                <a:latin typeface="Georgia"/>
                <a:cs typeface="Georgia"/>
              </a:rPr>
              <a:t>of </a:t>
            </a:r>
            <a:r>
              <a:rPr sz="2400" spc="-135" dirty="0">
                <a:latin typeface="Georgia"/>
                <a:cs typeface="Georgia"/>
              </a:rPr>
              <a:t>the  </a:t>
            </a:r>
            <a:r>
              <a:rPr sz="2400" spc="-25" dirty="0">
                <a:latin typeface="Georgia"/>
                <a:cs typeface="Georgia"/>
              </a:rPr>
              <a:t>enzymes.</a:t>
            </a:r>
            <a:endParaRPr sz="24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00" y="70814"/>
            <a:ext cx="7411720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3600" b="1" spc="-5" dirty="0" smtClean="0"/>
              <a:t>INITIAL </a:t>
            </a:r>
            <a:r>
              <a:rPr lang="en-US" sz="3600" b="1" spc="-20" dirty="0" smtClean="0"/>
              <a:t>STEP </a:t>
            </a:r>
            <a:r>
              <a:rPr lang="en-US" sz="3600" b="1" spc="-5" dirty="0" smtClean="0"/>
              <a:t>OF </a:t>
            </a:r>
            <a:r>
              <a:rPr lang="en-US" sz="3600" b="1" spc="-25" dirty="0" smtClean="0"/>
              <a:t>PEROXISOMAL </a:t>
            </a:r>
            <a:r>
              <a:rPr lang="en-US" sz="3600" b="1" spc="-20" dirty="0" smtClean="0"/>
              <a:t>BETA</a:t>
            </a:r>
            <a:r>
              <a:rPr lang="en-US" sz="3600" b="1" spc="85" dirty="0" smtClean="0"/>
              <a:t> </a:t>
            </a:r>
            <a:r>
              <a:rPr lang="en-US" sz="3600" b="1" spc="-15" dirty="0" smtClean="0"/>
              <a:t>OXIDATION</a:t>
            </a:r>
            <a:endParaRPr lang="en-US" sz="3600" b="1" dirty="0"/>
          </a:p>
        </p:txBody>
      </p:sp>
      <p:sp>
        <p:nvSpPr>
          <p:cNvPr id="3" name="object 3"/>
          <p:cNvSpPr txBox="1"/>
          <p:nvPr/>
        </p:nvSpPr>
        <p:spPr>
          <a:xfrm>
            <a:off x="2555494" y="1648713"/>
            <a:ext cx="451484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25" dirty="0">
                <a:latin typeface="Georgia"/>
                <a:cs typeface="Georgia"/>
              </a:rPr>
              <a:t>O2</a:t>
            </a:r>
            <a:endParaRPr sz="260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62271" y="1648713"/>
            <a:ext cx="87376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145" dirty="0">
                <a:solidFill>
                  <a:srgbClr val="FF0000"/>
                </a:solidFill>
                <a:latin typeface="Georgia"/>
                <a:cs typeface="Georgia"/>
              </a:rPr>
              <a:t>H</a:t>
            </a:r>
            <a:r>
              <a:rPr sz="2600" spc="-110" dirty="0">
                <a:solidFill>
                  <a:srgbClr val="FF0000"/>
                </a:solidFill>
                <a:latin typeface="Georgia"/>
                <a:cs typeface="Georgia"/>
              </a:rPr>
              <a:t>2</a:t>
            </a:r>
            <a:r>
              <a:rPr sz="2600" spc="-25" dirty="0">
                <a:latin typeface="Georgia"/>
                <a:cs typeface="Georgia"/>
              </a:rPr>
              <a:t>O2</a:t>
            </a:r>
            <a:endParaRPr sz="26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66584" y="1648713"/>
            <a:ext cx="180086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85" dirty="0">
                <a:solidFill>
                  <a:srgbClr val="FF0000"/>
                </a:solidFill>
                <a:latin typeface="Georgia"/>
                <a:cs typeface="Georgia"/>
              </a:rPr>
              <a:t>H2</a:t>
            </a:r>
            <a:r>
              <a:rPr sz="2600" spc="-85" dirty="0">
                <a:latin typeface="Georgia"/>
                <a:cs typeface="Georgia"/>
              </a:rPr>
              <a:t>O+</a:t>
            </a:r>
            <a:r>
              <a:rPr sz="2600" spc="-65" dirty="0">
                <a:latin typeface="Georgia"/>
                <a:cs typeface="Georgia"/>
              </a:rPr>
              <a:t> </a:t>
            </a:r>
            <a:r>
              <a:rPr sz="2600" spc="-140" dirty="0">
                <a:latin typeface="Georgia"/>
                <a:cs typeface="Georgia"/>
              </a:rPr>
              <a:t>1/2O2</a:t>
            </a:r>
            <a:endParaRPr sz="260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9468" y="3472662"/>
            <a:ext cx="3544570" cy="976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0530" marR="5080" indent="-418465">
              <a:lnSpc>
                <a:spcPct val="120000"/>
              </a:lnSpc>
              <a:spcBef>
                <a:spcPts val="100"/>
              </a:spcBef>
            </a:pPr>
            <a:r>
              <a:rPr sz="2600" spc="-15" dirty="0">
                <a:latin typeface="Georgia"/>
                <a:cs typeface="Georgia"/>
              </a:rPr>
              <a:t>Acyl </a:t>
            </a:r>
            <a:r>
              <a:rPr sz="2600" dirty="0">
                <a:latin typeface="Georgia"/>
                <a:cs typeface="Georgia"/>
              </a:rPr>
              <a:t>CoA</a:t>
            </a:r>
            <a:r>
              <a:rPr sz="2600" spc="-100" dirty="0">
                <a:latin typeface="Georgia"/>
                <a:cs typeface="Georgia"/>
              </a:rPr>
              <a:t> </a:t>
            </a:r>
            <a:r>
              <a:rPr sz="2600" spc="-45" dirty="0">
                <a:latin typeface="Georgia"/>
                <a:cs typeface="Georgia"/>
              </a:rPr>
              <a:t>dehydrogenase  </a:t>
            </a:r>
            <a:r>
              <a:rPr sz="2600" spc="-50" dirty="0">
                <a:latin typeface="Georgia"/>
                <a:cs typeface="Georgia"/>
              </a:rPr>
              <a:t>(ox,</a:t>
            </a:r>
            <a:r>
              <a:rPr sz="2600" spc="5" dirty="0">
                <a:latin typeface="Georgia"/>
                <a:cs typeface="Georgia"/>
              </a:rPr>
              <a:t> </a:t>
            </a:r>
            <a:r>
              <a:rPr sz="2600" spc="-85" dirty="0">
                <a:latin typeface="Georgia"/>
                <a:cs typeface="Georgia"/>
              </a:rPr>
              <a:t>FAD)</a:t>
            </a:r>
            <a:endParaRPr sz="2600">
              <a:latin typeface="Georgia"/>
              <a:cs typeface="Georg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48453" y="3472662"/>
            <a:ext cx="3544570" cy="976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30275" marR="5080" indent="-918210">
              <a:lnSpc>
                <a:spcPct val="120000"/>
              </a:lnSpc>
              <a:spcBef>
                <a:spcPts val="100"/>
              </a:spcBef>
            </a:pPr>
            <a:r>
              <a:rPr sz="2600" spc="-15" dirty="0">
                <a:latin typeface="Georgia"/>
                <a:cs typeface="Georgia"/>
              </a:rPr>
              <a:t>Acyl </a:t>
            </a:r>
            <a:r>
              <a:rPr sz="2600" dirty="0">
                <a:latin typeface="Georgia"/>
                <a:cs typeface="Georgia"/>
              </a:rPr>
              <a:t>CoA</a:t>
            </a:r>
            <a:r>
              <a:rPr sz="2600" spc="-100" dirty="0">
                <a:latin typeface="Georgia"/>
                <a:cs typeface="Georgia"/>
              </a:rPr>
              <a:t> </a:t>
            </a:r>
            <a:r>
              <a:rPr sz="2600" spc="-45" dirty="0">
                <a:latin typeface="Georgia"/>
                <a:cs typeface="Georgia"/>
              </a:rPr>
              <a:t>dehydrogenase  </a:t>
            </a:r>
            <a:r>
              <a:rPr sz="2600" spc="-40" dirty="0">
                <a:latin typeface="Georgia"/>
                <a:cs typeface="Georgia"/>
              </a:rPr>
              <a:t>(red,</a:t>
            </a:r>
            <a:r>
              <a:rPr sz="2600" spc="15" dirty="0">
                <a:latin typeface="Georgia"/>
                <a:cs typeface="Georgia"/>
              </a:rPr>
              <a:t> </a:t>
            </a:r>
            <a:r>
              <a:rPr sz="2600" spc="-100" dirty="0">
                <a:latin typeface="Georgia"/>
                <a:cs typeface="Georgia"/>
              </a:rPr>
              <a:t>FAD</a:t>
            </a:r>
            <a:r>
              <a:rPr sz="2600" spc="-100" dirty="0">
                <a:solidFill>
                  <a:srgbClr val="FF0000"/>
                </a:solidFill>
                <a:latin typeface="Georgia"/>
                <a:cs typeface="Georgia"/>
              </a:rPr>
              <a:t>H2</a:t>
            </a:r>
            <a:r>
              <a:rPr sz="2600" spc="-100" dirty="0">
                <a:latin typeface="Georgia"/>
                <a:cs typeface="Georgia"/>
              </a:rPr>
              <a:t>)</a:t>
            </a:r>
            <a:endParaRPr sz="260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3331" y="4977460"/>
            <a:ext cx="2058670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70" dirty="0">
                <a:latin typeface="Georgia"/>
                <a:cs typeface="Georgia"/>
              </a:rPr>
              <a:t>Fatty </a:t>
            </a:r>
            <a:r>
              <a:rPr sz="2600" spc="-25" dirty="0">
                <a:latin typeface="Georgia"/>
                <a:cs typeface="Georgia"/>
              </a:rPr>
              <a:t>acyl</a:t>
            </a:r>
            <a:r>
              <a:rPr sz="2600" spc="-105" dirty="0">
                <a:latin typeface="Georgia"/>
                <a:cs typeface="Georgia"/>
              </a:rPr>
              <a:t> </a:t>
            </a:r>
            <a:r>
              <a:rPr sz="2600" dirty="0">
                <a:latin typeface="Georgia"/>
                <a:cs typeface="Georgia"/>
              </a:rPr>
              <a:t>CoA</a:t>
            </a:r>
            <a:endParaRPr sz="26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61328" y="4977460"/>
            <a:ext cx="2225040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90" dirty="0">
                <a:latin typeface="Georgia"/>
                <a:cs typeface="Georgia"/>
              </a:rPr>
              <a:t>Tans </a:t>
            </a:r>
            <a:r>
              <a:rPr sz="2600" spc="-30" dirty="0">
                <a:latin typeface="Georgia"/>
                <a:cs typeface="Georgia"/>
              </a:rPr>
              <a:t>enoyl</a:t>
            </a:r>
            <a:r>
              <a:rPr sz="2600" spc="-60" dirty="0">
                <a:latin typeface="Georgia"/>
                <a:cs typeface="Georgia"/>
              </a:rPr>
              <a:t> </a:t>
            </a:r>
            <a:r>
              <a:rPr sz="2600" dirty="0">
                <a:latin typeface="Georgia"/>
                <a:cs typeface="Georgia"/>
              </a:rPr>
              <a:t>CoA</a:t>
            </a:r>
            <a:endParaRPr sz="2600">
              <a:latin typeface="Georgia"/>
              <a:cs typeface="Georgi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455164" y="4331208"/>
            <a:ext cx="3718560" cy="1196340"/>
            <a:chOff x="2455164" y="4331208"/>
            <a:chExt cx="3718560" cy="1196340"/>
          </a:xfrm>
        </p:grpSpPr>
        <p:sp>
          <p:nvSpPr>
            <p:cNvPr id="11" name="object 11"/>
            <p:cNvSpPr/>
            <p:nvPr/>
          </p:nvSpPr>
          <p:spPr>
            <a:xfrm>
              <a:off x="2455164" y="5068824"/>
              <a:ext cx="3718560" cy="45872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15362" y="5174507"/>
              <a:ext cx="3429635" cy="171450"/>
            </a:xfrm>
            <a:custGeom>
              <a:avLst/>
              <a:gdLst/>
              <a:ahLst/>
              <a:cxnLst/>
              <a:rect l="l" t="t" r="r" b="b"/>
              <a:pathLst>
                <a:path w="3429635" h="171450">
                  <a:moveTo>
                    <a:pt x="3279439" y="0"/>
                  </a:moveTo>
                  <a:lnTo>
                    <a:pt x="3272139" y="488"/>
                  </a:lnTo>
                  <a:lnTo>
                    <a:pt x="3265576" y="3643"/>
                  </a:lnTo>
                  <a:lnTo>
                    <a:pt x="3260598" y="9251"/>
                  </a:lnTo>
                  <a:lnTo>
                    <a:pt x="3258133" y="16444"/>
                  </a:lnTo>
                  <a:lnTo>
                    <a:pt x="3258597" y="23745"/>
                  </a:lnTo>
                  <a:lnTo>
                    <a:pt x="3261776" y="30307"/>
                  </a:lnTo>
                  <a:lnTo>
                    <a:pt x="3267455" y="35286"/>
                  </a:lnTo>
                  <a:lnTo>
                    <a:pt x="3320798" y="66496"/>
                  </a:lnTo>
                  <a:lnTo>
                    <a:pt x="3391280" y="66528"/>
                  </a:lnTo>
                  <a:lnTo>
                    <a:pt x="3391280" y="104628"/>
                  </a:lnTo>
                  <a:lnTo>
                    <a:pt x="3320770" y="104628"/>
                  </a:lnTo>
                  <a:lnTo>
                    <a:pt x="3267329" y="135743"/>
                  </a:lnTo>
                  <a:lnTo>
                    <a:pt x="3261703" y="140793"/>
                  </a:lnTo>
                  <a:lnTo>
                    <a:pt x="3258518" y="147379"/>
                  </a:lnTo>
                  <a:lnTo>
                    <a:pt x="3258024" y="154656"/>
                  </a:lnTo>
                  <a:lnTo>
                    <a:pt x="3260471" y="161778"/>
                  </a:lnTo>
                  <a:lnTo>
                    <a:pt x="3265521" y="167459"/>
                  </a:lnTo>
                  <a:lnTo>
                    <a:pt x="3272107" y="170652"/>
                  </a:lnTo>
                  <a:lnTo>
                    <a:pt x="3279384" y="171154"/>
                  </a:lnTo>
                  <a:lnTo>
                    <a:pt x="3286505" y="168763"/>
                  </a:lnTo>
                  <a:lnTo>
                    <a:pt x="3396465" y="104628"/>
                  </a:lnTo>
                  <a:lnTo>
                    <a:pt x="3391280" y="104628"/>
                  </a:lnTo>
                  <a:lnTo>
                    <a:pt x="3396519" y="104596"/>
                  </a:lnTo>
                  <a:lnTo>
                    <a:pt x="3429127" y="85578"/>
                  </a:lnTo>
                  <a:lnTo>
                    <a:pt x="3286633" y="2393"/>
                  </a:lnTo>
                  <a:lnTo>
                    <a:pt x="3279439" y="0"/>
                  </a:lnTo>
                  <a:close/>
                </a:path>
                <a:path w="3429635" h="171450">
                  <a:moveTo>
                    <a:pt x="3353450" y="85601"/>
                  </a:moveTo>
                  <a:lnTo>
                    <a:pt x="3320825" y="104596"/>
                  </a:lnTo>
                  <a:lnTo>
                    <a:pt x="3391280" y="104628"/>
                  </a:lnTo>
                  <a:lnTo>
                    <a:pt x="3391280" y="102088"/>
                  </a:lnTo>
                  <a:lnTo>
                    <a:pt x="3381629" y="102088"/>
                  </a:lnTo>
                  <a:lnTo>
                    <a:pt x="3353450" y="85601"/>
                  </a:lnTo>
                  <a:close/>
                </a:path>
                <a:path w="3429635" h="171450">
                  <a:moveTo>
                    <a:pt x="0" y="65004"/>
                  </a:moveTo>
                  <a:lnTo>
                    <a:pt x="0" y="103104"/>
                  </a:lnTo>
                  <a:lnTo>
                    <a:pt x="3320825" y="104596"/>
                  </a:lnTo>
                  <a:lnTo>
                    <a:pt x="3353450" y="85601"/>
                  </a:lnTo>
                  <a:lnTo>
                    <a:pt x="3320798" y="66496"/>
                  </a:lnTo>
                  <a:lnTo>
                    <a:pt x="0" y="65004"/>
                  </a:lnTo>
                  <a:close/>
                </a:path>
                <a:path w="3429635" h="171450">
                  <a:moveTo>
                    <a:pt x="3381629" y="69195"/>
                  </a:moveTo>
                  <a:lnTo>
                    <a:pt x="3353450" y="85601"/>
                  </a:lnTo>
                  <a:lnTo>
                    <a:pt x="3381629" y="102088"/>
                  </a:lnTo>
                  <a:lnTo>
                    <a:pt x="3381629" y="69195"/>
                  </a:lnTo>
                  <a:close/>
                </a:path>
                <a:path w="3429635" h="171450">
                  <a:moveTo>
                    <a:pt x="3391280" y="69195"/>
                  </a:moveTo>
                  <a:lnTo>
                    <a:pt x="3381629" y="69195"/>
                  </a:lnTo>
                  <a:lnTo>
                    <a:pt x="3381629" y="102088"/>
                  </a:lnTo>
                  <a:lnTo>
                    <a:pt x="3391280" y="102088"/>
                  </a:lnTo>
                  <a:lnTo>
                    <a:pt x="3391280" y="69195"/>
                  </a:lnTo>
                  <a:close/>
                </a:path>
                <a:path w="3429635" h="171450">
                  <a:moveTo>
                    <a:pt x="3320798" y="66496"/>
                  </a:moveTo>
                  <a:lnTo>
                    <a:pt x="3353450" y="85601"/>
                  </a:lnTo>
                  <a:lnTo>
                    <a:pt x="3381629" y="69195"/>
                  </a:lnTo>
                  <a:lnTo>
                    <a:pt x="3391280" y="69195"/>
                  </a:lnTo>
                  <a:lnTo>
                    <a:pt x="3391280" y="66528"/>
                  </a:lnTo>
                  <a:lnTo>
                    <a:pt x="3320798" y="66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63212" y="4344162"/>
              <a:ext cx="1390650" cy="914400"/>
            </a:xfrm>
            <a:custGeom>
              <a:avLst/>
              <a:gdLst/>
              <a:ahLst/>
              <a:cxnLst/>
              <a:rect l="l" t="t" r="r" b="b"/>
              <a:pathLst>
                <a:path w="1390650" h="914400">
                  <a:moveTo>
                    <a:pt x="1200150" y="0"/>
                  </a:moveTo>
                  <a:lnTo>
                    <a:pt x="933450" y="228600"/>
                  </a:lnTo>
                  <a:lnTo>
                    <a:pt x="1047750" y="228600"/>
                  </a:lnTo>
                  <a:lnTo>
                    <a:pt x="1033114" y="268121"/>
                  </a:lnTo>
                  <a:lnTo>
                    <a:pt x="1016296" y="306840"/>
                  </a:lnTo>
                  <a:lnTo>
                    <a:pt x="997353" y="344719"/>
                  </a:lnTo>
                  <a:lnTo>
                    <a:pt x="976341" y="381723"/>
                  </a:lnTo>
                  <a:lnTo>
                    <a:pt x="953319" y="417812"/>
                  </a:lnTo>
                  <a:lnTo>
                    <a:pt x="928343" y="452951"/>
                  </a:lnTo>
                  <a:lnTo>
                    <a:pt x="901469" y="487102"/>
                  </a:lnTo>
                  <a:lnTo>
                    <a:pt x="872756" y="520228"/>
                  </a:lnTo>
                  <a:lnTo>
                    <a:pt x="842260" y="552291"/>
                  </a:lnTo>
                  <a:lnTo>
                    <a:pt x="810038" y="583255"/>
                  </a:lnTo>
                  <a:lnTo>
                    <a:pt x="776148" y="613082"/>
                  </a:lnTo>
                  <a:lnTo>
                    <a:pt x="740646" y="641736"/>
                  </a:lnTo>
                  <a:lnTo>
                    <a:pt x="703589" y="669178"/>
                  </a:lnTo>
                  <a:lnTo>
                    <a:pt x="665035" y="695372"/>
                  </a:lnTo>
                  <a:lnTo>
                    <a:pt x="625040" y="720281"/>
                  </a:lnTo>
                  <a:lnTo>
                    <a:pt x="583663" y="743867"/>
                  </a:lnTo>
                  <a:lnTo>
                    <a:pt x="540958" y="766093"/>
                  </a:lnTo>
                  <a:lnTo>
                    <a:pt x="496985" y="786923"/>
                  </a:lnTo>
                  <a:lnTo>
                    <a:pt x="451800" y="806318"/>
                  </a:lnTo>
                  <a:lnTo>
                    <a:pt x="405459" y="824242"/>
                  </a:lnTo>
                  <a:lnTo>
                    <a:pt x="358020" y="840658"/>
                  </a:lnTo>
                  <a:lnTo>
                    <a:pt x="309541" y="855528"/>
                  </a:lnTo>
                  <a:lnTo>
                    <a:pt x="260077" y="868815"/>
                  </a:lnTo>
                  <a:lnTo>
                    <a:pt x="209687" y="880483"/>
                  </a:lnTo>
                  <a:lnTo>
                    <a:pt x="158427" y="890493"/>
                  </a:lnTo>
                  <a:lnTo>
                    <a:pt x="106355" y="898809"/>
                  </a:lnTo>
                  <a:lnTo>
                    <a:pt x="53526" y="905393"/>
                  </a:lnTo>
                  <a:lnTo>
                    <a:pt x="0" y="910209"/>
                  </a:lnTo>
                  <a:lnTo>
                    <a:pt x="53272" y="913201"/>
                  </a:lnTo>
                  <a:lnTo>
                    <a:pt x="106231" y="914396"/>
                  </a:lnTo>
                  <a:lnTo>
                    <a:pt x="158820" y="913824"/>
                  </a:lnTo>
                  <a:lnTo>
                    <a:pt x="210980" y="911516"/>
                  </a:lnTo>
                  <a:lnTo>
                    <a:pt x="262654" y="907502"/>
                  </a:lnTo>
                  <a:lnTo>
                    <a:pt x="313782" y="901814"/>
                  </a:lnTo>
                  <a:lnTo>
                    <a:pt x="364308" y="894484"/>
                  </a:lnTo>
                  <a:lnTo>
                    <a:pt x="414173" y="885540"/>
                  </a:lnTo>
                  <a:lnTo>
                    <a:pt x="463319" y="875016"/>
                  </a:lnTo>
                  <a:lnTo>
                    <a:pt x="511688" y="862941"/>
                  </a:lnTo>
                  <a:lnTo>
                    <a:pt x="559223" y="849347"/>
                  </a:lnTo>
                  <a:lnTo>
                    <a:pt x="605864" y="834265"/>
                  </a:lnTo>
                  <a:lnTo>
                    <a:pt x="651555" y="817725"/>
                  </a:lnTo>
                  <a:lnTo>
                    <a:pt x="696237" y="799759"/>
                  </a:lnTo>
                  <a:lnTo>
                    <a:pt x="739852" y="780398"/>
                  </a:lnTo>
                  <a:lnTo>
                    <a:pt x="782342" y="759672"/>
                  </a:lnTo>
                  <a:lnTo>
                    <a:pt x="823650" y="737613"/>
                  </a:lnTo>
                  <a:lnTo>
                    <a:pt x="863716" y="714251"/>
                  </a:lnTo>
                  <a:lnTo>
                    <a:pt x="902483" y="689618"/>
                  </a:lnTo>
                  <a:lnTo>
                    <a:pt x="939894" y="663745"/>
                  </a:lnTo>
                  <a:lnTo>
                    <a:pt x="975889" y="636662"/>
                  </a:lnTo>
                  <a:lnTo>
                    <a:pt x="1010412" y="608400"/>
                  </a:lnTo>
                  <a:lnTo>
                    <a:pt x="1043403" y="578991"/>
                  </a:lnTo>
                  <a:lnTo>
                    <a:pt x="1074805" y="548465"/>
                  </a:lnTo>
                  <a:lnTo>
                    <a:pt x="1104561" y="516854"/>
                  </a:lnTo>
                  <a:lnTo>
                    <a:pt x="1132611" y="484188"/>
                  </a:lnTo>
                  <a:lnTo>
                    <a:pt x="1158898" y="450498"/>
                  </a:lnTo>
                  <a:lnTo>
                    <a:pt x="1183365" y="415816"/>
                  </a:lnTo>
                  <a:lnTo>
                    <a:pt x="1205952" y="380172"/>
                  </a:lnTo>
                  <a:lnTo>
                    <a:pt x="1226602" y="343598"/>
                  </a:lnTo>
                  <a:lnTo>
                    <a:pt x="1245257" y="306123"/>
                  </a:lnTo>
                  <a:lnTo>
                    <a:pt x="1261859" y="267780"/>
                  </a:lnTo>
                  <a:lnTo>
                    <a:pt x="1276350" y="228600"/>
                  </a:lnTo>
                  <a:lnTo>
                    <a:pt x="1390650" y="228600"/>
                  </a:lnTo>
                  <a:lnTo>
                    <a:pt x="120015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48762" y="4344162"/>
              <a:ext cx="1428750" cy="914400"/>
            </a:xfrm>
            <a:custGeom>
              <a:avLst/>
              <a:gdLst/>
              <a:ahLst/>
              <a:cxnLst/>
              <a:rect l="l" t="t" r="r" b="b"/>
              <a:pathLst>
                <a:path w="1428750" h="914400">
                  <a:moveTo>
                    <a:pt x="228600" y="0"/>
                  </a:moveTo>
                  <a:lnTo>
                    <a:pt x="0" y="0"/>
                  </a:lnTo>
                  <a:lnTo>
                    <a:pt x="1235" y="41851"/>
                  </a:lnTo>
                  <a:lnTo>
                    <a:pt x="4904" y="83220"/>
                  </a:lnTo>
                  <a:lnTo>
                    <a:pt x="10956" y="124066"/>
                  </a:lnTo>
                  <a:lnTo>
                    <a:pt x="19336" y="164349"/>
                  </a:lnTo>
                  <a:lnTo>
                    <a:pt x="29992" y="204028"/>
                  </a:lnTo>
                  <a:lnTo>
                    <a:pt x="42871" y="243063"/>
                  </a:lnTo>
                  <a:lnTo>
                    <a:pt x="57920" y="281414"/>
                  </a:lnTo>
                  <a:lnTo>
                    <a:pt x="75085" y="319040"/>
                  </a:lnTo>
                  <a:lnTo>
                    <a:pt x="94315" y="355901"/>
                  </a:lnTo>
                  <a:lnTo>
                    <a:pt x="115555" y="391957"/>
                  </a:lnTo>
                  <a:lnTo>
                    <a:pt x="138754" y="427166"/>
                  </a:lnTo>
                  <a:lnTo>
                    <a:pt x="163858" y="461489"/>
                  </a:lnTo>
                  <a:lnTo>
                    <a:pt x="190813" y="494886"/>
                  </a:lnTo>
                  <a:lnTo>
                    <a:pt x="219568" y="527316"/>
                  </a:lnTo>
                  <a:lnTo>
                    <a:pt x="250069" y="558738"/>
                  </a:lnTo>
                  <a:lnTo>
                    <a:pt x="282264" y="589112"/>
                  </a:lnTo>
                  <a:lnTo>
                    <a:pt x="316098" y="618399"/>
                  </a:lnTo>
                  <a:lnTo>
                    <a:pt x="351520" y="646557"/>
                  </a:lnTo>
                  <a:lnTo>
                    <a:pt x="388476" y="673546"/>
                  </a:lnTo>
                  <a:lnTo>
                    <a:pt x="426913" y="699325"/>
                  </a:lnTo>
                  <a:lnTo>
                    <a:pt x="466779" y="723855"/>
                  </a:lnTo>
                  <a:lnTo>
                    <a:pt x="508020" y="747096"/>
                  </a:lnTo>
                  <a:lnTo>
                    <a:pt x="550583" y="769005"/>
                  </a:lnTo>
                  <a:lnTo>
                    <a:pt x="594416" y="789544"/>
                  </a:lnTo>
                  <a:lnTo>
                    <a:pt x="639465" y="808672"/>
                  </a:lnTo>
                  <a:lnTo>
                    <a:pt x="685678" y="826349"/>
                  </a:lnTo>
                  <a:lnTo>
                    <a:pt x="733002" y="842533"/>
                  </a:lnTo>
                  <a:lnTo>
                    <a:pt x="781383" y="857186"/>
                  </a:lnTo>
                  <a:lnTo>
                    <a:pt x="830769" y="870265"/>
                  </a:lnTo>
                  <a:lnTo>
                    <a:pt x="881106" y="881732"/>
                  </a:lnTo>
                  <a:lnTo>
                    <a:pt x="932342" y="891546"/>
                  </a:lnTo>
                  <a:lnTo>
                    <a:pt x="984424" y="899665"/>
                  </a:lnTo>
                  <a:lnTo>
                    <a:pt x="1037299" y="906051"/>
                  </a:lnTo>
                  <a:lnTo>
                    <a:pt x="1090913" y="910662"/>
                  </a:lnTo>
                  <a:lnTo>
                    <a:pt x="1145214" y="913458"/>
                  </a:lnTo>
                  <a:lnTo>
                    <a:pt x="1200150" y="914400"/>
                  </a:lnTo>
                  <a:lnTo>
                    <a:pt x="1428750" y="914400"/>
                  </a:lnTo>
                  <a:lnTo>
                    <a:pt x="1373814" y="913458"/>
                  </a:lnTo>
                  <a:lnTo>
                    <a:pt x="1319513" y="910662"/>
                  </a:lnTo>
                  <a:lnTo>
                    <a:pt x="1265899" y="906051"/>
                  </a:lnTo>
                  <a:lnTo>
                    <a:pt x="1213024" y="899665"/>
                  </a:lnTo>
                  <a:lnTo>
                    <a:pt x="1160942" y="891546"/>
                  </a:lnTo>
                  <a:lnTo>
                    <a:pt x="1109706" y="881732"/>
                  </a:lnTo>
                  <a:lnTo>
                    <a:pt x="1059369" y="870265"/>
                  </a:lnTo>
                  <a:lnTo>
                    <a:pt x="1009983" y="857186"/>
                  </a:lnTo>
                  <a:lnTo>
                    <a:pt x="961602" y="842533"/>
                  </a:lnTo>
                  <a:lnTo>
                    <a:pt x="914278" y="826349"/>
                  </a:lnTo>
                  <a:lnTo>
                    <a:pt x="868065" y="808672"/>
                  </a:lnTo>
                  <a:lnTo>
                    <a:pt x="823016" y="789544"/>
                  </a:lnTo>
                  <a:lnTo>
                    <a:pt x="779183" y="769005"/>
                  </a:lnTo>
                  <a:lnTo>
                    <a:pt x="736620" y="747096"/>
                  </a:lnTo>
                  <a:lnTo>
                    <a:pt x="695379" y="723855"/>
                  </a:lnTo>
                  <a:lnTo>
                    <a:pt x="655513" y="699325"/>
                  </a:lnTo>
                  <a:lnTo>
                    <a:pt x="617076" y="673546"/>
                  </a:lnTo>
                  <a:lnTo>
                    <a:pt x="580120" y="646556"/>
                  </a:lnTo>
                  <a:lnTo>
                    <a:pt x="544698" y="618399"/>
                  </a:lnTo>
                  <a:lnTo>
                    <a:pt x="510864" y="589112"/>
                  </a:lnTo>
                  <a:lnTo>
                    <a:pt x="478669" y="558738"/>
                  </a:lnTo>
                  <a:lnTo>
                    <a:pt x="448168" y="527316"/>
                  </a:lnTo>
                  <a:lnTo>
                    <a:pt x="419413" y="494886"/>
                  </a:lnTo>
                  <a:lnTo>
                    <a:pt x="392458" y="461489"/>
                  </a:lnTo>
                  <a:lnTo>
                    <a:pt x="367354" y="427166"/>
                  </a:lnTo>
                  <a:lnTo>
                    <a:pt x="344155" y="391957"/>
                  </a:lnTo>
                  <a:lnTo>
                    <a:pt x="322915" y="355901"/>
                  </a:lnTo>
                  <a:lnTo>
                    <a:pt x="303685" y="319040"/>
                  </a:lnTo>
                  <a:lnTo>
                    <a:pt x="286520" y="281414"/>
                  </a:lnTo>
                  <a:lnTo>
                    <a:pt x="271471" y="243063"/>
                  </a:lnTo>
                  <a:lnTo>
                    <a:pt x="258592" y="204028"/>
                  </a:lnTo>
                  <a:lnTo>
                    <a:pt x="247936" y="164349"/>
                  </a:lnTo>
                  <a:lnTo>
                    <a:pt x="239556" y="124066"/>
                  </a:lnTo>
                  <a:lnTo>
                    <a:pt x="233504" y="83220"/>
                  </a:lnTo>
                  <a:lnTo>
                    <a:pt x="229835" y="41851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0C58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48762" y="4344162"/>
              <a:ext cx="2705100" cy="914400"/>
            </a:xfrm>
            <a:custGeom>
              <a:avLst/>
              <a:gdLst/>
              <a:ahLst/>
              <a:cxnLst/>
              <a:rect l="l" t="t" r="r" b="b"/>
              <a:pathLst>
                <a:path w="2705100" h="914400">
                  <a:moveTo>
                    <a:pt x="1314450" y="910209"/>
                  </a:moveTo>
                  <a:lnTo>
                    <a:pt x="1367976" y="905393"/>
                  </a:lnTo>
                  <a:lnTo>
                    <a:pt x="1420805" y="898809"/>
                  </a:lnTo>
                  <a:lnTo>
                    <a:pt x="1472877" y="890493"/>
                  </a:lnTo>
                  <a:lnTo>
                    <a:pt x="1524137" y="880483"/>
                  </a:lnTo>
                  <a:lnTo>
                    <a:pt x="1574527" y="868815"/>
                  </a:lnTo>
                  <a:lnTo>
                    <a:pt x="1623991" y="855528"/>
                  </a:lnTo>
                  <a:lnTo>
                    <a:pt x="1672470" y="840658"/>
                  </a:lnTo>
                  <a:lnTo>
                    <a:pt x="1719909" y="824242"/>
                  </a:lnTo>
                  <a:lnTo>
                    <a:pt x="1766250" y="806318"/>
                  </a:lnTo>
                  <a:lnTo>
                    <a:pt x="1811435" y="786923"/>
                  </a:lnTo>
                  <a:lnTo>
                    <a:pt x="1855408" y="766093"/>
                  </a:lnTo>
                  <a:lnTo>
                    <a:pt x="1898113" y="743867"/>
                  </a:lnTo>
                  <a:lnTo>
                    <a:pt x="1939490" y="720281"/>
                  </a:lnTo>
                  <a:lnTo>
                    <a:pt x="1979485" y="695372"/>
                  </a:lnTo>
                  <a:lnTo>
                    <a:pt x="2018039" y="669178"/>
                  </a:lnTo>
                  <a:lnTo>
                    <a:pt x="2055096" y="641736"/>
                  </a:lnTo>
                  <a:lnTo>
                    <a:pt x="2090598" y="613082"/>
                  </a:lnTo>
                  <a:lnTo>
                    <a:pt x="2124488" y="583255"/>
                  </a:lnTo>
                  <a:lnTo>
                    <a:pt x="2156710" y="552291"/>
                  </a:lnTo>
                  <a:lnTo>
                    <a:pt x="2187206" y="520228"/>
                  </a:lnTo>
                  <a:lnTo>
                    <a:pt x="2215919" y="487102"/>
                  </a:lnTo>
                  <a:lnTo>
                    <a:pt x="2242793" y="452951"/>
                  </a:lnTo>
                  <a:lnTo>
                    <a:pt x="2267769" y="417812"/>
                  </a:lnTo>
                  <a:lnTo>
                    <a:pt x="2290791" y="381723"/>
                  </a:lnTo>
                  <a:lnTo>
                    <a:pt x="2311803" y="344719"/>
                  </a:lnTo>
                  <a:lnTo>
                    <a:pt x="2330746" y="306840"/>
                  </a:lnTo>
                  <a:lnTo>
                    <a:pt x="2347564" y="268121"/>
                  </a:lnTo>
                  <a:lnTo>
                    <a:pt x="2362200" y="228600"/>
                  </a:lnTo>
                  <a:lnTo>
                    <a:pt x="2247900" y="228600"/>
                  </a:lnTo>
                  <a:lnTo>
                    <a:pt x="2514600" y="0"/>
                  </a:lnTo>
                  <a:lnTo>
                    <a:pt x="2705100" y="228600"/>
                  </a:lnTo>
                  <a:lnTo>
                    <a:pt x="2590800" y="228600"/>
                  </a:lnTo>
                  <a:lnTo>
                    <a:pt x="2575994" y="268561"/>
                  </a:lnTo>
                  <a:lnTo>
                    <a:pt x="2558974" y="307676"/>
                  </a:lnTo>
                  <a:lnTo>
                    <a:pt x="2539800" y="345909"/>
                  </a:lnTo>
                  <a:lnTo>
                    <a:pt x="2518533" y="383224"/>
                  </a:lnTo>
                  <a:lnTo>
                    <a:pt x="2495232" y="419585"/>
                  </a:lnTo>
                  <a:lnTo>
                    <a:pt x="2469958" y="454956"/>
                  </a:lnTo>
                  <a:lnTo>
                    <a:pt x="2442773" y="489303"/>
                  </a:lnTo>
                  <a:lnTo>
                    <a:pt x="2413735" y="522589"/>
                  </a:lnTo>
                  <a:lnTo>
                    <a:pt x="2382906" y="554779"/>
                  </a:lnTo>
                  <a:lnTo>
                    <a:pt x="2350346" y="585836"/>
                  </a:lnTo>
                  <a:lnTo>
                    <a:pt x="2316116" y="615727"/>
                  </a:lnTo>
                  <a:lnTo>
                    <a:pt x="2280275" y="644414"/>
                  </a:lnTo>
                  <a:lnTo>
                    <a:pt x="2242885" y="671862"/>
                  </a:lnTo>
                  <a:lnTo>
                    <a:pt x="2204006" y="698036"/>
                  </a:lnTo>
                  <a:lnTo>
                    <a:pt x="2163699" y="722899"/>
                  </a:lnTo>
                  <a:lnTo>
                    <a:pt x="2122023" y="746417"/>
                  </a:lnTo>
                  <a:lnTo>
                    <a:pt x="2079039" y="768554"/>
                  </a:lnTo>
                  <a:lnTo>
                    <a:pt x="2034808" y="789273"/>
                  </a:lnTo>
                  <a:lnTo>
                    <a:pt x="1989390" y="808540"/>
                  </a:lnTo>
                  <a:lnTo>
                    <a:pt x="1942846" y="826318"/>
                  </a:lnTo>
                  <a:lnTo>
                    <a:pt x="1895235" y="842572"/>
                  </a:lnTo>
                  <a:lnTo>
                    <a:pt x="1846619" y="857267"/>
                  </a:lnTo>
                  <a:lnTo>
                    <a:pt x="1797059" y="870366"/>
                  </a:lnTo>
                  <a:lnTo>
                    <a:pt x="1746613" y="881835"/>
                  </a:lnTo>
                  <a:lnTo>
                    <a:pt x="1695344" y="891637"/>
                  </a:lnTo>
                  <a:lnTo>
                    <a:pt x="1643310" y="899736"/>
                  </a:lnTo>
                  <a:lnTo>
                    <a:pt x="1590574" y="906098"/>
                  </a:lnTo>
                  <a:lnTo>
                    <a:pt x="1537195" y="910686"/>
                  </a:lnTo>
                  <a:lnTo>
                    <a:pt x="1483233" y="913465"/>
                  </a:lnTo>
                  <a:lnTo>
                    <a:pt x="1428750" y="914400"/>
                  </a:lnTo>
                  <a:lnTo>
                    <a:pt x="1200150" y="914400"/>
                  </a:lnTo>
                  <a:lnTo>
                    <a:pt x="1145214" y="913458"/>
                  </a:lnTo>
                  <a:lnTo>
                    <a:pt x="1090913" y="910662"/>
                  </a:lnTo>
                  <a:lnTo>
                    <a:pt x="1037299" y="906051"/>
                  </a:lnTo>
                  <a:lnTo>
                    <a:pt x="984424" y="899665"/>
                  </a:lnTo>
                  <a:lnTo>
                    <a:pt x="932342" y="891546"/>
                  </a:lnTo>
                  <a:lnTo>
                    <a:pt x="881106" y="881732"/>
                  </a:lnTo>
                  <a:lnTo>
                    <a:pt x="830769" y="870265"/>
                  </a:lnTo>
                  <a:lnTo>
                    <a:pt x="781383" y="857186"/>
                  </a:lnTo>
                  <a:lnTo>
                    <a:pt x="733002" y="842533"/>
                  </a:lnTo>
                  <a:lnTo>
                    <a:pt x="685678" y="826349"/>
                  </a:lnTo>
                  <a:lnTo>
                    <a:pt x="639465" y="808672"/>
                  </a:lnTo>
                  <a:lnTo>
                    <a:pt x="594416" y="789544"/>
                  </a:lnTo>
                  <a:lnTo>
                    <a:pt x="550583" y="769005"/>
                  </a:lnTo>
                  <a:lnTo>
                    <a:pt x="508020" y="747096"/>
                  </a:lnTo>
                  <a:lnTo>
                    <a:pt x="466779" y="723855"/>
                  </a:lnTo>
                  <a:lnTo>
                    <a:pt x="426913" y="699325"/>
                  </a:lnTo>
                  <a:lnTo>
                    <a:pt x="388476" y="673546"/>
                  </a:lnTo>
                  <a:lnTo>
                    <a:pt x="351520" y="646557"/>
                  </a:lnTo>
                  <a:lnTo>
                    <a:pt x="316098" y="618399"/>
                  </a:lnTo>
                  <a:lnTo>
                    <a:pt x="282264" y="589112"/>
                  </a:lnTo>
                  <a:lnTo>
                    <a:pt x="250069" y="558738"/>
                  </a:lnTo>
                  <a:lnTo>
                    <a:pt x="219568" y="527316"/>
                  </a:lnTo>
                  <a:lnTo>
                    <a:pt x="190813" y="494886"/>
                  </a:lnTo>
                  <a:lnTo>
                    <a:pt x="163858" y="461489"/>
                  </a:lnTo>
                  <a:lnTo>
                    <a:pt x="138754" y="427166"/>
                  </a:lnTo>
                  <a:lnTo>
                    <a:pt x="115555" y="391957"/>
                  </a:lnTo>
                  <a:lnTo>
                    <a:pt x="94315" y="355901"/>
                  </a:lnTo>
                  <a:lnTo>
                    <a:pt x="75085" y="319040"/>
                  </a:lnTo>
                  <a:lnTo>
                    <a:pt x="57920" y="281414"/>
                  </a:lnTo>
                  <a:lnTo>
                    <a:pt x="42871" y="243063"/>
                  </a:lnTo>
                  <a:lnTo>
                    <a:pt x="29992" y="204028"/>
                  </a:lnTo>
                  <a:lnTo>
                    <a:pt x="19336" y="164349"/>
                  </a:lnTo>
                  <a:lnTo>
                    <a:pt x="10956" y="124066"/>
                  </a:lnTo>
                  <a:lnTo>
                    <a:pt x="4904" y="83220"/>
                  </a:lnTo>
                  <a:lnTo>
                    <a:pt x="1235" y="41851"/>
                  </a:lnTo>
                  <a:lnTo>
                    <a:pt x="0" y="0"/>
                  </a:lnTo>
                  <a:lnTo>
                    <a:pt x="228600" y="0"/>
                  </a:lnTo>
                  <a:lnTo>
                    <a:pt x="229835" y="41851"/>
                  </a:lnTo>
                  <a:lnTo>
                    <a:pt x="233504" y="83220"/>
                  </a:lnTo>
                  <a:lnTo>
                    <a:pt x="239556" y="124066"/>
                  </a:lnTo>
                  <a:lnTo>
                    <a:pt x="247936" y="164349"/>
                  </a:lnTo>
                  <a:lnTo>
                    <a:pt x="258592" y="204028"/>
                  </a:lnTo>
                  <a:lnTo>
                    <a:pt x="271471" y="243063"/>
                  </a:lnTo>
                  <a:lnTo>
                    <a:pt x="286520" y="281414"/>
                  </a:lnTo>
                  <a:lnTo>
                    <a:pt x="303685" y="319040"/>
                  </a:lnTo>
                  <a:lnTo>
                    <a:pt x="322915" y="355901"/>
                  </a:lnTo>
                  <a:lnTo>
                    <a:pt x="344155" y="391957"/>
                  </a:lnTo>
                  <a:lnTo>
                    <a:pt x="367354" y="427166"/>
                  </a:lnTo>
                  <a:lnTo>
                    <a:pt x="392458" y="461489"/>
                  </a:lnTo>
                  <a:lnTo>
                    <a:pt x="419413" y="494886"/>
                  </a:lnTo>
                  <a:lnTo>
                    <a:pt x="448168" y="527316"/>
                  </a:lnTo>
                  <a:lnTo>
                    <a:pt x="478669" y="558738"/>
                  </a:lnTo>
                  <a:lnTo>
                    <a:pt x="510864" y="589112"/>
                  </a:lnTo>
                  <a:lnTo>
                    <a:pt x="544698" y="618399"/>
                  </a:lnTo>
                  <a:lnTo>
                    <a:pt x="580120" y="646556"/>
                  </a:lnTo>
                  <a:lnTo>
                    <a:pt x="617076" y="673546"/>
                  </a:lnTo>
                  <a:lnTo>
                    <a:pt x="655513" y="699325"/>
                  </a:lnTo>
                  <a:lnTo>
                    <a:pt x="695379" y="723855"/>
                  </a:lnTo>
                  <a:lnTo>
                    <a:pt x="736620" y="747096"/>
                  </a:lnTo>
                  <a:lnTo>
                    <a:pt x="779183" y="769005"/>
                  </a:lnTo>
                  <a:lnTo>
                    <a:pt x="823016" y="789544"/>
                  </a:lnTo>
                  <a:lnTo>
                    <a:pt x="868065" y="808672"/>
                  </a:lnTo>
                  <a:lnTo>
                    <a:pt x="914278" y="826349"/>
                  </a:lnTo>
                  <a:lnTo>
                    <a:pt x="961602" y="842533"/>
                  </a:lnTo>
                  <a:lnTo>
                    <a:pt x="1009983" y="857186"/>
                  </a:lnTo>
                  <a:lnTo>
                    <a:pt x="1059369" y="870265"/>
                  </a:lnTo>
                  <a:lnTo>
                    <a:pt x="1109706" y="881732"/>
                  </a:lnTo>
                  <a:lnTo>
                    <a:pt x="1160942" y="891546"/>
                  </a:lnTo>
                  <a:lnTo>
                    <a:pt x="1213024" y="899665"/>
                  </a:lnTo>
                  <a:lnTo>
                    <a:pt x="1265899" y="906051"/>
                  </a:lnTo>
                  <a:lnTo>
                    <a:pt x="1319513" y="910662"/>
                  </a:lnTo>
                  <a:lnTo>
                    <a:pt x="1373814" y="913458"/>
                  </a:lnTo>
                  <a:lnTo>
                    <a:pt x="1428750" y="914400"/>
                  </a:lnTo>
                </a:path>
              </a:pathLst>
            </a:custGeom>
            <a:ln w="25908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2883916" y="2045207"/>
            <a:ext cx="2881630" cy="1516380"/>
            <a:chOff x="2883916" y="2045207"/>
            <a:chExt cx="2881630" cy="1516380"/>
          </a:xfrm>
        </p:grpSpPr>
        <p:sp>
          <p:nvSpPr>
            <p:cNvPr id="17" name="object 17"/>
            <p:cNvSpPr/>
            <p:nvPr/>
          </p:nvSpPr>
          <p:spPr>
            <a:xfrm>
              <a:off x="2896870" y="2558132"/>
              <a:ext cx="1470025" cy="990600"/>
            </a:xfrm>
            <a:custGeom>
              <a:avLst/>
              <a:gdLst/>
              <a:ahLst/>
              <a:cxnLst/>
              <a:rect l="l" t="t" r="r" b="b"/>
              <a:pathLst>
                <a:path w="1470025" h="990600">
                  <a:moveTo>
                    <a:pt x="1363939" y="0"/>
                  </a:moveTo>
                  <a:lnTo>
                    <a:pt x="1311630" y="220"/>
                  </a:lnTo>
                  <a:lnTo>
                    <a:pt x="1259709" y="2125"/>
                  </a:lnTo>
                  <a:lnTo>
                    <a:pt x="1208228" y="5686"/>
                  </a:lnTo>
                  <a:lnTo>
                    <a:pt x="1157239" y="10877"/>
                  </a:lnTo>
                  <a:lnTo>
                    <a:pt x="1106792" y="17667"/>
                  </a:lnTo>
                  <a:lnTo>
                    <a:pt x="1056940" y="26030"/>
                  </a:lnTo>
                  <a:lnTo>
                    <a:pt x="1007734" y="35936"/>
                  </a:lnTo>
                  <a:lnTo>
                    <a:pt x="959225" y="47358"/>
                  </a:lnTo>
                  <a:lnTo>
                    <a:pt x="911466" y="60267"/>
                  </a:lnTo>
                  <a:lnTo>
                    <a:pt x="864506" y="74635"/>
                  </a:lnTo>
                  <a:lnTo>
                    <a:pt x="818399" y="90434"/>
                  </a:lnTo>
                  <a:lnTo>
                    <a:pt x="773195" y="107636"/>
                  </a:lnTo>
                  <a:lnTo>
                    <a:pt x="728946" y="126212"/>
                  </a:lnTo>
                  <a:lnTo>
                    <a:pt x="685703" y="146134"/>
                  </a:lnTo>
                  <a:lnTo>
                    <a:pt x="643519" y="167374"/>
                  </a:lnTo>
                  <a:lnTo>
                    <a:pt x="602444" y="189903"/>
                  </a:lnTo>
                  <a:lnTo>
                    <a:pt x="562529" y="213694"/>
                  </a:lnTo>
                  <a:lnTo>
                    <a:pt x="523828" y="238718"/>
                  </a:lnTo>
                  <a:lnTo>
                    <a:pt x="486390" y="264947"/>
                  </a:lnTo>
                  <a:lnTo>
                    <a:pt x="450268" y="292353"/>
                  </a:lnTo>
                  <a:lnTo>
                    <a:pt x="415513" y="320907"/>
                  </a:lnTo>
                  <a:lnTo>
                    <a:pt x="382176" y="350581"/>
                  </a:lnTo>
                  <a:lnTo>
                    <a:pt x="350310" y="381347"/>
                  </a:lnTo>
                  <a:lnTo>
                    <a:pt x="319964" y="413177"/>
                  </a:lnTo>
                  <a:lnTo>
                    <a:pt x="291192" y="446042"/>
                  </a:lnTo>
                  <a:lnTo>
                    <a:pt x="264045" y="479915"/>
                  </a:lnTo>
                  <a:lnTo>
                    <a:pt x="238573" y="514766"/>
                  </a:lnTo>
                  <a:lnTo>
                    <a:pt x="214829" y="550568"/>
                  </a:lnTo>
                  <a:lnTo>
                    <a:pt x="192864" y="587293"/>
                  </a:lnTo>
                  <a:lnTo>
                    <a:pt x="172730" y="624912"/>
                  </a:lnTo>
                  <a:lnTo>
                    <a:pt x="154477" y="663397"/>
                  </a:lnTo>
                  <a:lnTo>
                    <a:pt x="138158" y="702719"/>
                  </a:lnTo>
                  <a:lnTo>
                    <a:pt x="123825" y="742851"/>
                  </a:lnTo>
                  <a:lnTo>
                    <a:pt x="0" y="742851"/>
                  </a:lnTo>
                  <a:lnTo>
                    <a:pt x="207518" y="990501"/>
                  </a:lnTo>
                  <a:lnTo>
                    <a:pt x="495300" y="742851"/>
                  </a:lnTo>
                  <a:lnTo>
                    <a:pt x="371475" y="742851"/>
                  </a:lnTo>
                  <a:lnTo>
                    <a:pt x="386248" y="701595"/>
                  </a:lnTo>
                  <a:lnTo>
                    <a:pt x="403153" y="661143"/>
                  </a:lnTo>
                  <a:lnTo>
                    <a:pt x="422137" y="621533"/>
                  </a:lnTo>
                  <a:lnTo>
                    <a:pt x="443145" y="582800"/>
                  </a:lnTo>
                  <a:lnTo>
                    <a:pt x="466124" y="544980"/>
                  </a:lnTo>
                  <a:lnTo>
                    <a:pt x="491020" y="508109"/>
                  </a:lnTo>
                  <a:lnTo>
                    <a:pt x="517781" y="472223"/>
                  </a:lnTo>
                  <a:lnTo>
                    <a:pt x="546351" y="437358"/>
                  </a:lnTo>
                  <a:lnTo>
                    <a:pt x="576678" y="403550"/>
                  </a:lnTo>
                  <a:lnTo>
                    <a:pt x="608707" y="370835"/>
                  </a:lnTo>
                  <a:lnTo>
                    <a:pt x="642386" y="339249"/>
                  </a:lnTo>
                  <a:lnTo>
                    <a:pt x="677661" y="308827"/>
                  </a:lnTo>
                  <a:lnTo>
                    <a:pt x="714478" y="279607"/>
                  </a:lnTo>
                  <a:lnTo>
                    <a:pt x="752783" y="251623"/>
                  </a:lnTo>
                  <a:lnTo>
                    <a:pt x="792523" y="224911"/>
                  </a:lnTo>
                  <a:lnTo>
                    <a:pt x="833644" y="199509"/>
                  </a:lnTo>
                  <a:lnTo>
                    <a:pt x="876093" y="175451"/>
                  </a:lnTo>
                  <a:lnTo>
                    <a:pt x="919816" y="152774"/>
                  </a:lnTo>
                  <a:lnTo>
                    <a:pt x="964759" y="131513"/>
                  </a:lnTo>
                  <a:lnTo>
                    <a:pt x="1010869" y="111705"/>
                  </a:lnTo>
                  <a:lnTo>
                    <a:pt x="1058092" y="93385"/>
                  </a:lnTo>
                  <a:lnTo>
                    <a:pt x="1106375" y="76590"/>
                  </a:lnTo>
                  <a:lnTo>
                    <a:pt x="1155663" y="61355"/>
                  </a:lnTo>
                  <a:lnTo>
                    <a:pt x="1205904" y="47716"/>
                  </a:lnTo>
                  <a:lnTo>
                    <a:pt x="1257044" y="35710"/>
                  </a:lnTo>
                  <a:lnTo>
                    <a:pt x="1309028" y="25372"/>
                  </a:lnTo>
                  <a:lnTo>
                    <a:pt x="1361804" y="16738"/>
                  </a:lnTo>
                  <a:lnTo>
                    <a:pt x="1415318" y="9845"/>
                  </a:lnTo>
                  <a:lnTo>
                    <a:pt x="1469517" y="4727"/>
                  </a:lnTo>
                  <a:lnTo>
                    <a:pt x="1416585" y="1493"/>
                  </a:lnTo>
                  <a:lnTo>
                    <a:pt x="1363939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42688" y="2558033"/>
              <a:ext cx="1510030" cy="990600"/>
            </a:xfrm>
            <a:custGeom>
              <a:avLst/>
              <a:gdLst/>
              <a:ahLst/>
              <a:cxnLst/>
              <a:rect l="l" t="t" r="r" b="b"/>
              <a:pathLst>
                <a:path w="1510029" h="990600">
                  <a:moveTo>
                    <a:pt x="247523" y="0"/>
                  </a:moveTo>
                  <a:lnTo>
                    <a:pt x="0" y="0"/>
                  </a:lnTo>
                  <a:lnTo>
                    <a:pt x="53345" y="868"/>
                  </a:lnTo>
                  <a:lnTo>
                    <a:pt x="106127" y="3453"/>
                  </a:lnTo>
                  <a:lnTo>
                    <a:pt x="158301" y="7717"/>
                  </a:lnTo>
                  <a:lnTo>
                    <a:pt x="209822" y="13628"/>
                  </a:lnTo>
                  <a:lnTo>
                    <a:pt x="260648" y="21151"/>
                  </a:lnTo>
                  <a:lnTo>
                    <a:pt x="310734" y="30252"/>
                  </a:lnTo>
                  <a:lnTo>
                    <a:pt x="360037" y="40896"/>
                  </a:lnTo>
                  <a:lnTo>
                    <a:pt x="408513" y="53048"/>
                  </a:lnTo>
                  <a:lnTo>
                    <a:pt x="456118" y="66675"/>
                  </a:lnTo>
                  <a:lnTo>
                    <a:pt x="502808" y="81742"/>
                  </a:lnTo>
                  <a:lnTo>
                    <a:pt x="548539" y="98215"/>
                  </a:lnTo>
                  <a:lnTo>
                    <a:pt x="593269" y="116059"/>
                  </a:lnTo>
                  <a:lnTo>
                    <a:pt x="636952" y="135240"/>
                  </a:lnTo>
                  <a:lnTo>
                    <a:pt x="679545" y="155724"/>
                  </a:lnTo>
                  <a:lnTo>
                    <a:pt x="721004" y="177476"/>
                  </a:lnTo>
                  <a:lnTo>
                    <a:pt x="761285" y="200461"/>
                  </a:lnTo>
                  <a:lnTo>
                    <a:pt x="800346" y="224646"/>
                  </a:lnTo>
                  <a:lnTo>
                    <a:pt x="838141" y="249997"/>
                  </a:lnTo>
                  <a:lnTo>
                    <a:pt x="874627" y="276477"/>
                  </a:lnTo>
                  <a:lnTo>
                    <a:pt x="909760" y="304054"/>
                  </a:lnTo>
                  <a:lnTo>
                    <a:pt x="943496" y="332693"/>
                  </a:lnTo>
                  <a:lnTo>
                    <a:pt x="975793" y="362360"/>
                  </a:lnTo>
                  <a:lnTo>
                    <a:pt x="1006605" y="393020"/>
                  </a:lnTo>
                  <a:lnTo>
                    <a:pt x="1035888" y="424638"/>
                  </a:lnTo>
                  <a:lnTo>
                    <a:pt x="1063601" y="457182"/>
                  </a:lnTo>
                  <a:lnTo>
                    <a:pt x="1089697" y="490615"/>
                  </a:lnTo>
                  <a:lnTo>
                    <a:pt x="1114134" y="524903"/>
                  </a:lnTo>
                  <a:lnTo>
                    <a:pt x="1136868" y="560013"/>
                  </a:lnTo>
                  <a:lnTo>
                    <a:pt x="1157855" y="595911"/>
                  </a:lnTo>
                  <a:lnTo>
                    <a:pt x="1177051" y="632560"/>
                  </a:lnTo>
                  <a:lnTo>
                    <a:pt x="1194412" y="669928"/>
                  </a:lnTo>
                  <a:lnTo>
                    <a:pt x="1209895" y="707979"/>
                  </a:lnTo>
                  <a:lnTo>
                    <a:pt x="1223455" y="746680"/>
                  </a:lnTo>
                  <a:lnTo>
                    <a:pt x="1235050" y="785996"/>
                  </a:lnTo>
                  <a:lnTo>
                    <a:pt x="1244635" y="825893"/>
                  </a:lnTo>
                  <a:lnTo>
                    <a:pt x="1252166" y="866336"/>
                  </a:lnTo>
                  <a:lnTo>
                    <a:pt x="1257599" y="907291"/>
                  </a:lnTo>
                  <a:lnTo>
                    <a:pt x="1260891" y="948724"/>
                  </a:lnTo>
                  <a:lnTo>
                    <a:pt x="1261999" y="990600"/>
                  </a:lnTo>
                  <a:lnTo>
                    <a:pt x="1509649" y="990600"/>
                  </a:lnTo>
                  <a:lnTo>
                    <a:pt x="1508541" y="948724"/>
                  </a:lnTo>
                  <a:lnTo>
                    <a:pt x="1505249" y="907291"/>
                  </a:lnTo>
                  <a:lnTo>
                    <a:pt x="1499816" y="866336"/>
                  </a:lnTo>
                  <a:lnTo>
                    <a:pt x="1492285" y="825893"/>
                  </a:lnTo>
                  <a:lnTo>
                    <a:pt x="1482700" y="785996"/>
                  </a:lnTo>
                  <a:lnTo>
                    <a:pt x="1471105" y="746680"/>
                  </a:lnTo>
                  <a:lnTo>
                    <a:pt x="1457544" y="707979"/>
                  </a:lnTo>
                  <a:lnTo>
                    <a:pt x="1442061" y="669928"/>
                  </a:lnTo>
                  <a:lnTo>
                    <a:pt x="1424699" y="632560"/>
                  </a:lnTo>
                  <a:lnTo>
                    <a:pt x="1405503" y="595911"/>
                  </a:lnTo>
                  <a:lnTo>
                    <a:pt x="1384515" y="560013"/>
                  </a:lnTo>
                  <a:lnTo>
                    <a:pt x="1361780" y="524903"/>
                  </a:lnTo>
                  <a:lnTo>
                    <a:pt x="1337342" y="490615"/>
                  </a:lnTo>
                  <a:lnTo>
                    <a:pt x="1311245" y="457182"/>
                  </a:lnTo>
                  <a:lnTo>
                    <a:pt x="1283531" y="424638"/>
                  </a:lnTo>
                  <a:lnTo>
                    <a:pt x="1254246" y="393020"/>
                  </a:lnTo>
                  <a:lnTo>
                    <a:pt x="1223432" y="362360"/>
                  </a:lnTo>
                  <a:lnTo>
                    <a:pt x="1191134" y="332693"/>
                  </a:lnTo>
                  <a:lnTo>
                    <a:pt x="1157395" y="304054"/>
                  </a:lnTo>
                  <a:lnTo>
                    <a:pt x="1122259" y="276477"/>
                  </a:lnTo>
                  <a:lnTo>
                    <a:pt x="1085771" y="249997"/>
                  </a:lnTo>
                  <a:lnTo>
                    <a:pt x="1047973" y="224646"/>
                  </a:lnTo>
                  <a:lnTo>
                    <a:pt x="1008909" y="200461"/>
                  </a:lnTo>
                  <a:lnTo>
                    <a:pt x="968624" y="177476"/>
                  </a:lnTo>
                  <a:lnTo>
                    <a:pt x="927161" y="155724"/>
                  </a:lnTo>
                  <a:lnTo>
                    <a:pt x="884564" y="135240"/>
                  </a:lnTo>
                  <a:lnTo>
                    <a:pt x="840876" y="116059"/>
                  </a:lnTo>
                  <a:lnTo>
                    <a:pt x="796142" y="98215"/>
                  </a:lnTo>
                  <a:lnTo>
                    <a:pt x="750406" y="81742"/>
                  </a:lnTo>
                  <a:lnTo>
                    <a:pt x="703710" y="66675"/>
                  </a:lnTo>
                  <a:lnTo>
                    <a:pt x="656099" y="53048"/>
                  </a:lnTo>
                  <a:lnTo>
                    <a:pt x="607617" y="40896"/>
                  </a:lnTo>
                  <a:lnTo>
                    <a:pt x="558307" y="30252"/>
                  </a:lnTo>
                  <a:lnTo>
                    <a:pt x="508214" y="21151"/>
                  </a:lnTo>
                  <a:lnTo>
                    <a:pt x="457380" y="13628"/>
                  </a:lnTo>
                  <a:lnTo>
                    <a:pt x="405851" y="7717"/>
                  </a:lnTo>
                  <a:lnTo>
                    <a:pt x="353669" y="3453"/>
                  </a:lnTo>
                  <a:lnTo>
                    <a:pt x="300878" y="868"/>
                  </a:lnTo>
                  <a:lnTo>
                    <a:pt x="247523" y="0"/>
                  </a:lnTo>
                  <a:close/>
                </a:path>
              </a:pathLst>
            </a:custGeom>
            <a:solidFill>
              <a:srgbClr val="0C58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896870" y="2558033"/>
              <a:ext cx="2855595" cy="990600"/>
            </a:xfrm>
            <a:custGeom>
              <a:avLst/>
              <a:gdLst/>
              <a:ahLst/>
              <a:cxnLst/>
              <a:rect l="l" t="t" r="r" b="b"/>
              <a:pathLst>
                <a:path w="2855595" h="990600">
                  <a:moveTo>
                    <a:pt x="1469517" y="4825"/>
                  </a:moveTo>
                  <a:lnTo>
                    <a:pt x="1415318" y="9943"/>
                  </a:lnTo>
                  <a:lnTo>
                    <a:pt x="1361804" y="16836"/>
                  </a:lnTo>
                  <a:lnTo>
                    <a:pt x="1309028" y="25470"/>
                  </a:lnTo>
                  <a:lnTo>
                    <a:pt x="1257044" y="35808"/>
                  </a:lnTo>
                  <a:lnTo>
                    <a:pt x="1205904" y="47814"/>
                  </a:lnTo>
                  <a:lnTo>
                    <a:pt x="1155663" y="61453"/>
                  </a:lnTo>
                  <a:lnTo>
                    <a:pt x="1106375" y="76688"/>
                  </a:lnTo>
                  <a:lnTo>
                    <a:pt x="1058092" y="93483"/>
                  </a:lnTo>
                  <a:lnTo>
                    <a:pt x="1010869" y="111803"/>
                  </a:lnTo>
                  <a:lnTo>
                    <a:pt x="964759" y="131611"/>
                  </a:lnTo>
                  <a:lnTo>
                    <a:pt x="919816" y="152872"/>
                  </a:lnTo>
                  <a:lnTo>
                    <a:pt x="876093" y="175549"/>
                  </a:lnTo>
                  <a:lnTo>
                    <a:pt x="833644" y="199607"/>
                  </a:lnTo>
                  <a:lnTo>
                    <a:pt x="792523" y="225010"/>
                  </a:lnTo>
                  <a:lnTo>
                    <a:pt x="752783" y="251721"/>
                  </a:lnTo>
                  <a:lnTo>
                    <a:pt x="714478" y="279705"/>
                  </a:lnTo>
                  <a:lnTo>
                    <a:pt x="677661" y="308925"/>
                  </a:lnTo>
                  <a:lnTo>
                    <a:pt x="642386" y="339347"/>
                  </a:lnTo>
                  <a:lnTo>
                    <a:pt x="608707" y="370933"/>
                  </a:lnTo>
                  <a:lnTo>
                    <a:pt x="576678" y="403648"/>
                  </a:lnTo>
                  <a:lnTo>
                    <a:pt x="546351" y="437456"/>
                  </a:lnTo>
                  <a:lnTo>
                    <a:pt x="517781" y="472321"/>
                  </a:lnTo>
                  <a:lnTo>
                    <a:pt x="491020" y="508207"/>
                  </a:lnTo>
                  <a:lnTo>
                    <a:pt x="466124" y="545078"/>
                  </a:lnTo>
                  <a:lnTo>
                    <a:pt x="443145" y="582898"/>
                  </a:lnTo>
                  <a:lnTo>
                    <a:pt x="422137" y="621631"/>
                  </a:lnTo>
                  <a:lnTo>
                    <a:pt x="403153" y="661241"/>
                  </a:lnTo>
                  <a:lnTo>
                    <a:pt x="386248" y="701693"/>
                  </a:lnTo>
                  <a:lnTo>
                    <a:pt x="371475" y="742950"/>
                  </a:lnTo>
                  <a:lnTo>
                    <a:pt x="495300" y="742950"/>
                  </a:lnTo>
                  <a:lnTo>
                    <a:pt x="207518" y="990600"/>
                  </a:lnTo>
                  <a:lnTo>
                    <a:pt x="0" y="742950"/>
                  </a:lnTo>
                  <a:lnTo>
                    <a:pt x="123825" y="742950"/>
                  </a:lnTo>
                  <a:lnTo>
                    <a:pt x="138345" y="702336"/>
                  </a:lnTo>
                  <a:lnTo>
                    <a:pt x="154916" y="662527"/>
                  </a:lnTo>
                  <a:lnTo>
                    <a:pt x="173486" y="623553"/>
                  </a:lnTo>
                  <a:lnTo>
                    <a:pt x="194001" y="585448"/>
                  </a:lnTo>
                  <a:lnTo>
                    <a:pt x="216409" y="548242"/>
                  </a:lnTo>
                  <a:lnTo>
                    <a:pt x="240659" y="511968"/>
                  </a:lnTo>
                  <a:lnTo>
                    <a:pt x="266697" y="476656"/>
                  </a:lnTo>
                  <a:lnTo>
                    <a:pt x="294471" y="442340"/>
                  </a:lnTo>
                  <a:lnTo>
                    <a:pt x="323929" y="409051"/>
                  </a:lnTo>
                  <a:lnTo>
                    <a:pt x="355018" y="376821"/>
                  </a:lnTo>
                  <a:lnTo>
                    <a:pt x="387687" y="345681"/>
                  </a:lnTo>
                  <a:lnTo>
                    <a:pt x="421882" y="315664"/>
                  </a:lnTo>
                  <a:lnTo>
                    <a:pt x="457551" y="286801"/>
                  </a:lnTo>
                  <a:lnTo>
                    <a:pt x="494642" y="259123"/>
                  </a:lnTo>
                  <a:lnTo>
                    <a:pt x="533103" y="232664"/>
                  </a:lnTo>
                  <a:lnTo>
                    <a:pt x="572881" y="207454"/>
                  </a:lnTo>
                  <a:lnTo>
                    <a:pt x="613923" y="183526"/>
                  </a:lnTo>
                  <a:lnTo>
                    <a:pt x="656178" y="160910"/>
                  </a:lnTo>
                  <a:lnTo>
                    <a:pt x="699592" y="139640"/>
                  </a:lnTo>
                  <a:lnTo>
                    <a:pt x="744114" y="119747"/>
                  </a:lnTo>
                  <a:lnTo>
                    <a:pt x="789691" y="101262"/>
                  </a:lnTo>
                  <a:lnTo>
                    <a:pt x="836271" y="84218"/>
                  </a:lnTo>
                  <a:lnTo>
                    <a:pt x="883801" y="68646"/>
                  </a:lnTo>
                  <a:lnTo>
                    <a:pt x="932229" y="54578"/>
                  </a:lnTo>
                  <a:lnTo>
                    <a:pt x="981503" y="42046"/>
                  </a:lnTo>
                  <a:lnTo>
                    <a:pt x="1031569" y="31082"/>
                  </a:lnTo>
                  <a:lnTo>
                    <a:pt x="1082377" y="21717"/>
                  </a:lnTo>
                  <a:lnTo>
                    <a:pt x="1133873" y="13983"/>
                  </a:lnTo>
                  <a:lnTo>
                    <a:pt x="1186004" y="7913"/>
                  </a:lnTo>
                  <a:lnTo>
                    <a:pt x="1238720" y="3538"/>
                  </a:lnTo>
                  <a:lnTo>
                    <a:pt x="1291966" y="889"/>
                  </a:lnTo>
                  <a:lnTo>
                    <a:pt x="1345692" y="0"/>
                  </a:lnTo>
                  <a:lnTo>
                    <a:pt x="1593342" y="0"/>
                  </a:lnTo>
                  <a:lnTo>
                    <a:pt x="1646697" y="868"/>
                  </a:lnTo>
                  <a:lnTo>
                    <a:pt x="1699488" y="3453"/>
                  </a:lnTo>
                  <a:lnTo>
                    <a:pt x="1751670" y="7717"/>
                  </a:lnTo>
                  <a:lnTo>
                    <a:pt x="1803199" y="13628"/>
                  </a:lnTo>
                  <a:lnTo>
                    <a:pt x="1854033" y="21151"/>
                  </a:lnTo>
                  <a:lnTo>
                    <a:pt x="1904126" y="30252"/>
                  </a:lnTo>
                  <a:lnTo>
                    <a:pt x="1953436" y="40896"/>
                  </a:lnTo>
                  <a:lnTo>
                    <a:pt x="2001918" y="53048"/>
                  </a:lnTo>
                  <a:lnTo>
                    <a:pt x="2049529" y="66675"/>
                  </a:lnTo>
                  <a:lnTo>
                    <a:pt x="2096225" y="81742"/>
                  </a:lnTo>
                  <a:lnTo>
                    <a:pt x="2141961" y="98215"/>
                  </a:lnTo>
                  <a:lnTo>
                    <a:pt x="2186695" y="116059"/>
                  </a:lnTo>
                  <a:lnTo>
                    <a:pt x="2230383" y="135240"/>
                  </a:lnTo>
                  <a:lnTo>
                    <a:pt x="2272980" y="155724"/>
                  </a:lnTo>
                  <a:lnTo>
                    <a:pt x="2314443" y="177476"/>
                  </a:lnTo>
                  <a:lnTo>
                    <a:pt x="2354728" y="200461"/>
                  </a:lnTo>
                  <a:lnTo>
                    <a:pt x="2393792" y="224646"/>
                  </a:lnTo>
                  <a:lnTo>
                    <a:pt x="2431590" y="249997"/>
                  </a:lnTo>
                  <a:lnTo>
                    <a:pt x="2468078" y="276477"/>
                  </a:lnTo>
                  <a:lnTo>
                    <a:pt x="2503214" y="304054"/>
                  </a:lnTo>
                  <a:lnTo>
                    <a:pt x="2536953" y="332693"/>
                  </a:lnTo>
                  <a:lnTo>
                    <a:pt x="2569251" y="362360"/>
                  </a:lnTo>
                  <a:lnTo>
                    <a:pt x="2600065" y="393020"/>
                  </a:lnTo>
                  <a:lnTo>
                    <a:pt x="2629350" y="424638"/>
                  </a:lnTo>
                  <a:lnTo>
                    <a:pt x="2657064" y="457182"/>
                  </a:lnTo>
                  <a:lnTo>
                    <a:pt x="2683161" y="490615"/>
                  </a:lnTo>
                  <a:lnTo>
                    <a:pt x="2707599" y="524903"/>
                  </a:lnTo>
                  <a:lnTo>
                    <a:pt x="2730334" y="560013"/>
                  </a:lnTo>
                  <a:lnTo>
                    <a:pt x="2751322" y="595911"/>
                  </a:lnTo>
                  <a:lnTo>
                    <a:pt x="2770518" y="632560"/>
                  </a:lnTo>
                  <a:lnTo>
                    <a:pt x="2787880" y="669928"/>
                  </a:lnTo>
                  <a:lnTo>
                    <a:pt x="2803363" y="707979"/>
                  </a:lnTo>
                  <a:lnTo>
                    <a:pt x="2816924" y="746680"/>
                  </a:lnTo>
                  <a:lnTo>
                    <a:pt x="2828519" y="785996"/>
                  </a:lnTo>
                  <a:lnTo>
                    <a:pt x="2838104" y="825893"/>
                  </a:lnTo>
                  <a:lnTo>
                    <a:pt x="2845635" y="866336"/>
                  </a:lnTo>
                  <a:lnTo>
                    <a:pt x="2851068" y="907291"/>
                  </a:lnTo>
                  <a:lnTo>
                    <a:pt x="2854360" y="948724"/>
                  </a:lnTo>
                  <a:lnTo>
                    <a:pt x="2855468" y="990600"/>
                  </a:lnTo>
                  <a:lnTo>
                    <a:pt x="2607818" y="990600"/>
                  </a:lnTo>
                  <a:lnTo>
                    <a:pt x="2606710" y="948724"/>
                  </a:lnTo>
                  <a:lnTo>
                    <a:pt x="2603418" y="907291"/>
                  </a:lnTo>
                  <a:lnTo>
                    <a:pt x="2597985" y="866336"/>
                  </a:lnTo>
                  <a:lnTo>
                    <a:pt x="2590454" y="825893"/>
                  </a:lnTo>
                  <a:lnTo>
                    <a:pt x="2580869" y="785996"/>
                  </a:lnTo>
                  <a:lnTo>
                    <a:pt x="2569274" y="746680"/>
                  </a:lnTo>
                  <a:lnTo>
                    <a:pt x="2555714" y="707979"/>
                  </a:lnTo>
                  <a:lnTo>
                    <a:pt x="2540231" y="669928"/>
                  </a:lnTo>
                  <a:lnTo>
                    <a:pt x="2522870" y="632560"/>
                  </a:lnTo>
                  <a:lnTo>
                    <a:pt x="2503674" y="595911"/>
                  </a:lnTo>
                  <a:lnTo>
                    <a:pt x="2482687" y="560013"/>
                  </a:lnTo>
                  <a:lnTo>
                    <a:pt x="2459953" y="524903"/>
                  </a:lnTo>
                  <a:lnTo>
                    <a:pt x="2435516" y="490615"/>
                  </a:lnTo>
                  <a:lnTo>
                    <a:pt x="2409420" y="457182"/>
                  </a:lnTo>
                  <a:lnTo>
                    <a:pt x="2381707" y="424638"/>
                  </a:lnTo>
                  <a:lnTo>
                    <a:pt x="2352424" y="393020"/>
                  </a:lnTo>
                  <a:lnTo>
                    <a:pt x="2321612" y="362360"/>
                  </a:lnTo>
                  <a:lnTo>
                    <a:pt x="2289315" y="332693"/>
                  </a:lnTo>
                  <a:lnTo>
                    <a:pt x="2255579" y="304054"/>
                  </a:lnTo>
                  <a:lnTo>
                    <a:pt x="2220446" y="276477"/>
                  </a:lnTo>
                  <a:lnTo>
                    <a:pt x="2183960" y="249997"/>
                  </a:lnTo>
                  <a:lnTo>
                    <a:pt x="2146165" y="224646"/>
                  </a:lnTo>
                  <a:lnTo>
                    <a:pt x="2107104" y="200461"/>
                  </a:lnTo>
                  <a:lnTo>
                    <a:pt x="2066823" y="177476"/>
                  </a:lnTo>
                  <a:lnTo>
                    <a:pt x="2025364" y="155724"/>
                  </a:lnTo>
                  <a:lnTo>
                    <a:pt x="1982771" y="135240"/>
                  </a:lnTo>
                  <a:lnTo>
                    <a:pt x="1939088" y="116059"/>
                  </a:lnTo>
                  <a:lnTo>
                    <a:pt x="1894358" y="98215"/>
                  </a:lnTo>
                  <a:lnTo>
                    <a:pt x="1848627" y="81742"/>
                  </a:lnTo>
                  <a:lnTo>
                    <a:pt x="1801937" y="66675"/>
                  </a:lnTo>
                  <a:lnTo>
                    <a:pt x="1754332" y="53048"/>
                  </a:lnTo>
                  <a:lnTo>
                    <a:pt x="1705856" y="40896"/>
                  </a:lnTo>
                  <a:lnTo>
                    <a:pt x="1656553" y="30252"/>
                  </a:lnTo>
                  <a:lnTo>
                    <a:pt x="1606467" y="21151"/>
                  </a:lnTo>
                  <a:lnTo>
                    <a:pt x="1555641" y="13628"/>
                  </a:lnTo>
                  <a:lnTo>
                    <a:pt x="1504120" y="7717"/>
                  </a:lnTo>
                  <a:lnTo>
                    <a:pt x="1451946" y="3453"/>
                  </a:lnTo>
                  <a:lnTo>
                    <a:pt x="1399164" y="868"/>
                  </a:lnTo>
                  <a:lnTo>
                    <a:pt x="1345819" y="0"/>
                  </a:lnTo>
                </a:path>
              </a:pathLst>
            </a:custGeom>
            <a:ln w="25908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10761" y="2058161"/>
              <a:ext cx="1143635" cy="533400"/>
            </a:xfrm>
            <a:custGeom>
              <a:avLst/>
              <a:gdLst/>
              <a:ahLst/>
              <a:cxnLst/>
              <a:rect l="l" t="t" r="r" b="b"/>
              <a:pathLst>
                <a:path w="1143635" h="533400">
                  <a:moveTo>
                    <a:pt x="1043051" y="0"/>
                  </a:moveTo>
                  <a:lnTo>
                    <a:pt x="876553" y="133350"/>
                  </a:lnTo>
                  <a:lnTo>
                    <a:pt x="943228" y="133350"/>
                  </a:lnTo>
                  <a:lnTo>
                    <a:pt x="926226" y="163400"/>
                  </a:lnTo>
                  <a:lnTo>
                    <a:pt x="882706" y="220994"/>
                  </a:lnTo>
                  <a:lnTo>
                    <a:pt x="827245" y="274930"/>
                  </a:lnTo>
                  <a:lnTo>
                    <a:pt x="795316" y="300407"/>
                  </a:lnTo>
                  <a:lnTo>
                    <a:pt x="760737" y="324828"/>
                  </a:lnTo>
                  <a:lnTo>
                    <a:pt x="723619" y="348145"/>
                  </a:lnTo>
                  <a:lnTo>
                    <a:pt x="684075" y="370312"/>
                  </a:lnTo>
                  <a:lnTo>
                    <a:pt x="642216" y="391280"/>
                  </a:lnTo>
                  <a:lnTo>
                    <a:pt x="598154" y="411003"/>
                  </a:lnTo>
                  <a:lnTo>
                    <a:pt x="552000" y="429434"/>
                  </a:lnTo>
                  <a:lnTo>
                    <a:pt x="503866" y="446524"/>
                  </a:lnTo>
                  <a:lnTo>
                    <a:pt x="453864" y="462228"/>
                  </a:lnTo>
                  <a:lnTo>
                    <a:pt x="402105" y="476497"/>
                  </a:lnTo>
                  <a:lnTo>
                    <a:pt x="348702" y="489285"/>
                  </a:lnTo>
                  <a:lnTo>
                    <a:pt x="293766" y="500545"/>
                  </a:lnTo>
                  <a:lnTo>
                    <a:pt x="237408" y="510228"/>
                  </a:lnTo>
                  <a:lnTo>
                    <a:pt x="179741" y="518288"/>
                  </a:lnTo>
                  <a:lnTo>
                    <a:pt x="120876" y="524677"/>
                  </a:lnTo>
                  <a:lnTo>
                    <a:pt x="60925" y="529349"/>
                  </a:lnTo>
                  <a:lnTo>
                    <a:pt x="0" y="532257"/>
                  </a:lnTo>
                  <a:lnTo>
                    <a:pt x="59707" y="533347"/>
                  </a:lnTo>
                  <a:lnTo>
                    <a:pt x="118848" y="532713"/>
                  </a:lnTo>
                  <a:lnTo>
                    <a:pt x="177317" y="530394"/>
                  </a:lnTo>
                  <a:lnTo>
                    <a:pt x="235006" y="526430"/>
                  </a:lnTo>
                  <a:lnTo>
                    <a:pt x="291808" y="520860"/>
                  </a:lnTo>
                  <a:lnTo>
                    <a:pt x="347616" y="513724"/>
                  </a:lnTo>
                  <a:lnTo>
                    <a:pt x="402322" y="505062"/>
                  </a:lnTo>
                  <a:lnTo>
                    <a:pt x="455820" y="494914"/>
                  </a:lnTo>
                  <a:lnTo>
                    <a:pt x="508003" y="483318"/>
                  </a:lnTo>
                  <a:lnTo>
                    <a:pt x="558763" y="470315"/>
                  </a:lnTo>
                  <a:lnTo>
                    <a:pt x="607993" y="455944"/>
                  </a:lnTo>
                  <a:lnTo>
                    <a:pt x="655586" y="440246"/>
                  </a:lnTo>
                  <a:lnTo>
                    <a:pt x="701435" y="423258"/>
                  </a:lnTo>
                  <a:lnTo>
                    <a:pt x="745432" y="405023"/>
                  </a:lnTo>
                  <a:lnTo>
                    <a:pt x="787472" y="385578"/>
                  </a:lnTo>
                  <a:lnTo>
                    <a:pt x="827445" y="364963"/>
                  </a:lnTo>
                  <a:lnTo>
                    <a:pt x="865246" y="343219"/>
                  </a:lnTo>
                  <a:lnTo>
                    <a:pt x="900767" y="320384"/>
                  </a:lnTo>
                  <a:lnTo>
                    <a:pt x="933901" y="296500"/>
                  </a:lnTo>
                  <a:lnTo>
                    <a:pt x="964541" y="271604"/>
                  </a:lnTo>
                  <a:lnTo>
                    <a:pt x="992580" y="245737"/>
                  </a:lnTo>
                  <a:lnTo>
                    <a:pt x="1040425" y="191248"/>
                  </a:lnTo>
                  <a:lnTo>
                    <a:pt x="1076578" y="133350"/>
                  </a:lnTo>
                  <a:lnTo>
                    <a:pt x="1143253" y="133350"/>
                  </a:lnTo>
                  <a:lnTo>
                    <a:pt x="1043051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01162" y="2058161"/>
              <a:ext cx="1176655" cy="533400"/>
            </a:xfrm>
            <a:custGeom>
              <a:avLst/>
              <a:gdLst/>
              <a:ahLst/>
              <a:cxnLst/>
              <a:rect l="l" t="t" r="r" b="b"/>
              <a:pathLst>
                <a:path w="1176654" h="533400">
                  <a:moveTo>
                    <a:pt x="133350" y="0"/>
                  </a:moveTo>
                  <a:lnTo>
                    <a:pt x="0" y="0"/>
                  </a:lnTo>
                  <a:lnTo>
                    <a:pt x="1903" y="32498"/>
                  </a:lnTo>
                  <a:lnTo>
                    <a:pt x="16804" y="95892"/>
                  </a:lnTo>
                  <a:lnTo>
                    <a:pt x="45769" y="156778"/>
                  </a:lnTo>
                  <a:lnTo>
                    <a:pt x="87925" y="214709"/>
                  </a:lnTo>
                  <a:lnTo>
                    <a:pt x="142399" y="269239"/>
                  </a:lnTo>
                  <a:lnTo>
                    <a:pt x="173983" y="295090"/>
                  </a:lnTo>
                  <a:lnTo>
                    <a:pt x="208319" y="319923"/>
                  </a:lnTo>
                  <a:lnTo>
                    <a:pt x="245297" y="343683"/>
                  </a:lnTo>
                  <a:lnTo>
                    <a:pt x="284810" y="366315"/>
                  </a:lnTo>
                  <a:lnTo>
                    <a:pt x="326747" y="387761"/>
                  </a:lnTo>
                  <a:lnTo>
                    <a:pt x="371000" y="407967"/>
                  </a:lnTo>
                  <a:lnTo>
                    <a:pt x="417459" y="426877"/>
                  </a:lnTo>
                  <a:lnTo>
                    <a:pt x="466016" y="444436"/>
                  </a:lnTo>
                  <a:lnTo>
                    <a:pt x="516560" y="460586"/>
                  </a:lnTo>
                  <a:lnTo>
                    <a:pt x="568984" y="475273"/>
                  </a:lnTo>
                  <a:lnTo>
                    <a:pt x="623178" y="488441"/>
                  </a:lnTo>
                  <a:lnTo>
                    <a:pt x="679032" y="500035"/>
                  </a:lnTo>
                  <a:lnTo>
                    <a:pt x="736438" y="509997"/>
                  </a:lnTo>
                  <a:lnTo>
                    <a:pt x="795287" y="518273"/>
                  </a:lnTo>
                  <a:lnTo>
                    <a:pt x="855469" y="524807"/>
                  </a:lnTo>
                  <a:lnTo>
                    <a:pt x="916875" y="529544"/>
                  </a:lnTo>
                  <a:lnTo>
                    <a:pt x="979396" y="532426"/>
                  </a:lnTo>
                  <a:lnTo>
                    <a:pt x="1042924" y="533400"/>
                  </a:lnTo>
                  <a:lnTo>
                    <a:pt x="1176274" y="533400"/>
                  </a:lnTo>
                  <a:lnTo>
                    <a:pt x="1112746" y="532426"/>
                  </a:lnTo>
                  <a:lnTo>
                    <a:pt x="1050225" y="529544"/>
                  </a:lnTo>
                  <a:lnTo>
                    <a:pt x="988819" y="524807"/>
                  </a:lnTo>
                  <a:lnTo>
                    <a:pt x="928637" y="518273"/>
                  </a:lnTo>
                  <a:lnTo>
                    <a:pt x="869788" y="509997"/>
                  </a:lnTo>
                  <a:lnTo>
                    <a:pt x="812382" y="500035"/>
                  </a:lnTo>
                  <a:lnTo>
                    <a:pt x="756528" y="488441"/>
                  </a:lnTo>
                  <a:lnTo>
                    <a:pt x="702334" y="475273"/>
                  </a:lnTo>
                  <a:lnTo>
                    <a:pt x="649910" y="460586"/>
                  </a:lnTo>
                  <a:lnTo>
                    <a:pt x="599366" y="444436"/>
                  </a:lnTo>
                  <a:lnTo>
                    <a:pt x="550809" y="426877"/>
                  </a:lnTo>
                  <a:lnTo>
                    <a:pt x="504350" y="407967"/>
                  </a:lnTo>
                  <a:lnTo>
                    <a:pt x="460097" y="387761"/>
                  </a:lnTo>
                  <a:lnTo>
                    <a:pt x="418160" y="366315"/>
                  </a:lnTo>
                  <a:lnTo>
                    <a:pt x="378647" y="343683"/>
                  </a:lnTo>
                  <a:lnTo>
                    <a:pt x="341669" y="319923"/>
                  </a:lnTo>
                  <a:lnTo>
                    <a:pt x="307333" y="295090"/>
                  </a:lnTo>
                  <a:lnTo>
                    <a:pt x="275749" y="269239"/>
                  </a:lnTo>
                  <a:lnTo>
                    <a:pt x="247027" y="242427"/>
                  </a:lnTo>
                  <a:lnTo>
                    <a:pt x="198603" y="186141"/>
                  </a:lnTo>
                  <a:lnTo>
                    <a:pt x="162933" y="126677"/>
                  </a:lnTo>
                  <a:lnTo>
                    <a:pt x="140891" y="64481"/>
                  </a:lnTo>
                  <a:lnTo>
                    <a:pt x="135253" y="32498"/>
                  </a:lnTo>
                  <a:lnTo>
                    <a:pt x="133350" y="0"/>
                  </a:lnTo>
                  <a:close/>
                </a:path>
              </a:pathLst>
            </a:custGeom>
            <a:solidFill>
              <a:srgbClr val="0C58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201162" y="2058161"/>
              <a:ext cx="2252980" cy="533400"/>
            </a:xfrm>
            <a:custGeom>
              <a:avLst/>
              <a:gdLst/>
              <a:ahLst/>
              <a:cxnLst/>
              <a:rect l="l" t="t" r="r" b="b"/>
              <a:pathLst>
                <a:path w="2252979" h="533400">
                  <a:moveTo>
                    <a:pt x="1109599" y="532257"/>
                  </a:moveTo>
                  <a:lnTo>
                    <a:pt x="1170524" y="529349"/>
                  </a:lnTo>
                  <a:lnTo>
                    <a:pt x="1230475" y="524677"/>
                  </a:lnTo>
                  <a:lnTo>
                    <a:pt x="1289340" y="518288"/>
                  </a:lnTo>
                  <a:lnTo>
                    <a:pt x="1347007" y="510228"/>
                  </a:lnTo>
                  <a:lnTo>
                    <a:pt x="1403365" y="500545"/>
                  </a:lnTo>
                  <a:lnTo>
                    <a:pt x="1458301" y="489285"/>
                  </a:lnTo>
                  <a:lnTo>
                    <a:pt x="1511704" y="476497"/>
                  </a:lnTo>
                  <a:lnTo>
                    <a:pt x="1563463" y="462228"/>
                  </a:lnTo>
                  <a:lnTo>
                    <a:pt x="1613465" y="446524"/>
                  </a:lnTo>
                  <a:lnTo>
                    <a:pt x="1661599" y="429434"/>
                  </a:lnTo>
                  <a:lnTo>
                    <a:pt x="1707753" y="411003"/>
                  </a:lnTo>
                  <a:lnTo>
                    <a:pt x="1751815" y="391280"/>
                  </a:lnTo>
                  <a:lnTo>
                    <a:pt x="1793674" y="370312"/>
                  </a:lnTo>
                  <a:lnTo>
                    <a:pt x="1833218" y="348145"/>
                  </a:lnTo>
                  <a:lnTo>
                    <a:pt x="1870336" y="324828"/>
                  </a:lnTo>
                  <a:lnTo>
                    <a:pt x="1904915" y="300407"/>
                  </a:lnTo>
                  <a:lnTo>
                    <a:pt x="1936844" y="274930"/>
                  </a:lnTo>
                  <a:lnTo>
                    <a:pt x="1966011" y="248443"/>
                  </a:lnTo>
                  <a:lnTo>
                    <a:pt x="2015613" y="192631"/>
                  </a:lnTo>
                  <a:lnTo>
                    <a:pt x="2052827" y="133350"/>
                  </a:lnTo>
                  <a:lnTo>
                    <a:pt x="1986152" y="133350"/>
                  </a:lnTo>
                  <a:lnTo>
                    <a:pt x="2152650" y="0"/>
                  </a:lnTo>
                  <a:lnTo>
                    <a:pt x="2252853" y="133350"/>
                  </a:lnTo>
                  <a:lnTo>
                    <a:pt x="2186178" y="133350"/>
                  </a:lnTo>
                  <a:lnTo>
                    <a:pt x="2169010" y="163652"/>
                  </a:lnTo>
                  <a:lnTo>
                    <a:pt x="2125051" y="221660"/>
                  </a:lnTo>
                  <a:lnTo>
                    <a:pt x="2098493" y="249274"/>
                  </a:lnTo>
                  <a:lnTo>
                    <a:pt x="2069037" y="275899"/>
                  </a:lnTo>
                  <a:lnTo>
                    <a:pt x="2036801" y="301489"/>
                  </a:lnTo>
                  <a:lnTo>
                    <a:pt x="2001900" y="325998"/>
                  </a:lnTo>
                  <a:lnTo>
                    <a:pt x="1964452" y="349380"/>
                  </a:lnTo>
                  <a:lnTo>
                    <a:pt x="1924573" y="371588"/>
                  </a:lnTo>
                  <a:lnTo>
                    <a:pt x="1882379" y="392577"/>
                  </a:lnTo>
                  <a:lnTo>
                    <a:pt x="1837988" y="412299"/>
                  </a:lnTo>
                  <a:lnTo>
                    <a:pt x="1791515" y="430709"/>
                  </a:lnTo>
                  <a:lnTo>
                    <a:pt x="1743077" y="447761"/>
                  </a:lnTo>
                  <a:lnTo>
                    <a:pt x="1692791" y="463409"/>
                  </a:lnTo>
                  <a:lnTo>
                    <a:pt x="1640773" y="477605"/>
                  </a:lnTo>
                  <a:lnTo>
                    <a:pt x="1587140" y="490304"/>
                  </a:lnTo>
                  <a:lnTo>
                    <a:pt x="1532008" y="501461"/>
                  </a:lnTo>
                  <a:lnTo>
                    <a:pt x="1475494" y="511027"/>
                  </a:lnTo>
                  <a:lnTo>
                    <a:pt x="1417715" y="518958"/>
                  </a:lnTo>
                  <a:lnTo>
                    <a:pt x="1358787" y="525207"/>
                  </a:lnTo>
                  <a:lnTo>
                    <a:pt x="1298826" y="529727"/>
                  </a:lnTo>
                  <a:lnTo>
                    <a:pt x="1237949" y="532474"/>
                  </a:lnTo>
                  <a:lnTo>
                    <a:pt x="1176274" y="533400"/>
                  </a:lnTo>
                  <a:lnTo>
                    <a:pt x="1042924" y="533400"/>
                  </a:lnTo>
                  <a:lnTo>
                    <a:pt x="979396" y="532426"/>
                  </a:lnTo>
                  <a:lnTo>
                    <a:pt x="916875" y="529544"/>
                  </a:lnTo>
                  <a:lnTo>
                    <a:pt x="855469" y="524807"/>
                  </a:lnTo>
                  <a:lnTo>
                    <a:pt x="795287" y="518273"/>
                  </a:lnTo>
                  <a:lnTo>
                    <a:pt x="736438" y="509997"/>
                  </a:lnTo>
                  <a:lnTo>
                    <a:pt x="679032" y="500035"/>
                  </a:lnTo>
                  <a:lnTo>
                    <a:pt x="623178" y="488441"/>
                  </a:lnTo>
                  <a:lnTo>
                    <a:pt x="568984" y="475273"/>
                  </a:lnTo>
                  <a:lnTo>
                    <a:pt x="516560" y="460586"/>
                  </a:lnTo>
                  <a:lnTo>
                    <a:pt x="466016" y="444436"/>
                  </a:lnTo>
                  <a:lnTo>
                    <a:pt x="417459" y="426877"/>
                  </a:lnTo>
                  <a:lnTo>
                    <a:pt x="371000" y="407967"/>
                  </a:lnTo>
                  <a:lnTo>
                    <a:pt x="326747" y="387761"/>
                  </a:lnTo>
                  <a:lnTo>
                    <a:pt x="284810" y="366315"/>
                  </a:lnTo>
                  <a:lnTo>
                    <a:pt x="245297" y="343683"/>
                  </a:lnTo>
                  <a:lnTo>
                    <a:pt x="208319" y="319923"/>
                  </a:lnTo>
                  <a:lnTo>
                    <a:pt x="173983" y="295090"/>
                  </a:lnTo>
                  <a:lnTo>
                    <a:pt x="142399" y="269239"/>
                  </a:lnTo>
                  <a:lnTo>
                    <a:pt x="113677" y="242427"/>
                  </a:lnTo>
                  <a:lnTo>
                    <a:pt x="65253" y="186141"/>
                  </a:lnTo>
                  <a:lnTo>
                    <a:pt x="29583" y="126677"/>
                  </a:lnTo>
                  <a:lnTo>
                    <a:pt x="7541" y="64481"/>
                  </a:lnTo>
                  <a:lnTo>
                    <a:pt x="0" y="0"/>
                  </a:lnTo>
                  <a:lnTo>
                    <a:pt x="133350" y="0"/>
                  </a:lnTo>
                  <a:lnTo>
                    <a:pt x="135253" y="32498"/>
                  </a:lnTo>
                  <a:lnTo>
                    <a:pt x="140891" y="64481"/>
                  </a:lnTo>
                  <a:lnTo>
                    <a:pt x="162933" y="126677"/>
                  </a:lnTo>
                  <a:lnTo>
                    <a:pt x="198603" y="186141"/>
                  </a:lnTo>
                  <a:lnTo>
                    <a:pt x="247027" y="242427"/>
                  </a:lnTo>
                  <a:lnTo>
                    <a:pt x="275749" y="269239"/>
                  </a:lnTo>
                  <a:lnTo>
                    <a:pt x="307333" y="295090"/>
                  </a:lnTo>
                  <a:lnTo>
                    <a:pt x="341669" y="319923"/>
                  </a:lnTo>
                  <a:lnTo>
                    <a:pt x="378647" y="343683"/>
                  </a:lnTo>
                  <a:lnTo>
                    <a:pt x="418160" y="366315"/>
                  </a:lnTo>
                  <a:lnTo>
                    <a:pt x="460097" y="387761"/>
                  </a:lnTo>
                  <a:lnTo>
                    <a:pt x="504350" y="407967"/>
                  </a:lnTo>
                  <a:lnTo>
                    <a:pt x="550809" y="426877"/>
                  </a:lnTo>
                  <a:lnTo>
                    <a:pt x="599366" y="444436"/>
                  </a:lnTo>
                  <a:lnTo>
                    <a:pt x="649910" y="460586"/>
                  </a:lnTo>
                  <a:lnTo>
                    <a:pt x="702334" y="475273"/>
                  </a:lnTo>
                  <a:lnTo>
                    <a:pt x="756528" y="488441"/>
                  </a:lnTo>
                  <a:lnTo>
                    <a:pt x="812382" y="500035"/>
                  </a:lnTo>
                  <a:lnTo>
                    <a:pt x="869788" y="509997"/>
                  </a:lnTo>
                  <a:lnTo>
                    <a:pt x="928637" y="518273"/>
                  </a:lnTo>
                  <a:lnTo>
                    <a:pt x="988819" y="524807"/>
                  </a:lnTo>
                  <a:lnTo>
                    <a:pt x="1050225" y="529544"/>
                  </a:lnTo>
                  <a:lnTo>
                    <a:pt x="1112746" y="532426"/>
                  </a:lnTo>
                  <a:lnTo>
                    <a:pt x="1176274" y="533400"/>
                  </a:lnTo>
                </a:path>
              </a:pathLst>
            </a:custGeom>
            <a:ln w="25908">
              <a:solidFill>
                <a:srgbClr val="085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5884164" y="1716023"/>
            <a:ext cx="1280160" cy="459105"/>
            <a:chOff x="5884164" y="1716023"/>
            <a:chExt cx="1280160" cy="459105"/>
          </a:xfrm>
        </p:grpSpPr>
        <p:sp>
          <p:nvSpPr>
            <p:cNvPr id="24" name="object 24"/>
            <p:cNvSpPr/>
            <p:nvPr/>
          </p:nvSpPr>
          <p:spPr>
            <a:xfrm>
              <a:off x="5884164" y="1716023"/>
              <a:ext cx="1280160" cy="4587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944362" y="1821509"/>
              <a:ext cx="991235" cy="171450"/>
            </a:xfrm>
            <a:custGeom>
              <a:avLst/>
              <a:gdLst/>
              <a:ahLst/>
              <a:cxnLst/>
              <a:rect l="l" t="t" r="r" b="b"/>
              <a:pathLst>
                <a:path w="991234" h="171450">
                  <a:moveTo>
                    <a:pt x="882405" y="104713"/>
                  </a:moveTo>
                  <a:lnTo>
                    <a:pt x="828929" y="135814"/>
                  </a:lnTo>
                  <a:lnTo>
                    <a:pt x="823247" y="140846"/>
                  </a:lnTo>
                  <a:lnTo>
                    <a:pt x="820054" y="147403"/>
                  </a:lnTo>
                  <a:lnTo>
                    <a:pt x="819552" y="154674"/>
                  </a:lnTo>
                  <a:lnTo>
                    <a:pt x="821943" y="161849"/>
                  </a:lnTo>
                  <a:lnTo>
                    <a:pt x="826996" y="167528"/>
                  </a:lnTo>
                  <a:lnTo>
                    <a:pt x="833596" y="170707"/>
                  </a:lnTo>
                  <a:lnTo>
                    <a:pt x="840910" y="171172"/>
                  </a:lnTo>
                  <a:lnTo>
                    <a:pt x="848106" y="168707"/>
                  </a:lnTo>
                  <a:lnTo>
                    <a:pt x="957965" y="104826"/>
                  </a:lnTo>
                  <a:lnTo>
                    <a:pt x="882405" y="104713"/>
                  </a:lnTo>
                  <a:close/>
                </a:path>
                <a:path w="991234" h="171450">
                  <a:moveTo>
                    <a:pt x="915098" y="85700"/>
                  </a:moveTo>
                  <a:lnTo>
                    <a:pt x="882405" y="104713"/>
                  </a:lnTo>
                  <a:lnTo>
                    <a:pt x="952881" y="104826"/>
                  </a:lnTo>
                  <a:lnTo>
                    <a:pt x="952881" y="102159"/>
                  </a:lnTo>
                  <a:lnTo>
                    <a:pt x="943229" y="102159"/>
                  </a:lnTo>
                  <a:lnTo>
                    <a:pt x="915098" y="85700"/>
                  </a:lnTo>
                  <a:close/>
                </a:path>
                <a:path w="991234" h="171450">
                  <a:moveTo>
                    <a:pt x="841164" y="0"/>
                  </a:moveTo>
                  <a:lnTo>
                    <a:pt x="833850" y="464"/>
                  </a:lnTo>
                  <a:lnTo>
                    <a:pt x="827250" y="3643"/>
                  </a:lnTo>
                  <a:lnTo>
                    <a:pt x="822197" y="9322"/>
                  </a:lnTo>
                  <a:lnTo>
                    <a:pt x="819804" y="16444"/>
                  </a:lnTo>
                  <a:lnTo>
                    <a:pt x="820292" y="23721"/>
                  </a:lnTo>
                  <a:lnTo>
                    <a:pt x="823448" y="30307"/>
                  </a:lnTo>
                  <a:lnTo>
                    <a:pt x="829056" y="35357"/>
                  </a:lnTo>
                  <a:lnTo>
                    <a:pt x="882477" y="66613"/>
                  </a:lnTo>
                  <a:lnTo>
                    <a:pt x="952881" y="66726"/>
                  </a:lnTo>
                  <a:lnTo>
                    <a:pt x="952881" y="104826"/>
                  </a:lnTo>
                  <a:lnTo>
                    <a:pt x="957965" y="104826"/>
                  </a:lnTo>
                  <a:lnTo>
                    <a:pt x="990727" y="85776"/>
                  </a:lnTo>
                  <a:lnTo>
                    <a:pt x="848360" y="2464"/>
                  </a:lnTo>
                  <a:lnTo>
                    <a:pt x="841164" y="0"/>
                  </a:lnTo>
                  <a:close/>
                </a:path>
                <a:path w="991234" h="171450">
                  <a:moveTo>
                    <a:pt x="0" y="65202"/>
                  </a:moveTo>
                  <a:lnTo>
                    <a:pt x="0" y="103302"/>
                  </a:lnTo>
                  <a:lnTo>
                    <a:pt x="882405" y="104713"/>
                  </a:lnTo>
                  <a:lnTo>
                    <a:pt x="915098" y="85700"/>
                  </a:lnTo>
                  <a:lnTo>
                    <a:pt x="882477" y="66613"/>
                  </a:lnTo>
                  <a:lnTo>
                    <a:pt x="0" y="65202"/>
                  </a:lnTo>
                  <a:close/>
                </a:path>
                <a:path w="991234" h="171450">
                  <a:moveTo>
                    <a:pt x="943356" y="69266"/>
                  </a:moveTo>
                  <a:lnTo>
                    <a:pt x="915098" y="85700"/>
                  </a:lnTo>
                  <a:lnTo>
                    <a:pt x="943229" y="102159"/>
                  </a:lnTo>
                  <a:lnTo>
                    <a:pt x="943356" y="69266"/>
                  </a:lnTo>
                  <a:close/>
                </a:path>
                <a:path w="991234" h="171450">
                  <a:moveTo>
                    <a:pt x="952881" y="69266"/>
                  </a:moveTo>
                  <a:lnTo>
                    <a:pt x="943356" y="69266"/>
                  </a:lnTo>
                  <a:lnTo>
                    <a:pt x="943229" y="102159"/>
                  </a:lnTo>
                  <a:lnTo>
                    <a:pt x="952881" y="102159"/>
                  </a:lnTo>
                  <a:lnTo>
                    <a:pt x="952881" y="69266"/>
                  </a:lnTo>
                  <a:close/>
                </a:path>
                <a:path w="991234" h="171450">
                  <a:moveTo>
                    <a:pt x="882477" y="66613"/>
                  </a:moveTo>
                  <a:lnTo>
                    <a:pt x="915098" y="85700"/>
                  </a:lnTo>
                  <a:lnTo>
                    <a:pt x="943356" y="69266"/>
                  </a:lnTo>
                  <a:lnTo>
                    <a:pt x="952881" y="69266"/>
                  </a:lnTo>
                  <a:lnTo>
                    <a:pt x="952881" y="66726"/>
                  </a:lnTo>
                  <a:lnTo>
                    <a:pt x="882477" y="666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715761" y="1372361"/>
            <a:ext cx="1295400" cy="304800"/>
          </a:xfrm>
          <a:prstGeom prst="rect">
            <a:avLst/>
          </a:prstGeom>
          <a:solidFill>
            <a:srgbClr val="0E6EC5"/>
          </a:solidFill>
          <a:ln w="25907">
            <a:solidFill>
              <a:srgbClr val="08509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33679">
              <a:lnSpc>
                <a:spcPts val="2155"/>
              </a:lnSpc>
            </a:pPr>
            <a:r>
              <a:rPr sz="1800" spc="-25" dirty="0">
                <a:solidFill>
                  <a:srgbClr val="FFFFFF"/>
                </a:solidFill>
                <a:latin typeface="Georgia"/>
                <a:cs typeface="Georgia"/>
              </a:rPr>
              <a:t>Catalase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72516" y="0"/>
            <a:ext cx="7352284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spc="-15" dirty="0"/>
              <a:t>Zellweger</a:t>
            </a:r>
            <a:r>
              <a:rPr sz="4500" b="1" spc="-100" dirty="0"/>
              <a:t> </a:t>
            </a:r>
            <a:r>
              <a:rPr sz="4500" b="1" spc="-20" dirty="0"/>
              <a:t>syndrome</a:t>
            </a:r>
            <a:endParaRPr sz="4500" b="1"/>
          </a:p>
        </p:txBody>
      </p:sp>
      <p:sp>
        <p:nvSpPr>
          <p:cNvPr id="9" name="object 9"/>
          <p:cNvSpPr txBox="1"/>
          <p:nvPr/>
        </p:nvSpPr>
        <p:spPr>
          <a:xfrm>
            <a:off x="535940" y="1152876"/>
            <a:ext cx="8013065" cy="414718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450" spc="-625" dirty="0">
                <a:solidFill>
                  <a:srgbClr val="0AD0D9"/>
                </a:solidFill>
                <a:latin typeface="Arial"/>
                <a:cs typeface="Arial"/>
              </a:rPr>
              <a:t> </a:t>
            </a:r>
            <a:r>
              <a:rPr sz="2600" b="1" i="1" spc="140" dirty="0">
                <a:latin typeface="Times New Roman"/>
                <a:cs typeface="Times New Roman"/>
              </a:rPr>
              <a:t>Biochemical</a:t>
            </a:r>
            <a:r>
              <a:rPr sz="2600" b="1" i="1" spc="-85" dirty="0">
                <a:latin typeface="Times New Roman"/>
                <a:cs typeface="Times New Roman"/>
              </a:rPr>
              <a:t> </a:t>
            </a:r>
            <a:r>
              <a:rPr sz="2600" b="1" i="1" spc="180" dirty="0">
                <a:latin typeface="Times New Roman"/>
                <a:cs typeface="Times New Roman"/>
              </a:rPr>
              <a:t>defect</a:t>
            </a:r>
            <a:endParaRPr sz="2600">
              <a:latin typeface="Times New Roman"/>
              <a:cs typeface="Times New Roman"/>
            </a:endParaRPr>
          </a:p>
          <a:p>
            <a:pPr marL="439420" indent="-427355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439420" algn="l"/>
                <a:tab pos="440055" algn="l"/>
              </a:tabLst>
            </a:pPr>
            <a:r>
              <a:rPr sz="2600" b="1" i="1" spc="175" dirty="0">
                <a:latin typeface="Times New Roman"/>
                <a:cs typeface="Times New Roman"/>
              </a:rPr>
              <a:t>Defect</a:t>
            </a:r>
            <a:r>
              <a:rPr sz="2600" b="1" i="1" spc="-60" dirty="0">
                <a:latin typeface="Times New Roman"/>
                <a:cs typeface="Times New Roman"/>
              </a:rPr>
              <a:t> </a:t>
            </a:r>
            <a:r>
              <a:rPr sz="2600" b="1" i="1" spc="140" dirty="0">
                <a:latin typeface="Times New Roman"/>
                <a:cs typeface="Times New Roman"/>
              </a:rPr>
              <a:t>in</a:t>
            </a:r>
            <a:r>
              <a:rPr sz="2600" b="1" i="1" spc="-50" dirty="0">
                <a:latin typeface="Times New Roman"/>
                <a:cs typeface="Times New Roman"/>
              </a:rPr>
              <a:t> </a:t>
            </a:r>
            <a:r>
              <a:rPr sz="2600" b="1" i="1" spc="210" dirty="0">
                <a:latin typeface="Times New Roman"/>
                <a:cs typeface="Times New Roman"/>
              </a:rPr>
              <a:t>the</a:t>
            </a:r>
            <a:r>
              <a:rPr sz="2600" b="1" i="1" spc="-70" dirty="0">
                <a:latin typeface="Times New Roman"/>
                <a:cs typeface="Times New Roman"/>
              </a:rPr>
              <a:t> </a:t>
            </a:r>
            <a:r>
              <a:rPr sz="2600" b="1" i="1" spc="175" dirty="0">
                <a:latin typeface="Times New Roman"/>
                <a:cs typeface="Times New Roman"/>
              </a:rPr>
              <a:t>gene</a:t>
            </a:r>
            <a:r>
              <a:rPr sz="2600" b="1" i="1" spc="-60" dirty="0">
                <a:latin typeface="Times New Roman"/>
                <a:cs typeface="Times New Roman"/>
              </a:rPr>
              <a:t> </a:t>
            </a:r>
            <a:r>
              <a:rPr sz="2600" b="1" i="1" spc="140" dirty="0">
                <a:latin typeface="Times New Roman"/>
                <a:cs typeface="Times New Roman"/>
              </a:rPr>
              <a:t>for</a:t>
            </a:r>
            <a:r>
              <a:rPr sz="2600" b="1" i="1" spc="-45" dirty="0">
                <a:latin typeface="Times New Roman"/>
                <a:cs typeface="Times New Roman"/>
              </a:rPr>
              <a:t> </a:t>
            </a:r>
            <a:r>
              <a:rPr sz="2600" b="1" i="1" spc="180" dirty="0">
                <a:latin typeface="Times New Roman"/>
                <a:cs typeface="Times New Roman"/>
              </a:rPr>
              <a:t>peroxisome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165" dirty="0">
                <a:latin typeface="Times New Roman"/>
                <a:cs typeface="Times New Roman"/>
              </a:rPr>
              <a:t>biogenesis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617855" algn="l"/>
                <a:tab pos="618490" algn="l"/>
              </a:tabLst>
            </a:pPr>
            <a:r>
              <a:rPr dirty="0"/>
              <a:t>	</a:t>
            </a:r>
            <a:r>
              <a:rPr sz="2600" b="1" i="1" spc="175" dirty="0">
                <a:solidFill>
                  <a:srgbClr val="FF0000"/>
                </a:solidFill>
                <a:latin typeface="Times New Roman"/>
                <a:cs typeface="Times New Roman"/>
              </a:rPr>
              <a:t>reduction</a:t>
            </a:r>
            <a:r>
              <a:rPr sz="26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175" dirty="0">
                <a:solidFill>
                  <a:srgbClr val="FF0000"/>
                </a:solidFill>
                <a:latin typeface="Times New Roman"/>
                <a:cs typeface="Times New Roman"/>
              </a:rPr>
              <a:t>or</a:t>
            </a:r>
            <a:r>
              <a:rPr sz="26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170" dirty="0">
                <a:solidFill>
                  <a:srgbClr val="FF0000"/>
                </a:solidFill>
                <a:latin typeface="Times New Roman"/>
                <a:cs typeface="Times New Roman"/>
              </a:rPr>
              <a:t>absence</a:t>
            </a:r>
            <a:r>
              <a:rPr sz="2600" b="1" i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140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6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155" dirty="0">
                <a:solidFill>
                  <a:srgbClr val="FF0000"/>
                </a:solidFill>
                <a:latin typeface="Times New Roman"/>
                <a:cs typeface="Times New Roman"/>
              </a:rPr>
              <a:t>Peroxisomes</a:t>
            </a:r>
            <a:r>
              <a:rPr sz="26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140" dirty="0">
                <a:solidFill>
                  <a:srgbClr val="FF0000"/>
                </a:solidFill>
                <a:latin typeface="Times New Roman"/>
                <a:cs typeface="Times New Roman"/>
              </a:rPr>
              <a:t>in</a:t>
            </a:r>
            <a:r>
              <a:rPr sz="26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210" dirty="0">
                <a:solidFill>
                  <a:srgbClr val="FF0000"/>
                </a:solidFill>
                <a:latin typeface="Times New Roman"/>
                <a:cs typeface="Times New Roman"/>
              </a:rPr>
              <a:t>the</a:t>
            </a:r>
            <a:r>
              <a:rPr sz="2600" b="1" i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130" dirty="0">
                <a:solidFill>
                  <a:srgbClr val="FF0000"/>
                </a:solidFill>
                <a:latin typeface="Times New Roman"/>
                <a:cs typeface="Times New Roman"/>
              </a:rPr>
              <a:t>cells  </a:t>
            </a:r>
            <a:r>
              <a:rPr sz="2600" b="1" i="1" spc="140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600" b="1" i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210" dirty="0">
                <a:solidFill>
                  <a:srgbClr val="FF0000"/>
                </a:solidFill>
                <a:latin typeface="Times New Roman"/>
                <a:cs typeface="Times New Roman"/>
              </a:rPr>
              <a:t>the</a:t>
            </a:r>
            <a:r>
              <a:rPr sz="2600" b="1" i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95" dirty="0">
                <a:solidFill>
                  <a:srgbClr val="FF0000"/>
                </a:solidFill>
                <a:latin typeface="Times New Roman"/>
                <a:cs typeface="Times New Roman"/>
              </a:rPr>
              <a:t>liver,</a:t>
            </a:r>
            <a:r>
              <a:rPr sz="26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160" dirty="0">
                <a:solidFill>
                  <a:srgbClr val="FF0000"/>
                </a:solidFill>
                <a:latin typeface="Times New Roman"/>
                <a:cs typeface="Times New Roman"/>
              </a:rPr>
              <a:t>kidneys,</a:t>
            </a:r>
            <a:r>
              <a:rPr sz="26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190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sz="26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145" dirty="0">
                <a:solidFill>
                  <a:srgbClr val="FF0000"/>
                </a:solidFill>
                <a:latin typeface="Times New Roman"/>
                <a:cs typeface="Times New Roman"/>
              </a:rPr>
              <a:t>brain.</a:t>
            </a:r>
            <a:endParaRPr sz="2600">
              <a:latin typeface="Times New Roman"/>
              <a:cs typeface="Times New Roman"/>
            </a:endParaRPr>
          </a:p>
          <a:p>
            <a:pPr marL="286385" marR="20955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"/>
              <a:tabLst>
                <a:tab pos="369570" algn="l"/>
                <a:tab pos="5856605" algn="l"/>
              </a:tabLst>
            </a:pPr>
            <a:r>
              <a:rPr dirty="0"/>
              <a:t>	</a:t>
            </a:r>
            <a:r>
              <a:rPr sz="2600" i="1" spc="-110" dirty="0">
                <a:latin typeface="Georgia"/>
                <a:cs typeface="Georgia"/>
              </a:rPr>
              <a:t>VLCFA </a:t>
            </a:r>
            <a:r>
              <a:rPr sz="2600" i="1" spc="-130" dirty="0">
                <a:latin typeface="Georgia"/>
                <a:cs typeface="Georgia"/>
              </a:rPr>
              <a:t>and </a:t>
            </a:r>
            <a:r>
              <a:rPr sz="2600" i="1" spc="-140" dirty="0">
                <a:latin typeface="Georgia"/>
                <a:cs typeface="Georgia"/>
              </a:rPr>
              <a:t>LCFA </a:t>
            </a:r>
            <a:r>
              <a:rPr sz="2600" i="1" spc="-150" dirty="0">
                <a:latin typeface="Georgia"/>
                <a:cs typeface="Georgia"/>
              </a:rPr>
              <a:t>are </a:t>
            </a:r>
            <a:r>
              <a:rPr sz="2600" i="1" spc="-25" dirty="0">
                <a:latin typeface="Georgia"/>
                <a:cs typeface="Georgia"/>
              </a:rPr>
              <a:t>not</a:t>
            </a:r>
            <a:r>
              <a:rPr sz="2600" i="1" spc="385" dirty="0">
                <a:latin typeface="Georgia"/>
                <a:cs typeface="Georgia"/>
              </a:rPr>
              <a:t> </a:t>
            </a:r>
            <a:r>
              <a:rPr sz="2600" i="1" spc="-60" dirty="0">
                <a:latin typeface="Georgia"/>
                <a:cs typeface="Georgia"/>
              </a:rPr>
              <a:t>oxidized</a:t>
            </a:r>
            <a:r>
              <a:rPr sz="2600" i="1" spc="-35" dirty="0">
                <a:latin typeface="Georgia"/>
                <a:cs typeface="Georgia"/>
              </a:rPr>
              <a:t> </a:t>
            </a:r>
            <a:r>
              <a:rPr sz="2600" i="1" spc="-130" dirty="0">
                <a:latin typeface="Georgia"/>
                <a:cs typeface="Georgia"/>
              </a:rPr>
              <a:t>and	</a:t>
            </a:r>
            <a:r>
              <a:rPr sz="2600" i="1" spc="-65" dirty="0">
                <a:latin typeface="Georgia"/>
                <a:cs typeface="Georgia"/>
              </a:rPr>
              <a:t>accumulates </a:t>
            </a:r>
            <a:r>
              <a:rPr sz="2600" i="1" spc="-75" dirty="0">
                <a:latin typeface="Georgia"/>
                <a:cs typeface="Georgia"/>
              </a:rPr>
              <a:t>in  </a:t>
            </a:r>
            <a:r>
              <a:rPr sz="2600" i="1" spc="-35" dirty="0">
                <a:latin typeface="Georgia"/>
                <a:cs typeface="Georgia"/>
              </a:rPr>
              <a:t>tissue , </a:t>
            </a:r>
            <a:r>
              <a:rPr sz="2600" i="1" spc="-110" dirty="0">
                <a:latin typeface="Georgia"/>
                <a:cs typeface="Georgia"/>
              </a:rPr>
              <a:t>particularly </a:t>
            </a:r>
            <a:r>
              <a:rPr sz="2600" i="1" spc="-75" dirty="0">
                <a:latin typeface="Georgia"/>
                <a:cs typeface="Georgia"/>
              </a:rPr>
              <a:t>in </a:t>
            </a:r>
            <a:r>
              <a:rPr sz="2600" i="1" spc="-130" dirty="0">
                <a:latin typeface="Georgia"/>
                <a:cs typeface="Georgia"/>
              </a:rPr>
              <a:t>brain </a:t>
            </a:r>
            <a:r>
              <a:rPr sz="2600" i="1" spc="-114" dirty="0">
                <a:latin typeface="Georgia"/>
                <a:cs typeface="Georgia"/>
              </a:rPr>
              <a:t>,liver </a:t>
            </a:r>
            <a:r>
              <a:rPr sz="2600" i="1" spc="-130" dirty="0">
                <a:latin typeface="Georgia"/>
                <a:cs typeface="Georgia"/>
              </a:rPr>
              <a:t>and</a:t>
            </a:r>
            <a:r>
              <a:rPr sz="2600" i="1" spc="-114" dirty="0">
                <a:latin typeface="Georgia"/>
                <a:cs typeface="Georgia"/>
              </a:rPr>
              <a:t> kidney.</a:t>
            </a:r>
            <a:endParaRPr sz="2600">
              <a:latin typeface="Georgia"/>
              <a:cs typeface="Georgia"/>
            </a:endParaRPr>
          </a:p>
          <a:p>
            <a:pPr marL="88900">
              <a:lnSpc>
                <a:spcPct val="100000"/>
              </a:lnSpc>
              <a:spcBef>
                <a:spcPts val="625"/>
              </a:spcBef>
            </a:pPr>
            <a:r>
              <a:rPr sz="2600" b="1" i="1" spc="114" dirty="0">
                <a:latin typeface="Times New Roman"/>
                <a:cs typeface="Times New Roman"/>
              </a:rPr>
              <a:t>Lab</a:t>
            </a:r>
            <a:r>
              <a:rPr sz="2600" b="1" i="1" spc="-70" dirty="0">
                <a:latin typeface="Times New Roman"/>
                <a:cs typeface="Times New Roman"/>
              </a:rPr>
              <a:t> </a:t>
            </a:r>
            <a:r>
              <a:rPr sz="2600" b="1" i="1" spc="125" dirty="0">
                <a:latin typeface="Times New Roman"/>
                <a:cs typeface="Times New Roman"/>
              </a:rPr>
              <a:t>findings:</a:t>
            </a:r>
            <a:endParaRPr sz="2600">
              <a:latin typeface="Times New Roman"/>
              <a:cs typeface="Times New Roman"/>
            </a:endParaRPr>
          </a:p>
          <a:p>
            <a:pPr marL="12700" marR="1721485">
              <a:lnSpc>
                <a:spcPct val="120000"/>
              </a:lnSpc>
            </a:pPr>
            <a:r>
              <a:rPr sz="2600" b="1" i="1" spc="140" dirty="0">
                <a:latin typeface="Times New Roman"/>
                <a:cs typeface="Times New Roman"/>
              </a:rPr>
              <a:t>Increased level of </a:t>
            </a:r>
            <a:r>
              <a:rPr sz="2600" b="1" i="1" spc="-120" dirty="0">
                <a:latin typeface="Times New Roman"/>
                <a:cs typeface="Times New Roman"/>
              </a:rPr>
              <a:t>VLCFA </a:t>
            </a:r>
            <a:r>
              <a:rPr sz="2600" b="1" i="1" spc="140" dirty="0">
                <a:latin typeface="Times New Roman"/>
                <a:cs typeface="Times New Roman"/>
              </a:rPr>
              <a:t>in </a:t>
            </a:r>
            <a:r>
              <a:rPr sz="2600" b="1" i="1" spc="190" dirty="0">
                <a:latin typeface="Times New Roman"/>
                <a:cs typeface="Times New Roman"/>
              </a:rPr>
              <a:t>serum  </a:t>
            </a:r>
            <a:r>
              <a:rPr sz="2600" b="1" i="1" spc="140" dirty="0">
                <a:latin typeface="Times New Roman"/>
                <a:cs typeface="Times New Roman"/>
              </a:rPr>
              <a:t>Increased</a:t>
            </a:r>
            <a:r>
              <a:rPr sz="2600" b="1" i="1" spc="-60" dirty="0">
                <a:latin typeface="Times New Roman"/>
                <a:cs typeface="Times New Roman"/>
              </a:rPr>
              <a:t> </a:t>
            </a:r>
            <a:r>
              <a:rPr sz="2600" b="1" i="1" spc="140" dirty="0">
                <a:latin typeface="Times New Roman"/>
                <a:cs typeface="Times New Roman"/>
              </a:rPr>
              <a:t>level</a:t>
            </a:r>
            <a:r>
              <a:rPr sz="2600" b="1" i="1" spc="-85" dirty="0">
                <a:latin typeface="Times New Roman"/>
                <a:cs typeface="Times New Roman"/>
              </a:rPr>
              <a:t> </a:t>
            </a:r>
            <a:r>
              <a:rPr sz="2600" b="1" i="1" spc="140" dirty="0">
                <a:latin typeface="Times New Roman"/>
                <a:cs typeface="Times New Roman"/>
              </a:rPr>
              <a:t>of</a:t>
            </a:r>
            <a:r>
              <a:rPr sz="2600" b="1" i="1" spc="-55" dirty="0">
                <a:latin typeface="Times New Roman"/>
                <a:cs typeface="Times New Roman"/>
              </a:rPr>
              <a:t> </a:t>
            </a:r>
            <a:r>
              <a:rPr sz="2600" b="1" i="1" spc="175" dirty="0">
                <a:latin typeface="Times New Roman"/>
                <a:cs typeface="Times New Roman"/>
              </a:rPr>
              <a:t>phytanic</a:t>
            </a:r>
            <a:r>
              <a:rPr sz="2600" b="1" i="1" spc="-100" dirty="0">
                <a:latin typeface="Times New Roman"/>
                <a:cs typeface="Times New Roman"/>
              </a:rPr>
              <a:t> </a:t>
            </a:r>
            <a:r>
              <a:rPr sz="2600" b="1" i="1" spc="165" dirty="0">
                <a:latin typeface="Times New Roman"/>
                <a:cs typeface="Times New Roman"/>
              </a:rPr>
              <a:t>acid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140" dirty="0">
                <a:latin typeface="Times New Roman"/>
                <a:cs typeface="Times New Roman"/>
              </a:rPr>
              <a:t>in</a:t>
            </a:r>
            <a:r>
              <a:rPr sz="2600" b="1" i="1" spc="-55" dirty="0">
                <a:latin typeface="Times New Roman"/>
                <a:cs typeface="Times New Roman"/>
              </a:rPr>
              <a:t> </a:t>
            </a:r>
            <a:r>
              <a:rPr sz="2600" b="1" i="1" spc="195" dirty="0">
                <a:latin typeface="Times New Roman"/>
                <a:cs typeface="Times New Roman"/>
              </a:rPr>
              <a:t>serum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44500" y="-125780"/>
            <a:ext cx="8255000" cy="1333826"/>
          </a:xfrm>
          <a:prstGeom prst="rect">
            <a:avLst/>
          </a:prstGeom>
        </p:spPr>
        <p:txBody>
          <a:bodyPr vert="horz" wrap="square" lIns="0" tIns="437006" rIns="0" bIns="0" rtlCol="0">
            <a:spAutoFit/>
          </a:bodyPr>
          <a:lstStyle/>
          <a:p>
            <a:pPr marL="1983105" marR="5080" indent="-1818639" algn="ctr">
              <a:lnSpc>
                <a:spcPct val="100000"/>
              </a:lnSpc>
              <a:spcBef>
                <a:spcPts val="105"/>
              </a:spcBef>
            </a:pPr>
            <a:r>
              <a:rPr sz="2900" b="1" dirty="0"/>
              <a:t>Medium chain </a:t>
            </a:r>
            <a:r>
              <a:rPr sz="2900" b="1"/>
              <a:t>acylCoA </a:t>
            </a:r>
            <a:r>
              <a:rPr sz="2900" b="1" spc="-15" smtClean="0"/>
              <a:t>dehydrogenase</a:t>
            </a:r>
            <a:r>
              <a:rPr lang="en-US" sz="2900" b="1" spc="-145" dirty="0" smtClean="0"/>
              <a:t> </a:t>
            </a:r>
            <a:r>
              <a:rPr sz="2900" b="1" spc="-10" smtClean="0"/>
              <a:t>deficiency  </a:t>
            </a:r>
            <a:r>
              <a:rPr sz="2900" b="1" spc="-5" dirty="0"/>
              <a:t>(MCAD</a:t>
            </a:r>
            <a:r>
              <a:rPr sz="2900" b="1" spc="-45" dirty="0"/>
              <a:t> </a:t>
            </a:r>
            <a:r>
              <a:rPr sz="2900" b="1" spc="-10" dirty="0"/>
              <a:t>deficiency)</a:t>
            </a:r>
            <a:endParaRPr sz="2900" b="1"/>
          </a:p>
        </p:txBody>
      </p:sp>
      <p:sp>
        <p:nvSpPr>
          <p:cNvPr id="9" name="object 9"/>
          <p:cNvSpPr txBox="1"/>
          <p:nvPr/>
        </p:nvSpPr>
        <p:spPr>
          <a:xfrm>
            <a:off x="535940" y="1305239"/>
            <a:ext cx="7788275" cy="466217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368935" indent="-356870">
              <a:lnSpc>
                <a:spcPct val="100000"/>
              </a:lnSpc>
              <a:spcBef>
                <a:spcPts val="40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368935" algn="l"/>
                <a:tab pos="369570" algn="l"/>
              </a:tabLst>
            </a:pPr>
            <a:r>
              <a:rPr sz="2600" spc="-40" dirty="0">
                <a:latin typeface="Georgia"/>
                <a:cs typeface="Georgia"/>
              </a:rPr>
              <a:t>Most</a:t>
            </a:r>
            <a:r>
              <a:rPr sz="2600" spc="-120" dirty="0">
                <a:latin typeface="Georgia"/>
                <a:cs typeface="Georgia"/>
              </a:rPr>
              <a:t> </a:t>
            </a:r>
            <a:r>
              <a:rPr sz="2600" spc="-20" dirty="0">
                <a:latin typeface="Georgia"/>
                <a:cs typeface="Georgia"/>
              </a:rPr>
              <a:t>common</a:t>
            </a:r>
            <a:r>
              <a:rPr sz="2600" spc="-40" dirty="0">
                <a:latin typeface="Georgia"/>
                <a:cs typeface="Georgia"/>
              </a:rPr>
              <a:t> </a:t>
            </a:r>
            <a:r>
              <a:rPr sz="2600" spc="-30" dirty="0">
                <a:latin typeface="Georgia"/>
                <a:cs typeface="Georgia"/>
              </a:rPr>
              <a:t>inborn</a:t>
            </a:r>
            <a:r>
              <a:rPr sz="2600" spc="-80" dirty="0">
                <a:latin typeface="Georgia"/>
                <a:cs typeface="Georgia"/>
              </a:rPr>
              <a:t> </a:t>
            </a:r>
            <a:r>
              <a:rPr sz="2600" spc="-50" dirty="0">
                <a:latin typeface="Georgia"/>
                <a:cs typeface="Georgia"/>
              </a:rPr>
              <a:t>error</a:t>
            </a:r>
            <a:r>
              <a:rPr sz="2600" spc="-130" dirty="0">
                <a:latin typeface="Georgia"/>
                <a:cs typeface="Georgia"/>
              </a:rPr>
              <a:t> </a:t>
            </a:r>
            <a:r>
              <a:rPr sz="2600" spc="-20" dirty="0">
                <a:latin typeface="Georgia"/>
                <a:cs typeface="Georgia"/>
              </a:rPr>
              <a:t>of</a:t>
            </a:r>
            <a:r>
              <a:rPr sz="2600" spc="35" dirty="0">
                <a:latin typeface="Georgia"/>
                <a:cs typeface="Georgia"/>
              </a:rPr>
              <a:t> </a:t>
            </a:r>
            <a:r>
              <a:rPr sz="2600" b="1" spc="85" dirty="0">
                <a:latin typeface="Times New Roman"/>
                <a:cs typeface="Times New Roman"/>
              </a:rPr>
              <a:t>fatty</a:t>
            </a:r>
            <a:r>
              <a:rPr sz="2600" b="1" spc="-165" dirty="0">
                <a:latin typeface="Times New Roman"/>
                <a:cs typeface="Times New Roman"/>
              </a:rPr>
              <a:t> </a:t>
            </a:r>
            <a:r>
              <a:rPr sz="2600" b="1" spc="125" dirty="0">
                <a:latin typeface="Times New Roman"/>
                <a:cs typeface="Times New Roman"/>
              </a:rPr>
              <a:t>acid</a:t>
            </a:r>
            <a:r>
              <a:rPr sz="2600" b="1" spc="-100" dirty="0">
                <a:latin typeface="Times New Roman"/>
                <a:cs typeface="Times New Roman"/>
              </a:rPr>
              <a:t> </a:t>
            </a:r>
            <a:r>
              <a:rPr sz="2600" b="1" spc="140" dirty="0">
                <a:latin typeface="Times New Roman"/>
                <a:cs typeface="Times New Roman"/>
              </a:rPr>
              <a:t>oxidation</a:t>
            </a:r>
            <a:r>
              <a:rPr sz="2600" spc="140" dirty="0">
                <a:latin typeface="Georgia"/>
                <a:cs typeface="Georgia"/>
              </a:rPr>
              <a:t>.</a:t>
            </a:r>
            <a:endParaRPr sz="2600">
              <a:latin typeface="Georgia"/>
              <a:cs typeface="Georgia"/>
            </a:endParaRPr>
          </a:p>
          <a:p>
            <a:pPr marL="287020" indent="-274320">
              <a:lnSpc>
                <a:spcPct val="100000"/>
              </a:lnSpc>
              <a:spcBef>
                <a:spcPts val="31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287020" algn="l"/>
              </a:tabLst>
            </a:pPr>
            <a:r>
              <a:rPr sz="2600" spc="-45" dirty="0">
                <a:latin typeface="Georgia"/>
                <a:cs typeface="Georgia"/>
              </a:rPr>
              <a:t>Being </a:t>
            </a:r>
            <a:r>
              <a:rPr sz="2600" spc="-25" dirty="0">
                <a:latin typeface="Georgia"/>
                <a:cs typeface="Georgia"/>
              </a:rPr>
              <a:t>found in </a:t>
            </a:r>
            <a:r>
              <a:rPr sz="2600" spc="-185" dirty="0">
                <a:latin typeface="Georgia"/>
                <a:cs typeface="Georgia"/>
              </a:rPr>
              <a:t>1:14,000 </a:t>
            </a:r>
            <a:r>
              <a:rPr sz="2600" spc="-30" dirty="0">
                <a:latin typeface="Georgia"/>
                <a:cs typeface="Georgia"/>
              </a:rPr>
              <a:t>births</a:t>
            </a:r>
            <a:r>
              <a:rPr sz="2600" spc="-310" dirty="0">
                <a:latin typeface="Georgia"/>
                <a:cs typeface="Georgia"/>
              </a:rPr>
              <a:t> </a:t>
            </a:r>
            <a:r>
              <a:rPr sz="2600" spc="-35" dirty="0">
                <a:latin typeface="Georgia"/>
                <a:cs typeface="Georgia"/>
              </a:rPr>
              <a:t>worldwide.</a:t>
            </a:r>
            <a:endParaRPr sz="2600">
              <a:latin typeface="Georgia"/>
              <a:cs typeface="Georgia"/>
            </a:endParaRPr>
          </a:p>
          <a:p>
            <a:pPr marL="286385" marR="24130" indent="-274320">
              <a:lnSpc>
                <a:spcPts val="2810"/>
              </a:lnSpc>
              <a:spcBef>
                <a:spcPts val="66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287020" algn="l"/>
              </a:tabLst>
            </a:pPr>
            <a:r>
              <a:rPr sz="2600" spc="-30" dirty="0">
                <a:latin typeface="Georgia"/>
                <a:cs typeface="Georgia"/>
              </a:rPr>
              <a:t>Decreased</a:t>
            </a:r>
            <a:r>
              <a:rPr sz="2600" spc="-40" dirty="0">
                <a:latin typeface="Georgia"/>
                <a:cs typeface="Georgia"/>
              </a:rPr>
              <a:t> </a:t>
            </a:r>
            <a:r>
              <a:rPr sz="2600" spc="-25" dirty="0">
                <a:latin typeface="Georgia"/>
                <a:cs typeface="Georgia"/>
              </a:rPr>
              <a:t>ability</a:t>
            </a:r>
            <a:r>
              <a:rPr sz="2600" spc="-80" dirty="0">
                <a:latin typeface="Georgia"/>
                <a:cs typeface="Georgia"/>
              </a:rPr>
              <a:t> </a:t>
            </a:r>
            <a:r>
              <a:rPr sz="2600" spc="-5" dirty="0">
                <a:latin typeface="Georgia"/>
                <a:cs typeface="Georgia"/>
              </a:rPr>
              <a:t>to</a:t>
            </a:r>
            <a:r>
              <a:rPr sz="2600" spc="-130" dirty="0">
                <a:latin typeface="Georgia"/>
                <a:cs typeface="Georgia"/>
              </a:rPr>
              <a:t> </a:t>
            </a:r>
            <a:r>
              <a:rPr sz="2600" spc="-25" dirty="0">
                <a:latin typeface="Georgia"/>
                <a:cs typeface="Georgia"/>
              </a:rPr>
              <a:t>oxidize</a:t>
            </a:r>
            <a:r>
              <a:rPr sz="2600" spc="-35" dirty="0">
                <a:latin typeface="Georgia"/>
                <a:cs typeface="Georgia"/>
              </a:rPr>
              <a:t> </a:t>
            </a:r>
            <a:r>
              <a:rPr sz="2600" spc="-30" dirty="0">
                <a:latin typeface="Georgia"/>
                <a:cs typeface="Georgia"/>
              </a:rPr>
              <a:t>fatty</a:t>
            </a:r>
            <a:r>
              <a:rPr sz="2600" spc="-140" dirty="0">
                <a:latin typeface="Georgia"/>
                <a:cs typeface="Georgia"/>
              </a:rPr>
              <a:t> </a:t>
            </a:r>
            <a:r>
              <a:rPr sz="2600" spc="-30" dirty="0">
                <a:latin typeface="Georgia"/>
                <a:cs typeface="Georgia"/>
              </a:rPr>
              <a:t>acids</a:t>
            </a:r>
            <a:r>
              <a:rPr sz="2600" spc="-95" dirty="0">
                <a:latin typeface="Georgia"/>
                <a:cs typeface="Georgia"/>
              </a:rPr>
              <a:t> </a:t>
            </a:r>
            <a:r>
              <a:rPr sz="2600" spc="-5" dirty="0">
                <a:latin typeface="Georgia"/>
                <a:cs typeface="Georgia"/>
              </a:rPr>
              <a:t>with</a:t>
            </a:r>
            <a:r>
              <a:rPr sz="2600" spc="-75" dirty="0">
                <a:latin typeface="Georgia"/>
                <a:cs typeface="Georgia"/>
              </a:rPr>
              <a:t> </a:t>
            </a:r>
            <a:r>
              <a:rPr sz="2600" spc="-55" dirty="0">
                <a:latin typeface="Georgia"/>
                <a:cs typeface="Georgia"/>
              </a:rPr>
              <a:t>six</a:t>
            </a:r>
            <a:r>
              <a:rPr sz="2600" spc="-60" dirty="0">
                <a:latin typeface="Georgia"/>
                <a:cs typeface="Georgia"/>
              </a:rPr>
              <a:t> </a:t>
            </a:r>
            <a:r>
              <a:rPr sz="2600" spc="-5" dirty="0">
                <a:latin typeface="Georgia"/>
                <a:cs typeface="Georgia"/>
              </a:rPr>
              <a:t>to</a:t>
            </a:r>
            <a:r>
              <a:rPr sz="2600" spc="-95" dirty="0">
                <a:latin typeface="Georgia"/>
                <a:cs typeface="Georgia"/>
              </a:rPr>
              <a:t> </a:t>
            </a:r>
            <a:r>
              <a:rPr sz="2600" spc="-155" dirty="0">
                <a:latin typeface="Georgia"/>
                <a:cs typeface="Georgia"/>
              </a:rPr>
              <a:t>ten  </a:t>
            </a:r>
            <a:r>
              <a:rPr sz="2600" spc="-45" dirty="0">
                <a:latin typeface="Georgia"/>
                <a:cs typeface="Georgia"/>
              </a:rPr>
              <a:t>carbons.</a:t>
            </a:r>
            <a:endParaRPr sz="2600">
              <a:latin typeface="Georgia"/>
              <a:cs typeface="Georgia"/>
            </a:endParaRPr>
          </a:p>
          <a:p>
            <a:pPr marL="286385" marR="534035" indent="-274320">
              <a:lnSpc>
                <a:spcPts val="2810"/>
              </a:lnSpc>
              <a:spcBef>
                <a:spcPts val="620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368935" algn="l"/>
                <a:tab pos="369570" algn="l"/>
              </a:tabLst>
            </a:pPr>
            <a:r>
              <a:rPr dirty="0"/>
              <a:t>	</a:t>
            </a:r>
            <a:r>
              <a:rPr sz="2600" spc="-90" dirty="0">
                <a:latin typeface="Georgia"/>
                <a:cs typeface="Georgia"/>
              </a:rPr>
              <a:t>MCFA </a:t>
            </a:r>
            <a:r>
              <a:rPr sz="2600" spc="-30" dirty="0">
                <a:latin typeface="Georgia"/>
                <a:cs typeface="Georgia"/>
              </a:rPr>
              <a:t>accumulates </a:t>
            </a:r>
            <a:r>
              <a:rPr sz="2600" spc="-25" dirty="0">
                <a:latin typeface="Georgia"/>
                <a:cs typeface="Georgia"/>
              </a:rPr>
              <a:t>in </a:t>
            </a:r>
            <a:r>
              <a:rPr sz="2600" spc="-30" dirty="0">
                <a:latin typeface="Georgia"/>
                <a:cs typeface="Georgia"/>
              </a:rPr>
              <a:t>tissue </a:t>
            </a:r>
            <a:r>
              <a:rPr sz="2600" spc="-35" dirty="0">
                <a:latin typeface="Georgia"/>
                <a:cs typeface="Georgia"/>
              </a:rPr>
              <a:t>and also excreted</a:t>
            </a:r>
            <a:r>
              <a:rPr sz="2600" spc="-240" dirty="0">
                <a:latin typeface="Georgia"/>
                <a:cs typeface="Georgia"/>
              </a:rPr>
              <a:t> </a:t>
            </a:r>
            <a:r>
              <a:rPr sz="2600" spc="-30" dirty="0">
                <a:latin typeface="Georgia"/>
                <a:cs typeface="Georgia"/>
              </a:rPr>
              <a:t>in  </a:t>
            </a:r>
            <a:r>
              <a:rPr sz="2600" spc="-35" dirty="0">
                <a:latin typeface="Georgia"/>
                <a:cs typeface="Georgia"/>
              </a:rPr>
              <a:t>urine.</a:t>
            </a:r>
            <a:endParaRPr sz="2600">
              <a:latin typeface="Georgia"/>
              <a:cs typeface="Georgia"/>
            </a:endParaRPr>
          </a:p>
          <a:p>
            <a:pPr marL="12700" marR="5476240" indent="237490">
              <a:lnSpc>
                <a:spcPts val="3429"/>
              </a:lnSpc>
              <a:spcBef>
                <a:spcPts val="125"/>
              </a:spcBef>
            </a:pPr>
            <a:r>
              <a:rPr sz="2600" b="1" spc="110" dirty="0">
                <a:latin typeface="Times New Roman"/>
                <a:cs typeface="Times New Roman"/>
              </a:rPr>
              <a:t>Symptoms:  </a:t>
            </a:r>
            <a:r>
              <a:rPr sz="2600" b="1" spc="120" dirty="0">
                <a:latin typeface="Times New Roman"/>
                <a:cs typeface="Times New Roman"/>
              </a:rPr>
              <a:t>Hypoglycemia  </a:t>
            </a:r>
            <a:r>
              <a:rPr sz="2600" spc="-40" dirty="0">
                <a:latin typeface="Georgia"/>
                <a:cs typeface="Georgia"/>
              </a:rPr>
              <a:t>Sleepiness</a:t>
            </a:r>
            <a:endParaRPr sz="26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2600" spc="-40" dirty="0">
                <a:latin typeface="Georgia"/>
                <a:cs typeface="Georgia"/>
              </a:rPr>
              <a:t>Vomiting</a:t>
            </a:r>
            <a:endParaRPr sz="26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2600" spc="-105" dirty="0">
                <a:latin typeface="Georgia"/>
                <a:cs typeface="Georgia"/>
              </a:rPr>
              <a:t>Fat </a:t>
            </a:r>
            <a:r>
              <a:rPr sz="2600" spc="-25" dirty="0">
                <a:latin typeface="Georgia"/>
                <a:cs typeface="Georgia"/>
              </a:rPr>
              <a:t>accumulation in</a:t>
            </a:r>
            <a:r>
              <a:rPr sz="2600" spc="-60" dirty="0">
                <a:latin typeface="Georgia"/>
                <a:cs typeface="Georgia"/>
              </a:rPr>
              <a:t> </a:t>
            </a:r>
            <a:r>
              <a:rPr sz="2600" spc="-50" dirty="0">
                <a:latin typeface="Georgia"/>
                <a:cs typeface="Georgia"/>
              </a:rPr>
              <a:t>liver</a:t>
            </a:r>
            <a:endParaRPr sz="26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44500" y="-125780"/>
            <a:ext cx="8255000" cy="1883208"/>
          </a:xfrm>
          <a:prstGeom prst="rect">
            <a:avLst/>
          </a:prstGeom>
        </p:spPr>
        <p:txBody>
          <a:bodyPr vert="horz" wrap="square" lIns="0" tIns="40195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lang="en-US" b="1" spc="-5" dirty="0" smtClean="0"/>
              <a:t>DEFICIENCIES </a:t>
            </a:r>
            <a:r>
              <a:rPr lang="en-US" b="1" dirty="0" smtClean="0"/>
              <a:t>OF </a:t>
            </a:r>
            <a:r>
              <a:rPr lang="en-US" b="1" spc="-5" dirty="0" smtClean="0"/>
              <a:t>CARNITINE </a:t>
            </a:r>
            <a:r>
              <a:rPr lang="en-US" b="1" dirty="0" smtClean="0"/>
              <a:t>OR </a:t>
            </a:r>
            <a:r>
              <a:rPr lang="en-US" b="1" spc="-5" dirty="0" smtClean="0"/>
              <a:t>CARNITINE </a:t>
            </a:r>
            <a:r>
              <a:rPr lang="en-US" b="1" spc="-25" dirty="0" smtClean="0"/>
              <a:t>TRANSFERASE  </a:t>
            </a:r>
            <a:r>
              <a:rPr lang="en-US" b="1" spc="-5" dirty="0" smtClean="0"/>
              <a:t>OR CARNITINE</a:t>
            </a:r>
            <a:r>
              <a:rPr lang="en-US" b="1" spc="-10" dirty="0" smtClean="0"/>
              <a:t> TRANSLOCASE</a:t>
            </a:r>
            <a:endParaRPr lang="en-US" b="1" spc="-10" dirty="0"/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xfrm>
            <a:off x="685800" y="1752600"/>
            <a:ext cx="7858759" cy="462280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94615">
              <a:lnSpc>
                <a:spcPct val="100000"/>
              </a:lnSpc>
              <a:spcBef>
                <a:spcPts val="720"/>
              </a:spcBef>
            </a:pPr>
            <a:r>
              <a:rPr spc="-55" dirty="0"/>
              <a:t>Causes:</a:t>
            </a: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b="1" spc="155" dirty="0">
                <a:latin typeface="Times New Roman"/>
                <a:cs typeface="Times New Roman"/>
              </a:rPr>
              <a:t>Deficiency of</a:t>
            </a:r>
            <a:r>
              <a:rPr b="1" spc="-345" dirty="0">
                <a:latin typeface="Times New Roman"/>
                <a:cs typeface="Times New Roman"/>
              </a:rPr>
              <a:t> </a:t>
            </a:r>
            <a:r>
              <a:rPr b="1" spc="140" dirty="0">
                <a:latin typeface="Times New Roman"/>
                <a:cs typeface="Times New Roman"/>
              </a:rPr>
              <a:t>carnitine</a:t>
            </a: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287020" algn="l"/>
              </a:tabLst>
            </a:pPr>
            <a:r>
              <a:rPr spc="-35" dirty="0"/>
              <a:t>Inherited</a:t>
            </a:r>
            <a:r>
              <a:rPr spc="10" dirty="0"/>
              <a:t> </a:t>
            </a:r>
            <a:r>
              <a:rPr b="1" spc="-30" dirty="0">
                <a:latin typeface="Times New Roman"/>
                <a:cs typeface="Times New Roman"/>
              </a:rPr>
              <a:t>CPT-I</a:t>
            </a:r>
            <a:r>
              <a:rPr b="1" spc="-110" dirty="0">
                <a:latin typeface="Times New Roman"/>
                <a:cs typeface="Times New Roman"/>
              </a:rPr>
              <a:t> </a:t>
            </a:r>
            <a:r>
              <a:rPr b="1" spc="155" dirty="0">
                <a:latin typeface="Times New Roman"/>
                <a:cs typeface="Times New Roman"/>
              </a:rPr>
              <a:t>deficiency</a:t>
            </a:r>
            <a:r>
              <a:rPr b="1" spc="-165" dirty="0">
                <a:latin typeface="Times New Roman"/>
                <a:cs typeface="Times New Roman"/>
              </a:rPr>
              <a:t> </a:t>
            </a:r>
            <a:r>
              <a:rPr b="1" spc="125" dirty="0">
                <a:latin typeface="Times New Roman"/>
                <a:cs typeface="Times New Roman"/>
              </a:rPr>
              <a:t>affects</a:t>
            </a:r>
            <a:r>
              <a:rPr b="1" spc="-160" dirty="0">
                <a:latin typeface="Times New Roman"/>
                <a:cs typeface="Times New Roman"/>
              </a:rPr>
              <a:t> </a:t>
            </a:r>
            <a:r>
              <a:rPr b="1" spc="155" dirty="0">
                <a:latin typeface="Times New Roman"/>
                <a:cs typeface="Times New Roman"/>
              </a:rPr>
              <a:t>only</a:t>
            </a:r>
            <a:r>
              <a:rPr b="1" spc="-120" dirty="0">
                <a:latin typeface="Times New Roman"/>
                <a:cs typeface="Times New Roman"/>
              </a:rPr>
              <a:t> </a:t>
            </a:r>
            <a:r>
              <a:rPr b="1" spc="200" dirty="0">
                <a:latin typeface="Times New Roman"/>
                <a:cs typeface="Times New Roman"/>
              </a:rPr>
              <a:t>the</a:t>
            </a:r>
            <a:r>
              <a:rPr b="1" spc="-90" dirty="0">
                <a:latin typeface="Times New Roman"/>
                <a:cs typeface="Times New Roman"/>
              </a:rPr>
              <a:t> </a:t>
            </a:r>
            <a:r>
              <a:rPr b="1" spc="50" dirty="0">
                <a:latin typeface="Times New Roman"/>
                <a:cs typeface="Times New Roman"/>
              </a:rPr>
              <a:t>liver.</a:t>
            </a:r>
          </a:p>
          <a:p>
            <a:pPr marL="286385" marR="508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287020" algn="l"/>
              </a:tabLst>
            </a:pPr>
            <a:r>
              <a:rPr b="1" spc="-25" dirty="0">
                <a:latin typeface="Times New Roman"/>
                <a:cs typeface="Times New Roman"/>
              </a:rPr>
              <a:t>CPT-II</a:t>
            </a:r>
            <a:r>
              <a:rPr b="1" spc="-120" dirty="0">
                <a:latin typeface="Times New Roman"/>
                <a:cs typeface="Times New Roman"/>
              </a:rPr>
              <a:t> </a:t>
            </a:r>
            <a:r>
              <a:rPr b="1" spc="150" dirty="0">
                <a:latin typeface="Times New Roman"/>
                <a:cs typeface="Times New Roman"/>
              </a:rPr>
              <a:t>deficiency</a:t>
            </a:r>
            <a:r>
              <a:rPr b="1" spc="-160" dirty="0">
                <a:latin typeface="Times New Roman"/>
                <a:cs typeface="Times New Roman"/>
              </a:rPr>
              <a:t> </a:t>
            </a:r>
            <a:r>
              <a:rPr b="1" spc="125" dirty="0">
                <a:latin typeface="Times New Roman"/>
                <a:cs typeface="Times New Roman"/>
              </a:rPr>
              <a:t>affects</a:t>
            </a:r>
            <a:r>
              <a:rPr b="1" spc="-125" dirty="0">
                <a:latin typeface="Times New Roman"/>
                <a:cs typeface="Times New Roman"/>
              </a:rPr>
              <a:t> </a:t>
            </a:r>
            <a:r>
              <a:rPr b="1" spc="90" dirty="0">
                <a:latin typeface="Times New Roman"/>
                <a:cs typeface="Times New Roman"/>
              </a:rPr>
              <a:t>primarily</a:t>
            </a:r>
            <a:r>
              <a:rPr b="1" spc="-85" dirty="0">
                <a:latin typeface="Times New Roman"/>
                <a:cs typeface="Times New Roman"/>
              </a:rPr>
              <a:t> </a:t>
            </a:r>
            <a:r>
              <a:rPr spc="-30" dirty="0"/>
              <a:t>skeletal</a:t>
            </a:r>
            <a:r>
              <a:rPr spc="5" dirty="0"/>
              <a:t> </a:t>
            </a:r>
            <a:r>
              <a:rPr spc="-90" dirty="0"/>
              <a:t>muscle  </a:t>
            </a:r>
            <a:r>
              <a:rPr spc="-35" dirty="0"/>
              <a:t>and, </a:t>
            </a:r>
            <a:r>
              <a:rPr spc="-20" dirty="0"/>
              <a:t>when </a:t>
            </a:r>
            <a:r>
              <a:rPr spc="-50" dirty="0"/>
              <a:t>severe, </a:t>
            </a:r>
            <a:r>
              <a:rPr spc="-5" dirty="0"/>
              <a:t>the</a:t>
            </a:r>
            <a:r>
              <a:rPr spc="-85" dirty="0"/>
              <a:t> liver.</a:t>
            </a: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AD0D9"/>
              </a:buClr>
              <a:buFont typeface="Arial"/>
              <a:buChar char=""/>
            </a:pPr>
            <a:endParaRPr sz="3800"/>
          </a:p>
          <a:p>
            <a:pPr marL="12700">
              <a:lnSpc>
                <a:spcPct val="100000"/>
              </a:lnSpc>
            </a:pPr>
            <a:r>
              <a:rPr spc="-65" dirty="0"/>
              <a:t>Symptoms:</a:t>
            </a:r>
          </a:p>
          <a:p>
            <a:pPr marL="286385" marR="320675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368935" algn="l"/>
                <a:tab pos="369570" algn="l"/>
              </a:tabLst>
            </a:pPr>
            <a:r>
              <a:rPr dirty="0"/>
              <a:t>	</a:t>
            </a:r>
            <a:r>
              <a:rPr spc="-20" dirty="0"/>
              <a:t>muscle </a:t>
            </a:r>
            <a:r>
              <a:rPr spc="-50" dirty="0"/>
              <a:t>cramps </a:t>
            </a:r>
            <a:r>
              <a:rPr spc="-60" dirty="0"/>
              <a:t>are </a:t>
            </a:r>
            <a:r>
              <a:rPr spc="-25" dirty="0"/>
              <a:t>precipitated </a:t>
            </a:r>
            <a:r>
              <a:rPr spc="-30" dirty="0"/>
              <a:t>by </a:t>
            </a:r>
            <a:r>
              <a:rPr spc="-35" dirty="0"/>
              <a:t>fasting,</a:t>
            </a:r>
            <a:r>
              <a:rPr spc="-275" dirty="0"/>
              <a:t> </a:t>
            </a:r>
            <a:r>
              <a:rPr spc="-45" dirty="0"/>
              <a:t>exercise  </a:t>
            </a:r>
            <a:r>
              <a:rPr spc="-35" dirty="0"/>
              <a:t>and </a:t>
            </a:r>
            <a:r>
              <a:rPr spc="-20" dirty="0"/>
              <a:t>high </a:t>
            </a:r>
            <a:r>
              <a:rPr spc="-30" dirty="0"/>
              <a:t>fat</a:t>
            </a:r>
            <a:r>
              <a:rPr spc="-60" dirty="0"/>
              <a:t> </a:t>
            </a:r>
            <a:r>
              <a:rPr spc="-20" dirty="0"/>
              <a:t>diet.</a:t>
            </a:r>
          </a:p>
          <a:p>
            <a:pPr marL="368935" indent="-35687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368935" algn="l"/>
                <a:tab pos="369570" algn="l"/>
              </a:tabLst>
            </a:pPr>
            <a:r>
              <a:rPr spc="-40" dirty="0"/>
              <a:t>Hypoglycemia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1" cy="5999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01700" y="102819"/>
            <a:ext cx="793750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-5" dirty="0"/>
              <a:t>Jamaican </a:t>
            </a:r>
            <a:r>
              <a:rPr sz="4500" spc="-10" dirty="0"/>
              <a:t>vomiting</a:t>
            </a:r>
            <a:r>
              <a:rPr sz="4500" spc="-50" dirty="0"/>
              <a:t> </a:t>
            </a:r>
            <a:r>
              <a:rPr sz="4500" dirty="0"/>
              <a:t>sickness</a:t>
            </a:r>
            <a:endParaRPr sz="4500"/>
          </a:p>
        </p:txBody>
      </p:sp>
      <p:sp>
        <p:nvSpPr>
          <p:cNvPr id="9" name="object 9"/>
          <p:cNvSpPr/>
          <p:nvPr/>
        </p:nvSpPr>
        <p:spPr>
          <a:xfrm>
            <a:off x="4267200" y="3733800"/>
            <a:ext cx="4296156" cy="2743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35940" y="1459738"/>
            <a:ext cx="7796530" cy="54127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368935" algn="l"/>
                <a:tab pos="369570" algn="l"/>
              </a:tabLst>
            </a:pPr>
            <a:r>
              <a:rPr dirty="0"/>
              <a:t>	</a:t>
            </a:r>
            <a:r>
              <a:rPr sz="2600" spc="-30" dirty="0">
                <a:latin typeface="Georgia"/>
                <a:cs typeface="Georgia"/>
              </a:rPr>
              <a:t>Caused</a:t>
            </a:r>
            <a:r>
              <a:rPr sz="2600" spc="5" dirty="0">
                <a:latin typeface="Georgia"/>
                <a:cs typeface="Georgia"/>
              </a:rPr>
              <a:t> </a:t>
            </a:r>
            <a:r>
              <a:rPr sz="2600" spc="-30" dirty="0">
                <a:latin typeface="Georgia"/>
                <a:cs typeface="Georgia"/>
              </a:rPr>
              <a:t>by</a:t>
            </a:r>
            <a:r>
              <a:rPr sz="2600" spc="-120" dirty="0">
                <a:latin typeface="Georgia"/>
                <a:cs typeface="Georgia"/>
              </a:rPr>
              <a:t> </a:t>
            </a:r>
            <a:r>
              <a:rPr sz="2600" spc="-20" dirty="0">
                <a:latin typeface="Georgia"/>
                <a:cs typeface="Georgia"/>
              </a:rPr>
              <a:t>eating</a:t>
            </a:r>
            <a:r>
              <a:rPr sz="2600" spc="15" dirty="0">
                <a:latin typeface="Georgia"/>
                <a:cs typeface="Georgia"/>
              </a:rPr>
              <a:t> </a:t>
            </a:r>
            <a:r>
              <a:rPr sz="2600" b="1" spc="150" dirty="0">
                <a:latin typeface="Times New Roman"/>
                <a:cs typeface="Times New Roman"/>
              </a:rPr>
              <a:t>unripe</a:t>
            </a:r>
            <a:r>
              <a:rPr sz="2600" b="1" spc="-175" dirty="0">
                <a:latin typeface="Times New Roman"/>
                <a:cs typeface="Times New Roman"/>
              </a:rPr>
              <a:t> </a:t>
            </a:r>
            <a:r>
              <a:rPr sz="2600" b="1" spc="150" dirty="0">
                <a:latin typeface="Times New Roman"/>
                <a:cs typeface="Times New Roman"/>
              </a:rPr>
              <a:t>ackee</a:t>
            </a:r>
            <a:r>
              <a:rPr sz="2600" b="1" spc="-95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Georgia"/>
                <a:cs typeface="Georgia"/>
              </a:rPr>
              <a:t>fruit</a:t>
            </a:r>
            <a:r>
              <a:rPr sz="2600" spc="-120" dirty="0">
                <a:latin typeface="Georgia"/>
                <a:cs typeface="Georgia"/>
              </a:rPr>
              <a:t> </a:t>
            </a:r>
            <a:r>
              <a:rPr sz="2600" spc="-10" dirty="0">
                <a:latin typeface="Georgia"/>
                <a:cs typeface="Georgia"/>
              </a:rPr>
              <a:t>which</a:t>
            </a:r>
            <a:r>
              <a:rPr sz="2600" spc="-80" dirty="0">
                <a:latin typeface="Georgia"/>
                <a:cs typeface="Georgia"/>
              </a:rPr>
              <a:t> </a:t>
            </a:r>
            <a:r>
              <a:rPr sz="2600" spc="-30" dirty="0">
                <a:latin typeface="Georgia"/>
                <a:cs typeface="Georgia"/>
              </a:rPr>
              <a:t>contains  </a:t>
            </a:r>
            <a:r>
              <a:rPr sz="2600" spc="-35" dirty="0">
                <a:latin typeface="Georgia"/>
                <a:cs typeface="Georgia"/>
              </a:rPr>
              <a:t>unusal toxic </a:t>
            </a:r>
            <a:r>
              <a:rPr sz="2600" spc="-30" dirty="0">
                <a:latin typeface="Georgia"/>
                <a:cs typeface="Georgia"/>
              </a:rPr>
              <a:t>amino </a:t>
            </a:r>
            <a:r>
              <a:rPr sz="2600" spc="-35" dirty="0">
                <a:latin typeface="Georgia"/>
                <a:cs typeface="Georgia"/>
              </a:rPr>
              <a:t>acids </a:t>
            </a:r>
            <a:r>
              <a:rPr sz="2600" b="1" spc="120" dirty="0">
                <a:latin typeface="Times New Roman"/>
                <a:cs typeface="Times New Roman"/>
              </a:rPr>
              <a:t>hypoglycin </a:t>
            </a:r>
            <a:r>
              <a:rPr sz="2600" b="1" spc="-135" dirty="0">
                <a:latin typeface="Times New Roman"/>
                <a:cs typeface="Times New Roman"/>
              </a:rPr>
              <a:t>A </a:t>
            </a:r>
            <a:r>
              <a:rPr sz="2600" b="1" spc="160" dirty="0">
                <a:latin typeface="Times New Roman"/>
                <a:cs typeface="Times New Roman"/>
              </a:rPr>
              <a:t>and</a:t>
            </a:r>
            <a:r>
              <a:rPr sz="2600" b="1" spc="-455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B</a:t>
            </a:r>
            <a:endParaRPr sz="2600">
              <a:latin typeface="Times New Roman"/>
              <a:cs typeface="Times New Roman"/>
            </a:endParaRPr>
          </a:p>
          <a:p>
            <a:pPr marL="368935" indent="-35687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368935" algn="l"/>
                <a:tab pos="369570" algn="l"/>
                <a:tab pos="1913255" algn="l"/>
              </a:tabLst>
            </a:pPr>
            <a:r>
              <a:rPr sz="2600" spc="-85" dirty="0">
                <a:latin typeface="Georgia"/>
                <a:cs typeface="Georgia"/>
              </a:rPr>
              <a:t>It</a:t>
            </a:r>
            <a:r>
              <a:rPr sz="2600" spc="-35" dirty="0">
                <a:latin typeface="Georgia"/>
                <a:cs typeface="Georgia"/>
              </a:rPr>
              <a:t> </a:t>
            </a:r>
            <a:r>
              <a:rPr sz="2600" spc="-25" dirty="0">
                <a:latin typeface="Georgia"/>
                <a:cs typeface="Georgia"/>
              </a:rPr>
              <a:t>inhibits	</a:t>
            </a:r>
            <a:r>
              <a:rPr sz="2600" spc="-5" dirty="0">
                <a:latin typeface="Georgia"/>
                <a:cs typeface="Georgia"/>
              </a:rPr>
              <a:t>enzyme </a:t>
            </a:r>
            <a:r>
              <a:rPr sz="2600" b="1" spc="85" dirty="0">
                <a:latin typeface="Times New Roman"/>
                <a:cs typeface="Times New Roman"/>
              </a:rPr>
              <a:t>acyl </a:t>
            </a:r>
            <a:r>
              <a:rPr sz="2600" b="1" spc="-30" dirty="0">
                <a:latin typeface="Times New Roman"/>
                <a:cs typeface="Times New Roman"/>
              </a:rPr>
              <a:t>CoA </a:t>
            </a:r>
            <a:r>
              <a:rPr sz="2600" b="1" spc="150" dirty="0">
                <a:latin typeface="Times New Roman"/>
                <a:cs typeface="Times New Roman"/>
              </a:rPr>
              <a:t>dehydrogenase</a:t>
            </a:r>
            <a:r>
              <a:rPr sz="2600" b="1" spc="-40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Georgia"/>
                <a:cs typeface="Georgia"/>
              </a:rPr>
              <a:t>.</a:t>
            </a:r>
            <a:endParaRPr sz="2600">
              <a:latin typeface="Georgia"/>
              <a:cs typeface="Georgia"/>
            </a:endParaRPr>
          </a:p>
          <a:p>
            <a:pPr marL="286385" marR="1238885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368935" algn="l"/>
                <a:tab pos="369570" algn="l"/>
              </a:tabLst>
            </a:pPr>
            <a:r>
              <a:rPr dirty="0"/>
              <a:t>	</a:t>
            </a:r>
            <a:r>
              <a:rPr sz="2600" spc="-40" dirty="0">
                <a:latin typeface="Georgia"/>
                <a:cs typeface="Georgia"/>
              </a:rPr>
              <a:t>Beta-oxidation </a:t>
            </a:r>
            <a:r>
              <a:rPr sz="2600" spc="-50" dirty="0">
                <a:latin typeface="Georgia"/>
                <a:cs typeface="Georgia"/>
              </a:rPr>
              <a:t>is </a:t>
            </a:r>
            <a:r>
              <a:rPr sz="2600" spc="-20" dirty="0">
                <a:latin typeface="Georgia"/>
                <a:cs typeface="Georgia"/>
              </a:rPr>
              <a:t>blocked </a:t>
            </a:r>
            <a:r>
              <a:rPr sz="2600" spc="-25" dirty="0">
                <a:latin typeface="Georgia"/>
                <a:cs typeface="Georgia"/>
              </a:rPr>
              <a:t>leading </a:t>
            </a:r>
            <a:r>
              <a:rPr sz="2600" spc="-5" dirty="0">
                <a:latin typeface="Georgia"/>
                <a:cs typeface="Georgia"/>
              </a:rPr>
              <a:t>to </a:t>
            </a:r>
            <a:r>
              <a:rPr sz="2600" spc="-40" dirty="0">
                <a:latin typeface="Georgia"/>
                <a:cs typeface="Georgia"/>
              </a:rPr>
              <a:t>serious  </a:t>
            </a:r>
            <a:r>
              <a:rPr sz="2600" spc="-30" dirty="0">
                <a:latin typeface="Georgia"/>
                <a:cs typeface="Georgia"/>
              </a:rPr>
              <a:t>complications.</a:t>
            </a:r>
            <a:endParaRPr sz="2600">
              <a:latin typeface="Georgia"/>
              <a:cs typeface="Georgia"/>
            </a:endParaRPr>
          </a:p>
          <a:p>
            <a:pPr marL="368935" indent="-35687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Arial"/>
              <a:buChar char=""/>
              <a:tabLst>
                <a:tab pos="368935" algn="l"/>
                <a:tab pos="369570" algn="l"/>
              </a:tabLst>
            </a:pPr>
            <a:r>
              <a:rPr sz="2600" spc="-55" dirty="0">
                <a:latin typeface="Georgia"/>
                <a:cs typeface="Georgia"/>
              </a:rPr>
              <a:t>Symptoms</a:t>
            </a:r>
            <a:r>
              <a:rPr sz="2600" spc="-70" dirty="0">
                <a:latin typeface="Georgia"/>
                <a:cs typeface="Georgia"/>
              </a:rPr>
              <a:t> </a:t>
            </a:r>
            <a:r>
              <a:rPr sz="2600" spc="-150" dirty="0">
                <a:latin typeface="Georgia"/>
                <a:cs typeface="Georgia"/>
              </a:rPr>
              <a:t>:</a:t>
            </a:r>
            <a:endParaRPr sz="2600">
              <a:latin typeface="Georgia"/>
              <a:cs typeface="Georgia"/>
            </a:endParaRPr>
          </a:p>
          <a:p>
            <a:pPr marL="167640" marR="4661535" indent="8890">
              <a:lnSpc>
                <a:spcPct val="120000"/>
              </a:lnSpc>
            </a:pPr>
            <a:r>
              <a:rPr sz="2600" spc="-60" dirty="0">
                <a:latin typeface="Georgia"/>
                <a:cs typeface="Georgia"/>
              </a:rPr>
              <a:t>Severe</a:t>
            </a:r>
            <a:r>
              <a:rPr sz="2600" spc="-105" dirty="0">
                <a:latin typeface="Georgia"/>
                <a:cs typeface="Georgia"/>
              </a:rPr>
              <a:t> </a:t>
            </a:r>
            <a:r>
              <a:rPr sz="2600" spc="-40" dirty="0">
                <a:latin typeface="Georgia"/>
                <a:cs typeface="Georgia"/>
              </a:rPr>
              <a:t>hypoglycemia  </a:t>
            </a:r>
            <a:r>
              <a:rPr sz="2600" spc="-30" dirty="0">
                <a:latin typeface="Georgia"/>
                <a:cs typeface="Georgia"/>
              </a:rPr>
              <a:t>vomiting  </a:t>
            </a:r>
            <a:r>
              <a:rPr sz="2600" spc="-35" dirty="0">
                <a:latin typeface="Georgia"/>
                <a:cs typeface="Georgia"/>
              </a:rPr>
              <a:t>Convulsions</a:t>
            </a:r>
            <a:endParaRPr sz="2600">
              <a:latin typeface="Georgia"/>
              <a:cs typeface="Georgia"/>
            </a:endParaRPr>
          </a:p>
          <a:p>
            <a:pPr marL="177165">
              <a:lnSpc>
                <a:spcPct val="100000"/>
              </a:lnSpc>
              <a:spcBef>
                <a:spcPts val="625"/>
              </a:spcBef>
            </a:pPr>
            <a:r>
              <a:rPr sz="2600" spc="-30" dirty="0">
                <a:latin typeface="Georgia"/>
                <a:cs typeface="Georgia"/>
              </a:rPr>
              <a:t>Coma</a:t>
            </a:r>
            <a:endParaRPr sz="26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2600">
              <a:latin typeface="Georgia"/>
              <a:cs typeface="Georgia"/>
            </a:endParaRPr>
          </a:p>
          <a:p>
            <a:pPr marR="987425" algn="r">
              <a:lnSpc>
                <a:spcPct val="100000"/>
              </a:lnSpc>
              <a:spcBef>
                <a:spcPts val="1720"/>
              </a:spcBef>
            </a:pPr>
            <a:r>
              <a:rPr sz="1800" spc="-15" dirty="0">
                <a:latin typeface="Georgia"/>
                <a:cs typeface="Georgia"/>
              </a:rPr>
              <a:t>Ackee</a:t>
            </a:r>
            <a:r>
              <a:rPr sz="1800" spc="-125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fruit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</TotalTime>
  <Words>778</Words>
  <Application>Microsoft Office PowerPoint</Application>
  <PresentationFormat>On-screen Show (4:3)</PresentationFormat>
  <Paragraphs>226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Slide 1</vt:lpstr>
      <vt:lpstr>Major and minor fatty acid  oxidation</vt:lpstr>
      <vt:lpstr>Beta- Oxidation</vt:lpstr>
      <vt:lpstr>Stages of beta-oxidation</vt:lpstr>
      <vt:lpstr>Activation of fatty acid</vt:lpstr>
      <vt:lpstr>Transport of Fatty acyl CoA</vt:lpstr>
      <vt:lpstr>Beta oxidation proper</vt:lpstr>
      <vt:lpstr>Steps of Beta–oxidation proper</vt:lpstr>
      <vt:lpstr>FORMULA FOR CALCULATING ENERGETICS  FOR EVEN CHAIN FATTY ACID</vt:lpstr>
      <vt:lpstr>Regulation of beta-oxidation</vt:lpstr>
      <vt:lpstr>Slide 11</vt:lpstr>
      <vt:lpstr>Slide 12</vt:lpstr>
      <vt:lpstr>Slide 13</vt:lpstr>
      <vt:lpstr>Slide 14</vt:lpstr>
      <vt:lpstr>Minor Fatty acid Oxidation</vt:lpstr>
      <vt:lpstr>Alpha - oxidation</vt:lpstr>
      <vt:lpstr>Steps of alpha oxidation</vt:lpstr>
      <vt:lpstr>Alpha Oxidation</vt:lpstr>
      <vt:lpstr>Pristanic acid undergoes beta oxidation</vt:lpstr>
      <vt:lpstr>Significance of alpha oxidation</vt:lpstr>
      <vt:lpstr>Adult Refsum’s Disease</vt:lpstr>
      <vt:lpstr>Infantile  Refsum’s Disease</vt:lpstr>
      <vt:lpstr>Molecular Toxicology of Refsum’s Disease</vt:lpstr>
      <vt:lpstr>Refsum’s Disease</vt:lpstr>
      <vt:lpstr>Omega(ω) Oxidation</vt:lpstr>
      <vt:lpstr>Slide 26</vt:lpstr>
      <vt:lpstr>Peroxisomal Beta Oxidation</vt:lpstr>
      <vt:lpstr>INITIAL STEP OF PEROXISOMAL BETA OXIDATION</vt:lpstr>
      <vt:lpstr>Zellweger syndrome</vt:lpstr>
      <vt:lpstr>Medium chain acylCoA dehydrogenase deficiency  (MCAD deficiency)</vt:lpstr>
      <vt:lpstr>DEFICIENCIES OF CARNITINE OR CARNITINE TRANSFERASE  OR CARNITINE TRANSLOCASE</vt:lpstr>
      <vt:lpstr>Jamaican vomiting sickness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Mohammad Shahrukh</cp:lastModifiedBy>
  <cp:revision>19</cp:revision>
  <dcterms:created xsi:type="dcterms:W3CDTF">2020-02-13T04:56:15Z</dcterms:created>
  <dcterms:modified xsi:type="dcterms:W3CDTF">2020-02-17T15:54:31Z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2017-03-28T00:00:00Z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2020-02-13T00:00:00Z</vt:filetime>
  </property>
</Properties>
</file>