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310" r:id="rId4"/>
    <p:sldId id="311" r:id="rId5"/>
    <p:sldId id="301" r:id="rId6"/>
    <p:sldId id="286" r:id="rId7"/>
    <p:sldId id="287" r:id="rId8"/>
    <p:sldId id="288" r:id="rId9"/>
    <p:sldId id="291" r:id="rId10"/>
    <p:sldId id="292" r:id="rId11"/>
    <p:sldId id="295" r:id="rId12"/>
    <p:sldId id="331" r:id="rId13"/>
    <p:sldId id="303" r:id="rId14"/>
    <p:sldId id="332" r:id="rId15"/>
    <p:sldId id="304" r:id="rId16"/>
    <p:sldId id="333" r:id="rId17"/>
    <p:sldId id="305" r:id="rId18"/>
    <p:sldId id="306" r:id="rId19"/>
    <p:sldId id="307" r:id="rId20"/>
    <p:sldId id="308" r:id="rId21"/>
    <p:sldId id="312" r:id="rId22"/>
    <p:sldId id="316" r:id="rId23"/>
    <p:sldId id="313" r:id="rId24"/>
    <p:sldId id="314" r:id="rId25"/>
    <p:sldId id="334" r:id="rId26"/>
    <p:sldId id="330" r:id="rId27"/>
    <p:sldId id="315" r:id="rId28"/>
    <p:sldId id="278" r:id="rId29"/>
    <p:sldId id="317" r:id="rId30"/>
    <p:sldId id="329" r:id="rId31"/>
    <p:sldId id="261" r:id="rId32"/>
    <p:sldId id="318" r:id="rId33"/>
    <p:sldId id="319" r:id="rId34"/>
    <p:sldId id="320" r:id="rId35"/>
    <p:sldId id="326" r:id="rId36"/>
    <p:sldId id="327" r:id="rId37"/>
    <p:sldId id="328" r:id="rId38"/>
    <p:sldId id="321" r:id="rId39"/>
    <p:sldId id="324" r:id="rId40"/>
    <p:sldId id="336" r:id="rId41"/>
    <p:sldId id="335" r:id="rId42"/>
    <p:sldId id="325" r:id="rId43"/>
  </p:sldIdLst>
  <p:sldSz cx="9144000" cy="6858000" type="screen4x3"/>
  <p:notesSz cx="6858000" cy="9144000"/>
  <p:defaultText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1" autoAdjust="0"/>
    <p:restoredTop sz="94660"/>
  </p:normalViewPr>
  <p:slideViewPr>
    <p:cSldViewPr>
      <p:cViewPr>
        <p:scale>
          <a:sx n="57" d="100"/>
          <a:sy n="57" d="100"/>
        </p:scale>
        <p:origin x="-1758" y="-3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FCA3A6-26C3-4984-B496-C56B69901D57}" type="datetimeFigureOut">
              <a:rPr lang="en-IN" smtClean="0"/>
              <a:pPr/>
              <a:t>08-04-2020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0E08A-000F-49CD-8FD1-23519BA6D0C4}" type="slidenum">
              <a:rPr lang="en-IN" smtClean="0"/>
              <a:pPr/>
              <a:t>‹#›</a:t>
            </a:fld>
            <a:endParaRPr lang="en-IN"/>
          </a:p>
        </p:txBody>
      </p:sp>
    </p:spTree>
    <p:extLst>
      <p:ext uri="{BB962C8B-B14F-4D97-AF65-F5344CB8AC3E}">
        <p14:creationId xmlns:p14="http://schemas.microsoft.com/office/powerpoint/2010/main" xmlns="" val="313904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TAG removed from VLDL and then form LDL</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8</a:t>
            </a:fld>
            <a:endParaRPr lang="en-IN"/>
          </a:p>
        </p:txBody>
      </p:sp>
    </p:spTree>
    <p:extLst>
      <p:ext uri="{BB962C8B-B14F-4D97-AF65-F5344CB8AC3E}">
        <p14:creationId xmlns:p14="http://schemas.microsoft.com/office/powerpoint/2010/main" xmlns="" val="4090330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LDL is mainly catabolized by </a:t>
            </a:r>
            <a:r>
              <a:rPr lang="en-IN" dirty="0" err="1" smtClean="0"/>
              <a:t>apo</a:t>
            </a:r>
            <a:r>
              <a:rPr lang="en-IN" dirty="0" smtClean="0"/>
              <a:t>-B receptor mediated uptake by liver</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11</a:t>
            </a:fld>
            <a:endParaRPr lang="en-IN"/>
          </a:p>
        </p:txBody>
      </p:sp>
    </p:spTree>
    <p:extLst>
      <p:ext uri="{BB962C8B-B14F-4D97-AF65-F5344CB8AC3E}">
        <p14:creationId xmlns:p14="http://schemas.microsoft.com/office/powerpoint/2010/main" xmlns="" val="176308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Foam</a:t>
            </a:r>
            <a:r>
              <a:rPr lang="en-IN" baseline="0" dirty="0" smtClean="0"/>
              <a:t> cells are hallmark of atherosclerosis and appear as fatty steak</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18</a:t>
            </a:fld>
            <a:endParaRPr lang="en-IN"/>
          </a:p>
        </p:txBody>
      </p:sp>
    </p:spTree>
    <p:extLst>
      <p:ext uri="{BB962C8B-B14F-4D97-AF65-F5344CB8AC3E}">
        <p14:creationId xmlns:p14="http://schemas.microsoft.com/office/powerpoint/2010/main" xmlns="" val="910546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Continued accumulation of lipids i.e. LDL leads to more deposition and progression</a:t>
            </a:r>
          </a:p>
          <a:p>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20</a:t>
            </a:fld>
            <a:endParaRPr lang="en-IN"/>
          </a:p>
        </p:txBody>
      </p:sp>
    </p:spTree>
    <p:extLst>
      <p:ext uri="{BB962C8B-B14F-4D97-AF65-F5344CB8AC3E}">
        <p14:creationId xmlns:p14="http://schemas.microsoft.com/office/powerpoint/2010/main" xmlns="" val="3674598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by thrombus on atherosclerotic plaque</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27</a:t>
            </a:fld>
            <a:endParaRPr lang="en-IN"/>
          </a:p>
        </p:txBody>
      </p:sp>
    </p:spTree>
    <p:extLst>
      <p:ext uri="{BB962C8B-B14F-4D97-AF65-F5344CB8AC3E}">
        <p14:creationId xmlns:p14="http://schemas.microsoft.com/office/powerpoint/2010/main" xmlns="" val="385084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7FC04A-8E4A-4230-B951-95F177517CED}" type="slidenum">
              <a:rPr lang="ru-RU" altLang="en-US"/>
              <a:pPr/>
              <a:t>29</a:t>
            </a:fld>
            <a:endParaRPr lang="ru-RU" alt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ltLang="en-US"/>
              <a:t>Pro-atherogenic lipoprotein particles such as LDL infiltrate into the intima of the arterial wall and undergo oxidative modification.  Accumulation of these atherogenic particles attracts macrophages that engulf the cholesterol, causing formation of foam cells and subsequent fatty streaks.  This process injures the epithelium of the arterial wall, promoting adherence of platelets, release of PDGF, and development of an advanced fibrocalcific lesion.  Anti-atherogenic particles such as HDL and apo-A1 promote reverse cholesterol transport and cholesterol efflux from foam cells.  They also help to prevent oxidation of LDL and other atherogenic particles.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men &gt;45 years of age; women &gt; 55 years of age</a:t>
            </a:r>
          </a:p>
          <a:p>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30</a:t>
            </a:fld>
            <a:endParaRPr lang="en-IN"/>
          </a:p>
        </p:txBody>
      </p:sp>
    </p:spTree>
    <p:extLst>
      <p:ext uri="{BB962C8B-B14F-4D97-AF65-F5344CB8AC3E}">
        <p14:creationId xmlns:p14="http://schemas.microsoft.com/office/powerpoint/2010/main" xmlns="" val="196755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These</a:t>
            </a:r>
            <a:r>
              <a:rPr lang="en-IN" baseline="0" dirty="0" smtClean="0"/>
              <a:t> are associated with coronary heart diseases and vascular </a:t>
            </a:r>
            <a:r>
              <a:rPr lang="en-IN" baseline="0" dirty="0" err="1" smtClean="0"/>
              <a:t>didseases</a:t>
            </a:r>
            <a:r>
              <a:rPr lang="en-IN" baseline="0" dirty="0" smtClean="0"/>
              <a:t> </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31</a:t>
            </a:fld>
            <a:endParaRPr lang="en-IN"/>
          </a:p>
        </p:txBody>
      </p:sp>
    </p:spTree>
    <p:extLst>
      <p:ext uri="{BB962C8B-B14F-4D97-AF65-F5344CB8AC3E}">
        <p14:creationId xmlns:p14="http://schemas.microsoft.com/office/powerpoint/2010/main" xmlns="" val="473056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Increase in TC is associated with atherosclerosis and coronary heart disease (CHD).</a:t>
            </a:r>
          </a:p>
          <a:p>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32</a:t>
            </a:fld>
            <a:endParaRPr lang="en-IN"/>
          </a:p>
        </p:txBody>
      </p:sp>
    </p:spTree>
    <p:extLst>
      <p:ext uri="{BB962C8B-B14F-4D97-AF65-F5344CB8AC3E}">
        <p14:creationId xmlns:p14="http://schemas.microsoft.com/office/powerpoint/2010/main" xmlns="" val="117824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Present in some persons only.</a:t>
            </a:r>
            <a:r>
              <a:rPr lang="en-IN" baseline="0" dirty="0" smtClean="0"/>
              <a:t> It binds to </a:t>
            </a:r>
            <a:r>
              <a:rPr lang="en-IN" baseline="0" dirty="0" err="1" smtClean="0"/>
              <a:t>apo</a:t>
            </a:r>
            <a:r>
              <a:rPr lang="en-IN" baseline="0" dirty="0" smtClean="0"/>
              <a:t> B100 by disulphide bond</a:t>
            </a:r>
            <a:endParaRPr lang="en-IN" dirty="0"/>
          </a:p>
        </p:txBody>
      </p:sp>
      <p:sp>
        <p:nvSpPr>
          <p:cNvPr id="4" name="Slide Number Placeholder 3"/>
          <p:cNvSpPr>
            <a:spLocks noGrp="1"/>
          </p:cNvSpPr>
          <p:nvPr>
            <p:ph type="sldNum" sz="quarter" idx="10"/>
          </p:nvPr>
        </p:nvSpPr>
        <p:spPr/>
        <p:txBody>
          <a:bodyPr/>
          <a:lstStyle/>
          <a:p>
            <a:fld id="{D610E08A-000F-49CD-8FD1-23519BA6D0C4}" type="slidenum">
              <a:rPr lang="en-IN" smtClean="0"/>
              <a:pPr/>
              <a:t>37</a:t>
            </a:fld>
            <a:endParaRPr lang="en-IN"/>
          </a:p>
        </p:txBody>
      </p:sp>
    </p:spTree>
    <p:extLst>
      <p:ext uri="{BB962C8B-B14F-4D97-AF65-F5344CB8AC3E}">
        <p14:creationId xmlns:p14="http://schemas.microsoft.com/office/powerpoint/2010/main" xmlns="" val="421143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शीर्षक स्लाइड">
    <p:spTree>
      <p:nvGrpSpPr>
        <p:cNvPr id="1" name=""/>
        <p:cNvGrpSpPr/>
        <p:nvPr/>
      </p:nvGrpSpPr>
      <p:grpSpPr>
        <a:xfrm>
          <a:off x="0" y="0"/>
          <a:ext cx="0" cy="0"/>
          <a:chOff x="0" y="0"/>
          <a:chExt cx="0" cy="0"/>
        </a:xfrm>
      </p:grpSpPr>
      <p:sp>
        <p:nvSpPr>
          <p:cNvPr id="2" name="शीर्षक 1"/>
          <p:cNvSpPr>
            <a:spLocks noGrp="1"/>
          </p:cNvSpPr>
          <p:nvPr>
            <p:ph type="ctrTitle"/>
          </p:nvPr>
        </p:nvSpPr>
        <p:spPr>
          <a:xfrm>
            <a:off x="685800" y="2130425"/>
            <a:ext cx="7772400" cy="1470025"/>
          </a:xfrm>
        </p:spPr>
        <p:txBody>
          <a:bodyPr/>
          <a:lstStyle/>
          <a:p>
            <a:r>
              <a:rPr lang="hi-IN" smtClean="0"/>
              <a:t>मास्टर शीर्षक शैली के संपादन के लिए क्लिक करें</a:t>
            </a:r>
            <a:endParaRPr lang="hi-IN"/>
          </a:p>
        </p:txBody>
      </p:sp>
      <p:sp>
        <p:nvSpPr>
          <p:cNvPr id="3" name="उप-शीर्षक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i-IN" smtClean="0"/>
              <a:t>मास्टर उपशीर्षक शैली संपादन के लिए क्लिक करें</a:t>
            </a:r>
            <a:endParaRPr lang="hi-IN"/>
          </a:p>
        </p:txBody>
      </p:sp>
      <p:sp>
        <p:nvSpPr>
          <p:cNvPr id="4" name="दिनांक प्लेसहोल्डर 3"/>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11"/>
          </p:nvPr>
        </p:nvSpPr>
        <p:spPr/>
        <p:txBody>
          <a:bodyPr/>
          <a:lstStyle/>
          <a:p>
            <a:endParaRPr lang="hi-IN"/>
          </a:p>
        </p:txBody>
      </p:sp>
      <p:sp>
        <p:nvSpPr>
          <p:cNvPr id="6" name="स्लाइड क्रमांक प्लेसहोल्डर 5"/>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शीर्षक और सामग्री">
    <p:spTree>
      <p:nvGrpSpPr>
        <p:cNvPr id="1" name=""/>
        <p:cNvGrpSpPr/>
        <p:nvPr/>
      </p:nvGrpSpPr>
      <p:grpSpPr>
        <a:xfrm>
          <a:off x="0" y="0"/>
          <a:ext cx="0" cy="0"/>
          <a:chOff x="0" y="0"/>
          <a:chExt cx="0" cy="0"/>
        </a:xfrm>
      </p:grpSpPr>
      <p:sp>
        <p:nvSpPr>
          <p:cNvPr id="2" name="शीर्षक 1"/>
          <p:cNvSpPr>
            <a:spLocks noGrp="1"/>
          </p:cNvSpPr>
          <p:nvPr>
            <p:ph type="title"/>
          </p:nvPr>
        </p:nvSpPr>
        <p:spPr/>
        <p:txBody>
          <a:bodyPr/>
          <a:lstStyle/>
          <a:p>
            <a:r>
              <a:rPr lang="hi-IN" smtClean="0"/>
              <a:t>मास्टर शीर्षक शैली के संपादन के लिए क्लिक करें</a:t>
            </a:r>
            <a:endParaRPr lang="hi-IN"/>
          </a:p>
        </p:txBody>
      </p:sp>
      <p:sp>
        <p:nvSpPr>
          <p:cNvPr id="3" name="सामग्री प्लेसहोल्डर 2"/>
          <p:cNvSpPr>
            <a:spLocks noGrp="1"/>
          </p:cNvSpPr>
          <p:nvPr>
            <p:ph idx="1"/>
          </p:nvPr>
        </p:nvSpPr>
        <p:spPr/>
        <p:txBody>
          <a:body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दिनांक प्लेसहोल्डर 3"/>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11"/>
          </p:nvPr>
        </p:nvSpPr>
        <p:spPr/>
        <p:txBody>
          <a:bodyPr/>
          <a:lstStyle/>
          <a:p>
            <a:endParaRPr lang="hi-IN"/>
          </a:p>
        </p:txBody>
      </p:sp>
      <p:sp>
        <p:nvSpPr>
          <p:cNvPr id="6" name="स्लाइड क्रमांक प्लेसहोल्डर 5"/>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अनुभाग शीर्षलेख">
    <p:spTree>
      <p:nvGrpSpPr>
        <p:cNvPr id="1" name=""/>
        <p:cNvGrpSpPr/>
        <p:nvPr/>
      </p:nvGrpSpPr>
      <p:grpSpPr>
        <a:xfrm>
          <a:off x="0" y="0"/>
          <a:ext cx="0" cy="0"/>
          <a:chOff x="0" y="0"/>
          <a:chExt cx="0" cy="0"/>
        </a:xfrm>
      </p:grpSpPr>
      <p:sp>
        <p:nvSpPr>
          <p:cNvPr id="2" name="शीर्षक 1"/>
          <p:cNvSpPr>
            <a:spLocks noGrp="1"/>
          </p:cNvSpPr>
          <p:nvPr>
            <p:ph type="title"/>
          </p:nvPr>
        </p:nvSpPr>
        <p:spPr>
          <a:xfrm>
            <a:off x="722313" y="4406900"/>
            <a:ext cx="7772400" cy="1362075"/>
          </a:xfrm>
        </p:spPr>
        <p:txBody>
          <a:bodyPr anchor="t"/>
          <a:lstStyle>
            <a:lvl1pPr algn="l">
              <a:defRPr sz="4000" b="1" cap="all"/>
            </a:lvl1pPr>
          </a:lstStyle>
          <a:p>
            <a:r>
              <a:rPr lang="hi-IN" smtClean="0"/>
              <a:t>मास्टर शीर्षक शैली के संपादन के लिए क्लिक करें</a:t>
            </a:r>
            <a:endParaRPr lang="hi-IN"/>
          </a:p>
        </p:txBody>
      </p:sp>
      <p:sp>
        <p:nvSpPr>
          <p:cNvPr id="3" name="पाठ प्लेसहोल्डर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i-IN" smtClean="0"/>
              <a:t>मास्टर पाठ शैलियों के संपादन के लिए क्लिक करें</a:t>
            </a:r>
          </a:p>
        </p:txBody>
      </p:sp>
      <p:sp>
        <p:nvSpPr>
          <p:cNvPr id="4" name="दिनांक प्लेसहोल्डर 3"/>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11"/>
          </p:nvPr>
        </p:nvSpPr>
        <p:spPr/>
        <p:txBody>
          <a:bodyPr/>
          <a:lstStyle/>
          <a:p>
            <a:endParaRPr lang="hi-IN"/>
          </a:p>
        </p:txBody>
      </p:sp>
      <p:sp>
        <p:nvSpPr>
          <p:cNvPr id="6" name="स्लाइड क्रमांक प्लेसहोल्डर 5"/>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दो सामग्रीयाँ">
    <p:spTree>
      <p:nvGrpSpPr>
        <p:cNvPr id="1" name=""/>
        <p:cNvGrpSpPr/>
        <p:nvPr/>
      </p:nvGrpSpPr>
      <p:grpSpPr>
        <a:xfrm>
          <a:off x="0" y="0"/>
          <a:ext cx="0" cy="0"/>
          <a:chOff x="0" y="0"/>
          <a:chExt cx="0" cy="0"/>
        </a:xfrm>
      </p:grpSpPr>
      <p:sp>
        <p:nvSpPr>
          <p:cNvPr id="2" name="शीर्षक 1"/>
          <p:cNvSpPr>
            <a:spLocks noGrp="1"/>
          </p:cNvSpPr>
          <p:nvPr>
            <p:ph type="title"/>
          </p:nvPr>
        </p:nvSpPr>
        <p:spPr/>
        <p:txBody>
          <a:bodyPr/>
          <a:lstStyle/>
          <a:p>
            <a:r>
              <a:rPr lang="hi-IN" smtClean="0"/>
              <a:t>मास्टर शीर्षक शैली के संपादन के लिए क्लिक करें</a:t>
            </a:r>
            <a:endParaRPr lang="hi-IN"/>
          </a:p>
        </p:txBody>
      </p:sp>
      <p:sp>
        <p:nvSpPr>
          <p:cNvPr id="3" name="सामग्री प्लेसहोल्डर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सामग्री प्लेसहोल्डर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5" name="दिनांक प्लेसहोल्डर 4"/>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6" name="पादलेख प्लेसहोल्डर 5"/>
          <p:cNvSpPr>
            <a:spLocks noGrp="1"/>
          </p:cNvSpPr>
          <p:nvPr>
            <p:ph type="ftr" sz="quarter" idx="11"/>
          </p:nvPr>
        </p:nvSpPr>
        <p:spPr/>
        <p:txBody>
          <a:bodyPr/>
          <a:lstStyle/>
          <a:p>
            <a:endParaRPr lang="hi-IN"/>
          </a:p>
        </p:txBody>
      </p:sp>
      <p:sp>
        <p:nvSpPr>
          <p:cNvPr id="7" name="स्लाइड क्रमांक प्लेसहोल्डर 6"/>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तुलना">
    <p:spTree>
      <p:nvGrpSpPr>
        <p:cNvPr id="1" name=""/>
        <p:cNvGrpSpPr/>
        <p:nvPr/>
      </p:nvGrpSpPr>
      <p:grpSpPr>
        <a:xfrm>
          <a:off x="0" y="0"/>
          <a:ext cx="0" cy="0"/>
          <a:chOff x="0" y="0"/>
          <a:chExt cx="0" cy="0"/>
        </a:xfrm>
      </p:grpSpPr>
      <p:sp>
        <p:nvSpPr>
          <p:cNvPr id="2" name="शीर्षक 1"/>
          <p:cNvSpPr>
            <a:spLocks noGrp="1"/>
          </p:cNvSpPr>
          <p:nvPr>
            <p:ph type="title"/>
          </p:nvPr>
        </p:nvSpPr>
        <p:spPr/>
        <p:txBody>
          <a:bodyPr/>
          <a:lstStyle>
            <a:lvl1pPr>
              <a:defRPr/>
            </a:lvl1pPr>
          </a:lstStyle>
          <a:p>
            <a:r>
              <a:rPr lang="hi-IN" smtClean="0"/>
              <a:t>मास्टर शीर्षक शैली के संपादन के लिए क्लिक करें</a:t>
            </a:r>
            <a:endParaRPr lang="hi-IN"/>
          </a:p>
        </p:txBody>
      </p:sp>
      <p:sp>
        <p:nvSpPr>
          <p:cNvPr id="3" name="पाठ प्लेसहोल्डर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i-IN" smtClean="0"/>
              <a:t>मास्टर पाठ शैलियों के संपादन के लिए क्लिक करें</a:t>
            </a:r>
          </a:p>
        </p:txBody>
      </p:sp>
      <p:sp>
        <p:nvSpPr>
          <p:cNvPr id="4" name="सामग्री प्लेसहोल्डर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5" name="पाठ प्लेसहोल्डर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i-IN" smtClean="0"/>
              <a:t>मास्टर पाठ शैलियों के संपादन के लिए क्लिक करें</a:t>
            </a:r>
          </a:p>
        </p:txBody>
      </p:sp>
      <p:sp>
        <p:nvSpPr>
          <p:cNvPr id="6" name="सामग्री प्लेसहोल्डर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7" name="दिनांक प्लेसहोल्डर 6"/>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8" name="पादलेख प्लेसहोल्डर 7"/>
          <p:cNvSpPr>
            <a:spLocks noGrp="1"/>
          </p:cNvSpPr>
          <p:nvPr>
            <p:ph type="ftr" sz="quarter" idx="11"/>
          </p:nvPr>
        </p:nvSpPr>
        <p:spPr/>
        <p:txBody>
          <a:bodyPr/>
          <a:lstStyle/>
          <a:p>
            <a:endParaRPr lang="hi-IN"/>
          </a:p>
        </p:txBody>
      </p:sp>
      <p:sp>
        <p:nvSpPr>
          <p:cNvPr id="9" name="स्लाइड क्रमांक प्लेसहोल्डर 8"/>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केवल शीर्षक">
    <p:spTree>
      <p:nvGrpSpPr>
        <p:cNvPr id="1" name=""/>
        <p:cNvGrpSpPr/>
        <p:nvPr/>
      </p:nvGrpSpPr>
      <p:grpSpPr>
        <a:xfrm>
          <a:off x="0" y="0"/>
          <a:ext cx="0" cy="0"/>
          <a:chOff x="0" y="0"/>
          <a:chExt cx="0" cy="0"/>
        </a:xfrm>
      </p:grpSpPr>
      <p:sp>
        <p:nvSpPr>
          <p:cNvPr id="2" name="शीर्षक 1"/>
          <p:cNvSpPr>
            <a:spLocks noGrp="1"/>
          </p:cNvSpPr>
          <p:nvPr>
            <p:ph type="title"/>
          </p:nvPr>
        </p:nvSpPr>
        <p:spPr/>
        <p:txBody>
          <a:bodyPr/>
          <a:lstStyle/>
          <a:p>
            <a:r>
              <a:rPr lang="hi-IN" smtClean="0"/>
              <a:t>मास्टर शीर्षक शैली के संपादन के लिए क्लिक करें</a:t>
            </a:r>
            <a:endParaRPr lang="hi-IN"/>
          </a:p>
        </p:txBody>
      </p:sp>
      <p:sp>
        <p:nvSpPr>
          <p:cNvPr id="3" name="दिनांक प्लेसहोल्डर 2"/>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4" name="पादलेख प्लेसहोल्डर 3"/>
          <p:cNvSpPr>
            <a:spLocks noGrp="1"/>
          </p:cNvSpPr>
          <p:nvPr>
            <p:ph type="ftr" sz="quarter" idx="11"/>
          </p:nvPr>
        </p:nvSpPr>
        <p:spPr/>
        <p:txBody>
          <a:bodyPr/>
          <a:lstStyle/>
          <a:p>
            <a:endParaRPr lang="hi-IN"/>
          </a:p>
        </p:txBody>
      </p:sp>
      <p:sp>
        <p:nvSpPr>
          <p:cNvPr id="5" name="स्लाइड क्रमांक प्लेसहोल्डर 4"/>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रिक्त">
    <p:spTree>
      <p:nvGrpSpPr>
        <p:cNvPr id="1" name=""/>
        <p:cNvGrpSpPr/>
        <p:nvPr/>
      </p:nvGrpSpPr>
      <p:grpSpPr>
        <a:xfrm>
          <a:off x="0" y="0"/>
          <a:ext cx="0" cy="0"/>
          <a:chOff x="0" y="0"/>
          <a:chExt cx="0" cy="0"/>
        </a:xfrm>
      </p:grpSpPr>
      <p:sp>
        <p:nvSpPr>
          <p:cNvPr id="2" name="दिनांक प्लेसहोल्डर 1"/>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3" name="पादलेख प्लेसहोल्डर 2"/>
          <p:cNvSpPr>
            <a:spLocks noGrp="1"/>
          </p:cNvSpPr>
          <p:nvPr>
            <p:ph type="ftr" sz="quarter" idx="11"/>
          </p:nvPr>
        </p:nvSpPr>
        <p:spPr/>
        <p:txBody>
          <a:bodyPr/>
          <a:lstStyle/>
          <a:p>
            <a:endParaRPr lang="hi-IN"/>
          </a:p>
        </p:txBody>
      </p:sp>
      <p:sp>
        <p:nvSpPr>
          <p:cNvPr id="4" name="स्लाइड क्रमांक प्लेसहोल्डर 3"/>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कैप्शन के साथ सामग्री">
    <p:spTree>
      <p:nvGrpSpPr>
        <p:cNvPr id="1" name=""/>
        <p:cNvGrpSpPr/>
        <p:nvPr/>
      </p:nvGrpSpPr>
      <p:grpSpPr>
        <a:xfrm>
          <a:off x="0" y="0"/>
          <a:ext cx="0" cy="0"/>
          <a:chOff x="0" y="0"/>
          <a:chExt cx="0" cy="0"/>
        </a:xfrm>
      </p:grpSpPr>
      <p:sp>
        <p:nvSpPr>
          <p:cNvPr id="2" name="शीर्षक 1"/>
          <p:cNvSpPr>
            <a:spLocks noGrp="1"/>
          </p:cNvSpPr>
          <p:nvPr>
            <p:ph type="title"/>
          </p:nvPr>
        </p:nvSpPr>
        <p:spPr>
          <a:xfrm>
            <a:off x="457200" y="273050"/>
            <a:ext cx="3008313" cy="1162050"/>
          </a:xfrm>
        </p:spPr>
        <p:txBody>
          <a:bodyPr anchor="b"/>
          <a:lstStyle>
            <a:lvl1pPr algn="l">
              <a:defRPr sz="2000" b="1"/>
            </a:lvl1pPr>
          </a:lstStyle>
          <a:p>
            <a:r>
              <a:rPr lang="hi-IN" smtClean="0"/>
              <a:t>मास्टर शीर्षक शैली के संपादन के लिए क्लिक करें</a:t>
            </a:r>
            <a:endParaRPr lang="hi-IN"/>
          </a:p>
        </p:txBody>
      </p:sp>
      <p:sp>
        <p:nvSpPr>
          <p:cNvPr id="3" name="सामग्री प्लेसहोल्डर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पाठ प्लेसहोल्डर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i-IN" smtClean="0"/>
              <a:t>मास्टर पाठ शैलियों के संपादन के लिए क्लिक करें</a:t>
            </a:r>
          </a:p>
        </p:txBody>
      </p:sp>
      <p:sp>
        <p:nvSpPr>
          <p:cNvPr id="5" name="दिनांक प्लेसहोल्डर 4"/>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6" name="पादलेख प्लेसहोल्डर 5"/>
          <p:cNvSpPr>
            <a:spLocks noGrp="1"/>
          </p:cNvSpPr>
          <p:nvPr>
            <p:ph type="ftr" sz="quarter" idx="11"/>
          </p:nvPr>
        </p:nvSpPr>
        <p:spPr/>
        <p:txBody>
          <a:bodyPr/>
          <a:lstStyle/>
          <a:p>
            <a:endParaRPr lang="hi-IN"/>
          </a:p>
        </p:txBody>
      </p:sp>
      <p:sp>
        <p:nvSpPr>
          <p:cNvPr id="7" name="स्लाइड क्रमांक प्लेसहोल्डर 6"/>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कैप्शन के साथ चित्र">
    <p:spTree>
      <p:nvGrpSpPr>
        <p:cNvPr id="1" name=""/>
        <p:cNvGrpSpPr/>
        <p:nvPr/>
      </p:nvGrpSpPr>
      <p:grpSpPr>
        <a:xfrm>
          <a:off x="0" y="0"/>
          <a:ext cx="0" cy="0"/>
          <a:chOff x="0" y="0"/>
          <a:chExt cx="0" cy="0"/>
        </a:xfrm>
      </p:grpSpPr>
      <p:sp>
        <p:nvSpPr>
          <p:cNvPr id="2" name="शीर्षक 1"/>
          <p:cNvSpPr>
            <a:spLocks noGrp="1"/>
          </p:cNvSpPr>
          <p:nvPr>
            <p:ph type="title"/>
          </p:nvPr>
        </p:nvSpPr>
        <p:spPr>
          <a:xfrm>
            <a:off x="1792288" y="4800600"/>
            <a:ext cx="5486400" cy="566738"/>
          </a:xfrm>
        </p:spPr>
        <p:txBody>
          <a:bodyPr anchor="b"/>
          <a:lstStyle>
            <a:lvl1pPr algn="l">
              <a:defRPr sz="2000" b="1"/>
            </a:lvl1pPr>
          </a:lstStyle>
          <a:p>
            <a:r>
              <a:rPr lang="hi-IN" smtClean="0"/>
              <a:t>मास्टर शीर्षक शैली के संपादन के लिए क्लिक करें</a:t>
            </a:r>
            <a:endParaRPr lang="hi-IN"/>
          </a:p>
        </p:txBody>
      </p:sp>
      <p:sp>
        <p:nvSpPr>
          <p:cNvPr id="3" name="चित्र प्लेसहोल्ड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i-IN"/>
          </a:p>
        </p:txBody>
      </p:sp>
      <p:sp>
        <p:nvSpPr>
          <p:cNvPr id="4" name="पाठ प्लेसहोल्डर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i-IN" smtClean="0"/>
              <a:t>मास्टर पाठ शैलियों के संपादन के लिए क्लिक करें</a:t>
            </a:r>
          </a:p>
        </p:txBody>
      </p:sp>
      <p:sp>
        <p:nvSpPr>
          <p:cNvPr id="5" name="दिनांक प्लेसहोल्डर 4"/>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6" name="पादलेख प्लेसहोल्डर 5"/>
          <p:cNvSpPr>
            <a:spLocks noGrp="1"/>
          </p:cNvSpPr>
          <p:nvPr>
            <p:ph type="ftr" sz="quarter" idx="11"/>
          </p:nvPr>
        </p:nvSpPr>
        <p:spPr/>
        <p:txBody>
          <a:bodyPr/>
          <a:lstStyle/>
          <a:p>
            <a:endParaRPr lang="hi-IN"/>
          </a:p>
        </p:txBody>
      </p:sp>
      <p:sp>
        <p:nvSpPr>
          <p:cNvPr id="7" name="स्लाइड क्रमांक प्लेसहोल्डर 6"/>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शीर्षक और अनुलंब पाठ">
    <p:spTree>
      <p:nvGrpSpPr>
        <p:cNvPr id="1" name=""/>
        <p:cNvGrpSpPr/>
        <p:nvPr/>
      </p:nvGrpSpPr>
      <p:grpSpPr>
        <a:xfrm>
          <a:off x="0" y="0"/>
          <a:ext cx="0" cy="0"/>
          <a:chOff x="0" y="0"/>
          <a:chExt cx="0" cy="0"/>
        </a:xfrm>
      </p:grpSpPr>
      <p:sp>
        <p:nvSpPr>
          <p:cNvPr id="2" name="शीर्षक 1"/>
          <p:cNvSpPr>
            <a:spLocks noGrp="1"/>
          </p:cNvSpPr>
          <p:nvPr>
            <p:ph type="title"/>
          </p:nvPr>
        </p:nvSpPr>
        <p:spPr/>
        <p:txBody>
          <a:bodyPr/>
          <a:lstStyle/>
          <a:p>
            <a:r>
              <a:rPr lang="hi-IN" smtClean="0"/>
              <a:t>मास्टर शीर्षक शैली के संपादन के लिए क्लिक करें</a:t>
            </a:r>
            <a:endParaRPr lang="hi-IN"/>
          </a:p>
        </p:txBody>
      </p:sp>
      <p:sp>
        <p:nvSpPr>
          <p:cNvPr id="3" name="अनुलंब पाठ प्लेसहोल्डर 2"/>
          <p:cNvSpPr>
            <a:spLocks noGrp="1"/>
          </p:cNvSpPr>
          <p:nvPr>
            <p:ph type="body" orient="vert" idx="1"/>
          </p:nvPr>
        </p:nvSpPr>
        <p:spPr/>
        <p:txBody>
          <a:bodyPr vert="eaVert"/>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दिनांक प्लेसहोल्डर 3"/>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11"/>
          </p:nvPr>
        </p:nvSpPr>
        <p:spPr/>
        <p:txBody>
          <a:bodyPr/>
          <a:lstStyle/>
          <a:p>
            <a:endParaRPr lang="hi-IN"/>
          </a:p>
        </p:txBody>
      </p:sp>
      <p:sp>
        <p:nvSpPr>
          <p:cNvPr id="6" name="स्लाइड क्रमांक प्लेसहोल्डर 5"/>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अनुलंब शीर्षक और पाठ">
    <p:spTree>
      <p:nvGrpSpPr>
        <p:cNvPr id="1" name=""/>
        <p:cNvGrpSpPr/>
        <p:nvPr/>
      </p:nvGrpSpPr>
      <p:grpSpPr>
        <a:xfrm>
          <a:off x="0" y="0"/>
          <a:ext cx="0" cy="0"/>
          <a:chOff x="0" y="0"/>
          <a:chExt cx="0" cy="0"/>
        </a:xfrm>
      </p:grpSpPr>
      <p:sp>
        <p:nvSpPr>
          <p:cNvPr id="2" name="अनुलंब शीर्षक 1"/>
          <p:cNvSpPr>
            <a:spLocks noGrp="1"/>
          </p:cNvSpPr>
          <p:nvPr>
            <p:ph type="title" orient="vert"/>
          </p:nvPr>
        </p:nvSpPr>
        <p:spPr>
          <a:xfrm>
            <a:off x="6629400" y="274638"/>
            <a:ext cx="2057400" cy="5851525"/>
          </a:xfrm>
        </p:spPr>
        <p:txBody>
          <a:bodyPr vert="eaVert"/>
          <a:lstStyle/>
          <a:p>
            <a:r>
              <a:rPr lang="hi-IN" smtClean="0"/>
              <a:t>मास्टर शीर्षक शैली के संपादन के लिए क्लिक करें</a:t>
            </a:r>
            <a:endParaRPr lang="hi-IN"/>
          </a:p>
        </p:txBody>
      </p:sp>
      <p:sp>
        <p:nvSpPr>
          <p:cNvPr id="3" name="अनुलंब पाठ प्लेसहोल्डर 2"/>
          <p:cNvSpPr>
            <a:spLocks noGrp="1"/>
          </p:cNvSpPr>
          <p:nvPr>
            <p:ph type="body" orient="vert" idx="1"/>
          </p:nvPr>
        </p:nvSpPr>
        <p:spPr>
          <a:xfrm>
            <a:off x="457200" y="274638"/>
            <a:ext cx="6019800" cy="5851525"/>
          </a:xfrm>
        </p:spPr>
        <p:txBody>
          <a:bodyPr vert="eaVert"/>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दिनांक प्लेसहोल्डर 3"/>
          <p:cNvSpPr>
            <a:spLocks noGrp="1"/>
          </p:cNvSpPr>
          <p:nvPr>
            <p:ph type="dt" sz="half" idx="10"/>
          </p:nvPr>
        </p:nvSpPr>
        <p:spPr/>
        <p:txBody>
          <a:body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11"/>
          </p:nvPr>
        </p:nvSpPr>
        <p:spPr/>
        <p:txBody>
          <a:bodyPr/>
          <a:lstStyle/>
          <a:p>
            <a:endParaRPr lang="hi-IN"/>
          </a:p>
        </p:txBody>
      </p:sp>
      <p:sp>
        <p:nvSpPr>
          <p:cNvPr id="6" name="स्लाइड क्रमांक प्लेसहोल्डर 5"/>
          <p:cNvSpPr>
            <a:spLocks noGrp="1"/>
          </p:cNvSpPr>
          <p:nvPr>
            <p:ph type="sldNum" sz="quarter" idx="12"/>
          </p:nvPr>
        </p:nvSpPr>
        <p:spPr/>
        <p:txBody>
          <a:bodyPr/>
          <a:lstStyle/>
          <a:p>
            <a:fld id="{65DBF2DD-4017-400A-B431-6CDAD3069103}" type="slidenum">
              <a:rPr lang="hi-IN" smtClean="0"/>
              <a:pPr/>
              <a:t>‹#›</a:t>
            </a:fld>
            <a:endParaRPr lang="hi-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शीर्षक प्लेसहोल्डर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i-IN" smtClean="0"/>
              <a:t>मास्टर शीर्षक शैली के संपादन के लिए क्लिक करें</a:t>
            </a:r>
            <a:endParaRPr lang="hi-IN"/>
          </a:p>
        </p:txBody>
      </p:sp>
      <p:sp>
        <p:nvSpPr>
          <p:cNvPr id="3" name="पाठ प्लेसहोल्डर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i-IN" smtClean="0"/>
              <a:t>मास्टर पाठ शैलियों के संपादन के लिए क्लिक करें</a:t>
            </a:r>
          </a:p>
          <a:p>
            <a:pPr lvl="1"/>
            <a:r>
              <a:rPr lang="hi-IN" smtClean="0"/>
              <a:t>दूसरा स्तर</a:t>
            </a:r>
          </a:p>
          <a:p>
            <a:pPr lvl="2"/>
            <a:r>
              <a:rPr lang="hi-IN" smtClean="0"/>
              <a:t>तीसरा स्तर</a:t>
            </a:r>
          </a:p>
          <a:p>
            <a:pPr lvl="3"/>
            <a:r>
              <a:rPr lang="hi-IN" smtClean="0"/>
              <a:t>चौथा स्तर</a:t>
            </a:r>
          </a:p>
          <a:p>
            <a:pPr lvl="4"/>
            <a:r>
              <a:rPr lang="hi-IN" smtClean="0"/>
              <a:t>पाँचवाँ स्तर</a:t>
            </a:r>
            <a:endParaRPr lang="hi-IN"/>
          </a:p>
        </p:txBody>
      </p:sp>
      <p:sp>
        <p:nvSpPr>
          <p:cNvPr id="4" name="दिनांक प्लेसहोल्ड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E0645-DB6D-4B3B-A1F5-3DFBEB9E3E8B}" type="datetimeFigureOut">
              <a:rPr lang="hi-IN" smtClean="0"/>
              <a:pPr/>
              <a:t>बुधवार, 19 चैत्र 1942</a:t>
            </a:fld>
            <a:endParaRPr lang="hi-IN"/>
          </a:p>
        </p:txBody>
      </p:sp>
      <p:sp>
        <p:nvSpPr>
          <p:cNvPr id="5" name="पादलेख प्लेसहोल्डर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i-IN"/>
          </a:p>
        </p:txBody>
      </p:sp>
      <p:sp>
        <p:nvSpPr>
          <p:cNvPr id="6" name="स्लाइड क्रमांक प्लेसहोल्ड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BF2DD-4017-400A-B431-6CDAD3069103}" type="slidenum">
              <a:rPr lang="hi-IN" smtClean="0"/>
              <a:pPr/>
              <a:t>‹#›</a:t>
            </a:fld>
            <a:endParaRPr lang="hi-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sz="6000" b="1" i="1" dirty="0" smtClean="0">
                <a:solidFill>
                  <a:srgbClr val="FF0000"/>
                </a:solidFill>
                <a:effectLst>
                  <a:outerShdw blurRad="38100" dist="38100" dir="2700000" algn="tl">
                    <a:srgbClr val="000000">
                      <a:alpha val="43137"/>
                    </a:srgbClr>
                  </a:outerShdw>
                </a:effectLst>
              </a:rPr>
              <a:t>ATHEROSCELOROSIS</a:t>
            </a:r>
            <a:r>
              <a:rPr lang="en-IN" sz="6000" b="1" dirty="0" smtClean="0">
                <a:solidFill>
                  <a:schemeClr val="accent6">
                    <a:lumMod val="75000"/>
                  </a:schemeClr>
                </a:solidFill>
                <a:effectLst>
                  <a:outerShdw blurRad="38100" dist="38100" dir="2700000" algn="tl">
                    <a:srgbClr val="000000">
                      <a:alpha val="43137"/>
                    </a:srgbClr>
                  </a:outerShdw>
                </a:effectLst>
              </a:rPr>
              <a:t> </a:t>
            </a:r>
            <a:endParaRPr lang="en-IN" sz="6000" b="1" dirty="0">
              <a:solidFill>
                <a:schemeClr val="accent6">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9385284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Objectives </a:t>
            </a:r>
            <a:endParaRPr lang="en-IN" b="1" dirty="0">
              <a:solidFill>
                <a:srgbClr val="FF0000"/>
              </a:solidFill>
            </a:endParaRPr>
          </a:p>
        </p:txBody>
      </p:sp>
      <p:sp>
        <p:nvSpPr>
          <p:cNvPr id="3" name="Content Placeholder 2"/>
          <p:cNvSpPr>
            <a:spLocks noGrp="1"/>
          </p:cNvSpPr>
          <p:nvPr>
            <p:ph idx="1"/>
          </p:nvPr>
        </p:nvSpPr>
        <p:spPr/>
        <p:txBody>
          <a:bodyPr/>
          <a:lstStyle/>
          <a:p>
            <a:r>
              <a:rPr lang="en-IN" dirty="0" smtClean="0"/>
              <a:t>Definition of atherosclerosis</a:t>
            </a:r>
          </a:p>
          <a:p>
            <a:r>
              <a:rPr lang="en-IN" dirty="0" smtClean="0"/>
              <a:t>Types of Lipoproteins</a:t>
            </a:r>
          </a:p>
          <a:p>
            <a:r>
              <a:rPr lang="en-IN" dirty="0" smtClean="0"/>
              <a:t>Stages of atherosclerosis</a:t>
            </a:r>
          </a:p>
          <a:p>
            <a:r>
              <a:rPr lang="en-IN" dirty="0" smtClean="0"/>
              <a:t>Myocardial infarction </a:t>
            </a:r>
          </a:p>
          <a:p>
            <a:r>
              <a:rPr lang="en-IN" dirty="0" smtClean="0"/>
              <a:t>Risk markers for atherosclerosis</a:t>
            </a:r>
            <a:endParaRPr lang="en-IN" dirty="0"/>
          </a:p>
        </p:txBody>
      </p:sp>
    </p:spTree>
    <p:extLst>
      <p:ext uri="{BB962C8B-B14F-4D97-AF65-F5344CB8AC3E}">
        <p14:creationId xmlns:p14="http://schemas.microsoft.com/office/powerpoint/2010/main" xmlns="" val="1998868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lIns="90488" tIns="44450" rIns="90488" bIns="44450"/>
          <a:lstStyle/>
          <a:p>
            <a:r>
              <a:rPr lang="en-US" altLang="en-US" b="1" dirty="0">
                <a:solidFill>
                  <a:srgbClr val="FF0000"/>
                </a:solidFill>
                <a:effectLst>
                  <a:outerShdw blurRad="38100" dist="38100" dir="2700000" algn="tl">
                    <a:srgbClr val="000000">
                      <a:alpha val="43137"/>
                    </a:srgbClr>
                  </a:outerShdw>
                </a:effectLst>
              </a:rPr>
              <a:t>Atheroma</a:t>
            </a:r>
          </a:p>
        </p:txBody>
      </p:sp>
      <p:sp>
        <p:nvSpPr>
          <p:cNvPr id="14339"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marL="0" indent="0">
              <a:buSzPct val="75000"/>
              <a:buNone/>
            </a:pPr>
            <a:r>
              <a:rPr lang="en-US" altLang="en-US" u="sng" dirty="0">
                <a:solidFill>
                  <a:srgbClr val="FF0000"/>
                </a:solidFill>
              </a:rPr>
              <a:t>Definition</a:t>
            </a:r>
          </a:p>
          <a:p>
            <a:pPr>
              <a:buSzPct val="75000"/>
              <a:buFont typeface="Monotype Sorts" pitchFamily="2" charset="2"/>
              <a:buNone/>
            </a:pPr>
            <a:r>
              <a:rPr lang="en-US" altLang="en-US" dirty="0"/>
              <a:t>	</a:t>
            </a:r>
            <a:r>
              <a:rPr lang="en-US" altLang="en-US" dirty="0" smtClean="0"/>
              <a:t>Accumulation </a:t>
            </a:r>
            <a:r>
              <a:rPr lang="en-US" altLang="en-US" dirty="0"/>
              <a:t>of </a:t>
            </a:r>
            <a:r>
              <a:rPr lang="en-US" altLang="en-US" dirty="0" smtClean="0"/>
              <a:t>lipid and fibrous tissue </a:t>
            </a:r>
            <a:r>
              <a:rPr lang="en-US" altLang="en-US" dirty="0"/>
              <a:t>in the </a:t>
            </a:r>
            <a:r>
              <a:rPr lang="en-US" altLang="en-US" dirty="0" smtClean="0"/>
              <a:t>innermost coat </a:t>
            </a:r>
            <a:r>
              <a:rPr lang="en-US" altLang="en-US" dirty="0"/>
              <a:t>of large and medium sized </a:t>
            </a:r>
            <a:r>
              <a:rPr lang="en-US" altLang="en-US" dirty="0" smtClean="0"/>
              <a:t>arteries.</a:t>
            </a:r>
            <a:endParaRPr lang="en-US" altLang="en-US" dirty="0"/>
          </a:p>
        </p:txBody>
      </p:sp>
    </p:spTree>
    <p:extLst>
      <p:ext uri="{BB962C8B-B14F-4D97-AF65-F5344CB8AC3E}">
        <p14:creationId xmlns:p14="http://schemas.microsoft.com/office/powerpoint/2010/main" xmlns="" val="323672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lIns="90488" tIns="44450" rIns="90488" bIns="44450"/>
          <a:lstStyle/>
          <a:p>
            <a:r>
              <a:rPr lang="en-US" altLang="en-US" b="1" dirty="0">
                <a:solidFill>
                  <a:srgbClr val="FF0000"/>
                </a:solidFill>
              </a:rPr>
              <a:t>Atherosclerosis</a:t>
            </a:r>
          </a:p>
        </p:txBody>
      </p:sp>
      <p:sp>
        <p:nvSpPr>
          <p:cNvPr id="15363"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SzPct val="75000"/>
            </a:pPr>
            <a:r>
              <a:rPr lang="en-US" altLang="en-US" u="sng" dirty="0">
                <a:solidFill>
                  <a:srgbClr val="FF0000"/>
                </a:solidFill>
              </a:rPr>
              <a:t>Definition</a:t>
            </a:r>
          </a:p>
          <a:p>
            <a:pPr>
              <a:buFontTx/>
              <a:buNone/>
            </a:pPr>
            <a:r>
              <a:rPr lang="en-US" altLang="en-US" dirty="0"/>
              <a:t>	The thickening and hardening of arterial walls as a consequence of atheroma</a:t>
            </a:r>
          </a:p>
          <a:p>
            <a:r>
              <a:rPr lang="en-US" altLang="en-US" dirty="0" smtClean="0"/>
              <a:t>It </a:t>
            </a:r>
            <a:r>
              <a:rPr lang="en-US" altLang="en-US" dirty="0"/>
              <a:t>leads to the narrowing of arteries or complete bloc</a:t>
            </a:r>
            <a:r>
              <a:rPr lang="cs-CZ" altLang="en-US" dirty="0"/>
              <a:t>k</a:t>
            </a:r>
            <a:r>
              <a:rPr lang="en-US" altLang="en-US" dirty="0"/>
              <a:t>age.</a:t>
            </a:r>
          </a:p>
          <a:p>
            <a:pPr>
              <a:buFontTx/>
              <a:buNone/>
            </a:pPr>
            <a:endParaRPr lang="en-US" altLang="en-US" dirty="0"/>
          </a:p>
        </p:txBody>
      </p:sp>
    </p:spTree>
    <p:extLst>
      <p:ext uri="{BB962C8B-B14F-4D97-AF65-F5344CB8AC3E}">
        <p14:creationId xmlns:p14="http://schemas.microsoft.com/office/powerpoint/2010/main" xmlns="" val="109402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Consequences of Atherosclerosis </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4853136"/>
          </a:xfrm>
        </p:spPr>
        <p:txBody>
          <a:bodyPr>
            <a:noAutofit/>
          </a:bodyPr>
          <a:lstStyle/>
          <a:p>
            <a:r>
              <a:rPr lang="en-IN" sz="3600" dirty="0" smtClean="0"/>
              <a:t>Coronary artery atherosclerosis –</a:t>
            </a:r>
          </a:p>
          <a:p>
            <a:pPr lvl="1"/>
            <a:r>
              <a:rPr lang="en-IN" sz="3200" dirty="0" smtClean="0"/>
              <a:t> </a:t>
            </a:r>
            <a:r>
              <a:rPr lang="en-IN" sz="3200" dirty="0" smtClean="0">
                <a:solidFill>
                  <a:srgbClr val="0070C0"/>
                </a:solidFill>
              </a:rPr>
              <a:t>Myocardial infarction </a:t>
            </a:r>
          </a:p>
          <a:p>
            <a:r>
              <a:rPr lang="en-IN" sz="3600" dirty="0" smtClean="0"/>
              <a:t>Cerebral artery atherosclerosis – </a:t>
            </a:r>
          </a:p>
          <a:p>
            <a:pPr lvl="1"/>
            <a:r>
              <a:rPr lang="en-IN" sz="3200" dirty="0" smtClean="0">
                <a:solidFill>
                  <a:srgbClr val="0070C0"/>
                </a:solidFill>
              </a:rPr>
              <a:t>Stroke</a:t>
            </a:r>
          </a:p>
          <a:p>
            <a:r>
              <a:rPr lang="en-IN" sz="3600" dirty="0" smtClean="0"/>
              <a:t>Mesenteric </a:t>
            </a:r>
            <a:r>
              <a:rPr lang="en-IN" sz="3600" dirty="0"/>
              <a:t>artery </a:t>
            </a:r>
            <a:r>
              <a:rPr lang="en-IN" sz="3600" dirty="0" smtClean="0"/>
              <a:t>atherosclerosis-</a:t>
            </a:r>
          </a:p>
          <a:p>
            <a:pPr lvl="1"/>
            <a:r>
              <a:rPr lang="en-IN" sz="3200" dirty="0" smtClean="0">
                <a:solidFill>
                  <a:srgbClr val="0070C0"/>
                </a:solidFill>
              </a:rPr>
              <a:t>Intestinal infarction</a:t>
            </a:r>
          </a:p>
          <a:p>
            <a:r>
              <a:rPr lang="en-IN" sz="3600" dirty="0" smtClean="0"/>
              <a:t>Peripheral vascular </a:t>
            </a:r>
            <a:r>
              <a:rPr lang="en-IN" sz="3600" dirty="0"/>
              <a:t>Atherosclerosis </a:t>
            </a:r>
            <a:r>
              <a:rPr lang="en-IN" sz="3600" dirty="0" smtClean="0"/>
              <a:t>– </a:t>
            </a:r>
          </a:p>
          <a:p>
            <a:pPr lvl="1"/>
            <a:r>
              <a:rPr lang="en-IN" sz="3200" dirty="0">
                <a:solidFill>
                  <a:srgbClr val="0070C0"/>
                </a:solidFill>
              </a:rPr>
              <a:t>C</a:t>
            </a:r>
            <a:r>
              <a:rPr lang="en-IN" sz="3200" dirty="0" smtClean="0">
                <a:solidFill>
                  <a:srgbClr val="0070C0"/>
                </a:solidFill>
              </a:rPr>
              <a:t>laudication &amp; gangrene</a:t>
            </a:r>
          </a:p>
          <a:p>
            <a:pPr marL="0" indent="0">
              <a:buNone/>
            </a:pPr>
            <a:endParaRPr lang="en-IN" sz="3600" dirty="0"/>
          </a:p>
        </p:txBody>
      </p:sp>
    </p:spTree>
    <p:extLst>
      <p:ext uri="{BB962C8B-B14F-4D97-AF65-F5344CB8AC3E}">
        <p14:creationId xmlns:p14="http://schemas.microsoft.com/office/powerpoint/2010/main" xmlns="" val="363714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Serum Lipids/Lipoproteins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IN" dirty="0" smtClean="0"/>
              <a:t>Cholesterol: 40%</a:t>
            </a:r>
          </a:p>
          <a:p>
            <a:r>
              <a:rPr lang="en-IN" dirty="0" smtClean="0"/>
              <a:t>Phospholipids: 30%</a:t>
            </a:r>
          </a:p>
          <a:p>
            <a:r>
              <a:rPr lang="en-IN" dirty="0" smtClean="0"/>
              <a:t>TAG: 20%</a:t>
            </a:r>
          </a:p>
          <a:p>
            <a:r>
              <a:rPr lang="en-IN" dirty="0" smtClean="0"/>
              <a:t> Free fatty acids:10%</a:t>
            </a:r>
            <a:endParaRPr lang="en-IN" dirty="0"/>
          </a:p>
        </p:txBody>
      </p:sp>
    </p:spTree>
    <p:extLst>
      <p:ext uri="{BB962C8B-B14F-4D97-AF65-F5344CB8AC3E}">
        <p14:creationId xmlns:p14="http://schemas.microsoft.com/office/powerpoint/2010/main" xmlns="" val="246597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Types of Lipoproteins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lnSpcReduction="10000"/>
          </a:bodyPr>
          <a:lstStyle/>
          <a:p>
            <a:r>
              <a:rPr lang="en-IN" b="1" dirty="0" smtClean="0">
                <a:solidFill>
                  <a:srgbClr val="0070C0"/>
                </a:solidFill>
              </a:rPr>
              <a:t>Chylomicrons: </a:t>
            </a:r>
          </a:p>
          <a:p>
            <a:pPr lvl="1"/>
            <a:r>
              <a:rPr lang="en-IN" dirty="0" smtClean="0"/>
              <a:t>Intestinal/Dietary origin</a:t>
            </a:r>
          </a:p>
          <a:p>
            <a:pPr lvl="1"/>
            <a:r>
              <a:rPr lang="en-IN" dirty="0" smtClean="0"/>
              <a:t>TAG from </a:t>
            </a:r>
            <a:r>
              <a:rPr lang="en-IN" u="sng" dirty="0" smtClean="0"/>
              <a:t>intestines to muscle/adipose tissue</a:t>
            </a:r>
          </a:p>
          <a:p>
            <a:pPr lvl="1"/>
            <a:r>
              <a:rPr lang="en-IN" dirty="0" smtClean="0"/>
              <a:t>Apo-B-48</a:t>
            </a:r>
          </a:p>
          <a:p>
            <a:r>
              <a:rPr lang="en-IN" b="1" dirty="0" smtClean="0">
                <a:solidFill>
                  <a:srgbClr val="0070C0"/>
                </a:solidFill>
              </a:rPr>
              <a:t>VLDL:</a:t>
            </a:r>
          </a:p>
          <a:p>
            <a:pPr lvl="1"/>
            <a:r>
              <a:rPr lang="en-IN" dirty="0" smtClean="0"/>
              <a:t>Liver origin</a:t>
            </a:r>
          </a:p>
          <a:p>
            <a:pPr lvl="1"/>
            <a:r>
              <a:rPr lang="en-IN" dirty="0" smtClean="0"/>
              <a:t>TAG &amp; </a:t>
            </a:r>
            <a:r>
              <a:rPr lang="en-IN" dirty="0" err="1" smtClean="0"/>
              <a:t>cholestrol</a:t>
            </a:r>
            <a:r>
              <a:rPr lang="en-IN" dirty="0" smtClean="0"/>
              <a:t> from</a:t>
            </a:r>
            <a:r>
              <a:rPr lang="en-IN" u="sng" dirty="0" smtClean="0"/>
              <a:t> liver to muscle/adipose tissue</a:t>
            </a:r>
          </a:p>
          <a:p>
            <a:pPr lvl="1"/>
            <a:r>
              <a:rPr lang="en-IN" dirty="0" smtClean="0"/>
              <a:t>Apo-B-100</a:t>
            </a:r>
          </a:p>
        </p:txBody>
      </p:sp>
    </p:spTree>
    <p:extLst>
      <p:ext uri="{BB962C8B-B14F-4D97-AF65-F5344CB8AC3E}">
        <p14:creationId xmlns:p14="http://schemas.microsoft.com/office/powerpoint/2010/main" xmlns="" val="346718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517232"/>
          </a:xfrm>
        </p:spPr>
        <p:txBody>
          <a:bodyPr>
            <a:normAutofit fontScale="92500" lnSpcReduction="10000"/>
          </a:bodyPr>
          <a:lstStyle/>
          <a:p>
            <a:r>
              <a:rPr lang="en-IN" b="1" dirty="0">
                <a:solidFill>
                  <a:srgbClr val="0070C0"/>
                </a:solidFill>
              </a:rPr>
              <a:t>LDL:</a:t>
            </a:r>
          </a:p>
          <a:p>
            <a:pPr lvl="1"/>
            <a:r>
              <a:rPr lang="en-IN" dirty="0"/>
              <a:t>VLDL product/liver origin</a:t>
            </a:r>
          </a:p>
          <a:p>
            <a:pPr lvl="1"/>
            <a:r>
              <a:rPr lang="en-IN" dirty="0"/>
              <a:t>Apo-B-100</a:t>
            </a:r>
          </a:p>
          <a:p>
            <a:pPr lvl="1"/>
            <a:r>
              <a:rPr lang="en-IN" dirty="0" smtClean="0"/>
              <a:t>Transports </a:t>
            </a:r>
            <a:r>
              <a:rPr lang="en-IN" dirty="0"/>
              <a:t>cholesterol from </a:t>
            </a:r>
            <a:r>
              <a:rPr lang="en-IN" u="sng" dirty="0"/>
              <a:t>liver to peripheral tissue</a:t>
            </a:r>
          </a:p>
          <a:p>
            <a:pPr lvl="1"/>
            <a:r>
              <a:rPr lang="en-IN" dirty="0" smtClean="0"/>
              <a:t>Bad </a:t>
            </a:r>
            <a:r>
              <a:rPr lang="en-IN" dirty="0"/>
              <a:t>Cholesterol</a:t>
            </a:r>
          </a:p>
          <a:p>
            <a:endParaRPr lang="en-IN" b="1" dirty="0" smtClean="0">
              <a:solidFill>
                <a:srgbClr val="0070C0"/>
              </a:solidFill>
            </a:endParaRPr>
          </a:p>
          <a:p>
            <a:r>
              <a:rPr lang="en-IN" b="1" dirty="0" smtClean="0">
                <a:solidFill>
                  <a:srgbClr val="0070C0"/>
                </a:solidFill>
              </a:rPr>
              <a:t>HDL:</a:t>
            </a:r>
            <a:endParaRPr lang="en-IN" b="1" dirty="0">
              <a:solidFill>
                <a:srgbClr val="0070C0"/>
              </a:solidFill>
            </a:endParaRPr>
          </a:p>
          <a:p>
            <a:pPr lvl="1"/>
            <a:r>
              <a:rPr lang="en-IN" dirty="0" smtClean="0"/>
              <a:t>Intestinal origin but developed in plasma</a:t>
            </a:r>
          </a:p>
          <a:p>
            <a:pPr lvl="1"/>
            <a:r>
              <a:rPr lang="en-IN" dirty="0" smtClean="0"/>
              <a:t>ApoA-1</a:t>
            </a:r>
          </a:p>
          <a:p>
            <a:pPr lvl="1"/>
            <a:r>
              <a:rPr lang="en-IN" dirty="0" smtClean="0"/>
              <a:t>Transports cholesterol from </a:t>
            </a:r>
            <a:r>
              <a:rPr lang="en-IN" u="sng" dirty="0" smtClean="0"/>
              <a:t>peripheral tissues to Liver</a:t>
            </a:r>
            <a:r>
              <a:rPr lang="en-IN" dirty="0" smtClean="0"/>
              <a:t>   </a:t>
            </a:r>
          </a:p>
          <a:p>
            <a:pPr marL="457200" lvl="1" indent="0">
              <a:buNone/>
            </a:pPr>
            <a:r>
              <a:rPr lang="en-IN" dirty="0"/>
              <a:t> </a:t>
            </a:r>
            <a:r>
              <a:rPr lang="en-IN" dirty="0" smtClean="0"/>
              <a:t>                      </a:t>
            </a:r>
            <a:r>
              <a:rPr lang="en-IN" dirty="0" smtClean="0">
                <a:solidFill>
                  <a:schemeClr val="accent6">
                    <a:lumMod val="75000"/>
                  </a:schemeClr>
                </a:solidFill>
              </a:rPr>
              <a:t>(</a:t>
            </a:r>
            <a:r>
              <a:rPr lang="en-IN" b="1" dirty="0" smtClean="0">
                <a:solidFill>
                  <a:schemeClr val="accent6">
                    <a:lumMod val="75000"/>
                  </a:schemeClr>
                </a:solidFill>
              </a:rPr>
              <a:t>Reverse cholesterol transport</a:t>
            </a:r>
            <a:r>
              <a:rPr lang="en-IN" dirty="0" smtClean="0">
                <a:solidFill>
                  <a:schemeClr val="accent6">
                    <a:lumMod val="75000"/>
                  </a:schemeClr>
                </a:solidFill>
              </a:rPr>
              <a:t>)</a:t>
            </a:r>
          </a:p>
          <a:p>
            <a:pPr lvl="1"/>
            <a:r>
              <a:rPr lang="en-IN" dirty="0" smtClean="0"/>
              <a:t>Good Cholesterol</a:t>
            </a:r>
            <a:endParaRPr lang="en-IN" dirty="0"/>
          </a:p>
        </p:txBody>
      </p:sp>
      <p:sp>
        <p:nvSpPr>
          <p:cNvPr id="4"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Types of Lipoproteins</a:t>
            </a:r>
            <a:endParaRPr lang="en-IN"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02856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arn(inVertical)">
                                      <p:cBhvr>
                                        <p:cTn id="30" dur="500"/>
                                        <p:tgtEl>
                                          <p:spTgt spid="3">
                                            <p:txEl>
                                              <p:pRg st="8" end="8"/>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arn(inVertical)">
                                      <p:cBhvr>
                                        <p:cTn id="33" dur="500"/>
                                        <p:tgtEl>
                                          <p:spTgt spid="3">
                                            <p:txEl>
                                              <p:pRg st="9" end="9"/>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barn(inVertical)">
                                      <p:cBhvr>
                                        <p:cTn id="36" dur="500"/>
                                        <p:tgtEl>
                                          <p:spTgt spid="3">
                                            <p:txEl>
                                              <p:pRg st="10" end="10"/>
                                            </p:txEl>
                                          </p:spTgt>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barn(inVertical)">
                                      <p:cBhvr>
                                        <p:cTn id="3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Cholesterol pool in liver</a:t>
            </a:r>
            <a:endParaRPr lang="en-IN"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11560" y="1484784"/>
            <a:ext cx="7704856" cy="51845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37036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effectLst>
                  <a:outerShdw blurRad="38100" dist="38100" dir="2700000" algn="tl">
                    <a:srgbClr val="000000">
                      <a:alpha val="43137"/>
                    </a:srgbClr>
                  </a:outerShdw>
                </a:effectLst>
              </a:rPr>
              <a:t>Forward and Reverse Cholesterol transport</a:t>
            </a:r>
            <a:endParaRPr lang="en-IN" b="1" dirty="0">
              <a:solidFill>
                <a:srgbClr val="FF0000"/>
              </a:solidFill>
              <a:effectLst>
                <a:outerShdw blurRad="38100" dist="38100" dir="2700000" algn="tl">
                  <a:srgbClr val="000000">
                    <a:alpha val="43137"/>
                  </a:srgbClr>
                </a:outerShdw>
              </a:effectLst>
            </a:endParaRPr>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27584" y="1783357"/>
            <a:ext cx="7488832" cy="46699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81053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rPr>
              <a:t>Summary of lipoprotein metabolism</a:t>
            </a:r>
            <a:endParaRPr lang="en-IN" b="1" dirty="0">
              <a:solidFill>
                <a:srgbClr val="FF0000"/>
              </a:solidFill>
            </a:endParaRPr>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971600" y="1600200"/>
            <a:ext cx="7272807" cy="49251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476353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6"/>
          <p:cNvSpPr>
            <a:spLocks noGrp="1" noChangeArrowheads="1"/>
          </p:cNvSpPr>
          <p:nvPr>
            <p:ph type="body" idx="1"/>
          </p:nvPr>
        </p:nvSpPr>
        <p:spPr/>
        <p:txBody>
          <a:bodyPr>
            <a:normAutofit/>
          </a:bodyPr>
          <a:lstStyle/>
          <a:p>
            <a:r>
              <a:rPr lang="en-US" altLang="en-US" sz="4000" dirty="0" smtClean="0"/>
              <a:t>The main components are: </a:t>
            </a:r>
          </a:p>
          <a:p>
            <a:pPr lvl="1"/>
            <a:r>
              <a:rPr lang="en-US" altLang="en-US" sz="3600" dirty="0" smtClean="0"/>
              <a:t> En</a:t>
            </a:r>
            <a:r>
              <a:rPr lang="cs-CZ" altLang="en-US" sz="3600" dirty="0"/>
              <a:t>d</a:t>
            </a:r>
            <a:r>
              <a:rPr lang="en-US" altLang="en-US" sz="3600" dirty="0"/>
              <a:t>othelial </a:t>
            </a:r>
            <a:r>
              <a:rPr lang="en-US" altLang="en-US" sz="3600" dirty="0" smtClean="0"/>
              <a:t>dysfunction </a:t>
            </a:r>
          </a:p>
          <a:p>
            <a:pPr lvl="1"/>
            <a:r>
              <a:rPr lang="en-US" altLang="en-US" sz="3600" dirty="0" smtClean="0"/>
              <a:t> Lipid deposition</a:t>
            </a:r>
          </a:p>
          <a:p>
            <a:pPr lvl="1"/>
            <a:r>
              <a:rPr lang="en-US" altLang="en-US" sz="3600" dirty="0" smtClean="0"/>
              <a:t> Inflammatory </a:t>
            </a:r>
            <a:r>
              <a:rPr lang="en-US" altLang="en-US" sz="3600" dirty="0"/>
              <a:t>reaction in the vascular </a:t>
            </a:r>
            <a:r>
              <a:rPr lang="en-US" altLang="en-US" sz="3600" dirty="0" smtClean="0"/>
              <a:t>wall</a:t>
            </a:r>
            <a:endParaRPr lang="en-US" altLang="en-US" sz="3600" dirty="0"/>
          </a:p>
          <a:p>
            <a:pPr lvl="1"/>
            <a:r>
              <a:rPr lang="en-US" altLang="en-US" sz="3600" dirty="0" smtClean="0"/>
              <a:t> Remodeling </a:t>
            </a:r>
            <a:r>
              <a:rPr lang="en-US" altLang="en-US" sz="3600" dirty="0"/>
              <a:t>of vessel </a:t>
            </a:r>
            <a:r>
              <a:rPr lang="en-US" altLang="en-US" sz="3600" dirty="0" smtClean="0"/>
              <a:t>wall</a:t>
            </a:r>
            <a:endParaRPr lang="en-US" altLang="en-US" sz="3600" dirty="0"/>
          </a:p>
        </p:txBody>
      </p:sp>
      <p:sp>
        <p:nvSpPr>
          <p:cNvPr id="5" name="Rectangle 2"/>
          <p:cNvSpPr>
            <a:spLocks noGrp="1" noChangeArrowheads="1"/>
          </p:cNvSpPr>
          <p:nvPr>
            <p:ph type="title"/>
          </p:nvPr>
        </p:nvSpPr>
        <p:spPr/>
        <p:txBody>
          <a:bodyPr>
            <a:normAutofit/>
          </a:bodyPr>
          <a:lstStyle/>
          <a:p>
            <a:r>
              <a:rPr lang="en-IN" altLang="en-US" b="1" dirty="0" smtClean="0">
                <a:solidFill>
                  <a:srgbClr val="FF0000"/>
                </a:solidFill>
                <a:effectLst>
                  <a:outerShdw blurRad="38100" dist="38100" dir="2700000" algn="tl">
                    <a:srgbClr val="000000">
                      <a:alpha val="43137"/>
                    </a:srgbClr>
                  </a:outerShdw>
                </a:effectLst>
              </a:rPr>
              <a:t>P</a:t>
            </a:r>
            <a:r>
              <a:rPr lang="ro-RO" altLang="en-US" b="1" dirty="0" smtClean="0">
                <a:solidFill>
                  <a:srgbClr val="FF0000"/>
                </a:solidFill>
                <a:effectLst>
                  <a:outerShdw blurRad="38100" dist="38100" dir="2700000" algn="tl">
                    <a:srgbClr val="000000">
                      <a:alpha val="43137"/>
                    </a:srgbClr>
                  </a:outerShdw>
                </a:effectLst>
              </a:rPr>
              <a:t>athogenesis</a:t>
            </a:r>
            <a:r>
              <a:rPr lang="en-IN" altLang="en-US" b="1" dirty="0" smtClean="0">
                <a:solidFill>
                  <a:srgbClr val="FF0000"/>
                </a:solidFill>
                <a:effectLst>
                  <a:outerShdw blurRad="38100" dist="38100" dir="2700000" algn="tl">
                    <a:srgbClr val="000000">
                      <a:alpha val="43137"/>
                    </a:srgbClr>
                  </a:outerShdw>
                </a:effectLst>
              </a:rPr>
              <a:t> of Atherosclerosis</a:t>
            </a:r>
            <a:endParaRPr lang="ro-RO" alt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18926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p:txBody>
          <a:bodyPr>
            <a:normAutofit/>
          </a:bodyPr>
          <a:lstStyle/>
          <a:p>
            <a:pPr marL="0" indent="0">
              <a:buNone/>
            </a:pPr>
            <a:r>
              <a:rPr lang="en-US" altLang="en-US" sz="3600" dirty="0" smtClean="0"/>
              <a:t>Arterial wall has </a:t>
            </a:r>
            <a:r>
              <a:rPr lang="en-US" altLang="en-US" sz="3600" u="sng" dirty="0" smtClean="0"/>
              <a:t>three </a:t>
            </a:r>
            <a:r>
              <a:rPr lang="en-US" altLang="en-US" sz="3600" u="sng" dirty="0"/>
              <a:t>layers</a:t>
            </a:r>
            <a:r>
              <a:rPr lang="en-US" altLang="en-US" sz="3600" dirty="0"/>
              <a:t>:</a:t>
            </a:r>
          </a:p>
          <a:p>
            <a:pPr marL="609600" indent="-609600">
              <a:buFont typeface="Wingdings" pitchFamily="2" charset="2"/>
              <a:buAutoNum type="arabicPeriod"/>
            </a:pPr>
            <a:r>
              <a:rPr lang="en-US" altLang="en-US" sz="3600" b="1" dirty="0">
                <a:solidFill>
                  <a:srgbClr val="0070C0"/>
                </a:solidFill>
              </a:rPr>
              <a:t>Intima</a:t>
            </a:r>
            <a:r>
              <a:rPr lang="en-US" altLang="en-US" sz="3600" dirty="0"/>
              <a:t> (subendothelial layer)</a:t>
            </a:r>
          </a:p>
          <a:p>
            <a:pPr marL="609600" indent="-609600">
              <a:buFont typeface="Wingdings" pitchFamily="2" charset="2"/>
              <a:buAutoNum type="arabicPeriod"/>
            </a:pPr>
            <a:r>
              <a:rPr lang="en-US" altLang="en-US" sz="3600" b="1" dirty="0">
                <a:solidFill>
                  <a:srgbClr val="0070C0"/>
                </a:solidFill>
              </a:rPr>
              <a:t>Media</a:t>
            </a:r>
            <a:r>
              <a:rPr lang="en-US" altLang="en-US" sz="3600" dirty="0"/>
              <a:t> (middle layer) with smooth muscle cells </a:t>
            </a:r>
            <a:r>
              <a:rPr lang="en-US" altLang="en-US" sz="3600" dirty="0" smtClean="0"/>
              <a:t>(SMC</a:t>
            </a:r>
            <a:r>
              <a:rPr lang="en-US" altLang="en-US" sz="3600" dirty="0"/>
              <a:t>)</a:t>
            </a:r>
          </a:p>
          <a:p>
            <a:pPr marL="609600" indent="-609600">
              <a:buFont typeface="Wingdings" pitchFamily="2" charset="2"/>
              <a:buAutoNum type="arabicPeriod"/>
            </a:pPr>
            <a:r>
              <a:rPr lang="en-US" altLang="en-US" sz="3600" b="1" dirty="0">
                <a:solidFill>
                  <a:srgbClr val="0070C0"/>
                </a:solidFill>
              </a:rPr>
              <a:t>Adventitia</a:t>
            </a:r>
            <a:r>
              <a:rPr lang="en-US" altLang="en-US" sz="3600" dirty="0"/>
              <a:t> (outer layer) with connective tissue and nerves</a:t>
            </a:r>
          </a:p>
        </p:txBody>
      </p:sp>
      <p:sp>
        <p:nvSpPr>
          <p:cNvPr id="4" name="Rectangle 2"/>
          <p:cNvSpPr txBox="1">
            <a:spLocks noChangeArrowheads="1"/>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o-RO" altLang="en-US" sz="4000" b="1" dirty="0"/>
          </a:p>
        </p:txBody>
      </p:sp>
      <p:sp>
        <p:nvSpPr>
          <p:cNvPr id="6" name="Rectangle 2"/>
          <p:cNvSpPr>
            <a:spLocks noGrp="1" noChangeArrowheads="1"/>
          </p:cNvSpPr>
          <p:nvPr>
            <p:ph type="title"/>
          </p:nvPr>
        </p:nvSpPr>
        <p:spPr>
          <a:xfrm>
            <a:off x="457200" y="274638"/>
            <a:ext cx="8229600" cy="1143000"/>
          </a:xfrm>
        </p:spPr>
        <p:txBody>
          <a:bodyPr>
            <a:normAutofit/>
          </a:bodyPr>
          <a:lstStyle/>
          <a:p>
            <a:r>
              <a:rPr lang="en-IN" altLang="en-US" b="1" dirty="0" smtClean="0">
                <a:solidFill>
                  <a:srgbClr val="FF0000"/>
                </a:solidFill>
                <a:effectLst>
                  <a:outerShdw blurRad="38100" dist="38100" dir="2700000" algn="tl">
                    <a:srgbClr val="000000">
                      <a:alpha val="43137"/>
                    </a:srgbClr>
                  </a:outerShdw>
                </a:effectLst>
              </a:rPr>
              <a:t>P</a:t>
            </a:r>
            <a:r>
              <a:rPr lang="ro-RO" altLang="en-US" b="1" dirty="0" smtClean="0">
                <a:solidFill>
                  <a:srgbClr val="FF0000"/>
                </a:solidFill>
                <a:effectLst>
                  <a:outerShdw blurRad="38100" dist="38100" dir="2700000" algn="tl">
                    <a:srgbClr val="000000">
                      <a:alpha val="43137"/>
                    </a:srgbClr>
                  </a:outerShdw>
                </a:effectLst>
              </a:rPr>
              <a:t>athogenesis</a:t>
            </a:r>
            <a:r>
              <a:rPr lang="en-IN" altLang="en-US" b="1" dirty="0" smtClean="0">
                <a:solidFill>
                  <a:srgbClr val="FF0000"/>
                </a:solidFill>
                <a:effectLst>
                  <a:outerShdw blurRad="38100" dist="38100" dir="2700000" algn="tl">
                    <a:srgbClr val="000000">
                      <a:alpha val="43137"/>
                    </a:srgbClr>
                  </a:outerShdw>
                </a:effectLst>
              </a:rPr>
              <a:t> of Atherosclerosis</a:t>
            </a:r>
            <a:endParaRPr lang="ro-RO" alt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42615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Normal arterial wall</a:t>
            </a:r>
            <a:endParaRPr lang="en-IN" b="1" dirty="0">
              <a:solidFill>
                <a:srgbClr val="FF0000"/>
              </a:solidFill>
            </a:endParaRPr>
          </a:p>
        </p:txBody>
      </p:sp>
      <p:pic>
        <p:nvPicPr>
          <p:cNvPr id="4" name="Content Placeholder 3"/>
          <p:cNvPicPr>
            <a:picLocks noGrp="1" noChangeAspect="1" noChangeArrowheads="1"/>
          </p:cNvPicPr>
          <p:nvPr>
            <p:ph idx="1"/>
          </p:nvPr>
        </p:nvPicPr>
        <p:blipFill rotWithShape="1">
          <a:blip r:embed="rId2">
            <a:extLst>
              <a:ext uri="{28A0092B-C50C-407E-A947-70E740481C1C}">
                <a14:useLocalDpi xmlns:a14="http://schemas.microsoft.com/office/drawing/2010/main" xmlns="" val="0"/>
              </a:ext>
            </a:extLst>
          </a:blip>
          <a:srcRect l="16545" r="17709" b="56165"/>
          <a:stretch/>
        </p:blipFill>
        <p:spPr bwMode="auto">
          <a:xfrm>
            <a:off x="827584" y="1791495"/>
            <a:ext cx="7447575" cy="3600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868896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Stages of Atherosclerosis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IN" u="sng" dirty="0" smtClean="0"/>
              <a:t>Stage 1</a:t>
            </a:r>
            <a:r>
              <a:rPr lang="en-IN" dirty="0" smtClean="0"/>
              <a:t>: Formation of Fatty streak and Foam cells</a:t>
            </a:r>
          </a:p>
          <a:p>
            <a:r>
              <a:rPr lang="en-IN" u="sng" dirty="0" smtClean="0"/>
              <a:t>Stage 2</a:t>
            </a:r>
            <a:r>
              <a:rPr lang="en-IN" dirty="0" smtClean="0"/>
              <a:t>: Progression of Atherosclerosis </a:t>
            </a:r>
          </a:p>
          <a:p>
            <a:r>
              <a:rPr lang="en-IN" u="sng" dirty="0" smtClean="0"/>
              <a:t>Stage 3</a:t>
            </a:r>
            <a:r>
              <a:rPr lang="en-IN" dirty="0" smtClean="0"/>
              <a:t>: Fibrous proliferation </a:t>
            </a:r>
          </a:p>
          <a:p>
            <a:r>
              <a:rPr lang="en-IN" u="sng" dirty="0" smtClean="0"/>
              <a:t>Stage 4</a:t>
            </a:r>
            <a:r>
              <a:rPr lang="en-IN" dirty="0" smtClean="0"/>
              <a:t>: Advance fibrous plaque formation</a:t>
            </a:r>
            <a:endParaRPr lang="en-IN" dirty="0"/>
          </a:p>
        </p:txBody>
      </p:sp>
    </p:spTree>
    <p:extLst>
      <p:ext uri="{BB962C8B-B14F-4D97-AF65-F5344CB8AC3E}">
        <p14:creationId xmlns:p14="http://schemas.microsoft.com/office/powerpoint/2010/main" xmlns="" val="1409408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314450" y="2101056"/>
            <a:ext cx="6515100" cy="3524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763688" y="5805264"/>
            <a:ext cx="2520280" cy="523220"/>
          </a:xfrm>
          <a:prstGeom prst="rect">
            <a:avLst/>
          </a:prstGeom>
          <a:noFill/>
        </p:spPr>
        <p:txBody>
          <a:bodyPr wrap="square" rtlCol="0">
            <a:spAutoFit/>
          </a:bodyPr>
          <a:lstStyle/>
          <a:p>
            <a:r>
              <a:rPr lang="en-IN" sz="2800" b="1" dirty="0" smtClean="0">
                <a:solidFill>
                  <a:srgbClr val="0070C0"/>
                </a:solidFill>
              </a:rPr>
              <a:t>Normal Artery</a:t>
            </a:r>
            <a:endParaRPr lang="en-IN" sz="2800" b="1" dirty="0">
              <a:solidFill>
                <a:srgbClr val="0070C0"/>
              </a:solidFill>
            </a:endParaRPr>
          </a:p>
        </p:txBody>
      </p:sp>
      <p:sp>
        <p:nvSpPr>
          <p:cNvPr id="5" name="TextBox 4"/>
          <p:cNvSpPr txBox="1"/>
          <p:nvPr/>
        </p:nvSpPr>
        <p:spPr>
          <a:xfrm>
            <a:off x="5148064" y="5661248"/>
            <a:ext cx="3816424" cy="954107"/>
          </a:xfrm>
          <a:prstGeom prst="rect">
            <a:avLst/>
          </a:prstGeom>
          <a:noFill/>
        </p:spPr>
        <p:txBody>
          <a:bodyPr wrap="square" rtlCol="0">
            <a:spAutoFit/>
          </a:bodyPr>
          <a:lstStyle/>
          <a:p>
            <a:r>
              <a:rPr lang="en-IN" sz="2800" b="1" dirty="0" smtClean="0">
                <a:solidFill>
                  <a:srgbClr val="0070C0"/>
                </a:solidFill>
              </a:rPr>
              <a:t>Fatty streak/</a:t>
            </a:r>
          </a:p>
          <a:p>
            <a:r>
              <a:rPr lang="en-IN" sz="2800" b="1" dirty="0" smtClean="0">
                <a:solidFill>
                  <a:srgbClr val="0070C0"/>
                </a:solidFill>
              </a:rPr>
              <a:t>Early plaque formation</a:t>
            </a:r>
            <a:endParaRPr lang="en-IN" sz="2800" b="1" dirty="0">
              <a:solidFill>
                <a:srgbClr val="0070C0"/>
              </a:solidFill>
            </a:endParaRPr>
          </a:p>
        </p:txBody>
      </p:sp>
      <p:sp>
        <p:nvSpPr>
          <p:cNvPr id="7" name="Title 1"/>
          <p:cNvSpPr>
            <a:spLocks noGrp="1"/>
          </p:cNvSpPr>
          <p:nvPr>
            <p:ph type="title"/>
          </p:nvPr>
        </p:nvSpPr>
        <p:spPr/>
        <p:txBody>
          <a:bodyPr>
            <a:normAutofit fontScale="90000"/>
          </a:bodyPr>
          <a:lstStyle/>
          <a:p>
            <a:r>
              <a:rPr lang="en-IN" b="1" dirty="0">
                <a:solidFill>
                  <a:srgbClr val="FF0000"/>
                </a:solidFill>
                <a:effectLst>
                  <a:outerShdw blurRad="38100" dist="38100" dir="2700000" algn="tl">
                    <a:srgbClr val="000000">
                      <a:alpha val="43137"/>
                    </a:srgbClr>
                  </a:outerShdw>
                </a:effectLst>
              </a:rPr>
              <a:t>Stage 1: </a:t>
            </a:r>
            <a:r>
              <a:rPr lang="en-IN" b="1" dirty="0" smtClean="0">
                <a:solidFill>
                  <a:srgbClr val="FF0000"/>
                </a:solidFill>
                <a:effectLst>
                  <a:outerShdw blurRad="38100" dist="38100" dir="2700000" algn="tl">
                    <a:srgbClr val="000000">
                      <a:alpha val="43137"/>
                    </a:srgbClr>
                  </a:outerShdw>
                </a:effectLst>
              </a:rPr>
              <a:t>Fatty </a:t>
            </a:r>
            <a:r>
              <a:rPr lang="en-IN" b="1" dirty="0">
                <a:solidFill>
                  <a:srgbClr val="FF0000"/>
                </a:solidFill>
                <a:effectLst>
                  <a:outerShdw blurRad="38100" dist="38100" dir="2700000" algn="tl">
                    <a:srgbClr val="000000">
                      <a:alpha val="43137"/>
                    </a:srgbClr>
                  </a:outerShdw>
                </a:effectLst>
              </a:rPr>
              <a:t>streak and Foam cells</a:t>
            </a:r>
          </a:p>
        </p:txBody>
      </p:sp>
    </p:spTree>
    <p:extLst>
      <p:ext uri="{BB962C8B-B14F-4D97-AF65-F5344CB8AC3E}">
        <p14:creationId xmlns:p14="http://schemas.microsoft.com/office/powerpoint/2010/main" xmlns="" val="2127014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fontScale="90000"/>
          </a:bodyPr>
          <a:lstStyle/>
          <a:p>
            <a:r>
              <a:rPr lang="en-IN" b="1" dirty="0">
                <a:solidFill>
                  <a:srgbClr val="FF0000"/>
                </a:solidFill>
                <a:effectLst>
                  <a:outerShdw blurRad="38100" dist="38100" dir="2700000" algn="tl">
                    <a:srgbClr val="000000">
                      <a:alpha val="43137"/>
                    </a:srgbClr>
                  </a:outerShdw>
                </a:effectLst>
              </a:rPr>
              <a:t>Stage 1: </a:t>
            </a:r>
            <a:r>
              <a:rPr lang="en-IN" b="1" dirty="0" smtClean="0">
                <a:solidFill>
                  <a:srgbClr val="FF0000"/>
                </a:solidFill>
                <a:effectLst>
                  <a:outerShdw blurRad="38100" dist="38100" dir="2700000" algn="tl">
                    <a:srgbClr val="000000">
                      <a:alpha val="43137"/>
                    </a:srgbClr>
                  </a:outerShdw>
                </a:effectLst>
              </a:rPr>
              <a:t>Fatty </a:t>
            </a:r>
            <a:r>
              <a:rPr lang="en-IN" b="1" dirty="0">
                <a:solidFill>
                  <a:srgbClr val="FF0000"/>
                </a:solidFill>
                <a:effectLst>
                  <a:outerShdw blurRad="38100" dist="38100" dir="2700000" algn="tl">
                    <a:srgbClr val="000000">
                      <a:alpha val="43137"/>
                    </a:srgbClr>
                  </a:outerShdw>
                </a:effectLst>
              </a:rPr>
              <a:t>streak and Foam cells</a:t>
            </a:r>
          </a:p>
        </p:txBody>
      </p:sp>
      <p:sp>
        <p:nvSpPr>
          <p:cNvPr id="3" name="Content Placeholder 2"/>
          <p:cNvSpPr>
            <a:spLocks noGrp="1"/>
          </p:cNvSpPr>
          <p:nvPr>
            <p:ph idx="1"/>
          </p:nvPr>
        </p:nvSpPr>
        <p:spPr>
          <a:xfrm>
            <a:off x="457200" y="1168152"/>
            <a:ext cx="8229600" cy="4997152"/>
          </a:xfrm>
        </p:spPr>
        <p:txBody>
          <a:bodyPr>
            <a:normAutofit/>
          </a:bodyPr>
          <a:lstStyle/>
          <a:p>
            <a:pPr>
              <a:lnSpc>
                <a:spcPct val="90000"/>
              </a:lnSpc>
            </a:pPr>
            <a:r>
              <a:rPr lang="en-US" altLang="en-US" dirty="0"/>
              <a:t>The key event – </a:t>
            </a:r>
            <a:r>
              <a:rPr lang="en-US" altLang="en-US" b="1" u="sng" dirty="0">
                <a:solidFill>
                  <a:srgbClr val="0070C0"/>
                </a:solidFill>
              </a:rPr>
              <a:t>damage</a:t>
            </a:r>
            <a:r>
              <a:rPr lang="en-US" altLang="en-US" u="sng" dirty="0">
                <a:solidFill>
                  <a:srgbClr val="0070C0"/>
                </a:solidFill>
              </a:rPr>
              <a:t> to the endothelium </a:t>
            </a:r>
            <a:r>
              <a:rPr lang="en-US" altLang="en-US" dirty="0"/>
              <a:t>caused by </a:t>
            </a:r>
            <a:endParaRPr lang="en-US" altLang="en-US" dirty="0" smtClean="0"/>
          </a:p>
          <a:p>
            <a:pPr lvl="1">
              <a:lnSpc>
                <a:spcPct val="90000"/>
              </a:lnSpc>
            </a:pPr>
            <a:r>
              <a:rPr lang="en-US" altLang="en-US" dirty="0" smtClean="0"/>
              <a:t>Excess cholesterol/lipoproteins</a:t>
            </a:r>
          </a:p>
          <a:p>
            <a:pPr lvl="1">
              <a:lnSpc>
                <a:spcPct val="90000"/>
              </a:lnSpc>
            </a:pPr>
            <a:r>
              <a:rPr lang="en-US" altLang="en-US" dirty="0"/>
              <a:t>H</a:t>
            </a:r>
            <a:r>
              <a:rPr lang="en-US" altLang="en-US" dirty="0" smtClean="0"/>
              <a:t>ypertension </a:t>
            </a:r>
          </a:p>
          <a:p>
            <a:pPr lvl="1">
              <a:lnSpc>
                <a:spcPct val="90000"/>
              </a:lnSpc>
            </a:pPr>
            <a:r>
              <a:rPr lang="en-US" altLang="en-US" dirty="0" smtClean="0"/>
              <a:t>Diabetes </a:t>
            </a:r>
          </a:p>
          <a:p>
            <a:pPr lvl="1">
              <a:lnSpc>
                <a:spcPct val="90000"/>
              </a:lnSpc>
            </a:pPr>
            <a:r>
              <a:rPr lang="en-US" altLang="en-US" dirty="0" smtClean="0"/>
              <a:t>Smoking</a:t>
            </a:r>
            <a:endParaRPr lang="en-US" altLang="en-US" dirty="0"/>
          </a:p>
          <a:p>
            <a:pPr>
              <a:lnSpc>
                <a:spcPct val="90000"/>
              </a:lnSpc>
            </a:pPr>
            <a:r>
              <a:rPr lang="en-US" altLang="en-US" dirty="0" smtClean="0"/>
              <a:t>Deposition of LDL in intima of the vessel</a:t>
            </a:r>
          </a:p>
        </p:txBody>
      </p:sp>
      <p:graphicFrame>
        <p:nvGraphicFramePr>
          <p:cNvPr id="4" name="Object 3"/>
          <p:cNvGraphicFramePr>
            <a:graphicFrameLocks noGrp="1" noChangeAspect="1"/>
          </p:cNvGraphicFramePr>
          <p:nvPr>
            <p:extLst>
              <p:ext uri="{D42A27DB-BD31-4B8C-83A1-F6EECF244321}">
                <p14:modId xmlns:p14="http://schemas.microsoft.com/office/powerpoint/2010/main" xmlns="" val="1011790947"/>
              </p:ext>
            </p:extLst>
          </p:nvPr>
        </p:nvGraphicFramePr>
        <p:xfrm>
          <a:off x="755576" y="4725144"/>
          <a:ext cx="7560840" cy="1930524"/>
        </p:xfrm>
        <a:graphic>
          <a:graphicData uri="http://schemas.openxmlformats.org/presentationml/2006/ole">
            <p:oleObj spid="_x0000_s8229" name="Picture" r:id="rId3" imgW="3489314" imgH="1713898" progId="Word.Picture.8">
              <p:embed/>
            </p:oleObj>
          </a:graphicData>
        </a:graphic>
      </p:graphicFrame>
      <p:sp>
        <p:nvSpPr>
          <p:cNvPr id="5" name="TextBox 4"/>
          <p:cNvSpPr txBox="1"/>
          <p:nvPr/>
        </p:nvSpPr>
        <p:spPr>
          <a:xfrm>
            <a:off x="4616156" y="4809786"/>
            <a:ext cx="1368152" cy="369332"/>
          </a:xfrm>
          <a:prstGeom prst="rect">
            <a:avLst/>
          </a:prstGeom>
          <a:noFill/>
        </p:spPr>
        <p:txBody>
          <a:bodyPr wrap="square" rtlCol="0">
            <a:spAutoFit/>
          </a:bodyPr>
          <a:lstStyle/>
          <a:p>
            <a:r>
              <a:rPr lang="en-IN" b="1" dirty="0" smtClean="0">
                <a:solidFill>
                  <a:srgbClr val="FF0000"/>
                </a:solidFill>
              </a:rPr>
              <a:t>VCAM-1</a:t>
            </a:r>
            <a:endParaRPr lang="en-IN" b="1" dirty="0">
              <a:solidFill>
                <a:srgbClr val="FF0000"/>
              </a:solidFill>
            </a:endParaRPr>
          </a:p>
        </p:txBody>
      </p:sp>
    </p:spTree>
    <p:extLst>
      <p:ext uri="{BB962C8B-B14F-4D97-AF65-F5344CB8AC3E}">
        <p14:creationId xmlns:p14="http://schemas.microsoft.com/office/powerpoint/2010/main" xmlns="" val="1263233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07288" cy="4525963"/>
          </a:xfrm>
        </p:spPr>
        <p:txBody>
          <a:bodyPr>
            <a:normAutofit/>
          </a:bodyPr>
          <a:lstStyle/>
          <a:p>
            <a:pPr>
              <a:lnSpc>
                <a:spcPct val="90000"/>
              </a:lnSpc>
            </a:pPr>
            <a:r>
              <a:rPr lang="en-US" altLang="en-US" dirty="0"/>
              <a:t>Monocytes </a:t>
            </a:r>
            <a:r>
              <a:rPr lang="en-US" altLang="en-US" dirty="0" smtClean="0"/>
              <a:t>attracted &amp; attached to </a:t>
            </a:r>
            <a:r>
              <a:rPr lang="en-US" altLang="en-US" u="sng" dirty="0" smtClean="0"/>
              <a:t>VCAM-1</a:t>
            </a:r>
            <a:r>
              <a:rPr lang="en-US" altLang="en-US" dirty="0" smtClean="0"/>
              <a:t> </a:t>
            </a:r>
          </a:p>
          <a:p>
            <a:pPr>
              <a:lnSpc>
                <a:spcPct val="90000"/>
              </a:lnSpc>
            </a:pPr>
            <a:r>
              <a:rPr lang="en-US" altLang="en-US" dirty="0" smtClean="0"/>
              <a:t>Secrete </a:t>
            </a:r>
            <a:r>
              <a:rPr lang="en-US" altLang="en-US" dirty="0"/>
              <a:t>various cytokines</a:t>
            </a:r>
          </a:p>
          <a:p>
            <a:pPr>
              <a:lnSpc>
                <a:spcPct val="90000"/>
              </a:lnSpc>
            </a:pPr>
            <a:r>
              <a:rPr lang="en-US" altLang="en-US" dirty="0"/>
              <a:t>LDL gets converted to </a:t>
            </a:r>
            <a:r>
              <a:rPr lang="en-US" altLang="en-US" b="1" u="sng" dirty="0" err="1"/>
              <a:t>o</a:t>
            </a:r>
            <a:r>
              <a:rPr lang="en-US" altLang="en-US" b="1" u="sng" dirty="0" err="1" smtClean="0"/>
              <a:t>xidised</a:t>
            </a:r>
            <a:r>
              <a:rPr lang="en-US" altLang="en-US" b="1" u="sng" dirty="0" smtClean="0"/>
              <a:t> </a:t>
            </a:r>
            <a:r>
              <a:rPr lang="en-US" altLang="en-US" b="1" u="sng" dirty="0"/>
              <a:t>LDL</a:t>
            </a:r>
          </a:p>
          <a:p>
            <a:r>
              <a:rPr lang="en-US" dirty="0" err="1" smtClean="0">
                <a:cs typeface="Times New Roman" pitchFamily="18" charset="0"/>
              </a:rPr>
              <a:t>Oxidised</a:t>
            </a:r>
            <a:r>
              <a:rPr lang="en-US" dirty="0" smtClean="0">
                <a:cs typeface="Times New Roman" pitchFamily="18" charset="0"/>
              </a:rPr>
              <a:t> LDL are ingested by macrophages</a:t>
            </a:r>
          </a:p>
          <a:p>
            <a:r>
              <a:rPr lang="en-US" dirty="0" smtClean="0">
                <a:cs typeface="Times New Roman" pitchFamily="18" charset="0"/>
              </a:rPr>
              <a:t>Appear </a:t>
            </a:r>
            <a:r>
              <a:rPr lang="en-US" dirty="0">
                <a:cs typeface="Times New Roman" pitchFamily="18" charset="0"/>
              </a:rPr>
              <a:t>as </a:t>
            </a:r>
            <a:r>
              <a:rPr lang="en-US" b="1" u="sng" dirty="0">
                <a:solidFill>
                  <a:srgbClr val="0070C0"/>
                </a:solidFill>
                <a:cs typeface="Times New Roman" pitchFamily="18" charset="0"/>
              </a:rPr>
              <a:t>“foam cells” </a:t>
            </a:r>
            <a:r>
              <a:rPr lang="en-US" dirty="0">
                <a:cs typeface="Times New Roman" pitchFamily="18" charset="0"/>
              </a:rPr>
              <a:t>due to cytoplasmic lipid </a:t>
            </a:r>
            <a:r>
              <a:rPr lang="en-US" dirty="0" smtClean="0">
                <a:cs typeface="Times New Roman" pitchFamily="18" charset="0"/>
              </a:rPr>
              <a:t>droplets</a:t>
            </a:r>
          </a:p>
          <a:p>
            <a:r>
              <a:rPr lang="en-US" dirty="0" smtClean="0">
                <a:cs typeface="Times New Roman" pitchFamily="18" charset="0"/>
              </a:rPr>
              <a:t>Appear as Fatty streak</a:t>
            </a:r>
          </a:p>
          <a:p>
            <a:r>
              <a:rPr lang="en-IN" dirty="0"/>
              <a:t>Stage 1 is reversible if lipids level get controlled</a:t>
            </a:r>
          </a:p>
          <a:p>
            <a:endParaRPr lang="en-US" dirty="0">
              <a:cs typeface="Times New Roman" pitchFamily="18" charset="0"/>
            </a:endParaRPr>
          </a:p>
          <a:p>
            <a:endParaRPr lang="en-IN" dirty="0"/>
          </a:p>
        </p:txBody>
      </p:sp>
      <p:sp>
        <p:nvSpPr>
          <p:cNvPr id="4" name="Title 1"/>
          <p:cNvSpPr>
            <a:spLocks noGrp="1"/>
          </p:cNvSpPr>
          <p:nvPr>
            <p:ph type="title"/>
          </p:nvPr>
        </p:nvSpPr>
        <p:spPr/>
        <p:txBody>
          <a:bodyPr>
            <a:normAutofit fontScale="90000"/>
          </a:bodyPr>
          <a:lstStyle/>
          <a:p>
            <a:r>
              <a:rPr lang="en-IN" b="1" dirty="0">
                <a:solidFill>
                  <a:srgbClr val="FF0000"/>
                </a:solidFill>
                <a:effectLst>
                  <a:outerShdw blurRad="38100" dist="38100" dir="2700000" algn="tl">
                    <a:srgbClr val="000000">
                      <a:alpha val="43137"/>
                    </a:srgbClr>
                  </a:outerShdw>
                </a:effectLst>
              </a:rPr>
              <a:t>Stage 1: </a:t>
            </a:r>
            <a:r>
              <a:rPr lang="en-IN" b="1" dirty="0" smtClean="0">
                <a:solidFill>
                  <a:srgbClr val="FF0000"/>
                </a:solidFill>
                <a:effectLst>
                  <a:outerShdw blurRad="38100" dist="38100" dir="2700000" algn="tl">
                    <a:srgbClr val="000000">
                      <a:alpha val="43137"/>
                    </a:srgbClr>
                  </a:outerShdw>
                </a:effectLst>
              </a:rPr>
              <a:t>Fatty </a:t>
            </a:r>
            <a:r>
              <a:rPr lang="en-IN" b="1" dirty="0">
                <a:solidFill>
                  <a:srgbClr val="FF0000"/>
                </a:solidFill>
                <a:effectLst>
                  <a:outerShdw blurRad="38100" dist="38100" dir="2700000" algn="tl">
                    <a:srgbClr val="000000">
                      <a:alpha val="43137"/>
                    </a:srgbClr>
                  </a:outerShdw>
                </a:effectLst>
              </a:rPr>
              <a:t>streak and Foam cells</a:t>
            </a:r>
          </a:p>
        </p:txBody>
      </p:sp>
    </p:spTree>
    <p:extLst>
      <p:ext uri="{BB962C8B-B14F-4D97-AF65-F5344CB8AC3E}">
        <p14:creationId xmlns:p14="http://schemas.microsoft.com/office/powerpoint/2010/main" xmlns="" val="1670845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defRPr/>
            </a:pPr>
            <a:r>
              <a:rPr lang="en-US" b="1" dirty="0" smtClean="0">
                <a:solidFill>
                  <a:srgbClr val="FF0000"/>
                </a:solidFill>
              </a:rPr>
              <a:t>Foam cells</a:t>
            </a:r>
          </a:p>
        </p:txBody>
      </p:sp>
      <p:sp>
        <p:nvSpPr>
          <p:cNvPr id="67587" name="Freeform 4"/>
          <p:cNvSpPr>
            <a:spLocks/>
          </p:cNvSpPr>
          <p:nvPr/>
        </p:nvSpPr>
        <p:spPr bwMode="auto">
          <a:xfrm>
            <a:off x="1600200" y="2438400"/>
            <a:ext cx="2514600" cy="2063750"/>
          </a:xfrm>
          <a:custGeom>
            <a:avLst/>
            <a:gdLst>
              <a:gd name="T0" fmla="*/ 314 w 1459"/>
              <a:gd name="T1" fmla="*/ 139 h 1300"/>
              <a:gd name="T2" fmla="*/ 424 w 1459"/>
              <a:gd name="T3" fmla="*/ 162 h 1300"/>
              <a:gd name="T4" fmla="*/ 542 w 1459"/>
              <a:gd name="T5" fmla="*/ 131 h 1300"/>
              <a:gd name="T6" fmla="*/ 730 w 1459"/>
              <a:gd name="T7" fmla="*/ 37 h 1300"/>
              <a:gd name="T8" fmla="*/ 871 w 1459"/>
              <a:gd name="T9" fmla="*/ 21 h 1300"/>
              <a:gd name="T10" fmla="*/ 918 w 1459"/>
              <a:gd name="T11" fmla="*/ 37 h 1300"/>
              <a:gd name="T12" fmla="*/ 973 w 1459"/>
              <a:gd name="T13" fmla="*/ 108 h 1300"/>
              <a:gd name="T14" fmla="*/ 1004 w 1459"/>
              <a:gd name="T15" fmla="*/ 186 h 1300"/>
              <a:gd name="T16" fmla="*/ 1098 w 1459"/>
              <a:gd name="T17" fmla="*/ 351 h 1300"/>
              <a:gd name="T18" fmla="*/ 1255 w 1459"/>
              <a:gd name="T19" fmla="*/ 413 h 1300"/>
              <a:gd name="T20" fmla="*/ 1357 w 1459"/>
              <a:gd name="T21" fmla="*/ 476 h 1300"/>
              <a:gd name="T22" fmla="*/ 1381 w 1459"/>
              <a:gd name="T23" fmla="*/ 508 h 1300"/>
              <a:gd name="T24" fmla="*/ 1404 w 1459"/>
              <a:gd name="T25" fmla="*/ 531 h 1300"/>
              <a:gd name="T26" fmla="*/ 1436 w 1459"/>
              <a:gd name="T27" fmla="*/ 578 h 1300"/>
              <a:gd name="T28" fmla="*/ 1459 w 1459"/>
              <a:gd name="T29" fmla="*/ 672 h 1300"/>
              <a:gd name="T30" fmla="*/ 1381 w 1459"/>
              <a:gd name="T31" fmla="*/ 892 h 1300"/>
              <a:gd name="T32" fmla="*/ 1420 w 1459"/>
              <a:gd name="T33" fmla="*/ 1143 h 1300"/>
              <a:gd name="T34" fmla="*/ 1397 w 1459"/>
              <a:gd name="T35" fmla="*/ 1261 h 1300"/>
              <a:gd name="T36" fmla="*/ 1295 w 1459"/>
              <a:gd name="T37" fmla="*/ 1300 h 1300"/>
              <a:gd name="T38" fmla="*/ 1012 w 1459"/>
              <a:gd name="T39" fmla="*/ 1261 h 1300"/>
              <a:gd name="T40" fmla="*/ 785 w 1459"/>
              <a:gd name="T41" fmla="*/ 1151 h 1300"/>
              <a:gd name="T42" fmla="*/ 714 w 1459"/>
              <a:gd name="T43" fmla="*/ 1174 h 1300"/>
              <a:gd name="T44" fmla="*/ 322 w 1459"/>
              <a:gd name="T45" fmla="*/ 1276 h 1300"/>
              <a:gd name="T46" fmla="*/ 47 w 1459"/>
              <a:gd name="T47" fmla="*/ 1253 h 1300"/>
              <a:gd name="T48" fmla="*/ 0 w 1459"/>
              <a:gd name="T49" fmla="*/ 1167 h 1300"/>
              <a:gd name="T50" fmla="*/ 40 w 1459"/>
              <a:gd name="T51" fmla="*/ 923 h 1300"/>
              <a:gd name="T52" fmla="*/ 47 w 1459"/>
              <a:gd name="T53" fmla="*/ 892 h 1300"/>
              <a:gd name="T54" fmla="*/ 71 w 1459"/>
              <a:gd name="T55" fmla="*/ 876 h 1300"/>
              <a:gd name="T56" fmla="*/ 353 w 1459"/>
              <a:gd name="T57" fmla="*/ 814 h 1300"/>
              <a:gd name="T58" fmla="*/ 455 w 1459"/>
              <a:gd name="T59" fmla="*/ 751 h 1300"/>
              <a:gd name="T60" fmla="*/ 487 w 1459"/>
              <a:gd name="T61" fmla="*/ 688 h 1300"/>
              <a:gd name="T62" fmla="*/ 447 w 1459"/>
              <a:gd name="T63" fmla="*/ 555 h 1300"/>
              <a:gd name="T64" fmla="*/ 400 w 1459"/>
              <a:gd name="T65" fmla="*/ 484 h 1300"/>
              <a:gd name="T66" fmla="*/ 393 w 1459"/>
              <a:gd name="T67" fmla="*/ 461 h 1300"/>
              <a:gd name="T68" fmla="*/ 291 w 1459"/>
              <a:gd name="T69" fmla="*/ 351 h 1300"/>
              <a:gd name="T70" fmla="*/ 236 w 1459"/>
              <a:gd name="T71" fmla="*/ 280 h 1300"/>
              <a:gd name="T72" fmla="*/ 291 w 1459"/>
              <a:gd name="T73" fmla="*/ 186 h 1300"/>
              <a:gd name="T74" fmla="*/ 361 w 1459"/>
              <a:gd name="T75" fmla="*/ 147 h 13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59"/>
              <a:gd name="T115" fmla="*/ 0 h 1300"/>
              <a:gd name="T116" fmla="*/ 1459 w 1459"/>
              <a:gd name="T117" fmla="*/ 1300 h 13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59" h="1300">
                <a:moveTo>
                  <a:pt x="314" y="139"/>
                </a:moveTo>
                <a:cubicBezTo>
                  <a:pt x="350" y="148"/>
                  <a:pt x="386" y="155"/>
                  <a:pt x="424" y="162"/>
                </a:cubicBezTo>
                <a:cubicBezTo>
                  <a:pt x="506" y="153"/>
                  <a:pt x="482" y="150"/>
                  <a:pt x="542" y="131"/>
                </a:cubicBezTo>
                <a:cubicBezTo>
                  <a:pt x="605" y="82"/>
                  <a:pt x="655" y="61"/>
                  <a:pt x="730" y="37"/>
                </a:cubicBezTo>
                <a:cubicBezTo>
                  <a:pt x="782" y="0"/>
                  <a:pt x="794" y="14"/>
                  <a:pt x="871" y="21"/>
                </a:cubicBezTo>
                <a:cubicBezTo>
                  <a:pt x="886" y="26"/>
                  <a:pt x="908" y="23"/>
                  <a:pt x="918" y="37"/>
                </a:cubicBezTo>
                <a:cubicBezTo>
                  <a:pt x="955" y="93"/>
                  <a:pt x="935" y="70"/>
                  <a:pt x="973" y="108"/>
                </a:cubicBezTo>
                <a:cubicBezTo>
                  <a:pt x="982" y="134"/>
                  <a:pt x="997" y="158"/>
                  <a:pt x="1004" y="186"/>
                </a:cubicBezTo>
                <a:cubicBezTo>
                  <a:pt x="1020" y="250"/>
                  <a:pt x="1027" y="326"/>
                  <a:pt x="1098" y="351"/>
                </a:cubicBezTo>
                <a:cubicBezTo>
                  <a:pt x="1145" y="384"/>
                  <a:pt x="1197" y="402"/>
                  <a:pt x="1255" y="413"/>
                </a:cubicBezTo>
                <a:cubicBezTo>
                  <a:pt x="1290" y="430"/>
                  <a:pt x="1357" y="476"/>
                  <a:pt x="1357" y="476"/>
                </a:cubicBezTo>
                <a:cubicBezTo>
                  <a:pt x="1365" y="486"/>
                  <a:pt x="1372" y="497"/>
                  <a:pt x="1381" y="508"/>
                </a:cubicBezTo>
                <a:cubicBezTo>
                  <a:pt x="1388" y="516"/>
                  <a:pt x="1397" y="522"/>
                  <a:pt x="1404" y="531"/>
                </a:cubicBezTo>
                <a:cubicBezTo>
                  <a:pt x="1415" y="545"/>
                  <a:pt x="1436" y="578"/>
                  <a:pt x="1436" y="578"/>
                </a:cubicBezTo>
                <a:cubicBezTo>
                  <a:pt x="1455" y="640"/>
                  <a:pt x="1448" y="608"/>
                  <a:pt x="1459" y="672"/>
                </a:cubicBezTo>
                <a:cubicBezTo>
                  <a:pt x="1451" y="777"/>
                  <a:pt x="1451" y="818"/>
                  <a:pt x="1381" y="892"/>
                </a:cubicBezTo>
                <a:cubicBezTo>
                  <a:pt x="1356" y="965"/>
                  <a:pt x="1400" y="1067"/>
                  <a:pt x="1420" y="1143"/>
                </a:cubicBezTo>
                <a:cubicBezTo>
                  <a:pt x="1418" y="1158"/>
                  <a:pt x="1415" y="1238"/>
                  <a:pt x="1397" y="1261"/>
                </a:cubicBezTo>
                <a:cubicBezTo>
                  <a:pt x="1376" y="1286"/>
                  <a:pt x="1326" y="1291"/>
                  <a:pt x="1295" y="1300"/>
                </a:cubicBezTo>
                <a:cubicBezTo>
                  <a:pt x="1190" y="1294"/>
                  <a:pt x="1108" y="1289"/>
                  <a:pt x="1012" y="1261"/>
                </a:cubicBezTo>
                <a:cubicBezTo>
                  <a:pt x="936" y="1213"/>
                  <a:pt x="868" y="1180"/>
                  <a:pt x="785" y="1151"/>
                </a:cubicBezTo>
                <a:cubicBezTo>
                  <a:pt x="730" y="1169"/>
                  <a:pt x="753" y="1162"/>
                  <a:pt x="714" y="1174"/>
                </a:cubicBezTo>
                <a:cubicBezTo>
                  <a:pt x="594" y="1247"/>
                  <a:pt x="460" y="1260"/>
                  <a:pt x="322" y="1276"/>
                </a:cubicBezTo>
                <a:cubicBezTo>
                  <a:pt x="210" y="1271"/>
                  <a:pt x="144" y="1272"/>
                  <a:pt x="47" y="1253"/>
                </a:cubicBezTo>
                <a:cubicBezTo>
                  <a:pt x="9" y="1226"/>
                  <a:pt x="8" y="1214"/>
                  <a:pt x="0" y="1167"/>
                </a:cubicBezTo>
                <a:cubicBezTo>
                  <a:pt x="7" y="1082"/>
                  <a:pt x="21" y="1004"/>
                  <a:pt x="40" y="923"/>
                </a:cubicBezTo>
                <a:cubicBezTo>
                  <a:pt x="42" y="912"/>
                  <a:pt x="41" y="900"/>
                  <a:pt x="47" y="892"/>
                </a:cubicBezTo>
                <a:cubicBezTo>
                  <a:pt x="52" y="883"/>
                  <a:pt x="63" y="881"/>
                  <a:pt x="71" y="876"/>
                </a:cubicBezTo>
                <a:cubicBezTo>
                  <a:pt x="118" y="807"/>
                  <a:pt x="280" y="821"/>
                  <a:pt x="353" y="814"/>
                </a:cubicBezTo>
                <a:cubicBezTo>
                  <a:pt x="389" y="795"/>
                  <a:pt x="430" y="787"/>
                  <a:pt x="455" y="751"/>
                </a:cubicBezTo>
                <a:cubicBezTo>
                  <a:pt x="468" y="731"/>
                  <a:pt x="487" y="688"/>
                  <a:pt x="487" y="688"/>
                </a:cubicBezTo>
                <a:cubicBezTo>
                  <a:pt x="479" y="617"/>
                  <a:pt x="485" y="604"/>
                  <a:pt x="447" y="555"/>
                </a:cubicBezTo>
                <a:cubicBezTo>
                  <a:pt x="431" y="501"/>
                  <a:pt x="452" y="562"/>
                  <a:pt x="400" y="484"/>
                </a:cubicBezTo>
                <a:cubicBezTo>
                  <a:pt x="395" y="477"/>
                  <a:pt x="397" y="467"/>
                  <a:pt x="393" y="461"/>
                </a:cubicBezTo>
                <a:cubicBezTo>
                  <a:pt x="366" y="421"/>
                  <a:pt x="331" y="377"/>
                  <a:pt x="291" y="351"/>
                </a:cubicBezTo>
                <a:cubicBezTo>
                  <a:pt x="273" y="325"/>
                  <a:pt x="252" y="306"/>
                  <a:pt x="236" y="280"/>
                </a:cubicBezTo>
                <a:cubicBezTo>
                  <a:pt x="245" y="242"/>
                  <a:pt x="250" y="204"/>
                  <a:pt x="291" y="186"/>
                </a:cubicBezTo>
                <a:cubicBezTo>
                  <a:pt x="302" y="180"/>
                  <a:pt x="361" y="171"/>
                  <a:pt x="361" y="147"/>
                </a:cubicBezTo>
              </a:path>
            </a:pathLst>
          </a:custGeom>
          <a:solidFill>
            <a:srgbClr val="FFCCFF"/>
          </a:solidFill>
          <a:ln w="19050">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88" name="Freeform 5"/>
          <p:cNvSpPr>
            <a:spLocks/>
          </p:cNvSpPr>
          <p:nvPr/>
        </p:nvSpPr>
        <p:spPr bwMode="auto">
          <a:xfrm>
            <a:off x="2667000" y="3429000"/>
            <a:ext cx="609600" cy="300038"/>
          </a:xfrm>
          <a:custGeom>
            <a:avLst/>
            <a:gdLst>
              <a:gd name="T0" fmla="*/ 123 w 245"/>
              <a:gd name="T1" fmla="*/ 2 h 189"/>
              <a:gd name="T2" fmla="*/ 21 w 245"/>
              <a:gd name="T3" fmla="*/ 44 h 189"/>
              <a:gd name="T4" fmla="*/ 0 w 245"/>
              <a:gd name="T5" fmla="*/ 92 h 189"/>
              <a:gd name="T6" fmla="*/ 80 w 245"/>
              <a:gd name="T7" fmla="*/ 188 h 189"/>
              <a:gd name="T8" fmla="*/ 224 w 245"/>
              <a:gd name="T9" fmla="*/ 146 h 189"/>
              <a:gd name="T10" fmla="*/ 245 w 245"/>
              <a:gd name="T11" fmla="*/ 92 h 189"/>
              <a:gd name="T12" fmla="*/ 181 w 245"/>
              <a:gd name="T13" fmla="*/ 18 h 189"/>
              <a:gd name="T14" fmla="*/ 123 w 245"/>
              <a:gd name="T15" fmla="*/ 2 h 189"/>
              <a:gd name="T16" fmla="*/ 0 60000 65536"/>
              <a:gd name="T17" fmla="*/ 0 60000 65536"/>
              <a:gd name="T18" fmla="*/ 0 60000 65536"/>
              <a:gd name="T19" fmla="*/ 0 60000 65536"/>
              <a:gd name="T20" fmla="*/ 0 60000 65536"/>
              <a:gd name="T21" fmla="*/ 0 60000 65536"/>
              <a:gd name="T22" fmla="*/ 0 60000 65536"/>
              <a:gd name="T23" fmla="*/ 0 60000 65536"/>
              <a:gd name="T24" fmla="*/ 0 w 245"/>
              <a:gd name="T25" fmla="*/ 0 h 189"/>
              <a:gd name="T26" fmla="*/ 245 w 245"/>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5" h="189">
                <a:moveTo>
                  <a:pt x="123" y="2"/>
                </a:moveTo>
                <a:cubicBezTo>
                  <a:pt x="67" y="6"/>
                  <a:pt x="50" y="0"/>
                  <a:pt x="21" y="44"/>
                </a:cubicBezTo>
                <a:cubicBezTo>
                  <a:pt x="15" y="61"/>
                  <a:pt x="5" y="74"/>
                  <a:pt x="0" y="92"/>
                </a:cubicBezTo>
                <a:cubicBezTo>
                  <a:pt x="6" y="152"/>
                  <a:pt x="21" y="169"/>
                  <a:pt x="80" y="188"/>
                </a:cubicBezTo>
                <a:cubicBezTo>
                  <a:pt x="142" y="184"/>
                  <a:pt x="180" y="189"/>
                  <a:pt x="224" y="146"/>
                </a:cubicBezTo>
                <a:cubicBezTo>
                  <a:pt x="230" y="125"/>
                  <a:pt x="240" y="113"/>
                  <a:pt x="245" y="92"/>
                </a:cubicBezTo>
                <a:cubicBezTo>
                  <a:pt x="238" y="49"/>
                  <a:pt x="222" y="30"/>
                  <a:pt x="181" y="18"/>
                </a:cubicBezTo>
                <a:cubicBezTo>
                  <a:pt x="159" y="2"/>
                  <a:pt x="150" y="2"/>
                  <a:pt x="123" y="2"/>
                </a:cubicBezTo>
                <a:close/>
              </a:path>
            </a:pathLst>
          </a:custGeom>
          <a:solidFill>
            <a:srgbClr val="CC0099"/>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89" name="Freeform 6"/>
          <p:cNvSpPr>
            <a:spLocks/>
          </p:cNvSpPr>
          <p:nvPr/>
        </p:nvSpPr>
        <p:spPr bwMode="auto">
          <a:xfrm>
            <a:off x="5791200" y="2438400"/>
            <a:ext cx="2316163" cy="2063750"/>
          </a:xfrm>
          <a:custGeom>
            <a:avLst/>
            <a:gdLst>
              <a:gd name="T0" fmla="*/ 314 w 1459"/>
              <a:gd name="T1" fmla="*/ 139 h 1300"/>
              <a:gd name="T2" fmla="*/ 424 w 1459"/>
              <a:gd name="T3" fmla="*/ 162 h 1300"/>
              <a:gd name="T4" fmla="*/ 542 w 1459"/>
              <a:gd name="T5" fmla="*/ 131 h 1300"/>
              <a:gd name="T6" fmla="*/ 730 w 1459"/>
              <a:gd name="T7" fmla="*/ 37 h 1300"/>
              <a:gd name="T8" fmla="*/ 871 w 1459"/>
              <a:gd name="T9" fmla="*/ 21 h 1300"/>
              <a:gd name="T10" fmla="*/ 918 w 1459"/>
              <a:gd name="T11" fmla="*/ 37 h 1300"/>
              <a:gd name="T12" fmla="*/ 973 w 1459"/>
              <a:gd name="T13" fmla="*/ 108 h 1300"/>
              <a:gd name="T14" fmla="*/ 1004 w 1459"/>
              <a:gd name="T15" fmla="*/ 186 h 1300"/>
              <a:gd name="T16" fmla="*/ 1098 w 1459"/>
              <a:gd name="T17" fmla="*/ 351 h 1300"/>
              <a:gd name="T18" fmla="*/ 1255 w 1459"/>
              <a:gd name="T19" fmla="*/ 413 h 1300"/>
              <a:gd name="T20" fmla="*/ 1357 w 1459"/>
              <a:gd name="T21" fmla="*/ 476 h 1300"/>
              <a:gd name="T22" fmla="*/ 1381 w 1459"/>
              <a:gd name="T23" fmla="*/ 508 h 1300"/>
              <a:gd name="T24" fmla="*/ 1404 w 1459"/>
              <a:gd name="T25" fmla="*/ 531 h 1300"/>
              <a:gd name="T26" fmla="*/ 1436 w 1459"/>
              <a:gd name="T27" fmla="*/ 578 h 1300"/>
              <a:gd name="T28" fmla="*/ 1459 w 1459"/>
              <a:gd name="T29" fmla="*/ 672 h 1300"/>
              <a:gd name="T30" fmla="*/ 1381 w 1459"/>
              <a:gd name="T31" fmla="*/ 892 h 1300"/>
              <a:gd name="T32" fmla="*/ 1420 w 1459"/>
              <a:gd name="T33" fmla="*/ 1143 h 1300"/>
              <a:gd name="T34" fmla="*/ 1397 w 1459"/>
              <a:gd name="T35" fmla="*/ 1261 h 1300"/>
              <a:gd name="T36" fmla="*/ 1295 w 1459"/>
              <a:gd name="T37" fmla="*/ 1300 h 1300"/>
              <a:gd name="T38" fmla="*/ 1012 w 1459"/>
              <a:gd name="T39" fmla="*/ 1261 h 1300"/>
              <a:gd name="T40" fmla="*/ 785 w 1459"/>
              <a:gd name="T41" fmla="*/ 1151 h 1300"/>
              <a:gd name="T42" fmla="*/ 714 w 1459"/>
              <a:gd name="T43" fmla="*/ 1174 h 1300"/>
              <a:gd name="T44" fmla="*/ 322 w 1459"/>
              <a:gd name="T45" fmla="*/ 1276 h 1300"/>
              <a:gd name="T46" fmla="*/ 47 w 1459"/>
              <a:gd name="T47" fmla="*/ 1253 h 1300"/>
              <a:gd name="T48" fmla="*/ 0 w 1459"/>
              <a:gd name="T49" fmla="*/ 1167 h 1300"/>
              <a:gd name="T50" fmla="*/ 40 w 1459"/>
              <a:gd name="T51" fmla="*/ 923 h 1300"/>
              <a:gd name="T52" fmla="*/ 47 w 1459"/>
              <a:gd name="T53" fmla="*/ 892 h 1300"/>
              <a:gd name="T54" fmla="*/ 71 w 1459"/>
              <a:gd name="T55" fmla="*/ 876 h 1300"/>
              <a:gd name="T56" fmla="*/ 353 w 1459"/>
              <a:gd name="T57" fmla="*/ 814 h 1300"/>
              <a:gd name="T58" fmla="*/ 455 w 1459"/>
              <a:gd name="T59" fmla="*/ 751 h 1300"/>
              <a:gd name="T60" fmla="*/ 487 w 1459"/>
              <a:gd name="T61" fmla="*/ 688 h 1300"/>
              <a:gd name="T62" fmla="*/ 447 w 1459"/>
              <a:gd name="T63" fmla="*/ 555 h 1300"/>
              <a:gd name="T64" fmla="*/ 400 w 1459"/>
              <a:gd name="T65" fmla="*/ 484 h 1300"/>
              <a:gd name="T66" fmla="*/ 393 w 1459"/>
              <a:gd name="T67" fmla="*/ 461 h 1300"/>
              <a:gd name="T68" fmla="*/ 291 w 1459"/>
              <a:gd name="T69" fmla="*/ 351 h 1300"/>
              <a:gd name="T70" fmla="*/ 236 w 1459"/>
              <a:gd name="T71" fmla="*/ 280 h 1300"/>
              <a:gd name="T72" fmla="*/ 291 w 1459"/>
              <a:gd name="T73" fmla="*/ 186 h 1300"/>
              <a:gd name="T74" fmla="*/ 361 w 1459"/>
              <a:gd name="T75" fmla="*/ 147 h 13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59"/>
              <a:gd name="T115" fmla="*/ 0 h 1300"/>
              <a:gd name="T116" fmla="*/ 1459 w 1459"/>
              <a:gd name="T117" fmla="*/ 1300 h 13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59" h="1300">
                <a:moveTo>
                  <a:pt x="314" y="139"/>
                </a:moveTo>
                <a:cubicBezTo>
                  <a:pt x="350" y="148"/>
                  <a:pt x="386" y="155"/>
                  <a:pt x="424" y="162"/>
                </a:cubicBezTo>
                <a:cubicBezTo>
                  <a:pt x="506" y="153"/>
                  <a:pt x="482" y="150"/>
                  <a:pt x="542" y="131"/>
                </a:cubicBezTo>
                <a:cubicBezTo>
                  <a:pt x="605" y="82"/>
                  <a:pt x="655" y="61"/>
                  <a:pt x="730" y="37"/>
                </a:cubicBezTo>
                <a:cubicBezTo>
                  <a:pt x="782" y="0"/>
                  <a:pt x="794" y="14"/>
                  <a:pt x="871" y="21"/>
                </a:cubicBezTo>
                <a:cubicBezTo>
                  <a:pt x="886" y="26"/>
                  <a:pt x="908" y="23"/>
                  <a:pt x="918" y="37"/>
                </a:cubicBezTo>
                <a:cubicBezTo>
                  <a:pt x="955" y="93"/>
                  <a:pt x="935" y="70"/>
                  <a:pt x="973" y="108"/>
                </a:cubicBezTo>
                <a:cubicBezTo>
                  <a:pt x="982" y="134"/>
                  <a:pt x="997" y="158"/>
                  <a:pt x="1004" y="186"/>
                </a:cubicBezTo>
                <a:cubicBezTo>
                  <a:pt x="1020" y="250"/>
                  <a:pt x="1027" y="326"/>
                  <a:pt x="1098" y="351"/>
                </a:cubicBezTo>
                <a:cubicBezTo>
                  <a:pt x="1145" y="384"/>
                  <a:pt x="1197" y="402"/>
                  <a:pt x="1255" y="413"/>
                </a:cubicBezTo>
                <a:cubicBezTo>
                  <a:pt x="1290" y="430"/>
                  <a:pt x="1357" y="476"/>
                  <a:pt x="1357" y="476"/>
                </a:cubicBezTo>
                <a:cubicBezTo>
                  <a:pt x="1365" y="486"/>
                  <a:pt x="1372" y="497"/>
                  <a:pt x="1381" y="508"/>
                </a:cubicBezTo>
                <a:cubicBezTo>
                  <a:pt x="1388" y="516"/>
                  <a:pt x="1397" y="522"/>
                  <a:pt x="1404" y="531"/>
                </a:cubicBezTo>
                <a:cubicBezTo>
                  <a:pt x="1415" y="545"/>
                  <a:pt x="1436" y="578"/>
                  <a:pt x="1436" y="578"/>
                </a:cubicBezTo>
                <a:cubicBezTo>
                  <a:pt x="1455" y="640"/>
                  <a:pt x="1448" y="608"/>
                  <a:pt x="1459" y="672"/>
                </a:cubicBezTo>
                <a:cubicBezTo>
                  <a:pt x="1451" y="777"/>
                  <a:pt x="1451" y="818"/>
                  <a:pt x="1381" y="892"/>
                </a:cubicBezTo>
                <a:cubicBezTo>
                  <a:pt x="1356" y="965"/>
                  <a:pt x="1400" y="1067"/>
                  <a:pt x="1420" y="1143"/>
                </a:cubicBezTo>
                <a:cubicBezTo>
                  <a:pt x="1418" y="1158"/>
                  <a:pt x="1415" y="1238"/>
                  <a:pt x="1397" y="1261"/>
                </a:cubicBezTo>
                <a:cubicBezTo>
                  <a:pt x="1376" y="1286"/>
                  <a:pt x="1326" y="1291"/>
                  <a:pt x="1295" y="1300"/>
                </a:cubicBezTo>
                <a:cubicBezTo>
                  <a:pt x="1190" y="1294"/>
                  <a:pt x="1108" y="1289"/>
                  <a:pt x="1012" y="1261"/>
                </a:cubicBezTo>
                <a:cubicBezTo>
                  <a:pt x="936" y="1213"/>
                  <a:pt x="868" y="1180"/>
                  <a:pt x="785" y="1151"/>
                </a:cubicBezTo>
                <a:cubicBezTo>
                  <a:pt x="730" y="1169"/>
                  <a:pt x="753" y="1162"/>
                  <a:pt x="714" y="1174"/>
                </a:cubicBezTo>
                <a:cubicBezTo>
                  <a:pt x="594" y="1247"/>
                  <a:pt x="460" y="1260"/>
                  <a:pt x="322" y="1276"/>
                </a:cubicBezTo>
                <a:cubicBezTo>
                  <a:pt x="210" y="1271"/>
                  <a:pt x="144" y="1272"/>
                  <a:pt x="47" y="1253"/>
                </a:cubicBezTo>
                <a:cubicBezTo>
                  <a:pt x="9" y="1226"/>
                  <a:pt x="8" y="1214"/>
                  <a:pt x="0" y="1167"/>
                </a:cubicBezTo>
                <a:cubicBezTo>
                  <a:pt x="7" y="1082"/>
                  <a:pt x="21" y="1004"/>
                  <a:pt x="40" y="923"/>
                </a:cubicBezTo>
                <a:cubicBezTo>
                  <a:pt x="42" y="912"/>
                  <a:pt x="41" y="900"/>
                  <a:pt x="47" y="892"/>
                </a:cubicBezTo>
                <a:cubicBezTo>
                  <a:pt x="52" y="883"/>
                  <a:pt x="63" y="881"/>
                  <a:pt x="71" y="876"/>
                </a:cubicBezTo>
                <a:cubicBezTo>
                  <a:pt x="118" y="807"/>
                  <a:pt x="280" y="821"/>
                  <a:pt x="353" y="814"/>
                </a:cubicBezTo>
                <a:cubicBezTo>
                  <a:pt x="389" y="795"/>
                  <a:pt x="430" y="787"/>
                  <a:pt x="455" y="751"/>
                </a:cubicBezTo>
                <a:cubicBezTo>
                  <a:pt x="468" y="731"/>
                  <a:pt x="487" y="688"/>
                  <a:pt x="487" y="688"/>
                </a:cubicBezTo>
                <a:cubicBezTo>
                  <a:pt x="479" y="617"/>
                  <a:pt x="485" y="604"/>
                  <a:pt x="447" y="555"/>
                </a:cubicBezTo>
                <a:cubicBezTo>
                  <a:pt x="431" y="501"/>
                  <a:pt x="452" y="562"/>
                  <a:pt x="400" y="484"/>
                </a:cubicBezTo>
                <a:cubicBezTo>
                  <a:pt x="395" y="477"/>
                  <a:pt x="397" y="467"/>
                  <a:pt x="393" y="461"/>
                </a:cubicBezTo>
                <a:cubicBezTo>
                  <a:pt x="366" y="421"/>
                  <a:pt x="331" y="377"/>
                  <a:pt x="291" y="351"/>
                </a:cubicBezTo>
                <a:cubicBezTo>
                  <a:pt x="273" y="325"/>
                  <a:pt x="252" y="306"/>
                  <a:pt x="236" y="280"/>
                </a:cubicBezTo>
                <a:cubicBezTo>
                  <a:pt x="245" y="242"/>
                  <a:pt x="250" y="204"/>
                  <a:pt x="291" y="186"/>
                </a:cubicBezTo>
                <a:cubicBezTo>
                  <a:pt x="302" y="180"/>
                  <a:pt x="361" y="171"/>
                  <a:pt x="361" y="147"/>
                </a:cubicBezTo>
              </a:path>
            </a:pathLst>
          </a:custGeom>
          <a:solidFill>
            <a:srgbClr val="FFCCFF"/>
          </a:solidFill>
          <a:ln w="19050">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0" name="Freeform 7"/>
          <p:cNvSpPr>
            <a:spLocks/>
          </p:cNvSpPr>
          <p:nvPr/>
        </p:nvSpPr>
        <p:spPr bwMode="auto">
          <a:xfrm>
            <a:off x="6858000" y="3352800"/>
            <a:ext cx="541338" cy="300038"/>
          </a:xfrm>
          <a:custGeom>
            <a:avLst/>
            <a:gdLst>
              <a:gd name="T0" fmla="*/ 123 w 245"/>
              <a:gd name="T1" fmla="*/ 2 h 189"/>
              <a:gd name="T2" fmla="*/ 21 w 245"/>
              <a:gd name="T3" fmla="*/ 44 h 189"/>
              <a:gd name="T4" fmla="*/ 0 w 245"/>
              <a:gd name="T5" fmla="*/ 92 h 189"/>
              <a:gd name="T6" fmla="*/ 80 w 245"/>
              <a:gd name="T7" fmla="*/ 188 h 189"/>
              <a:gd name="T8" fmla="*/ 224 w 245"/>
              <a:gd name="T9" fmla="*/ 146 h 189"/>
              <a:gd name="T10" fmla="*/ 245 w 245"/>
              <a:gd name="T11" fmla="*/ 92 h 189"/>
              <a:gd name="T12" fmla="*/ 181 w 245"/>
              <a:gd name="T13" fmla="*/ 18 h 189"/>
              <a:gd name="T14" fmla="*/ 123 w 245"/>
              <a:gd name="T15" fmla="*/ 2 h 189"/>
              <a:gd name="T16" fmla="*/ 0 60000 65536"/>
              <a:gd name="T17" fmla="*/ 0 60000 65536"/>
              <a:gd name="T18" fmla="*/ 0 60000 65536"/>
              <a:gd name="T19" fmla="*/ 0 60000 65536"/>
              <a:gd name="T20" fmla="*/ 0 60000 65536"/>
              <a:gd name="T21" fmla="*/ 0 60000 65536"/>
              <a:gd name="T22" fmla="*/ 0 60000 65536"/>
              <a:gd name="T23" fmla="*/ 0 60000 65536"/>
              <a:gd name="T24" fmla="*/ 0 w 245"/>
              <a:gd name="T25" fmla="*/ 0 h 189"/>
              <a:gd name="T26" fmla="*/ 245 w 245"/>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5" h="189">
                <a:moveTo>
                  <a:pt x="123" y="2"/>
                </a:moveTo>
                <a:cubicBezTo>
                  <a:pt x="67" y="6"/>
                  <a:pt x="50" y="0"/>
                  <a:pt x="21" y="44"/>
                </a:cubicBezTo>
                <a:cubicBezTo>
                  <a:pt x="15" y="61"/>
                  <a:pt x="5" y="74"/>
                  <a:pt x="0" y="92"/>
                </a:cubicBezTo>
                <a:cubicBezTo>
                  <a:pt x="6" y="152"/>
                  <a:pt x="21" y="169"/>
                  <a:pt x="80" y="188"/>
                </a:cubicBezTo>
                <a:cubicBezTo>
                  <a:pt x="142" y="184"/>
                  <a:pt x="180" y="189"/>
                  <a:pt x="224" y="146"/>
                </a:cubicBezTo>
                <a:cubicBezTo>
                  <a:pt x="230" y="125"/>
                  <a:pt x="240" y="113"/>
                  <a:pt x="245" y="92"/>
                </a:cubicBezTo>
                <a:cubicBezTo>
                  <a:pt x="238" y="49"/>
                  <a:pt x="222" y="30"/>
                  <a:pt x="181" y="18"/>
                </a:cubicBezTo>
                <a:cubicBezTo>
                  <a:pt x="159" y="2"/>
                  <a:pt x="150" y="2"/>
                  <a:pt x="123" y="2"/>
                </a:cubicBezTo>
                <a:close/>
              </a:path>
            </a:pathLst>
          </a:custGeom>
          <a:solidFill>
            <a:srgbClr val="CC0099"/>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1" name="Freeform 8"/>
          <p:cNvSpPr>
            <a:spLocks/>
          </p:cNvSpPr>
          <p:nvPr/>
        </p:nvSpPr>
        <p:spPr bwMode="auto">
          <a:xfrm>
            <a:off x="6248400" y="3810000"/>
            <a:ext cx="533400" cy="381000"/>
          </a:xfrm>
          <a:custGeom>
            <a:avLst/>
            <a:gdLst>
              <a:gd name="T0" fmla="*/ 120 w 216"/>
              <a:gd name="T1" fmla="*/ 24 h 192"/>
              <a:gd name="T2" fmla="*/ 40 w 216"/>
              <a:gd name="T3" fmla="*/ 32 h 192"/>
              <a:gd name="T4" fmla="*/ 8 w 216"/>
              <a:gd name="T5" fmla="*/ 104 h 192"/>
              <a:gd name="T6" fmla="*/ 0 w 216"/>
              <a:gd name="T7" fmla="*/ 128 h 192"/>
              <a:gd name="T8" fmla="*/ 80 w 216"/>
              <a:gd name="T9" fmla="*/ 192 h 192"/>
              <a:gd name="T10" fmla="*/ 184 w 216"/>
              <a:gd name="T11" fmla="*/ 168 h 192"/>
              <a:gd name="T12" fmla="*/ 200 w 216"/>
              <a:gd name="T13" fmla="*/ 144 h 192"/>
              <a:gd name="T14" fmla="*/ 216 w 216"/>
              <a:gd name="T15" fmla="*/ 96 h 192"/>
              <a:gd name="T16" fmla="*/ 168 w 216"/>
              <a:gd name="T17" fmla="*/ 32 h 192"/>
              <a:gd name="T18" fmla="*/ 120 w 216"/>
              <a:gd name="T19" fmla="*/ 24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
              <a:gd name="T31" fmla="*/ 0 h 192"/>
              <a:gd name="T32" fmla="*/ 216 w 216"/>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 h="192">
                <a:moveTo>
                  <a:pt x="120" y="24"/>
                </a:moveTo>
                <a:cubicBezTo>
                  <a:pt x="88" y="13"/>
                  <a:pt x="70" y="21"/>
                  <a:pt x="40" y="32"/>
                </a:cubicBezTo>
                <a:cubicBezTo>
                  <a:pt x="14" y="70"/>
                  <a:pt x="27" y="46"/>
                  <a:pt x="8" y="104"/>
                </a:cubicBezTo>
                <a:cubicBezTo>
                  <a:pt x="5" y="112"/>
                  <a:pt x="0" y="128"/>
                  <a:pt x="0" y="128"/>
                </a:cubicBezTo>
                <a:cubicBezTo>
                  <a:pt x="12" y="166"/>
                  <a:pt x="44" y="180"/>
                  <a:pt x="80" y="192"/>
                </a:cubicBezTo>
                <a:cubicBezTo>
                  <a:pt x="116" y="185"/>
                  <a:pt x="149" y="179"/>
                  <a:pt x="184" y="168"/>
                </a:cubicBezTo>
                <a:cubicBezTo>
                  <a:pt x="189" y="160"/>
                  <a:pt x="196" y="152"/>
                  <a:pt x="200" y="144"/>
                </a:cubicBezTo>
                <a:cubicBezTo>
                  <a:pt x="206" y="128"/>
                  <a:pt x="216" y="96"/>
                  <a:pt x="216" y="96"/>
                </a:cubicBezTo>
                <a:cubicBezTo>
                  <a:pt x="206" y="67"/>
                  <a:pt x="197" y="44"/>
                  <a:pt x="168" y="32"/>
                </a:cubicBezTo>
                <a:cubicBezTo>
                  <a:pt x="117" y="9"/>
                  <a:pt x="120" y="0"/>
                  <a:pt x="120" y="24"/>
                </a:cubicBezTo>
                <a:close/>
              </a:path>
            </a:pathLst>
          </a:custGeom>
          <a:solidFill>
            <a:srgbClr val="FFFF00"/>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2" name="Freeform 9"/>
          <p:cNvSpPr>
            <a:spLocks/>
          </p:cNvSpPr>
          <p:nvPr/>
        </p:nvSpPr>
        <p:spPr bwMode="auto">
          <a:xfrm>
            <a:off x="7315200" y="3962400"/>
            <a:ext cx="533400" cy="381000"/>
          </a:xfrm>
          <a:custGeom>
            <a:avLst/>
            <a:gdLst>
              <a:gd name="T0" fmla="*/ 120 w 216"/>
              <a:gd name="T1" fmla="*/ 24 h 192"/>
              <a:gd name="T2" fmla="*/ 40 w 216"/>
              <a:gd name="T3" fmla="*/ 32 h 192"/>
              <a:gd name="T4" fmla="*/ 8 w 216"/>
              <a:gd name="T5" fmla="*/ 104 h 192"/>
              <a:gd name="T6" fmla="*/ 0 w 216"/>
              <a:gd name="T7" fmla="*/ 128 h 192"/>
              <a:gd name="T8" fmla="*/ 80 w 216"/>
              <a:gd name="T9" fmla="*/ 192 h 192"/>
              <a:gd name="T10" fmla="*/ 184 w 216"/>
              <a:gd name="T11" fmla="*/ 168 h 192"/>
              <a:gd name="T12" fmla="*/ 200 w 216"/>
              <a:gd name="T13" fmla="*/ 144 h 192"/>
              <a:gd name="T14" fmla="*/ 216 w 216"/>
              <a:gd name="T15" fmla="*/ 96 h 192"/>
              <a:gd name="T16" fmla="*/ 168 w 216"/>
              <a:gd name="T17" fmla="*/ 32 h 192"/>
              <a:gd name="T18" fmla="*/ 120 w 216"/>
              <a:gd name="T19" fmla="*/ 24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
              <a:gd name="T31" fmla="*/ 0 h 192"/>
              <a:gd name="T32" fmla="*/ 216 w 216"/>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 h="192">
                <a:moveTo>
                  <a:pt x="120" y="24"/>
                </a:moveTo>
                <a:cubicBezTo>
                  <a:pt x="88" y="13"/>
                  <a:pt x="70" y="21"/>
                  <a:pt x="40" y="32"/>
                </a:cubicBezTo>
                <a:cubicBezTo>
                  <a:pt x="14" y="70"/>
                  <a:pt x="27" y="46"/>
                  <a:pt x="8" y="104"/>
                </a:cubicBezTo>
                <a:cubicBezTo>
                  <a:pt x="5" y="112"/>
                  <a:pt x="0" y="128"/>
                  <a:pt x="0" y="128"/>
                </a:cubicBezTo>
                <a:cubicBezTo>
                  <a:pt x="12" y="166"/>
                  <a:pt x="44" y="180"/>
                  <a:pt x="80" y="192"/>
                </a:cubicBezTo>
                <a:cubicBezTo>
                  <a:pt x="116" y="185"/>
                  <a:pt x="149" y="179"/>
                  <a:pt x="184" y="168"/>
                </a:cubicBezTo>
                <a:cubicBezTo>
                  <a:pt x="189" y="160"/>
                  <a:pt x="196" y="152"/>
                  <a:pt x="200" y="144"/>
                </a:cubicBezTo>
                <a:cubicBezTo>
                  <a:pt x="206" y="128"/>
                  <a:pt x="216" y="96"/>
                  <a:pt x="216" y="96"/>
                </a:cubicBezTo>
                <a:cubicBezTo>
                  <a:pt x="206" y="67"/>
                  <a:pt x="197" y="44"/>
                  <a:pt x="168" y="32"/>
                </a:cubicBezTo>
                <a:cubicBezTo>
                  <a:pt x="117" y="9"/>
                  <a:pt x="120" y="0"/>
                  <a:pt x="120" y="24"/>
                </a:cubicBezTo>
                <a:close/>
              </a:path>
            </a:pathLst>
          </a:custGeom>
          <a:solidFill>
            <a:srgbClr val="FFFF00"/>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3" name="Freeform 10"/>
          <p:cNvSpPr>
            <a:spLocks/>
          </p:cNvSpPr>
          <p:nvPr/>
        </p:nvSpPr>
        <p:spPr bwMode="auto">
          <a:xfrm>
            <a:off x="6629400" y="2667000"/>
            <a:ext cx="457200" cy="457200"/>
          </a:xfrm>
          <a:custGeom>
            <a:avLst/>
            <a:gdLst>
              <a:gd name="T0" fmla="*/ 120 w 216"/>
              <a:gd name="T1" fmla="*/ 24 h 192"/>
              <a:gd name="T2" fmla="*/ 40 w 216"/>
              <a:gd name="T3" fmla="*/ 32 h 192"/>
              <a:gd name="T4" fmla="*/ 8 w 216"/>
              <a:gd name="T5" fmla="*/ 104 h 192"/>
              <a:gd name="T6" fmla="*/ 0 w 216"/>
              <a:gd name="T7" fmla="*/ 128 h 192"/>
              <a:gd name="T8" fmla="*/ 80 w 216"/>
              <a:gd name="T9" fmla="*/ 192 h 192"/>
              <a:gd name="T10" fmla="*/ 184 w 216"/>
              <a:gd name="T11" fmla="*/ 168 h 192"/>
              <a:gd name="T12" fmla="*/ 200 w 216"/>
              <a:gd name="T13" fmla="*/ 144 h 192"/>
              <a:gd name="T14" fmla="*/ 216 w 216"/>
              <a:gd name="T15" fmla="*/ 96 h 192"/>
              <a:gd name="T16" fmla="*/ 168 w 216"/>
              <a:gd name="T17" fmla="*/ 32 h 192"/>
              <a:gd name="T18" fmla="*/ 120 w 216"/>
              <a:gd name="T19" fmla="*/ 24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
              <a:gd name="T31" fmla="*/ 0 h 192"/>
              <a:gd name="T32" fmla="*/ 216 w 216"/>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 h="192">
                <a:moveTo>
                  <a:pt x="120" y="24"/>
                </a:moveTo>
                <a:cubicBezTo>
                  <a:pt x="88" y="13"/>
                  <a:pt x="70" y="21"/>
                  <a:pt x="40" y="32"/>
                </a:cubicBezTo>
                <a:cubicBezTo>
                  <a:pt x="14" y="70"/>
                  <a:pt x="27" y="46"/>
                  <a:pt x="8" y="104"/>
                </a:cubicBezTo>
                <a:cubicBezTo>
                  <a:pt x="5" y="112"/>
                  <a:pt x="0" y="128"/>
                  <a:pt x="0" y="128"/>
                </a:cubicBezTo>
                <a:cubicBezTo>
                  <a:pt x="12" y="166"/>
                  <a:pt x="44" y="180"/>
                  <a:pt x="80" y="192"/>
                </a:cubicBezTo>
                <a:cubicBezTo>
                  <a:pt x="116" y="185"/>
                  <a:pt x="149" y="179"/>
                  <a:pt x="184" y="168"/>
                </a:cubicBezTo>
                <a:cubicBezTo>
                  <a:pt x="189" y="160"/>
                  <a:pt x="196" y="152"/>
                  <a:pt x="200" y="144"/>
                </a:cubicBezTo>
                <a:cubicBezTo>
                  <a:pt x="206" y="128"/>
                  <a:pt x="216" y="96"/>
                  <a:pt x="216" y="96"/>
                </a:cubicBezTo>
                <a:cubicBezTo>
                  <a:pt x="206" y="67"/>
                  <a:pt x="197" y="44"/>
                  <a:pt x="168" y="32"/>
                </a:cubicBezTo>
                <a:cubicBezTo>
                  <a:pt x="117" y="9"/>
                  <a:pt x="120" y="0"/>
                  <a:pt x="120" y="24"/>
                </a:cubicBezTo>
                <a:close/>
              </a:path>
            </a:pathLst>
          </a:custGeom>
          <a:solidFill>
            <a:srgbClr val="FFFF00"/>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4" name="Freeform 11"/>
          <p:cNvSpPr>
            <a:spLocks/>
          </p:cNvSpPr>
          <p:nvPr/>
        </p:nvSpPr>
        <p:spPr bwMode="auto">
          <a:xfrm>
            <a:off x="7543800" y="3352800"/>
            <a:ext cx="457200" cy="381000"/>
          </a:xfrm>
          <a:custGeom>
            <a:avLst/>
            <a:gdLst>
              <a:gd name="T0" fmla="*/ 120 w 216"/>
              <a:gd name="T1" fmla="*/ 24 h 192"/>
              <a:gd name="T2" fmla="*/ 40 w 216"/>
              <a:gd name="T3" fmla="*/ 32 h 192"/>
              <a:gd name="T4" fmla="*/ 8 w 216"/>
              <a:gd name="T5" fmla="*/ 104 h 192"/>
              <a:gd name="T6" fmla="*/ 0 w 216"/>
              <a:gd name="T7" fmla="*/ 128 h 192"/>
              <a:gd name="T8" fmla="*/ 80 w 216"/>
              <a:gd name="T9" fmla="*/ 192 h 192"/>
              <a:gd name="T10" fmla="*/ 184 w 216"/>
              <a:gd name="T11" fmla="*/ 168 h 192"/>
              <a:gd name="T12" fmla="*/ 200 w 216"/>
              <a:gd name="T13" fmla="*/ 144 h 192"/>
              <a:gd name="T14" fmla="*/ 216 w 216"/>
              <a:gd name="T15" fmla="*/ 96 h 192"/>
              <a:gd name="T16" fmla="*/ 168 w 216"/>
              <a:gd name="T17" fmla="*/ 32 h 192"/>
              <a:gd name="T18" fmla="*/ 120 w 216"/>
              <a:gd name="T19" fmla="*/ 24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
              <a:gd name="T31" fmla="*/ 0 h 192"/>
              <a:gd name="T32" fmla="*/ 216 w 216"/>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 h="192">
                <a:moveTo>
                  <a:pt x="120" y="24"/>
                </a:moveTo>
                <a:cubicBezTo>
                  <a:pt x="88" y="13"/>
                  <a:pt x="70" y="21"/>
                  <a:pt x="40" y="32"/>
                </a:cubicBezTo>
                <a:cubicBezTo>
                  <a:pt x="14" y="70"/>
                  <a:pt x="27" y="46"/>
                  <a:pt x="8" y="104"/>
                </a:cubicBezTo>
                <a:cubicBezTo>
                  <a:pt x="5" y="112"/>
                  <a:pt x="0" y="128"/>
                  <a:pt x="0" y="128"/>
                </a:cubicBezTo>
                <a:cubicBezTo>
                  <a:pt x="12" y="166"/>
                  <a:pt x="44" y="180"/>
                  <a:pt x="80" y="192"/>
                </a:cubicBezTo>
                <a:cubicBezTo>
                  <a:pt x="116" y="185"/>
                  <a:pt x="149" y="179"/>
                  <a:pt x="184" y="168"/>
                </a:cubicBezTo>
                <a:cubicBezTo>
                  <a:pt x="189" y="160"/>
                  <a:pt x="196" y="152"/>
                  <a:pt x="200" y="144"/>
                </a:cubicBezTo>
                <a:cubicBezTo>
                  <a:pt x="206" y="128"/>
                  <a:pt x="216" y="96"/>
                  <a:pt x="216" y="96"/>
                </a:cubicBezTo>
                <a:cubicBezTo>
                  <a:pt x="206" y="67"/>
                  <a:pt x="197" y="44"/>
                  <a:pt x="168" y="32"/>
                </a:cubicBezTo>
                <a:cubicBezTo>
                  <a:pt x="117" y="9"/>
                  <a:pt x="120" y="0"/>
                  <a:pt x="120" y="24"/>
                </a:cubicBezTo>
                <a:close/>
              </a:path>
            </a:pathLst>
          </a:custGeom>
          <a:solidFill>
            <a:srgbClr val="FFFF00"/>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5" name="Freeform 12"/>
          <p:cNvSpPr>
            <a:spLocks/>
          </p:cNvSpPr>
          <p:nvPr/>
        </p:nvSpPr>
        <p:spPr bwMode="auto">
          <a:xfrm>
            <a:off x="2032000" y="2890838"/>
            <a:ext cx="212725" cy="207962"/>
          </a:xfrm>
          <a:custGeom>
            <a:avLst/>
            <a:gdLst>
              <a:gd name="T0" fmla="*/ 0 w 134"/>
              <a:gd name="T1" fmla="*/ 19 h 131"/>
              <a:gd name="T2" fmla="*/ 104 w 134"/>
              <a:gd name="T3" fmla="*/ 19 h 131"/>
              <a:gd name="T4" fmla="*/ 112 w 134"/>
              <a:gd name="T5" fmla="*/ 131 h 131"/>
              <a:gd name="T6" fmla="*/ 0 60000 65536"/>
              <a:gd name="T7" fmla="*/ 0 60000 65536"/>
              <a:gd name="T8" fmla="*/ 0 60000 65536"/>
              <a:gd name="T9" fmla="*/ 0 w 134"/>
              <a:gd name="T10" fmla="*/ 0 h 131"/>
              <a:gd name="T11" fmla="*/ 134 w 134"/>
              <a:gd name="T12" fmla="*/ 131 h 131"/>
            </a:gdLst>
            <a:ahLst/>
            <a:cxnLst>
              <a:cxn ang="T6">
                <a:pos x="T0" y="T1"/>
              </a:cxn>
              <a:cxn ang="T7">
                <a:pos x="T2" y="T3"/>
              </a:cxn>
              <a:cxn ang="T8">
                <a:pos x="T4" y="T5"/>
              </a:cxn>
            </a:cxnLst>
            <a:rect l="T9" t="T10" r="T11" b="T12"/>
            <a:pathLst>
              <a:path w="134" h="131">
                <a:moveTo>
                  <a:pt x="0" y="19"/>
                </a:moveTo>
                <a:cubicBezTo>
                  <a:pt x="56" y="0"/>
                  <a:pt x="48" y="5"/>
                  <a:pt x="104" y="19"/>
                </a:cubicBezTo>
                <a:cubicBezTo>
                  <a:pt x="129" y="57"/>
                  <a:pt x="134" y="86"/>
                  <a:pt x="112" y="131"/>
                </a:cubicBezTo>
              </a:path>
            </a:pathLst>
          </a:custGeom>
          <a:solidFill>
            <a:srgbClr val="BBE0E3"/>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6" name="Freeform 13"/>
          <p:cNvSpPr>
            <a:spLocks/>
          </p:cNvSpPr>
          <p:nvPr/>
        </p:nvSpPr>
        <p:spPr bwMode="auto">
          <a:xfrm>
            <a:off x="1828800" y="4343400"/>
            <a:ext cx="342900" cy="101600"/>
          </a:xfrm>
          <a:custGeom>
            <a:avLst/>
            <a:gdLst>
              <a:gd name="T0" fmla="*/ 0 w 216"/>
              <a:gd name="T1" fmla="*/ 64 h 64"/>
              <a:gd name="T2" fmla="*/ 48 w 216"/>
              <a:gd name="T3" fmla="*/ 32 h 64"/>
              <a:gd name="T4" fmla="*/ 64 w 216"/>
              <a:gd name="T5" fmla="*/ 8 h 64"/>
              <a:gd name="T6" fmla="*/ 88 w 216"/>
              <a:gd name="T7" fmla="*/ 0 h 64"/>
              <a:gd name="T8" fmla="*/ 216 w 216"/>
              <a:gd name="T9" fmla="*/ 64 h 64"/>
              <a:gd name="T10" fmla="*/ 0 60000 65536"/>
              <a:gd name="T11" fmla="*/ 0 60000 65536"/>
              <a:gd name="T12" fmla="*/ 0 60000 65536"/>
              <a:gd name="T13" fmla="*/ 0 60000 65536"/>
              <a:gd name="T14" fmla="*/ 0 60000 65536"/>
              <a:gd name="T15" fmla="*/ 0 w 216"/>
              <a:gd name="T16" fmla="*/ 0 h 64"/>
              <a:gd name="T17" fmla="*/ 216 w 216"/>
              <a:gd name="T18" fmla="*/ 64 h 64"/>
            </a:gdLst>
            <a:ahLst/>
            <a:cxnLst>
              <a:cxn ang="T10">
                <a:pos x="T0" y="T1"/>
              </a:cxn>
              <a:cxn ang="T11">
                <a:pos x="T2" y="T3"/>
              </a:cxn>
              <a:cxn ang="T12">
                <a:pos x="T4" y="T5"/>
              </a:cxn>
              <a:cxn ang="T13">
                <a:pos x="T6" y="T7"/>
              </a:cxn>
              <a:cxn ang="T14">
                <a:pos x="T8" y="T9"/>
              </a:cxn>
            </a:cxnLst>
            <a:rect l="T15" t="T16" r="T17" b="T18"/>
            <a:pathLst>
              <a:path w="216" h="64">
                <a:moveTo>
                  <a:pt x="0" y="64"/>
                </a:moveTo>
                <a:cubicBezTo>
                  <a:pt x="16" y="53"/>
                  <a:pt x="37" y="48"/>
                  <a:pt x="48" y="32"/>
                </a:cubicBezTo>
                <a:cubicBezTo>
                  <a:pt x="53" y="24"/>
                  <a:pt x="56" y="14"/>
                  <a:pt x="64" y="8"/>
                </a:cubicBezTo>
                <a:cubicBezTo>
                  <a:pt x="70" y="2"/>
                  <a:pt x="80" y="2"/>
                  <a:pt x="88" y="0"/>
                </a:cubicBezTo>
                <a:cubicBezTo>
                  <a:pt x="128" y="13"/>
                  <a:pt x="194" y="21"/>
                  <a:pt x="216" y="64"/>
                </a:cubicBezTo>
              </a:path>
            </a:pathLst>
          </a:custGeom>
          <a:solidFill>
            <a:srgbClr val="BBE0E3"/>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7" name="Freeform 14"/>
          <p:cNvSpPr>
            <a:spLocks/>
          </p:cNvSpPr>
          <p:nvPr/>
        </p:nvSpPr>
        <p:spPr bwMode="auto">
          <a:xfrm>
            <a:off x="3124200" y="2667000"/>
            <a:ext cx="280988" cy="268288"/>
          </a:xfrm>
          <a:custGeom>
            <a:avLst/>
            <a:gdLst>
              <a:gd name="T0" fmla="*/ 97 w 177"/>
              <a:gd name="T1" fmla="*/ 0 h 169"/>
              <a:gd name="T2" fmla="*/ 9 w 177"/>
              <a:gd name="T3" fmla="*/ 48 h 169"/>
              <a:gd name="T4" fmla="*/ 49 w 177"/>
              <a:gd name="T5" fmla="*/ 152 h 169"/>
              <a:gd name="T6" fmla="*/ 105 w 177"/>
              <a:gd name="T7" fmla="*/ 160 h 169"/>
              <a:gd name="T8" fmla="*/ 177 w 177"/>
              <a:gd name="T9" fmla="*/ 160 h 169"/>
              <a:gd name="T10" fmla="*/ 0 60000 65536"/>
              <a:gd name="T11" fmla="*/ 0 60000 65536"/>
              <a:gd name="T12" fmla="*/ 0 60000 65536"/>
              <a:gd name="T13" fmla="*/ 0 60000 65536"/>
              <a:gd name="T14" fmla="*/ 0 60000 65536"/>
              <a:gd name="T15" fmla="*/ 0 w 177"/>
              <a:gd name="T16" fmla="*/ 0 h 169"/>
              <a:gd name="T17" fmla="*/ 177 w 177"/>
              <a:gd name="T18" fmla="*/ 169 h 169"/>
            </a:gdLst>
            <a:ahLst/>
            <a:cxnLst>
              <a:cxn ang="T10">
                <a:pos x="T0" y="T1"/>
              </a:cxn>
              <a:cxn ang="T11">
                <a:pos x="T2" y="T3"/>
              </a:cxn>
              <a:cxn ang="T12">
                <a:pos x="T4" y="T5"/>
              </a:cxn>
              <a:cxn ang="T13">
                <a:pos x="T6" y="T7"/>
              </a:cxn>
              <a:cxn ang="T14">
                <a:pos x="T8" y="T9"/>
              </a:cxn>
            </a:cxnLst>
            <a:rect l="T15" t="T16" r="T17" b="T18"/>
            <a:pathLst>
              <a:path w="177" h="169">
                <a:moveTo>
                  <a:pt x="97" y="0"/>
                </a:moveTo>
                <a:cubicBezTo>
                  <a:pt x="48" y="8"/>
                  <a:pt x="35" y="8"/>
                  <a:pt x="9" y="48"/>
                </a:cubicBezTo>
                <a:cubicBezTo>
                  <a:pt x="0" y="82"/>
                  <a:pt x="7" y="135"/>
                  <a:pt x="49" y="152"/>
                </a:cubicBezTo>
                <a:cubicBezTo>
                  <a:pt x="66" y="159"/>
                  <a:pt x="86" y="157"/>
                  <a:pt x="105" y="160"/>
                </a:cubicBezTo>
                <a:cubicBezTo>
                  <a:pt x="133" y="169"/>
                  <a:pt x="147" y="160"/>
                  <a:pt x="177" y="160"/>
                </a:cubicBezTo>
              </a:path>
            </a:pathLst>
          </a:custGeom>
          <a:solidFill>
            <a:srgbClr val="BBE0E3"/>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8" name="Oval 15"/>
          <p:cNvSpPr>
            <a:spLocks noChangeArrowheads="1"/>
          </p:cNvSpPr>
          <p:nvPr/>
        </p:nvSpPr>
        <p:spPr bwMode="auto">
          <a:xfrm>
            <a:off x="3352800" y="2667000"/>
            <a:ext cx="228600" cy="228600"/>
          </a:xfrm>
          <a:prstGeom prst="ellipse">
            <a:avLst/>
          </a:prstGeom>
          <a:solidFill>
            <a:srgbClr val="FFFF00"/>
          </a:solidFill>
          <a:ln w="19050">
            <a:solidFill>
              <a:srgbClr val="FFFF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599" name="Text Box 16"/>
          <p:cNvSpPr txBox="1">
            <a:spLocks noChangeArrowheads="1"/>
          </p:cNvSpPr>
          <p:nvPr/>
        </p:nvSpPr>
        <p:spPr bwMode="auto">
          <a:xfrm>
            <a:off x="3581400" y="2574925"/>
            <a:ext cx="169068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1600" b="1">
                <a:solidFill>
                  <a:schemeClr val="hlink"/>
                </a:solidFill>
              </a:rPr>
              <a:t>Oxidized LDL</a:t>
            </a:r>
            <a:endParaRPr lang="en-US" altLang="en-US" sz="1600">
              <a:solidFill>
                <a:schemeClr val="hlink"/>
              </a:solidFill>
            </a:endParaRPr>
          </a:p>
        </p:txBody>
      </p:sp>
      <p:sp>
        <p:nvSpPr>
          <p:cNvPr id="67600" name="Text Box 17"/>
          <p:cNvSpPr txBox="1">
            <a:spLocks noChangeArrowheads="1"/>
          </p:cNvSpPr>
          <p:nvPr/>
        </p:nvSpPr>
        <p:spPr bwMode="auto">
          <a:xfrm>
            <a:off x="533400" y="2819400"/>
            <a:ext cx="2128838"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1600" b="1">
                <a:solidFill>
                  <a:schemeClr val="hlink"/>
                </a:solidFill>
              </a:rPr>
              <a:t>Scavenger</a:t>
            </a:r>
          </a:p>
          <a:p>
            <a:r>
              <a:rPr lang="en-US" altLang="en-US" sz="1600" b="1">
                <a:solidFill>
                  <a:schemeClr val="hlink"/>
                </a:solidFill>
              </a:rPr>
              <a:t>receptor</a:t>
            </a:r>
            <a:endParaRPr lang="en-US" altLang="en-US" sz="1600">
              <a:solidFill>
                <a:schemeClr val="hlink"/>
              </a:solidFill>
            </a:endParaRPr>
          </a:p>
        </p:txBody>
      </p:sp>
      <p:sp>
        <p:nvSpPr>
          <p:cNvPr id="67601" name="Line 18"/>
          <p:cNvSpPr>
            <a:spLocks noChangeShapeType="1"/>
          </p:cNvSpPr>
          <p:nvPr/>
        </p:nvSpPr>
        <p:spPr bwMode="auto">
          <a:xfrm flipV="1">
            <a:off x="1752600" y="3048000"/>
            <a:ext cx="381000" cy="152400"/>
          </a:xfrm>
          <a:prstGeom prst="line">
            <a:avLst/>
          </a:prstGeom>
          <a:noFill/>
          <a:ln w="38100">
            <a:solidFill>
              <a:srgbClr val="FF9933"/>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IN"/>
          </a:p>
        </p:txBody>
      </p:sp>
      <p:sp>
        <p:nvSpPr>
          <p:cNvPr id="67602" name="Freeform 19"/>
          <p:cNvSpPr>
            <a:spLocks/>
          </p:cNvSpPr>
          <p:nvPr/>
        </p:nvSpPr>
        <p:spPr bwMode="auto">
          <a:xfrm>
            <a:off x="3276600" y="4343400"/>
            <a:ext cx="304800" cy="152400"/>
          </a:xfrm>
          <a:custGeom>
            <a:avLst/>
            <a:gdLst>
              <a:gd name="T0" fmla="*/ 0 w 192"/>
              <a:gd name="T1" fmla="*/ 40 h 64"/>
              <a:gd name="T2" fmla="*/ 72 w 192"/>
              <a:gd name="T3" fmla="*/ 0 h 64"/>
              <a:gd name="T4" fmla="*/ 112 w 192"/>
              <a:gd name="T5" fmla="*/ 8 h 64"/>
              <a:gd name="T6" fmla="*/ 160 w 192"/>
              <a:gd name="T7" fmla="*/ 24 h 64"/>
              <a:gd name="T8" fmla="*/ 192 w 192"/>
              <a:gd name="T9" fmla="*/ 64 h 64"/>
              <a:gd name="T10" fmla="*/ 0 60000 65536"/>
              <a:gd name="T11" fmla="*/ 0 60000 65536"/>
              <a:gd name="T12" fmla="*/ 0 60000 65536"/>
              <a:gd name="T13" fmla="*/ 0 60000 65536"/>
              <a:gd name="T14" fmla="*/ 0 60000 65536"/>
              <a:gd name="T15" fmla="*/ 0 w 192"/>
              <a:gd name="T16" fmla="*/ 0 h 64"/>
              <a:gd name="T17" fmla="*/ 192 w 192"/>
              <a:gd name="T18" fmla="*/ 64 h 64"/>
            </a:gdLst>
            <a:ahLst/>
            <a:cxnLst>
              <a:cxn ang="T10">
                <a:pos x="T0" y="T1"/>
              </a:cxn>
              <a:cxn ang="T11">
                <a:pos x="T2" y="T3"/>
              </a:cxn>
              <a:cxn ang="T12">
                <a:pos x="T4" y="T5"/>
              </a:cxn>
              <a:cxn ang="T13">
                <a:pos x="T6" y="T7"/>
              </a:cxn>
              <a:cxn ang="T14">
                <a:pos x="T8" y="T9"/>
              </a:cxn>
            </a:cxnLst>
            <a:rect l="T15" t="T16" r="T17" b="T18"/>
            <a:pathLst>
              <a:path w="192" h="64">
                <a:moveTo>
                  <a:pt x="0" y="40"/>
                </a:moveTo>
                <a:cubicBezTo>
                  <a:pt x="24" y="23"/>
                  <a:pt x="47" y="16"/>
                  <a:pt x="72" y="0"/>
                </a:cubicBezTo>
                <a:cubicBezTo>
                  <a:pt x="85" y="2"/>
                  <a:pt x="98" y="4"/>
                  <a:pt x="112" y="8"/>
                </a:cubicBezTo>
                <a:cubicBezTo>
                  <a:pt x="128" y="12"/>
                  <a:pt x="160" y="24"/>
                  <a:pt x="160" y="24"/>
                </a:cubicBezTo>
                <a:cubicBezTo>
                  <a:pt x="180" y="54"/>
                  <a:pt x="169" y="41"/>
                  <a:pt x="192" y="64"/>
                </a:cubicBezTo>
              </a:path>
            </a:pathLst>
          </a:custGeom>
          <a:solidFill>
            <a:srgbClr val="BBE0E3"/>
          </a:solidFill>
          <a:ln w="9525">
            <a:solidFill>
              <a:srgbClr val="0000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603" name="Oval 20"/>
          <p:cNvSpPr>
            <a:spLocks noChangeArrowheads="1"/>
          </p:cNvSpPr>
          <p:nvPr/>
        </p:nvSpPr>
        <p:spPr bwMode="auto">
          <a:xfrm>
            <a:off x="2895600" y="2895600"/>
            <a:ext cx="228600" cy="228600"/>
          </a:xfrm>
          <a:prstGeom prst="ellipse">
            <a:avLst/>
          </a:prstGeom>
          <a:solidFill>
            <a:srgbClr val="FFFF00"/>
          </a:solidFill>
          <a:ln w="9525">
            <a:solidFill>
              <a:srgbClr val="FFFF00"/>
            </a:solidFill>
            <a:round/>
            <a:headEnd/>
            <a:tailEnd/>
          </a:ln>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US" altLang="en-US"/>
          </a:p>
        </p:txBody>
      </p:sp>
      <p:sp>
        <p:nvSpPr>
          <p:cNvPr id="67604" name="Line 21"/>
          <p:cNvSpPr>
            <a:spLocks noChangeShapeType="1"/>
          </p:cNvSpPr>
          <p:nvPr/>
        </p:nvSpPr>
        <p:spPr bwMode="auto">
          <a:xfrm>
            <a:off x="4419600" y="3581400"/>
            <a:ext cx="1143000" cy="0"/>
          </a:xfrm>
          <a:prstGeom prst="line">
            <a:avLst/>
          </a:prstGeom>
          <a:noFill/>
          <a:ln w="57150">
            <a:solidFill>
              <a:srgbClr val="BBE0E3"/>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IN"/>
          </a:p>
        </p:txBody>
      </p:sp>
      <p:sp>
        <p:nvSpPr>
          <p:cNvPr id="67605" name="Line 22"/>
          <p:cNvSpPr>
            <a:spLocks noChangeShapeType="1"/>
          </p:cNvSpPr>
          <p:nvPr/>
        </p:nvSpPr>
        <p:spPr bwMode="auto">
          <a:xfrm flipH="1">
            <a:off x="7086600" y="2667000"/>
            <a:ext cx="457200" cy="152400"/>
          </a:xfrm>
          <a:prstGeom prst="line">
            <a:avLst/>
          </a:prstGeom>
          <a:noFill/>
          <a:ln w="381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IN"/>
          </a:p>
        </p:txBody>
      </p:sp>
      <p:sp>
        <p:nvSpPr>
          <p:cNvPr id="67606" name="Line 23"/>
          <p:cNvSpPr>
            <a:spLocks noChangeShapeType="1"/>
          </p:cNvSpPr>
          <p:nvPr/>
        </p:nvSpPr>
        <p:spPr bwMode="auto">
          <a:xfrm>
            <a:off x="7620000" y="2819400"/>
            <a:ext cx="76200" cy="533400"/>
          </a:xfrm>
          <a:prstGeom prst="line">
            <a:avLst/>
          </a:prstGeom>
          <a:noFill/>
          <a:ln w="381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IN"/>
          </a:p>
        </p:txBody>
      </p:sp>
      <p:sp>
        <p:nvSpPr>
          <p:cNvPr id="67607" name="Text Box 24"/>
          <p:cNvSpPr txBox="1">
            <a:spLocks noChangeArrowheads="1"/>
          </p:cNvSpPr>
          <p:nvPr/>
        </p:nvSpPr>
        <p:spPr bwMode="auto">
          <a:xfrm>
            <a:off x="533400" y="3352800"/>
            <a:ext cx="92868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1600" b="1">
                <a:solidFill>
                  <a:schemeClr val="hlink"/>
                </a:solidFill>
              </a:rPr>
              <a:t>(SR-A1</a:t>
            </a:r>
            <a:r>
              <a:rPr lang="en-US" altLang="en-US" sz="1600" b="1">
                <a:solidFill>
                  <a:srgbClr val="000000"/>
                </a:solidFill>
              </a:rPr>
              <a:t>)</a:t>
            </a:r>
            <a:endParaRPr lang="en-US" altLang="en-US" sz="1600">
              <a:solidFill>
                <a:srgbClr val="000000"/>
              </a:solidFill>
            </a:endParaRPr>
          </a:p>
        </p:txBody>
      </p:sp>
      <p:sp>
        <p:nvSpPr>
          <p:cNvPr id="141337" name="Text Box 25"/>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buClrTx/>
              <a:buSzTx/>
              <a:buFontTx/>
              <a:buNone/>
            </a:pPr>
            <a:r>
              <a:rPr lang="en-US" altLang="en-US" sz="1800" b="1" smtClean="0">
                <a:effectLst/>
              </a:rPr>
              <a:t>.</a:t>
            </a:r>
          </a:p>
        </p:txBody>
      </p:sp>
      <p:sp>
        <p:nvSpPr>
          <p:cNvPr id="67609" name="Rectangle 26"/>
          <p:cNvSpPr>
            <a:spLocks noChangeArrowheads="1"/>
          </p:cNvSpPr>
          <p:nvPr/>
        </p:nvSpPr>
        <p:spPr bwMode="auto">
          <a:xfrm>
            <a:off x="7448550" y="2209800"/>
            <a:ext cx="16954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b="1"/>
              <a:t>Lipid droplets</a:t>
            </a:r>
          </a:p>
        </p:txBody>
      </p:sp>
      <p:sp>
        <p:nvSpPr>
          <p:cNvPr id="67610" name="Text Box 27"/>
          <p:cNvSpPr txBox="1">
            <a:spLocks noChangeArrowheads="1"/>
          </p:cNvSpPr>
          <p:nvPr/>
        </p:nvSpPr>
        <p:spPr bwMode="auto">
          <a:xfrm>
            <a:off x="2286000" y="1981200"/>
            <a:ext cx="1676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b="1"/>
              <a:t>Macrophage</a:t>
            </a:r>
            <a:endParaRPr lang="en-US" altLang="en-US"/>
          </a:p>
        </p:txBody>
      </p:sp>
      <p:sp>
        <p:nvSpPr>
          <p:cNvPr id="67611" name="Text Box 28"/>
          <p:cNvSpPr txBox="1">
            <a:spLocks noChangeArrowheads="1"/>
          </p:cNvSpPr>
          <p:nvPr/>
        </p:nvSpPr>
        <p:spPr bwMode="auto">
          <a:xfrm>
            <a:off x="5867400" y="1752600"/>
            <a:ext cx="26860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b="1"/>
              <a:t>Macrophage Foam Cell</a:t>
            </a:r>
            <a:endParaRPr lang="en-US" altLang="en-US"/>
          </a:p>
        </p:txBody>
      </p:sp>
    </p:spTree>
    <p:extLst>
      <p:ext uri="{BB962C8B-B14F-4D97-AF65-F5344CB8AC3E}">
        <p14:creationId xmlns:p14="http://schemas.microsoft.com/office/powerpoint/2010/main" xmlns="" val="99023886"/>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p:cTn id="7" dur="1000" fill="hold"/>
                                        <p:tgtEl>
                                          <p:spTgt spid="141314"/>
                                        </p:tgtEl>
                                        <p:attrNameLst>
                                          <p:attrName>ppt_w</p:attrName>
                                        </p:attrNameLst>
                                      </p:cBhvr>
                                      <p:tavLst>
                                        <p:tav tm="0">
                                          <p:val>
                                            <p:strVal val="#ppt_w+.3"/>
                                          </p:val>
                                        </p:tav>
                                        <p:tav tm="100000">
                                          <p:val>
                                            <p:strVal val="#ppt_w"/>
                                          </p:val>
                                        </p:tav>
                                      </p:tavLst>
                                    </p:anim>
                                    <p:anim calcmode="lin" valueType="num">
                                      <p:cBhvr>
                                        <p:cTn id="8" dur="1000" fill="hold"/>
                                        <p:tgtEl>
                                          <p:spTgt spid="141314"/>
                                        </p:tgtEl>
                                        <p:attrNameLst>
                                          <p:attrName>ppt_h</p:attrName>
                                        </p:attrNameLst>
                                      </p:cBhvr>
                                      <p:tavLst>
                                        <p:tav tm="0">
                                          <p:val>
                                            <p:strVal val="#ppt_h"/>
                                          </p:val>
                                        </p:tav>
                                        <p:tav tm="100000">
                                          <p:val>
                                            <p:strVal val="#ppt_h"/>
                                          </p:val>
                                        </p:tav>
                                      </p:tavLst>
                                    </p:anim>
                                    <p:animEffect transition="in" filter="fade">
                                      <p:cBhvr>
                                        <p:cTn id="9" dur="1000"/>
                                        <p:tgtEl>
                                          <p:spTgt spid="1413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41337">
                                            <p:txEl>
                                              <p:pRg st="0" end="0"/>
                                            </p:txEl>
                                          </p:spTgt>
                                        </p:tgtEl>
                                        <p:attrNameLst>
                                          <p:attrName>style.visibility</p:attrName>
                                        </p:attrNameLst>
                                      </p:cBhvr>
                                      <p:to>
                                        <p:strVal val="visible"/>
                                      </p:to>
                                    </p:set>
                                    <p:anim calcmode="lin" valueType="num">
                                      <p:cBhvr>
                                        <p:cTn id="14" dur="1000" fill="hold"/>
                                        <p:tgtEl>
                                          <p:spTgt spid="141337">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4133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413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P spid="14133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rgbClr val="FF0000"/>
                </a:solidFill>
                <a:effectLst>
                  <a:outerShdw blurRad="38100" dist="38100" dir="2700000" algn="tl">
                    <a:srgbClr val="000000">
                      <a:alpha val="43137"/>
                    </a:srgbClr>
                  </a:outerShdw>
                </a:effectLst>
              </a:rPr>
              <a:t>Stage 2: Progression of Atherosclerosis </a:t>
            </a:r>
          </a:p>
        </p:txBody>
      </p:sp>
      <p:sp>
        <p:nvSpPr>
          <p:cNvPr id="3" name="Content Placeholder 2"/>
          <p:cNvSpPr>
            <a:spLocks noGrp="1"/>
          </p:cNvSpPr>
          <p:nvPr>
            <p:ph sz="half" idx="1"/>
          </p:nvPr>
        </p:nvSpPr>
        <p:spPr>
          <a:xfrm>
            <a:off x="457200" y="1600200"/>
            <a:ext cx="4402832" cy="5069160"/>
          </a:xfrm>
        </p:spPr>
        <p:txBody>
          <a:bodyPr>
            <a:normAutofit/>
          </a:bodyPr>
          <a:lstStyle/>
          <a:p>
            <a:r>
              <a:rPr lang="en-IN" dirty="0" smtClean="0"/>
              <a:t>SMCs </a:t>
            </a:r>
            <a:r>
              <a:rPr lang="en-IN" dirty="0"/>
              <a:t>migrate into the </a:t>
            </a:r>
            <a:r>
              <a:rPr lang="en-IN" dirty="0" smtClean="0"/>
              <a:t>intima &amp; </a:t>
            </a:r>
            <a:r>
              <a:rPr lang="en-IN" dirty="0"/>
              <a:t>become foam </a:t>
            </a:r>
            <a:r>
              <a:rPr lang="en-IN" dirty="0" smtClean="0"/>
              <a:t>cells</a:t>
            </a:r>
          </a:p>
          <a:p>
            <a:r>
              <a:rPr lang="en-IN" dirty="0" smtClean="0"/>
              <a:t>Proliferation of smooth muscle cells</a:t>
            </a:r>
          </a:p>
          <a:p>
            <a:r>
              <a:rPr lang="en-IN" dirty="0" smtClean="0"/>
              <a:t>Platelets adhered to endothelium</a:t>
            </a:r>
          </a:p>
          <a:p>
            <a:r>
              <a:rPr lang="en-IN" dirty="0" smtClean="0"/>
              <a:t>Lesion progresses unchecked, becomes irreversible</a:t>
            </a:r>
            <a:endParaRPr lang="en-IN" dirty="0"/>
          </a:p>
        </p:txBody>
      </p:sp>
      <p:sp>
        <p:nvSpPr>
          <p:cNvPr id="5" name="Content Placeholder 4"/>
          <p:cNvSpPr>
            <a:spLocks noGrp="1"/>
          </p:cNvSpPr>
          <p:nvPr>
            <p:ph sz="half" idx="2"/>
          </p:nvPr>
        </p:nvSpPr>
        <p:spPr/>
        <p:txBody>
          <a:bodyPr>
            <a:normAutofit/>
          </a:bodyPr>
          <a:lstStyle/>
          <a:p>
            <a:pPr marL="0" indent="0">
              <a:buNone/>
            </a:pPr>
            <a:r>
              <a:rPr lang="en-IN" dirty="0" smtClean="0"/>
              <a:t> </a:t>
            </a:r>
            <a:endParaRPr lang="en-IN" dirty="0"/>
          </a:p>
        </p:txBody>
      </p:sp>
      <p:pic>
        <p:nvPicPr>
          <p:cNvPr id="4" name="Picture 2"/>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a:xfrm>
            <a:off x="5004048" y="1700807"/>
            <a:ext cx="3600400" cy="4515073"/>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pic>
    </p:spTree>
    <p:extLst>
      <p:ext uri="{BB962C8B-B14F-4D97-AF65-F5344CB8AC3E}">
        <p14:creationId xmlns:p14="http://schemas.microsoft.com/office/powerpoint/2010/main" xmlns="" val="2496041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IN" b="1" dirty="0">
                <a:solidFill>
                  <a:srgbClr val="FF0000"/>
                </a:solidFill>
                <a:effectLst>
                  <a:outerShdw blurRad="38100" dist="38100" dir="2700000" algn="tl">
                    <a:srgbClr val="000000">
                      <a:alpha val="43137"/>
                    </a:srgbClr>
                  </a:outerShdw>
                </a:effectLst>
              </a:rPr>
              <a:t>Stage 3: Fibrous proliferation </a:t>
            </a:r>
          </a:p>
        </p:txBody>
      </p:sp>
      <p:sp>
        <p:nvSpPr>
          <p:cNvPr id="6" name="Content Placeholder 5"/>
          <p:cNvSpPr>
            <a:spLocks noGrp="1"/>
          </p:cNvSpPr>
          <p:nvPr>
            <p:ph idx="1"/>
          </p:nvPr>
        </p:nvSpPr>
        <p:spPr>
          <a:xfrm>
            <a:off x="457200" y="1340768"/>
            <a:ext cx="8229600" cy="5184576"/>
          </a:xfrm>
        </p:spPr>
        <p:txBody>
          <a:bodyPr>
            <a:normAutofit/>
          </a:bodyPr>
          <a:lstStyle/>
          <a:p>
            <a:r>
              <a:rPr lang="en-IN" dirty="0" smtClean="0"/>
              <a:t>Various </a:t>
            </a:r>
            <a:r>
              <a:rPr lang="en-IN" b="1" dirty="0" smtClean="0">
                <a:solidFill>
                  <a:srgbClr val="0070C0"/>
                </a:solidFill>
              </a:rPr>
              <a:t>growth factors </a:t>
            </a:r>
            <a:r>
              <a:rPr lang="en-IN" dirty="0" smtClean="0"/>
              <a:t>liberated by;</a:t>
            </a:r>
          </a:p>
          <a:p>
            <a:pPr lvl="1"/>
            <a:r>
              <a:rPr lang="en-IN" dirty="0" smtClean="0"/>
              <a:t>Foam cells</a:t>
            </a:r>
          </a:p>
          <a:p>
            <a:pPr lvl="1"/>
            <a:r>
              <a:rPr lang="en-IN" dirty="0" smtClean="0"/>
              <a:t>Macrophages</a:t>
            </a:r>
          </a:p>
          <a:p>
            <a:pPr lvl="1"/>
            <a:r>
              <a:rPr lang="en-IN" dirty="0" smtClean="0"/>
              <a:t>Platelets </a:t>
            </a:r>
          </a:p>
          <a:p>
            <a:r>
              <a:rPr lang="en-IN" b="1" dirty="0" smtClean="0">
                <a:solidFill>
                  <a:srgbClr val="0070C0"/>
                </a:solidFill>
              </a:rPr>
              <a:t>Effect;</a:t>
            </a:r>
          </a:p>
          <a:p>
            <a:pPr lvl="1"/>
            <a:r>
              <a:rPr lang="en-IN" dirty="0" smtClean="0"/>
              <a:t>More proliferation of SMC</a:t>
            </a:r>
          </a:p>
          <a:p>
            <a:pPr lvl="1"/>
            <a:r>
              <a:rPr lang="en-IN" dirty="0" smtClean="0"/>
              <a:t>Production &amp; accumulation of collagen, fibrous tissue &amp; calcium salts</a:t>
            </a:r>
          </a:p>
          <a:p>
            <a:pPr lvl="1"/>
            <a:r>
              <a:rPr lang="en-IN" dirty="0" smtClean="0"/>
              <a:t>Recruitment of more inflammatory cells</a:t>
            </a:r>
          </a:p>
          <a:p>
            <a:pPr lvl="1"/>
            <a:r>
              <a:rPr lang="en-IN" dirty="0" smtClean="0"/>
              <a:t>Local damage &amp; inflammation </a:t>
            </a:r>
            <a:endParaRPr lang="en-IN" dirty="0"/>
          </a:p>
        </p:txBody>
      </p:sp>
    </p:spTree>
    <p:extLst>
      <p:ext uri="{BB962C8B-B14F-4D97-AF65-F5344CB8AC3E}">
        <p14:creationId xmlns:p14="http://schemas.microsoft.com/office/powerpoint/2010/main" xmlns="" val="4119157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Progression of plaque formation</a:t>
            </a:r>
            <a:endParaRPr lang="en-IN" b="1" dirty="0">
              <a:solidFill>
                <a:srgbClr val="FF0000"/>
              </a:solidFill>
            </a:endParaRP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2358846"/>
            <a:ext cx="8229600" cy="30086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24635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IN" b="1" dirty="0">
                <a:solidFill>
                  <a:srgbClr val="FF0000"/>
                </a:solidFill>
                <a:effectLst>
                  <a:outerShdw blurRad="38100" dist="38100" dir="2700000" algn="tl">
                    <a:srgbClr val="000000">
                      <a:alpha val="43137"/>
                    </a:srgbClr>
                  </a:outerShdw>
                </a:effectLst>
              </a:rPr>
              <a:t>Stage 4: </a:t>
            </a:r>
            <a:r>
              <a:rPr lang="en-IN" b="1" dirty="0" smtClean="0">
                <a:solidFill>
                  <a:srgbClr val="FF0000"/>
                </a:solidFill>
                <a:effectLst>
                  <a:outerShdw blurRad="38100" dist="38100" dir="2700000" algn="tl">
                    <a:srgbClr val="000000">
                      <a:alpha val="43137"/>
                    </a:srgbClr>
                  </a:outerShdw>
                </a:effectLst>
              </a:rPr>
              <a:t>Advance </a:t>
            </a:r>
            <a:r>
              <a:rPr lang="en-IN" b="1" dirty="0">
                <a:solidFill>
                  <a:srgbClr val="FF0000"/>
                </a:solidFill>
                <a:effectLst>
                  <a:outerShdw blurRad="38100" dist="38100" dir="2700000" algn="tl">
                    <a:srgbClr val="000000">
                      <a:alpha val="43137"/>
                    </a:srgbClr>
                  </a:outerShdw>
                </a:effectLst>
              </a:rPr>
              <a:t>fibrous </a:t>
            </a:r>
            <a:r>
              <a:rPr lang="en-IN" b="1" dirty="0" smtClean="0">
                <a:solidFill>
                  <a:srgbClr val="FF0000"/>
                </a:solidFill>
                <a:effectLst>
                  <a:outerShdw blurRad="38100" dist="38100" dir="2700000" algn="tl">
                    <a:srgbClr val="000000">
                      <a:alpha val="43137"/>
                    </a:srgbClr>
                  </a:outerShdw>
                </a:effectLst>
              </a:rPr>
              <a:t>plaque</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68760"/>
            <a:ext cx="8229600" cy="4525963"/>
          </a:xfrm>
        </p:spPr>
        <p:txBody>
          <a:bodyPr>
            <a:normAutofit/>
          </a:bodyPr>
          <a:lstStyle/>
          <a:p>
            <a:r>
              <a:rPr lang="en-IN" dirty="0"/>
              <a:t>Foam cells ruptured (apoptosis</a:t>
            </a:r>
            <a:r>
              <a:rPr lang="en-IN" dirty="0" smtClean="0"/>
              <a:t>)</a:t>
            </a:r>
            <a:endParaRPr lang="en-IN" dirty="0"/>
          </a:p>
          <a:p>
            <a:r>
              <a:rPr lang="en-IN" dirty="0"/>
              <a:t>Lipid release to intima and </a:t>
            </a:r>
            <a:r>
              <a:rPr lang="en-IN" dirty="0" smtClean="0"/>
              <a:t>becomes </a:t>
            </a:r>
            <a:r>
              <a:rPr lang="en-IN" b="1" u="sng" dirty="0">
                <a:solidFill>
                  <a:srgbClr val="0070C0"/>
                </a:solidFill>
              </a:rPr>
              <a:t>centre</a:t>
            </a:r>
            <a:r>
              <a:rPr lang="en-IN" dirty="0"/>
              <a:t> of atherosclerotic </a:t>
            </a:r>
            <a:r>
              <a:rPr lang="en-IN" dirty="0" smtClean="0"/>
              <a:t>plaques</a:t>
            </a:r>
            <a:endParaRPr lang="en-IN" dirty="0"/>
          </a:p>
          <a:p>
            <a:pPr marL="0" indent="0">
              <a:buNone/>
            </a:pPr>
            <a:r>
              <a:rPr lang="en-IN" dirty="0" smtClean="0"/>
              <a:t> </a:t>
            </a:r>
            <a:endParaRPr lang="en-IN" dirty="0"/>
          </a:p>
        </p:txBody>
      </p:sp>
      <p:pic>
        <p:nvPicPr>
          <p:cNvPr id="4" name="Picture 5" descr="EA38B3CC"/>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43608" y="2924944"/>
            <a:ext cx="7092000" cy="3721341"/>
          </a:xfrm>
          <a:prstGeom prst="rect">
            <a:avLst/>
          </a:prstGeom>
          <a:noFill/>
          <a:effectLst>
            <a:softEdge rad="3175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6066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Advancing </a:t>
            </a:r>
            <a:r>
              <a:rPr lang="en-IN" b="1" dirty="0">
                <a:solidFill>
                  <a:srgbClr val="FF0000"/>
                </a:solidFill>
                <a:effectLst>
                  <a:outerShdw blurRad="38100" dist="38100" dir="2700000" algn="tl">
                    <a:srgbClr val="000000">
                      <a:alpha val="43137"/>
                    </a:srgbClr>
                  </a:outerShdw>
                </a:effectLst>
              </a:rPr>
              <a:t>fibrous plaque</a:t>
            </a:r>
          </a:p>
        </p:txBody>
      </p:sp>
      <p:sp>
        <p:nvSpPr>
          <p:cNvPr id="3" name="Content Placeholder 2"/>
          <p:cNvSpPr>
            <a:spLocks noGrp="1"/>
          </p:cNvSpPr>
          <p:nvPr>
            <p:ph idx="1"/>
          </p:nvPr>
        </p:nvSpPr>
        <p:spPr/>
        <p:txBody>
          <a:bodyPr/>
          <a:lstStyle/>
          <a:p>
            <a:r>
              <a:rPr lang="en-IN" dirty="0"/>
              <a:t>The </a:t>
            </a:r>
            <a:r>
              <a:rPr lang="en-IN" b="1" u="sng" dirty="0" smtClean="0">
                <a:solidFill>
                  <a:srgbClr val="0070C0"/>
                </a:solidFill>
              </a:rPr>
              <a:t>fibrous cap </a:t>
            </a:r>
            <a:r>
              <a:rPr lang="en-IN" dirty="0" smtClean="0"/>
              <a:t>is formed by SMCs, collagen, GAGs, macrophages, T-cells &amp; </a:t>
            </a:r>
            <a:r>
              <a:rPr lang="en-IN" dirty="0" err="1" smtClean="0"/>
              <a:t>Ca</a:t>
            </a:r>
            <a:r>
              <a:rPr lang="en-IN" dirty="0" smtClean="0"/>
              <a:t> salts </a:t>
            </a:r>
          </a:p>
          <a:p>
            <a:r>
              <a:rPr lang="en-IN" dirty="0" smtClean="0"/>
              <a:t>This plaque is vulnerable and </a:t>
            </a:r>
            <a:r>
              <a:rPr lang="en-IN" dirty="0"/>
              <a:t>ruptures </a:t>
            </a:r>
            <a:r>
              <a:rPr lang="en-IN" dirty="0" smtClean="0"/>
              <a:t>easily </a:t>
            </a:r>
            <a:endParaRPr lang="en-IN" dirty="0"/>
          </a:p>
          <a:p>
            <a:r>
              <a:rPr lang="en-IN" dirty="0" smtClean="0"/>
              <a:t>Thrombus </a:t>
            </a:r>
            <a:r>
              <a:rPr lang="en-IN" dirty="0"/>
              <a:t>formed at the rupture </a:t>
            </a:r>
            <a:r>
              <a:rPr lang="en-IN" dirty="0" smtClean="0"/>
              <a:t>site</a:t>
            </a:r>
          </a:p>
          <a:p>
            <a:r>
              <a:rPr lang="en-IN" dirty="0" smtClean="0"/>
              <a:t>Leading to blockage of blood supply</a:t>
            </a:r>
          </a:p>
          <a:p>
            <a:r>
              <a:rPr lang="en-IN" dirty="0" smtClean="0"/>
              <a:t>Tendency of embolus formation</a:t>
            </a:r>
            <a:endParaRPr lang="en-IN" dirty="0"/>
          </a:p>
        </p:txBody>
      </p:sp>
    </p:spTree>
    <p:extLst>
      <p:ext uri="{BB962C8B-B14F-4D97-AF65-F5344CB8AC3E}">
        <p14:creationId xmlns:p14="http://schemas.microsoft.com/office/powerpoint/2010/main" xmlns="" val="1754960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rotWithShape="1">
          <a:blip r:embed="rId2">
            <a:extLst>
              <a:ext uri="{28A0092B-C50C-407E-A947-70E740481C1C}">
                <a14:useLocalDpi xmlns:a14="http://schemas.microsoft.com/office/drawing/2010/main" xmlns="" val="0"/>
              </a:ext>
            </a:extLst>
          </a:blip>
          <a:srcRect b="17074"/>
          <a:stretch/>
        </p:blipFill>
        <p:spPr bwMode="auto">
          <a:xfrm>
            <a:off x="899592" y="1600201"/>
            <a:ext cx="7632000" cy="48649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Advancing </a:t>
            </a:r>
            <a:r>
              <a:rPr lang="en-IN" b="1" dirty="0">
                <a:solidFill>
                  <a:srgbClr val="FF0000"/>
                </a:solidFill>
                <a:effectLst>
                  <a:outerShdw blurRad="38100" dist="38100" dir="2700000" algn="tl">
                    <a:srgbClr val="000000">
                      <a:alpha val="43137"/>
                    </a:srgbClr>
                  </a:outerShdw>
                </a:effectLst>
              </a:rPr>
              <a:t>fibrous plaque</a:t>
            </a:r>
          </a:p>
        </p:txBody>
      </p:sp>
    </p:spTree>
    <p:extLst>
      <p:ext uri="{BB962C8B-B14F-4D97-AF65-F5344CB8AC3E}">
        <p14:creationId xmlns:p14="http://schemas.microsoft.com/office/powerpoint/2010/main" xmlns="" val="17307990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4069161754"/>
              </p:ext>
            </p:extLst>
          </p:nvPr>
        </p:nvGraphicFramePr>
        <p:xfrm>
          <a:off x="3491880" y="2636912"/>
          <a:ext cx="2435225" cy="365125"/>
        </p:xfrm>
        <a:graphic>
          <a:graphicData uri="http://schemas.openxmlformats.org/presentationml/2006/ole">
            <p:oleObj spid="_x0000_s9231" name="Packager Shell Object" showAsIcon="1" r:id="rId3" imgW="2435400" imgH="364680" progId="Package">
              <p:embed/>
            </p:oleObj>
          </a:graphicData>
        </a:graphic>
      </p:graphicFrame>
    </p:spTree>
    <p:extLst>
      <p:ext uri="{BB962C8B-B14F-4D97-AF65-F5344CB8AC3E}">
        <p14:creationId xmlns:p14="http://schemas.microsoft.com/office/powerpoint/2010/main" xmlns="" val="2130054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Myocardial infarction </a:t>
            </a:r>
            <a:endParaRPr lang="en-IN" dirty="0"/>
          </a:p>
        </p:txBody>
      </p:sp>
      <p:sp>
        <p:nvSpPr>
          <p:cNvPr id="3" name="Content Placeholder 2"/>
          <p:cNvSpPr>
            <a:spLocks noGrp="1"/>
          </p:cNvSpPr>
          <p:nvPr>
            <p:ph idx="1"/>
          </p:nvPr>
        </p:nvSpPr>
        <p:spPr/>
        <p:txBody>
          <a:bodyPr/>
          <a:lstStyle/>
          <a:p>
            <a:r>
              <a:rPr lang="en-IN" dirty="0" smtClean="0"/>
              <a:t>Due to occlusion of one or more coronary artery</a:t>
            </a:r>
          </a:p>
          <a:p>
            <a:r>
              <a:rPr lang="en-IN" dirty="0" smtClean="0"/>
              <a:t>Ischemia of myocardium</a:t>
            </a:r>
          </a:p>
          <a:p>
            <a:r>
              <a:rPr lang="en-IN" dirty="0" smtClean="0"/>
              <a:t>Anaerobic glycolysis -  ↓ ATP, ↑ Lactic acid ↓ pH – further damage</a:t>
            </a:r>
          </a:p>
          <a:p>
            <a:r>
              <a:rPr lang="en-IN" dirty="0" smtClean="0"/>
              <a:t>Inefficient contraction of cardiac muscle</a:t>
            </a:r>
          </a:p>
          <a:p>
            <a:r>
              <a:rPr lang="en-IN" dirty="0" smtClean="0"/>
              <a:t>Necrosis of </a:t>
            </a:r>
            <a:r>
              <a:rPr lang="en-IN" dirty="0" err="1" smtClean="0"/>
              <a:t>myocytes</a:t>
            </a:r>
            <a:r>
              <a:rPr lang="en-IN" dirty="0" smtClean="0"/>
              <a:t> &amp; cardiac failure</a:t>
            </a:r>
            <a:endParaRPr lang="en-IN" dirty="0"/>
          </a:p>
        </p:txBody>
      </p:sp>
    </p:spTree>
    <p:extLst>
      <p:ext uri="{BB962C8B-B14F-4D97-AF65-F5344CB8AC3E}">
        <p14:creationId xmlns:p14="http://schemas.microsoft.com/office/powerpoint/2010/main" xmlns="" val="26125412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p:cNvPicPr>
            <a:picLocks noGrp="1" noChangeAspect="1" noChangeArrowheads="1"/>
          </p:cNvPicPr>
          <p:nvPr>
            <p:ph type="body" idx="1"/>
          </p:nvPr>
        </p:nvPicPr>
        <p:blipFill>
          <a:blip r:embed="rId2">
            <a:extLst>
              <a:ext uri="{28A0092B-C50C-407E-A947-70E740481C1C}">
                <a14:useLocalDpi xmlns:a14="http://schemas.microsoft.com/office/drawing/2010/main" xmlns="" val="0"/>
              </a:ext>
            </a:extLst>
          </a:blip>
          <a:srcRect/>
          <a:stretch>
            <a:fillRect/>
          </a:stretch>
        </p:blipFill>
        <p:spPr>
          <a:xfrm>
            <a:off x="0" y="0"/>
            <a:ext cx="9144000" cy="6858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Title 1"/>
          <p:cNvSpPr>
            <a:spLocks noGrp="1"/>
          </p:cNvSpPr>
          <p:nvPr>
            <p:ph type="title"/>
          </p:nvPr>
        </p:nvSpPr>
        <p:spPr/>
        <p:txBody>
          <a:bodyPr/>
          <a:lstStyle/>
          <a:p>
            <a:r>
              <a:rPr lang="en-IN" dirty="0" smtClean="0"/>
              <a:t> </a:t>
            </a:r>
            <a:endParaRPr lang="en-IN" dirty="0"/>
          </a:p>
        </p:txBody>
      </p:sp>
    </p:spTree>
    <p:extLst>
      <p:ext uri="{BB962C8B-B14F-4D97-AF65-F5344CB8AC3E}">
        <p14:creationId xmlns:p14="http://schemas.microsoft.com/office/powerpoint/2010/main" xmlns="" val="1613344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Line 2"/>
          <p:cNvSpPr>
            <a:spLocks noChangeShapeType="1"/>
          </p:cNvSpPr>
          <p:nvPr/>
        </p:nvSpPr>
        <p:spPr bwMode="auto">
          <a:xfrm>
            <a:off x="0" y="685800"/>
            <a:ext cx="9144000" cy="0"/>
          </a:xfrm>
          <a:prstGeom prst="line">
            <a:avLst/>
          </a:prstGeom>
          <a:noFill/>
          <a:ln w="571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IN"/>
          </a:p>
        </p:txBody>
      </p:sp>
      <p:sp>
        <p:nvSpPr>
          <p:cNvPr id="41987" name="Rectangle 3"/>
          <p:cNvSpPr>
            <a:spLocks noChangeArrowheads="1"/>
          </p:cNvSpPr>
          <p:nvPr/>
        </p:nvSpPr>
        <p:spPr bwMode="auto">
          <a:xfrm>
            <a:off x="165100" y="152400"/>
            <a:ext cx="88265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800" b="1">
                <a:solidFill>
                  <a:srgbClr val="FFCC00"/>
                </a:solidFill>
                <a:effectLst>
                  <a:outerShdw blurRad="38100" dist="38100" dir="2700000" algn="tl">
                    <a:srgbClr val="C0C0C0"/>
                  </a:outerShdw>
                </a:effectLst>
                <a:latin typeface="Arial" charset="0"/>
              </a:rPr>
              <a:t>The Role of Lipoproteins in Atherogenesis</a:t>
            </a:r>
          </a:p>
        </p:txBody>
      </p:sp>
      <p:sp>
        <p:nvSpPr>
          <p:cNvPr id="41988" name="Text Box 4"/>
          <p:cNvSpPr txBox="1">
            <a:spLocks noChangeArrowheads="1"/>
          </p:cNvSpPr>
          <p:nvPr/>
        </p:nvSpPr>
        <p:spPr bwMode="auto">
          <a:xfrm>
            <a:off x="609600" y="914400"/>
            <a:ext cx="1447800" cy="396875"/>
          </a:xfrm>
          <a:prstGeom prst="rect">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2"/>
                </a:solidFill>
                <a:latin typeface="Arial" charset="0"/>
              </a:rPr>
              <a:t>HDL</a:t>
            </a:r>
            <a:endParaRPr lang="en-US" altLang="en-US" sz="2400">
              <a:solidFill>
                <a:schemeClr val="bg2"/>
              </a:solidFill>
              <a:latin typeface="Arial" charset="0"/>
            </a:endParaRPr>
          </a:p>
        </p:txBody>
      </p:sp>
      <p:sp>
        <p:nvSpPr>
          <p:cNvPr id="41989" name="Text Box 5"/>
          <p:cNvSpPr txBox="1">
            <a:spLocks noChangeArrowheads="1"/>
          </p:cNvSpPr>
          <p:nvPr/>
        </p:nvSpPr>
        <p:spPr bwMode="auto">
          <a:xfrm>
            <a:off x="609600" y="3429000"/>
            <a:ext cx="1447800" cy="396875"/>
          </a:xfrm>
          <a:prstGeom prst="rect">
            <a:avLst/>
          </a:prstGeom>
          <a:solidFill>
            <a:srgbClr val="FF9218"/>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2"/>
                </a:solidFill>
                <a:latin typeface="Arial" charset="0"/>
              </a:rPr>
              <a:t>Liver</a:t>
            </a:r>
            <a:endParaRPr lang="en-US" altLang="en-US" sz="2400">
              <a:solidFill>
                <a:schemeClr val="bg2"/>
              </a:solidFill>
              <a:latin typeface="Arial" charset="0"/>
            </a:endParaRPr>
          </a:p>
        </p:txBody>
      </p:sp>
      <p:sp>
        <p:nvSpPr>
          <p:cNvPr id="41990" name="Text Box 6"/>
          <p:cNvSpPr txBox="1">
            <a:spLocks noChangeArrowheads="1"/>
          </p:cNvSpPr>
          <p:nvPr/>
        </p:nvSpPr>
        <p:spPr bwMode="auto">
          <a:xfrm>
            <a:off x="3641725" y="3352800"/>
            <a:ext cx="2133600" cy="825500"/>
          </a:xfrm>
          <a:prstGeom prst="rect">
            <a:avLst/>
          </a:prstGeom>
          <a:solidFill>
            <a:srgbClr val="FF9218"/>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pPr>
            <a:r>
              <a:rPr lang="en-US" altLang="en-US" sz="2000">
                <a:solidFill>
                  <a:schemeClr val="bg2"/>
                </a:solidFill>
                <a:latin typeface="Arial" charset="0"/>
              </a:rPr>
              <a:t>Oxidative</a:t>
            </a:r>
            <a:br>
              <a:rPr lang="en-US" altLang="en-US" sz="2000">
                <a:solidFill>
                  <a:schemeClr val="bg2"/>
                </a:solidFill>
                <a:latin typeface="Arial" charset="0"/>
              </a:rPr>
            </a:br>
            <a:r>
              <a:rPr lang="en-US" altLang="en-US" sz="2000">
                <a:solidFill>
                  <a:schemeClr val="bg2"/>
                </a:solidFill>
                <a:latin typeface="Arial" charset="0"/>
              </a:rPr>
              <a:t>modification</a:t>
            </a:r>
            <a:br>
              <a:rPr lang="en-US" altLang="en-US" sz="2000">
                <a:solidFill>
                  <a:schemeClr val="bg2"/>
                </a:solidFill>
                <a:latin typeface="Arial" charset="0"/>
              </a:rPr>
            </a:br>
            <a:r>
              <a:rPr lang="en-US" altLang="en-US" sz="2000">
                <a:solidFill>
                  <a:schemeClr val="bg2"/>
                </a:solidFill>
                <a:latin typeface="Arial" charset="0"/>
              </a:rPr>
              <a:t>of LDL</a:t>
            </a:r>
            <a:endParaRPr lang="en-US" altLang="en-US" sz="2400">
              <a:solidFill>
                <a:schemeClr val="bg2"/>
              </a:solidFill>
              <a:latin typeface="Arial" charset="0"/>
            </a:endParaRPr>
          </a:p>
        </p:txBody>
      </p:sp>
      <p:sp>
        <p:nvSpPr>
          <p:cNvPr id="41991" name="Text Box 7"/>
          <p:cNvSpPr txBox="1">
            <a:spLocks noChangeArrowheads="1"/>
          </p:cNvSpPr>
          <p:nvPr/>
        </p:nvSpPr>
        <p:spPr bwMode="auto">
          <a:xfrm>
            <a:off x="822325" y="1981200"/>
            <a:ext cx="1082675" cy="77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75000"/>
              </a:lnSpc>
            </a:pPr>
            <a:r>
              <a:rPr lang="en-US" altLang="en-US" sz="2000">
                <a:latin typeface="Arial" charset="0"/>
              </a:rPr>
              <a:t>LDL</a:t>
            </a:r>
            <a:br>
              <a:rPr lang="en-US" altLang="en-US" sz="2000">
                <a:latin typeface="Arial" charset="0"/>
              </a:rPr>
            </a:br>
            <a:r>
              <a:rPr lang="en-US" altLang="en-US" sz="2000">
                <a:latin typeface="Arial" charset="0"/>
              </a:rPr>
              <a:t>+</a:t>
            </a:r>
            <a:br>
              <a:rPr lang="en-US" altLang="en-US" sz="2000">
                <a:latin typeface="Arial" charset="0"/>
              </a:rPr>
            </a:br>
            <a:r>
              <a:rPr lang="en-US" altLang="en-US" sz="2000">
                <a:latin typeface="Arial" charset="0"/>
              </a:rPr>
              <a:t>VLDL</a:t>
            </a:r>
            <a:endParaRPr lang="en-US" altLang="en-US" sz="2400">
              <a:latin typeface="Arial" charset="0"/>
            </a:endParaRPr>
          </a:p>
        </p:txBody>
      </p:sp>
      <p:sp>
        <p:nvSpPr>
          <p:cNvPr id="41992" name="Text Box 8"/>
          <p:cNvSpPr txBox="1">
            <a:spLocks noChangeArrowheads="1"/>
          </p:cNvSpPr>
          <p:nvPr/>
        </p:nvSpPr>
        <p:spPr bwMode="auto">
          <a:xfrm>
            <a:off x="288925" y="4403725"/>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Cholesterol</a:t>
            </a:r>
            <a:br>
              <a:rPr lang="en-US" altLang="en-US" sz="2000">
                <a:latin typeface="Arial" charset="0"/>
              </a:rPr>
            </a:br>
            <a:r>
              <a:rPr lang="en-US" altLang="en-US" sz="2000">
                <a:latin typeface="Arial" charset="0"/>
              </a:rPr>
              <a:t>excreted</a:t>
            </a:r>
            <a:endParaRPr lang="en-US" altLang="en-US" sz="2400">
              <a:latin typeface="Arial" charset="0"/>
            </a:endParaRPr>
          </a:p>
        </p:txBody>
      </p:sp>
      <p:sp>
        <p:nvSpPr>
          <p:cNvPr id="41993" name="AutoShape 9"/>
          <p:cNvSpPr>
            <a:spLocks noChangeArrowheads="1"/>
          </p:cNvSpPr>
          <p:nvPr/>
        </p:nvSpPr>
        <p:spPr bwMode="auto">
          <a:xfrm>
            <a:off x="1219200" y="14478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solidFill>
                <a:schemeClr val="bg1"/>
              </a:solidFill>
              <a:latin typeface="Arial" charset="0"/>
            </a:endParaRPr>
          </a:p>
        </p:txBody>
      </p:sp>
      <p:sp>
        <p:nvSpPr>
          <p:cNvPr id="41994" name="AutoShape 10"/>
          <p:cNvSpPr>
            <a:spLocks noChangeArrowheads="1"/>
          </p:cNvSpPr>
          <p:nvPr/>
        </p:nvSpPr>
        <p:spPr bwMode="auto">
          <a:xfrm>
            <a:off x="1219200" y="28194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1995" name="AutoShape 11"/>
          <p:cNvSpPr>
            <a:spLocks noChangeArrowheads="1"/>
          </p:cNvSpPr>
          <p:nvPr/>
        </p:nvSpPr>
        <p:spPr bwMode="auto">
          <a:xfrm>
            <a:off x="1219200" y="39624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solidFill>
                <a:schemeClr val="bg1"/>
              </a:solidFill>
              <a:latin typeface="Arial" charset="0"/>
            </a:endParaRPr>
          </a:p>
        </p:txBody>
      </p:sp>
      <p:sp>
        <p:nvSpPr>
          <p:cNvPr id="41996" name="Text Box 12"/>
          <p:cNvSpPr txBox="1">
            <a:spLocks noChangeArrowheads="1"/>
          </p:cNvSpPr>
          <p:nvPr/>
        </p:nvSpPr>
        <p:spPr bwMode="auto">
          <a:xfrm>
            <a:off x="3641725" y="838200"/>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High plasma</a:t>
            </a:r>
            <a:br>
              <a:rPr lang="en-US" altLang="en-US" sz="2000">
                <a:latin typeface="Arial" charset="0"/>
              </a:rPr>
            </a:br>
            <a:r>
              <a:rPr lang="en-US" altLang="en-US" sz="2000">
                <a:latin typeface="Arial" charset="0"/>
              </a:rPr>
              <a:t>LDL</a:t>
            </a:r>
            <a:endParaRPr lang="en-US" altLang="en-US" sz="2400">
              <a:latin typeface="Arial" charset="0"/>
            </a:endParaRPr>
          </a:p>
        </p:txBody>
      </p:sp>
      <p:sp>
        <p:nvSpPr>
          <p:cNvPr id="41997" name="Text Box 13"/>
          <p:cNvSpPr txBox="1">
            <a:spLocks noChangeArrowheads="1"/>
          </p:cNvSpPr>
          <p:nvPr/>
        </p:nvSpPr>
        <p:spPr bwMode="auto">
          <a:xfrm>
            <a:off x="3641725" y="2057400"/>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LDL infiltration</a:t>
            </a:r>
            <a:br>
              <a:rPr lang="en-US" altLang="en-US" sz="2000">
                <a:latin typeface="Arial" charset="0"/>
              </a:rPr>
            </a:br>
            <a:r>
              <a:rPr lang="en-US" altLang="en-US" sz="2000">
                <a:latin typeface="Arial" charset="0"/>
              </a:rPr>
              <a:t>into intima</a:t>
            </a:r>
            <a:endParaRPr lang="en-US" altLang="en-US" sz="2400">
              <a:latin typeface="Arial" charset="0"/>
            </a:endParaRPr>
          </a:p>
        </p:txBody>
      </p:sp>
      <p:sp>
        <p:nvSpPr>
          <p:cNvPr id="41998" name="AutoShape 14"/>
          <p:cNvSpPr>
            <a:spLocks noChangeArrowheads="1"/>
          </p:cNvSpPr>
          <p:nvPr/>
        </p:nvSpPr>
        <p:spPr bwMode="auto">
          <a:xfrm>
            <a:off x="4532313" y="15240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1999" name="AutoShape 15"/>
          <p:cNvSpPr>
            <a:spLocks noChangeArrowheads="1"/>
          </p:cNvSpPr>
          <p:nvPr/>
        </p:nvSpPr>
        <p:spPr bwMode="auto">
          <a:xfrm>
            <a:off x="4556125" y="27432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2000" name="Text Box 16"/>
          <p:cNvSpPr txBox="1">
            <a:spLocks noChangeArrowheads="1"/>
          </p:cNvSpPr>
          <p:nvPr/>
        </p:nvSpPr>
        <p:spPr bwMode="auto">
          <a:xfrm>
            <a:off x="3717925" y="4191000"/>
            <a:ext cx="2073275" cy="161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5000"/>
              </a:lnSpc>
              <a:spcBef>
                <a:spcPct val="80000"/>
              </a:spcBef>
            </a:pPr>
            <a:r>
              <a:rPr lang="en-US" altLang="en-US" sz="2000">
                <a:latin typeface="Arial" charset="0"/>
              </a:rPr>
              <a:t>+</a:t>
            </a:r>
            <a:br>
              <a:rPr lang="en-US" altLang="en-US" sz="2000">
                <a:latin typeface="Arial" charset="0"/>
              </a:rPr>
            </a:br>
            <a:r>
              <a:rPr lang="en-US" altLang="en-US" sz="2000">
                <a:latin typeface="Arial" charset="0"/>
              </a:rPr>
              <a:t>Macrophages</a:t>
            </a:r>
          </a:p>
          <a:p>
            <a:pPr algn="ctr">
              <a:lnSpc>
                <a:spcPct val="85000"/>
              </a:lnSpc>
              <a:spcBef>
                <a:spcPct val="80000"/>
              </a:spcBef>
            </a:pPr>
            <a:r>
              <a:rPr lang="en-US" altLang="en-US" sz="2000">
                <a:latin typeface="Arial" charset="0"/>
              </a:rPr>
              <a:t>Foam cells</a:t>
            </a:r>
          </a:p>
          <a:p>
            <a:pPr algn="ctr">
              <a:lnSpc>
                <a:spcPct val="85000"/>
              </a:lnSpc>
              <a:spcBef>
                <a:spcPct val="80000"/>
              </a:spcBef>
            </a:pPr>
            <a:r>
              <a:rPr lang="en-US" altLang="en-US" sz="2000">
                <a:latin typeface="Arial" charset="0"/>
              </a:rPr>
              <a:t>Fatty streak</a:t>
            </a:r>
            <a:endParaRPr lang="en-US" altLang="en-US" sz="2400">
              <a:latin typeface="Arial" charset="0"/>
            </a:endParaRPr>
          </a:p>
        </p:txBody>
      </p:sp>
      <p:sp>
        <p:nvSpPr>
          <p:cNvPr id="42001" name="AutoShape 17"/>
          <p:cNvSpPr>
            <a:spLocks noChangeArrowheads="1"/>
          </p:cNvSpPr>
          <p:nvPr/>
        </p:nvSpPr>
        <p:spPr bwMode="auto">
          <a:xfrm>
            <a:off x="4632325" y="4800600"/>
            <a:ext cx="228600" cy="228600"/>
          </a:xfrm>
          <a:prstGeom prst="downArrow">
            <a:avLst>
              <a:gd name="adj1" fmla="val 50000"/>
              <a:gd name="adj2" fmla="val 250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2002" name="AutoShape 18"/>
          <p:cNvSpPr>
            <a:spLocks noChangeArrowheads="1"/>
          </p:cNvSpPr>
          <p:nvPr/>
        </p:nvSpPr>
        <p:spPr bwMode="auto">
          <a:xfrm>
            <a:off x="4632325" y="5257800"/>
            <a:ext cx="228600" cy="228600"/>
          </a:xfrm>
          <a:prstGeom prst="downArrow">
            <a:avLst>
              <a:gd name="adj1" fmla="val 50000"/>
              <a:gd name="adj2" fmla="val 250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2003" name="AutoShape 19"/>
          <p:cNvSpPr>
            <a:spLocks noChangeArrowheads="1"/>
          </p:cNvSpPr>
          <p:nvPr/>
        </p:nvSpPr>
        <p:spPr bwMode="auto">
          <a:xfrm rot="3732361">
            <a:off x="2306638" y="4146550"/>
            <a:ext cx="2209800" cy="228600"/>
          </a:xfrm>
          <a:prstGeom prst="leftArrow">
            <a:avLst>
              <a:gd name="adj1" fmla="val 50000"/>
              <a:gd name="adj2" fmla="val 241667"/>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IN"/>
          </a:p>
        </p:txBody>
      </p:sp>
      <p:sp>
        <p:nvSpPr>
          <p:cNvPr id="42004" name="Line 20"/>
          <p:cNvSpPr>
            <a:spLocks noChangeShapeType="1"/>
          </p:cNvSpPr>
          <p:nvPr/>
        </p:nvSpPr>
        <p:spPr bwMode="auto">
          <a:xfrm flipV="1">
            <a:off x="5486400" y="1143000"/>
            <a:ext cx="1752600" cy="4495800"/>
          </a:xfrm>
          <a:prstGeom prst="line">
            <a:avLst/>
          </a:prstGeom>
          <a:noFill/>
          <a:ln w="57150">
            <a:solidFill>
              <a:schemeClr val="accent1"/>
            </a:solidFill>
            <a:round/>
            <a:headEnd/>
            <a:tailEnd type="triangle" w="sm"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42005" name="Text Box 21"/>
          <p:cNvSpPr txBox="1">
            <a:spLocks noChangeArrowheads="1"/>
          </p:cNvSpPr>
          <p:nvPr/>
        </p:nvSpPr>
        <p:spPr bwMode="auto">
          <a:xfrm>
            <a:off x="7086600" y="4889500"/>
            <a:ext cx="1828800" cy="825500"/>
          </a:xfrm>
          <a:prstGeom prst="rect">
            <a:avLst/>
          </a:prstGeom>
          <a:solidFill>
            <a:srgbClr val="FF9218"/>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altLang="en-US" sz="2000">
                <a:solidFill>
                  <a:schemeClr val="bg2"/>
                </a:solidFill>
                <a:latin typeface="Arial" charset="0"/>
              </a:rPr>
              <a:t>Advanced</a:t>
            </a:r>
            <a:br>
              <a:rPr lang="en-US" altLang="en-US" sz="2000">
                <a:solidFill>
                  <a:schemeClr val="bg2"/>
                </a:solidFill>
                <a:latin typeface="Arial" charset="0"/>
              </a:rPr>
            </a:br>
            <a:r>
              <a:rPr lang="en-US" altLang="en-US" sz="2000">
                <a:solidFill>
                  <a:schemeClr val="bg2"/>
                </a:solidFill>
                <a:latin typeface="Arial" charset="0"/>
              </a:rPr>
              <a:t>fibrocalcific</a:t>
            </a:r>
            <a:br>
              <a:rPr lang="en-US" altLang="en-US" sz="2000">
                <a:solidFill>
                  <a:schemeClr val="bg2"/>
                </a:solidFill>
                <a:latin typeface="Arial" charset="0"/>
              </a:rPr>
            </a:br>
            <a:r>
              <a:rPr lang="en-US" altLang="en-US" sz="2000">
                <a:solidFill>
                  <a:schemeClr val="bg2"/>
                </a:solidFill>
                <a:latin typeface="Arial" charset="0"/>
              </a:rPr>
              <a:t>lesion</a:t>
            </a:r>
          </a:p>
        </p:txBody>
      </p:sp>
      <p:sp>
        <p:nvSpPr>
          <p:cNvPr id="42006" name="Text Box 22"/>
          <p:cNvSpPr txBox="1">
            <a:spLocks noChangeArrowheads="1"/>
          </p:cNvSpPr>
          <p:nvPr/>
        </p:nvSpPr>
        <p:spPr bwMode="auto">
          <a:xfrm>
            <a:off x="6934200" y="800100"/>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Endothelial</a:t>
            </a:r>
            <a:br>
              <a:rPr lang="en-US" altLang="en-US" sz="2000">
                <a:latin typeface="Arial" charset="0"/>
              </a:rPr>
            </a:br>
            <a:r>
              <a:rPr lang="en-US" altLang="en-US" sz="2000">
                <a:latin typeface="Arial" charset="0"/>
              </a:rPr>
              <a:t>injury</a:t>
            </a:r>
            <a:endParaRPr lang="en-US" altLang="en-US" sz="2400">
              <a:latin typeface="Arial" charset="0"/>
            </a:endParaRPr>
          </a:p>
        </p:txBody>
      </p:sp>
      <p:sp>
        <p:nvSpPr>
          <p:cNvPr id="42007" name="Text Box 23"/>
          <p:cNvSpPr txBox="1">
            <a:spLocks noChangeArrowheads="1"/>
          </p:cNvSpPr>
          <p:nvPr/>
        </p:nvSpPr>
        <p:spPr bwMode="auto">
          <a:xfrm>
            <a:off x="6994525" y="1943100"/>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Adherence</a:t>
            </a:r>
            <a:br>
              <a:rPr lang="en-US" altLang="en-US" sz="2000">
                <a:latin typeface="Arial" charset="0"/>
              </a:rPr>
            </a:br>
            <a:r>
              <a:rPr lang="en-US" altLang="en-US" sz="2000">
                <a:latin typeface="Arial" charset="0"/>
              </a:rPr>
              <a:t>of platelets</a:t>
            </a:r>
            <a:endParaRPr lang="en-US" altLang="en-US" sz="2400">
              <a:latin typeface="Arial" charset="0"/>
            </a:endParaRPr>
          </a:p>
        </p:txBody>
      </p:sp>
      <p:sp>
        <p:nvSpPr>
          <p:cNvPr id="42008" name="Text Box 24"/>
          <p:cNvSpPr txBox="1">
            <a:spLocks noChangeArrowheads="1"/>
          </p:cNvSpPr>
          <p:nvPr/>
        </p:nvSpPr>
        <p:spPr bwMode="auto">
          <a:xfrm>
            <a:off x="6934200" y="3162300"/>
            <a:ext cx="2073275"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Release</a:t>
            </a:r>
            <a:br>
              <a:rPr lang="en-US" altLang="en-US" sz="2000">
                <a:latin typeface="Arial" charset="0"/>
              </a:rPr>
            </a:br>
            <a:r>
              <a:rPr lang="en-US" altLang="en-US" sz="2000">
                <a:latin typeface="Arial" charset="0"/>
              </a:rPr>
              <a:t>of PDGF</a:t>
            </a:r>
            <a:endParaRPr lang="en-US" altLang="en-US" sz="2400">
              <a:latin typeface="Arial" charset="0"/>
            </a:endParaRPr>
          </a:p>
        </p:txBody>
      </p:sp>
      <p:sp>
        <p:nvSpPr>
          <p:cNvPr id="42009" name="AutoShape 25"/>
          <p:cNvSpPr>
            <a:spLocks noChangeArrowheads="1"/>
          </p:cNvSpPr>
          <p:nvPr/>
        </p:nvSpPr>
        <p:spPr bwMode="auto">
          <a:xfrm>
            <a:off x="7848600" y="14859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2010" name="AutoShape 26"/>
          <p:cNvSpPr>
            <a:spLocks noChangeArrowheads="1"/>
          </p:cNvSpPr>
          <p:nvPr/>
        </p:nvSpPr>
        <p:spPr bwMode="auto">
          <a:xfrm>
            <a:off x="7848600" y="2628900"/>
            <a:ext cx="304800" cy="457200"/>
          </a:xfrm>
          <a:prstGeom prst="downArrow">
            <a:avLst>
              <a:gd name="adj1" fmla="val 50000"/>
              <a:gd name="adj2" fmla="val 37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Arial" charset="0"/>
            </a:endParaRPr>
          </a:p>
        </p:txBody>
      </p:sp>
      <p:sp>
        <p:nvSpPr>
          <p:cNvPr id="42011" name="AutoShape 27"/>
          <p:cNvSpPr>
            <a:spLocks noChangeArrowheads="1"/>
          </p:cNvSpPr>
          <p:nvPr/>
        </p:nvSpPr>
        <p:spPr bwMode="auto">
          <a:xfrm>
            <a:off x="7848600" y="3924300"/>
            <a:ext cx="304800" cy="762000"/>
          </a:xfrm>
          <a:prstGeom prst="downArrow">
            <a:avLst>
              <a:gd name="adj1" fmla="val 50000"/>
              <a:gd name="adj2" fmla="val 62500"/>
            </a:avLst>
          </a:prstGeom>
          <a:solidFill>
            <a:schemeClr val="accent1"/>
          </a:solidFill>
          <a:ln>
            <a:noFill/>
          </a:ln>
          <a:effectLst/>
          <a:extLs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solidFill>
                <a:schemeClr val="bg1"/>
              </a:solidFill>
              <a:latin typeface="Arial" charset="0"/>
            </a:endParaRPr>
          </a:p>
        </p:txBody>
      </p:sp>
      <p:sp>
        <p:nvSpPr>
          <p:cNvPr id="42012" name="Text Box 28"/>
          <p:cNvSpPr txBox="1">
            <a:spLocks noChangeArrowheads="1"/>
          </p:cNvSpPr>
          <p:nvPr/>
        </p:nvSpPr>
        <p:spPr bwMode="auto">
          <a:xfrm>
            <a:off x="6096000" y="3733800"/>
            <a:ext cx="13716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Other</a:t>
            </a:r>
            <a:br>
              <a:rPr lang="en-US" altLang="en-US" sz="2000">
                <a:latin typeface="Arial" charset="0"/>
              </a:rPr>
            </a:br>
            <a:r>
              <a:rPr lang="en-US" altLang="en-US" sz="2000">
                <a:latin typeface="Arial" charset="0"/>
              </a:rPr>
              <a:t>growth</a:t>
            </a:r>
            <a:br>
              <a:rPr lang="en-US" altLang="en-US" sz="2000">
                <a:latin typeface="Arial" charset="0"/>
              </a:rPr>
            </a:br>
            <a:r>
              <a:rPr lang="en-US" altLang="en-US" sz="2000">
                <a:latin typeface="Arial" charset="0"/>
              </a:rPr>
              <a:t>factors</a:t>
            </a:r>
            <a:endParaRPr lang="en-US" altLang="en-US" sz="2400">
              <a:latin typeface="Arial" charset="0"/>
            </a:endParaRPr>
          </a:p>
        </p:txBody>
      </p:sp>
      <p:sp>
        <p:nvSpPr>
          <p:cNvPr id="42013" name="AutoShape 29"/>
          <p:cNvSpPr>
            <a:spLocks noChangeArrowheads="1"/>
          </p:cNvSpPr>
          <p:nvPr/>
        </p:nvSpPr>
        <p:spPr bwMode="auto">
          <a:xfrm rot="1512741" flipH="1">
            <a:off x="7086600" y="4114800"/>
            <a:ext cx="762000" cy="152400"/>
          </a:xfrm>
          <a:prstGeom prst="leftArrow">
            <a:avLst>
              <a:gd name="adj1" fmla="val 50000"/>
              <a:gd name="adj2" fmla="val 125000"/>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IN"/>
          </a:p>
        </p:txBody>
      </p:sp>
      <p:sp>
        <p:nvSpPr>
          <p:cNvPr id="42014" name="Line 30"/>
          <p:cNvSpPr>
            <a:spLocks noChangeShapeType="1"/>
          </p:cNvSpPr>
          <p:nvPr/>
        </p:nvSpPr>
        <p:spPr bwMode="auto">
          <a:xfrm>
            <a:off x="5791200" y="3733800"/>
            <a:ext cx="381000" cy="152400"/>
          </a:xfrm>
          <a:prstGeom prst="line">
            <a:avLst/>
          </a:prstGeom>
          <a:noFill/>
          <a:ln w="571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IN"/>
          </a:p>
        </p:txBody>
      </p:sp>
      <p:sp>
        <p:nvSpPr>
          <p:cNvPr id="42015" name="Text Box 31"/>
          <p:cNvSpPr txBox="1">
            <a:spLocks noChangeArrowheads="1"/>
          </p:cNvSpPr>
          <p:nvPr/>
        </p:nvSpPr>
        <p:spPr bwMode="auto">
          <a:xfrm>
            <a:off x="2133600" y="2590800"/>
            <a:ext cx="1371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2000">
                <a:latin typeface="Arial" charset="0"/>
              </a:rPr>
              <a:t>LCAT</a:t>
            </a:r>
            <a:br>
              <a:rPr lang="en-US" altLang="en-US" sz="2000">
                <a:latin typeface="Arial" charset="0"/>
              </a:rPr>
            </a:br>
            <a:r>
              <a:rPr lang="en-US" altLang="en-US" sz="2000">
                <a:latin typeface="Arial" charset="0"/>
              </a:rPr>
              <a:t>APO-A1</a:t>
            </a:r>
            <a:endParaRPr lang="en-US" altLang="en-US" sz="2400">
              <a:latin typeface="Arial" charset="0"/>
            </a:endParaRPr>
          </a:p>
        </p:txBody>
      </p:sp>
      <p:sp>
        <p:nvSpPr>
          <p:cNvPr id="42016" name="AutoShape 32"/>
          <p:cNvSpPr>
            <a:spLocks noChangeArrowheads="1"/>
          </p:cNvSpPr>
          <p:nvPr/>
        </p:nvSpPr>
        <p:spPr bwMode="auto">
          <a:xfrm rot="3732361">
            <a:off x="1478757" y="1935956"/>
            <a:ext cx="1314450" cy="147637"/>
          </a:xfrm>
          <a:prstGeom prst="leftArrow">
            <a:avLst>
              <a:gd name="adj1" fmla="val 50000"/>
              <a:gd name="adj2" fmla="val 222581"/>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IN"/>
          </a:p>
        </p:txBody>
      </p:sp>
      <p:sp>
        <p:nvSpPr>
          <p:cNvPr id="42017" name="Text Box 33"/>
          <p:cNvSpPr txBox="1">
            <a:spLocks noChangeArrowheads="1"/>
          </p:cNvSpPr>
          <p:nvPr/>
        </p:nvSpPr>
        <p:spPr bwMode="auto">
          <a:xfrm>
            <a:off x="152400" y="5791200"/>
            <a:ext cx="4572000"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400">
                <a:latin typeface="Arial" charset="0"/>
              </a:rPr>
              <a:t>APO-A1=Apolipoprotein A1, HDL=High density lipoprotein, LCAT=Lecithin cholesterol acyltransferase, LDL=Low density lipoprotein, PDGF=Platelet-derived growth factor, VLDL=Very low density lipoprotein</a:t>
            </a:r>
          </a:p>
        </p:txBody>
      </p:sp>
      <p:grpSp>
        <p:nvGrpSpPr>
          <p:cNvPr id="42018" name="Group 34"/>
          <p:cNvGrpSpPr>
            <a:grpSpLocks/>
          </p:cNvGrpSpPr>
          <p:nvPr/>
        </p:nvGrpSpPr>
        <p:grpSpPr bwMode="auto">
          <a:xfrm>
            <a:off x="1981200" y="1112838"/>
            <a:ext cx="2057400" cy="2087562"/>
            <a:chOff x="-1632" y="701"/>
            <a:chExt cx="1296" cy="1315"/>
          </a:xfrm>
        </p:grpSpPr>
        <p:grpSp>
          <p:nvGrpSpPr>
            <p:cNvPr id="42019" name="Group 35"/>
            <p:cNvGrpSpPr>
              <a:grpSpLocks/>
            </p:cNvGrpSpPr>
            <p:nvPr/>
          </p:nvGrpSpPr>
          <p:grpSpPr bwMode="auto">
            <a:xfrm>
              <a:off x="-1632" y="701"/>
              <a:ext cx="1296" cy="1315"/>
              <a:chOff x="-2112" y="701"/>
              <a:chExt cx="1296" cy="1315"/>
            </a:xfrm>
          </p:grpSpPr>
          <p:cxnSp>
            <p:nvCxnSpPr>
              <p:cNvPr id="42020" name="AutoShape 36"/>
              <p:cNvCxnSpPr>
                <a:cxnSpLocks noChangeShapeType="1"/>
              </p:cNvCxnSpPr>
              <p:nvPr/>
            </p:nvCxnSpPr>
            <p:spPr bwMode="auto">
              <a:xfrm>
                <a:off x="-2112" y="701"/>
                <a:ext cx="1200" cy="1315"/>
              </a:xfrm>
              <a:prstGeom prst="curvedConnector2">
                <a:avLst/>
              </a:prstGeom>
              <a:noFill/>
              <a:ln w="66675">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2021" name="Line 37"/>
              <p:cNvSpPr>
                <a:spLocks noChangeShapeType="1"/>
              </p:cNvSpPr>
              <p:nvPr/>
            </p:nvSpPr>
            <p:spPr bwMode="auto">
              <a:xfrm>
                <a:off x="-1008" y="2016"/>
                <a:ext cx="192" cy="0"/>
              </a:xfrm>
              <a:prstGeom prst="line">
                <a:avLst/>
              </a:prstGeom>
              <a:noFill/>
              <a:ln w="66675">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IN"/>
              </a:p>
            </p:txBody>
          </p:sp>
        </p:grpSp>
        <p:sp>
          <p:nvSpPr>
            <p:cNvPr id="42022" name="Text Box 38"/>
            <p:cNvSpPr txBox="1">
              <a:spLocks noChangeArrowheads="1"/>
            </p:cNvSpPr>
            <p:nvPr/>
          </p:nvSpPr>
          <p:spPr bwMode="auto">
            <a:xfrm rot="2947958">
              <a:off x="-774" y="956"/>
              <a:ext cx="260"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latin typeface="Arial" charset="0"/>
                </a:rPr>
                <a:t>(-)</a:t>
              </a:r>
              <a:endParaRPr lang="en-US" altLang="en-US" sz="1600">
                <a:latin typeface="Times New Roman" pitchFamily="18" charset="0"/>
              </a:endParaRPr>
            </a:p>
          </p:txBody>
        </p:sp>
      </p:grpSp>
    </p:spTree>
    <p:extLst>
      <p:ext uri="{BB962C8B-B14F-4D97-AF65-F5344CB8AC3E}">
        <p14:creationId xmlns:p14="http://schemas.microsoft.com/office/powerpoint/2010/main" xmlns="" val="665248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014"/>
                                        </p:tgtEl>
                                        <p:attrNameLst>
                                          <p:attrName>style.visibility</p:attrName>
                                        </p:attrNameLst>
                                      </p:cBhvr>
                                      <p:to>
                                        <p:strVal val="visible"/>
                                      </p:to>
                                    </p:set>
                                    <p:anim calcmode="lin" valueType="num">
                                      <p:cBhvr additive="base">
                                        <p:cTn id="7" dur="500" fill="hold"/>
                                        <p:tgtEl>
                                          <p:spTgt spid="42014"/>
                                        </p:tgtEl>
                                        <p:attrNameLst>
                                          <p:attrName>ppt_x</p:attrName>
                                        </p:attrNameLst>
                                      </p:cBhvr>
                                      <p:tavLst>
                                        <p:tav tm="0">
                                          <p:val>
                                            <p:strVal val="#ppt_x"/>
                                          </p:val>
                                        </p:tav>
                                        <p:tav tm="100000">
                                          <p:val>
                                            <p:strVal val="#ppt_x"/>
                                          </p:val>
                                        </p:tav>
                                      </p:tavLst>
                                    </p:anim>
                                    <p:anim calcmode="lin" valueType="num">
                                      <p:cBhvr additive="base">
                                        <p:cTn id="8" dur="500" fill="hold"/>
                                        <p:tgtEl>
                                          <p:spTgt spid="4201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004"/>
                                        </p:tgtEl>
                                        <p:attrNameLst>
                                          <p:attrName>style.visibility</p:attrName>
                                        </p:attrNameLst>
                                      </p:cBhvr>
                                      <p:to>
                                        <p:strVal val="visible"/>
                                      </p:to>
                                    </p:set>
                                    <p:anim calcmode="lin" valueType="num">
                                      <p:cBhvr additive="base">
                                        <p:cTn id="12" dur="500" fill="hold"/>
                                        <p:tgtEl>
                                          <p:spTgt spid="42004"/>
                                        </p:tgtEl>
                                        <p:attrNameLst>
                                          <p:attrName>ppt_x</p:attrName>
                                        </p:attrNameLst>
                                      </p:cBhvr>
                                      <p:tavLst>
                                        <p:tav tm="0">
                                          <p:val>
                                            <p:strVal val="#ppt_x"/>
                                          </p:val>
                                        </p:tav>
                                        <p:tav tm="100000">
                                          <p:val>
                                            <p:strVal val="#ppt_x"/>
                                          </p:val>
                                        </p:tav>
                                      </p:tavLst>
                                    </p:anim>
                                    <p:anim calcmode="lin" valueType="num">
                                      <p:cBhvr additive="base">
                                        <p:cTn id="13" dur="500" fill="hold"/>
                                        <p:tgtEl>
                                          <p:spTgt spid="4200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2006"/>
                                        </p:tgtEl>
                                        <p:attrNameLst>
                                          <p:attrName>style.visibility</p:attrName>
                                        </p:attrNameLst>
                                      </p:cBhvr>
                                      <p:to>
                                        <p:strVal val="visible"/>
                                      </p:to>
                                    </p:set>
                                    <p:anim calcmode="lin" valueType="num">
                                      <p:cBhvr additive="base">
                                        <p:cTn id="17" dur="500" fill="hold"/>
                                        <p:tgtEl>
                                          <p:spTgt spid="42006"/>
                                        </p:tgtEl>
                                        <p:attrNameLst>
                                          <p:attrName>ppt_x</p:attrName>
                                        </p:attrNameLst>
                                      </p:cBhvr>
                                      <p:tavLst>
                                        <p:tav tm="0">
                                          <p:val>
                                            <p:strVal val="#ppt_x"/>
                                          </p:val>
                                        </p:tav>
                                        <p:tav tm="100000">
                                          <p:val>
                                            <p:strVal val="#ppt_x"/>
                                          </p:val>
                                        </p:tav>
                                      </p:tavLst>
                                    </p:anim>
                                    <p:anim calcmode="lin" valueType="num">
                                      <p:cBhvr additive="base">
                                        <p:cTn id="18" dur="500" fill="hold"/>
                                        <p:tgtEl>
                                          <p:spTgt spid="4200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2009"/>
                                        </p:tgtEl>
                                        <p:attrNameLst>
                                          <p:attrName>style.visibility</p:attrName>
                                        </p:attrNameLst>
                                      </p:cBhvr>
                                      <p:to>
                                        <p:strVal val="visible"/>
                                      </p:to>
                                    </p:set>
                                    <p:anim calcmode="lin" valueType="num">
                                      <p:cBhvr additive="base">
                                        <p:cTn id="22" dur="500" fill="hold"/>
                                        <p:tgtEl>
                                          <p:spTgt spid="42009"/>
                                        </p:tgtEl>
                                        <p:attrNameLst>
                                          <p:attrName>ppt_x</p:attrName>
                                        </p:attrNameLst>
                                      </p:cBhvr>
                                      <p:tavLst>
                                        <p:tav tm="0">
                                          <p:val>
                                            <p:strVal val="#ppt_x"/>
                                          </p:val>
                                        </p:tav>
                                        <p:tav tm="100000">
                                          <p:val>
                                            <p:strVal val="#ppt_x"/>
                                          </p:val>
                                        </p:tav>
                                      </p:tavLst>
                                    </p:anim>
                                    <p:anim calcmode="lin" valueType="num">
                                      <p:cBhvr additive="base">
                                        <p:cTn id="23" dur="500" fill="hold"/>
                                        <p:tgtEl>
                                          <p:spTgt spid="42009"/>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2007"/>
                                        </p:tgtEl>
                                        <p:attrNameLst>
                                          <p:attrName>style.visibility</p:attrName>
                                        </p:attrNameLst>
                                      </p:cBhvr>
                                      <p:to>
                                        <p:strVal val="visible"/>
                                      </p:to>
                                    </p:set>
                                    <p:anim calcmode="lin" valueType="num">
                                      <p:cBhvr additive="base">
                                        <p:cTn id="27" dur="500" fill="hold"/>
                                        <p:tgtEl>
                                          <p:spTgt spid="42007"/>
                                        </p:tgtEl>
                                        <p:attrNameLst>
                                          <p:attrName>ppt_x</p:attrName>
                                        </p:attrNameLst>
                                      </p:cBhvr>
                                      <p:tavLst>
                                        <p:tav tm="0">
                                          <p:val>
                                            <p:strVal val="#ppt_x"/>
                                          </p:val>
                                        </p:tav>
                                        <p:tav tm="100000">
                                          <p:val>
                                            <p:strVal val="#ppt_x"/>
                                          </p:val>
                                        </p:tav>
                                      </p:tavLst>
                                    </p:anim>
                                    <p:anim calcmode="lin" valueType="num">
                                      <p:cBhvr additive="base">
                                        <p:cTn id="28" dur="500" fill="hold"/>
                                        <p:tgtEl>
                                          <p:spTgt spid="42007"/>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2010"/>
                                        </p:tgtEl>
                                        <p:attrNameLst>
                                          <p:attrName>style.visibility</p:attrName>
                                        </p:attrNameLst>
                                      </p:cBhvr>
                                      <p:to>
                                        <p:strVal val="visible"/>
                                      </p:to>
                                    </p:set>
                                    <p:anim calcmode="lin" valueType="num">
                                      <p:cBhvr additive="base">
                                        <p:cTn id="32" dur="500" fill="hold"/>
                                        <p:tgtEl>
                                          <p:spTgt spid="42010"/>
                                        </p:tgtEl>
                                        <p:attrNameLst>
                                          <p:attrName>ppt_x</p:attrName>
                                        </p:attrNameLst>
                                      </p:cBhvr>
                                      <p:tavLst>
                                        <p:tav tm="0">
                                          <p:val>
                                            <p:strVal val="#ppt_x"/>
                                          </p:val>
                                        </p:tav>
                                        <p:tav tm="100000">
                                          <p:val>
                                            <p:strVal val="#ppt_x"/>
                                          </p:val>
                                        </p:tav>
                                      </p:tavLst>
                                    </p:anim>
                                    <p:anim calcmode="lin" valueType="num">
                                      <p:cBhvr additive="base">
                                        <p:cTn id="33" dur="500" fill="hold"/>
                                        <p:tgtEl>
                                          <p:spTgt spid="42010"/>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2008"/>
                                        </p:tgtEl>
                                        <p:attrNameLst>
                                          <p:attrName>style.visibility</p:attrName>
                                        </p:attrNameLst>
                                      </p:cBhvr>
                                      <p:to>
                                        <p:strVal val="visible"/>
                                      </p:to>
                                    </p:set>
                                    <p:anim calcmode="lin" valueType="num">
                                      <p:cBhvr additive="base">
                                        <p:cTn id="37" dur="500" fill="hold"/>
                                        <p:tgtEl>
                                          <p:spTgt spid="42008"/>
                                        </p:tgtEl>
                                        <p:attrNameLst>
                                          <p:attrName>ppt_x</p:attrName>
                                        </p:attrNameLst>
                                      </p:cBhvr>
                                      <p:tavLst>
                                        <p:tav tm="0">
                                          <p:val>
                                            <p:strVal val="#ppt_x"/>
                                          </p:val>
                                        </p:tav>
                                        <p:tav tm="100000">
                                          <p:val>
                                            <p:strVal val="#ppt_x"/>
                                          </p:val>
                                        </p:tav>
                                      </p:tavLst>
                                    </p:anim>
                                    <p:anim calcmode="lin" valueType="num">
                                      <p:cBhvr additive="base">
                                        <p:cTn id="38" dur="500" fill="hold"/>
                                        <p:tgtEl>
                                          <p:spTgt spid="42008"/>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2012"/>
                                        </p:tgtEl>
                                        <p:attrNameLst>
                                          <p:attrName>style.visibility</p:attrName>
                                        </p:attrNameLst>
                                      </p:cBhvr>
                                      <p:to>
                                        <p:strVal val="visible"/>
                                      </p:to>
                                    </p:set>
                                    <p:anim calcmode="lin" valueType="num">
                                      <p:cBhvr additive="base">
                                        <p:cTn id="42" dur="500" fill="hold"/>
                                        <p:tgtEl>
                                          <p:spTgt spid="42012"/>
                                        </p:tgtEl>
                                        <p:attrNameLst>
                                          <p:attrName>ppt_x</p:attrName>
                                        </p:attrNameLst>
                                      </p:cBhvr>
                                      <p:tavLst>
                                        <p:tav tm="0">
                                          <p:val>
                                            <p:strVal val="#ppt_x"/>
                                          </p:val>
                                        </p:tav>
                                        <p:tav tm="100000">
                                          <p:val>
                                            <p:strVal val="#ppt_x"/>
                                          </p:val>
                                        </p:tav>
                                      </p:tavLst>
                                    </p:anim>
                                    <p:anim calcmode="lin" valueType="num">
                                      <p:cBhvr additive="base">
                                        <p:cTn id="43" dur="500" fill="hold"/>
                                        <p:tgtEl>
                                          <p:spTgt spid="42012"/>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42013"/>
                                        </p:tgtEl>
                                        <p:attrNameLst>
                                          <p:attrName>style.visibility</p:attrName>
                                        </p:attrNameLst>
                                      </p:cBhvr>
                                      <p:to>
                                        <p:strVal val="visible"/>
                                      </p:to>
                                    </p:set>
                                    <p:anim calcmode="lin" valueType="num">
                                      <p:cBhvr additive="base">
                                        <p:cTn id="47" dur="500" fill="hold"/>
                                        <p:tgtEl>
                                          <p:spTgt spid="42013"/>
                                        </p:tgtEl>
                                        <p:attrNameLst>
                                          <p:attrName>ppt_x</p:attrName>
                                        </p:attrNameLst>
                                      </p:cBhvr>
                                      <p:tavLst>
                                        <p:tav tm="0">
                                          <p:val>
                                            <p:strVal val="#ppt_x"/>
                                          </p:val>
                                        </p:tav>
                                        <p:tav tm="100000">
                                          <p:val>
                                            <p:strVal val="#ppt_x"/>
                                          </p:val>
                                        </p:tav>
                                      </p:tavLst>
                                    </p:anim>
                                    <p:anim calcmode="lin" valueType="num">
                                      <p:cBhvr additive="base">
                                        <p:cTn id="48" dur="500" fill="hold"/>
                                        <p:tgtEl>
                                          <p:spTgt spid="42013"/>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42011"/>
                                        </p:tgtEl>
                                        <p:attrNameLst>
                                          <p:attrName>style.visibility</p:attrName>
                                        </p:attrNameLst>
                                      </p:cBhvr>
                                      <p:to>
                                        <p:strVal val="visible"/>
                                      </p:to>
                                    </p:set>
                                    <p:anim calcmode="lin" valueType="num">
                                      <p:cBhvr additive="base">
                                        <p:cTn id="52" dur="500" fill="hold"/>
                                        <p:tgtEl>
                                          <p:spTgt spid="42011"/>
                                        </p:tgtEl>
                                        <p:attrNameLst>
                                          <p:attrName>ppt_x</p:attrName>
                                        </p:attrNameLst>
                                      </p:cBhvr>
                                      <p:tavLst>
                                        <p:tav tm="0">
                                          <p:val>
                                            <p:strVal val="#ppt_x"/>
                                          </p:val>
                                        </p:tav>
                                        <p:tav tm="100000">
                                          <p:val>
                                            <p:strVal val="#ppt_x"/>
                                          </p:val>
                                        </p:tav>
                                      </p:tavLst>
                                    </p:anim>
                                    <p:anim calcmode="lin" valueType="num">
                                      <p:cBhvr additive="base">
                                        <p:cTn id="53" dur="500" fill="hold"/>
                                        <p:tgtEl>
                                          <p:spTgt spid="42011"/>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42005"/>
                                        </p:tgtEl>
                                        <p:attrNameLst>
                                          <p:attrName>style.visibility</p:attrName>
                                        </p:attrNameLst>
                                      </p:cBhvr>
                                      <p:to>
                                        <p:strVal val="visible"/>
                                      </p:to>
                                    </p:set>
                                    <p:anim calcmode="lin" valueType="num">
                                      <p:cBhvr additive="base">
                                        <p:cTn id="57" dur="500" fill="hold"/>
                                        <p:tgtEl>
                                          <p:spTgt spid="42005"/>
                                        </p:tgtEl>
                                        <p:attrNameLst>
                                          <p:attrName>ppt_x</p:attrName>
                                        </p:attrNameLst>
                                      </p:cBhvr>
                                      <p:tavLst>
                                        <p:tav tm="0">
                                          <p:val>
                                            <p:strVal val="#ppt_x"/>
                                          </p:val>
                                        </p:tav>
                                        <p:tav tm="100000">
                                          <p:val>
                                            <p:strVal val="#ppt_x"/>
                                          </p:val>
                                        </p:tav>
                                      </p:tavLst>
                                    </p:anim>
                                    <p:anim calcmode="lin" valueType="num">
                                      <p:cBhvr additive="base">
                                        <p:cTn id="58" dur="500" fill="hold"/>
                                        <p:tgtEl>
                                          <p:spTgt spid="42005"/>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2003"/>
                                        </p:tgtEl>
                                        <p:attrNameLst>
                                          <p:attrName>style.visibility</p:attrName>
                                        </p:attrNameLst>
                                      </p:cBhvr>
                                      <p:to>
                                        <p:strVal val="visible"/>
                                      </p:to>
                                    </p:set>
                                    <p:anim calcmode="lin" valueType="num">
                                      <p:cBhvr additive="base">
                                        <p:cTn id="63" dur="500" fill="hold"/>
                                        <p:tgtEl>
                                          <p:spTgt spid="42003"/>
                                        </p:tgtEl>
                                        <p:attrNameLst>
                                          <p:attrName>ppt_x</p:attrName>
                                        </p:attrNameLst>
                                      </p:cBhvr>
                                      <p:tavLst>
                                        <p:tav tm="0">
                                          <p:val>
                                            <p:strVal val="#ppt_x"/>
                                          </p:val>
                                        </p:tav>
                                        <p:tav tm="100000">
                                          <p:val>
                                            <p:strVal val="#ppt_x"/>
                                          </p:val>
                                        </p:tav>
                                      </p:tavLst>
                                    </p:anim>
                                    <p:anim calcmode="lin" valueType="num">
                                      <p:cBhvr additive="base">
                                        <p:cTn id="64" dur="500" fill="hold"/>
                                        <p:tgtEl>
                                          <p:spTgt spid="42003"/>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500"/>
                            </p:stCondLst>
                            <p:childTnLst>
                              <p:par>
                                <p:cTn id="66" presetID="2" presetClass="entr" presetSubtype="4" fill="hold" grpId="0" nodeType="afterEffect">
                                  <p:stCondLst>
                                    <p:cond delay="0"/>
                                  </p:stCondLst>
                                  <p:childTnLst>
                                    <p:set>
                                      <p:cBhvr>
                                        <p:cTn id="67" dur="1" fill="hold">
                                          <p:stCondLst>
                                            <p:cond delay="0"/>
                                          </p:stCondLst>
                                        </p:cTn>
                                        <p:tgtEl>
                                          <p:spTgt spid="42015"/>
                                        </p:tgtEl>
                                        <p:attrNameLst>
                                          <p:attrName>style.visibility</p:attrName>
                                        </p:attrNameLst>
                                      </p:cBhvr>
                                      <p:to>
                                        <p:strVal val="visible"/>
                                      </p:to>
                                    </p:set>
                                    <p:anim calcmode="lin" valueType="num">
                                      <p:cBhvr additive="base">
                                        <p:cTn id="68" dur="500" fill="hold"/>
                                        <p:tgtEl>
                                          <p:spTgt spid="42015"/>
                                        </p:tgtEl>
                                        <p:attrNameLst>
                                          <p:attrName>ppt_x</p:attrName>
                                        </p:attrNameLst>
                                      </p:cBhvr>
                                      <p:tavLst>
                                        <p:tav tm="0">
                                          <p:val>
                                            <p:strVal val="#ppt_x"/>
                                          </p:val>
                                        </p:tav>
                                        <p:tav tm="100000">
                                          <p:val>
                                            <p:strVal val="#ppt_x"/>
                                          </p:val>
                                        </p:tav>
                                      </p:tavLst>
                                    </p:anim>
                                    <p:anim calcmode="lin" valueType="num">
                                      <p:cBhvr additive="base">
                                        <p:cTn id="69" dur="500" fill="hold"/>
                                        <p:tgtEl>
                                          <p:spTgt spid="42015"/>
                                        </p:tgtEl>
                                        <p:attrNameLst>
                                          <p:attrName>ppt_y</p:attrName>
                                        </p:attrNameLst>
                                      </p:cBhvr>
                                      <p:tavLst>
                                        <p:tav tm="0">
                                          <p:val>
                                            <p:strVal val="1+#ppt_h/2"/>
                                          </p:val>
                                        </p:tav>
                                        <p:tav tm="100000">
                                          <p:val>
                                            <p:strVal val="#ppt_y"/>
                                          </p:val>
                                        </p:tav>
                                      </p:tavLst>
                                    </p:anim>
                                  </p:childTnLst>
                                </p:cTn>
                              </p:par>
                            </p:childTnLst>
                          </p:cTn>
                        </p:par>
                        <p:par>
                          <p:cTn id="70" fill="hold" nodeType="afterGroup">
                            <p:stCondLst>
                              <p:cond delay="1000"/>
                            </p:stCondLst>
                            <p:childTnLst>
                              <p:par>
                                <p:cTn id="71" presetID="2" presetClass="entr" presetSubtype="4" fill="hold" grpId="0" nodeType="afterEffect">
                                  <p:stCondLst>
                                    <p:cond delay="0"/>
                                  </p:stCondLst>
                                  <p:childTnLst>
                                    <p:set>
                                      <p:cBhvr>
                                        <p:cTn id="72" dur="1" fill="hold">
                                          <p:stCondLst>
                                            <p:cond delay="0"/>
                                          </p:stCondLst>
                                        </p:cTn>
                                        <p:tgtEl>
                                          <p:spTgt spid="42016"/>
                                        </p:tgtEl>
                                        <p:attrNameLst>
                                          <p:attrName>style.visibility</p:attrName>
                                        </p:attrNameLst>
                                      </p:cBhvr>
                                      <p:to>
                                        <p:strVal val="visible"/>
                                      </p:to>
                                    </p:set>
                                    <p:anim calcmode="lin" valueType="num">
                                      <p:cBhvr additive="base">
                                        <p:cTn id="73" dur="500" fill="hold"/>
                                        <p:tgtEl>
                                          <p:spTgt spid="42016"/>
                                        </p:tgtEl>
                                        <p:attrNameLst>
                                          <p:attrName>ppt_x</p:attrName>
                                        </p:attrNameLst>
                                      </p:cBhvr>
                                      <p:tavLst>
                                        <p:tav tm="0">
                                          <p:val>
                                            <p:strVal val="#ppt_x"/>
                                          </p:val>
                                        </p:tav>
                                        <p:tav tm="100000">
                                          <p:val>
                                            <p:strVal val="#ppt_x"/>
                                          </p:val>
                                        </p:tav>
                                      </p:tavLst>
                                    </p:anim>
                                    <p:anim calcmode="lin" valueType="num">
                                      <p:cBhvr additive="base">
                                        <p:cTn id="74" dur="500" fill="hold"/>
                                        <p:tgtEl>
                                          <p:spTgt spid="42016"/>
                                        </p:tgtEl>
                                        <p:attrNameLst>
                                          <p:attrName>ppt_y</p:attrName>
                                        </p:attrNameLst>
                                      </p:cBhvr>
                                      <p:tavLst>
                                        <p:tav tm="0">
                                          <p:val>
                                            <p:strVal val="1+#ppt_h/2"/>
                                          </p:val>
                                        </p:tav>
                                        <p:tav tm="100000">
                                          <p:val>
                                            <p:strVal val="#ppt_y"/>
                                          </p:val>
                                        </p:tav>
                                      </p:tavLst>
                                    </p:anim>
                                  </p:childTnLst>
                                </p:cTn>
                              </p:par>
                            </p:childTnLst>
                          </p:cTn>
                        </p:par>
                        <p:par>
                          <p:cTn id="75" fill="hold" nodeType="afterGroup">
                            <p:stCondLst>
                              <p:cond delay="1500"/>
                            </p:stCondLst>
                            <p:childTnLst>
                              <p:par>
                                <p:cTn id="76" presetID="2" presetClass="entr" presetSubtype="4" fill="hold" grpId="0" nodeType="afterEffect">
                                  <p:stCondLst>
                                    <p:cond delay="0"/>
                                  </p:stCondLst>
                                  <p:childTnLst>
                                    <p:set>
                                      <p:cBhvr>
                                        <p:cTn id="77" dur="1" fill="hold">
                                          <p:stCondLst>
                                            <p:cond delay="0"/>
                                          </p:stCondLst>
                                        </p:cTn>
                                        <p:tgtEl>
                                          <p:spTgt spid="41988"/>
                                        </p:tgtEl>
                                        <p:attrNameLst>
                                          <p:attrName>style.visibility</p:attrName>
                                        </p:attrNameLst>
                                      </p:cBhvr>
                                      <p:to>
                                        <p:strVal val="visible"/>
                                      </p:to>
                                    </p:set>
                                    <p:anim calcmode="lin" valueType="num">
                                      <p:cBhvr additive="base">
                                        <p:cTn id="78" dur="500" fill="hold"/>
                                        <p:tgtEl>
                                          <p:spTgt spid="41988"/>
                                        </p:tgtEl>
                                        <p:attrNameLst>
                                          <p:attrName>ppt_x</p:attrName>
                                        </p:attrNameLst>
                                      </p:cBhvr>
                                      <p:tavLst>
                                        <p:tav tm="0">
                                          <p:val>
                                            <p:strVal val="#ppt_x"/>
                                          </p:val>
                                        </p:tav>
                                        <p:tav tm="100000">
                                          <p:val>
                                            <p:strVal val="#ppt_x"/>
                                          </p:val>
                                        </p:tav>
                                      </p:tavLst>
                                    </p:anim>
                                    <p:anim calcmode="lin" valueType="num">
                                      <p:cBhvr additive="base">
                                        <p:cTn id="79" dur="500" fill="hold"/>
                                        <p:tgtEl>
                                          <p:spTgt spid="41988"/>
                                        </p:tgtEl>
                                        <p:attrNameLst>
                                          <p:attrName>ppt_y</p:attrName>
                                        </p:attrNameLst>
                                      </p:cBhvr>
                                      <p:tavLst>
                                        <p:tav tm="0">
                                          <p:val>
                                            <p:strVal val="1+#ppt_h/2"/>
                                          </p:val>
                                        </p:tav>
                                        <p:tav tm="100000">
                                          <p:val>
                                            <p:strVal val="#ppt_y"/>
                                          </p:val>
                                        </p:tav>
                                      </p:tavLst>
                                    </p:anim>
                                  </p:childTnLst>
                                </p:cTn>
                              </p:par>
                            </p:childTnLst>
                          </p:cTn>
                        </p:par>
                        <p:par>
                          <p:cTn id="80" fill="hold" nodeType="afterGroup">
                            <p:stCondLst>
                              <p:cond delay="2000"/>
                            </p:stCondLst>
                            <p:childTnLst>
                              <p:par>
                                <p:cTn id="81" presetID="2" presetClass="entr" presetSubtype="4" fill="hold" grpId="0" nodeType="afterEffect">
                                  <p:stCondLst>
                                    <p:cond delay="0"/>
                                  </p:stCondLst>
                                  <p:childTnLst>
                                    <p:set>
                                      <p:cBhvr>
                                        <p:cTn id="82" dur="1" fill="hold">
                                          <p:stCondLst>
                                            <p:cond delay="0"/>
                                          </p:stCondLst>
                                        </p:cTn>
                                        <p:tgtEl>
                                          <p:spTgt spid="41993"/>
                                        </p:tgtEl>
                                        <p:attrNameLst>
                                          <p:attrName>style.visibility</p:attrName>
                                        </p:attrNameLst>
                                      </p:cBhvr>
                                      <p:to>
                                        <p:strVal val="visible"/>
                                      </p:to>
                                    </p:set>
                                    <p:anim calcmode="lin" valueType="num">
                                      <p:cBhvr additive="base">
                                        <p:cTn id="83" dur="500" fill="hold"/>
                                        <p:tgtEl>
                                          <p:spTgt spid="41993"/>
                                        </p:tgtEl>
                                        <p:attrNameLst>
                                          <p:attrName>ppt_x</p:attrName>
                                        </p:attrNameLst>
                                      </p:cBhvr>
                                      <p:tavLst>
                                        <p:tav tm="0">
                                          <p:val>
                                            <p:strVal val="#ppt_x"/>
                                          </p:val>
                                        </p:tav>
                                        <p:tav tm="100000">
                                          <p:val>
                                            <p:strVal val="#ppt_x"/>
                                          </p:val>
                                        </p:tav>
                                      </p:tavLst>
                                    </p:anim>
                                    <p:anim calcmode="lin" valueType="num">
                                      <p:cBhvr additive="base">
                                        <p:cTn id="84" dur="500" fill="hold"/>
                                        <p:tgtEl>
                                          <p:spTgt spid="41993"/>
                                        </p:tgtEl>
                                        <p:attrNameLst>
                                          <p:attrName>ppt_y</p:attrName>
                                        </p:attrNameLst>
                                      </p:cBhvr>
                                      <p:tavLst>
                                        <p:tav tm="0">
                                          <p:val>
                                            <p:strVal val="1+#ppt_h/2"/>
                                          </p:val>
                                        </p:tav>
                                        <p:tav tm="100000">
                                          <p:val>
                                            <p:strVal val="#ppt_y"/>
                                          </p:val>
                                        </p:tav>
                                      </p:tavLst>
                                    </p:anim>
                                  </p:childTnLst>
                                </p:cTn>
                              </p:par>
                            </p:childTnLst>
                          </p:cTn>
                        </p:par>
                        <p:par>
                          <p:cTn id="85" fill="hold" nodeType="afterGroup">
                            <p:stCondLst>
                              <p:cond delay="2500"/>
                            </p:stCondLst>
                            <p:childTnLst>
                              <p:par>
                                <p:cTn id="86" presetID="2" presetClass="entr" presetSubtype="4" fill="hold" grpId="0" nodeType="afterEffect">
                                  <p:stCondLst>
                                    <p:cond delay="0"/>
                                  </p:stCondLst>
                                  <p:childTnLst>
                                    <p:set>
                                      <p:cBhvr>
                                        <p:cTn id="87" dur="1" fill="hold">
                                          <p:stCondLst>
                                            <p:cond delay="0"/>
                                          </p:stCondLst>
                                        </p:cTn>
                                        <p:tgtEl>
                                          <p:spTgt spid="41991"/>
                                        </p:tgtEl>
                                        <p:attrNameLst>
                                          <p:attrName>style.visibility</p:attrName>
                                        </p:attrNameLst>
                                      </p:cBhvr>
                                      <p:to>
                                        <p:strVal val="visible"/>
                                      </p:to>
                                    </p:set>
                                    <p:anim calcmode="lin" valueType="num">
                                      <p:cBhvr additive="base">
                                        <p:cTn id="88" dur="500" fill="hold"/>
                                        <p:tgtEl>
                                          <p:spTgt spid="41991"/>
                                        </p:tgtEl>
                                        <p:attrNameLst>
                                          <p:attrName>ppt_x</p:attrName>
                                        </p:attrNameLst>
                                      </p:cBhvr>
                                      <p:tavLst>
                                        <p:tav tm="0">
                                          <p:val>
                                            <p:strVal val="#ppt_x"/>
                                          </p:val>
                                        </p:tav>
                                        <p:tav tm="100000">
                                          <p:val>
                                            <p:strVal val="#ppt_x"/>
                                          </p:val>
                                        </p:tav>
                                      </p:tavLst>
                                    </p:anim>
                                    <p:anim calcmode="lin" valueType="num">
                                      <p:cBhvr additive="base">
                                        <p:cTn id="89" dur="500" fill="hold"/>
                                        <p:tgtEl>
                                          <p:spTgt spid="41991"/>
                                        </p:tgtEl>
                                        <p:attrNameLst>
                                          <p:attrName>ppt_y</p:attrName>
                                        </p:attrNameLst>
                                      </p:cBhvr>
                                      <p:tavLst>
                                        <p:tav tm="0">
                                          <p:val>
                                            <p:strVal val="1+#ppt_h/2"/>
                                          </p:val>
                                        </p:tav>
                                        <p:tav tm="100000">
                                          <p:val>
                                            <p:strVal val="#ppt_y"/>
                                          </p:val>
                                        </p:tav>
                                      </p:tavLst>
                                    </p:anim>
                                  </p:childTnLst>
                                </p:cTn>
                              </p:par>
                            </p:childTnLst>
                          </p:cTn>
                        </p:par>
                        <p:par>
                          <p:cTn id="90" fill="hold" nodeType="afterGroup">
                            <p:stCondLst>
                              <p:cond delay="3000"/>
                            </p:stCondLst>
                            <p:childTnLst>
                              <p:par>
                                <p:cTn id="91" presetID="2" presetClass="entr" presetSubtype="4" fill="hold" grpId="0" nodeType="afterEffect">
                                  <p:stCondLst>
                                    <p:cond delay="0"/>
                                  </p:stCondLst>
                                  <p:childTnLst>
                                    <p:set>
                                      <p:cBhvr>
                                        <p:cTn id="92" dur="1" fill="hold">
                                          <p:stCondLst>
                                            <p:cond delay="0"/>
                                          </p:stCondLst>
                                        </p:cTn>
                                        <p:tgtEl>
                                          <p:spTgt spid="41994"/>
                                        </p:tgtEl>
                                        <p:attrNameLst>
                                          <p:attrName>style.visibility</p:attrName>
                                        </p:attrNameLst>
                                      </p:cBhvr>
                                      <p:to>
                                        <p:strVal val="visible"/>
                                      </p:to>
                                    </p:set>
                                    <p:anim calcmode="lin" valueType="num">
                                      <p:cBhvr additive="base">
                                        <p:cTn id="93" dur="500" fill="hold"/>
                                        <p:tgtEl>
                                          <p:spTgt spid="41994"/>
                                        </p:tgtEl>
                                        <p:attrNameLst>
                                          <p:attrName>ppt_x</p:attrName>
                                        </p:attrNameLst>
                                      </p:cBhvr>
                                      <p:tavLst>
                                        <p:tav tm="0">
                                          <p:val>
                                            <p:strVal val="#ppt_x"/>
                                          </p:val>
                                        </p:tav>
                                        <p:tav tm="100000">
                                          <p:val>
                                            <p:strVal val="#ppt_x"/>
                                          </p:val>
                                        </p:tav>
                                      </p:tavLst>
                                    </p:anim>
                                    <p:anim calcmode="lin" valueType="num">
                                      <p:cBhvr additive="base">
                                        <p:cTn id="94" dur="500" fill="hold"/>
                                        <p:tgtEl>
                                          <p:spTgt spid="41994"/>
                                        </p:tgtEl>
                                        <p:attrNameLst>
                                          <p:attrName>ppt_y</p:attrName>
                                        </p:attrNameLst>
                                      </p:cBhvr>
                                      <p:tavLst>
                                        <p:tav tm="0">
                                          <p:val>
                                            <p:strVal val="1+#ppt_h/2"/>
                                          </p:val>
                                        </p:tav>
                                        <p:tav tm="100000">
                                          <p:val>
                                            <p:strVal val="#ppt_y"/>
                                          </p:val>
                                        </p:tav>
                                      </p:tavLst>
                                    </p:anim>
                                  </p:childTnLst>
                                </p:cTn>
                              </p:par>
                            </p:childTnLst>
                          </p:cTn>
                        </p:par>
                        <p:par>
                          <p:cTn id="95" fill="hold" nodeType="afterGroup">
                            <p:stCondLst>
                              <p:cond delay="3500"/>
                            </p:stCondLst>
                            <p:childTnLst>
                              <p:par>
                                <p:cTn id="96" presetID="2" presetClass="entr" presetSubtype="4" fill="hold" grpId="0" nodeType="afterEffect">
                                  <p:stCondLst>
                                    <p:cond delay="0"/>
                                  </p:stCondLst>
                                  <p:childTnLst>
                                    <p:set>
                                      <p:cBhvr>
                                        <p:cTn id="97" dur="1" fill="hold">
                                          <p:stCondLst>
                                            <p:cond delay="0"/>
                                          </p:stCondLst>
                                        </p:cTn>
                                        <p:tgtEl>
                                          <p:spTgt spid="41989"/>
                                        </p:tgtEl>
                                        <p:attrNameLst>
                                          <p:attrName>style.visibility</p:attrName>
                                        </p:attrNameLst>
                                      </p:cBhvr>
                                      <p:to>
                                        <p:strVal val="visible"/>
                                      </p:to>
                                    </p:set>
                                    <p:anim calcmode="lin" valueType="num">
                                      <p:cBhvr additive="base">
                                        <p:cTn id="98" dur="500" fill="hold"/>
                                        <p:tgtEl>
                                          <p:spTgt spid="41989"/>
                                        </p:tgtEl>
                                        <p:attrNameLst>
                                          <p:attrName>ppt_x</p:attrName>
                                        </p:attrNameLst>
                                      </p:cBhvr>
                                      <p:tavLst>
                                        <p:tav tm="0">
                                          <p:val>
                                            <p:strVal val="#ppt_x"/>
                                          </p:val>
                                        </p:tav>
                                        <p:tav tm="100000">
                                          <p:val>
                                            <p:strVal val="#ppt_x"/>
                                          </p:val>
                                        </p:tav>
                                      </p:tavLst>
                                    </p:anim>
                                    <p:anim calcmode="lin" valueType="num">
                                      <p:cBhvr additive="base">
                                        <p:cTn id="99" dur="500" fill="hold"/>
                                        <p:tgtEl>
                                          <p:spTgt spid="41989"/>
                                        </p:tgtEl>
                                        <p:attrNameLst>
                                          <p:attrName>ppt_y</p:attrName>
                                        </p:attrNameLst>
                                      </p:cBhvr>
                                      <p:tavLst>
                                        <p:tav tm="0">
                                          <p:val>
                                            <p:strVal val="1+#ppt_h/2"/>
                                          </p:val>
                                        </p:tav>
                                        <p:tav tm="100000">
                                          <p:val>
                                            <p:strVal val="#ppt_y"/>
                                          </p:val>
                                        </p:tav>
                                      </p:tavLst>
                                    </p:anim>
                                  </p:childTnLst>
                                </p:cTn>
                              </p:par>
                            </p:childTnLst>
                          </p:cTn>
                        </p:par>
                        <p:par>
                          <p:cTn id="100" fill="hold" nodeType="afterGroup">
                            <p:stCondLst>
                              <p:cond delay="4000"/>
                            </p:stCondLst>
                            <p:childTnLst>
                              <p:par>
                                <p:cTn id="101" presetID="2" presetClass="entr" presetSubtype="4" fill="hold" grpId="0" nodeType="afterEffect">
                                  <p:stCondLst>
                                    <p:cond delay="0"/>
                                  </p:stCondLst>
                                  <p:childTnLst>
                                    <p:set>
                                      <p:cBhvr>
                                        <p:cTn id="102" dur="1" fill="hold">
                                          <p:stCondLst>
                                            <p:cond delay="0"/>
                                          </p:stCondLst>
                                        </p:cTn>
                                        <p:tgtEl>
                                          <p:spTgt spid="41995"/>
                                        </p:tgtEl>
                                        <p:attrNameLst>
                                          <p:attrName>style.visibility</p:attrName>
                                        </p:attrNameLst>
                                      </p:cBhvr>
                                      <p:to>
                                        <p:strVal val="visible"/>
                                      </p:to>
                                    </p:set>
                                    <p:anim calcmode="lin" valueType="num">
                                      <p:cBhvr additive="base">
                                        <p:cTn id="103" dur="500" fill="hold"/>
                                        <p:tgtEl>
                                          <p:spTgt spid="41995"/>
                                        </p:tgtEl>
                                        <p:attrNameLst>
                                          <p:attrName>ppt_x</p:attrName>
                                        </p:attrNameLst>
                                      </p:cBhvr>
                                      <p:tavLst>
                                        <p:tav tm="0">
                                          <p:val>
                                            <p:strVal val="#ppt_x"/>
                                          </p:val>
                                        </p:tav>
                                        <p:tav tm="100000">
                                          <p:val>
                                            <p:strVal val="#ppt_x"/>
                                          </p:val>
                                        </p:tav>
                                      </p:tavLst>
                                    </p:anim>
                                    <p:anim calcmode="lin" valueType="num">
                                      <p:cBhvr additive="base">
                                        <p:cTn id="104" dur="500" fill="hold"/>
                                        <p:tgtEl>
                                          <p:spTgt spid="41995"/>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4500"/>
                            </p:stCondLst>
                            <p:childTnLst>
                              <p:par>
                                <p:cTn id="106" presetID="2" presetClass="entr" presetSubtype="4" fill="hold" grpId="0" nodeType="afterEffect">
                                  <p:stCondLst>
                                    <p:cond delay="0"/>
                                  </p:stCondLst>
                                  <p:childTnLst>
                                    <p:set>
                                      <p:cBhvr>
                                        <p:cTn id="107" dur="1" fill="hold">
                                          <p:stCondLst>
                                            <p:cond delay="0"/>
                                          </p:stCondLst>
                                        </p:cTn>
                                        <p:tgtEl>
                                          <p:spTgt spid="41992"/>
                                        </p:tgtEl>
                                        <p:attrNameLst>
                                          <p:attrName>style.visibility</p:attrName>
                                        </p:attrNameLst>
                                      </p:cBhvr>
                                      <p:to>
                                        <p:strVal val="visible"/>
                                      </p:to>
                                    </p:set>
                                    <p:anim calcmode="lin" valueType="num">
                                      <p:cBhvr additive="base">
                                        <p:cTn id="108" dur="500" fill="hold"/>
                                        <p:tgtEl>
                                          <p:spTgt spid="41992"/>
                                        </p:tgtEl>
                                        <p:attrNameLst>
                                          <p:attrName>ppt_x</p:attrName>
                                        </p:attrNameLst>
                                      </p:cBhvr>
                                      <p:tavLst>
                                        <p:tav tm="0">
                                          <p:val>
                                            <p:strVal val="#ppt_x"/>
                                          </p:val>
                                        </p:tav>
                                        <p:tav tm="100000">
                                          <p:val>
                                            <p:strVal val="#ppt_x"/>
                                          </p:val>
                                        </p:tav>
                                      </p:tavLst>
                                    </p:anim>
                                    <p:anim calcmode="lin" valueType="num">
                                      <p:cBhvr additive="base">
                                        <p:cTn id="109" dur="500" fill="hold"/>
                                        <p:tgtEl>
                                          <p:spTgt spid="41992"/>
                                        </p:tgtEl>
                                        <p:attrNameLst>
                                          <p:attrName>ppt_y</p:attrName>
                                        </p:attrNameLst>
                                      </p:cBhvr>
                                      <p:tavLst>
                                        <p:tav tm="0">
                                          <p:val>
                                            <p:strVal val="1+#ppt_h/2"/>
                                          </p:val>
                                        </p:tav>
                                        <p:tav tm="100000">
                                          <p:val>
                                            <p:strVal val="#ppt_y"/>
                                          </p:val>
                                        </p:tav>
                                      </p:tavLst>
                                    </p:anim>
                                  </p:childTnLst>
                                </p:cTn>
                              </p:par>
                            </p:childTnLst>
                          </p:cTn>
                        </p:par>
                        <p:par>
                          <p:cTn id="110" fill="hold" nodeType="afterGroup">
                            <p:stCondLst>
                              <p:cond delay="5000"/>
                            </p:stCondLst>
                            <p:childTnLst>
                              <p:par>
                                <p:cTn id="111" presetID="2" presetClass="entr" presetSubtype="4" fill="hold" nodeType="afterEffect">
                                  <p:stCondLst>
                                    <p:cond delay="0"/>
                                  </p:stCondLst>
                                  <p:childTnLst>
                                    <p:set>
                                      <p:cBhvr>
                                        <p:cTn id="112" dur="1" fill="hold">
                                          <p:stCondLst>
                                            <p:cond delay="0"/>
                                          </p:stCondLst>
                                        </p:cTn>
                                        <p:tgtEl>
                                          <p:spTgt spid="42018"/>
                                        </p:tgtEl>
                                        <p:attrNameLst>
                                          <p:attrName>style.visibility</p:attrName>
                                        </p:attrNameLst>
                                      </p:cBhvr>
                                      <p:to>
                                        <p:strVal val="visible"/>
                                      </p:to>
                                    </p:set>
                                    <p:anim calcmode="lin" valueType="num">
                                      <p:cBhvr additive="base">
                                        <p:cTn id="113" dur="500" fill="hold"/>
                                        <p:tgtEl>
                                          <p:spTgt spid="42018"/>
                                        </p:tgtEl>
                                        <p:attrNameLst>
                                          <p:attrName>ppt_x</p:attrName>
                                        </p:attrNameLst>
                                      </p:cBhvr>
                                      <p:tavLst>
                                        <p:tav tm="0">
                                          <p:val>
                                            <p:strVal val="#ppt_x"/>
                                          </p:val>
                                        </p:tav>
                                        <p:tav tm="100000">
                                          <p:val>
                                            <p:strVal val="#ppt_x"/>
                                          </p:val>
                                        </p:tav>
                                      </p:tavLst>
                                    </p:anim>
                                    <p:anim calcmode="lin" valueType="num">
                                      <p:cBhvr additive="base">
                                        <p:cTn id="114" dur="500" fill="hold"/>
                                        <p:tgtEl>
                                          <p:spTgt spid="420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autoUpdateAnimBg="0"/>
      <p:bldP spid="41989" grpId="0" animBg="1" autoUpdateAnimBg="0"/>
      <p:bldP spid="41991" grpId="0" autoUpdateAnimBg="0"/>
      <p:bldP spid="41992" grpId="0" autoUpdateAnimBg="0"/>
      <p:bldP spid="41993" grpId="0" animBg="1" autoUpdateAnimBg="0"/>
      <p:bldP spid="41994" grpId="0" animBg="1" autoUpdateAnimBg="0"/>
      <p:bldP spid="41995" grpId="0" animBg="1" autoUpdateAnimBg="0"/>
      <p:bldP spid="42003" grpId="0" animBg="1"/>
      <p:bldP spid="42004" grpId="0" animBg="1"/>
      <p:bldP spid="42005" grpId="0" animBg="1" autoUpdateAnimBg="0"/>
      <p:bldP spid="42006" grpId="0" autoUpdateAnimBg="0"/>
      <p:bldP spid="42007" grpId="0" autoUpdateAnimBg="0"/>
      <p:bldP spid="42008" grpId="0" autoUpdateAnimBg="0"/>
      <p:bldP spid="42009" grpId="0" animBg="1" autoUpdateAnimBg="0"/>
      <p:bldP spid="42010" grpId="0" animBg="1" autoUpdateAnimBg="0"/>
      <p:bldP spid="42011" grpId="0" animBg="1" autoUpdateAnimBg="0"/>
      <p:bldP spid="42012" grpId="0" autoUpdateAnimBg="0"/>
      <p:bldP spid="42013" grpId="0" animBg="1"/>
      <p:bldP spid="42014" grpId="0" animBg="1"/>
      <p:bldP spid="42015" grpId="0" autoUpdateAnimBg="0"/>
      <p:bldP spid="4201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a:bodyPr>
          <a:lstStyle/>
          <a:p>
            <a:pPr eaLnBrk="1" hangingPunct="1">
              <a:defRPr/>
            </a:pPr>
            <a:r>
              <a:rPr lang="en-US" sz="4000" b="1" dirty="0" smtClean="0">
                <a:solidFill>
                  <a:srgbClr val="FF0000"/>
                </a:solidFill>
                <a:effectLst>
                  <a:outerShdw blurRad="38100" dist="38100" dir="2700000" algn="tl">
                    <a:srgbClr val="000000">
                      <a:alpha val="43137"/>
                    </a:srgbClr>
                  </a:outerShdw>
                </a:effectLst>
              </a:rPr>
              <a:t>Risk Factors for Atherosclerosis</a:t>
            </a:r>
          </a:p>
        </p:txBody>
      </p:sp>
      <p:sp>
        <p:nvSpPr>
          <p:cNvPr id="109571" name="Rectangle 3"/>
          <p:cNvSpPr>
            <a:spLocks noGrp="1" noChangeArrowheads="1"/>
          </p:cNvSpPr>
          <p:nvPr>
            <p:ph type="body" idx="1"/>
          </p:nvPr>
        </p:nvSpPr>
        <p:spPr>
          <a:xfrm>
            <a:off x="457200" y="1600200"/>
            <a:ext cx="8229600" cy="4853136"/>
          </a:xfrm>
        </p:spPr>
        <p:txBody>
          <a:bodyPr>
            <a:normAutofit/>
          </a:bodyPr>
          <a:lstStyle/>
          <a:p>
            <a:pPr eaLnBrk="1" hangingPunct="1">
              <a:lnSpc>
                <a:spcPct val="85000"/>
              </a:lnSpc>
              <a:defRPr/>
            </a:pPr>
            <a:r>
              <a:rPr lang="en-US" dirty="0" smtClean="0"/>
              <a:t>Elderly Age </a:t>
            </a:r>
          </a:p>
          <a:p>
            <a:pPr eaLnBrk="1" hangingPunct="1">
              <a:lnSpc>
                <a:spcPct val="85000"/>
              </a:lnSpc>
              <a:defRPr/>
            </a:pPr>
            <a:r>
              <a:rPr lang="en-US" dirty="0" smtClean="0"/>
              <a:t>Family history of CAD</a:t>
            </a:r>
          </a:p>
          <a:p>
            <a:pPr eaLnBrk="1" hangingPunct="1">
              <a:lnSpc>
                <a:spcPct val="85000"/>
              </a:lnSpc>
              <a:defRPr/>
            </a:pPr>
            <a:r>
              <a:rPr lang="en-US" dirty="0"/>
              <a:t>S</a:t>
            </a:r>
            <a:r>
              <a:rPr lang="en-US" dirty="0" smtClean="0"/>
              <a:t>moking</a:t>
            </a:r>
          </a:p>
          <a:p>
            <a:pPr eaLnBrk="1" hangingPunct="1">
              <a:lnSpc>
                <a:spcPct val="85000"/>
              </a:lnSpc>
              <a:defRPr/>
            </a:pPr>
            <a:r>
              <a:rPr lang="en-US" dirty="0"/>
              <a:t>H</a:t>
            </a:r>
            <a:r>
              <a:rPr lang="en-US" dirty="0" smtClean="0"/>
              <a:t>ypertension &gt;140/90 mm Hg</a:t>
            </a:r>
          </a:p>
          <a:p>
            <a:pPr eaLnBrk="1" hangingPunct="1">
              <a:lnSpc>
                <a:spcPct val="85000"/>
              </a:lnSpc>
              <a:defRPr/>
            </a:pPr>
            <a:r>
              <a:rPr lang="en-US" dirty="0" smtClean="0"/>
              <a:t>Obesity &gt;30% overweight</a:t>
            </a:r>
          </a:p>
          <a:p>
            <a:pPr eaLnBrk="1" hangingPunct="1">
              <a:lnSpc>
                <a:spcPct val="85000"/>
              </a:lnSpc>
              <a:defRPr/>
            </a:pPr>
            <a:r>
              <a:rPr lang="en-US" dirty="0"/>
              <a:t>D</a:t>
            </a:r>
            <a:r>
              <a:rPr lang="en-US" dirty="0" smtClean="0"/>
              <a:t>iabetes mellitus</a:t>
            </a:r>
          </a:p>
          <a:p>
            <a:pPr eaLnBrk="1" hangingPunct="1">
              <a:lnSpc>
                <a:spcPct val="85000"/>
              </a:lnSpc>
              <a:defRPr/>
            </a:pPr>
            <a:r>
              <a:rPr lang="en-US" dirty="0" smtClean="0"/>
              <a:t>Inactivity/ lack of exercise</a:t>
            </a:r>
          </a:p>
          <a:p>
            <a:pPr eaLnBrk="1" hangingPunct="1">
              <a:defRPr/>
            </a:pPr>
            <a:endParaRPr lang="en-US" dirty="0" smtClean="0"/>
          </a:p>
        </p:txBody>
      </p:sp>
    </p:spTree>
    <p:extLst>
      <p:ext uri="{BB962C8B-B14F-4D97-AF65-F5344CB8AC3E}">
        <p14:creationId xmlns:p14="http://schemas.microsoft.com/office/powerpoint/2010/main" xmlns="" val="3597812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fade">
                                      <p:cBhvr>
                                        <p:cTn id="7" dur="1000"/>
                                        <p:tgtEl>
                                          <p:spTgt spid="109571">
                                            <p:txEl>
                                              <p:pRg st="0" end="0"/>
                                            </p:txEl>
                                          </p:spTgt>
                                        </p:tgtEl>
                                      </p:cBhvr>
                                    </p:animEffect>
                                    <p:anim calcmode="lin" valueType="num">
                                      <p:cBhvr>
                                        <p:cTn id="8" dur="10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95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9571">
                                            <p:txEl>
                                              <p:pRg st="1" end="1"/>
                                            </p:txEl>
                                          </p:spTgt>
                                        </p:tgtEl>
                                        <p:attrNameLst>
                                          <p:attrName>style.visibility</p:attrName>
                                        </p:attrNameLst>
                                      </p:cBhvr>
                                      <p:to>
                                        <p:strVal val="visible"/>
                                      </p:to>
                                    </p:set>
                                    <p:animEffect transition="in" filter="fade">
                                      <p:cBhvr>
                                        <p:cTn id="14" dur="1000"/>
                                        <p:tgtEl>
                                          <p:spTgt spid="109571">
                                            <p:txEl>
                                              <p:pRg st="1" end="1"/>
                                            </p:txEl>
                                          </p:spTgt>
                                        </p:tgtEl>
                                      </p:cBhvr>
                                    </p:animEffect>
                                    <p:anim calcmode="lin" valueType="num">
                                      <p:cBhvr>
                                        <p:cTn id="15" dur="1000" fill="hold"/>
                                        <p:tgtEl>
                                          <p:spTgt spid="1095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95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9571">
                                            <p:txEl>
                                              <p:pRg st="2" end="2"/>
                                            </p:txEl>
                                          </p:spTgt>
                                        </p:tgtEl>
                                        <p:attrNameLst>
                                          <p:attrName>style.visibility</p:attrName>
                                        </p:attrNameLst>
                                      </p:cBhvr>
                                      <p:to>
                                        <p:strVal val="visible"/>
                                      </p:to>
                                    </p:set>
                                    <p:animEffect transition="in" filter="fade">
                                      <p:cBhvr>
                                        <p:cTn id="21" dur="1000"/>
                                        <p:tgtEl>
                                          <p:spTgt spid="109571">
                                            <p:txEl>
                                              <p:pRg st="2" end="2"/>
                                            </p:txEl>
                                          </p:spTgt>
                                        </p:tgtEl>
                                      </p:cBhvr>
                                    </p:animEffect>
                                    <p:anim calcmode="lin" valueType="num">
                                      <p:cBhvr>
                                        <p:cTn id="22" dur="1000" fill="hold"/>
                                        <p:tgtEl>
                                          <p:spTgt spid="1095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95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9571">
                                            <p:txEl>
                                              <p:pRg st="3" end="3"/>
                                            </p:txEl>
                                          </p:spTgt>
                                        </p:tgtEl>
                                        <p:attrNameLst>
                                          <p:attrName>style.visibility</p:attrName>
                                        </p:attrNameLst>
                                      </p:cBhvr>
                                      <p:to>
                                        <p:strVal val="visible"/>
                                      </p:to>
                                    </p:set>
                                    <p:animEffect transition="in" filter="fade">
                                      <p:cBhvr>
                                        <p:cTn id="28" dur="1000"/>
                                        <p:tgtEl>
                                          <p:spTgt spid="109571">
                                            <p:txEl>
                                              <p:pRg st="3" end="3"/>
                                            </p:txEl>
                                          </p:spTgt>
                                        </p:tgtEl>
                                      </p:cBhvr>
                                    </p:animEffect>
                                    <p:anim calcmode="lin" valueType="num">
                                      <p:cBhvr>
                                        <p:cTn id="29" dur="1000" fill="hold"/>
                                        <p:tgtEl>
                                          <p:spTgt spid="1095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95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9571">
                                            <p:txEl>
                                              <p:pRg st="4" end="4"/>
                                            </p:txEl>
                                          </p:spTgt>
                                        </p:tgtEl>
                                        <p:attrNameLst>
                                          <p:attrName>style.visibility</p:attrName>
                                        </p:attrNameLst>
                                      </p:cBhvr>
                                      <p:to>
                                        <p:strVal val="visible"/>
                                      </p:to>
                                    </p:set>
                                    <p:animEffect transition="in" filter="fade">
                                      <p:cBhvr>
                                        <p:cTn id="35" dur="1000"/>
                                        <p:tgtEl>
                                          <p:spTgt spid="109571">
                                            <p:txEl>
                                              <p:pRg st="4" end="4"/>
                                            </p:txEl>
                                          </p:spTgt>
                                        </p:tgtEl>
                                      </p:cBhvr>
                                    </p:animEffect>
                                    <p:anim calcmode="lin" valueType="num">
                                      <p:cBhvr>
                                        <p:cTn id="36" dur="1000" fill="hold"/>
                                        <p:tgtEl>
                                          <p:spTgt spid="10957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95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9571">
                                            <p:txEl>
                                              <p:pRg st="5" end="5"/>
                                            </p:txEl>
                                          </p:spTgt>
                                        </p:tgtEl>
                                        <p:attrNameLst>
                                          <p:attrName>style.visibility</p:attrName>
                                        </p:attrNameLst>
                                      </p:cBhvr>
                                      <p:to>
                                        <p:strVal val="visible"/>
                                      </p:to>
                                    </p:set>
                                    <p:animEffect transition="in" filter="fade">
                                      <p:cBhvr>
                                        <p:cTn id="42" dur="1000"/>
                                        <p:tgtEl>
                                          <p:spTgt spid="109571">
                                            <p:txEl>
                                              <p:pRg st="5" end="5"/>
                                            </p:txEl>
                                          </p:spTgt>
                                        </p:tgtEl>
                                      </p:cBhvr>
                                    </p:animEffect>
                                    <p:anim calcmode="lin" valueType="num">
                                      <p:cBhvr>
                                        <p:cTn id="43" dur="1000" fill="hold"/>
                                        <p:tgtEl>
                                          <p:spTgt spid="10957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957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9571">
                                            <p:txEl>
                                              <p:pRg st="6" end="6"/>
                                            </p:txEl>
                                          </p:spTgt>
                                        </p:tgtEl>
                                        <p:attrNameLst>
                                          <p:attrName>style.visibility</p:attrName>
                                        </p:attrNameLst>
                                      </p:cBhvr>
                                      <p:to>
                                        <p:strVal val="visible"/>
                                      </p:to>
                                    </p:set>
                                    <p:animEffect transition="in" filter="fade">
                                      <p:cBhvr>
                                        <p:cTn id="49" dur="1000"/>
                                        <p:tgtEl>
                                          <p:spTgt spid="109571">
                                            <p:txEl>
                                              <p:pRg st="6" end="6"/>
                                            </p:txEl>
                                          </p:spTgt>
                                        </p:tgtEl>
                                      </p:cBhvr>
                                    </p:animEffect>
                                    <p:anim calcmode="lin" valueType="num">
                                      <p:cBhvr>
                                        <p:cTn id="50" dur="1000" fill="hold"/>
                                        <p:tgtEl>
                                          <p:spTgt spid="10957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95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effectLst>
                  <a:outerShdw blurRad="38100" dist="38100" dir="2700000" algn="tl">
                    <a:srgbClr val="000000">
                      <a:alpha val="43137"/>
                    </a:srgbClr>
                  </a:outerShdw>
                </a:effectLst>
              </a:rPr>
              <a:t>Risk markers for </a:t>
            </a:r>
            <a:r>
              <a:rPr lang="en-IN" b="1" dirty="0" err="1" smtClean="0">
                <a:solidFill>
                  <a:srgbClr val="FF0000"/>
                </a:solidFill>
                <a:effectLst>
                  <a:outerShdw blurRad="38100" dist="38100" dir="2700000" algn="tl">
                    <a:srgbClr val="000000">
                      <a:alpha val="43137"/>
                    </a:srgbClr>
                  </a:outerShdw>
                </a:effectLst>
              </a:rPr>
              <a:t>Athersclerosis</a:t>
            </a:r>
            <a:endParaRPr lang="en-IN"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pPr marL="0" indent="0">
              <a:buNone/>
            </a:pPr>
            <a:r>
              <a:rPr lang="en-IN" dirty="0" smtClean="0"/>
              <a:t>1</a:t>
            </a:r>
            <a:r>
              <a:rPr lang="en-IN" dirty="0"/>
              <a:t>. Total cholesterol level in serum</a:t>
            </a:r>
          </a:p>
          <a:p>
            <a:pPr marL="0" indent="0">
              <a:buNone/>
            </a:pPr>
            <a:r>
              <a:rPr lang="en-IN" dirty="0"/>
              <a:t>2. LDL cholesterol and Apo B100 level</a:t>
            </a:r>
          </a:p>
          <a:p>
            <a:pPr marL="0" indent="0">
              <a:buNone/>
            </a:pPr>
            <a:r>
              <a:rPr lang="en-IN" dirty="0"/>
              <a:t>3. HDL cholesterol and Apo A1 level</a:t>
            </a:r>
          </a:p>
          <a:p>
            <a:pPr marL="0" indent="0">
              <a:buNone/>
            </a:pPr>
            <a:r>
              <a:rPr lang="en-IN" dirty="0"/>
              <a:t>4. Plasma </a:t>
            </a:r>
            <a:r>
              <a:rPr lang="en-IN" dirty="0" err="1" smtClean="0"/>
              <a:t>hsCRP</a:t>
            </a:r>
            <a:r>
              <a:rPr lang="en-IN" dirty="0" smtClean="0"/>
              <a:t> (High sensitive C-Reactive protein)</a:t>
            </a:r>
            <a:endParaRPr lang="en-IN" dirty="0"/>
          </a:p>
          <a:p>
            <a:pPr marL="0" indent="0">
              <a:buNone/>
            </a:pPr>
            <a:r>
              <a:rPr lang="en-IN" dirty="0"/>
              <a:t>5. </a:t>
            </a:r>
            <a:r>
              <a:rPr lang="en-IN" dirty="0" err="1"/>
              <a:t>Lp</a:t>
            </a:r>
            <a:r>
              <a:rPr lang="en-IN" dirty="0"/>
              <a:t>(a) level</a:t>
            </a:r>
          </a:p>
          <a:p>
            <a:pPr marL="0" indent="0">
              <a:buNone/>
            </a:pPr>
            <a:r>
              <a:rPr lang="en-IN" dirty="0"/>
              <a:t>6. Serum triglycerides</a:t>
            </a:r>
          </a:p>
          <a:p>
            <a:pPr marL="0" indent="0">
              <a:buNone/>
            </a:pPr>
            <a:r>
              <a:rPr lang="en-IN" dirty="0"/>
              <a:t>7. Blood HbA1c</a:t>
            </a:r>
          </a:p>
          <a:p>
            <a:pPr marL="0" indent="0">
              <a:buNone/>
            </a:pPr>
            <a:r>
              <a:rPr lang="en-IN" dirty="0"/>
              <a:t>8. Serum </a:t>
            </a:r>
            <a:r>
              <a:rPr lang="en-IN" dirty="0" err="1"/>
              <a:t>homocysteine</a:t>
            </a:r>
            <a:r>
              <a:rPr lang="en-IN" dirty="0"/>
              <a:t> level</a:t>
            </a:r>
          </a:p>
        </p:txBody>
      </p:sp>
    </p:spTree>
    <p:extLst>
      <p:ext uri="{BB962C8B-B14F-4D97-AF65-F5344CB8AC3E}">
        <p14:creationId xmlns:p14="http://schemas.microsoft.com/office/powerpoint/2010/main" xmlns="" val="3399421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Serum total Cholesterol</a:t>
            </a:r>
            <a:endParaRPr lang="en-IN" b="1" dirty="0">
              <a:solidFill>
                <a:srgbClr val="FF0000"/>
              </a:solidFill>
            </a:endParaRPr>
          </a:p>
        </p:txBody>
      </p:sp>
      <p:sp>
        <p:nvSpPr>
          <p:cNvPr id="3" name="Content Placeholder 2"/>
          <p:cNvSpPr>
            <a:spLocks noGrp="1"/>
          </p:cNvSpPr>
          <p:nvPr>
            <p:ph idx="1"/>
          </p:nvPr>
        </p:nvSpPr>
        <p:spPr/>
        <p:txBody>
          <a:bodyPr/>
          <a:lstStyle/>
          <a:p>
            <a:pPr marL="0" indent="0">
              <a:buNone/>
            </a:pPr>
            <a:r>
              <a:rPr lang="en-IN" dirty="0" smtClean="0"/>
              <a:t>VLDL </a:t>
            </a:r>
            <a:r>
              <a:rPr lang="en-IN" dirty="0"/>
              <a:t>+ LDL + HDL cholesterol</a:t>
            </a:r>
            <a:r>
              <a:rPr lang="en-IN" dirty="0" smtClean="0"/>
              <a:t>.</a:t>
            </a:r>
          </a:p>
          <a:p>
            <a:pPr marL="0" indent="0">
              <a:buNone/>
            </a:pPr>
            <a:r>
              <a:rPr lang="en-IN" dirty="0" smtClean="0"/>
              <a:t>•</a:t>
            </a:r>
            <a:r>
              <a:rPr lang="en-IN" dirty="0"/>
              <a:t>	Normal range = 150 – 200 mg/</a:t>
            </a:r>
            <a:r>
              <a:rPr lang="en-IN" dirty="0" err="1"/>
              <a:t>dL</a:t>
            </a:r>
            <a:endParaRPr lang="en-IN" dirty="0"/>
          </a:p>
          <a:p>
            <a:pPr marL="0" indent="0">
              <a:buNone/>
            </a:pPr>
            <a:r>
              <a:rPr lang="en-IN" dirty="0"/>
              <a:t>•	Desirable  &lt; 200 mg/</a:t>
            </a:r>
            <a:r>
              <a:rPr lang="en-IN" dirty="0" err="1"/>
              <a:t>dL</a:t>
            </a:r>
            <a:endParaRPr lang="en-IN" dirty="0"/>
          </a:p>
          <a:p>
            <a:pPr marL="0" indent="0">
              <a:buNone/>
            </a:pPr>
            <a:r>
              <a:rPr lang="en-IN" dirty="0"/>
              <a:t>•	Borderline high  = 200 – 239 mg/</a:t>
            </a:r>
            <a:r>
              <a:rPr lang="en-IN" dirty="0" err="1"/>
              <a:t>dL</a:t>
            </a:r>
            <a:endParaRPr lang="en-IN" dirty="0"/>
          </a:p>
          <a:p>
            <a:pPr marL="0" indent="0">
              <a:buNone/>
            </a:pPr>
            <a:r>
              <a:rPr lang="en-IN" dirty="0"/>
              <a:t>•	High ≥ 240 mg/</a:t>
            </a:r>
            <a:r>
              <a:rPr lang="en-IN" dirty="0" err="1"/>
              <a:t>dL</a:t>
            </a:r>
            <a:r>
              <a:rPr lang="en-IN" dirty="0"/>
              <a:t> </a:t>
            </a:r>
          </a:p>
          <a:p>
            <a:pPr marL="0" indent="0">
              <a:buNone/>
            </a:pPr>
            <a:endParaRPr lang="en-IN" dirty="0"/>
          </a:p>
        </p:txBody>
      </p:sp>
    </p:spTree>
    <p:extLst>
      <p:ext uri="{BB962C8B-B14F-4D97-AF65-F5344CB8AC3E}">
        <p14:creationId xmlns:p14="http://schemas.microsoft.com/office/powerpoint/2010/main" xmlns="" val="18254823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LDL-C/apo-B100</a:t>
            </a:r>
            <a:endParaRPr lang="en-IN" b="1"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IN" dirty="0" smtClean="0"/>
              <a:t>•</a:t>
            </a:r>
            <a:r>
              <a:rPr lang="en-IN" dirty="0"/>
              <a:t>	</a:t>
            </a:r>
            <a:r>
              <a:rPr lang="en-IN" dirty="0" smtClean="0"/>
              <a:t>Low risk = </a:t>
            </a:r>
            <a:r>
              <a:rPr lang="en-IN" dirty="0"/>
              <a:t>100-129 mg/</a:t>
            </a:r>
            <a:r>
              <a:rPr lang="en-IN" dirty="0" err="1"/>
              <a:t>dL</a:t>
            </a:r>
            <a:endParaRPr lang="en-IN" dirty="0"/>
          </a:p>
          <a:p>
            <a:pPr marL="0" indent="0">
              <a:buNone/>
            </a:pPr>
            <a:r>
              <a:rPr lang="en-IN" dirty="0"/>
              <a:t>•	</a:t>
            </a:r>
            <a:r>
              <a:rPr lang="en-IN" dirty="0" smtClean="0"/>
              <a:t>Moderate risk = </a:t>
            </a:r>
            <a:r>
              <a:rPr lang="en-IN" dirty="0"/>
              <a:t>130 – 159 mg/</a:t>
            </a:r>
            <a:r>
              <a:rPr lang="en-IN" dirty="0" err="1"/>
              <a:t>dL</a:t>
            </a:r>
            <a:endParaRPr lang="en-IN" dirty="0"/>
          </a:p>
          <a:p>
            <a:pPr marL="0" indent="0">
              <a:buNone/>
            </a:pPr>
            <a:r>
              <a:rPr lang="en-IN" dirty="0"/>
              <a:t>•	</a:t>
            </a:r>
            <a:r>
              <a:rPr lang="en-IN" dirty="0" smtClean="0"/>
              <a:t>High risk </a:t>
            </a:r>
            <a:r>
              <a:rPr lang="en-IN" dirty="0"/>
              <a:t>≥ 160 </a:t>
            </a:r>
            <a:r>
              <a:rPr lang="en-IN" dirty="0" smtClean="0"/>
              <a:t>mg/</a:t>
            </a:r>
            <a:r>
              <a:rPr lang="en-IN" dirty="0" err="1" smtClean="0"/>
              <a:t>dL</a:t>
            </a:r>
            <a:endParaRPr lang="en-IN" dirty="0"/>
          </a:p>
        </p:txBody>
      </p:sp>
    </p:spTree>
    <p:extLst>
      <p:ext uri="{BB962C8B-B14F-4D97-AF65-F5344CB8AC3E}">
        <p14:creationId xmlns:p14="http://schemas.microsoft.com/office/powerpoint/2010/main" xmlns="" val="4328034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HDL-C/apo-A1</a:t>
            </a:r>
            <a:endParaRPr lang="en-IN" b="1" dirty="0">
              <a:solidFill>
                <a:srgbClr val="FF0000"/>
              </a:solidFill>
            </a:endParaRPr>
          </a:p>
        </p:txBody>
      </p:sp>
      <p:sp>
        <p:nvSpPr>
          <p:cNvPr id="3" name="Content Placeholder 2"/>
          <p:cNvSpPr>
            <a:spLocks noGrp="1"/>
          </p:cNvSpPr>
          <p:nvPr>
            <p:ph idx="1"/>
          </p:nvPr>
        </p:nvSpPr>
        <p:spPr>
          <a:xfrm>
            <a:off x="539552" y="1844824"/>
            <a:ext cx="8229600" cy="4525963"/>
          </a:xfrm>
        </p:spPr>
        <p:txBody>
          <a:bodyPr>
            <a:normAutofit/>
          </a:bodyPr>
          <a:lstStyle/>
          <a:p>
            <a:pPr marL="0" indent="0">
              <a:buNone/>
            </a:pPr>
            <a:r>
              <a:rPr lang="en-IN" dirty="0" smtClean="0"/>
              <a:t>•</a:t>
            </a:r>
            <a:r>
              <a:rPr lang="en-IN" dirty="0"/>
              <a:t>	Desirable/Low risk range ≥ 60 mg/</a:t>
            </a:r>
            <a:r>
              <a:rPr lang="en-IN" dirty="0" err="1"/>
              <a:t>dL</a:t>
            </a:r>
            <a:endParaRPr lang="en-IN" dirty="0"/>
          </a:p>
          <a:p>
            <a:pPr marL="0" indent="0">
              <a:buNone/>
            </a:pPr>
            <a:r>
              <a:rPr lang="en-IN" dirty="0"/>
              <a:t>•	Moderate risk = 35 – 59 mg/</a:t>
            </a:r>
            <a:r>
              <a:rPr lang="en-IN" dirty="0" err="1"/>
              <a:t>dL</a:t>
            </a:r>
            <a:endParaRPr lang="en-IN" dirty="0"/>
          </a:p>
          <a:p>
            <a:pPr marL="0" indent="0">
              <a:buNone/>
            </a:pPr>
            <a:r>
              <a:rPr lang="en-IN" dirty="0"/>
              <a:t>•	High risk ≤ 35 </a:t>
            </a:r>
            <a:r>
              <a:rPr lang="en-IN" dirty="0" smtClean="0"/>
              <a:t>mg/</a:t>
            </a:r>
            <a:r>
              <a:rPr lang="en-IN" dirty="0" err="1" smtClean="0"/>
              <a:t>dL</a:t>
            </a:r>
            <a:endParaRPr lang="en-IN" dirty="0" smtClean="0"/>
          </a:p>
          <a:p>
            <a:pPr marL="0" indent="0">
              <a:buNone/>
            </a:pPr>
            <a:endParaRPr lang="en-IN" dirty="0"/>
          </a:p>
        </p:txBody>
      </p:sp>
    </p:spTree>
    <p:extLst>
      <p:ext uri="{BB962C8B-B14F-4D97-AF65-F5344CB8AC3E}">
        <p14:creationId xmlns:p14="http://schemas.microsoft.com/office/powerpoint/2010/main" xmlns="" val="21485202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Ratios </a:t>
            </a:r>
            <a:endParaRPr lang="en-IN" b="1" dirty="0">
              <a:solidFill>
                <a:srgbClr val="FF0000"/>
              </a:solidFill>
            </a:endParaRPr>
          </a:p>
        </p:txBody>
      </p:sp>
      <p:sp>
        <p:nvSpPr>
          <p:cNvPr id="3" name="Content Placeholder 2"/>
          <p:cNvSpPr>
            <a:spLocks noGrp="1"/>
          </p:cNvSpPr>
          <p:nvPr>
            <p:ph idx="1"/>
          </p:nvPr>
        </p:nvSpPr>
        <p:spPr>
          <a:xfrm>
            <a:off x="457200" y="1412776"/>
            <a:ext cx="8229600" cy="5040560"/>
          </a:xfrm>
        </p:spPr>
        <p:txBody>
          <a:bodyPr>
            <a:normAutofit/>
          </a:bodyPr>
          <a:lstStyle/>
          <a:p>
            <a:pPr marL="0" indent="0">
              <a:buNone/>
            </a:pPr>
            <a:r>
              <a:rPr lang="en-IN" b="1" u="sng" dirty="0">
                <a:solidFill>
                  <a:srgbClr val="0070C0"/>
                </a:solidFill>
              </a:rPr>
              <a:t>TC/HDL-C ratio:</a:t>
            </a:r>
          </a:p>
          <a:p>
            <a:pPr marL="857250" lvl="1" indent="-457200">
              <a:buFont typeface="Arial" panose="020B0604020202020204" pitchFamily="34" charset="0"/>
              <a:buChar char="•"/>
            </a:pPr>
            <a:r>
              <a:rPr lang="en-IN" dirty="0"/>
              <a:t>Low risk &lt; 3.5</a:t>
            </a:r>
          </a:p>
          <a:p>
            <a:pPr marL="857250" lvl="1" indent="-457200">
              <a:buFont typeface="Arial" panose="020B0604020202020204" pitchFamily="34" charset="0"/>
              <a:buChar char="•"/>
            </a:pPr>
            <a:r>
              <a:rPr lang="en-IN" dirty="0"/>
              <a:t>High risk ≥ 3.5</a:t>
            </a:r>
          </a:p>
          <a:p>
            <a:pPr marL="0" indent="0">
              <a:buNone/>
            </a:pPr>
            <a:r>
              <a:rPr lang="en-IN" b="1" u="sng" dirty="0">
                <a:solidFill>
                  <a:srgbClr val="0070C0"/>
                </a:solidFill>
              </a:rPr>
              <a:t>LDL-C/HDL-C ratio</a:t>
            </a:r>
            <a:r>
              <a:rPr lang="en-IN" dirty="0">
                <a:solidFill>
                  <a:srgbClr val="0070C0"/>
                </a:solidFill>
              </a:rPr>
              <a:t>:</a:t>
            </a:r>
          </a:p>
          <a:p>
            <a:pPr marL="857250" lvl="1" indent="-457200">
              <a:buFont typeface="Arial" panose="020B0604020202020204" pitchFamily="34" charset="0"/>
              <a:buChar char="•"/>
            </a:pPr>
            <a:r>
              <a:rPr lang="en-IN" dirty="0"/>
              <a:t>Low risk&lt; 2.5</a:t>
            </a:r>
          </a:p>
          <a:p>
            <a:pPr marL="857250" lvl="1" indent="-457200">
              <a:buFont typeface="Arial" panose="020B0604020202020204" pitchFamily="34" charset="0"/>
              <a:buChar char="•"/>
            </a:pPr>
            <a:r>
              <a:rPr lang="en-IN" dirty="0"/>
              <a:t>High risk ≥ 2.5 </a:t>
            </a:r>
          </a:p>
          <a:p>
            <a:pPr marL="0" indent="0">
              <a:buNone/>
            </a:pPr>
            <a:r>
              <a:rPr lang="en-IN" b="1" u="sng" dirty="0" smtClean="0">
                <a:solidFill>
                  <a:srgbClr val="0070C0"/>
                </a:solidFill>
              </a:rPr>
              <a:t>Apo B/Apo-A1:</a:t>
            </a:r>
          </a:p>
          <a:p>
            <a:pPr marL="857250" lvl="1" indent="-457200">
              <a:buFont typeface="Arial" panose="020B0604020202020204" pitchFamily="34" charset="0"/>
              <a:buChar char="•"/>
            </a:pPr>
            <a:r>
              <a:rPr lang="en-IN" dirty="0"/>
              <a:t>Low risk&lt; </a:t>
            </a:r>
            <a:r>
              <a:rPr lang="en-IN" dirty="0" smtClean="0"/>
              <a:t>0.4</a:t>
            </a:r>
            <a:endParaRPr lang="en-IN" dirty="0"/>
          </a:p>
          <a:p>
            <a:pPr marL="857250" lvl="1" indent="-457200">
              <a:buFont typeface="Arial" panose="020B0604020202020204" pitchFamily="34" charset="0"/>
              <a:buChar char="•"/>
            </a:pPr>
            <a:r>
              <a:rPr lang="en-IN" dirty="0"/>
              <a:t>High risk ≥ </a:t>
            </a:r>
            <a:r>
              <a:rPr lang="en-IN" dirty="0" smtClean="0"/>
              <a:t>0.4 </a:t>
            </a:r>
            <a:endParaRPr lang="en-IN" dirty="0"/>
          </a:p>
          <a:p>
            <a:pPr marL="400050" lvl="1" indent="0">
              <a:buNone/>
            </a:pPr>
            <a:endParaRPr lang="en-IN" dirty="0"/>
          </a:p>
        </p:txBody>
      </p:sp>
    </p:spTree>
    <p:extLst>
      <p:ext uri="{BB962C8B-B14F-4D97-AF65-F5344CB8AC3E}">
        <p14:creationId xmlns:p14="http://schemas.microsoft.com/office/powerpoint/2010/main" xmlns="" val="2851437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Triglycerides (TAG) </a:t>
            </a:r>
            <a:endParaRPr lang="en-IN" b="1" dirty="0">
              <a:solidFill>
                <a:srgbClr val="FF0000"/>
              </a:solidFill>
            </a:endParaRPr>
          </a:p>
        </p:txBody>
      </p:sp>
      <p:sp>
        <p:nvSpPr>
          <p:cNvPr id="3" name="Content Placeholder 2"/>
          <p:cNvSpPr>
            <a:spLocks noGrp="1"/>
          </p:cNvSpPr>
          <p:nvPr>
            <p:ph idx="1"/>
          </p:nvPr>
        </p:nvSpPr>
        <p:spPr/>
        <p:txBody>
          <a:bodyPr/>
          <a:lstStyle/>
          <a:p>
            <a:r>
              <a:rPr lang="en-IN" dirty="0" smtClean="0"/>
              <a:t>Measures TAGs of Chylomicrons &amp; VLDL</a:t>
            </a:r>
          </a:p>
          <a:p>
            <a:r>
              <a:rPr lang="en-IN" dirty="0" smtClean="0"/>
              <a:t>↑ TAG </a:t>
            </a:r>
            <a:r>
              <a:rPr lang="en-IN" dirty="0" smtClean="0">
                <a:latin typeface="Calibri"/>
                <a:cs typeface="Calibri"/>
              </a:rPr>
              <a:t>→</a:t>
            </a:r>
            <a:r>
              <a:rPr lang="en-IN" dirty="0">
                <a:cs typeface="Calibri"/>
              </a:rPr>
              <a:t> →</a:t>
            </a:r>
            <a:r>
              <a:rPr lang="en-IN" dirty="0" smtClean="0">
                <a:latin typeface="Calibri"/>
                <a:cs typeface="Calibri"/>
              </a:rPr>
              <a:t> </a:t>
            </a:r>
            <a:r>
              <a:rPr lang="en-IN" dirty="0" smtClean="0"/>
              <a:t>↑ VLDL </a:t>
            </a:r>
            <a:r>
              <a:rPr lang="en-IN" dirty="0" smtClean="0">
                <a:latin typeface="Calibri"/>
                <a:cs typeface="Calibri"/>
              </a:rPr>
              <a:t>→</a:t>
            </a:r>
            <a:r>
              <a:rPr lang="en-IN" dirty="0">
                <a:cs typeface="Calibri"/>
              </a:rPr>
              <a:t> →</a:t>
            </a:r>
            <a:r>
              <a:rPr lang="en-IN" dirty="0" smtClean="0"/>
              <a:t> ↑ LDL</a:t>
            </a:r>
          </a:p>
          <a:p>
            <a:r>
              <a:rPr lang="en-IN" dirty="0" smtClean="0">
                <a:latin typeface="Calibri"/>
                <a:cs typeface="Calibri"/>
              </a:rPr>
              <a:t>High risk &gt; 200 mg/</a:t>
            </a:r>
            <a:r>
              <a:rPr lang="en-IN" dirty="0" err="1" smtClean="0">
                <a:latin typeface="Calibri"/>
                <a:cs typeface="Calibri"/>
              </a:rPr>
              <a:t>dL</a:t>
            </a:r>
            <a:r>
              <a:rPr lang="en-IN" dirty="0" smtClean="0">
                <a:latin typeface="Calibri"/>
                <a:cs typeface="Calibri"/>
              </a:rPr>
              <a:t> </a:t>
            </a:r>
            <a:endParaRPr lang="en-IN" dirty="0"/>
          </a:p>
        </p:txBody>
      </p:sp>
    </p:spTree>
    <p:extLst>
      <p:ext uri="{BB962C8B-B14F-4D97-AF65-F5344CB8AC3E}">
        <p14:creationId xmlns:p14="http://schemas.microsoft.com/office/powerpoint/2010/main" xmlns="" val="1063591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Lipoprotein (a) </a:t>
            </a:r>
            <a:endParaRPr lang="en-IN" b="1" dirty="0">
              <a:solidFill>
                <a:srgbClr val="FF0000"/>
              </a:solidFill>
            </a:endParaRPr>
          </a:p>
        </p:txBody>
      </p:sp>
      <p:sp>
        <p:nvSpPr>
          <p:cNvPr id="3" name="Content Placeholder 2"/>
          <p:cNvSpPr>
            <a:spLocks noGrp="1"/>
          </p:cNvSpPr>
          <p:nvPr>
            <p:ph idx="1"/>
          </p:nvPr>
        </p:nvSpPr>
        <p:spPr/>
        <p:txBody>
          <a:bodyPr/>
          <a:lstStyle/>
          <a:p>
            <a:endParaRPr lang="en-IN" dirty="0" smtClean="0"/>
          </a:p>
          <a:p>
            <a:r>
              <a:rPr lang="en-IN" dirty="0" smtClean="0"/>
              <a:t>Lip (a) &gt; 30 mg/</a:t>
            </a:r>
            <a:r>
              <a:rPr lang="en-IN" dirty="0" err="1" smtClean="0"/>
              <a:t>dL</a:t>
            </a:r>
            <a:r>
              <a:rPr lang="en-IN" dirty="0" smtClean="0"/>
              <a:t> ~ </a:t>
            </a:r>
            <a:r>
              <a:rPr lang="en-IN" dirty="0"/>
              <a:t>strongly associated with </a:t>
            </a:r>
            <a:r>
              <a:rPr lang="en-IN" dirty="0" smtClean="0"/>
              <a:t>  </a:t>
            </a:r>
          </a:p>
          <a:p>
            <a:pPr marL="0" indent="0">
              <a:buNone/>
            </a:pPr>
            <a:r>
              <a:rPr lang="en-IN" dirty="0"/>
              <a:t> </a:t>
            </a:r>
            <a:r>
              <a:rPr lang="en-IN" dirty="0" smtClean="0"/>
              <a:t>                                           </a:t>
            </a:r>
            <a:r>
              <a:rPr lang="en-IN" dirty="0" err="1" smtClean="0"/>
              <a:t>Atheroscelrosis</a:t>
            </a:r>
            <a:r>
              <a:rPr lang="en-IN" dirty="0" smtClean="0"/>
              <a:t>/MI</a:t>
            </a:r>
          </a:p>
        </p:txBody>
      </p:sp>
    </p:spTree>
    <p:extLst>
      <p:ext uri="{BB962C8B-B14F-4D97-AF65-F5344CB8AC3E}">
        <p14:creationId xmlns:p14="http://schemas.microsoft.com/office/powerpoint/2010/main" xmlns="" val="29102068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err="1" smtClean="0">
                <a:solidFill>
                  <a:srgbClr val="FF0000"/>
                </a:solidFill>
              </a:rPr>
              <a:t>hsCRP</a:t>
            </a:r>
            <a:endParaRPr lang="en-IN" b="1" dirty="0">
              <a:solidFill>
                <a:srgbClr val="FF0000"/>
              </a:solidFill>
            </a:endParaRPr>
          </a:p>
        </p:txBody>
      </p:sp>
      <p:sp>
        <p:nvSpPr>
          <p:cNvPr id="3" name="Content Placeholder 2"/>
          <p:cNvSpPr>
            <a:spLocks noGrp="1"/>
          </p:cNvSpPr>
          <p:nvPr>
            <p:ph idx="1"/>
          </p:nvPr>
        </p:nvSpPr>
        <p:spPr/>
        <p:txBody>
          <a:bodyPr/>
          <a:lstStyle/>
          <a:p>
            <a:r>
              <a:rPr lang="en-IN" dirty="0" smtClean="0"/>
              <a:t>Inflammatory marker</a:t>
            </a:r>
          </a:p>
          <a:p>
            <a:r>
              <a:rPr lang="en-IN" dirty="0" smtClean="0"/>
              <a:t>Low risk &lt; 1.0 mg/</a:t>
            </a:r>
            <a:r>
              <a:rPr lang="en-IN" dirty="0" err="1" smtClean="0"/>
              <a:t>dL</a:t>
            </a:r>
            <a:endParaRPr lang="en-IN" dirty="0" smtClean="0"/>
          </a:p>
          <a:p>
            <a:r>
              <a:rPr lang="en-IN" dirty="0" smtClean="0"/>
              <a:t>Moderate risk: 1.0-3.0 mg/</a:t>
            </a:r>
            <a:r>
              <a:rPr lang="en-IN" dirty="0" err="1" smtClean="0"/>
              <a:t>dL</a:t>
            </a:r>
            <a:endParaRPr lang="en-IN" dirty="0" smtClean="0"/>
          </a:p>
          <a:p>
            <a:r>
              <a:rPr lang="en-IN" dirty="0" smtClean="0"/>
              <a:t>High risk &gt; 3.0 mg/</a:t>
            </a:r>
            <a:r>
              <a:rPr lang="en-IN" dirty="0" err="1" smtClean="0"/>
              <a:t>dL</a:t>
            </a:r>
            <a:endParaRPr lang="en-IN" dirty="0"/>
          </a:p>
        </p:txBody>
      </p:sp>
    </p:spTree>
    <p:extLst>
      <p:ext uri="{BB962C8B-B14F-4D97-AF65-F5344CB8AC3E}">
        <p14:creationId xmlns:p14="http://schemas.microsoft.com/office/powerpoint/2010/main" xmlns="" val="37327549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HbA1c</a:t>
            </a:r>
            <a:endParaRPr lang="en-IN" b="1" dirty="0">
              <a:solidFill>
                <a:srgbClr val="FF0000"/>
              </a:solidFill>
            </a:endParaRPr>
          </a:p>
        </p:txBody>
      </p:sp>
      <p:sp>
        <p:nvSpPr>
          <p:cNvPr id="3" name="Content Placeholder 2"/>
          <p:cNvSpPr>
            <a:spLocks noGrp="1"/>
          </p:cNvSpPr>
          <p:nvPr>
            <p:ph idx="1"/>
          </p:nvPr>
        </p:nvSpPr>
        <p:spPr/>
        <p:txBody>
          <a:bodyPr/>
          <a:lstStyle/>
          <a:p>
            <a:r>
              <a:rPr lang="en-IN" dirty="0" smtClean="0"/>
              <a:t>HbA1c &gt; 6.5% ~ High risk </a:t>
            </a:r>
            <a:endParaRPr lang="en-IN" dirty="0"/>
          </a:p>
        </p:txBody>
      </p:sp>
      <p:sp>
        <p:nvSpPr>
          <p:cNvPr id="4" name="Rectangle 3"/>
          <p:cNvSpPr/>
          <p:nvPr/>
        </p:nvSpPr>
        <p:spPr>
          <a:xfrm>
            <a:off x="1716378" y="3244334"/>
            <a:ext cx="5831918" cy="707886"/>
          </a:xfrm>
          <a:prstGeom prst="rect">
            <a:avLst/>
          </a:prstGeom>
        </p:spPr>
        <p:txBody>
          <a:bodyPr wrap="none">
            <a:spAutoFit/>
          </a:bodyPr>
          <a:lstStyle/>
          <a:p>
            <a:pPr algn="ctr"/>
            <a:r>
              <a:rPr lang="en-IN" sz="4000" b="1" dirty="0" smtClean="0">
                <a:solidFill>
                  <a:srgbClr val="FF0000"/>
                </a:solidFill>
              </a:rPr>
              <a:t>Serum </a:t>
            </a:r>
            <a:r>
              <a:rPr lang="en-IN" sz="4000" b="1" dirty="0" err="1" smtClean="0">
                <a:solidFill>
                  <a:srgbClr val="FF0000"/>
                </a:solidFill>
              </a:rPr>
              <a:t>Homocysteine</a:t>
            </a:r>
            <a:r>
              <a:rPr lang="en-IN" sz="4000" b="1" dirty="0" smtClean="0">
                <a:solidFill>
                  <a:srgbClr val="FF0000"/>
                </a:solidFill>
              </a:rPr>
              <a:t> level</a:t>
            </a:r>
            <a:endParaRPr lang="en-IN" sz="4000" b="1" dirty="0">
              <a:solidFill>
                <a:srgbClr val="FF0000"/>
              </a:solidFill>
            </a:endParaRPr>
          </a:p>
        </p:txBody>
      </p:sp>
      <p:sp>
        <p:nvSpPr>
          <p:cNvPr id="5" name="TextBox 4"/>
          <p:cNvSpPr txBox="1"/>
          <p:nvPr/>
        </p:nvSpPr>
        <p:spPr>
          <a:xfrm>
            <a:off x="611560" y="4653136"/>
            <a:ext cx="4968552" cy="1077218"/>
          </a:xfrm>
          <a:prstGeom prst="rect">
            <a:avLst/>
          </a:prstGeom>
          <a:noFill/>
        </p:spPr>
        <p:txBody>
          <a:bodyPr wrap="square" rtlCol="0">
            <a:spAutoFit/>
          </a:bodyPr>
          <a:lstStyle/>
          <a:p>
            <a:pPr marL="457200" indent="-457200">
              <a:buFont typeface="Arial" panose="020B0604020202020204" pitchFamily="34" charset="0"/>
              <a:buChar char="•"/>
            </a:pPr>
            <a:r>
              <a:rPr lang="en-IN" sz="3200" dirty="0"/>
              <a:t>High risk &gt; 15 mg/</a:t>
            </a:r>
            <a:r>
              <a:rPr lang="en-IN" sz="3200" dirty="0" err="1"/>
              <a:t>dL</a:t>
            </a:r>
            <a:endParaRPr lang="en-IN" sz="3200" dirty="0"/>
          </a:p>
          <a:p>
            <a:pPr marL="457200" indent="-457200">
              <a:buFont typeface="Arial" panose="020B0604020202020204" pitchFamily="34" charset="0"/>
              <a:buChar char="•"/>
            </a:pPr>
            <a:endParaRPr lang="en-IN" sz="3200" dirty="0"/>
          </a:p>
        </p:txBody>
      </p:sp>
    </p:spTree>
    <p:extLst>
      <p:ext uri="{BB962C8B-B14F-4D97-AF65-F5344CB8AC3E}">
        <p14:creationId xmlns:p14="http://schemas.microsoft.com/office/powerpoint/2010/main" xmlns="" val="25817259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IN" dirty="0" smtClean="0"/>
              <a:t> </a:t>
            </a:r>
            <a:endParaRPr lang="en-IN" dirty="0"/>
          </a:p>
        </p:txBody>
      </p:sp>
      <p:sp>
        <p:nvSpPr>
          <p:cNvPr id="6" name="Title 1"/>
          <p:cNvSpPr>
            <a:spLocks noGrp="1"/>
          </p:cNvSpPr>
          <p:nvPr>
            <p:ph type="title"/>
          </p:nvPr>
        </p:nvSpPr>
        <p:spPr>
          <a:xfrm>
            <a:off x="2987824" y="2636912"/>
            <a:ext cx="7772400" cy="1362075"/>
          </a:xfrm>
        </p:spPr>
        <p:txBody>
          <a:bodyPr>
            <a:normAutofit/>
          </a:bodyPr>
          <a:lstStyle/>
          <a:p>
            <a:r>
              <a:rPr lang="en-IN" sz="4800" b="1" dirty="0" smtClean="0">
                <a:solidFill>
                  <a:srgbClr val="FF0000"/>
                </a:solidFill>
                <a:effectLst>
                  <a:outerShdw blurRad="38100" dist="38100" dir="2700000" algn="tl">
                    <a:srgbClr val="000000">
                      <a:alpha val="43137"/>
                    </a:srgbClr>
                  </a:outerShdw>
                </a:effectLst>
              </a:rPr>
              <a:t>Summary…. </a:t>
            </a:r>
            <a:endParaRPr lang="en-IN" sz="48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11178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408712"/>
          </a:xfrm>
        </p:spPr>
        <p:txBody>
          <a:bodyPr>
            <a:noAutofit/>
          </a:bodyPr>
          <a:lstStyle/>
          <a:p>
            <a:r>
              <a:rPr lang="en-IN" sz="2800" dirty="0" smtClean="0"/>
              <a:t>Deposition of lipids, fibrous tissue and inflammatory cells forms the atherosclerotic plaque</a:t>
            </a:r>
          </a:p>
          <a:p>
            <a:r>
              <a:rPr lang="en-IN" sz="2800" dirty="0" smtClean="0"/>
              <a:t>4 stages of </a:t>
            </a:r>
            <a:r>
              <a:rPr lang="en-IN" sz="2800" dirty="0" err="1" smtClean="0"/>
              <a:t>athersclerosis</a:t>
            </a:r>
            <a:endParaRPr lang="en-IN" sz="2800" dirty="0" smtClean="0"/>
          </a:p>
          <a:p>
            <a:r>
              <a:rPr lang="en-IN" sz="2400" dirty="0" smtClean="0"/>
              <a:t>Stage 1 is formation &amp; accumulation of foam cells and is reversible</a:t>
            </a:r>
          </a:p>
          <a:p>
            <a:r>
              <a:rPr lang="en-IN" sz="2400" dirty="0" smtClean="0"/>
              <a:t>Stage 2 is proliferation of SMCs</a:t>
            </a:r>
          </a:p>
          <a:p>
            <a:r>
              <a:rPr lang="en-IN" sz="2400" dirty="0" smtClean="0"/>
              <a:t>State 3 is formation of lipid core &amp; fibrous cap</a:t>
            </a:r>
          </a:p>
          <a:p>
            <a:r>
              <a:rPr lang="en-IN" sz="2400" dirty="0" smtClean="0"/>
              <a:t>Stage 4 is advancement </a:t>
            </a:r>
            <a:r>
              <a:rPr lang="en-IN" sz="2400" dirty="0" err="1" smtClean="0"/>
              <a:t>witrh</a:t>
            </a:r>
            <a:r>
              <a:rPr lang="en-IN" sz="2400" dirty="0" smtClean="0"/>
              <a:t> plaque rupture and thrombus formation</a:t>
            </a:r>
          </a:p>
          <a:p>
            <a:r>
              <a:rPr lang="en-IN" sz="2800" dirty="0" smtClean="0"/>
              <a:t>Various risk markers for </a:t>
            </a:r>
            <a:r>
              <a:rPr lang="en-IN" sz="2800" dirty="0" err="1" smtClean="0"/>
              <a:t>atherscelrosis</a:t>
            </a:r>
            <a:r>
              <a:rPr lang="en-IN" sz="2800" dirty="0" smtClean="0"/>
              <a:t>:</a:t>
            </a:r>
          </a:p>
          <a:p>
            <a:pPr lvl="1"/>
            <a:r>
              <a:rPr lang="en-IN" sz="2400" dirty="0" smtClean="0"/>
              <a:t>Lipid profile – TC, LDL-C, HDL-C &amp; TAGs</a:t>
            </a:r>
          </a:p>
          <a:p>
            <a:pPr lvl="1"/>
            <a:r>
              <a:rPr lang="en-IN" sz="2400" dirty="0" err="1" smtClean="0"/>
              <a:t>Lp</a:t>
            </a:r>
            <a:r>
              <a:rPr lang="en-IN" sz="2400" dirty="0" smtClean="0"/>
              <a:t>(a)</a:t>
            </a:r>
          </a:p>
          <a:p>
            <a:pPr lvl="1"/>
            <a:r>
              <a:rPr lang="en-IN" sz="2400" dirty="0" smtClean="0"/>
              <a:t>HbA1c</a:t>
            </a:r>
          </a:p>
          <a:p>
            <a:pPr lvl="1"/>
            <a:r>
              <a:rPr lang="en-IN" sz="2400" dirty="0" err="1" smtClean="0"/>
              <a:t>Homocysteine</a:t>
            </a:r>
            <a:r>
              <a:rPr lang="en-IN" sz="2400" dirty="0" smtClean="0"/>
              <a:t> level</a:t>
            </a:r>
          </a:p>
          <a:p>
            <a:pPr lvl="1"/>
            <a:endParaRPr lang="en-IN" sz="2400" dirty="0"/>
          </a:p>
        </p:txBody>
      </p:sp>
      <p:sp>
        <p:nvSpPr>
          <p:cNvPr id="4" name="Title 3"/>
          <p:cNvSpPr>
            <a:spLocks noGrp="1"/>
          </p:cNvSpPr>
          <p:nvPr>
            <p:ph type="title"/>
          </p:nvPr>
        </p:nvSpPr>
        <p:spPr/>
        <p:txBody>
          <a:bodyPr/>
          <a:lstStyle/>
          <a:p>
            <a:r>
              <a:rPr lang="en-IN" dirty="0" smtClean="0"/>
              <a:t> </a:t>
            </a:r>
            <a:endParaRPr lang="en-IN" dirty="0"/>
          </a:p>
        </p:txBody>
      </p:sp>
    </p:spTree>
    <p:extLst>
      <p:ext uri="{BB962C8B-B14F-4D97-AF65-F5344CB8AC3E}">
        <p14:creationId xmlns:p14="http://schemas.microsoft.com/office/powerpoint/2010/main" xmlns="" val="26971877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271139"/>
            <a:ext cx="7772400" cy="1470025"/>
          </a:xfrm>
        </p:spPr>
        <p:txBody>
          <a:bodyPr>
            <a:normAutofit/>
          </a:bodyPr>
          <a:lstStyle/>
          <a:p>
            <a:r>
              <a:rPr lang="en-IN" sz="4800" dirty="0" smtClean="0">
                <a:solidFill>
                  <a:srgbClr val="FF0000"/>
                </a:solidFill>
                <a:latin typeface="Comic Sans MS" panose="030F0702030302020204" pitchFamily="66" charset="0"/>
              </a:rPr>
              <a:t>Thank You</a:t>
            </a:r>
            <a:endParaRPr lang="en-IN" sz="4800" dirty="0">
              <a:solidFill>
                <a:srgbClr val="FF0000"/>
              </a:solidFill>
              <a:latin typeface="Comic Sans MS" panose="030F0702030302020204" pitchFamily="66" charset="0"/>
            </a:endParaRPr>
          </a:p>
        </p:txBody>
      </p:sp>
      <p:sp>
        <p:nvSpPr>
          <p:cNvPr id="5" name="Subtitle 4"/>
          <p:cNvSpPr>
            <a:spLocks noGrp="1"/>
          </p:cNvSpPr>
          <p:nvPr>
            <p:ph type="subTitle" idx="1"/>
          </p:nvPr>
        </p:nvSpPr>
        <p:spPr/>
        <p:txBody>
          <a:bodyPr/>
          <a:lstStyle/>
          <a:p>
            <a:r>
              <a:rPr lang="en-IN" dirty="0" smtClean="0"/>
              <a:t> </a:t>
            </a:r>
            <a:endParaRPr lang="en-IN" dirty="0"/>
          </a:p>
        </p:txBody>
      </p:sp>
    </p:spTree>
    <p:extLst>
      <p:ext uri="{BB962C8B-B14F-4D97-AF65-F5344CB8AC3E}">
        <p14:creationId xmlns:p14="http://schemas.microsoft.com/office/powerpoint/2010/main" xmlns="" val="10857559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विषयवस्तु">
  <a:themeElements>
    <a:clrScheme name="ऑफ़िस">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ऑफ़िस">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ऑफ़िस">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2025</TotalTime>
  <Words>1097</Words>
  <Application>Microsoft Office PowerPoint</Application>
  <PresentationFormat>On-screen Show (4:3)</PresentationFormat>
  <Paragraphs>247</Paragraphs>
  <Slides>42</Slides>
  <Notes>10</Notes>
  <HiddenSlides>3</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45" baseType="lpstr">
      <vt:lpstr>Office विषयवस्तु</vt:lpstr>
      <vt:lpstr>Picture</vt:lpstr>
      <vt:lpstr>Packager Shell Object</vt:lpstr>
      <vt:lpstr>ATHEROSCELOROSIS </vt:lpstr>
      <vt:lpstr>Objectives </vt:lpstr>
      <vt:lpstr>Atheroma</vt:lpstr>
      <vt:lpstr>Atherosclerosis</vt:lpstr>
      <vt:lpstr>Consequences of Atherosclerosis </vt:lpstr>
      <vt:lpstr>Serum Lipids/Lipoproteins</vt:lpstr>
      <vt:lpstr>Types of Lipoproteins</vt:lpstr>
      <vt:lpstr>Types of Lipoproteins</vt:lpstr>
      <vt:lpstr>Cholesterol pool in liver</vt:lpstr>
      <vt:lpstr>Forward and Reverse Cholesterol transport</vt:lpstr>
      <vt:lpstr>Summary of lipoprotein metabolism</vt:lpstr>
      <vt:lpstr>Pathogenesis of Atherosclerosis</vt:lpstr>
      <vt:lpstr>Pathogenesis of Atherosclerosis</vt:lpstr>
      <vt:lpstr>Normal arterial wall</vt:lpstr>
      <vt:lpstr>Stages of Atherosclerosis</vt:lpstr>
      <vt:lpstr>Stage 1: Fatty streak and Foam cells</vt:lpstr>
      <vt:lpstr>Stage 1: Fatty streak and Foam cells</vt:lpstr>
      <vt:lpstr>Stage 1: Fatty streak and Foam cells</vt:lpstr>
      <vt:lpstr>Foam cells</vt:lpstr>
      <vt:lpstr>Stage 2: Progression of Atherosclerosis </vt:lpstr>
      <vt:lpstr>Stage 3: Fibrous proliferation </vt:lpstr>
      <vt:lpstr>Progression of plaque formation</vt:lpstr>
      <vt:lpstr>Stage 4: Advance fibrous plaque</vt:lpstr>
      <vt:lpstr>Advancing fibrous plaque</vt:lpstr>
      <vt:lpstr>Advancing fibrous plaque</vt:lpstr>
      <vt:lpstr>Slide 26</vt:lpstr>
      <vt:lpstr>Myocardial infarction </vt:lpstr>
      <vt:lpstr> </vt:lpstr>
      <vt:lpstr>Slide 29</vt:lpstr>
      <vt:lpstr>Risk Factors for Atherosclerosis</vt:lpstr>
      <vt:lpstr>Risk markers for Athersclerosis</vt:lpstr>
      <vt:lpstr>Serum total Cholesterol</vt:lpstr>
      <vt:lpstr>LDL-C/apo-B100</vt:lpstr>
      <vt:lpstr>HDL-C/apo-A1</vt:lpstr>
      <vt:lpstr>Ratios </vt:lpstr>
      <vt:lpstr>Triglycerides (TAG) </vt:lpstr>
      <vt:lpstr>Lipoprotein (a) </vt:lpstr>
      <vt:lpstr>hsCRP</vt:lpstr>
      <vt:lpstr>HbA1c</vt:lpstr>
      <vt:lpstr>Summary…. </vt:lpstr>
      <vt:lpstr>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Atheroscelorosis </dc:title>
  <dc:creator>Shikha</dc:creator>
  <cp:lastModifiedBy>Mohammad Shahrukh</cp:lastModifiedBy>
  <cp:revision>58</cp:revision>
  <dcterms:created xsi:type="dcterms:W3CDTF">2019-10-25T05:57:51Z</dcterms:created>
  <dcterms:modified xsi:type="dcterms:W3CDTF">2020-04-08T08:09:11Z</dcterms:modified>
</cp:coreProperties>
</file>