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98" r:id="rId7"/>
    <p:sldId id="296" r:id="rId8"/>
    <p:sldId id="29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47140" marR="5080" indent="-1235075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AROMATIC </a:t>
            </a:r>
            <a:r>
              <a:rPr dirty="0"/>
              <a:t>AMINO </a:t>
            </a:r>
            <a:r>
              <a:rPr spc="-15" dirty="0"/>
              <a:t>ACID  </a:t>
            </a:r>
            <a:r>
              <a:rPr spc="-35" dirty="0"/>
              <a:t>METABOLISM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10635"/>
            <a:ext cx="7729855" cy="29521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Aromatic </a:t>
            </a:r>
            <a:r>
              <a:rPr sz="3200" dirty="0">
                <a:latin typeface="Calibri"/>
                <a:cs typeface="Calibri"/>
              </a:rPr>
              <a:t>amino acid </a:t>
            </a:r>
            <a:r>
              <a:rPr sz="3200" spc="-15" dirty="0">
                <a:latin typeface="Calibri"/>
                <a:cs typeface="Calibri"/>
              </a:rPr>
              <a:t>contains aromatic </a:t>
            </a:r>
            <a:r>
              <a:rPr sz="3200" spc="-5" dirty="0">
                <a:latin typeface="Calibri"/>
                <a:cs typeface="Calibri"/>
              </a:rPr>
              <a:t>ring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They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are-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Phenylalanine(Benzene </a:t>
            </a:r>
            <a:r>
              <a:rPr sz="3200" dirty="0">
                <a:latin typeface="Calibri"/>
                <a:cs typeface="Calibri"/>
              </a:rPr>
              <a:t>ring or </a:t>
            </a:r>
            <a:r>
              <a:rPr sz="3200" spc="-10" dirty="0">
                <a:latin typeface="Calibri"/>
                <a:cs typeface="Calibri"/>
              </a:rPr>
              <a:t>phenyl)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Tyrosine(phenol)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Tryptophane(indole)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591361"/>
            <a:ext cx="455472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en-US" spc="-5" dirty="0" smtClean="0">
                <a:solidFill>
                  <a:srgbClr val="000000"/>
                </a:solidFill>
              </a:rPr>
              <a:t>PHENYLALANINE</a:t>
            </a:r>
            <a:endParaRPr lang="en-US" spc="-5"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7686675" cy="43186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Essential </a:t>
            </a:r>
            <a:r>
              <a:rPr sz="3200" dirty="0">
                <a:latin typeface="Calibri"/>
                <a:cs typeface="Calibri"/>
              </a:rPr>
              <a:t>amino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acid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Partially </a:t>
            </a:r>
            <a:r>
              <a:rPr sz="3200" spc="-5" dirty="0">
                <a:latin typeface="Calibri"/>
                <a:cs typeface="Calibri"/>
              </a:rPr>
              <a:t>glucogenic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5" dirty="0">
                <a:latin typeface="Calibri"/>
                <a:cs typeface="Calibri"/>
              </a:rPr>
              <a:t>partially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ketogenic.</a:t>
            </a:r>
            <a:endParaRPr sz="3200" dirty="0">
              <a:latin typeface="Calibri"/>
              <a:cs typeface="Calibri"/>
            </a:endParaRPr>
          </a:p>
          <a:p>
            <a:pPr marL="355600" marR="6781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6611620" algn="l"/>
              </a:tabLst>
            </a:pPr>
            <a:r>
              <a:rPr sz="3200" spc="-5" dirty="0">
                <a:latin typeface="Calibri"/>
                <a:cs typeface="Calibri"/>
              </a:rPr>
              <a:t>Th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5" dirty="0">
                <a:latin typeface="Calibri"/>
                <a:cs typeface="Calibri"/>
              </a:rPr>
              <a:t> on</a:t>
            </a:r>
            <a:r>
              <a:rPr sz="3200" spc="-15" dirty="0">
                <a:latin typeface="Calibri"/>
                <a:cs typeface="Calibri"/>
              </a:rPr>
              <a:t>l</a:t>
            </a:r>
            <a:r>
              <a:rPr sz="3200" dirty="0">
                <a:latin typeface="Calibri"/>
                <a:cs typeface="Calibri"/>
              </a:rPr>
              <a:t>y </a:t>
            </a:r>
            <a:r>
              <a:rPr sz="3200" spc="-5" dirty="0">
                <a:latin typeface="Calibri"/>
                <a:cs typeface="Calibri"/>
              </a:rPr>
              <a:t>f</a:t>
            </a:r>
            <a:r>
              <a:rPr sz="3200" spc="-15" dirty="0">
                <a:latin typeface="Calibri"/>
                <a:cs typeface="Calibri"/>
              </a:rPr>
              <a:t>u</a:t>
            </a:r>
            <a:r>
              <a:rPr sz="3200" spc="-5" dirty="0">
                <a:latin typeface="Calibri"/>
                <a:cs typeface="Calibri"/>
              </a:rPr>
              <a:t>nct</a:t>
            </a:r>
            <a:r>
              <a:rPr sz="3200" spc="-15" dirty="0">
                <a:latin typeface="Calibri"/>
                <a:cs typeface="Calibri"/>
              </a:rPr>
              <a:t>i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f</a:t>
            </a:r>
            <a:r>
              <a:rPr sz="3200" spc="-5" dirty="0">
                <a:latin typeface="Calibri"/>
                <a:cs typeface="Calibri"/>
              </a:rPr>
              <a:t> phe</a:t>
            </a:r>
            <a:r>
              <a:rPr sz="3200" spc="-6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ylalan</a:t>
            </a:r>
            <a:r>
              <a:rPr sz="3200" spc="-15" dirty="0">
                <a:latin typeface="Calibri"/>
                <a:cs typeface="Calibri"/>
              </a:rPr>
              <a:t>i</a:t>
            </a:r>
            <a:r>
              <a:rPr sz="3200" spc="-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	i</a:t>
            </a:r>
            <a:r>
              <a:rPr sz="3200" spc="-10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s  </a:t>
            </a:r>
            <a:r>
              <a:rPr sz="3200" spc="-20" dirty="0">
                <a:latin typeface="Calibri"/>
                <a:cs typeface="Calibri"/>
              </a:rPr>
              <a:t>conversion 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tyrosine.</a:t>
            </a:r>
            <a:endParaRPr sz="32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For </a:t>
            </a:r>
            <a:r>
              <a:rPr sz="3200" spc="-5" dirty="0">
                <a:latin typeface="Calibri"/>
                <a:cs typeface="Calibri"/>
              </a:rPr>
              <a:t>this reason </a:t>
            </a:r>
            <a:r>
              <a:rPr sz="3200" spc="-10" dirty="0">
                <a:latin typeface="Calibri"/>
                <a:cs typeface="Calibri"/>
              </a:rPr>
              <a:t>ingestion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tyrosine </a:t>
            </a:r>
            <a:r>
              <a:rPr sz="3200" spc="-5" dirty="0">
                <a:latin typeface="Calibri"/>
                <a:cs typeface="Calibri"/>
              </a:rPr>
              <a:t>can  reduce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dietary requirement </a:t>
            </a:r>
            <a:r>
              <a:rPr sz="3200" spc="-5">
                <a:latin typeface="Calibri"/>
                <a:cs typeface="Calibri"/>
              </a:rPr>
              <a:t>of  </a:t>
            </a:r>
            <a:r>
              <a:rPr sz="3200" spc="-10" smtClean="0">
                <a:latin typeface="Calibri"/>
                <a:cs typeface="Calibri"/>
              </a:rPr>
              <a:t>phenylalanine.</a:t>
            </a:r>
            <a:r>
              <a:rPr lang="en-US" sz="3200" spc="-10" dirty="0" smtClean="0">
                <a:latin typeface="Calibri"/>
                <a:cs typeface="Calibri"/>
              </a:rPr>
              <a:t> </a:t>
            </a:r>
            <a:r>
              <a:rPr lang="en-US" sz="3200" spc="-10" dirty="0" err="1" smtClean="0">
                <a:latin typeface="Calibri"/>
                <a:cs typeface="Calibri"/>
              </a:rPr>
              <a:t>Th</a:t>
            </a:r>
            <a:r>
              <a:rPr sz="3200" spc="-10" smtClean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phenomenon known </a:t>
            </a:r>
            <a:r>
              <a:rPr sz="3200" dirty="0">
                <a:latin typeface="Calibri"/>
                <a:cs typeface="Calibri"/>
              </a:rPr>
              <a:t>as  </a:t>
            </a:r>
            <a:r>
              <a:rPr sz="3200" i="1" spc="-10" dirty="0">
                <a:latin typeface="Calibri"/>
                <a:cs typeface="Calibri"/>
              </a:rPr>
              <a:t>“spring </a:t>
            </a:r>
            <a:r>
              <a:rPr sz="3200" i="1" spc="-5" dirty="0">
                <a:latin typeface="Calibri"/>
                <a:cs typeface="Calibri"/>
              </a:rPr>
              <a:t>action” </a:t>
            </a:r>
            <a:r>
              <a:rPr sz="3200" i="1" dirty="0">
                <a:latin typeface="Calibri"/>
                <a:cs typeface="Calibri"/>
              </a:rPr>
              <a:t>of tyrosine on</a:t>
            </a:r>
            <a:r>
              <a:rPr sz="3200" i="1" spc="-4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phenylalanine.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439632"/>
            <a:ext cx="8534400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28240" marR="5080" indent="-2416175">
              <a:lnSpc>
                <a:spcPct val="100000"/>
              </a:lnSpc>
              <a:spcBef>
                <a:spcPts val="95"/>
              </a:spcBef>
            </a:pPr>
            <a:r>
              <a:rPr lang="en-US" sz="3200" spc="-20" dirty="0" smtClean="0">
                <a:solidFill>
                  <a:srgbClr val="000000"/>
                </a:solidFill>
              </a:rPr>
              <a:t>CONVERSION </a:t>
            </a:r>
            <a:r>
              <a:rPr lang="en-US" sz="3200" spc="-5" dirty="0" smtClean="0">
                <a:solidFill>
                  <a:srgbClr val="000000"/>
                </a:solidFill>
              </a:rPr>
              <a:t>OF PHENYLALANINE </a:t>
            </a:r>
            <a:r>
              <a:rPr lang="en-US" sz="3200" spc="-25" dirty="0" smtClean="0">
                <a:solidFill>
                  <a:srgbClr val="000000"/>
                </a:solidFill>
              </a:rPr>
              <a:t>TO  </a:t>
            </a:r>
            <a:r>
              <a:rPr lang="en-US" sz="3200" spc="-10" dirty="0" smtClean="0">
                <a:solidFill>
                  <a:srgbClr val="000000"/>
                </a:solidFill>
              </a:rPr>
              <a:t>TYROSINE</a:t>
            </a:r>
            <a:endParaRPr lang="en-US"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455660" cy="42607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2481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degradation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phenylalanine mostly  </a:t>
            </a:r>
            <a:r>
              <a:rPr sz="3200" spc="-15" dirty="0">
                <a:latin typeface="Calibri"/>
                <a:cs typeface="Calibri"/>
              </a:rPr>
              <a:t>occurs </a:t>
            </a:r>
            <a:r>
              <a:rPr sz="3200" spc="-10" dirty="0">
                <a:latin typeface="Calibri"/>
                <a:cs typeface="Calibri"/>
              </a:rPr>
              <a:t>through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tyrosine.</a:t>
            </a:r>
            <a:endParaRPr sz="32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reaction </a:t>
            </a:r>
            <a:r>
              <a:rPr sz="3200" spc="-15" dirty="0">
                <a:latin typeface="Calibri"/>
                <a:cs typeface="Calibri"/>
              </a:rPr>
              <a:t>involves </a:t>
            </a:r>
            <a:r>
              <a:rPr sz="3200" dirty="0">
                <a:latin typeface="Calibri"/>
                <a:cs typeface="Calibri"/>
              </a:rPr>
              <a:t>addition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30" dirty="0">
                <a:latin typeface="Calibri"/>
                <a:cs typeface="Calibri"/>
              </a:rPr>
              <a:t>hydroxyl  </a:t>
            </a:r>
            <a:r>
              <a:rPr sz="3200" spc="-15" dirty="0">
                <a:latin typeface="Calibri"/>
                <a:cs typeface="Calibri"/>
              </a:rPr>
              <a:t>group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aromatic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ring.</a:t>
            </a:r>
            <a:endParaRPr sz="3200" dirty="0">
              <a:latin typeface="Calibri"/>
              <a:cs typeface="Calibri"/>
            </a:endParaRPr>
          </a:p>
          <a:p>
            <a:pPr marL="355600" marR="182943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It </a:t>
            </a:r>
            <a:r>
              <a:rPr sz="3200" spc="-5">
                <a:latin typeface="Calibri"/>
                <a:cs typeface="Calibri"/>
              </a:rPr>
              <a:t>needs </a:t>
            </a:r>
            <a:r>
              <a:rPr sz="3200" spc="-5" smtClean="0">
                <a:latin typeface="Calibri"/>
                <a:cs typeface="Calibri"/>
              </a:rPr>
              <a:t>NADPH,NADH,and</a:t>
            </a:r>
            <a:r>
              <a:rPr lang="en-US" sz="3200" spc="-5" dirty="0" smtClean="0">
                <a:latin typeface="Calibri"/>
                <a:cs typeface="Calibri"/>
              </a:rPr>
              <a:t> </a:t>
            </a:r>
            <a:r>
              <a:rPr sz="3200" spc="-25" smtClean="0">
                <a:latin typeface="Calibri"/>
                <a:cs typeface="Calibri"/>
              </a:rPr>
              <a:t>tet</a:t>
            </a:r>
            <a:r>
              <a:rPr lang="en-US" sz="3200" spc="-25" dirty="0" err="1" smtClean="0">
                <a:latin typeface="Calibri"/>
                <a:cs typeface="Calibri"/>
              </a:rPr>
              <a:t>ra</a:t>
            </a:r>
            <a:r>
              <a:rPr lang="en-US" sz="3200" spc="-25" dirty="0" smtClean="0">
                <a:latin typeface="Calibri"/>
                <a:cs typeface="Calibri"/>
              </a:rPr>
              <a:t>-</a:t>
            </a:r>
            <a:r>
              <a:rPr sz="3200" spc="-20" smtClean="0">
                <a:latin typeface="Calibri"/>
                <a:cs typeface="Calibri"/>
              </a:rPr>
              <a:t>hydrobiopterin </a:t>
            </a:r>
            <a:r>
              <a:rPr sz="3200" smtClean="0">
                <a:latin typeface="Calibri"/>
                <a:cs typeface="Calibri"/>
              </a:rPr>
              <a:t>as</a:t>
            </a:r>
            <a:r>
              <a:rPr sz="3200" spc="10" smtClean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co-enzyme.</a:t>
            </a:r>
            <a:endParaRPr sz="3200" dirty="0">
              <a:latin typeface="Calibri"/>
              <a:cs typeface="Calibri"/>
            </a:endParaRPr>
          </a:p>
          <a:p>
            <a:pPr marL="355600" marR="1193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smtClean="0">
                <a:latin typeface="Calibri"/>
                <a:cs typeface="Calibri"/>
              </a:rPr>
              <a:t>This </a:t>
            </a:r>
            <a:r>
              <a:rPr sz="3200" dirty="0">
                <a:latin typeface="Calibri"/>
                <a:cs typeface="Calibri"/>
              </a:rPr>
              <a:t>is an </a:t>
            </a:r>
            <a:r>
              <a:rPr sz="3200" spc="-15" dirty="0">
                <a:latin typeface="Calibri"/>
                <a:cs typeface="Calibri"/>
              </a:rPr>
              <a:t>irreversible </a:t>
            </a:r>
            <a:r>
              <a:rPr sz="3200" spc="-5" dirty="0">
                <a:latin typeface="Calibri"/>
                <a:cs typeface="Calibri"/>
              </a:rPr>
              <a:t>reaction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tyrosine  </a:t>
            </a:r>
            <a:r>
              <a:rPr sz="3200" spc="-5" dirty="0">
                <a:latin typeface="Calibri"/>
                <a:cs typeface="Calibri"/>
              </a:rPr>
              <a:t>cannot </a:t>
            </a:r>
            <a:r>
              <a:rPr sz="3200" spc="-10" dirty="0">
                <a:latin typeface="Calibri"/>
                <a:cs typeface="Calibri"/>
              </a:rPr>
              <a:t>replenish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phenylalanine.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Metabolism </a:t>
            </a:r>
            <a:r>
              <a:rPr dirty="0"/>
              <a:t>of</a:t>
            </a:r>
            <a:r>
              <a:rPr spc="-65" dirty="0"/>
              <a:t> </a:t>
            </a:r>
            <a:r>
              <a:rPr spc="-25" dirty="0"/>
              <a:t>Tyrosine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5000" y="1981200"/>
            <a:ext cx="15189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6600FF"/>
                </a:solidFill>
                <a:latin typeface="Calibri"/>
                <a:cs typeface="Calibri"/>
              </a:rPr>
              <a:t>Phenylalanine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1200" y="2362200"/>
            <a:ext cx="12871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6600FF"/>
                </a:solidFill>
                <a:latin typeface="Calibri"/>
                <a:cs typeface="Calibri"/>
              </a:rPr>
              <a:t>hydroxylase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91200" y="1066800"/>
            <a:ext cx="1044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ME</a:t>
            </a:r>
            <a:r>
              <a:rPr sz="1800" b="1" spc="-10" dirty="0">
                <a:latin typeface="Calibri"/>
                <a:cs typeface="Calibri"/>
              </a:rPr>
              <a:t>L</a:t>
            </a:r>
            <a:r>
              <a:rPr sz="1800" b="1" dirty="0">
                <a:latin typeface="Calibri"/>
                <a:cs typeface="Calibri"/>
              </a:rPr>
              <a:t>ANINE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1200" y="1905000"/>
            <a:ext cx="10934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DOPAMINE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2728" y="2715895"/>
            <a:ext cx="1732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NOREPINEPHRINE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2728" y="3264534"/>
            <a:ext cx="1299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EPINEPHRINE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32728" y="3813429"/>
            <a:ext cx="1123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Calibri"/>
                <a:cs typeface="Calibri"/>
              </a:rPr>
              <a:t>THYROXINE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3400" y="228600"/>
            <a:ext cx="990600" cy="5181600"/>
          </a:xfrm>
          <a:prstGeom prst="rect">
            <a:avLst/>
          </a:prstGeom>
          <a:ln w="12700">
            <a:solidFill>
              <a:srgbClr val="006666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91440" marR="474345">
              <a:lnSpc>
                <a:spcPct val="100000"/>
              </a:lnSpc>
              <a:spcBef>
                <a:spcPts val="175"/>
              </a:spcBef>
            </a:pPr>
            <a:r>
              <a:rPr sz="2800" b="1" spc="-5" dirty="0">
                <a:solidFill>
                  <a:srgbClr val="FF00FF"/>
                </a:solidFill>
                <a:latin typeface="Calibri"/>
                <a:cs typeface="Calibri"/>
              </a:rPr>
              <a:t>P H E </a:t>
            </a:r>
            <a:r>
              <a:rPr sz="2800" b="1" spc="-15" dirty="0">
                <a:solidFill>
                  <a:srgbClr val="FF00FF"/>
                </a:solidFill>
                <a:latin typeface="Calibri"/>
                <a:cs typeface="Calibri"/>
              </a:rPr>
              <a:t>NY </a:t>
            </a:r>
            <a:r>
              <a:rPr sz="2800" b="1" spc="-5" dirty="0">
                <a:solidFill>
                  <a:srgbClr val="FF00FF"/>
                </a:solidFill>
                <a:latin typeface="Calibri"/>
                <a:cs typeface="Calibri"/>
              </a:rPr>
              <a:t>L </a:t>
            </a:r>
            <a:r>
              <a:rPr sz="2800" b="1" spc="-10" dirty="0">
                <a:solidFill>
                  <a:srgbClr val="FF00FF"/>
                </a:solidFill>
                <a:latin typeface="Calibri"/>
                <a:cs typeface="Calibri"/>
              </a:rPr>
              <a:t>AL </a:t>
            </a:r>
            <a:r>
              <a:rPr sz="2800" b="1" spc="-5" dirty="0">
                <a:solidFill>
                  <a:srgbClr val="FF00FF"/>
                </a:solidFill>
                <a:latin typeface="Calibri"/>
                <a:cs typeface="Calibri"/>
              </a:rPr>
              <a:t>A </a:t>
            </a:r>
            <a:r>
              <a:rPr sz="2800" b="1" spc="-15" dirty="0">
                <a:solidFill>
                  <a:srgbClr val="FF00FF"/>
                </a:solidFill>
                <a:latin typeface="Calibri"/>
                <a:cs typeface="Calibri"/>
              </a:rPr>
              <a:t>NI </a:t>
            </a:r>
            <a:r>
              <a:rPr sz="2800" b="1" spc="-5" dirty="0">
                <a:solidFill>
                  <a:srgbClr val="FF00FF"/>
                </a:solidFill>
                <a:latin typeface="Calibri"/>
                <a:cs typeface="Calibri"/>
              </a:rPr>
              <a:t>N 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8600" y="609600"/>
            <a:ext cx="838200" cy="4526280"/>
          </a:xfrm>
          <a:prstGeom prst="rect">
            <a:avLst/>
          </a:prstGeom>
          <a:ln w="12700">
            <a:solidFill>
              <a:srgbClr val="006666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92075" marR="497840">
              <a:lnSpc>
                <a:spcPct val="100000"/>
              </a:lnSpc>
              <a:spcBef>
                <a:spcPts val="175"/>
              </a:spcBef>
            </a:pPr>
            <a:r>
              <a:rPr sz="2800" b="1" spc="-5" dirty="0">
                <a:solidFill>
                  <a:srgbClr val="FF00FF"/>
                </a:solidFill>
                <a:latin typeface="Calibri"/>
                <a:cs typeface="Calibri"/>
              </a:rPr>
              <a:t>T Y R O S I N E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53000" y="1143000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09600" y="0"/>
                </a:moveTo>
                <a:lnTo>
                  <a:pt x="609600" y="76200"/>
                </a:lnTo>
                <a:lnTo>
                  <a:pt x="673100" y="44450"/>
                </a:lnTo>
                <a:lnTo>
                  <a:pt x="622300" y="44450"/>
                </a:lnTo>
                <a:lnTo>
                  <a:pt x="622300" y="31750"/>
                </a:lnTo>
                <a:lnTo>
                  <a:pt x="673100" y="31750"/>
                </a:lnTo>
                <a:lnTo>
                  <a:pt x="609600" y="0"/>
                </a:lnTo>
                <a:close/>
              </a:path>
              <a:path w="685800" h="76200">
                <a:moveTo>
                  <a:pt x="609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685800" h="76200">
                <a:moveTo>
                  <a:pt x="6731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73100" y="44450"/>
                </a:lnTo>
                <a:lnTo>
                  <a:pt x="685800" y="38100"/>
                </a:lnTo>
                <a:lnTo>
                  <a:pt x="673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29200" y="1981200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09600" y="0"/>
                </a:moveTo>
                <a:lnTo>
                  <a:pt x="609600" y="76200"/>
                </a:lnTo>
                <a:lnTo>
                  <a:pt x="673100" y="44450"/>
                </a:lnTo>
                <a:lnTo>
                  <a:pt x="622300" y="44450"/>
                </a:lnTo>
                <a:lnTo>
                  <a:pt x="622300" y="31750"/>
                </a:lnTo>
                <a:lnTo>
                  <a:pt x="673100" y="31750"/>
                </a:lnTo>
                <a:lnTo>
                  <a:pt x="609600" y="0"/>
                </a:lnTo>
                <a:close/>
              </a:path>
              <a:path w="685800" h="76200">
                <a:moveTo>
                  <a:pt x="609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685800" h="76200">
                <a:moveTo>
                  <a:pt x="6731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73100" y="44450"/>
                </a:lnTo>
                <a:lnTo>
                  <a:pt x="685800" y="38100"/>
                </a:lnTo>
                <a:lnTo>
                  <a:pt x="673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53000" y="2895600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09600" y="0"/>
                </a:moveTo>
                <a:lnTo>
                  <a:pt x="609600" y="76200"/>
                </a:lnTo>
                <a:lnTo>
                  <a:pt x="673100" y="44450"/>
                </a:lnTo>
                <a:lnTo>
                  <a:pt x="622300" y="44450"/>
                </a:lnTo>
                <a:lnTo>
                  <a:pt x="622300" y="31750"/>
                </a:lnTo>
                <a:lnTo>
                  <a:pt x="673100" y="31750"/>
                </a:lnTo>
                <a:lnTo>
                  <a:pt x="609600" y="0"/>
                </a:lnTo>
                <a:close/>
              </a:path>
              <a:path w="685800" h="76200">
                <a:moveTo>
                  <a:pt x="609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685800" h="76200">
                <a:moveTo>
                  <a:pt x="6731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73100" y="44450"/>
                </a:lnTo>
                <a:lnTo>
                  <a:pt x="685800" y="38100"/>
                </a:lnTo>
                <a:lnTo>
                  <a:pt x="673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29200" y="3429000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09600" y="0"/>
                </a:moveTo>
                <a:lnTo>
                  <a:pt x="609600" y="76200"/>
                </a:lnTo>
                <a:lnTo>
                  <a:pt x="673100" y="44450"/>
                </a:lnTo>
                <a:lnTo>
                  <a:pt x="622300" y="44450"/>
                </a:lnTo>
                <a:lnTo>
                  <a:pt x="622300" y="31750"/>
                </a:lnTo>
                <a:lnTo>
                  <a:pt x="673100" y="31750"/>
                </a:lnTo>
                <a:lnTo>
                  <a:pt x="609600" y="0"/>
                </a:lnTo>
                <a:close/>
              </a:path>
              <a:path w="685800" h="76200">
                <a:moveTo>
                  <a:pt x="609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685800" h="76200">
                <a:moveTo>
                  <a:pt x="6731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73100" y="44450"/>
                </a:lnTo>
                <a:lnTo>
                  <a:pt x="685800" y="38100"/>
                </a:lnTo>
                <a:lnTo>
                  <a:pt x="673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29200" y="3962400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09600" y="0"/>
                </a:moveTo>
                <a:lnTo>
                  <a:pt x="609600" y="76200"/>
                </a:lnTo>
                <a:lnTo>
                  <a:pt x="673100" y="44450"/>
                </a:lnTo>
                <a:lnTo>
                  <a:pt x="622300" y="44450"/>
                </a:lnTo>
                <a:lnTo>
                  <a:pt x="622300" y="31750"/>
                </a:lnTo>
                <a:lnTo>
                  <a:pt x="673100" y="31750"/>
                </a:lnTo>
                <a:lnTo>
                  <a:pt x="609600" y="0"/>
                </a:lnTo>
                <a:close/>
              </a:path>
              <a:path w="685800" h="76200">
                <a:moveTo>
                  <a:pt x="609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685800" h="76200">
                <a:moveTo>
                  <a:pt x="6731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73100" y="44450"/>
                </a:lnTo>
                <a:lnTo>
                  <a:pt x="685800" y="38100"/>
                </a:lnTo>
                <a:lnTo>
                  <a:pt x="673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00200" y="2819400"/>
            <a:ext cx="2438400" cy="152400"/>
          </a:xfrm>
          <a:custGeom>
            <a:avLst/>
            <a:gdLst/>
            <a:ahLst/>
            <a:cxnLst/>
            <a:rect l="l" t="t" r="r" b="b"/>
            <a:pathLst>
              <a:path w="2667000" h="228600">
                <a:moveTo>
                  <a:pt x="2000250" y="0"/>
                </a:moveTo>
                <a:lnTo>
                  <a:pt x="200025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2000250" y="171450"/>
                </a:lnTo>
                <a:lnTo>
                  <a:pt x="2000250" y="228600"/>
                </a:lnTo>
                <a:lnTo>
                  <a:pt x="2667000" y="114300"/>
                </a:lnTo>
                <a:lnTo>
                  <a:pt x="20002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00200" y="2819400"/>
            <a:ext cx="2438400" cy="152400"/>
          </a:xfrm>
          <a:custGeom>
            <a:avLst/>
            <a:gdLst/>
            <a:ahLst/>
            <a:cxnLst/>
            <a:rect l="l" t="t" r="r" b="b"/>
            <a:pathLst>
              <a:path w="2667000" h="228600">
                <a:moveTo>
                  <a:pt x="0" y="57150"/>
                </a:moveTo>
                <a:lnTo>
                  <a:pt x="2000250" y="57150"/>
                </a:lnTo>
                <a:lnTo>
                  <a:pt x="2000250" y="0"/>
                </a:lnTo>
                <a:lnTo>
                  <a:pt x="2667000" y="114300"/>
                </a:lnTo>
                <a:lnTo>
                  <a:pt x="2000250" y="228600"/>
                </a:lnTo>
                <a:lnTo>
                  <a:pt x="200025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6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94" y="0"/>
            <a:ext cx="90898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943600" y="1981200"/>
            <a:ext cx="829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Cu2+</a:t>
            </a:r>
            <a:endParaRPr lang="en-US" sz="11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thway of catecholamine biosynthesis. Synthesis of epinephrine and norepinephrine is regulated by catecholamine synthesizing enzymes. Synthesis of catecholamines starts with conversion of phenylalanine to L-tyrosine, which is converted to L-dopa by tyrosine hydroxylase (TH). L-dopa is processed to dopamine by L-aromatic amino acid decarboxylase (AAAD), from where norepinephrine is formed by dopamine-Î²-hydroxylase (DBH). Finally, epinephrine is synthesized by addition of a methyl group to norepinephrine by phenylethanolamine-N-methyltransferase (PNMT). Norepinephrine and epinephrine both act as neurotransmitters for sympathetic innervation. Â "/>
          <p:cNvPicPr>
            <a:picLocks noChangeAspect="1" noChangeArrowheads="1"/>
          </p:cNvPicPr>
          <p:nvPr/>
        </p:nvPicPr>
        <p:blipFill>
          <a:blip r:embed="rId2" cstate="print"/>
          <a:srcRect t="36069"/>
          <a:stretch>
            <a:fillRect/>
          </a:stretch>
        </p:blipFill>
        <p:spPr bwMode="auto">
          <a:xfrm>
            <a:off x="685800" y="49146"/>
            <a:ext cx="8229600" cy="6808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58797"/>
            <a:ext cx="8013700" cy="422148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metabolism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phenylalanine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tyrosine 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0" dirty="0">
                <a:latin typeface="Calibri"/>
                <a:cs typeface="Calibri"/>
              </a:rPr>
              <a:t>considered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together.</a:t>
            </a:r>
            <a:endParaRPr sz="3200">
              <a:latin typeface="Calibri"/>
              <a:cs typeface="Calibri"/>
            </a:endParaRPr>
          </a:p>
          <a:p>
            <a:pPr marL="355600" marR="196215" indent="-342900">
              <a:lnSpc>
                <a:spcPct val="9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As </a:t>
            </a:r>
            <a:r>
              <a:rPr sz="3200" spc="-10" dirty="0">
                <a:latin typeface="Calibri"/>
                <a:cs typeface="Calibri"/>
              </a:rPr>
              <a:t>phenylalanine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20" dirty="0">
                <a:latin typeface="Calibri"/>
                <a:cs typeface="Calibri"/>
              </a:rPr>
              <a:t>converted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tyrosine </a:t>
            </a:r>
            <a:r>
              <a:rPr sz="3200" dirty="0">
                <a:latin typeface="Calibri"/>
                <a:cs typeface="Calibri"/>
              </a:rPr>
              <a:t>a  </a:t>
            </a:r>
            <a:r>
              <a:rPr sz="3200" spc="-5" dirty="0">
                <a:latin typeface="Calibri"/>
                <a:cs typeface="Calibri"/>
              </a:rPr>
              <a:t>single </a:t>
            </a:r>
            <a:r>
              <a:rPr sz="3200" spc="-25" dirty="0">
                <a:latin typeface="Calibri"/>
                <a:cs typeface="Calibri"/>
              </a:rPr>
              <a:t>pathway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responsible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the  </a:t>
            </a:r>
            <a:r>
              <a:rPr sz="3200" spc="-10" dirty="0">
                <a:latin typeface="Calibri"/>
                <a:cs typeface="Calibri"/>
              </a:rPr>
              <a:t>degradation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both these amino </a:t>
            </a:r>
            <a:r>
              <a:rPr sz="3200" dirty="0">
                <a:latin typeface="Calibri"/>
                <a:cs typeface="Calibri"/>
              </a:rPr>
              <a:t>acids,which  </a:t>
            </a:r>
            <a:r>
              <a:rPr sz="3200" spc="-10" dirty="0">
                <a:latin typeface="Calibri"/>
                <a:cs typeface="Calibri"/>
              </a:rPr>
              <a:t>mostly occurs in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liver.</a:t>
            </a:r>
            <a:endParaRPr sz="3200">
              <a:latin typeface="Calibri"/>
              <a:cs typeface="Calibri"/>
            </a:endParaRPr>
          </a:p>
          <a:p>
            <a:pPr marL="355600" marR="339725" indent="-342900">
              <a:lnSpc>
                <a:spcPct val="9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0" dirty="0">
                <a:latin typeface="Calibri"/>
                <a:cs typeface="Calibri"/>
              </a:rPr>
              <a:t>Tyr </a:t>
            </a:r>
            <a:r>
              <a:rPr sz="3200" spc="-25" dirty="0">
                <a:latin typeface="Calibri"/>
                <a:cs typeface="Calibri"/>
              </a:rPr>
              <a:t>first </a:t>
            </a:r>
            <a:r>
              <a:rPr sz="3200" spc="-15" dirty="0">
                <a:latin typeface="Calibri"/>
                <a:cs typeface="Calibri"/>
              </a:rPr>
              <a:t>undergoes </a:t>
            </a:r>
            <a:r>
              <a:rPr sz="3200" spc="-10" dirty="0">
                <a:latin typeface="Calibri"/>
                <a:cs typeface="Calibri"/>
              </a:rPr>
              <a:t>transamination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give </a:t>
            </a:r>
            <a:r>
              <a:rPr sz="3200" dirty="0">
                <a:latin typeface="Calibri"/>
                <a:cs typeface="Calibri"/>
              </a:rPr>
              <a:t>P-  </a:t>
            </a:r>
            <a:r>
              <a:rPr sz="3200" spc="-20" dirty="0">
                <a:latin typeface="Calibri"/>
                <a:cs typeface="Calibri"/>
              </a:rPr>
              <a:t>hydroxyphenylpyruvate. </a:t>
            </a:r>
            <a:r>
              <a:rPr sz="3200" dirty="0">
                <a:latin typeface="Calibri"/>
                <a:cs typeface="Calibri"/>
              </a:rPr>
              <a:t>this </a:t>
            </a:r>
            <a:r>
              <a:rPr sz="3200" spc="-5" dirty="0">
                <a:latin typeface="Calibri"/>
                <a:cs typeface="Calibri"/>
              </a:rPr>
              <a:t>reaction </a:t>
            </a:r>
            <a:r>
              <a:rPr sz="3200" dirty="0">
                <a:latin typeface="Calibri"/>
                <a:cs typeface="Calibri"/>
              </a:rPr>
              <a:t>is  </a:t>
            </a:r>
            <a:r>
              <a:rPr sz="3200" spc="-15" dirty="0">
                <a:latin typeface="Calibri"/>
                <a:cs typeface="Calibri"/>
              </a:rPr>
              <a:t>catalysed </a:t>
            </a:r>
            <a:r>
              <a:rPr sz="3200" spc="-10" dirty="0">
                <a:latin typeface="Calibri"/>
                <a:cs typeface="Calibri"/>
              </a:rPr>
              <a:t>by tyrosine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transaminase.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7565"/>
            <a:ext cx="7719695" cy="4611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34175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P-hydroxyphenylpyruvate  </a:t>
            </a:r>
            <a:r>
              <a:rPr sz="3200" spc="-15" dirty="0">
                <a:latin typeface="Calibri"/>
                <a:cs typeface="Calibri"/>
              </a:rPr>
              <a:t>hydroxylase(dioxygenase)is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10" dirty="0">
                <a:latin typeface="Calibri"/>
                <a:cs typeface="Calibri"/>
              </a:rPr>
              <a:t>copper  containing </a:t>
            </a:r>
            <a:r>
              <a:rPr sz="3200" spc="-5" dirty="0">
                <a:latin typeface="Calibri"/>
                <a:cs typeface="Calibri"/>
              </a:rPr>
              <a:t>enzyme.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It </a:t>
            </a:r>
            <a:r>
              <a:rPr sz="3200" spc="-15" dirty="0">
                <a:latin typeface="Calibri"/>
                <a:cs typeface="Calibri"/>
              </a:rPr>
              <a:t>catalyses oxidative </a:t>
            </a:r>
            <a:r>
              <a:rPr sz="3200" spc="-10" dirty="0">
                <a:latin typeface="Calibri"/>
                <a:cs typeface="Calibri"/>
              </a:rPr>
              <a:t>decarboxylation </a:t>
            </a:r>
            <a:r>
              <a:rPr sz="3200" dirty="0">
                <a:latin typeface="Calibri"/>
                <a:cs typeface="Calibri"/>
              </a:rPr>
              <a:t>as </a:t>
            </a:r>
            <a:r>
              <a:rPr sz="3200" spc="-5" dirty="0">
                <a:latin typeface="Calibri"/>
                <a:cs typeface="Calibri"/>
              </a:rPr>
              <a:t>well  </a:t>
            </a:r>
            <a:r>
              <a:rPr sz="3200" dirty="0">
                <a:latin typeface="Calibri"/>
                <a:cs typeface="Calibri"/>
              </a:rPr>
              <a:t>as </a:t>
            </a:r>
            <a:r>
              <a:rPr sz="3200" spc="-20" dirty="0">
                <a:latin typeface="Calibri"/>
                <a:cs typeface="Calibri"/>
              </a:rPr>
              <a:t>hydroxylation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phenyl </a:t>
            </a:r>
            <a:r>
              <a:rPr sz="3200" spc="-5" dirty="0">
                <a:latin typeface="Calibri"/>
                <a:cs typeface="Calibri"/>
              </a:rPr>
              <a:t>ring </a:t>
            </a:r>
            <a:r>
              <a:rPr sz="3200" spc="-1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produce  </a:t>
            </a:r>
            <a:r>
              <a:rPr sz="3200" spc="-25" dirty="0">
                <a:latin typeface="Calibri"/>
                <a:cs typeface="Calibri"/>
              </a:rPr>
              <a:t>HOMOGENTISATE.</a:t>
            </a:r>
            <a:endParaRPr sz="3200">
              <a:latin typeface="Calibri"/>
              <a:cs typeface="Calibri"/>
            </a:endParaRPr>
          </a:p>
          <a:p>
            <a:pPr marL="355600" marR="60833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 </a:t>
            </a:r>
            <a:r>
              <a:rPr sz="3200" spc="-5" dirty="0">
                <a:latin typeface="Calibri"/>
                <a:cs typeface="Calibri"/>
              </a:rPr>
              <a:t>shifting of </a:t>
            </a:r>
            <a:r>
              <a:rPr sz="3200" dirty="0">
                <a:latin typeface="Calibri"/>
                <a:cs typeface="Calibri"/>
              </a:rPr>
              <a:t>OH </a:t>
            </a:r>
            <a:r>
              <a:rPr sz="3200" spc="-15" dirty="0">
                <a:latin typeface="Calibri"/>
                <a:cs typeface="Calibri"/>
              </a:rPr>
              <a:t>group </a:t>
            </a:r>
            <a:r>
              <a:rPr sz="3200" spc="-20" dirty="0">
                <a:latin typeface="Calibri"/>
                <a:cs typeface="Calibri"/>
              </a:rPr>
              <a:t>from </a:t>
            </a:r>
            <a:r>
              <a:rPr sz="3200" spc="-35" dirty="0">
                <a:latin typeface="Calibri"/>
                <a:cs typeface="Calibri"/>
              </a:rPr>
              <a:t>Para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15" dirty="0">
                <a:latin typeface="Calibri"/>
                <a:cs typeface="Calibri"/>
              </a:rPr>
              <a:t>meta  </a:t>
            </a:r>
            <a:r>
              <a:rPr sz="3200" spc="-5" dirty="0">
                <a:latin typeface="Calibri"/>
                <a:cs typeface="Calibri"/>
              </a:rPr>
              <a:t>position </a:t>
            </a:r>
            <a:r>
              <a:rPr sz="3200" spc="-35" dirty="0">
                <a:latin typeface="Calibri"/>
                <a:cs typeface="Calibri"/>
              </a:rPr>
              <a:t>occur,and </a:t>
            </a:r>
            <a:r>
              <a:rPr sz="3200" spc="-15" dirty="0">
                <a:latin typeface="Calibri"/>
                <a:cs typeface="Calibri"/>
              </a:rPr>
              <a:t>incorporates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10" dirty="0">
                <a:latin typeface="Calibri"/>
                <a:cs typeface="Calibri"/>
              </a:rPr>
              <a:t>new  </a:t>
            </a:r>
            <a:r>
              <a:rPr sz="3200" spc="-30" dirty="0">
                <a:latin typeface="Calibri"/>
                <a:cs typeface="Calibri"/>
              </a:rPr>
              <a:t>hydroxyl </a:t>
            </a:r>
            <a:r>
              <a:rPr sz="3200" spc="-15" dirty="0">
                <a:latin typeface="Calibri"/>
                <a:cs typeface="Calibri"/>
              </a:rPr>
              <a:t>group </a:t>
            </a:r>
            <a:r>
              <a:rPr sz="3200" spc="-10" dirty="0">
                <a:latin typeface="Calibri"/>
                <a:cs typeface="Calibri"/>
              </a:rPr>
              <a:t>at </a:t>
            </a:r>
            <a:r>
              <a:rPr sz="3200" spc="-20" dirty="0">
                <a:latin typeface="Calibri"/>
                <a:cs typeface="Calibri"/>
              </a:rPr>
              <a:t>para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position.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10635"/>
            <a:ext cx="7581900" cy="373252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This reaction </a:t>
            </a:r>
            <a:r>
              <a:rPr sz="3200" spc="-10" dirty="0">
                <a:latin typeface="Calibri"/>
                <a:cs typeface="Calibri"/>
              </a:rPr>
              <a:t>requires </a:t>
            </a:r>
            <a:r>
              <a:rPr sz="3200" spc="-5" dirty="0">
                <a:latin typeface="Calibri"/>
                <a:cs typeface="Calibri"/>
              </a:rPr>
              <a:t>ascorbic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  <a:p>
            <a:pPr marL="355600" marR="20066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5714365" algn="l"/>
              </a:tabLst>
            </a:pPr>
            <a:r>
              <a:rPr sz="3200" spc="-25" dirty="0">
                <a:latin typeface="Calibri"/>
                <a:cs typeface="Calibri"/>
              </a:rPr>
              <a:t>HOMOGENTISATE OXIDASE </a:t>
            </a:r>
            <a:r>
              <a:rPr sz="3200" spc="-15" dirty="0">
                <a:latin typeface="Calibri"/>
                <a:cs typeface="Calibri"/>
              </a:rPr>
              <a:t>cleaves </a:t>
            </a:r>
            <a:r>
              <a:rPr sz="3200" dirty="0">
                <a:latin typeface="Calibri"/>
                <a:cs typeface="Calibri"/>
              </a:rPr>
              <a:t>the  </a:t>
            </a:r>
            <a:r>
              <a:rPr sz="3200" spc="-5" dirty="0">
                <a:latin typeface="Calibri"/>
                <a:cs typeface="Calibri"/>
              </a:rPr>
              <a:t>bengene </a:t>
            </a:r>
            <a:r>
              <a:rPr sz="3200" dirty="0">
                <a:latin typeface="Calibri"/>
                <a:cs typeface="Calibri"/>
              </a:rPr>
              <a:t>ring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homogentisate	</a:t>
            </a:r>
            <a:r>
              <a:rPr sz="3200" spc="-25" dirty="0">
                <a:latin typeface="Calibri"/>
                <a:cs typeface="Calibri"/>
              </a:rPr>
              <a:t>to form </a:t>
            </a:r>
            <a:r>
              <a:rPr sz="3200" spc="5" dirty="0">
                <a:latin typeface="Calibri"/>
                <a:cs typeface="Calibri"/>
              </a:rPr>
              <a:t>4-  </a:t>
            </a:r>
            <a:r>
              <a:rPr sz="3200" spc="-15" dirty="0">
                <a:latin typeface="Calibri"/>
                <a:cs typeface="Calibri"/>
              </a:rPr>
              <a:t>maleylacetoacetate.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4046854" algn="l"/>
              </a:tabLst>
            </a:pPr>
            <a:r>
              <a:rPr sz="3200" spc="-15" dirty="0">
                <a:latin typeface="Calibri"/>
                <a:cs typeface="Calibri"/>
              </a:rPr>
              <a:t>Maleylacetoacetate </a:t>
            </a:r>
            <a:r>
              <a:rPr sz="3200" spc="-5" dirty="0">
                <a:latin typeface="Calibri"/>
                <a:cs typeface="Calibri"/>
              </a:rPr>
              <a:t>isomarised </a:t>
            </a:r>
            <a:r>
              <a:rPr sz="3200" spc="-20" dirty="0">
                <a:latin typeface="Calibri"/>
                <a:cs typeface="Calibri"/>
              </a:rPr>
              <a:t>to form </a:t>
            </a:r>
            <a:r>
              <a:rPr sz="3200" spc="5" dirty="0">
                <a:latin typeface="Calibri"/>
                <a:cs typeface="Calibri"/>
              </a:rPr>
              <a:t>4-  </a:t>
            </a:r>
            <a:r>
              <a:rPr sz="3200" spc="-5" dirty="0">
                <a:latin typeface="Calibri"/>
                <a:cs typeface="Calibri"/>
              </a:rPr>
              <a:t>fumaryl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acetoacetate	</a:t>
            </a:r>
            <a:r>
              <a:rPr sz="3200" dirty="0">
                <a:latin typeface="Calibri"/>
                <a:cs typeface="Calibri"/>
              </a:rPr>
              <a:t>and this </a:t>
            </a:r>
            <a:r>
              <a:rPr sz="3200" spc="-5" dirty="0">
                <a:latin typeface="Calibri"/>
                <a:cs typeface="Calibri"/>
              </a:rPr>
              <a:t>reaction </a:t>
            </a:r>
            <a:r>
              <a:rPr sz="3200" dirty="0">
                <a:latin typeface="Calibri"/>
                <a:cs typeface="Calibri"/>
              </a:rPr>
              <a:t>is  </a:t>
            </a:r>
            <a:r>
              <a:rPr sz="3200" spc="-15" dirty="0">
                <a:latin typeface="Calibri"/>
                <a:cs typeface="Calibri"/>
              </a:rPr>
              <a:t>catalysed </a:t>
            </a:r>
            <a:r>
              <a:rPr sz="3200" spc="-10" dirty="0">
                <a:latin typeface="Calibri"/>
                <a:cs typeface="Calibri"/>
              </a:rPr>
              <a:t>by </a:t>
            </a:r>
            <a:r>
              <a:rPr sz="3200" spc="-15" dirty="0">
                <a:latin typeface="Calibri"/>
                <a:cs typeface="Calibri"/>
              </a:rPr>
              <a:t>maleylacetoacetate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isomarase.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7565"/>
            <a:ext cx="7546340" cy="3050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064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maleyl </a:t>
            </a:r>
            <a:r>
              <a:rPr sz="3200" spc="-15" dirty="0">
                <a:latin typeface="Calibri"/>
                <a:cs typeface="Calibri"/>
              </a:rPr>
              <a:t>acetoacetate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0" dirty="0">
                <a:latin typeface="Calibri"/>
                <a:cs typeface="Calibri"/>
              </a:rPr>
              <a:t>get </a:t>
            </a:r>
            <a:r>
              <a:rPr sz="3200" spc="-20" dirty="0">
                <a:latin typeface="Calibri"/>
                <a:cs typeface="Calibri"/>
              </a:rPr>
              <a:t>converted into  </a:t>
            </a:r>
            <a:r>
              <a:rPr sz="3200" spc="-5" dirty="0">
                <a:latin typeface="Calibri"/>
                <a:cs typeface="Calibri"/>
              </a:rPr>
              <a:t>fumaryl </a:t>
            </a:r>
            <a:r>
              <a:rPr sz="3200" spc="-15" dirty="0">
                <a:latin typeface="Calibri"/>
                <a:cs typeface="Calibri"/>
              </a:rPr>
              <a:t>acetoacetate </a:t>
            </a:r>
            <a:r>
              <a:rPr sz="3200" spc="-5" dirty="0">
                <a:latin typeface="Calibri"/>
                <a:cs typeface="Calibri"/>
              </a:rPr>
              <a:t>with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help of  fumarylacetoacetase.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Fumaryl </a:t>
            </a:r>
            <a:r>
              <a:rPr sz="3200" spc="-15" dirty="0">
                <a:latin typeface="Calibri"/>
                <a:cs typeface="Calibri"/>
              </a:rPr>
              <a:t>acetoacetate </a:t>
            </a:r>
            <a:r>
              <a:rPr sz="3200" spc="-20" dirty="0">
                <a:latin typeface="Calibri"/>
                <a:cs typeface="Calibri"/>
              </a:rPr>
              <a:t>hydrolysed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25" dirty="0">
                <a:latin typeface="Calibri"/>
                <a:cs typeface="Calibri"/>
              </a:rPr>
              <a:t>to  </a:t>
            </a:r>
            <a:r>
              <a:rPr sz="3200" spc="-20" dirty="0">
                <a:latin typeface="Calibri"/>
                <a:cs typeface="Calibri"/>
              </a:rPr>
              <a:t>fumarate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5" dirty="0">
                <a:latin typeface="Calibri"/>
                <a:cs typeface="Calibri"/>
              </a:rPr>
              <a:t>acetoacetate </a:t>
            </a:r>
            <a:r>
              <a:rPr sz="3200" spc="-5" dirty="0">
                <a:latin typeface="Calibri"/>
                <a:cs typeface="Calibri"/>
              </a:rPr>
              <a:t>with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help of  enzyme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fumarylacetoacetase.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3545" y="461594"/>
            <a:ext cx="57600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i="1" spc="-15" dirty="0">
                <a:solidFill>
                  <a:srgbClr val="000000"/>
                </a:solidFill>
                <a:latin typeface="Calibri"/>
                <a:cs typeface="Calibri"/>
              </a:rPr>
              <a:t>SYNTHESIS </a:t>
            </a:r>
            <a:r>
              <a:rPr b="0" i="1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b="0" i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i="1" dirty="0">
                <a:solidFill>
                  <a:srgbClr val="000000"/>
                </a:solidFill>
                <a:latin typeface="Calibri"/>
                <a:cs typeface="Calibri"/>
              </a:rPr>
              <a:t>MELANINE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7610"/>
            <a:ext cx="7762240" cy="43700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It is </a:t>
            </a:r>
            <a:r>
              <a:rPr sz="3000" spc="-10" dirty="0">
                <a:latin typeface="Calibri"/>
                <a:cs typeface="Calibri"/>
              </a:rPr>
              <a:t>pigment </a:t>
            </a:r>
            <a:r>
              <a:rPr sz="3000" spc="-5" dirty="0">
                <a:latin typeface="Calibri"/>
                <a:cs typeface="Calibri"/>
              </a:rPr>
              <a:t>of skin,hair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eyes.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0" dirty="0">
                <a:latin typeface="Calibri"/>
                <a:cs typeface="Calibri"/>
              </a:rPr>
              <a:t>Tyrosine </a:t>
            </a:r>
            <a:r>
              <a:rPr sz="3000" spc="-10" dirty="0">
                <a:latin typeface="Calibri"/>
                <a:cs typeface="Calibri"/>
              </a:rPr>
              <a:t>is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precursor </a:t>
            </a:r>
            <a:r>
              <a:rPr sz="3000" spc="-5" dirty="0">
                <a:latin typeface="Calibri"/>
                <a:cs typeface="Calibri"/>
              </a:rPr>
              <a:t>of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melanine.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5" dirty="0">
                <a:latin typeface="Calibri"/>
                <a:cs typeface="Calibri"/>
              </a:rPr>
              <a:t>Tyrosinase </a:t>
            </a:r>
            <a:r>
              <a:rPr sz="3000" spc="-10" dirty="0">
                <a:latin typeface="Calibri"/>
                <a:cs typeface="Calibri"/>
              </a:rPr>
              <a:t>enzyme </a:t>
            </a:r>
            <a:r>
              <a:rPr sz="3000" spc="-15" dirty="0">
                <a:latin typeface="Calibri"/>
                <a:cs typeface="Calibri"/>
              </a:rPr>
              <a:t>required </a:t>
            </a:r>
            <a:r>
              <a:rPr sz="3000" spc="-25" dirty="0">
                <a:latin typeface="Calibri"/>
                <a:cs typeface="Calibri"/>
              </a:rPr>
              <a:t>for </a:t>
            </a:r>
            <a:r>
              <a:rPr sz="3000" spc="-5" dirty="0">
                <a:latin typeface="Calibri"/>
                <a:cs typeface="Calibri"/>
              </a:rPr>
              <a:t>its</a:t>
            </a:r>
            <a:r>
              <a:rPr sz="3000" spc="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synthesis.</a:t>
            </a:r>
            <a:endParaRPr sz="3000">
              <a:latin typeface="Calibri"/>
              <a:cs typeface="Calibri"/>
            </a:endParaRPr>
          </a:p>
          <a:p>
            <a:pPr marL="355600" marR="777240" indent="-342900">
              <a:lnSpc>
                <a:spcPts val="324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5" dirty="0">
                <a:latin typeface="Calibri"/>
                <a:cs typeface="Calibri"/>
              </a:rPr>
              <a:t>Tyrosinase </a:t>
            </a:r>
            <a:r>
              <a:rPr sz="3000" spc="-30" dirty="0">
                <a:latin typeface="Calibri"/>
                <a:cs typeface="Calibri"/>
              </a:rPr>
              <a:t>hydroxylas </a:t>
            </a:r>
            <a:r>
              <a:rPr sz="3000" spc="-10" dirty="0">
                <a:latin typeface="Calibri"/>
                <a:cs typeface="Calibri"/>
              </a:rPr>
              <a:t>tyrosine to </a:t>
            </a:r>
            <a:r>
              <a:rPr sz="3000" spc="-20" dirty="0">
                <a:latin typeface="Calibri"/>
                <a:cs typeface="Calibri"/>
              </a:rPr>
              <a:t>form </a:t>
            </a:r>
            <a:r>
              <a:rPr sz="3000" spc="5" dirty="0">
                <a:latin typeface="Calibri"/>
                <a:cs typeface="Calibri"/>
              </a:rPr>
              <a:t>3,4-  </a:t>
            </a:r>
            <a:r>
              <a:rPr sz="3000" spc="-20" dirty="0">
                <a:latin typeface="Calibri"/>
                <a:cs typeface="Calibri"/>
              </a:rPr>
              <a:t>dihydroxyphenylalanine(DOPA).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Dopa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20" dirty="0">
                <a:latin typeface="Calibri"/>
                <a:cs typeface="Calibri"/>
              </a:rPr>
              <a:t>converted </a:t>
            </a:r>
            <a:r>
              <a:rPr sz="3000" spc="-15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dopaquinone.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subsequent couple </a:t>
            </a:r>
            <a:r>
              <a:rPr sz="3000" spc="-5" dirty="0">
                <a:latin typeface="Calibri"/>
                <a:cs typeface="Calibri"/>
              </a:rPr>
              <a:t>of reaction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occurs.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Formation </a:t>
            </a:r>
            <a:r>
              <a:rPr sz="3000" spc="-5">
                <a:latin typeface="Calibri"/>
                <a:cs typeface="Calibri"/>
              </a:rPr>
              <a:t>of </a:t>
            </a:r>
            <a:r>
              <a:rPr sz="3000" spc="-10" smtClean="0">
                <a:latin typeface="Calibri"/>
                <a:cs typeface="Calibri"/>
              </a:rPr>
              <a:t>leucodopachrome</a:t>
            </a:r>
            <a:r>
              <a:rPr lang="en-US" sz="3000" spc="-10" dirty="0" smtClean="0">
                <a:latin typeface="Calibri"/>
                <a:cs typeface="Calibri"/>
              </a:rPr>
              <a:t> </a:t>
            </a:r>
            <a:r>
              <a:rPr sz="3000" spc="-10" smtClean="0">
                <a:latin typeface="Calibri"/>
                <a:cs typeface="Calibri"/>
              </a:rPr>
              <a:t>and </a:t>
            </a:r>
            <a:r>
              <a:rPr sz="3000" spc="-5" dirty="0">
                <a:latin typeface="Calibri"/>
                <a:cs typeface="Calibri"/>
              </a:rPr>
              <a:t>indole </a:t>
            </a:r>
            <a:r>
              <a:rPr sz="3000" dirty="0">
                <a:latin typeface="Calibri"/>
                <a:cs typeface="Calibri"/>
              </a:rPr>
              <a:t>5-6 –  </a:t>
            </a:r>
            <a:r>
              <a:rPr sz="3000" spc="-10" dirty="0">
                <a:latin typeface="Calibri"/>
                <a:cs typeface="Calibri"/>
              </a:rPr>
              <a:t>quinone.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0" y="152400"/>
            <a:ext cx="208267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95" dirty="0">
                <a:solidFill>
                  <a:srgbClr val="0000FF"/>
                </a:solidFill>
              </a:rPr>
              <a:t>T</a:t>
            </a:r>
            <a:r>
              <a:rPr sz="2800" spc="-5" dirty="0">
                <a:solidFill>
                  <a:srgbClr val="0000FF"/>
                </a:solidFill>
              </a:rPr>
              <a:t>y</a:t>
            </a:r>
            <a:r>
              <a:rPr sz="2800" spc="-45" dirty="0">
                <a:solidFill>
                  <a:srgbClr val="0000FF"/>
                </a:solidFill>
              </a:rPr>
              <a:t>r</a:t>
            </a:r>
            <a:r>
              <a:rPr sz="2800" spc="-5" dirty="0">
                <a:solidFill>
                  <a:srgbClr val="0000FF"/>
                </a:solidFill>
              </a:rPr>
              <a:t>osi</a:t>
            </a:r>
            <a:r>
              <a:rPr sz="2800" spc="-15" dirty="0">
                <a:solidFill>
                  <a:srgbClr val="0000FF"/>
                </a:solidFill>
              </a:rPr>
              <a:t>n</a:t>
            </a:r>
            <a:r>
              <a:rPr sz="2800" spc="-5" dirty="0">
                <a:solidFill>
                  <a:srgbClr val="0000FF"/>
                </a:solidFill>
              </a:rPr>
              <a:t>e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4876800" y="3124200"/>
            <a:ext cx="3267710" cy="1219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Cysteine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Melanin </a:t>
            </a:r>
            <a:r>
              <a:rPr sz="2800" b="1" spc="-20" dirty="0">
                <a:solidFill>
                  <a:srgbClr val="0000FF"/>
                </a:solidFill>
                <a:latin typeface="Calibri"/>
                <a:cs typeface="Calibri"/>
              </a:rPr>
              <a:t>red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 polymers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81600" y="5715000"/>
            <a:ext cx="3552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Melanin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black</a:t>
            </a:r>
            <a:r>
              <a:rPr sz="28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polymers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57700" y="609600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1750" y="533400"/>
                </a:moveTo>
                <a:lnTo>
                  <a:pt x="0" y="533400"/>
                </a:lnTo>
                <a:lnTo>
                  <a:pt x="38100" y="609600"/>
                </a:lnTo>
                <a:lnTo>
                  <a:pt x="69850" y="546100"/>
                </a:lnTo>
                <a:lnTo>
                  <a:pt x="31750" y="546100"/>
                </a:lnTo>
                <a:lnTo>
                  <a:pt x="31750" y="533400"/>
                </a:lnTo>
                <a:close/>
              </a:path>
              <a:path w="76200" h="609600">
                <a:moveTo>
                  <a:pt x="44450" y="0"/>
                </a:moveTo>
                <a:lnTo>
                  <a:pt x="31750" y="0"/>
                </a:lnTo>
                <a:lnTo>
                  <a:pt x="31750" y="546100"/>
                </a:lnTo>
                <a:lnTo>
                  <a:pt x="44450" y="546100"/>
                </a:lnTo>
                <a:lnTo>
                  <a:pt x="44450" y="0"/>
                </a:lnTo>
                <a:close/>
              </a:path>
              <a:path w="76200" h="609600">
                <a:moveTo>
                  <a:pt x="76200" y="533400"/>
                </a:moveTo>
                <a:lnTo>
                  <a:pt x="44450" y="533400"/>
                </a:lnTo>
                <a:lnTo>
                  <a:pt x="44450" y="546100"/>
                </a:lnTo>
                <a:lnTo>
                  <a:pt x="69850" y="546100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0" y="2514600"/>
            <a:ext cx="614045" cy="538480"/>
          </a:xfrm>
          <a:custGeom>
            <a:avLst/>
            <a:gdLst/>
            <a:ahLst/>
            <a:cxnLst/>
            <a:rect l="l" t="t" r="r" b="b"/>
            <a:pathLst>
              <a:path w="614045" h="538480">
                <a:moveTo>
                  <a:pt x="32258" y="459359"/>
                </a:moveTo>
                <a:lnTo>
                  <a:pt x="0" y="538226"/>
                </a:lnTo>
                <a:lnTo>
                  <a:pt x="82423" y="516763"/>
                </a:lnTo>
                <a:lnTo>
                  <a:pt x="68771" y="501141"/>
                </a:lnTo>
                <a:lnTo>
                  <a:pt x="51942" y="501141"/>
                </a:lnTo>
                <a:lnTo>
                  <a:pt x="43561" y="491616"/>
                </a:lnTo>
                <a:lnTo>
                  <a:pt x="53130" y="483243"/>
                </a:lnTo>
                <a:lnTo>
                  <a:pt x="32258" y="459359"/>
                </a:lnTo>
                <a:close/>
              </a:path>
              <a:path w="614045" h="538480">
                <a:moveTo>
                  <a:pt x="53130" y="483243"/>
                </a:moveTo>
                <a:lnTo>
                  <a:pt x="43561" y="491616"/>
                </a:lnTo>
                <a:lnTo>
                  <a:pt x="51942" y="501141"/>
                </a:lnTo>
                <a:lnTo>
                  <a:pt x="61480" y="492798"/>
                </a:lnTo>
                <a:lnTo>
                  <a:pt x="53130" y="483243"/>
                </a:lnTo>
                <a:close/>
              </a:path>
              <a:path w="614045" h="538480">
                <a:moveTo>
                  <a:pt x="61480" y="492798"/>
                </a:moveTo>
                <a:lnTo>
                  <a:pt x="51942" y="501141"/>
                </a:lnTo>
                <a:lnTo>
                  <a:pt x="68771" y="501141"/>
                </a:lnTo>
                <a:lnTo>
                  <a:pt x="61480" y="492798"/>
                </a:lnTo>
                <a:close/>
              </a:path>
              <a:path w="614045" h="538480">
                <a:moveTo>
                  <a:pt x="605409" y="0"/>
                </a:moveTo>
                <a:lnTo>
                  <a:pt x="53130" y="483243"/>
                </a:lnTo>
                <a:lnTo>
                  <a:pt x="61480" y="492798"/>
                </a:lnTo>
                <a:lnTo>
                  <a:pt x="613790" y="9651"/>
                </a:lnTo>
                <a:lnTo>
                  <a:pt x="6054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05754" y="2510154"/>
            <a:ext cx="537845" cy="537845"/>
          </a:xfrm>
          <a:custGeom>
            <a:avLst/>
            <a:gdLst/>
            <a:ahLst/>
            <a:cxnLst/>
            <a:rect l="l" t="t" r="r" b="b"/>
            <a:pathLst>
              <a:path w="537845" h="537844">
                <a:moveTo>
                  <a:pt x="479489" y="488504"/>
                </a:moveTo>
                <a:lnTo>
                  <a:pt x="457073" y="510921"/>
                </a:lnTo>
                <a:lnTo>
                  <a:pt x="537845" y="537845"/>
                </a:lnTo>
                <a:lnTo>
                  <a:pt x="524383" y="497459"/>
                </a:lnTo>
                <a:lnTo>
                  <a:pt x="488442" y="497459"/>
                </a:lnTo>
                <a:lnTo>
                  <a:pt x="479489" y="488504"/>
                </a:lnTo>
                <a:close/>
              </a:path>
              <a:path w="537845" h="537844">
                <a:moveTo>
                  <a:pt x="488504" y="479489"/>
                </a:moveTo>
                <a:lnTo>
                  <a:pt x="479489" y="488504"/>
                </a:lnTo>
                <a:lnTo>
                  <a:pt x="488442" y="497459"/>
                </a:lnTo>
                <a:lnTo>
                  <a:pt x="497459" y="488442"/>
                </a:lnTo>
                <a:lnTo>
                  <a:pt x="488504" y="479489"/>
                </a:lnTo>
                <a:close/>
              </a:path>
              <a:path w="537845" h="537844">
                <a:moveTo>
                  <a:pt x="510921" y="457073"/>
                </a:moveTo>
                <a:lnTo>
                  <a:pt x="488504" y="479489"/>
                </a:lnTo>
                <a:lnTo>
                  <a:pt x="497459" y="488442"/>
                </a:lnTo>
                <a:lnTo>
                  <a:pt x="488442" y="497459"/>
                </a:lnTo>
                <a:lnTo>
                  <a:pt x="524383" y="497459"/>
                </a:lnTo>
                <a:lnTo>
                  <a:pt x="510921" y="457073"/>
                </a:lnTo>
                <a:close/>
              </a:path>
              <a:path w="537845" h="537844">
                <a:moveTo>
                  <a:pt x="8890" y="0"/>
                </a:moveTo>
                <a:lnTo>
                  <a:pt x="0" y="8890"/>
                </a:lnTo>
                <a:lnTo>
                  <a:pt x="479489" y="488504"/>
                </a:lnTo>
                <a:lnTo>
                  <a:pt x="488504" y="479489"/>
                </a:lnTo>
                <a:lnTo>
                  <a:pt x="88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7700" y="1600200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1750" y="533400"/>
                </a:moveTo>
                <a:lnTo>
                  <a:pt x="0" y="533400"/>
                </a:lnTo>
                <a:lnTo>
                  <a:pt x="38100" y="609600"/>
                </a:lnTo>
                <a:lnTo>
                  <a:pt x="69850" y="546100"/>
                </a:lnTo>
                <a:lnTo>
                  <a:pt x="31750" y="546100"/>
                </a:lnTo>
                <a:lnTo>
                  <a:pt x="31750" y="533400"/>
                </a:lnTo>
                <a:close/>
              </a:path>
              <a:path w="76200" h="609600">
                <a:moveTo>
                  <a:pt x="44450" y="0"/>
                </a:moveTo>
                <a:lnTo>
                  <a:pt x="31750" y="0"/>
                </a:lnTo>
                <a:lnTo>
                  <a:pt x="31750" y="546100"/>
                </a:lnTo>
                <a:lnTo>
                  <a:pt x="44450" y="546100"/>
                </a:lnTo>
                <a:lnTo>
                  <a:pt x="44450" y="0"/>
                </a:lnTo>
                <a:close/>
              </a:path>
              <a:path w="76200" h="609600">
                <a:moveTo>
                  <a:pt x="76200" y="533400"/>
                </a:moveTo>
                <a:lnTo>
                  <a:pt x="44450" y="533400"/>
                </a:lnTo>
                <a:lnTo>
                  <a:pt x="44450" y="546100"/>
                </a:lnTo>
                <a:lnTo>
                  <a:pt x="69850" y="546100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86500" y="3505200"/>
            <a:ext cx="45719" cy="4572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1750" y="533400"/>
                </a:moveTo>
                <a:lnTo>
                  <a:pt x="0" y="533400"/>
                </a:lnTo>
                <a:lnTo>
                  <a:pt x="38100" y="609600"/>
                </a:lnTo>
                <a:lnTo>
                  <a:pt x="69850" y="546100"/>
                </a:lnTo>
                <a:lnTo>
                  <a:pt x="31750" y="546100"/>
                </a:lnTo>
                <a:lnTo>
                  <a:pt x="31750" y="533400"/>
                </a:lnTo>
                <a:close/>
              </a:path>
              <a:path w="76200" h="609600">
                <a:moveTo>
                  <a:pt x="44450" y="0"/>
                </a:moveTo>
                <a:lnTo>
                  <a:pt x="31750" y="0"/>
                </a:lnTo>
                <a:lnTo>
                  <a:pt x="31750" y="546100"/>
                </a:lnTo>
                <a:lnTo>
                  <a:pt x="44450" y="546100"/>
                </a:lnTo>
                <a:lnTo>
                  <a:pt x="44450" y="0"/>
                </a:lnTo>
                <a:close/>
              </a:path>
              <a:path w="76200" h="609600">
                <a:moveTo>
                  <a:pt x="76200" y="533400"/>
                </a:moveTo>
                <a:lnTo>
                  <a:pt x="44450" y="533400"/>
                </a:lnTo>
                <a:lnTo>
                  <a:pt x="44450" y="546100"/>
                </a:lnTo>
                <a:lnTo>
                  <a:pt x="69850" y="546100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33600" y="3810000"/>
            <a:ext cx="76200" cy="4572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1750" y="533400"/>
                </a:moveTo>
                <a:lnTo>
                  <a:pt x="0" y="533400"/>
                </a:lnTo>
                <a:lnTo>
                  <a:pt x="38100" y="609600"/>
                </a:lnTo>
                <a:lnTo>
                  <a:pt x="69850" y="546100"/>
                </a:lnTo>
                <a:lnTo>
                  <a:pt x="31750" y="546100"/>
                </a:lnTo>
                <a:lnTo>
                  <a:pt x="31750" y="533400"/>
                </a:lnTo>
                <a:close/>
              </a:path>
              <a:path w="76200" h="609600">
                <a:moveTo>
                  <a:pt x="44450" y="0"/>
                </a:moveTo>
                <a:lnTo>
                  <a:pt x="31750" y="0"/>
                </a:lnTo>
                <a:lnTo>
                  <a:pt x="31750" y="546100"/>
                </a:lnTo>
                <a:lnTo>
                  <a:pt x="44450" y="546100"/>
                </a:lnTo>
                <a:lnTo>
                  <a:pt x="44450" y="0"/>
                </a:lnTo>
                <a:close/>
              </a:path>
              <a:path w="76200" h="609600">
                <a:moveTo>
                  <a:pt x="76200" y="533400"/>
                </a:moveTo>
                <a:lnTo>
                  <a:pt x="44450" y="533400"/>
                </a:lnTo>
                <a:lnTo>
                  <a:pt x="44450" y="546100"/>
                </a:lnTo>
                <a:lnTo>
                  <a:pt x="69850" y="546100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 flipH="1">
            <a:off x="2057400" y="4648200"/>
            <a:ext cx="45719" cy="3810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1750" y="533400"/>
                </a:moveTo>
                <a:lnTo>
                  <a:pt x="0" y="533400"/>
                </a:lnTo>
                <a:lnTo>
                  <a:pt x="38100" y="609600"/>
                </a:lnTo>
                <a:lnTo>
                  <a:pt x="69850" y="546100"/>
                </a:lnTo>
                <a:lnTo>
                  <a:pt x="31750" y="546100"/>
                </a:lnTo>
                <a:lnTo>
                  <a:pt x="31750" y="533400"/>
                </a:lnTo>
                <a:close/>
              </a:path>
              <a:path w="76200" h="609600">
                <a:moveTo>
                  <a:pt x="44450" y="0"/>
                </a:moveTo>
                <a:lnTo>
                  <a:pt x="31750" y="0"/>
                </a:lnTo>
                <a:lnTo>
                  <a:pt x="31750" y="546100"/>
                </a:lnTo>
                <a:lnTo>
                  <a:pt x="44450" y="546100"/>
                </a:lnTo>
                <a:lnTo>
                  <a:pt x="44450" y="0"/>
                </a:lnTo>
                <a:close/>
              </a:path>
              <a:path w="76200" h="609600">
                <a:moveTo>
                  <a:pt x="76200" y="533400"/>
                </a:moveTo>
                <a:lnTo>
                  <a:pt x="44450" y="533400"/>
                </a:lnTo>
                <a:lnTo>
                  <a:pt x="44450" y="546100"/>
                </a:lnTo>
                <a:lnTo>
                  <a:pt x="69850" y="546100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 flipH="1">
            <a:off x="1828800" y="5334000"/>
            <a:ext cx="45719" cy="4572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31750" y="533400"/>
                </a:moveTo>
                <a:lnTo>
                  <a:pt x="0" y="533400"/>
                </a:lnTo>
                <a:lnTo>
                  <a:pt x="38100" y="609600"/>
                </a:lnTo>
                <a:lnTo>
                  <a:pt x="69850" y="546100"/>
                </a:lnTo>
                <a:lnTo>
                  <a:pt x="31750" y="546100"/>
                </a:lnTo>
                <a:lnTo>
                  <a:pt x="31750" y="533400"/>
                </a:lnTo>
                <a:close/>
              </a:path>
              <a:path w="76200" h="609600">
                <a:moveTo>
                  <a:pt x="44450" y="0"/>
                </a:moveTo>
                <a:lnTo>
                  <a:pt x="31750" y="0"/>
                </a:lnTo>
                <a:lnTo>
                  <a:pt x="31750" y="546100"/>
                </a:lnTo>
                <a:lnTo>
                  <a:pt x="44450" y="546100"/>
                </a:lnTo>
                <a:lnTo>
                  <a:pt x="44450" y="0"/>
                </a:lnTo>
                <a:close/>
              </a:path>
              <a:path w="76200" h="609600">
                <a:moveTo>
                  <a:pt x="76200" y="533400"/>
                </a:moveTo>
                <a:lnTo>
                  <a:pt x="44450" y="533400"/>
                </a:lnTo>
                <a:lnTo>
                  <a:pt x="44450" y="546100"/>
                </a:lnTo>
                <a:lnTo>
                  <a:pt x="69850" y="546100"/>
                </a:lnTo>
                <a:lnTo>
                  <a:pt x="76200" y="533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52800" y="6057900"/>
            <a:ext cx="1371600" cy="76200"/>
          </a:xfrm>
          <a:custGeom>
            <a:avLst/>
            <a:gdLst/>
            <a:ahLst/>
            <a:cxnLst/>
            <a:rect l="l" t="t" r="r" b="b"/>
            <a:pathLst>
              <a:path w="1371600" h="76200">
                <a:moveTo>
                  <a:pt x="1295400" y="0"/>
                </a:moveTo>
                <a:lnTo>
                  <a:pt x="1295400" y="76200"/>
                </a:lnTo>
                <a:lnTo>
                  <a:pt x="1358900" y="44450"/>
                </a:lnTo>
                <a:lnTo>
                  <a:pt x="1308100" y="44450"/>
                </a:lnTo>
                <a:lnTo>
                  <a:pt x="1308100" y="31750"/>
                </a:lnTo>
                <a:lnTo>
                  <a:pt x="1358900" y="31750"/>
                </a:lnTo>
                <a:lnTo>
                  <a:pt x="1295400" y="0"/>
                </a:lnTo>
                <a:close/>
              </a:path>
              <a:path w="1371600" h="76200">
                <a:moveTo>
                  <a:pt x="12954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295400" y="44450"/>
                </a:lnTo>
                <a:lnTo>
                  <a:pt x="1295400" y="31750"/>
                </a:lnTo>
                <a:close/>
              </a:path>
              <a:path w="1371600" h="76200">
                <a:moveTo>
                  <a:pt x="1358900" y="31750"/>
                </a:moveTo>
                <a:lnTo>
                  <a:pt x="1308100" y="31750"/>
                </a:lnTo>
                <a:lnTo>
                  <a:pt x="1308100" y="44450"/>
                </a:lnTo>
                <a:lnTo>
                  <a:pt x="1358900" y="44450"/>
                </a:lnTo>
                <a:lnTo>
                  <a:pt x="1371600" y="38100"/>
                </a:lnTo>
                <a:lnTo>
                  <a:pt x="13589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14800" y="990600"/>
            <a:ext cx="1503045" cy="633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0075">
              <a:lnSpc>
                <a:spcPts val="1675"/>
              </a:lnSpc>
              <a:spcBef>
                <a:spcPts val="95"/>
              </a:spcBef>
            </a:pPr>
            <a:r>
              <a:rPr sz="1600" b="1" i="1" spc="-15" dirty="0">
                <a:solidFill>
                  <a:srgbClr val="FF00FF"/>
                </a:solidFill>
                <a:latin typeface="Calibri"/>
                <a:cs typeface="Calibri"/>
              </a:rPr>
              <a:t>Tyrosinase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3115"/>
              </a:lnSpc>
            </a:pPr>
            <a:r>
              <a:rPr sz="2800" b="1" spc="-55" dirty="0">
                <a:solidFill>
                  <a:srgbClr val="0000FF"/>
                </a:solidFill>
                <a:latin typeface="Calibri"/>
                <a:cs typeface="Calibri"/>
              </a:rPr>
              <a:t>DOPA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9600" y="3429000"/>
            <a:ext cx="3197860" cy="289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Leucodopachrome</a:t>
            </a:r>
            <a:endParaRPr sz="2800" dirty="0">
              <a:latin typeface="Calibri"/>
              <a:cs typeface="Calibri"/>
            </a:endParaRPr>
          </a:p>
          <a:p>
            <a:pPr marL="12700" marR="5080" indent="280670">
              <a:lnSpc>
                <a:spcPts val="6050"/>
              </a:lnSpc>
              <a:spcBef>
                <a:spcPts val="645"/>
              </a:spcBef>
            </a:pP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5,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6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-D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i</a:t>
            </a:r>
            <a:r>
              <a:rPr sz="2800" spc="-60" dirty="0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sz="2800" spc="-35" dirty="0">
                <a:solidFill>
                  <a:srgbClr val="0000FF"/>
                </a:solidFill>
                <a:latin typeface="Calibri"/>
                <a:cs typeface="Calibri"/>
              </a:rPr>
              <a:t>y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d</a:t>
            </a:r>
            <a:r>
              <a:rPr sz="2800" spc="-65" dirty="0">
                <a:solidFill>
                  <a:srgbClr val="0000FF"/>
                </a:solidFill>
                <a:latin typeface="Calibri"/>
                <a:cs typeface="Calibri"/>
              </a:rPr>
              <a:t>ro</a:t>
            </a:r>
            <a:r>
              <a:rPr sz="2800" spc="5" dirty="0">
                <a:solidFill>
                  <a:srgbClr val="0000FF"/>
                </a:solidFill>
                <a:latin typeface="Calibri"/>
                <a:cs typeface="Calibri"/>
              </a:rPr>
              <a:t>x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yindole  Indole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5-6-quinone</a:t>
            </a:r>
            <a:endParaRPr sz="2800" dirty="0">
              <a:latin typeface="Calibri"/>
              <a:cs typeface="Calibri"/>
            </a:endParaRPr>
          </a:p>
          <a:p>
            <a:pPr marL="1532890">
              <a:lnSpc>
                <a:spcPts val="1689"/>
              </a:lnSpc>
            </a:pPr>
            <a:r>
              <a:rPr sz="1600" b="1" i="1" spc="-10" dirty="0">
                <a:solidFill>
                  <a:srgbClr val="FF00FF"/>
                </a:solidFill>
                <a:latin typeface="Calibri"/>
                <a:cs typeface="Calibri"/>
              </a:rPr>
              <a:t>Tyrosinase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melanochrome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33800" y="228600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</a:rPr>
              <a:t>Dopamine</a:t>
            </a:r>
            <a:endParaRPr lang="en-US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7565"/>
            <a:ext cx="7639050" cy="20858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4353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sz="32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Cysteine </a:t>
            </a:r>
            <a:r>
              <a:rPr sz="3200" spc="-5" dirty="0">
                <a:latin typeface="Calibri"/>
                <a:cs typeface="Calibri"/>
              </a:rPr>
              <a:t>condenses with dopaquinone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spc="-5" dirty="0">
                <a:latin typeface="Calibri"/>
                <a:cs typeface="Calibri"/>
              </a:rPr>
              <a:t>series of reactions </a:t>
            </a:r>
            <a:r>
              <a:rPr sz="3200" spc="-10" dirty="0">
                <a:latin typeface="Calibri"/>
                <a:cs typeface="Calibri"/>
              </a:rPr>
              <a:t>results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10" dirty="0">
                <a:latin typeface="Calibri"/>
                <a:cs typeface="Calibri"/>
              </a:rPr>
              <a:t>synthesis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red  </a:t>
            </a:r>
            <a:r>
              <a:rPr sz="3200" spc="-5" dirty="0">
                <a:latin typeface="Calibri"/>
                <a:cs typeface="Calibri"/>
              </a:rPr>
              <a:t>melanines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7565"/>
            <a:ext cx="7805420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Tyrosine </a:t>
            </a:r>
            <a:r>
              <a:rPr sz="3200" dirty="0">
                <a:latin typeface="Calibri"/>
                <a:cs typeface="Calibri"/>
              </a:rPr>
              <a:t>is also </a:t>
            </a:r>
            <a:r>
              <a:rPr sz="3200" spc="-10" dirty="0">
                <a:latin typeface="Calibri"/>
                <a:cs typeface="Calibri"/>
              </a:rPr>
              <a:t>required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spc="-20" dirty="0">
                <a:latin typeface="Calibri"/>
                <a:cs typeface="Calibri"/>
              </a:rPr>
              <a:t>thyroid </a:t>
            </a:r>
            <a:r>
              <a:rPr sz="3200" spc="-5" dirty="0">
                <a:latin typeface="Calibri"/>
                <a:cs typeface="Calibri"/>
              </a:rPr>
              <a:t>hormone 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catecholamine </a:t>
            </a:r>
            <a:r>
              <a:rPr sz="3200" spc="-15" dirty="0">
                <a:latin typeface="Calibri"/>
                <a:cs typeface="Calibri"/>
              </a:rPr>
              <a:t>synthesis.</a:t>
            </a:r>
            <a:endParaRPr sz="3200">
              <a:latin typeface="Calibri"/>
              <a:cs typeface="Calibri"/>
            </a:endParaRPr>
          </a:p>
          <a:p>
            <a:pPr marL="355600" marR="18415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Tyrosine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5" dirty="0">
                <a:latin typeface="Calibri"/>
                <a:cs typeface="Calibri"/>
              </a:rPr>
              <a:t>precursor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synthesis </a:t>
            </a:r>
            <a:r>
              <a:rPr sz="3200" spc="-5" dirty="0">
                <a:latin typeface="Calibri"/>
                <a:cs typeface="Calibri"/>
              </a:rPr>
              <a:t>of  dopamine,norepinephrine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epinephrine.</a:t>
            </a:r>
            <a:endParaRPr sz="3200">
              <a:latin typeface="Calibri"/>
              <a:cs typeface="Calibri"/>
            </a:endParaRPr>
          </a:p>
          <a:p>
            <a:pPr marL="355600" marR="113855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formation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dopa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enzyme  </a:t>
            </a:r>
            <a:r>
              <a:rPr sz="3200" spc="-10" dirty="0">
                <a:latin typeface="Calibri"/>
                <a:cs typeface="Calibri"/>
              </a:rPr>
              <a:t>required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0" dirty="0">
                <a:latin typeface="Calibri"/>
                <a:cs typeface="Calibri"/>
              </a:rPr>
              <a:t>TYROSINE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HYDROXYLASE.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1" y="491589"/>
            <a:ext cx="73152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Melanin, </a:t>
            </a:r>
            <a:r>
              <a:rPr dirty="0"/>
              <a:t>a </a:t>
            </a:r>
            <a:r>
              <a:rPr spc="-5" dirty="0"/>
              <a:t>color</a:t>
            </a:r>
            <a:r>
              <a:rPr spc="-60" dirty="0"/>
              <a:t> </a:t>
            </a:r>
            <a:r>
              <a:rPr spc="-5" dirty="0"/>
              <a:t>pigment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57200" y="1143000"/>
            <a:ext cx="8183880" cy="4836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3395" marR="223266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92759" algn="l"/>
                <a:tab pos="493395" algn="l"/>
              </a:tabLst>
            </a:pPr>
            <a:r>
              <a:rPr sz="2400" spc="-5" dirty="0"/>
              <a:t>Skin </a:t>
            </a:r>
            <a:r>
              <a:rPr sz="2400" spc="-10" dirty="0"/>
              <a:t>color </a:t>
            </a:r>
            <a:r>
              <a:rPr sz="2400" spc="-5" dirty="0"/>
              <a:t>is </a:t>
            </a:r>
            <a:r>
              <a:rPr sz="2400" spc="-15" dirty="0"/>
              <a:t>determined </a:t>
            </a:r>
            <a:r>
              <a:rPr sz="2400" spc="-10" dirty="0"/>
              <a:t>by </a:t>
            </a:r>
            <a:r>
              <a:rPr sz="2400" spc="-5" dirty="0"/>
              <a:t>the </a:t>
            </a:r>
            <a:r>
              <a:rPr sz="2400" spc="-20" dirty="0"/>
              <a:t>relative  </a:t>
            </a:r>
            <a:r>
              <a:rPr sz="2400" spc="-15" dirty="0"/>
              <a:t>concentrations </a:t>
            </a:r>
            <a:r>
              <a:rPr sz="2400" spc="-5" dirty="0"/>
              <a:t>of black &amp; </a:t>
            </a:r>
            <a:r>
              <a:rPr sz="2400" spc="-20" dirty="0"/>
              <a:t>red</a:t>
            </a:r>
            <a:r>
              <a:rPr sz="2400" spc="95" dirty="0"/>
              <a:t> </a:t>
            </a:r>
            <a:r>
              <a:rPr sz="2400" spc="-10" dirty="0"/>
              <a:t>melanins</a:t>
            </a:r>
          </a:p>
          <a:p>
            <a:pPr marL="493395" marR="90805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92759" algn="l"/>
                <a:tab pos="493395" algn="l"/>
              </a:tabLst>
            </a:pPr>
            <a:r>
              <a:rPr sz="2400" spc="-10" dirty="0"/>
              <a:t>This </a:t>
            </a:r>
            <a:r>
              <a:rPr sz="2400" spc="-5" dirty="0"/>
              <a:t>is </a:t>
            </a:r>
            <a:r>
              <a:rPr sz="2400" spc="-10" dirty="0"/>
              <a:t>dependent </a:t>
            </a:r>
            <a:r>
              <a:rPr sz="2400" spc="-5" dirty="0"/>
              <a:t>on </a:t>
            </a:r>
            <a:r>
              <a:rPr sz="2400" spc="-15" dirty="0"/>
              <a:t>genetic </a:t>
            </a:r>
            <a:r>
              <a:rPr sz="2400" spc="-5" dirty="0"/>
              <a:t>and </a:t>
            </a:r>
            <a:r>
              <a:rPr sz="2400" spc="-15" dirty="0"/>
              <a:t>environmental  </a:t>
            </a:r>
            <a:r>
              <a:rPr sz="2400" spc="-20" dirty="0"/>
              <a:t>factors</a:t>
            </a:r>
          </a:p>
          <a:p>
            <a:pPr marL="493395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92759" algn="l"/>
                <a:tab pos="493395" algn="l"/>
              </a:tabLst>
            </a:pPr>
            <a:r>
              <a:rPr sz="2400" spc="-10" dirty="0"/>
              <a:t>Formation </a:t>
            </a:r>
            <a:r>
              <a:rPr sz="2400" spc="-5" dirty="0"/>
              <a:t>of moles is due </a:t>
            </a:r>
            <a:r>
              <a:rPr sz="2400" spc="-15" dirty="0"/>
              <a:t>to hyperpigmentation  </a:t>
            </a:r>
            <a:r>
              <a:rPr sz="2400" spc="-5" dirty="0"/>
              <a:t>caused </a:t>
            </a:r>
            <a:r>
              <a:rPr sz="2400" spc="-15" dirty="0"/>
              <a:t>by </a:t>
            </a:r>
            <a:r>
              <a:rPr sz="2400" spc="-5" dirty="0"/>
              <a:t>the </a:t>
            </a:r>
            <a:r>
              <a:rPr sz="2400" spc="-15" dirty="0"/>
              <a:t>hyperactivity </a:t>
            </a:r>
            <a:r>
              <a:rPr sz="2400" spc="-5" dirty="0"/>
              <a:t>of </a:t>
            </a:r>
            <a:r>
              <a:rPr sz="2400" spc="-10" dirty="0"/>
              <a:t>melanocytes and  formation </a:t>
            </a:r>
            <a:r>
              <a:rPr sz="2400" spc="-5" dirty="0"/>
              <a:t>of </a:t>
            </a:r>
            <a:r>
              <a:rPr sz="2400" spc="-15" dirty="0"/>
              <a:t>white patches </a:t>
            </a:r>
            <a:r>
              <a:rPr sz="2400" spc="-5" dirty="0"/>
              <a:t>is due </a:t>
            </a:r>
            <a:r>
              <a:rPr sz="2400" spc="-15" dirty="0"/>
              <a:t>to </a:t>
            </a:r>
            <a:r>
              <a:rPr sz="2400" spc="-10" dirty="0"/>
              <a:t>localized </a:t>
            </a:r>
            <a:r>
              <a:rPr sz="2400" spc="-5" dirty="0"/>
              <a:t>absence  or </a:t>
            </a:r>
            <a:r>
              <a:rPr sz="2400" spc="-15" dirty="0"/>
              <a:t>degeneration </a:t>
            </a:r>
            <a:r>
              <a:rPr sz="2400" spc="-5" dirty="0"/>
              <a:t>of </a:t>
            </a:r>
            <a:r>
              <a:rPr sz="2400" spc="-15" dirty="0"/>
              <a:t>melanoytes from </a:t>
            </a:r>
            <a:r>
              <a:rPr sz="2400" spc="-5" dirty="0"/>
              <a:t>the</a:t>
            </a:r>
            <a:r>
              <a:rPr sz="2400" spc="140" dirty="0"/>
              <a:t> </a:t>
            </a:r>
            <a:r>
              <a:rPr sz="2400" spc="-5" dirty="0"/>
              <a:t>skin.</a:t>
            </a:r>
          </a:p>
          <a:p>
            <a:pPr marL="493395" marR="502284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92759" algn="l"/>
                <a:tab pos="493395" algn="l"/>
              </a:tabLst>
            </a:pPr>
            <a:r>
              <a:rPr sz="2400" spc="-5" dirty="0"/>
              <a:t>Albinism is an </a:t>
            </a:r>
            <a:r>
              <a:rPr sz="2400" spc="-10" dirty="0"/>
              <a:t>inborn </a:t>
            </a:r>
            <a:r>
              <a:rPr sz="2400" spc="-15" dirty="0"/>
              <a:t>error </a:t>
            </a:r>
            <a:r>
              <a:rPr sz="2400" spc="-10" dirty="0"/>
              <a:t>with </a:t>
            </a:r>
            <a:r>
              <a:rPr sz="2400" spc="-20" dirty="0"/>
              <a:t>generalized </a:t>
            </a:r>
            <a:r>
              <a:rPr sz="2400" spc="-5" dirty="0"/>
              <a:t>lack of  </a:t>
            </a:r>
            <a:r>
              <a:rPr sz="2400" spc="-10" dirty="0"/>
              <a:t>melanin</a:t>
            </a:r>
            <a:r>
              <a:rPr sz="2400" spc="-5" dirty="0"/>
              <a:t> </a:t>
            </a:r>
            <a:r>
              <a:rPr sz="2400" spc="-15" dirty="0"/>
              <a:t>synthesis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428066"/>
            <a:ext cx="3026156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Albinism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447800"/>
            <a:ext cx="83820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697660"/>
            <a:ext cx="496582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What </a:t>
            </a:r>
            <a:r>
              <a:rPr dirty="0"/>
              <a:t>is</a:t>
            </a:r>
            <a:r>
              <a:rPr spc="-60" dirty="0"/>
              <a:t> </a:t>
            </a:r>
            <a:r>
              <a:rPr spc="-5" dirty="0"/>
              <a:t>albinism?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763013"/>
            <a:ext cx="842835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Albinism is a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group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genetic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conditions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that causes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  lack of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pigment.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It can </a:t>
            </a:r>
            <a:r>
              <a:rPr sz="2800" b="1" spc="-20" dirty="0">
                <a:solidFill>
                  <a:srgbClr val="0000FF"/>
                </a:solidFill>
                <a:latin typeface="Calibri"/>
                <a:cs typeface="Calibri"/>
              </a:rPr>
              <a:t>effect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only the </a:t>
            </a:r>
            <a:r>
              <a:rPr sz="2800" b="1" spc="-25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or both the  </a:t>
            </a:r>
            <a:r>
              <a:rPr sz="2800" b="1" spc="-25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and skin.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types of albinism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are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inherited when 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an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individual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receives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the albinism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gene from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both 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parents.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2800" b="1" spc="-20" dirty="0">
                <a:solidFill>
                  <a:srgbClr val="0000FF"/>
                </a:solidFill>
                <a:latin typeface="Calibri"/>
                <a:cs typeface="Calibri"/>
              </a:rPr>
              <a:t>exception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is one type of ocular albinism, 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which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is passed on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from mothers to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their</a:t>
            </a:r>
            <a:r>
              <a:rPr sz="2800" b="1" spc="10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sons.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491589"/>
            <a:ext cx="347484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Description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29613"/>
            <a:ext cx="7940675" cy="480504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marR="5080" indent="-342900" algn="just">
              <a:lnSpc>
                <a:spcPts val="2690"/>
              </a:lnSpc>
              <a:spcBef>
                <a:spcPts val="74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Due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defect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tyrosine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metabolism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it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results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in  a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deficiency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melanin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production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partial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or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full  absence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pigment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the skin,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sz="2800" spc="1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eyes</a:t>
            </a:r>
            <a:endParaRPr sz="2800" dirty="0">
              <a:latin typeface="Calibri"/>
              <a:cs typeface="Calibri"/>
            </a:endParaRPr>
          </a:p>
          <a:p>
            <a:pPr marL="355600" marR="1009650" indent="-342900">
              <a:lnSpc>
                <a:spcPct val="8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be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inherited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by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one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several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modes: 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autosomal recessive, autosomal dominant, or 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Complete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2800" dirty="0">
              <a:latin typeface="Calibri"/>
              <a:cs typeface="Calibri"/>
            </a:endParaRPr>
          </a:p>
          <a:p>
            <a:pPr marL="355600" marR="110489" indent="-342900">
              <a:lnSpc>
                <a:spcPts val="269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Affected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people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appear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have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white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skin 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&amp;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iris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color.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They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have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vision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defects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and 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photophobia.</a:t>
            </a:r>
            <a:endParaRPr sz="2800" dirty="0">
              <a:latin typeface="Calibri"/>
              <a:cs typeface="Calibri"/>
            </a:endParaRPr>
          </a:p>
          <a:p>
            <a:pPr marL="355600" marR="1036319" indent="-342900">
              <a:lnSpc>
                <a:spcPct val="8000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Oculocutaneous albinism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is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severe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form 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resulting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deficiency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sz="2800" spc="8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i="1" spc="-5" dirty="0">
                <a:solidFill>
                  <a:srgbClr val="0000FF"/>
                </a:solidFill>
                <a:latin typeface="Calibri"/>
                <a:cs typeface="Calibri"/>
              </a:rPr>
              <a:t>tyrosinase</a:t>
            </a:r>
            <a:endParaRPr sz="2800" dirty="0">
              <a:latin typeface="Calibri"/>
              <a:cs typeface="Calibri"/>
            </a:endParaRPr>
          </a:p>
          <a:p>
            <a:pPr marL="355600" marR="50165">
              <a:lnSpc>
                <a:spcPct val="80000"/>
              </a:lnSpc>
              <a:spcBef>
                <a:spcPts val="5"/>
              </a:spcBef>
            </a:pPr>
            <a:r>
              <a:rPr sz="2800" spc="-30" dirty="0">
                <a:solidFill>
                  <a:srgbClr val="0000FF"/>
                </a:solidFill>
                <a:latin typeface="Calibri"/>
                <a:cs typeface="Calibri"/>
              </a:rPr>
              <a:t>activity,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causing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total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absence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pigment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the 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&amp;</a:t>
            </a:r>
            <a:r>
              <a:rPr sz="2800" spc="8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skin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591361"/>
            <a:ext cx="3052064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</a:t>
            </a:r>
            <a:r>
              <a:rPr spc="-20" dirty="0"/>
              <a:t>e</a:t>
            </a:r>
            <a:r>
              <a:rPr spc="-55" dirty="0"/>
              <a:t>t</a:t>
            </a:r>
            <a:r>
              <a:rPr spc="-5" dirty="0"/>
              <a:t>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668210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Detected at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birth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because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irregular 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pigmentation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491589"/>
            <a:ext cx="298907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Symptoms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63142"/>
            <a:ext cx="7868284" cy="45593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399415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Absence of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pigment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2800" b="1" spc="-4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skin, or iris of  </a:t>
            </a:r>
            <a:r>
              <a:rPr sz="2800" b="1" spc="-25" dirty="0">
                <a:solidFill>
                  <a:srgbClr val="0000FF"/>
                </a:solidFill>
                <a:latin typeface="Calibri"/>
                <a:cs typeface="Calibri"/>
              </a:rPr>
              <a:t>eyes</a:t>
            </a:r>
            <a:endParaRPr sz="2800">
              <a:latin typeface="Calibri"/>
              <a:cs typeface="Calibri"/>
            </a:endParaRPr>
          </a:p>
          <a:p>
            <a:pPr marL="355600" marR="753745" indent="-342900">
              <a:lnSpc>
                <a:spcPts val="302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Lighter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than normal skin and hair or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complete 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ts val="302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forms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complete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albinism </a:t>
            </a:r>
            <a:r>
              <a:rPr sz="2800" b="1" spc="-20" dirty="0">
                <a:solidFill>
                  <a:srgbClr val="0000FF"/>
                </a:solidFill>
                <a:latin typeface="Calibri"/>
                <a:cs typeface="Calibri"/>
              </a:rPr>
              <a:t>have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some of the 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following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possible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symptoms:</a:t>
            </a:r>
            <a:endParaRPr sz="2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Rapid </a:t>
            </a:r>
            <a:r>
              <a:rPr sz="2400" b="1" spc="-20" dirty="0">
                <a:solidFill>
                  <a:srgbClr val="0000FF"/>
                </a:solidFill>
                <a:latin typeface="Calibri"/>
                <a:cs typeface="Calibri"/>
              </a:rPr>
              <a:t>eye</a:t>
            </a:r>
            <a:r>
              <a:rPr sz="24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movements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Strabismus </a:t>
            </a:r>
            <a:r>
              <a:rPr sz="2400" b="1" spc="-15" dirty="0">
                <a:solidFill>
                  <a:srgbClr val="0000FF"/>
                </a:solidFill>
                <a:latin typeface="Calibri"/>
                <a:cs typeface="Calibri"/>
              </a:rPr>
              <a:t>(eyes </a:t>
            </a: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not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tracking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properly)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Photophobia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(avoidance </a:t>
            </a: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light </a:t>
            </a: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because of</a:t>
            </a:r>
            <a:r>
              <a:rPr sz="2400" b="1" spc="-5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discomfort)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Decreased visual</a:t>
            </a:r>
            <a:r>
              <a:rPr sz="24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acuity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Functional</a:t>
            </a:r>
            <a:r>
              <a:rPr sz="2400" b="1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blindness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591361"/>
            <a:ext cx="249047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Causes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30567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 is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caused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by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an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alteration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sz="3200" b="1" spc="-1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 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gene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that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regulates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melanin pigment 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synthesis.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1" y="591361"/>
            <a:ext cx="460375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Alternate</a:t>
            </a:r>
            <a:r>
              <a:rPr spc="-75" dirty="0"/>
              <a:t> </a:t>
            </a:r>
            <a:r>
              <a:rPr dirty="0"/>
              <a:t>names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64441"/>
            <a:ext cx="4662805" cy="2220595"/>
          </a:xfrm>
          <a:prstGeom prst="rect">
            <a:avLst/>
          </a:prstGeom>
        </p:spPr>
        <p:txBody>
          <a:bodyPr vert="horz" wrap="square" lIns="0" tIns="25590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Hypopigmentation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9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Ocular</a:t>
            </a:r>
            <a:r>
              <a:rPr sz="3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Oculocutaneous</a:t>
            </a:r>
            <a:r>
              <a:rPr sz="3200" b="1" spc="-9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591361"/>
            <a:ext cx="357047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Prevalence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54507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Approximately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one in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17,000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people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have 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one of the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types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of albinism. About</a:t>
            </a:r>
            <a:r>
              <a:rPr sz="3200" b="1" spc="-9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18,000 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people in the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United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States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are</a:t>
            </a:r>
            <a:r>
              <a:rPr sz="3200" b="1" spc="-1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affected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1" y="591361"/>
            <a:ext cx="325513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04989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accurate </a:t>
            </a:r>
            <a:r>
              <a:rPr sz="3200" b="1" spc="-35" dirty="0">
                <a:solidFill>
                  <a:srgbClr val="0000FF"/>
                </a:solidFill>
                <a:latin typeface="Calibri"/>
                <a:cs typeface="Calibri"/>
              </a:rPr>
              <a:t>way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determine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  and the specific type is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genetic</a:t>
            </a:r>
            <a:r>
              <a:rPr sz="3200" b="1" spc="-10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testing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591361"/>
            <a:ext cx="343204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Treatment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43267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skin and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must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be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protected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from 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 sun. Sunglasses (UV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protected) </a:t>
            </a:r>
            <a:r>
              <a:rPr sz="3200" b="1" spc="-25" dirty="0">
                <a:solidFill>
                  <a:srgbClr val="0000FF"/>
                </a:solidFill>
                <a:latin typeface="Calibri"/>
                <a:cs typeface="Calibri"/>
              </a:rPr>
              <a:t>may 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relieve</a:t>
            </a:r>
            <a:r>
              <a:rPr sz="32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photophobia.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591361"/>
            <a:ext cx="35750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</a:t>
            </a:r>
            <a:r>
              <a:rPr spc="-55" dirty="0"/>
              <a:t>r</a:t>
            </a:r>
            <a:r>
              <a:rPr dirty="0"/>
              <a:t>ognosis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674624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 does not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affect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</a:t>
            </a:r>
            <a:r>
              <a:rPr sz="3200" b="1" spc="-8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expected 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lifespan.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Activities </a:t>
            </a:r>
            <a:r>
              <a:rPr sz="3200" b="1" spc="-25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limited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by  intolerance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sun.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591361"/>
            <a:ext cx="402094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Compli</a:t>
            </a:r>
            <a:r>
              <a:rPr spc="-15" dirty="0"/>
              <a:t>c</a:t>
            </a:r>
            <a:r>
              <a:rPr spc="-50" dirty="0"/>
              <a:t>a</a:t>
            </a:r>
            <a:r>
              <a:rPr dirty="0"/>
              <a:t>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5006340" cy="1196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Skin</a:t>
            </a:r>
            <a:r>
              <a:rPr sz="3200" b="1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cancer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Decreased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vision,</a:t>
            </a:r>
            <a:r>
              <a:rPr sz="3200" b="1" spc="-9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blindness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9805" y="461594"/>
            <a:ext cx="31051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b="0" spc="-60" dirty="0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b="0" spc="-120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OPHAN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8027034" cy="343979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Essential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aminoacid.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Contains </a:t>
            </a:r>
            <a:r>
              <a:rPr sz="3200" dirty="0">
                <a:latin typeface="Calibri"/>
                <a:cs typeface="Calibri"/>
              </a:rPr>
              <a:t>an </a:t>
            </a:r>
            <a:r>
              <a:rPr sz="3200" spc="-5" dirty="0">
                <a:latin typeface="Calibri"/>
                <a:cs typeface="Calibri"/>
              </a:rPr>
              <a:t>indole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ring.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It’s </a:t>
            </a:r>
            <a:r>
              <a:rPr sz="3200" dirty="0">
                <a:latin typeface="Calibri"/>
                <a:cs typeface="Calibri"/>
              </a:rPr>
              <a:t>a alpha amino </a:t>
            </a:r>
            <a:r>
              <a:rPr sz="3200" spc="-15" dirty="0">
                <a:latin typeface="Calibri"/>
                <a:cs typeface="Calibri"/>
              </a:rPr>
              <a:t>beta </a:t>
            </a:r>
            <a:r>
              <a:rPr sz="3200" dirty="0">
                <a:latin typeface="Calibri"/>
                <a:cs typeface="Calibri"/>
              </a:rPr>
              <a:t>indole </a:t>
            </a:r>
            <a:r>
              <a:rPr sz="3200" spc="-10" dirty="0">
                <a:latin typeface="Calibri"/>
                <a:cs typeface="Calibri"/>
              </a:rPr>
              <a:t>propionic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Tryptophane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both glucogenic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ketogenic.</a:t>
            </a:r>
            <a:endParaRPr sz="3200">
              <a:latin typeface="Calibri"/>
              <a:cs typeface="Calibri"/>
            </a:endParaRPr>
          </a:p>
          <a:p>
            <a:pPr marL="355600" marR="29273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It is </a:t>
            </a:r>
            <a:r>
              <a:rPr sz="3200" spc="-15" dirty="0">
                <a:latin typeface="Calibri"/>
                <a:cs typeface="Calibri"/>
              </a:rPr>
              <a:t>precursor </a:t>
            </a:r>
            <a:r>
              <a:rPr sz="3200" spc="-5" dirty="0">
                <a:latin typeface="Calibri"/>
                <a:cs typeface="Calibri"/>
              </a:rPr>
              <a:t>of NAD+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5" dirty="0">
                <a:latin typeface="Calibri"/>
                <a:cs typeface="Calibri"/>
              </a:rPr>
              <a:t>NADP+ </a:t>
            </a:r>
            <a:r>
              <a:rPr sz="3200" spc="-15" dirty="0">
                <a:latin typeface="Calibri"/>
                <a:cs typeface="Calibri"/>
              </a:rPr>
              <a:t>serotonin 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melatonin.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4346" y="461594"/>
            <a:ext cx="70612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i="1" spc="-30" dirty="0">
                <a:solidFill>
                  <a:srgbClr val="000000"/>
                </a:solidFill>
                <a:latin typeface="Calibri"/>
                <a:cs typeface="Calibri"/>
              </a:rPr>
              <a:t>METABOLISM </a:t>
            </a:r>
            <a:r>
              <a:rPr b="0" i="1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b="0" i="1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i="1" spc="-20" dirty="0">
                <a:solidFill>
                  <a:srgbClr val="000000"/>
                </a:solidFill>
                <a:latin typeface="Calibri"/>
                <a:cs typeface="Calibri"/>
              </a:rPr>
              <a:t>TRYPTOPHAN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4058920" cy="178181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Divided </a:t>
            </a:r>
            <a:r>
              <a:rPr sz="3200" spc="-15" dirty="0">
                <a:latin typeface="Calibri"/>
                <a:cs typeface="Calibri"/>
              </a:rPr>
              <a:t>into-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1-kynurenine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pathway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2-serotonin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pathway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591361"/>
            <a:ext cx="6094602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KYNURENINE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spc="-175" dirty="0">
                <a:solidFill>
                  <a:srgbClr val="000000"/>
                </a:solidFill>
              </a:rPr>
              <a:t>PATHWAY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7574280" cy="435824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Mostly </a:t>
            </a:r>
            <a:r>
              <a:rPr sz="3200" spc="-15" dirty="0">
                <a:latin typeface="Calibri"/>
                <a:cs typeface="Calibri"/>
              </a:rPr>
              <a:t>occurs </a:t>
            </a:r>
            <a:r>
              <a:rPr sz="3200" spc="-10" dirty="0">
                <a:latin typeface="Calibri"/>
                <a:cs typeface="Calibri"/>
              </a:rPr>
              <a:t>in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65" dirty="0">
                <a:latin typeface="Calibri"/>
                <a:cs typeface="Calibri"/>
              </a:rPr>
              <a:t>liver.</a:t>
            </a:r>
            <a:endParaRPr sz="3200" dirty="0">
              <a:latin typeface="Calibri"/>
              <a:cs typeface="Calibri"/>
            </a:endParaRPr>
          </a:p>
          <a:p>
            <a:pPr marL="355600" marR="19240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Tryptophan </a:t>
            </a:r>
            <a:r>
              <a:rPr sz="3200" spc="-20" dirty="0">
                <a:latin typeface="Calibri"/>
                <a:cs typeface="Calibri"/>
              </a:rPr>
              <a:t>converted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20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N-  </a:t>
            </a:r>
            <a:r>
              <a:rPr sz="3200" spc="-15" dirty="0">
                <a:latin typeface="Calibri"/>
                <a:cs typeface="Calibri"/>
              </a:rPr>
              <a:t>formylkynurenine </a:t>
            </a:r>
            <a:r>
              <a:rPr sz="3200" dirty="0">
                <a:latin typeface="Calibri"/>
                <a:cs typeface="Calibri"/>
              </a:rPr>
              <a:t>with the </a:t>
            </a:r>
            <a:r>
              <a:rPr sz="3200" spc="-5" dirty="0">
                <a:latin typeface="Calibri"/>
                <a:cs typeface="Calibri"/>
              </a:rPr>
              <a:t>help of enzyme  </a:t>
            </a:r>
            <a:r>
              <a:rPr sz="3200" spc="-10" dirty="0">
                <a:latin typeface="Calibri"/>
                <a:cs typeface="Calibri"/>
              </a:rPr>
              <a:t>tryptophan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pyrrolase.</a:t>
            </a:r>
            <a:endParaRPr sz="32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smtClean="0">
                <a:latin typeface="Calibri"/>
                <a:cs typeface="Calibri"/>
              </a:rPr>
              <a:t>Formamidase </a:t>
            </a:r>
            <a:r>
              <a:rPr sz="3200" spc="-20" dirty="0">
                <a:latin typeface="Calibri"/>
                <a:cs typeface="Calibri"/>
              </a:rPr>
              <a:t>hydrolases </a:t>
            </a:r>
            <a:r>
              <a:rPr sz="3200" spc="-25" dirty="0">
                <a:latin typeface="Calibri"/>
                <a:cs typeface="Calibri"/>
              </a:rPr>
              <a:t>formyl </a:t>
            </a:r>
            <a:r>
              <a:rPr sz="3200" spc="-10" dirty="0">
                <a:latin typeface="Calibri"/>
                <a:cs typeface="Calibri"/>
              </a:rPr>
              <a:t>kynurenine 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5" dirty="0">
                <a:latin typeface="Calibri"/>
                <a:cs typeface="Calibri"/>
              </a:rPr>
              <a:t>liberates </a:t>
            </a:r>
            <a:r>
              <a:rPr sz="3200" spc="-25" dirty="0">
                <a:latin typeface="Calibri"/>
                <a:cs typeface="Calibri"/>
              </a:rPr>
              <a:t>formate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kynurenine.</a:t>
            </a:r>
            <a:endParaRPr sz="3200" dirty="0">
              <a:latin typeface="Calibri"/>
              <a:cs typeface="Calibri"/>
            </a:endParaRPr>
          </a:p>
          <a:p>
            <a:pPr marL="355600" marR="800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Kynurenine </a:t>
            </a:r>
            <a:r>
              <a:rPr sz="3200" spc="-15" dirty="0">
                <a:latin typeface="Calibri"/>
                <a:cs typeface="Calibri"/>
              </a:rPr>
              <a:t>undergose </a:t>
            </a:r>
            <a:r>
              <a:rPr sz="3200" spc="-5" dirty="0">
                <a:latin typeface="Calibri"/>
                <a:cs typeface="Calibri"/>
              </a:rPr>
              <a:t>NADPH-dependent  </a:t>
            </a:r>
            <a:r>
              <a:rPr sz="3200" spc="-20" dirty="0">
                <a:latin typeface="Calibri"/>
                <a:cs typeface="Calibri"/>
              </a:rPr>
              <a:t>hydroxylation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give</a:t>
            </a:r>
            <a:r>
              <a:rPr sz="3200" spc="-15" dirty="0">
                <a:latin typeface="Calibri"/>
                <a:cs typeface="Calibri"/>
              </a:rPr>
              <a:t> 3-hydroxykynurenine.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63370"/>
            <a:ext cx="8032115" cy="43700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222885" indent="-342900">
              <a:lnSpc>
                <a:spcPct val="9000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0" dirty="0">
                <a:latin typeface="Calibri"/>
                <a:cs typeface="Calibri"/>
              </a:rPr>
              <a:t>Kynureninase,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20" dirty="0">
                <a:latin typeface="Calibri"/>
                <a:cs typeface="Calibri"/>
              </a:rPr>
              <a:t>pyridoxal </a:t>
            </a:r>
            <a:r>
              <a:rPr sz="3000" spc="-15" dirty="0">
                <a:latin typeface="Calibri"/>
                <a:cs typeface="Calibri"/>
              </a:rPr>
              <a:t>phosphate dependent  </a:t>
            </a:r>
            <a:r>
              <a:rPr sz="3000" spc="-10" dirty="0">
                <a:latin typeface="Calibri"/>
                <a:cs typeface="Calibri"/>
              </a:rPr>
              <a:t>enzyme </a:t>
            </a:r>
            <a:r>
              <a:rPr sz="3000" dirty="0">
                <a:latin typeface="Calibri"/>
                <a:cs typeface="Calibri"/>
              </a:rPr>
              <a:t>acts </a:t>
            </a:r>
            <a:r>
              <a:rPr sz="3000" spc="-5" dirty="0">
                <a:latin typeface="Calibri"/>
                <a:cs typeface="Calibri"/>
              </a:rPr>
              <a:t>on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25" dirty="0">
                <a:latin typeface="Calibri"/>
                <a:cs typeface="Calibri"/>
              </a:rPr>
              <a:t>3-hydroxy </a:t>
            </a:r>
            <a:r>
              <a:rPr sz="3000" spc="-10" dirty="0">
                <a:latin typeface="Calibri"/>
                <a:cs typeface="Calibri"/>
              </a:rPr>
              <a:t>kynurenine </a:t>
            </a:r>
            <a:r>
              <a:rPr sz="3000" dirty="0">
                <a:latin typeface="Calibri"/>
                <a:cs typeface="Calibri"/>
              </a:rPr>
              <a:t>and  </a:t>
            </a:r>
            <a:r>
              <a:rPr sz="3000" spc="-5" dirty="0">
                <a:latin typeface="Calibri"/>
                <a:cs typeface="Calibri"/>
              </a:rPr>
              <a:t>splits </a:t>
            </a:r>
            <a:r>
              <a:rPr sz="3000" spc="-10" dirty="0">
                <a:latin typeface="Calibri"/>
                <a:cs typeface="Calibri"/>
              </a:rPr>
              <a:t>off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alanine.</a:t>
            </a:r>
            <a:endParaRPr sz="3000">
              <a:latin typeface="Calibri"/>
              <a:cs typeface="Calibri"/>
            </a:endParaRPr>
          </a:p>
          <a:p>
            <a:pPr marL="355600" marR="250190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Due </a:t>
            </a:r>
            <a:r>
              <a:rPr sz="3000" spc="-15" dirty="0">
                <a:latin typeface="Calibri"/>
                <a:cs typeface="Calibri"/>
              </a:rPr>
              <a:t>to </a:t>
            </a:r>
            <a:r>
              <a:rPr sz="3000" dirty="0">
                <a:latin typeface="Calibri"/>
                <a:cs typeface="Calibri"/>
              </a:rPr>
              <a:t>the lack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PLP </a:t>
            </a:r>
            <a:r>
              <a:rPr sz="3000" spc="-5" dirty="0">
                <a:latin typeface="Calibri"/>
                <a:cs typeface="Calibri"/>
              </a:rPr>
              <a:t>kynureninase reaction </a:t>
            </a:r>
            <a:r>
              <a:rPr sz="3000" dirty="0">
                <a:latin typeface="Calibri"/>
                <a:cs typeface="Calibri"/>
              </a:rPr>
              <a:t>is  </a:t>
            </a:r>
            <a:r>
              <a:rPr sz="3000" spc="-20" dirty="0">
                <a:latin typeface="Calibri"/>
                <a:cs typeface="Calibri"/>
              </a:rPr>
              <a:t>blocked </a:t>
            </a:r>
            <a:r>
              <a:rPr sz="3000" dirty="0">
                <a:latin typeface="Calibri"/>
                <a:cs typeface="Calibri"/>
              </a:rPr>
              <a:t>and </a:t>
            </a:r>
            <a:r>
              <a:rPr sz="3000" spc="-25" dirty="0">
                <a:latin typeface="Calibri"/>
                <a:cs typeface="Calibri"/>
              </a:rPr>
              <a:t>3-hydroxy </a:t>
            </a:r>
            <a:r>
              <a:rPr sz="3000" spc="-10" dirty="0">
                <a:latin typeface="Calibri"/>
                <a:cs typeface="Calibri"/>
              </a:rPr>
              <a:t>kynurenine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15" dirty="0">
                <a:latin typeface="Calibri"/>
                <a:cs typeface="Calibri"/>
              </a:rPr>
              <a:t>diverted </a:t>
            </a:r>
            <a:r>
              <a:rPr sz="3000" spc="-10" dirty="0">
                <a:latin typeface="Calibri"/>
                <a:cs typeface="Calibri"/>
              </a:rPr>
              <a:t>to  </a:t>
            </a:r>
            <a:r>
              <a:rPr sz="3000" spc="-20" dirty="0">
                <a:latin typeface="Calibri"/>
                <a:cs typeface="Calibri"/>
              </a:rPr>
              <a:t>form xenthurenate, </a:t>
            </a:r>
            <a:r>
              <a:rPr sz="3000" spc="-5" dirty="0">
                <a:latin typeface="Calibri"/>
                <a:cs typeface="Calibri"/>
              </a:rPr>
              <a:t>serves </a:t>
            </a:r>
            <a:r>
              <a:rPr sz="3000" dirty="0">
                <a:latin typeface="Calibri"/>
                <a:cs typeface="Calibri"/>
              </a:rPr>
              <a:t>as an </a:t>
            </a:r>
            <a:r>
              <a:rPr sz="3000" spc="-10" dirty="0">
                <a:latin typeface="Calibri"/>
                <a:cs typeface="Calibri"/>
              </a:rPr>
              <a:t>indication </a:t>
            </a:r>
            <a:r>
              <a:rPr sz="3000" spc="-5" dirty="0">
                <a:latin typeface="Calibri"/>
                <a:cs typeface="Calibri"/>
              </a:rPr>
              <a:t>of  </a:t>
            </a:r>
            <a:r>
              <a:rPr sz="3000" spc="-10" dirty="0">
                <a:latin typeface="Calibri"/>
                <a:cs typeface="Calibri"/>
              </a:rPr>
              <a:t>vitamin </a:t>
            </a:r>
            <a:r>
              <a:rPr sz="3000" dirty="0">
                <a:latin typeface="Calibri"/>
                <a:cs typeface="Calibri"/>
              </a:rPr>
              <a:t>B6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deficiency.</a:t>
            </a:r>
            <a:endParaRPr sz="3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sz="3000" spc="-25" dirty="0">
                <a:latin typeface="Calibri"/>
                <a:cs typeface="Calibri"/>
              </a:rPr>
              <a:t>3-hydroxy </a:t>
            </a:r>
            <a:r>
              <a:rPr sz="3000" spc="-15" dirty="0">
                <a:latin typeface="Calibri"/>
                <a:cs typeface="Calibri"/>
              </a:rPr>
              <a:t>anthranilate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15" dirty="0">
                <a:latin typeface="Calibri"/>
                <a:cs typeface="Calibri"/>
              </a:rPr>
              <a:t>cleaved </a:t>
            </a:r>
            <a:r>
              <a:rPr sz="3000" spc="-10" dirty="0">
                <a:latin typeface="Calibri"/>
                <a:cs typeface="Calibri"/>
              </a:rPr>
              <a:t>by </a:t>
            </a:r>
            <a:r>
              <a:rPr sz="3000" dirty="0">
                <a:latin typeface="Calibri"/>
                <a:cs typeface="Calibri"/>
              </a:rPr>
              <a:t>an </a:t>
            </a:r>
            <a:r>
              <a:rPr sz="3000" spc="-15" dirty="0">
                <a:latin typeface="Calibri"/>
                <a:cs typeface="Calibri"/>
              </a:rPr>
              <a:t>oxidase to  </a:t>
            </a:r>
            <a:r>
              <a:rPr sz="3000" spc="-20" dirty="0">
                <a:latin typeface="Calibri"/>
                <a:cs typeface="Calibri"/>
              </a:rPr>
              <a:t>form </a:t>
            </a:r>
            <a:r>
              <a:rPr sz="3000" dirty="0">
                <a:latin typeface="Calibri"/>
                <a:cs typeface="Calibri"/>
              </a:rPr>
              <a:t>an </a:t>
            </a:r>
            <a:r>
              <a:rPr sz="3000" spc="-15" dirty="0">
                <a:latin typeface="Calibri"/>
                <a:cs typeface="Calibri"/>
              </a:rPr>
              <a:t>unstable intermediate </a:t>
            </a:r>
            <a:r>
              <a:rPr sz="3000" dirty="0">
                <a:latin typeface="Calibri"/>
                <a:cs typeface="Calibri"/>
              </a:rPr>
              <a:t>2-amino </a:t>
            </a:r>
            <a:r>
              <a:rPr sz="3000" spc="-15" dirty="0">
                <a:latin typeface="Calibri"/>
                <a:cs typeface="Calibri"/>
              </a:rPr>
              <a:t>3carboxy  muconate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semialdehyde.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10635"/>
            <a:ext cx="7951470" cy="33426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This compound has </a:t>
            </a:r>
            <a:r>
              <a:rPr sz="3200" dirty="0">
                <a:latin typeface="Calibri"/>
                <a:cs typeface="Calibri"/>
              </a:rPr>
              <a:t>3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fates-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1-Spontaneous </a:t>
            </a:r>
            <a:r>
              <a:rPr sz="3200" spc="-15" dirty="0">
                <a:latin typeface="Calibri"/>
                <a:cs typeface="Calibri"/>
              </a:rPr>
              <a:t>cyclization </a:t>
            </a:r>
            <a:r>
              <a:rPr sz="3200" spc="-20" dirty="0">
                <a:latin typeface="Calibri"/>
                <a:cs typeface="Calibri"/>
              </a:rPr>
              <a:t>to form </a:t>
            </a:r>
            <a:r>
              <a:rPr sz="3200" spc="-10" dirty="0">
                <a:latin typeface="Calibri"/>
                <a:cs typeface="Calibri"/>
              </a:rPr>
              <a:t>quinolinate 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spc="-5" dirty="0">
                <a:latin typeface="Calibri"/>
                <a:cs typeface="Calibri"/>
              </a:rPr>
              <a:t>NAD+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synthesis.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75" dirty="0">
                <a:latin typeface="Calibri"/>
                <a:cs typeface="Calibri"/>
              </a:rPr>
              <a:t>2-To </a:t>
            </a:r>
            <a:r>
              <a:rPr sz="3200" spc="-10" dirty="0">
                <a:latin typeface="Calibri"/>
                <a:cs typeface="Calibri"/>
              </a:rPr>
              <a:t>produce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picolinate.</a:t>
            </a:r>
            <a:endParaRPr sz="3200">
              <a:latin typeface="Calibri"/>
              <a:cs typeface="Calibri"/>
            </a:endParaRPr>
          </a:p>
          <a:p>
            <a:pPr marL="355600" marR="66167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75" dirty="0">
                <a:latin typeface="Calibri"/>
                <a:cs typeface="Calibri"/>
              </a:rPr>
              <a:t>3-To </a:t>
            </a:r>
            <a:r>
              <a:rPr sz="3200" spc="-10" dirty="0">
                <a:latin typeface="Calibri"/>
                <a:cs typeface="Calibri"/>
              </a:rPr>
              <a:t>produce 2-aminomuconate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acetyl  </a:t>
            </a:r>
            <a:r>
              <a:rPr sz="3200" spc="-20" dirty="0">
                <a:latin typeface="Calibri"/>
                <a:cs typeface="Calibri"/>
              </a:rPr>
              <a:t>CO.A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synthesis.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10635"/>
            <a:ext cx="7751445" cy="373252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  <a:tab pos="3533140" algn="l"/>
              </a:tabLst>
            </a:pPr>
            <a:r>
              <a:rPr sz="3200" spc="-30" dirty="0">
                <a:latin typeface="Calibri"/>
                <a:cs typeface="Calibri"/>
              </a:rPr>
              <a:t>Tryptophan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 also	</a:t>
            </a:r>
            <a:r>
              <a:rPr sz="3200" spc="-10" dirty="0">
                <a:latin typeface="Calibri"/>
                <a:cs typeface="Calibri"/>
              </a:rPr>
              <a:t>produces </a:t>
            </a:r>
            <a:r>
              <a:rPr sz="3200" dirty="0">
                <a:latin typeface="Calibri"/>
                <a:cs typeface="Calibri"/>
              </a:rPr>
              <a:t>indole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acetate.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Tryptophan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not </a:t>
            </a:r>
            <a:r>
              <a:rPr sz="3200" spc="-15" dirty="0">
                <a:latin typeface="Calibri"/>
                <a:cs typeface="Calibri"/>
              </a:rPr>
              <a:t>precursor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synthesis  </a:t>
            </a:r>
            <a:r>
              <a:rPr sz="3200" spc="-5" dirty="0">
                <a:latin typeface="Calibri"/>
                <a:cs typeface="Calibri"/>
              </a:rPr>
              <a:t>of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niacin.</a:t>
            </a:r>
            <a:endParaRPr sz="3200">
              <a:latin typeface="Calibri"/>
              <a:cs typeface="Calibri"/>
            </a:endParaRPr>
          </a:p>
          <a:p>
            <a:pPr marL="355600" marR="6413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Quinolinate </a:t>
            </a:r>
            <a:r>
              <a:rPr sz="3200" spc="-5" dirty="0">
                <a:latin typeface="Calibri"/>
                <a:cs typeface="Calibri"/>
              </a:rPr>
              <a:t>under </a:t>
            </a:r>
            <a:r>
              <a:rPr sz="3200" spc="-10" dirty="0">
                <a:latin typeface="Calibri"/>
                <a:cs typeface="Calibri"/>
              </a:rPr>
              <a:t>gose decarboxylation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spc="-20" dirty="0">
                <a:latin typeface="Calibri"/>
                <a:cs typeface="Calibri"/>
              </a:rPr>
              <a:t>form </a:t>
            </a:r>
            <a:r>
              <a:rPr sz="3200" spc="-15" dirty="0">
                <a:latin typeface="Calibri"/>
                <a:cs typeface="Calibri"/>
              </a:rPr>
              <a:t>nicotinate </a:t>
            </a:r>
            <a:r>
              <a:rPr sz="3200" dirty="0">
                <a:latin typeface="Calibri"/>
                <a:cs typeface="Calibri"/>
              </a:rPr>
              <a:t>mononucleotide </a:t>
            </a:r>
            <a:r>
              <a:rPr sz="3200" spc="-10" dirty="0">
                <a:latin typeface="Calibri"/>
                <a:cs typeface="Calibri"/>
              </a:rPr>
              <a:t>by the  </a:t>
            </a:r>
            <a:r>
              <a:rPr sz="3200" spc="-5" dirty="0">
                <a:latin typeface="Calibri"/>
                <a:cs typeface="Calibri"/>
              </a:rPr>
              <a:t>enzyme </a:t>
            </a:r>
            <a:r>
              <a:rPr sz="3200" spc="-15" dirty="0">
                <a:latin typeface="Calibri"/>
                <a:cs typeface="Calibri"/>
              </a:rPr>
              <a:t>quinolinate </a:t>
            </a:r>
            <a:r>
              <a:rPr sz="3200" spc="-10" dirty="0">
                <a:latin typeface="Calibri"/>
                <a:cs typeface="Calibri"/>
              </a:rPr>
              <a:t>phosphoribosyl  </a:t>
            </a:r>
            <a:r>
              <a:rPr sz="3200" spc="-20" dirty="0">
                <a:latin typeface="Calibri"/>
                <a:cs typeface="Calibri"/>
              </a:rPr>
              <a:t>transferase.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1497" y="461594"/>
            <a:ext cx="50025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SEROTONIN</a:t>
            </a:r>
            <a:r>
              <a:rPr b="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70" dirty="0">
                <a:solidFill>
                  <a:srgbClr val="000000"/>
                </a:solidFill>
                <a:latin typeface="Calibri"/>
                <a:cs typeface="Calibri"/>
              </a:rPr>
              <a:t>PATHWAY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358380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4604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It is a </a:t>
            </a:r>
            <a:r>
              <a:rPr sz="3200" spc="-30" dirty="0">
                <a:latin typeface="Calibri"/>
                <a:cs typeface="Calibri"/>
              </a:rPr>
              <a:t>neurutransmitter, </a:t>
            </a:r>
            <a:r>
              <a:rPr sz="3200" spc="-15" dirty="0">
                <a:latin typeface="Calibri"/>
                <a:cs typeface="Calibri"/>
              </a:rPr>
              <a:t>syntheseized </a:t>
            </a:r>
            <a:r>
              <a:rPr sz="3200" spc="-20" dirty="0">
                <a:latin typeface="Calibri"/>
                <a:cs typeface="Calibri"/>
              </a:rPr>
              <a:t>from  </a:t>
            </a:r>
            <a:r>
              <a:rPr sz="3200" spc="-10" dirty="0">
                <a:latin typeface="Calibri"/>
                <a:cs typeface="Calibri"/>
              </a:rPr>
              <a:t>tryptophan.</a:t>
            </a:r>
            <a:endParaRPr sz="3200">
              <a:latin typeface="Calibri"/>
              <a:cs typeface="Calibri"/>
            </a:endParaRPr>
          </a:p>
          <a:p>
            <a:pPr marL="355600" marR="23558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4269740" algn="l"/>
              </a:tabLst>
            </a:pPr>
            <a:r>
              <a:rPr sz="3200" spc="-5" dirty="0">
                <a:latin typeface="Calibri"/>
                <a:cs typeface="Calibri"/>
              </a:rPr>
              <a:t>Only </a:t>
            </a:r>
            <a:r>
              <a:rPr sz="3200" spc="-10" dirty="0">
                <a:latin typeface="Calibri"/>
                <a:cs typeface="Calibri"/>
              </a:rPr>
              <a:t>1%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tryptophan	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20" dirty="0">
                <a:latin typeface="Calibri"/>
                <a:cs typeface="Calibri"/>
              </a:rPr>
              <a:t>converted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25" dirty="0">
                <a:latin typeface="Calibri"/>
                <a:cs typeface="Calibri"/>
              </a:rPr>
              <a:t>to  </a:t>
            </a:r>
            <a:r>
              <a:rPr sz="3200" spc="-15" dirty="0">
                <a:latin typeface="Calibri"/>
                <a:cs typeface="Calibri"/>
              </a:rPr>
              <a:t>serotonin.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production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5HT </a:t>
            </a:r>
            <a:r>
              <a:rPr sz="3200" spc="-15" dirty="0">
                <a:latin typeface="Calibri"/>
                <a:cs typeface="Calibri"/>
              </a:rPr>
              <a:t>occurs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target  </a:t>
            </a:r>
            <a:r>
              <a:rPr sz="3200" spc="-5" dirty="0">
                <a:latin typeface="Calibri"/>
                <a:cs typeface="Calibri"/>
              </a:rPr>
              <a:t>tissues.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5880" y="461594"/>
            <a:ext cx="49542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i="1" spc="-10" dirty="0">
                <a:solidFill>
                  <a:srgbClr val="000000"/>
                </a:solidFill>
                <a:latin typeface="Calibri"/>
                <a:cs typeface="Calibri"/>
              </a:rPr>
              <a:t>Synthesis </a:t>
            </a:r>
            <a:r>
              <a:rPr b="0" i="1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b="0" i="1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i="1" spc="-10" dirty="0">
                <a:solidFill>
                  <a:srgbClr val="000000"/>
                </a:solidFill>
                <a:latin typeface="Calibri"/>
                <a:cs typeface="Calibri"/>
              </a:rPr>
              <a:t>serotonin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7966709" cy="43186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Synthesized </a:t>
            </a:r>
            <a:r>
              <a:rPr sz="3200" spc="-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intestinal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cells.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Tryptophane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25" dirty="0">
                <a:latin typeface="Calibri"/>
                <a:cs typeface="Calibri"/>
              </a:rPr>
              <a:t>first hydroxylated </a:t>
            </a:r>
            <a:r>
              <a:rPr sz="3200" spc="-10" dirty="0">
                <a:latin typeface="Calibri"/>
                <a:cs typeface="Calibri"/>
              </a:rPr>
              <a:t>at </a:t>
            </a:r>
            <a:r>
              <a:rPr sz="3200" spc="5" dirty="0">
                <a:latin typeface="Calibri"/>
                <a:cs typeface="Calibri"/>
              </a:rPr>
              <a:t>5</a:t>
            </a:r>
            <a:r>
              <a:rPr sz="3150" spc="7" baseline="25132" dirty="0">
                <a:latin typeface="Calibri"/>
                <a:cs typeface="Calibri"/>
              </a:rPr>
              <a:t>th </a:t>
            </a:r>
            <a:r>
              <a:rPr sz="3200" spc="-5" dirty="0">
                <a:latin typeface="Calibri"/>
                <a:cs typeface="Calibri"/>
              </a:rPr>
              <a:t>carbon  </a:t>
            </a:r>
            <a:r>
              <a:rPr sz="3200" spc="-10" dirty="0">
                <a:latin typeface="Calibri"/>
                <a:cs typeface="Calibri"/>
              </a:rPr>
              <a:t>by tryptophane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hydroxylase.</a:t>
            </a:r>
            <a:endParaRPr sz="3200">
              <a:latin typeface="Calibri"/>
              <a:cs typeface="Calibri"/>
            </a:endParaRPr>
          </a:p>
          <a:p>
            <a:pPr marL="355600" marR="2476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This enzyme </a:t>
            </a:r>
            <a:r>
              <a:rPr sz="3200" spc="-15" dirty="0">
                <a:latin typeface="Calibri"/>
                <a:cs typeface="Calibri"/>
              </a:rPr>
              <a:t>requires </a:t>
            </a:r>
            <a:r>
              <a:rPr sz="3200" spc="-20" dirty="0">
                <a:latin typeface="Calibri"/>
                <a:cs typeface="Calibri"/>
              </a:rPr>
              <a:t>tetrahydrobiopterin </a:t>
            </a:r>
            <a:r>
              <a:rPr sz="3200" dirty="0">
                <a:latin typeface="Calibri"/>
                <a:cs typeface="Calibri"/>
              </a:rPr>
              <a:t>as a  </a:t>
            </a:r>
            <a:r>
              <a:rPr sz="3200" spc="-15" dirty="0">
                <a:latin typeface="Calibri"/>
                <a:cs typeface="Calibri"/>
              </a:rPr>
              <a:t>co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65" dirty="0">
                <a:latin typeface="Calibri"/>
                <a:cs typeface="Calibri"/>
              </a:rPr>
              <a:t>factor.</a:t>
            </a:r>
            <a:endParaRPr sz="3200">
              <a:latin typeface="Calibri"/>
              <a:cs typeface="Calibri"/>
            </a:endParaRPr>
          </a:p>
          <a:p>
            <a:pPr marL="355600" marR="44640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5-hydroxytryptophane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5" dirty="0">
                <a:latin typeface="Calibri"/>
                <a:cs typeface="Calibri"/>
              </a:rPr>
              <a:t>decarboxylated </a:t>
            </a:r>
            <a:r>
              <a:rPr sz="3200" spc="-10" dirty="0">
                <a:latin typeface="Calibri"/>
                <a:cs typeface="Calibri"/>
              </a:rPr>
              <a:t>by  </a:t>
            </a:r>
            <a:r>
              <a:rPr sz="3200" spc="-15" dirty="0">
                <a:latin typeface="Calibri"/>
                <a:cs typeface="Calibri"/>
              </a:rPr>
              <a:t>aromatic </a:t>
            </a:r>
            <a:r>
              <a:rPr sz="3200" dirty="0">
                <a:latin typeface="Calibri"/>
                <a:cs typeface="Calibri"/>
              </a:rPr>
              <a:t>amino acid </a:t>
            </a:r>
            <a:r>
              <a:rPr sz="3200" spc="-10" dirty="0">
                <a:latin typeface="Calibri"/>
                <a:cs typeface="Calibri"/>
              </a:rPr>
              <a:t>decarboxylase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give  </a:t>
            </a:r>
            <a:r>
              <a:rPr sz="3200" spc="-15" dirty="0">
                <a:latin typeface="Calibri"/>
                <a:cs typeface="Calibri"/>
              </a:rPr>
              <a:t>serotonin.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6385" y="191465"/>
            <a:ext cx="6035040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28825" marR="5080" indent="-2016760">
              <a:lnSpc>
                <a:spcPct val="100000"/>
              </a:lnSpc>
              <a:spcBef>
                <a:spcPts val="95"/>
              </a:spcBef>
            </a:pPr>
            <a:r>
              <a:rPr sz="4000" b="0" spc="-15" dirty="0">
                <a:solidFill>
                  <a:srgbClr val="000000"/>
                </a:solidFill>
                <a:latin typeface="Calibri"/>
                <a:cs typeface="Calibri"/>
              </a:rPr>
              <a:t>Degradation </a:t>
            </a:r>
            <a:r>
              <a:rPr sz="4000" b="0" spc="-5" dirty="0">
                <a:solidFill>
                  <a:srgbClr val="000000"/>
                </a:solidFill>
                <a:latin typeface="Calibri"/>
                <a:cs typeface="Calibri"/>
              </a:rPr>
              <a:t>and functions </a:t>
            </a:r>
            <a:r>
              <a:rPr sz="4000" b="0" spc="-10" dirty="0">
                <a:solidFill>
                  <a:srgbClr val="000000"/>
                </a:solidFill>
                <a:latin typeface="Calibri"/>
                <a:cs typeface="Calibri"/>
              </a:rPr>
              <a:t>of  </a:t>
            </a:r>
            <a:r>
              <a:rPr sz="4000" b="0" spc="-15" dirty="0">
                <a:solidFill>
                  <a:srgbClr val="000000"/>
                </a:solidFill>
                <a:latin typeface="Calibri"/>
                <a:cs typeface="Calibri"/>
              </a:rPr>
              <a:t>serotonin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863205" cy="4318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Monoamine </a:t>
            </a:r>
            <a:r>
              <a:rPr sz="3200" spc="-15" dirty="0">
                <a:latin typeface="Calibri"/>
                <a:cs typeface="Calibri"/>
              </a:rPr>
              <a:t>oxidase </a:t>
            </a:r>
            <a:r>
              <a:rPr sz="3200" spc="-10" dirty="0">
                <a:latin typeface="Calibri"/>
                <a:cs typeface="Calibri"/>
              </a:rPr>
              <a:t>degrades </a:t>
            </a:r>
            <a:r>
              <a:rPr sz="3200" spc="-15" dirty="0">
                <a:latin typeface="Calibri"/>
                <a:cs typeface="Calibri"/>
              </a:rPr>
              <a:t>serotonin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10" dirty="0">
                <a:latin typeface="Calibri"/>
                <a:cs typeface="Calibri"/>
              </a:rPr>
              <a:t>5-  </a:t>
            </a:r>
            <a:r>
              <a:rPr sz="3200" spc="-35" dirty="0">
                <a:latin typeface="Calibri"/>
                <a:cs typeface="Calibri"/>
              </a:rPr>
              <a:t>hydroxy </a:t>
            </a:r>
            <a:r>
              <a:rPr sz="3200" spc="-5" dirty="0">
                <a:latin typeface="Calibri"/>
                <a:cs typeface="Calibri"/>
              </a:rPr>
              <a:t>indole </a:t>
            </a:r>
            <a:r>
              <a:rPr sz="3200" spc="-20" dirty="0">
                <a:latin typeface="Calibri"/>
                <a:cs typeface="Calibri"/>
              </a:rPr>
              <a:t>acetate </a:t>
            </a:r>
            <a:r>
              <a:rPr sz="3200" dirty="0">
                <a:latin typeface="Calibri"/>
                <a:cs typeface="Calibri"/>
              </a:rPr>
              <a:t>which is </a:t>
            </a:r>
            <a:r>
              <a:rPr sz="3200" spc="-25" dirty="0">
                <a:latin typeface="Calibri"/>
                <a:cs typeface="Calibri"/>
              </a:rPr>
              <a:t>excreted </a:t>
            </a:r>
            <a:r>
              <a:rPr sz="3200" dirty="0">
                <a:latin typeface="Calibri"/>
                <a:cs typeface="Calibri"/>
              </a:rPr>
              <a:t>in  </a:t>
            </a:r>
            <a:r>
              <a:rPr sz="3200" spc="-5" dirty="0">
                <a:latin typeface="Calibri"/>
                <a:cs typeface="Calibri"/>
              </a:rPr>
              <a:t>urine.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Functions-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1-as a </a:t>
            </a:r>
            <a:r>
              <a:rPr sz="3200" spc="-5" dirty="0">
                <a:latin typeface="Calibri"/>
                <a:cs typeface="Calibri"/>
              </a:rPr>
              <a:t>powerful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VASOCONSTRICTOR.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2-involves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10" dirty="0">
                <a:latin typeface="Calibri"/>
                <a:cs typeface="Calibri"/>
              </a:rPr>
              <a:t>regulation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cerebral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activity.</a:t>
            </a:r>
            <a:endParaRPr sz="3200">
              <a:latin typeface="Calibri"/>
              <a:cs typeface="Calibri"/>
            </a:endParaRPr>
          </a:p>
          <a:p>
            <a:pPr marL="355600" marR="1308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3-controls </a:t>
            </a:r>
            <a:r>
              <a:rPr sz="3200" spc="-10" dirty="0">
                <a:latin typeface="Calibri"/>
                <a:cs typeface="Calibri"/>
              </a:rPr>
              <a:t>beheviourals patterns,sleep,blood  </a:t>
            </a:r>
            <a:r>
              <a:rPr sz="3200" spc="-15" dirty="0">
                <a:latin typeface="Calibri"/>
                <a:cs typeface="Calibri"/>
              </a:rPr>
              <a:t>pressure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5" dirty="0">
                <a:latin typeface="Calibri"/>
                <a:cs typeface="Calibri"/>
              </a:rPr>
              <a:t>body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temprature.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10635"/>
            <a:ext cx="7423784" cy="1196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4-evokes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release of </a:t>
            </a:r>
            <a:r>
              <a:rPr sz="3200" spc="-10" dirty="0">
                <a:latin typeface="Calibri"/>
                <a:cs typeface="Calibri"/>
              </a:rPr>
              <a:t>peptide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hormones.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5-also </a:t>
            </a:r>
            <a:r>
              <a:rPr sz="3200" spc="-5" dirty="0">
                <a:latin typeface="Calibri"/>
                <a:cs typeface="Calibri"/>
              </a:rPr>
              <a:t>necessary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spc="-5" dirty="0">
                <a:latin typeface="Calibri"/>
                <a:cs typeface="Calibri"/>
              </a:rPr>
              <a:t>the motility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spc="-85" dirty="0">
                <a:latin typeface="Calibri"/>
                <a:cs typeface="Calibri"/>
              </a:rPr>
              <a:t>GIT.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58</TotalTime>
  <Words>1075</Words>
  <Application>Microsoft Office PowerPoint</Application>
  <PresentationFormat>On-screen Show (4:3)</PresentationFormat>
  <Paragraphs>147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Aspect</vt:lpstr>
      <vt:lpstr>AROMATIC AMINO ACID  METABOLISM</vt:lpstr>
      <vt:lpstr>Slide 2</vt:lpstr>
      <vt:lpstr>PHENYLALANINE</vt:lpstr>
      <vt:lpstr>CONVERSION OF PHENYLALANINE TO  TYROSINE</vt:lpstr>
      <vt:lpstr>Metabolism of Tyrosine</vt:lpstr>
      <vt:lpstr>Slide 6</vt:lpstr>
      <vt:lpstr>Slide 7</vt:lpstr>
      <vt:lpstr>Slide 8</vt:lpstr>
      <vt:lpstr>Slide 9</vt:lpstr>
      <vt:lpstr>Slide 10</vt:lpstr>
      <vt:lpstr>Slide 11</vt:lpstr>
      <vt:lpstr>Slide 12</vt:lpstr>
      <vt:lpstr>SYNTHESIS OF MELANINE</vt:lpstr>
      <vt:lpstr>Tyrosine</vt:lpstr>
      <vt:lpstr>Slide 15</vt:lpstr>
      <vt:lpstr>Slide 16</vt:lpstr>
      <vt:lpstr>Melanin, a color pigment</vt:lpstr>
      <vt:lpstr>Albinism</vt:lpstr>
      <vt:lpstr>What is albinism?</vt:lpstr>
      <vt:lpstr>Description</vt:lpstr>
      <vt:lpstr>Detection</vt:lpstr>
      <vt:lpstr>Symptoms</vt:lpstr>
      <vt:lpstr>Causes</vt:lpstr>
      <vt:lpstr>Alternate names</vt:lpstr>
      <vt:lpstr>Prevalence</vt:lpstr>
      <vt:lpstr>Diagnosis</vt:lpstr>
      <vt:lpstr>Treatment</vt:lpstr>
      <vt:lpstr>Prognosis</vt:lpstr>
      <vt:lpstr>Complications</vt:lpstr>
      <vt:lpstr>TRYPTOPHAN</vt:lpstr>
      <vt:lpstr>METABOLISM OF TRYPTOPHAN</vt:lpstr>
      <vt:lpstr>KYNURENINE PATHWAY</vt:lpstr>
      <vt:lpstr>Slide 33</vt:lpstr>
      <vt:lpstr>Slide 34</vt:lpstr>
      <vt:lpstr>Slide 35</vt:lpstr>
      <vt:lpstr>SEROTONIN PATHWAY</vt:lpstr>
      <vt:lpstr>Slide 37</vt:lpstr>
      <vt:lpstr>Synthesis of serotonin</vt:lpstr>
      <vt:lpstr>Degradation and functions of  serotonin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AROMATIC AMINO ACID  METABOLISM</dc:title>
  <cp:lastModifiedBy>Mohammad Shahrukh</cp:lastModifiedBy>
  <cp:revision>18</cp:revision>
  <dcterms:created xsi:type="dcterms:W3CDTF">2019-05-23T03:15:05Z</dcterms:created>
  <dcterms:modified xsi:type="dcterms:W3CDTF">2020-02-03T05:10:59Z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2013-10-01T00:00:00Z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2019-05-23T00:00:00Z</vt:filetime>
  </property>
</Properties>
</file>