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E2037F-29EC-46CC-9E2D-D5181CF50ECC}">
  <a:tblStyle styleId="{07E2037F-29EC-46CC-9E2D-D5181CF50EC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82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9bf3893ac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9bf3893ac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79bf3893a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79bf3893ac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1490dc2fee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11490dc2fee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79bf3893ac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79bf3893ac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79bf3893ac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79bf3893ac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1490dc2fe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1490dc2fe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79bf3893ac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79bf3893ac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1490dc2fee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11490dc2fee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1490dc2fee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1490dc2fe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latin typeface="Comic Sans MS"/>
                <a:ea typeface="Comic Sans MS"/>
                <a:cs typeface="Comic Sans MS"/>
                <a:sym typeface="Comic Sans MS"/>
              </a:rPr>
              <a:t>Epidemiological Exercise</a:t>
            </a:r>
            <a:endParaRPr>
              <a:latin typeface="Comic Sans MS"/>
              <a:ea typeface="Comic Sans MS"/>
              <a:cs typeface="Comic Sans MS"/>
              <a:sym typeface="Comic Sans MS"/>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solidFill>
                  <a:srgbClr val="000000"/>
                </a:solidFill>
                <a:latin typeface="Comic Sans MS"/>
                <a:ea typeface="Comic Sans MS"/>
                <a:cs typeface="Comic Sans MS"/>
                <a:sym typeface="Comic Sans MS"/>
              </a:rPr>
              <a:t>Set 1</a:t>
            </a:r>
            <a:endParaRPr>
              <a:solidFill>
                <a:srgbClr val="000000"/>
              </a:solidFill>
              <a:latin typeface="Comic Sans MS"/>
              <a:ea typeface="Comic Sans MS"/>
              <a:cs typeface="Comic Sans MS"/>
              <a:sym typeface="Comic Sans M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90250" y="450150"/>
            <a:ext cx="8086500" cy="4090800"/>
          </a:xfrm>
          <a:prstGeom prst="rect">
            <a:avLst/>
          </a:prstGeom>
        </p:spPr>
        <p:txBody>
          <a:bodyPr spcFirstLastPara="1" wrap="square" lIns="91425" tIns="91425" rIns="91425" bIns="91425" anchor="ctr" anchorCtr="0">
            <a:normAutofit fontScale="90000"/>
          </a:bodyPr>
          <a:lstStyle/>
          <a:p>
            <a:pPr marL="0" lvl="0" indent="0" algn="just" rtl="0">
              <a:spcBef>
                <a:spcPts val="0"/>
              </a:spcBef>
              <a:spcAft>
                <a:spcPts val="0"/>
              </a:spcAft>
              <a:buNone/>
            </a:pPr>
            <a:r>
              <a:rPr lang="en-GB" sz="2300">
                <a:latin typeface="Comic Sans MS"/>
                <a:ea typeface="Comic Sans MS"/>
                <a:cs typeface="Comic Sans MS"/>
                <a:sym typeface="Comic Sans MS"/>
              </a:rPr>
              <a:t>In a study, researcher found that out of 250 females having breast carcinoma, 134 females were having children, where as out of 250 matched females 246 were having children.</a:t>
            </a:r>
            <a:endParaRPr sz="2300">
              <a:latin typeface="Comic Sans MS"/>
              <a:ea typeface="Comic Sans MS"/>
              <a:cs typeface="Comic Sans MS"/>
              <a:sym typeface="Comic Sans MS"/>
            </a:endParaRPr>
          </a:p>
          <a:p>
            <a:pPr marL="0" lvl="0" indent="0" algn="just" rtl="0">
              <a:spcBef>
                <a:spcPts val="0"/>
              </a:spcBef>
              <a:spcAft>
                <a:spcPts val="0"/>
              </a:spcAft>
              <a:buNone/>
            </a:pPr>
            <a:endParaRPr sz="2300">
              <a:latin typeface="Comic Sans MS"/>
              <a:ea typeface="Comic Sans MS"/>
              <a:cs typeface="Comic Sans MS"/>
              <a:sym typeface="Comic Sans MS"/>
            </a:endParaRPr>
          </a:p>
          <a:p>
            <a:pPr marL="457200" lvl="0" indent="-360045" algn="just" rtl="0">
              <a:spcBef>
                <a:spcPts val="0"/>
              </a:spcBef>
              <a:spcAft>
                <a:spcPts val="0"/>
              </a:spcAft>
              <a:buSzPct val="100000"/>
              <a:buFont typeface="Comic Sans MS"/>
              <a:buAutoNum type="arabicPeriod"/>
            </a:pPr>
            <a:r>
              <a:rPr lang="en-GB" sz="2300">
                <a:latin typeface="Comic Sans MS"/>
                <a:ea typeface="Comic Sans MS"/>
                <a:cs typeface="Comic Sans MS"/>
                <a:sym typeface="Comic Sans MS"/>
              </a:rPr>
              <a:t>What type of study is this ? (Marks 1)</a:t>
            </a:r>
            <a:endParaRPr sz="2300">
              <a:latin typeface="Comic Sans MS"/>
              <a:ea typeface="Comic Sans MS"/>
              <a:cs typeface="Comic Sans MS"/>
              <a:sym typeface="Comic Sans MS"/>
            </a:endParaRPr>
          </a:p>
          <a:p>
            <a:pPr marL="457200" lvl="0" indent="-360045" algn="just" rtl="0">
              <a:spcBef>
                <a:spcPts val="0"/>
              </a:spcBef>
              <a:spcAft>
                <a:spcPts val="0"/>
              </a:spcAft>
              <a:buSzPct val="100000"/>
              <a:buFont typeface="Comic Sans MS"/>
              <a:buAutoNum type="arabicPeriod"/>
            </a:pPr>
            <a:r>
              <a:rPr lang="en-GB" sz="2300">
                <a:latin typeface="Comic Sans MS"/>
                <a:ea typeface="Comic Sans MS"/>
                <a:cs typeface="Comic Sans MS"/>
                <a:sym typeface="Comic Sans MS"/>
              </a:rPr>
              <a:t>Name 2 errors that can happen in this type of study? (Marks 1)</a:t>
            </a:r>
            <a:endParaRPr sz="2300">
              <a:latin typeface="Comic Sans MS"/>
              <a:ea typeface="Comic Sans MS"/>
              <a:cs typeface="Comic Sans MS"/>
              <a:sym typeface="Comic Sans MS"/>
            </a:endParaRPr>
          </a:p>
          <a:p>
            <a:pPr marL="457200" lvl="0" indent="-360045" algn="just" rtl="0">
              <a:spcBef>
                <a:spcPts val="0"/>
              </a:spcBef>
              <a:spcAft>
                <a:spcPts val="0"/>
              </a:spcAft>
              <a:buSzPct val="100000"/>
              <a:buFont typeface="Comic Sans MS"/>
              <a:buAutoNum type="arabicPeriod"/>
            </a:pPr>
            <a:r>
              <a:rPr lang="en-GB" sz="2300">
                <a:latin typeface="Comic Sans MS"/>
                <a:ea typeface="Comic Sans MS"/>
                <a:cs typeface="Comic Sans MS"/>
                <a:sym typeface="Comic Sans MS"/>
              </a:rPr>
              <a:t>calculate the risk of breast cancer, in nulliparous females? (Marks 2)</a:t>
            </a:r>
            <a:endParaRPr sz="2300">
              <a:latin typeface="Comic Sans MS"/>
              <a:ea typeface="Comic Sans MS"/>
              <a:cs typeface="Comic Sans MS"/>
              <a:sym typeface="Comic Sans MS"/>
            </a:endParaRPr>
          </a:p>
          <a:p>
            <a:pPr marL="457200" lvl="0" indent="-360045" algn="just" rtl="0">
              <a:spcBef>
                <a:spcPts val="0"/>
              </a:spcBef>
              <a:spcAft>
                <a:spcPts val="0"/>
              </a:spcAft>
              <a:buSzPct val="100000"/>
              <a:buFont typeface="Comic Sans MS"/>
              <a:buAutoNum type="arabicPeriod"/>
            </a:pPr>
            <a:r>
              <a:rPr lang="en-GB" sz="2300">
                <a:latin typeface="Comic Sans MS"/>
                <a:ea typeface="Comic Sans MS"/>
                <a:cs typeface="Comic Sans MS"/>
                <a:sym typeface="Comic Sans MS"/>
              </a:rPr>
              <a:t>What study will you suggest further to confirm findings of this study? (Mark 1)</a:t>
            </a:r>
            <a:endParaRPr sz="2300">
              <a:latin typeface="Comic Sans MS"/>
              <a:ea typeface="Comic Sans MS"/>
              <a:cs typeface="Comic Sans MS"/>
              <a:sym typeface="Comic Sans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ctrTitle"/>
          </p:nvPr>
        </p:nvSpPr>
        <p:spPr>
          <a:xfrm>
            <a:off x="311708" y="744575"/>
            <a:ext cx="8520600" cy="205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latin typeface="Comic Sans MS"/>
                <a:ea typeface="Comic Sans MS"/>
                <a:cs typeface="Comic Sans MS"/>
                <a:sym typeface="Comic Sans MS"/>
              </a:rPr>
              <a:t>Epidemiological Exercise</a:t>
            </a:r>
            <a:endParaRPr>
              <a:latin typeface="Comic Sans MS"/>
              <a:ea typeface="Comic Sans MS"/>
              <a:cs typeface="Comic Sans MS"/>
              <a:sym typeface="Comic Sans MS"/>
            </a:endParaRPr>
          </a:p>
        </p:txBody>
      </p:sp>
      <p:sp>
        <p:nvSpPr>
          <p:cNvPr id="66" name="Google Shape;66;p1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solidFill>
                  <a:srgbClr val="000000"/>
                </a:solidFill>
                <a:latin typeface="Comic Sans MS"/>
                <a:ea typeface="Comic Sans MS"/>
                <a:cs typeface="Comic Sans MS"/>
                <a:sym typeface="Comic Sans MS"/>
              </a:rPr>
              <a:t>Set 2</a:t>
            </a:r>
            <a:endParaRPr>
              <a:solidFill>
                <a:srgbClr val="000000"/>
              </a:solidFill>
              <a:latin typeface="Comic Sans MS"/>
              <a:ea typeface="Comic Sans MS"/>
              <a:cs typeface="Comic Sans MS"/>
              <a:sym typeface="Comic Sans M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490250" y="450150"/>
            <a:ext cx="8111100" cy="4090800"/>
          </a:xfrm>
          <a:prstGeom prst="rect">
            <a:avLst/>
          </a:prstGeom>
        </p:spPr>
        <p:txBody>
          <a:bodyPr spcFirstLastPara="1" wrap="square" lIns="91425" tIns="91425" rIns="91425" bIns="91425" anchor="ctr" anchorCtr="0">
            <a:normAutofit fontScale="90000"/>
          </a:bodyPr>
          <a:lstStyle/>
          <a:p>
            <a:pPr marL="0" lvl="0" indent="0" algn="just" rtl="0">
              <a:spcBef>
                <a:spcPts val="0"/>
              </a:spcBef>
              <a:spcAft>
                <a:spcPts val="0"/>
              </a:spcAft>
              <a:buNone/>
            </a:pPr>
            <a:r>
              <a:rPr lang="en-GB" sz="2300">
                <a:latin typeface="Comic Sans MS"/>
                <a:ea typeface="Comic Sans MS"/>
                <a:cs typeface="Comic Sans MS"/>
                <a:sym typeface="Comic Sans MS"/>
              </a:rPr>
              <a:t>A researcher conducted study on patients of Gastric ulcers. 1000 patients taking ranitidine and same amount of matched patients taking omeprazole were followed for 25 years. Gastric carcinoma was developed in 58 among ranitidine users and 24 in omeprazole users group.</a:t>
            </a:r>
            <a:endParaRPr sz="2300">
              <a:latin typeface="Comic Sans MS"/>
              <a:ea typeface="Comic Sans MS"/>
              <a:cs typeface="Comic Sans MS"/>
              <a:sym typeface="Comic Sans MS"/>
            </a:endParaRPr>
          </a:p>
          <a:p>
            <a:pPr marL="0" lvl="0" indent="0" algn="just" rtl="0">
              <a:spcBef>
                <a:spcPts val="0"/>
              </a:spcBef>
              <a:spcAft>
                <a:spcPts val="0"/>
              </a:spcAft>
              <a:buNone/>
            </a:pPr>
            <a:endParaRPr sz="2300">
              <a:latin typeface="Comic Sans MS"/>
              <a:ea typeface="Comic Sans MS"/>
              <a:cs typeface="Comic Sans MS"/>
              <a:sym typeface="Comic Sans MS"/>
            </a:endParaRPr>
          </a:p>
          <a:p>
            <a:pPr marL="457200" lvl="0" indent="-360045" algn="just" rtl="0">
              <a:spcBef>
                <a:spcPts val="0"/>
              </a:spcBef>
              <a:spcAft>
                <a:spcPts val="0"/>
              </a:spcAft>
              <a:buSzPct val="100000"/>
              <a:buFont typeface="Comic Sans MS"/>
              <a:buAutoNum type="arabicPeriod"/>
            </a:pPr>
            <a:r>
              <a:rPr lang="en-GB" sz="2300">
                <a:latin typeface="Comic Sans MS"/>
                <a:ea typeface="Comic Sans MS"/>
                <a:cs typeface="Comic Sans MS"/>
                <a:sym typeface="Comic Sans MS"/>
              </a:rPr>
              <a:t>What type of study is this ? (Marks 1)</a:t>
            </a:r>
            <a:endParaRPr sz="2300">
              <a:latin typeface="Comic Sans MS"/>
              <a:ea typeface="Comic Sans MS"/>
              <a:cs typeface="Comic Sans MS"/>
              <a:sym typeface="Comic Sans MS"/>
            </a:endParaRPr>
          </a:p>
          <a:p>
            <a:pPr marL="457200" lvl="0" indent="-360045" algn="just" rtl="0">
              <a:spcBef>
                <a:spcPts val="0"/>
              </a:spcBef>
              <a:spcAft>
                <a:spcPts val="0"/>
              </a:spcAft>
              <a:buSzPct val="100000"/>
              <a:buFont typeface="Comic Sans MS"/>
              <a:buAutoNum type="arabicPeriod"/>
            </a:pPr>
            <a:r>
              <a:rPr lang="en-GB" sz="2300">
                <a:latin typeface="Comic Sans MS"/>
                <a:ea typeface="Comic Sans MS"/>
                <a:cs typeface="Comic Sans MS"/>
                <a:sym typeface="Comic Sans MS"/>
              </a:rPr>
              <a:t>Name 2 errors that can happen in this type of study? (Marks 1)</a:t>
            </a:r>
            <a:endParaRPr sz="2300">
              <a:latin typeface="Comic Sans MS"/>
              <a:ea typeface="Comic Sans MS"/>
              <a:cs typeface="Comic Sans MS"/>
              <a:sym typeface="Comic Sans MS"/>
            </a:endParaRPr>
          </a:p>
          <a:p>
            <a:pPr marL="457200" lvl="0" indent="-360045" algn="just" rtl="0">
              <a:spcBef>
                <a:spcPts val="0"/>
              </a:spcBef>
              <a:spcAft>
                <a:spcPts val="0"/>
              </a:spcAft>
              <a:buSzPct val="100000"/>
              <a:buFont typeface="Comic Sans MS"/>
              <a:buAutoNum type="arabicPeriod"/>
            </a:pPr>
            <a:r>
              <a:rPr lang="en-GB" sz="2300">
                <a:latin typeface="Comic Sans MS"/>
                <a:ea typeface="Comic Sans MS"/>
                <a:cs typeface="Comic Sans MS"/>
                <a:sym typeface="Comic Sans MS"/>
              </a:rPr>
              <a:t>Calculate risk of gastric carcinoma with use of ranitidine relative to use of omeprazole ? (Marks 2)</a:t>
            </a:r>
            <a:endParaRPr sz="2300">
              <a:latin typeface="Comic Sans MS"/>
              <a:ea typeface="Comic Sans MS"/>
              <a:cs typeface="Comic Sans MS"/>
              <a:sym typeface="Comic Sans MS"/>
            </a:endParaRPr>
          </a:p>
          <a:p>
            <a:pPr marL="457200" lvl="0" indent="-360045" algn="just" rtl="0">
              <a:spcBef>
                <a:spcPts val="0"/>
              </a:spcBef>
              <a:spcAft>
                <a:spcPts val="0"/>
              </a:spcAft>
              <a:buSzPct val="100000"/>
              <a:buFont typeface="Comic Sans MS"/>
              <a:buAutoNum type="arabicPeriod"/>
            </a:pPr>
            <a:r>
              <a:rPr lang="en-GB" sz="2300">
                <a:latin typeface="Comic Sans MS"/>
                <a:ea typeface="Comic Sans MS"/>
                <a:cs typeface="Comic Sans MS"/>
                <a:sym typeface="Comic Sans MS"/>
              </a:rPr>
              <a:t>What study will you suggest further to confirm findings of this study? (Mark 1)</a:t>
            </a:r>
            <a:endParaRPr sz="2300">
              <a:latin typeface="Comic Sans MS"/>
              <a:ea typeface="Comic Sans MS"/>
              <a:cs typeface="Comic Sans MS"/>
              <a:sym typeface="Comic Sans M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7"/>
          <p:cNvSpPr txBox="1">
            <a:spLocks noGrp="1"/>
          </p:cNvSpPr>
          <p:nvPr>
            <p:ph type="ctrTitle"/>
          </p:nvPr>
        </p:nvSpPr>
        <p:spPr>
          <a:xfrm>
            <a:off x="311708" y="744575"/>
            <a:ext cx="8520600" cy="205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latin typeface="Comic Sans MS"/>
                <a:ea typeface="Comic Sans MS"/>
                <a:cs typeface="Comic Sans MS"/>
                <a:sym typeface="Comic Sans MS"/>
              </a:rPr>
              <a:t>Epidemiological Exercise</a:t>
            </a:r>
            <a:endParaRPr>
              <a:latin typeface="Comic Sans MS"/>
              <a:ea typeface="Comic Sans MS"/>
              <a:cs typeface="Comic Sans MS"/>
              <a:sym typeface="Comic Sans MS"/>
            </a:endParaRPr>
          </a:p>
        </p:txBody>
      </p:sp>
      <p:sp>
        <p:nvSpPr>
          <p:cNvPr id="77" name="Google Shape;77;p1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solidFill>
                  <a:srgbClr val="000000"/>
                </a:solidFill>
                <a:latin typeface="Comic Sans MS"/>
                <a:ea typeface="Comic Sans MS"/>
                <a:cs typeface="Comic Sans MS"/>
                <a:sym typeface="Comic Sans MS"/>
              </a:rPr>
              <a:t>Set 3</a:t>
            </a:r>
            <a:endParaRPr>
              <a:solidFill>
                <a:srgbClr val="000000"/>
              </a:solidFill>
              <a:latin typeface="Comic Sans MS"/>
              <a:ea typeface="Comic Sans MS"/>
              <a:cs typeface="Comic Sans MS"/>
              <a:sym typeface="Comic Sans M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490250" y="450150"/>
            <a:ext cx="7987200" cy="4090800"/>
          </a:xfrm>
          <a:prstGeom prst="rect">
            <a:avLst/>
          </a:prstGeom>
        </p:spPr>
        <p:txBody>
          <a:bodyPr spcFirstLastPara="1" wrap="square" lIns="91425" tIns="91425" rIns="91425" bIns="91425" anchor="ctr" anchorCtr="0">
            <a:normAutofit/>
          </a:bodyPr>
          <a:lstStyle/>
          <a:p>
            <a:pPr marL="0" lvl="0" indent="0" algn="just" rtl="0">
              <a:spcBef>
                <a:spcPts val="0"/>
              </a:spcBef>
              <a:spcAft>
                <a:spcPts val="0"/>
              </a:spcAft>
              <a:buNone/>
            </a:pPr>
            <a:r>
              <a:rPr lang="en-GB" sz="2300">
                <a:latin typeface="Comic Sans MS"/>
                <a:ea typeface="Comic Sans MS"/>
                <a:cs typeface="Comic Sans MS"/>
                <a:sym typeface="Comic Sans MS"/>
              </a:rPr>
              <a:t>In PHC Rithora, out of 1600 females screened for cervical carcinoma by PAP smear examination 720 were found positive. All these females were followed in RMCH. Out of 600 females were found positive for cervical carcinoma by colposcopy biopsy examination in RMCH, 570 were screened positive by PAP examination.</a:t>
            </a:r>
            <a:endParaRPr sz="2300">
              <a:latin typeface="Comic Sans MS"/>
              <a:ea typeface="Comic Sans MS"/>
              <a:cs typeface="Comic Sans MS"/>
              <a:sym typeface="Comic Sans MS"/>
            </a:endParaRPr>
          </a:p>
          <a:p>
            <a:pPr marL="0" lvl="0" indent="0" algn="just" rtl="0">
              <a:spcBef>
                <a:spcPts val="0"/>
              </a:spcBef>
              <a:spcAft>
                <a:spcPts val="0"/>
              </a:spcAft>
              <a:buNone/>
            </a:pPr>
            <a:r>
              <a:rPr lang="en-GB" sz="2300">
                <a:latin typeface="Comic Sans MS"/>
                <a:ea typeface="Comic Sans MS"/>
                <a:cs typeface="Comic Sans MS"/>
                <a:sym typeface="Comic Sans MS"/>
              </a:rPr>
              <a:t>Calculate the following about PAP smear in diagnosing cervical Ca.</a:t>
            </a:r>
            <a:endParaRPr sz="2300">
              <a:latin typeface="Comic Sans MS"/>
              <a:ea typeface="Comic Sans MS"/>
              <a:cs typeface="Comic Sans MS"/>
              <a:sym typeface="Comic Sans MS"/>
            </a:endParaRPr>
          </a:p>
          <a:p>
            <a:pPr marL="457200" lvl="0" indent="-374650" algn="just" rtl="0">
              <a:spcBef>
                <a:spcPts val="0"/>
              </a:spcBef>
              <a:spcAft>
                <a:spcPts val="0"/>
              </a:spcAft>
              <a:buSzPts val="2300"/>
              <a:buFont typeface="Comic Sans MS"/>
              <a:buAutoNum type="arabicPeriod"/>
            </a:pPr>
            <a:r>
              <a:rPr lang="en-GB" sz="2300">
                <a:latin typeface="Comic Sans MS"/>
                <a:ea typeface="Comic Sans MS"/>
                <a:cs typeface="Comic Sans MS"/>
                <a:sym typeface="Comic Sans MS"/>
              </a:rPr>
              <a:t>Sensitivity  (marks 1.5)</a:t>
            </a:r>
            <a:endParaRPr sz="2300">
              <a:latin typeface="Comic Sans MS"/>
              <a:ea typeface="Comic Sans MS"/>
              <a:cs typeface="Comic Sans MS"/>
              <a:sym typeface="Comic Sans MS"/>
            </a:endParaRPr>
          </a:p>
          <a:p>
            <a:pPr marL="457200" lvl="0" indent="-374650" algn="just" rtl="0">
              <a:spcBef>
                <a:spcPts val="0"/>
              </a:spcBef>
              <a:spcAft>
                <a:spcPts val="0"/>
              </a:spcAft>
              <a:buSzPts val="2300"/>
              <a:buFont typeface="Comic Sans MS"/>
              <a:buAutoNum type="arabicPeriod"/>
            </a:pPr>
            <a:r>
              <a:rPr lang="en-GB" sz="2300">
                <a:latin typeface="Comic Sans MS"/>
                <a:ea typeface="Comic Sans MS"/>
                <a:cs typeface="Comic Sans MS"/>
                <a:sym typeface="Comic Sans MS"/>
              </a:rPr>
              <a:t>Specificity (marks 1.5)</a:t>
            </a:r>
            <a:endParaRPr sz="2300">
              <a:latin typeface="Comic Sans MS"/>
              <a:ea typeface="Comic Sans MS"/>
              <a:cs typeface="Comic Sans MS"/>
              <a:sym typeface="Comic Sans MS"/>
            </a:endParaRPr>
          </a:p>
          <a:p>
            <a:pPr marL="457200" lvl="0" indent="-374650" algn="just" rtl="0">
              <a:spcBef>
                <a:spcPts val="0"/>
              </a:spcBef>
              <a:spcAft>
                <a:spcPts val="0"/>
              </a:spcAft>
              <a:buSzPts val="2300"/>
              <a:buFont typeface="Comic Sans MS"/>
              <a:buAutoNum type="arabicPeriod"/>
            </a:pPr>
            <a:r>
              <a:rPr lang="en-GB" sz="2300">
                <a:latin typeface="Comic Sans MS"/>
                <a:ea typeface="Comic Sans MS"/>
                <a:cs typeface="Comic Sans MS"/>
                <a:sym typeface="Comic Sans MS"/>
              </a:rPr>
              <a:t>Positive predictive value (marks 2)</a:t>
            </a:r>
            <a:endParaRPr sz="2300">
              <a:latin typeface="Comic Sans MS"/>
              <a:ea typeface="Comic Sans MS"/>
              <a:cs typeface="Comic Sans MS"/>
              <a:sym typeface="Comic Sans M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9"/>
          <p:cNvSpPr txBox="1">
            <a:spLocks noGrp="1"/>
          </p:cNvSpPr>
          <p:nvPr>
            <p:ph type="ctrTitle"/>
          </p:nvPr>
        </p:nvSpPr>
        <p:spPr>
          <a:xfrm>
            <a:off x="311708" y="744575"/>
            <a:ext cx="8520600" cy="205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latin typeface="Comic Sans MS"/>
                <a:ea typeface="Comic Sans MS"/>
                <a:cs typeface="Comic Sans MS"/>
                <a:sym typeface="Comic Sans MS"/>
              </a:rPr>
              <a:t>Epidemiological Exercise</a:t>
            </a:r>
            <a:endParaRPr>
              <a:latin typeface="Comic Sans MS"/>
              <a:ea typeface="Comic Sans MS"/>
              <a:cs typeface="Comic Sans MS"/>
              <a:sym typeface="Comic Sans MS"/>
            </a:endParaRPr>
          </a:p>
        </p:txBody>
      </p:sp>
      <p:sp>
        <p:nvSpPr>
          <p:cNvPr id="88" name="Google Shape;88;p19"/>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solidFill>
                  <a:srgbClr val="000000"/>
                </a:solidFill>
                <a:latin typeface="Comic Sans MS"/>
                <a:ea typeface="Comic Sans MS"/>
                <a:cs typeface="Comic Sans MS"/>
                <a:sym typeface="Comic Sans MS"/>
              </a:rPr>
              <a:t>Set 4</a:t>
            </a:r>
            <a:endParaRPr>
              <a:solidFill>
                <a:srgbClr val="000000"/>
              </a:solidFill>
              <a:latin typeface="Comic Sans MS"/>
              <a:ea typeface="Comic Sans MS"/>
              <a:cs typeface="Comic Sans MS"/>
              <a:sym typeface="Comic Sans M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0"/>
          <p:cNvSpPr txBox="1">
            <a:spLocks noGrp="1"/>
          </p:cNvSpPr>
          <p:nvPr>
            <p:ph type="title"/>
          </p:nvPr>
        </p:nvSpPr>
        <p:spPr>
          <a:xfrm>
            <a:off x="490250" y="450150"/>
            <a:ext cx="8111100" cy="4090800"/>
          </a:xfrm>
          <a:prstGeom prst="rect">
            <a:avLst/>
          </a:prstGeom>
        </p:spPr>
        <p:txBody>
          <a:bodyPr spcFirstLastPara="1" wrap="square" lIns="91425" tIns="91425" rIns="91425" bIns="91425" anchor="ctr" anchorCtr="0">
            <a:normAutofit/>
          </a:bodyPr>
          <a:lstStyle/>
          <a:p>
            <a:pPr marL="0" lvl="0" indent="0" algn="just" rtl="0">
              <a:spcBef>
                <a:spcPts val="0"/>
              </a:spcBef>
              <a:spcAft>
                <a:spcPts val="0"/>
              </a:spcAft>
              <a:buNone/>
            </a:pPr>
            <a:r>
              <a:rPr lang="en-GB" sz="2300">
                <a:latin typeface="Comic Sans MS"/>
                <a:ea typeface="Comic Sans MS"/>
                <a:cs typeface="Comic Sans MS"/>
                <a:sym typeface="Comic Sans MS"/>
              </a:rPr>
              <a:t>Out of 482 OCP users, 27 developed hypertension while among 1908 non-OCP users, 77 developed hypertension. </a:t>
            </a:r>
            <a:endParaRPr sz="2300">
              <a:latin typeface="Comic Sans MS"/>
              <a:ea typeface="Comic Sans MS"/>
              <a:cs typeface="Comic Sans MS"/>
              <a:sym typeface="Comic Sans MS"/>
            </a:endParaRPr>
          </a:p>
          <a:p>
            <a:pPr marL="0" lvl="0" indent="0" algn="just" rtl="0">
              <a:spcBef>
                <a:spcPts val="0"/>
              </a:spcBef>
              <a:spcAft>
                <a:spcPts val="0"/>
              </a:spcAft>
              <a:buNone/>
            </a:pPr>
            <a:endParaRPr sz="2300">
              <a:latin typeface="Comic Sans MS"/>
              <a:ea typeface="Comic Sans MS"/>
              <a:cs typeface="Comic Sans MS"/>
              <a:sym typeface="Comic Sans MS"/>
            </a:endParaRPr>
          </a:p>
          <a:p>
            <a:pPr marL="457200" lvl="0" indent="-374650" algn="just" rtl="0">
              <a:spcBef>
                <a:spcPts val="0"/>
              </a:spcBef>
              <a:spcAft>
                <a:spcPts val="0"/>
              </a:spcAft>
              <a:buSzPts val="2300"/>
              <a:buFont typeface="Comic Sans MS"/>
              <a:buAutoNum type="arabicPeriod"/>
            </a:pPr>
            <a:r>
              <a:rPr lang="en-GB" sz="2300">
                <a:latin typeface="Comic Sans MS"/>
                <a:ea typeface="Comic Sans MS"/>
                <a:cs typeface="Comic Sans MS"/>
                <a:sym typeface="Comic Sans MS"/>
              </a:rPr>
              <a:t>What type of study is this ? (Marks 1)</a:t>
            </a:r>
            <a:endParaRPr sz="2300">
              <a:latin typeface="Comic Sans MS"/>
              <a:ea typeface="Comic Sans MS"/>
              <a:cs typeface="Comic Sans MS"/>
              <a:sym typeface="Comic Sans MS"/>
            </a:endParaRPr>
          </a:p>
          <a:p>
            <a:pPr marL="457200" lvl="0" indent="-374650" algn="just" rtl="0">
              <a:spcBef>
                <a:spcPts val="0"/>
              </a:spcBef>
              <a:spcAft>
                <a:spcPts val="0"/>
              </a:spcAft>
              <a:buSzPts val="2300"/>
              <a:buFont typeface="Comic Sans MS"/>
              <a:buAutoNum type="arabicPeriod"/>
            </a:pPr>
            <a:r>
              <a:rPr lang="en-GB" sz="2300">
                <a:latin typeface="Comic Sans MS"/>
                <a:ea typeface="Comic Sans MS"/>
                <a:cs typeface="Comic Sans MS"/>
                <a:sym typeface="Comic Sans MS"/>
              </a:rPr>
              <a:t>Calculate risk of developing hypertension among OCP users relative to non-OCP users ? (Marks 2)</a:t>
            </a:r>
            <a:endParaRPr sz="2300">
              <a:latin typeface="Comic Sans MS"/>
              <a:ea typeface="Comic Sans MS"/>
              <a:cs typeface="Comic Sans MS"/>
              <a:sym typeface="Comic Sans MS"/>
            </a:endParaRPr>
          </a:p>
          <a:p>
            <a:pPr marL="457200" lvl="0" indent="-374650" algn="just" rtl="0">
              <a:spcBef>
                <a:spcPts val="0"/>
              </a:spcBef>
              <a:spcAft>
                <a:spcPts val="0"/>
              </a:spcAft>
              <a:buSzPts val="2300"/>
              <a:buFont typeface="Comic Sans MS"/>
              <a:buAutoNum type="arabicPeriod"/>
            </a:pPr>
            <a:r>
              <a:rPr lang="en-GB" sz="2300">
                <a:latin typeface="Comic Sans MS"/>
                <a:ea typeface="Comic Sans MS"/>
                <a:cs typeface="Comic Sans MS"/>
                <a:sym typeface="Comic Sans MS"/>
              </a:rPr>
              <a:t>How much risk of developing hypertension can be reduced by replacing OCPs with other methods of contraception? (Mark 2)</a:t>
            </a:r>
            <a:endParaRPr sz="2300">
              <a:latin typeface="Comic Sans MS"/>
              <a:ea typeface="Comic Sans MS"/>
              <a:cs typeface="Comic Sans MS"/>
              <a:sym typeface="Comic Sans M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1"/>
          <p:cNvSpPr txBox="1">
            <a:spLocks noGrp="1"/>
          </p:cNvSpPr>
          <p:nvPr>
            <p:ph type="ctrTitle"/>
          </p:nvPr>
        </p:nvSpPr>
        <p:spPr>
          <a:xfrm>
            <a:off x="311708" y="744575"/>
            <a:ext cx="8520600" cy="205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latin typeface="Comic Sans MS"/>
                <a:ea typeface="Comic Sans MS"/>
                <a:cs typeface="Comic Sans MS"/>
                <a:sym typeface="Comic Sans MS"/>
              </a:rPr>
              <a:t>Epidemiological Exercise</a:t>
            </a:r>
            <a:endParaRPr>
              <a:latin typeface="Comic Sans MS"/>
              <a:ea typeface="Comic Sans MS"/>
              <a:cs typeface="Comic Sans MS"/>
              <a:sym typeface="Comic Sans MS"/>
            </a:endParaRPr>
          </a:p>
        </p:txBody>
      </p:sp>
      <p:sp>
        <p:nvSpPr>
          <p:cNvPr id="99" name="Google Shape;99;p2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solidFill>
                  <a:srgbClr val="000000"/>
                </a:solidFill>
                <a:latin typeface="Comic Sans MS"/>
                <a:ea typeface="Comic Sans MS"/>
                <a:cs typeface="Comic Sans MS"/>
                <a:sym typeface="Comic Sans MS"/>
              </a:rPr>
              <a:t>Set 5</a:t>
            </a:r>
            <a:endParaRPr>
              <a:solidFill>
                <a:srgbClr val="000000"/>
              </a:solidFill>
              <a:latin typeface="Comic Sans MS"/>
              <a:ea typeface="Comic Sans MS"/>
              <a:cs typeface="Comic Sans MS"/>
              <a:sym typeface="Comic Sans M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2"/>
          <p:cNvSpPr txBox="1">
            <a:spLocks noGrp="1"/>
          </p:cNvSpPr>
          <p:nvPr>
            <p:ph type="title"/>
          </p:nvPr>
        </p:nvSpPr>
        <p:spPr>
          <a:xfrm>
            <a:off x="490250" y="450150"/>
            <a:ext cx="7987200" cy="4090800"/>
          </a:xfrm>
          <a:prstGeom prst="rect">
            <a:avLst/>
          </a:prstGeom>
        </p:spPr>
        <p:txBody>
          <a:bodyPr spcFirstLastPara="1" wrap="square" lIns="91425" tIns="91425" rIns="91425" bIns="91425" anchor="ctr" anchorCtr="0">
            <a:normAutofit/>
          </a:bodyPr>
          <a:lstStyle/>
          <a:p>
            <a:pPr marL="0" lvl="0" indent="0" algn="just" rtl="0">
              <a:spcBef>
                <a:spcPts val="0"/>
              </a:spcBef>
              <a:spcAft>
                <a:spcPts val="0"/>
              </a:spcAft>
              <a:buNone/>
            </a:pPr>
            <a:r>
              <a:rPr lang="en-GB" sz="2300">
                <a:latin typeface="Comic Sans MS"/>
                <a:ea typeface="Comic Sans MS"/>
                <a:cs typeface="Comic Sans MS"/>
                <a:sym typeface="Comic Sans MS"/>
              </a:rPr>
              <a:t>In PHC Rithora, out of 550 females found positive on PAP smear, 150 were found negative for cervical cancer by histopathology. Out of 4450 PAP negative females, 100 were found positive by histopathology. </a:t>
            </a:r>
            <a:endParaRPr sz="2300">
              <a:latin typeface="Comic Sans MS"/>
              <a:ea typeface="Comic Sans MS"/>
              <a:cs typeface="Comic Sans MS"/>
              <a:sym typeface="Comic Sans MS"/>
            </a:endParaRPr>
          </a:p>
          <a:p>
            <a:pPr marL="0" lvl="0" indent="0" algn="just" rtl="0">
              <a:spcBef>
                <a:spcPts val="0"/>
              </a:spcBef>
              <a:spcAft>
                <a:spcPts val="0"/>
              </a:spcAft>
              <a:buNone/>
            </a:pPr>
            <a:r>
              <a:rPr lang="en-GB" sz="2300">
                <a:latin typeface="Comic Sans MS"/>
                <a:ea typeface="Comic Sans MS"/>
                <a:cs typeface="Comic Sans MS"/>
                <a:sym typeface="Comic Sans MS"/>
              </a:rPr>
              <a:t>Calculate the following about PAP smear in diagnosing cervical Ca.</a:t>
            </a:r>
            <a:endParaRPr sz="2300">
              <a:latin typeface="Comic Sans MS"/>
              <a:ea typeface="Comic Sans MS"/>
              <a:cs typeface="Comic Sans MS"/>
              <a:sym typeface="Comic Sans MS"/>
            </a:endParaRPr>
          </a:p>
          <a:p>
            <a:pPr marL="457200" lvl="0" indent="-374650" algn="just" rtl="0">
              <a:spcBef>
                <a:spcPts val="0"/>
              </a:spcBef>
              <a:spcAft>
                <a:spcPts val="0"/>
              </a:spcAft>
              <a:buSzPts val="2300"/>
              <a:buFont typeface="Comic Sans MS"/>
              <a:buAutoNum type="arabicPeriod"/>
            </a:pPr>
            <a:r>
              <a:rPr lang="en-GB" sz="2300">
                <a:latin typeface="Comic Sans MS"/>
                <a:ea typeface="Comic Sans MS"/>
                <a:cs typeface="Comic Sans MS"/>
                <a:sym typeface="Comic Sans MS"/>
              </a:rPr>
              <a:t>Sensitivity  (marks 1.25)</a:t>
            </a:r>
            <a:endParaRPr sz="2300">
              <a:latin typeface="Comic Sans MS"/>
              <a:ea typeface="Comic Sans MS"/>
              <a:cs typeface="Comic Sans MS"/>
              <a:sym typeface="Comic Sans MS"/>
            </a:endParaRPr>
          </a:p>
          <a:p>
            <a:pPr marL="457200" lvl="0" indent="-374650" algn="just" rtl="0">
              <a:spcBef>
                <a:spcPts val="0"/>
              </a:spcBef>
              <a:spcAft>
                <a:spcPts val="0"/>
              </a:spcAft>
              <a:buSzPts val="2300"/>
              <a:buFont typeface="Comic Sans MS"/>
              <a:buAutoNum type="arabicPeriod"/>
            </a:pPr>
            <a:r>
              <a:rPr lang="en-GB" sz="2300">
                <a:latin typeface="Comic Sans MS"/>
                <a:ea typeface="Comic Sans MS"/>
                <a:cs typeface="Comic Sans MS"/>
                <a:sym typeface="Comic Sans MS"/>
              </a:rPr>
              <a:t>Specificity (marks 1.25)</a:t>
            </a:r>
            <a:endParaRPr sz="2300">
              <a:latin typeface="Comic Sans MS"/>
              <a:ea typeface="Comic Sans MS"/>
              <a:cs typeface="Comic Sans MS"/>
              <a:sym typeface="Comic Sans MS"/>
            </a:endParaRPr>
          </a:p>
          <a:p>
            <a:pPr marL="457200" lvl="0" indent="-374650" algn="just" rtl="0">
              <a:spcBef>
                <a:spcPts val="0"/>
              </a:spcBef>
              <a:spcAft>
                <a:spcPts val="0"/>
              </a:spcAft>
              <a:buSzPts val="2300"/>
              <a:buFont typeface="Comic Sans MS"/>
              <a:buAutoNum type="arabicPeriod"/>
            </a:pPr>
            <a:r>
              <a:rPr lang="en-GB" sz="2300">
                <a:latin typeface="Comic Sans MS"/>
                <a:ea typeface="Comic Sans MS"/>
                <a:cs typeface="Comic Sans MS"/>
                <a:sym typeface="Comic Sans MS"/>
              </a:rPr>
              <a:t>Positive predictive value (marks 1.25)</a:t>
            </a:r>
            <a:endParaRPr sz="2300">
              <a:latin typeface="Comic Sans MS"/>
              <a:ea typeface="Comic Sans MS"/>
              <a:cs typeface="Comic Sans MS"/>
              <a:sym typeface="Comic Sans MS"/>
            </a:endParaRPr>
          </a:p>
          <a:p>
            <a:pPr marL="457200" lvl="0" indent="-374650" algn="just" rtl="0">
              <a:spcBef>
                <a:spcPts val="0"/>
              </a:spcBef>
              <a:spcAft>
                <a:spcPts val="0"/>
              </a:spcAft>
              <a:buSzPts val="2300"/>
              <a:buFont typeface="Comic Sans MS"/>
              <a:buAutoNum type="arabicPeriod"/>
            </a:pPr>
            <a:r>
              <a:rPr lang="en-GB" sz="2300">
                <a:latin typeface="Comic Sans MS"/>
                <a:ea typeface="Comic Sans MS"/>
                <a:cs typeface="Comic Sans MS"/>
                <a:sym typeface="Comic Sans MS"/>
              </a:rPr>
              <a:t>Negative predictive value (marks 1.25)</a:t>
            </a:r>
            <a:endParaRPr sz="2300">
              <a:latin typeface="Comic Sans MS"/>
              <a:ea typeface="Comic Sans MS"/>
              <a:cs typeface="Comic Sans MS"/>
              <a:sym typeface="Comic Sans M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443</Words>
  <Application>Microsoft Office PowerPoint</Application>
  <PresentationFormat>On-screen Show (16:9)</PresentationFormat>
  <Paragraphs>38</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Comic Sans MS</vt:lpstr>
      <vt:lpstr>Simple Light</vt:lpstr>
      <vt:lpstr>Epidemiological Exercise</vt:lpstr>
      <vt:lpstr>In a study, researcher found that out of 250 females having breast carcinoma, 134 females were having children, where as out of 250 matched females 246 were having children.  What type of study is this ? (Marks 1) Name 2 errors that can happen in this type of study? (Marks 1) calculate the risk of breast cancer, in nulliparous females? (Marks 2) What study will you suggest further to confirm findings of this study? (Mark 1)</vt:lpstr>
      <vt:lpstr>Epidemiological Exercise</vt:lpstr>
      <vt:lpstr>A researcher conducted study on patients of Gastric ulcers. 1000 patients taking ranitidine and same amount of matched patients taking omeprazole were followed for 25 years. Gastric carcinoma was developed in 58 among ranitidine users and 24 in omeprazole users group.  What type of study is this ? (Marks 1) Name 2 errors that can happen in this type of study? (Marks 1) Calculate risk of gastric carcinoma with use of ranitidine relative to use of omeprazole ? (Marks 2) What study will you suggest further to confirm findings of this study? (Mark 1)</vt:lpstr>
      <vt:lpstr>Epidemiological Exercise</vt:lpstr>
      <vt:lpstr>In PHC Rithora, out of 1600 females screened for cervical carcinoma by PAP smear examination 720 were found positive. All these females were followed in RMCH. Out of 600 females were found positive for cervical carcinoma by colposcopy biopsy examination in RMCH, 570 were screened positive by PAP examination. Calculate the following about PAP smear in diagnosing cervical Ca. Sensitivity  (marks 1.5) Specificity (marks 1.5) Positive predictive value (marks 2)</vt:lpstr>
      <vt:lpstr>Epidemiological Exercise</vt:lpstr>
      <vt:lpstr>Out of 482 OCP users, 27 developed hypertension while among 1908 non-OCP users, 77 developed hypertension.   What type of study is this ? (Marks 1) Calculate risk of developing hypertension among OCP users relative to non-OCP users ? (Marks 2) How much risk of developing hypertension can be reduced by replacing OCPs with other methods of contraception? (Mark 2)</vt:lpstr>
      <vt:lpstr>Epidemiological Exercise</vt:lpstr>
      <vt:lpstr>In PHC Rithora, out of 550 females found positive on PAP smear, 150 were found negative for cervical cancer by histopathology. Out of 4450 PAP negative females, 100 were found positive by histopathology.  Calculate the following about PAP smear in diagnosing cervical Ca. Sensitivity  (marks 1.25) Specificity (marks 1.25) Positive predictive value (marks 1.25) Negative predictive value (marks 1.25)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Epidemiological Exercise</dc:title>
  <dc:creator>DELL</dc:creator>
  <cp:lastModifiedBy>Sachin Agarwal</cp:lastModifiedBy>
  <cp:revision>2</cp:revision>
  <dcterms:modified xsi:type="dcterms:W3CDTF">2023-10-13T04:39:14Z</dcterms:modified>
</cp:coreProperties>
</file>