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2" r:id="rId4"/>
    <p:sldId id="273" r:id="rId5"/>
    <p:sldId id="274" r:id="rId6"/>
    <p:sldId id="275" r:id="rId7"/>
    <p:sldId id="257" r:id="rId8"/>
    <p:sldId id="260" r:id="rId9"/>
    <p:sldId id="258"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13B1E0E-E292-4FF8-A428-5F7782305827}" type="datetimeFigureOut">
              <a:rPr lang="en-IN" smtClean="0"/>
              <a:t>17-01-2023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2335735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13B1E0E-E292-4FF8-A428-5F7782305827}" type="datetimeFigureOut">
              <a:rPr lang="en-IN" smtClean="0"/>
              <a:t>17-01-2023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1890488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3B1E0E-E292-4FF8-A428-5F7782305827}" type="datetimeFigureOut">
              <a:rPr lang="en-IN" smtClean="0"/>
              <a:t>17-01-2023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3028094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13B1E0E-E292-4FF8-A428-5F7782305827}" type="datetimeFigureOut">
              <a:rPr lang="en-IN" smtClean="0"/>
              <a:t>17-01-2023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2359083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13B1E0E-E292-4FF8-A428-5F7782305827}" type="datetimeFigureOut">
              <a:rPr lang="en-IN" smtClean="0"/>
              <a:t>17-01-2023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34607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13B1E0E-E292-4FF8-A428-5F7782305827}" type="datetimeFigureOut">
              <a:rPr lang="en-IN" smtClean="0"/>
              <a:t>17-01-2023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30520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B1E0E-E292-4FF8-A428-5F7782305827}" type="datetimeFigureOut">
              <a:rPr lang="en-IN" smtClean="0"/>
              <a:t>17-01-2023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2562914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B1E0E-E292-4FF8-A428-5F7782305827}" type="datetimeFigureOut">
              <a:rPr lang="en-IN" smtClean="0"/>
              <a:t>17-01-2023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1491046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B1E0E-E292-4FF8-A428-5F7782305827}" type="datetimeFigureOut">
              <a:rPr lang="en-IN" smtClean="0"/>
              <a:t>17-01-2023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2087411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13B1E0E-E292-4FF8-A428-5F7782305827}" type="datetimeFigureOut">
              <a:rPr lang="en-IN" smtClean="0"/>
              <a:t>17-01-2023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329394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13B1E0E-E292-4FF8-A428-5F7782305827}" type="datetimeFigureOut">
              <a:rPr lang="en-IN" smtClean="0"/>
              <a:t>17-01-2023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AFA73CF-7789-49A9-A393-C331F0442182}" type="slidenum">
              <a:rPr lang="en-IN" smtClean="0"/>
              <a:t>‹#›</a:t>
            </a:fld>
            <a:endParaRPr lang="en-IN"/>
          </a:p>
        </p:txBody>
      </p:sp>
    </p:spTree>
    <p:extLst>
      <p:ext uri="{BB962C8B-B14F-4D97-AF65-F5344CB8AC3E}">
        <p14:creationId xmlns:p14="http://schemas.microsoft.com/office/powerpoint/2010/main" val="194041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3B1E0E-E292-4FF8-A428-5F7782305827}" type="datetimeFigureOut">
              <a:rPr lang="en-IN" smtClean="0"/>
              <a:t>17-01-2023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A73CF-7789-49A9-A393-C331F0442182}" type="slidenum">
              <a:rPr lang="en-IN" smtClean="0"/>
              <a:t>‹#›</a:t>
            </a:fld>
            <a:endParaRPr lang="en-IN"/>
          </a:p>
        </p:txBody>
      </p:sp>
    </p:spTree>
    <p:extLst>
      <p:ext uri="{BB962C8B-B14F-4D97-AF65-F5344CB8AC3E}">
        <p14:creationId xmlns:p14="http://schemas.microsoft.com/office/powerpoint/2010/main" val="3230478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sz="2800" dirty="0" smtClean="0">
                <a:latin typeface="Times New Roman" panose="02020603050405020304" pitchFamily="18" charset="0"/>
                <a:cs typeface="Times New Roman" panose="02020603050405020304" pitchFamily="18" charset="0"/>
              </a:rPr>
              <a:t>EFFECTIVE COMMUNICATION SKILL IN SIMULATED ENVIRONMENT INDIVIDUAL –INTERPERSONAL LEVEL </a:t>
            </a:r>
            <a:endParaRPr lang="en-IN"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IN" sz="2000" dirty="0" smtClean="0">
                <a:latin typeface="Times New Roman" panose="02020603050405020304" pitchFamily="18" charset="0"/>
                <a:cs typeface="Times New Roman" panose="02020603050405020304" pitchFamily="18" charset="0"/>
              </a:rPr>
              <a:t>DR.PIYUSH GUPTA </a:t>
            </a:r>
          </a:p>
          <a:p>
            <a:r>
              <a:rPr lang="en-IN" sz="2000" dirty="0" smtClean="0">
                <a:latin typeface="Times New Roman" panose="02020603050405020304" pitchFamily="18" charset="0"/>
                <a:cs typeface="Times New Roman" panose="02020603050405020304" pitchFamily="18" charset="0"/>
              </a:rPr>
              <a:t>         ASSISTANT PROFESSOR</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6102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solidFill>
                  <a:srgbClr val="FF0000"/>
                </a:solidFill>
                <a:latin typeface="Times New Roman" panose="02020603050405020304" pitchFamily="18" charset="0"/>
                <a:cs typeface="Times New Roman" panose="02020603050405020304" pitchFamily="18" charset="0"/>
              </a:rPr>
              <a:t>Interpersonal communication-</a:t>
            </a:r>
            <a:endParaRPr lang="en-IN"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61331"/>
            <a:ext cx="10515600" cy="4715632"/>
          </a:xfrm>
        </p:spPr>
        <p:txBody>
          <a:bodyPr>
            <a:normAutofit/>
          </a:bodyPr>
          <a:lstStyle/>
          <a:p>
            <a:endParaRPr lang="en-US"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solidFill>
                <a:srgbClr val="FF0000"/>
              </a:solidFill>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Communication</a:t>
            </a:r>
            <a:r>
              <a:rPr lang="en-US" dirty="0" smtClean="0">
                <a:latin typeface="Times New Roman" panose="02020603050405020304" pitchFamily="18" charset="0"/>
                <a:cs typeface="Times New Roman" panose="02020603050405020304" pitchFamily="18" charset="0"/>
              </a:rPr>
              <a:t> is a fundamental clinical skill that if performed competently and efficiently facilitates the establishment of relationship of trust between the medical staff and patient .</a:t>
            </a: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585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Times New Roman" panose="02020603050405020304" pitchFamily="18" charset="0"/>
                <a:cs typeface="Times New Roman" panose="02020603050405020304" pitchFamily="18" charset="0"/>
              </a:rPr>
              <a:t>Goal of communication-</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Communication strategies can enhance the learning .the goal of all communication is to bring about a change in the desired direction of the person who receives the communication. </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Communication may be cognitive (increase in knowledge), affective(changing existing pattern of behavior and attitude ) and psychomotor (acquiring new skills )</a:t>
            </a:r>
          </a:p>
          <a:p>
            <a:pPr marL="0" indent="0">
              <a:buNone/>
            </a:pPr>
            <a:endParaRPr lang="en-IN" dirty="0"/>
          </a:p>
        </p:txBody>
      </p:sp>
    </p:spTree>
    <p:extLst>
      <p:ext uri="{BB962C8B-B14F-4D97-AF65-F5344CB8AC3E}">
        <p14:creationId xmlns:p14="http://schemas.microsoft.com/office/powerpoint/2010/main" val="2045974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The main components of communication are –</a:t>
            </a:r>
          </a:p>
          <a:p>
            <a:pPr marL="514350" indent="-514350">
              <a:buFont typeface="+mj-lt"/>
              <a:buAutoNum type="arabicPeriod"/>
            </a:pPr>
            <a:r>
              <a:rPr lang="en-US" dirty="0" smtClean="0"/>
              <a:t>Sender </a:t>
            </a:r>
          </a:p>
          <a:p>
            <a:pPr marL="514350" indent="-514350">
              <a:buFont typeface="+mj-lt"/>
              <a:buAutoNum type="arabicPeriod"/>
            </a:pPr>
            <a:r>
              <a:rPr lang="en-US" dirty="0" smtClean="0"/>
              <a:t>Receiver</a:t>
            </a:r>
          </a:p>
          <a:p>
            <a:pPr marL="514350" indent="-514350">
              <a:buFont typeface="+mj-lt"/>
              <a:buAutoNum type="arabicPeriod"/>
            </a:pPr>
            <a:r>
              <a:rPr lang="en-US" dirty="0" smtClean="0"/>
              <a:t>Message</a:t>
            </a:r>
          </a:p>
          <a:p>
            <a:pPr marL="514350" indent="-514350">
              <a:buFont typeface="+mj-lt"/>
              <a:buAutoNum type="arabicPeriod"/>
            </a:pPr>
            <a:r>
              <a:rPr lang="en-US" dirty="0" smtClean="0">
                <a:solidFill>
                  <a:srgbClr val="FF0000"/>
                </a:solidFill>
              </a:rPr>
              <a:t>Channel </a:t>
            </a:r>
            <a:r>
              <a:rPr lang="en-US" dirty="0" smtClean="0">
                <a:solidFill>
                  <a:srgbClr val="FF0000"/>
                </a:solidFill>
                <a:sym typeface="Wingdings" panose="05000000000000000000" pitchFamily="2" charset="2"/>
              </a:rPr>
              <a:t></a:t>
            </a:r>
            <a:r>
              <a:rPr lang="en-US" dirty="0" smtClean="0">
                <a:solidFill>
                  <a:schemeClr val="tx1">
                    <a:lumMod val="95000"/>
                    <a:lumOff val="5000"/>
                  </a:schemeClr>
                </a:solidFill>
                <a:sym typeface="Wingdings" panose="05000000000000000000" pitchFamily="2" charset="2"/>
              </a:rPr>
              <a:t> (</a:t>
            </a:r>
            <a:r>
              <a:rPr lang="en-US" dirty="0">
                <a:solidFill>
                  <a:srgbClr val="FF0000"/>
                </a:solidFill>
                <a:sym typeface="Wingdings" panose="05000000000000000000" pitchFamily="2" charset="2"/>
              </a:rPr>
              <a:t>I</a:t>
            </a:r>
            <a:r>
              <a:rPr lang="en-US" dirty="0" smtClean="0">
                <a:solidFill>
                  <a:srgbClr val="FF0000"/>
                </a:solidFill>
                <a:sym typeface="Wingdings" panose="05000000000000000000" pitchFamily="2" charset="2"/>
              </a:rPr>
              <a:t>nter personal communication </a:t>
            </a:r>
            <a:r>
              <a:rPr lang="en-US" dirty="0" smtClean="0">
                <a:solidFill>
                  <a:schemeClr val="tx1">
                    <a:lumMod val="95000"/>
                    <a:lumOff val="5000"/>
                  </a:schemeClr>
                </a:solidFill>
                <a:sym typeface="Wingdings" panose="05000000000000000000" pitchFamily="2" charset="2"/>
              </a:rPr>
              <a:t>,mass media, folk media)</a:t>
            </a:r>
            <a:endParaRPr lang="en-US" dirty="0" smtClean="0">
              <a:solidFill>
                <a:srgbClr val="FF0000"/>
              </a:solidFill>
            </a:endParaRPr>
          </a:p>
          <a:p>
            <a:pPr marL="514350" indent="-514350">
              <a:buFont typeface="+mj-lt"/>
              <a:buAutoNum type="arabicPeriod"/>
            </a:pPr>
            <a:r>
              <a:rPr lang="en-US" dirty="0" smtClean="0"/>
              <a:t>Feedback </a:t>
            </a:r>
            <a:endParaRPr lang="en-IN" dirty="0"/>
          </a:p>
        </p:txBody>
      </p:sp>
    </p:spTree>
    <p:extLst>
      <p:ext uri="{BB962C8B-B14F-4D97-AF65-F5344CB8AC3E}">
        <p14:creationId xmlns:p14="http://schemas.microsoft.com/office/powerpoint/2010/main" val="2668123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interpersonal communication </a:t>
            </a:r>
            <a:r>
              <a:rPr lang="en-US" dirty="0">
                <a:latin typeface="Times New Roman" panose="02020603050405020304" pitchFamily="18" charset="0"/>
                <a:cs typeface="Times New Roman" panose="02020603050405020304" pitchFamily="18" charset="0"/>
              </a:rPr>
              <a:t>defined as the communication that occurs between two people in the context of their relationship and that as evolves helps to negotiate and defined the relationship.</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083609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FF0000"/>
                </a:solidFill>
                <a:latin typeface="Times New Roman" panose="02020603050405020304" pitchFamily="18" charset="0"/>
                <a:cs typeface="Times New Roman" panose="02020603050405020304" pitchFamily="18" charset="0"/>
              </a:rPr>
              <a:t>Features-</a:t>
            </a:r>
            <a:endParaRPr lang="en-IN" sz="36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is communication between two persons.</a:t>
            </a:r>
          </a:p>
          <a:p>
            <a:r>
              <a:rPr lang="en-US" dirty="0">
                <a:latin typeface="Times New Roman" panose="02020603050405020304" pitchFamily="18" charset="0"/>
                <a:cs typeface="Times New Roman" panose="02020603050405020304" pitchFamily="18" charset="0"/>
              </a:rPr>
              <a:t>Face to face conservation between two people is the most frequent form of interpersonal communication. </a:t>
            </a:r>
          </a:p>
          <a:p>
            <a:r>
              <a:rPr lang="en-US" dirty="0">
                <a:latin typeface="Times New Roman" panose="02020603050405020304" pitchFamily="18" charset="0"/>
                <a:cs typeface="Times New Roman" panose="02020603050405020304" pitchFamily="18" charset="0"/>
              </a:rPr>
              <a:t>It is a strong deep association between two or more people that may range in duration from brief to enduring. </a:t>
            </a:r>
          </a:p>
          <a:p>
            <a:r>
              <a:rPr lang="en-US" dirty="0">
                <a:latin typeface="Times New Roman" panose="02020603050405020304" pitchFamily="18" charset="0"/>
                <a:cs typeface="Times New Roman" panose="02020603050405020304" pitchFamily="18" charset="0"/>
              </a:rPr>
              <a:t>The health worker is an important of the health care team that must work in co-operation and harmony for the care of patient</a:t>
            </a:r>
            <a:endParaRPr lang="en-IN" dirty="0"/>
          </a:p>
        </p:txBody>
      </p:sp>
    </p:spTree>
    <p:extLst>
      <p:ext uri="{BB962C8B-B14F-4D97-AF65-F5344CB8AC3E}">
        <p14:creationId xmlns:p14="http://schemas.microsoft.com/office/powerpoint/2010/main" val="4103503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6591"/>
            <a:ext cx="10515600" cy="5040372"/>
          </a:xfrm>
        </p:spPr>
        <p:txBody>
          <a:bodyPr/>
          <a:lstStyle/>
          <a:p>
            <a:r>
              <a:rPr lang="en-US" dirty="0">
                <a:latin typeface="Times New Roman" panose="02020603050405020304" pitchFamily="18" charset="0"/>
                <a:cs typeface="Times New Roman" panose="02020603050405020304" pitchFamily="18" charset="0"/>
              </a:rPr>
              <a:t>Interpersonal communication is the process of sharing both ideas and emotions verbally and nonverbally with another person. It allows us to interact with and understand others in our personal and professional lives</a:t>
            </a:r>
            <a:r>
              <a:rPr lang="en-US" dirty="0" smtClean="0">
                <a:latin typeface="Times New Roman" panose="02020603050405020304" pitchFamily="18" charset="0"/>
                <a:cs typeface="Times New Roman" panose="02020603050405020304" pitchFamily="18" charset="0"/>
              </a:rPr>
              <a:t>.</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Interpersonal skills are important for communicating and working with groups and individuals in your personal and professional life. People with strong interpersonal skills tend to build good relationships and can work well with others. They understand family, friends, coworkers and clients well. People often enjoy working with colleagues who have good interpersonal skills.</a:t>
            </a:r>
          </a:p>
          <a:p>
            <a:pPr marL="0" indent="0">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0163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The most common channel of communication is the interpersonal or face to face communication being personal and </a:t>
            </a:r>
            <a:r>
              <a:rPr lang="en-IN" dirty="0" smtClean="0">
                <a:latin typeface="Times New Roman" panose="02020603050405020304" pitchFamily="18" charset="0"/>
                <a:cs typeface="Times New Roman" panose="02020603050405020304" pitchFamily="18" charset="0"/>
              </a:rPr>
              <a:t>direct </a:t>
            </a:r>
            <a:r>
              <a:rPr lang="en-IN" dirty="0">
                <a:latin typeface="Times New Roman" panose="02020603050405020304" pitchFamily="18" charset="0"/>
                <a:cs typeface="Times New Roman" panose="02020603050405020304" pitchFamily="18" charset="0"/>
              </a:rPr>
              <a:t>it is most effective form of </a:t>
            </a:r>
            <a:r>
              <a:rPr lang="en-IN" dirty="0" smtClean="0">
                <a:latin typeface="Times New Roman" panose="02020603050405020304" pitchFamily="18" charset="0"/>
                <a:cs typeface="Times New Roman" panose="02020603050405020304" pitchFamily="18" charset="0"/>
              </a:rPr>
              <a:t>communication.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Other benefits of interpersonal skills include the ability to solve problems and make good decisions. You can use interpersonal communication skills and the ability to understand others to come to the best solution or make the best decision for everyone involved.</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0041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Times New Roman" panose="02020603050405020304" pitchFamily="18" charset="0"/>
                <a:cs typeface="Times New Roman" panose="02020603050405020304" pitchFamily="18" charset="0"/>
              </a:rPr>
              <a:t>P</a:t>
            </a:r>
            <a:r>
              <a:rPr lang="en-US" dirty="0" smtClean="0">
                <a:solidFill>
                  <a:srgbClr val="FF0000"/>
                </a:solidFill>
                <a:latin typeface="Times New Roman" panose="02020603050405020304" pitchFamily="18" charset="0"/>
                <a:cs typeface="Times New Roman" panose="02020603050405020304" pitchFamily="18" charset="0"/>
              </a:rPr>
              <a:t>rinciples</a:t>
            </a:r>
            <a:r>
              <a:rPr lang="en-US" dirty="0" smtClean="0">
                <a:solidFill>
                  <a:srgbClr val="FF0000"/>
                </a:solidFill>
              </a:rPr>
              <a:t>-</a:t>
            </a:r>
            <a:endParaRPr lang="en-IN"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Learn everyone’s name (Never address anyone by nick name )</a:t>
            </a:r>
          </a:p>
          <a:p>
            <a:r>
              <a:rPr lang="en-US" dirty="0" smtClean="0">
                <a:latin typeface="Times New Roman" panose="02020603050405020304" pitchFamily="18" charset="0"/>
                <a:cs typeface="Times New Roman" panose="02020603050405020304" pitchFamily="18" charset="0"/>
              </a:rPr>
              <a:t>Respect everyone’s  individually.</a:t>
            </a:r>
          </a:p>
          <a:p>
            <a:r>
              <a:rPr lang="en-US" dirty="0" smtClean="0">
                <a:latin typeface="Times New Roman" panose="02020603050405020304" pitchFamily="18" charset="0"/>
                <a:cs typeface="Times New Roman" panose="02020603050405020304" pitchFamily="18" charset="0"/>
              </a:rPr>
              <a:t>Do not impose anything on anybody. </a:t>
            </a:r>
          </a:p>
          <a:p>
            <a:r>
              <a:rPr lang="en-US" dirty="0" smtClean="0">
                <a:latin typeface="Times New Roman" panose="02020603050405020304" pitchFamily="18" charset="0"/>
                <a:cs typeface="Times New Roman" panose="02020603050405020304" pitchFamily="18" charset="0"/>
              </a:rPr>
              <a:t>Keep emotions under control.</a:t>
            </a:r>
          </a:p>
          <a:p>
            <a:r>
              <a:rPr lang="en-US" dirty="0" smtClean="0">
                <a:latin typeface="Times New Roman" panose="02020603050405020304" pitchFamily="18" charset="0"/>
                <a:cs typeface="Times New Roman" panose="02020603050405020304" pitchFamily="18" charset="0"/>
              </a:rPr>
              <a:t>Do not give and take personal </a:t>
            </a:r>
            <a:r>
              <a:rPr lang="en-US" dirty="0" err="1" smtClean="0">
                <a:latin typeface="Times New Roman" panose="02020603050405020304" pitchFamily="18" charset="0"/>
                <a:cs typeface="Times New Roman" panose="02020603050405020304" pitchFamily="18" charset="0"/>
              </a:rPr>
              <a:t>favour</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Do not be afraid to admit ignorance .</a:t>
            </a:r>
          </a:p>
          <a:p>
            <a:r>
              <a:rPr lang="en-US" dirty="0" smtClean="0">
                <a:latin typeface="Times New Roman" panose="02020603050405020304" pitchFamily="18" charset="0"/>
                <a:cs typeface="Times New Roman" panose="02020603050405020304" pitchFamily="18" charset="0"/>
              </a:rPr>
              <a:t>The team leader should not make any excuse regarding his or her responsibility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686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IN"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Develop the habits of listening and focus attention on the problem. </a:t>
            </a:r>
          </a:p>
          <a:p>
            <a:r>
              <a:rPr lang="en-US" dirty="0" smtClean="0">
                <a:latin typeface="Times New Roman" panose="02020603050405020304" pitchFamily="18" charset="0"/>
                <a:cs typeface="Times New Roman" panose="02020603050405020304" pitchFamily="18" charset="0"/>
              </a:rPr>
              <a:t>Do not do or say anything that will disturb others faith.</a:t>
            </a:r>
          </a:p>
          <a:p>
            <a:r>
              <a:rPr lang="en-US" dirty="0" smtClean="0">
                <a:latin typeface="Times New Roman" panose="02020603050405020304" pitchFamily="18" charset="0"/>
                <a:cs typeface="Times New Roman" panose="02020603050405020304" pitchFamily="18" charset="0"/>
              </a:rPr>
              <a:t>Give importance to others and practice justice. </a:t>
            </a:r>
          </a:p>
          <a:p>
            <a:r>
              <a:rPr lang="en-US" dirty="0" smtClean="0">
                <a:latin typeface="Times New Roman" panose="02020603050405020304" pitchFamily="18" charset="0"/>
                <a:cs typeface="Times New Roman" panose="02020603050405020304" pitchFamily="18" charset="0"/>
              </a:rPr>
              <a:t>Do not do or say anything that will disturb other faith.</a:t>
            </a:r>
          </a:p>
          <a:p>
            <a:r>
              <a:rPr lang="en-US" dirty="0" smtClean="0">
                <a:latin typeface="Times New Roman" panose="02020603050405020304" pitchFamily="18" charset="0"/>
                <a:cs typeface="Times New Roman" panose="02020603050405020304" pitchFamily="18" charset="0"/>
              </a:rPr>
              <a:t>Develop the habit of listening and focus attention on the problem.</a:t>
            </a:r>
          </a:p>
          <a:p>
            <a:r>
              <a:rPr lang="en-US" dirty="0" smtClean="0">
                <a:latin typeface="Times New Roman" panose="02020603050405020304" pitchFamily="18" charset="0"/>
                <a:cs typeface="Times New Roman" panose="02020603050405020304" pitchFamily="18" charset="0"/>
              </a:rPr>
              <a:t>There should be mutual understanding between members, they should be willing to give and take corrections.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9946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relationship between the members of a group should be decent and considerate.</a:t>
            </a:r>
          </a:p>
          <a:p>
            <a:r>
              <a:rPr lang="en-US" dirty="0" smtClean="0">
                <a:latin typeface="Times New Roman" panose="02020603050405020304" pitchFamily="18" charset="0"/>
                <a:cs typeface="Times New Roman" panose="02020603050405020304" pitchFamily="18" charset="0"/>
              </a:rPr>
              <a:t>Avoid arguments and always have a smiling face.</a:t>
            </a:r>
          </a:p>
          <a:p>
            <a:r>
              <a:rPr lang="en-US" dirty="0" smtClean="0">
                <a:latin typeface="Times New Roman" panose="02020603050405020304" pitchFamily="18" charset="0"/>
                <a:cs typeface="Times New Roman" panose="02020603050405020304" pitchFamily="18" charset="0"/>
              </a:rPr>
              <a:t>Prepare yourself mentally to accept the worst if necessary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03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rPr>
              <a:t>Phases of inter personal relationship-</a:t>
            </a:r>
            <a:endParaRPr lang="en-IN" sz="3200"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is always client </a:t>
            </a:r>
            <a:r>
              <a:rPr lang="en-US" dirty="0" err="1" smtClean="0">
                <a:latin typeface="Times New Roman" panose="02020603050405020304" pitchFamily="18" charset="0"/>
                <a:cs typeface="Times New Roman" panose="02020603050405020304" pitchFamily="18" charset="0"/>
              </a:rPr>
              <a:t>centred</a:t>
            </a:r>
            <a:r>
              <a:rPr lang="en-US" dirty="0" smtClean="0">
                <a:latin typeface="Times New Roman" panose="02020603050405020304" pitchFamily="18" charset="0"/>
                <a:cs typeface="Times New Roman" panose="02020603050405020304" pitchFamily="18" charset="0"/>
              </a:rPr>
              <a:t> and goal directed .</a:t>
            </a:r>
          </a:p>
          <a:p>
            <a:r>
              <a:rPr lang="en-US" dirty="0" smtClean="0">
                <a:latin typeface="Times New Roman" panose="02020603050405020304" pitchFamily="18" charset="0"/>
                <a:cs typeface="Times New Roman" panose="02020603050405020304" pitchFamily="18" charset="0"/>
              </a:rPr>
              <a:t>It is objective rather than subjective. The intent of a professional relationship is for client behavior to change. </a:t>
            </a:r>
          </a:p>
          <a:p>
            <a:r>
              <a:rPr lang="en-US" dirty="0" smtClean="0">
                <a:latin typeface="Times New Roman" panose="02020603050405020304" pitchFamily="18" charset="0"/>
                <a:cs typeface="Times New Roman" panose="02020603050405020304" pitchFamily="18" charset="0"/>
              </a:rPr>
              <a:t>It is a limited relationship , with the goal of helping the client find more satisfying behavior patterns and coping strategies and increase self worth.</a:t>
            </a:r>
          </a:p>
          <a:p>
            <a:r>
              <a:rPr lang="en-US" dirty="0" smtClean="0">
                <a:latin typeface="Times New Roman" panose="02020603050405020304" pitchFamily="18" charset="0"/>
                <a:cs typeface="Times New Roman" panose="02020603050405020304" pitchFamily="18" charset="0"/>
              </a:rPr>
              <a:t>The </a:t>
            </a:r>
            <a:r>
              <a:rPr lang="en-US" dirty="0" smtClean="0">
                <a:solidFill>
                  <a:srgbClr val="FF0000"/>
                </a:solidFill>
                <a:latin typeface="Times New Roman" panose="02020603050405020304" pitchFamily="18" charset="0"/>
                <a:cs typeface="Times New Roman" panose="02020603050405020304" pitchFamily="18" charset="0"/>
              </a:rPr>
              <a:t>orientation phase </a:t>
            </a:r>
            <a:r>
              <a:rPr lang="en-US" dirty="0" smtClean="0">
                <a:latin typeface="Times New Roman" panose="02020603050405020304" pitchFamily="18" charset="0"/>
                <a:cs typeface="Times New Roman" panose="02020603050405020304" pitchFamily="18" charset="0"/>
              </a:rPr>
              <a:t>correlates with the assessment phase of nursing process.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033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IN"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identification component of the working phase corresponds to the planning phase .</a:t>
            </a:r>
          </a:p>
          <a:p>
            <a:r>
              <a:rPr lang="en-US" dirty="0" smtClean="0">
                <a:latin typeface="Times New Roman" panose="02020603050405020304" pitchFamily="18" charset="0"/>
                <a:cs typeface="Times New Roman" panose="02020603050405020304" pitchFamily="18" charset="0"/>
              </a:rPr>
              <a:t>The final </a:t>
            </a:r>
            <a:r>
              <a:rPr lang="en-US" dirty="0" smtClean="0">
                <a:solidFill>
                  <a:srgbClr val="FF0000"/>
                </a:solidFill>
                <a:latin typeface="Times New Roman" panose="02020603050405020304" pitchFamily="18" charset="0"/>
                <a:cs typeface="Times New Roman" panose="02020603050405020304" pitchFamily="18" charset="0"/>
              </a:rPr>
              <a:t>resolution phase </a:t>
            </a:r>
            <a:r>
              <a:rPr lang="en-US" dirty="0" smtClean="0">
                <a:latin typeface="Times New Roman" panose="02020603050405020304" pitchFamily="18" charset="0"/>
                <a:cs typeface="Times New Roman" panose="02020603050405020304" pitchFamily="18" charset="0"/>
              </a:rPr>
              <a:t>of the relationship correspond to evaluation phase of nursing process.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888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Times New Roman" panose="02020603050405020304" pitchFamily="18" charset="0"/>
                <a:cs typeface="Times New Roman" panose="02020603050405020304" pitchFamily="18" charset="0"/>
              </a:rPr>
              <a:t>Pre interaction phase-</a:t>
            </a:r>
            <a:endParaRPr lang="en-IN"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pre-interaction phase is the only one in which the client does not directly participate . Awareness of professional goal is important . </a:t>
            </a:r>
          </a:p>
          <a:p>
            <a:r>
              <a:rPr lang="en-US" dirty="0" smtClean="0">
                <a:latin typeface="Times New Roman" panose="02020603050405020304" pitchFamily="18" charset="0"/>
                <a:cs typeface="Times New Roman" panose="02020603050405020304" pitchFamily="18" charset="0"/>
              </a:rPr>
              <a:t>This phase occurs before you meet the client. In this phase you will gather information about the patient .</a:t>
            </a:r>
          </a:p>
          <a:p>
            <a:pPr marL="0" indent="0">
              <a:buNone/>
            </a:pPr>
            <a:endParaRPr lang="en-IN" dirty="0"/>
          </a:p>
        </p:txBody>
      </p:sp>
    </p:spTree>
    <p:extLst>
      <p:ext uri="{BB962C8B-B14F-4D97-AF65-F5344CB8AC3E}">
        <p14:creationId xmlns:p14="http://schemas.microsoft.com/office/powerpoint/2010/main" val="651552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Orientation phase- </a:t>
            </a:r>
            <a:endParaRPr lang="en-IN"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Also called as introductory phase , requires to sets the manner and tone for the rest of communication.</a:t>
            </a:r>
          </a:p>
          <a:p>
            <a:r>
              <a:rPr lang="en-US" dirty="0" smtClean="0">
                <a:latin typeface="Times New Roman" panose="02020603050405020304" pitchFamily="18" charset="0"/>
                <a:cs typeface="Times New Roman" panose="02020603050405020304" pitchFamily="18" charset="0"/>
              </a:rPr>
              <a:t>The health worker enters the communication in the stranger role and begins the process of developing trust by providing the client with basic information (purpose , nature </a:t>
            </a:r>
            <a:r>
              <a:rPr lang="en-US" dirty="0" err="1" smtClean="0">
                <a:latin typeface="Times New Roman" panose="02020603050405020304" pitchFamily="18" charset="0"/>
                <a:cs typeface="Times New Roman" panose="02020603050405020304" pitchFamily="18" charset="0"/>
              </a:rPr>
              <a:t>nad</a:t>
            </a:r>
            <a:r>
              <a:rPr lang="en-US" dirty="0" smtClean="0">
                <a:latin typeface="Times New Roman" panose="02020603050405020304" pitchFamily="18" charset="0"/>
                <a:cs typeface="Times New Roman" panose="02020603050405020304" pitchFamily="18" charset="0"/>
              </a:rPr>
              <a:t> time available for interview or communication)</a:t>
            </a:r>
          </a:p>
          <a:p>
            <a:r>
              <a:rPr lang="en-US" dirty="0" smtClean="0">
                <a:latin typeface="Times New Roman" panose="02020603050405020304" pitchFamily="18" charset="0"/>
                <a:cs typeface="Times New Roman" panose="02020603050405020304" pitchFamily="18" charset="0"/>
              </a:rPr>
              <a:t>It begins when you meet the patient , the main goal is to establish </a:t>
            </a:r>
            <a:r>
              <a:rPr lang="en-US" dirty="0" err="1" smtClean="0">
                <a:latin typeface="Times New Roman" panose="02020603050405020304" pitchFamily="18" charset="0"/>
                <a:cs typeface="Times New Roman" panose="02020603050405020304" pitchFamily="18" charset="0"/>
              </a:rPr>
              <a:t>rappot</a:t>
            </a:r>
            <a:r>
              <a:rPr lang="en-US" dirty="0" smtClean="0">
                <a:latin typeface="Times New Roman" panose="02020603050405020304" pitchFamily="18" charset="0"/>
                <a:cs typeface="Times New Roman" panose="02020603050405020304" pitchFamily="18" charset="0"/>
              </a:rPr>
              <a:t> and trust.</a:t>
            </a:r>
          </a:p>
          <a:p>
            <a:r>
              <a:rPr lang="en-US" dirty="0" smtClean="0">
                <a:latin typeface="Times New Roman" panose="02020603050405020304" pitchFamily="18" charset="0"/>
                <a:cs typeface="Times New Roman" panose="02020603050405020304" pitchFamily="18" charset="0"/>
              </a:rPr>
              <a:t>The verbal and nonverbal communication occurs during this phase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702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0000"/>
                </a:solidFill>
                <a:latin typeface="Times New Roman" panose="02020603050405020304" pitchFamily="18" charset="0"/>
                <a:cs typeface="Times New Roman" panose="02020603050405020304" pitchFamily="18" charset="0"/>
              </a:rPr>
              <a:t>Working phase-</a:t>
            </a:r>
            <a:endParaRPr lang="en-IN" sz="36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t>It is the planning phase , the conservation turns active problem solving related to assess health care need. In this phase patients discuss deeper with their issues.</a:t>
            </a:r>
          </a:p>
          <a:p>
            <a:r>
              <a:rPr lang="en-US" dirty="0" smtClean="0"/>
              <a:t>It is a active part of communication. </a:t>
            </a:r>
          </a:p>
          <a:p>
            <a:r>
              <a:rPr lang="en-US" dirty="0" smtClean="0"/>
              <a:t>This mainly focus on self direction and self management to whatever extent is possible in promoting the client health and well being. </a:t>
            </a:r>
          </a:p>
          <a:p>
            <a:r>
              <a:rPr lang="en-US" dirty="0" smtClean="0"/>
              <a:t>Key communication goals are to assist the client to clarify feeling and concern.</a:t>
            </a:r>
            <a:endParaRPr lang="en-IN" dirty="0"/>
          </a:p>
        </p:txBody>
      </p:sp>
    </p:spTree>
    <p:extLst>
      <p:ext uri="{BB962C8B-B14F-4D97-AF65-F5344CB8AC3E}">
        <p14:creationId xmlns:p14="http://schemas.microsoft.com/office/powerpoint/2010/main" val="3275995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Exploration phase -</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Use of professional assistance for problem solving alternatives .</a:t>
            </a:r>
          </a:p>
          <a:p>
            <a:r>
              <a:rPr lang="en-US" dirty="0" smtClean="0">
                <a:latin typeface="Times New Roman" panose="02020603050405020304" pitchFamily="18" charset="0"/>
                <a:cs typeface="Times New Roman" panose="02020603050405020304" pitchFamily="18" charset="0"/>
              </a:rPr>
              <a:t>The principles of interview techniques must be used in order to explore, understand and adequately deal with the underlying problem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3487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0000"/>
                </a:solidFill>
                <a:latin typeface="Times New Roman" panose="02020603050405020304" pitchFamily="18" charset="0"/>
                <a:cs typeface="Times New Roman" panose="02020603050405020304" pitchFamily="18" charset="0"/>
              </a:rPr>
              <a:t>Termination phase-</a:t>
            </a:r>
            <a:endParaRPr lang="en-IN" sz="36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In this phase , the health worker and patient evaluate the patient responses to treatment and explore the meaning of the relationship and what goal have been achieved. </a:t>
            </a:r>
          </a:p>
          <a:p>
            <a:r>
              <a:rPr lang="en-US" dirty="0" smtClean="0">
                <a:latin typeface="Times New Roman" panose="02020603050405020304" pitchFamily="18" charset="0"/>
                <a:cs typeface="Times New Roman" panose="02020603050405020304" pitchFamily="18" charset="0"/>
              </a:rPr>
              <a:t>This phase is the conclusion phase  of the communication. if communication has been effective , the terminal  prepares for further interactions.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810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948</Words>
  <Application>Microsoft Office PowerPoint</Application>
  <PresentationFormat>Widescreen</PresentationFormat>
  <Paragraphs>74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Wingdings</vt:lpstr>
      <vt:lpstr>Office Theme</vt:lpstr>
      <vt:lpstr>EFFECTIVE COMMUNICATION SKILL IN SIMULATED ENVIRONMENT INDIVIDUAL –INTERPERSONAL LEVEL </vt:lpstr>
      <vt:lpstr>Interpersonal communication-</vt:lpstr>
      <vt:lpstr>Goal of communication-</vt:lpstr>
      <vt:lpstr>PowerPoint Presentation</vt:lpstr>
      <vt:lpstr>PowerPoint Presentation</vt:lpstr>
      <vt:lpstr>Features-</vt:lpstr>
      <vt:lpstr>PowerPoint Presentation</vt:lpstr>
      <vt:lpstr>PowerPoint Presentation</vt:lpstr>
      <vt:lpstr>Principles-</vt:lpstr>
      <vt:lpstr>Conti.</vt:lpstr>
      <vt:lpstr>PowerPoint Presentation</vt:lpstr>
      <vt:lpstr>Phases of inter personal relationship-</vt:lpstr>
      <vt:lpstr>Conti.</vt:lpstr>
      <vt:lpstr>Pre interaction phase-</vt:lpstr>
      <vt:lpstr>Orientation phase- </vt:lpstr>
      <vt:lpstr>Working phase-</vt:lpstr>
      <vt:lpstr>Exploration phase -</vt:lpstr>
      <vt:lpstr>Termination phase-</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COMMUNICATION SKILL IN SIMULATED ENVIRONMENT INDIVIDUAL –INTERPERSONAL LEVEL</dc:title>
  <dc:creator>HP</dc:creator>
  <cp:lastModifiedBy>HP</cp:lastModifiedBy>
  <cp:revision>30</cp:revision>
  <dcterms:created xsi:type="dcterms:W3CDTF">2023-01-16T09:58:22Z</dcterms:created>
  <dcterms:modified xsi:type="dcterms:W3CDTF">2023-01-17T07:10:32Z</dcterms:modified>
</cp:coreProperties>
</file>