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9" r:id="rId29"/>
    <p:sldId id="290" r:id="rId30"/>
    <p:sldId id="291" r:id="rId31"/>
    <p:sldId id="292" r:id="rId32"/>
    <p:sldId id="293" r:id="rId33"/>
    <p:sldId id="294" r:id="rId34"/>
    <p:sldId id="298" r:id="rId35"/>
    <p:sldId id="299" r:id="rId36"/>
    <p:sldId id="300" r:id="rId37"/>
    <p:sldId id="302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  <p:sldId id="328" r:id="rId63"/>
    <p:sldId id="329" r:id="rId64"/>
    <p:sldId id="330" r:id="rId65"/>
    <p:sldId id="331" r:id="rId66"/>
    <p:sldId id="332" r:id="rId67"/>
    <p:sldId id="333" r:id="rId68"/>
    <p:sldId id="334" r:id="rId69"/>
    <p:sldId id="336" r:id="rId70"/>
    <p:sldId id="337" r:id="rId71"/>
    <p:sldId id="338" r:id="rId72"/>
    <p:sldId id="339" r:id="rId73"/>
    <p:sldId id="340" r:id="rId7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8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5164" y="461899"/>
            <a:ext cx="737367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034" y="1213228"/>
            <a:ext cx="8075930" cy="4598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jpg"/><Relationship Id="rId12" Type="http://schemas.openxmlformats.org/officeDocument/2006/relationships/image" Target="../media/image7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31998" y="3894201"/>
            <a:ext cx="30810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-114" dirty="0">
                <a:latin typeface="Calibri"/>
                <a:cs typeface="Calibri"/>
              </a:rPr>
              <a:t>SURESH BABU K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25395" y="2034875"/>
            <a:ext cx="6039230" cy="1488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2" y="1545081"/>
            <a:ext cx="3428998" cy="3517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17855" indent="-3429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55600" algn="l"/>
              </a:tabLst>
            </a:pPr>
            <a:r>
              <a:rPr sz="2800" spc="-10" dirty="0">
                <a:latin typeface="Times New Roman"/>
                <a:cs typeface="Times New Roman"/>
              </a:rPr>
              <a:t>Largest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sensory  </a:t>
            </a:r>
            <a:r>
              <a:rPr sz="2800" spc="-10" dirty="0">
                <a:latin typeface="Times New Roman"/>
                <a:cs typeface="Times New Roman"/>
              </a:rPr>
              <a:t>organ</a:t>
            </a:r>
            <a:endParaRPr sz="28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Wingdings"/>
              <a:buChar char=""/>
              <a:tabLst>
                <a:tab pos="355600" algn="l"/>
                <a:tab pos="2526665" algn="l"/>
              </a:tabLst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THICKNESS</a:t>
            </a:r>
            <a:r>
              <a:rPr sz="2800" spc="-5" dirty="0">
                <a:latin typeface="Times New Roman"/>
                <a:cs typeface="Times New Roman"/>
              </a:rPr>
              <a:t>-  Thickest is on the  </a:t>
            </a:r>
            <a:r>
              <a:rPr sz="2800" dirty="0">
                <a:latin typeface="Times New Roman"/>
                <a:cs typeface="Times New Roman"/>
              </a:rPr>
              <a:t>Upper </a:t>
            </a:r>
            <a:r>
              <a:rPr sz="2800" spc="-5" dirty="0">
                <a:latin typeface="Times New Roman"/>
                <a:cs typeface="Times New Roman"/>
              </a:rPr>
              <a:t>Back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</a:t>
            </a:r>
            <a:r>
              <a:rPr sz="2800" spc="-10" dirty="0">
                <a:solidFill>
                  <a:srgbClr val="C00000"/>
                </a:solidFill>
                <a:latin typeface="Times New Roman"/>
                <a:cs typeface="Times New Roman"/>
              </a:rPr>
              <a:t>5mm</a:t>
            </a:r>
            <a:r>
              <a:rPr sz="2800" spc="-10" dirty="0">
                <a:latin typeface="Times New Roman"/>
                <a:cs typeface="Times New Roman"/>
              </a:rPr>
              <a:t>),  </a:t>
            </a:r>
            <a:r>
              <a:rPr sz="2800" dirty="0">
                <a:latin typeface="Times New Roman"/>
                <a:cs typeface="Times New Roman"/>
              </a:rPr>
              <a:t>thinnest on upper </a:t>
            </a:r>
            <a:r>
              <a:rPr sz="2800" spc="-5" dirty="0">
                <a:latin typeface="Times New Roman"/>
                <a:cs typeface="Times New Roman"/>
              </a:rPr>
              <a:t>&amp;  lower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eyelids	(</a:t>
            </a:r>
            <a:endParaRPr sz="2800" dirty="0">
              <a:latin typeface="Times New Roman"/>
              <a:cs typeface="Times New Roman"/>
            </a:endParaRPr>
          </a:p>
          <a:p>
            <a:pPr marL="355600">
              <a:lnSpc>
                <a:spcPts val="3300"/>
              </a:lnSpc>
            </a:pPr>
            <a:r>
              <a:rPr sz="2800" spc="-10" dirty="0">
                <a:solidFill>
                  <a:srgbClr val="C00000"/>
                </a:solidFill>
                <a:latin typeface="Times New Roman"/>
                <a:cs typeface="Times New Roman"/>
              </a:rPr>
              <a:t>&lt;1mm</a:t>
            </a:r>
            <a:r>
              <a:rPr sz="2800" spc="-10" dirty="0">
                <a:latin typeface="Times New Roman"/>
                <a:cs typeface="Times New Roman"/>
              </a:rPr>
              <a:t>)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90511" y="914400"/>
            <a:ext cx="5177287" cy="4678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0446" y="812502"/>
            <a:ext cx="7022176" cy="5345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7485" y="461899"/>
            <a:ext cx="36703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5" dirty="0"/>
              <a:t>LAYERS </a:t>
            </a:r>
            <a:r>
              <a:rPr spc="-5" dirty="0"/>
              <a:t>OF</a:t>
            </a:r>
            <a:r>
              <a:rPr spc="-20" dirty="0"/>
              <a:t> </a:t>
            </a:r>
            <a:r>
              <a:rPr dirty="0"/>
              <a:t>SKIN</a:t>
            </a:r>
          </a:p>
        </p:txBody>
      </p:sp>
      <p:sp>
        <p:nvSpPr>
          <p:cNvPr id="3" name="object 3"/>
          <p:cNvSpPr/>
          <p:nvPr/>
        </p:nvSpPr>
        <p:spPr>
          <a:xfrm>
            <a:off x="457962" y="2097785"/>
            <a:ext cx="7696200" cy="806450"/>
          </a:xfrm>
          <a:custGeom>
            <a:avLst/>
            <a:gdLst/>
            <a:ahLst/>
            <a:cxnLst/>
            <a:rect l="l" t="t" r="r" b="b"/>
            <a:pathLst>
              <a:path w="7696200" h="806450">
                <a:moveTo>
                  <a:pt x="0" y="806196"/>
                </a:moveTo>
                <a:lnTo>
                  <a:pt x="7696200" y="806196"/>
                </a:lnTo>
                <a:lnTo>
                  <a:pt x="7696200" y="0"/>
                </a:lnTo>
                <a:lnTo>
                  <a:pt x="0" y="0"/>
                </a:lnTo>
                <a:lnTo>
                  <a:pt x="0" y="806196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8576" y="1603247"/>
            <a:ext cx="5475732" cy="1033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962" y="3548634"/>
            <a:ext cx="7696200" cy="806450"/>
          </a:xfrm>
          <a:custGeom>
            <a:avLst/>
            <a:gdLst/>
            <a:ahLst/>
            <a:cxnLst/>
            <a:rect l="l" t="t" r="r" b="b"/>
            <a:pathLst>
              <a:path w="7696200" h="806450">
                <a:moveTo>
                  <a:pt x="0" y="806195"/>
                </a:moveTo>
                <a:lnTo>
                  <a:pt x="7696200" y="806195"/>
                </a:lnTo>
                <a:lnTo>
                  <a:pt x="7696200" y="0"/>
                </a:lnTo>
                <a:lnTo>
                  <a:pt x="0" y="0"/>
                </a:lnTo>
                <a:lnTo>
                  <a:pt x="0" y="806195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8576" y="3054095"/>
            <a:ext cx="5475732" cy="10332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79093" y="1790826"/>
            <a:ext cx="1701800" cy="19659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Epidermis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Dermis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7962" y="5189982"/>
            <a:ext cx="7696200" cy="806450"/>
          </a:xfrm>
          <a:custGeom>
            <a:avLst/>
            <a:gdLst/>
            <a:ahLst/>
            <a:cxnLst/>
            <a:rect l="l" t="t" r="r" b="b"/>
            <a:pathLst>
              <a:path w="7696200" h="806450">
                <a:moveTo>
                  <a:pt x="0" y="806196"/>
                </a:moveTo>
                <a:lnTo>
                  <a:pt x="7696200" y="806196"/>
                </a:lnTo>
                <a:lnTo>
                  <a:pt x="7696200" y="0"/>
                </a:lnTo>
                <a:lnTo>
                  <a:pt x="0" y="0"/>
                </a:lnTo>
                <a:lnTo>
                  <a:pt x="0" y="806196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8576" y="4506467"/>
            <a:ext cx="5475732" cy="12222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88542" y="4863465"/>
            <a:ext cx="2893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5464" algn="l"/>
              </a:tabLst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Hypodermis/	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Subcutis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228600"/>
            <a:ext cx="8915400" cy="640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8885" y="461899"/>
            <a:ext cx="25888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EPIDERMIS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44038"/>
            <a:ext cx="6186170" cy="454977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77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10" dirty="0">
                <a:latin typeface="Calibri"/>
                <a:cs typeface="Calibri"/>
              </a:rPr>
              <a:t>Cells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Epidermis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C00000"/>
                </a:solidFill>
                <a:latin typeface="Calibri"/>
                <a:cs typeface="Calibri"/>
              </a:rPr>
              <a:t>KERATINOCYTES</a:t>
            </a:r>
            <a:r>
              <a:rPr sz="2800" spc="-25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12700" marR="454659">
              <a:lnSpc>
                <a:spcPct val="100000"/>
              </a:lnSpc>
              <a:spcBef>
                <a:spcPts val="670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10" dirty="0">
                <a:latin typeface="Calibri"/>
                <a:cs typeface="Calibri"/>
              </a:rPr>
              <a:t>Self </a:t>
            </a:r>
            <a:r>
              <a:rPr sz="2800" spc="-20" dirty="0">
                <a:latin typeface="Calibri"/>
                <a:cs typeface="Calibri"/>
              </a:rPr>
              <a:t>regenerating </a:t>
            </a:r>
            <a:r>
              <a:rPr sz="2800" spc="-15" dirty="0">
                <a:latin typeface="Calibri"/>
                <a:cs typeface="Calibri"/>
              </a:rPr>
              <a:t>Stratified </a:t>
            </a:r>
            <a:r>
              <a:rPr sz="2800" spc="-5" dirty="0">
                <a:latin typeface="Calibri"/>
                <a:cs typeface="Calibri"/>
              </a:rPr>
              <a:t>Squamous  </a:t>
            </a:r>
            <a:r>
              <a:rPr sz="2800" spc="-10" dirty="0">
                <a:latin typeface="Calibri"/>
                <a:cs typeface="Calibri"/>
              </a:rPr>
              <a:t>Epithelium</a:t>
            </a:r>
            <a:endParaRPr sz="2800">
              <a:latin typeface="Calibri"/>
              <a:cs typeface="Calibri"/>
            </a:endParaRPr>
          </a:p>
          <a:p>
            <a:pPr marL="295275" indent="-283210">
              <a:lnSpc>
                <a:spcPct val="100000"/>
              </a:lnSpc>
              <a:spcBef>
                <a:spcPts val="675"/>
              </a:spcBef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spc="-15" dirty="0">
                <a:latin typeface="Calibri"/>
                <a:cs typeface="Calibri"/>
              </a:rPr>
              <a:t>Outer protective </a:t>
            </a:r>
            <a:r>
              <a:rPr sz="2800" spc="-25" dirty="0">
                <a:latin typeface="Calibri"/>
                <a:cs typeface="Calibri"/>
              </a:rPr>
              <a:t>layer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rgbClr val="C00000"/>
                </a:solidFill>
                <a:latin typeface="Calibri"/>
                <a:cs typeface="Calibri"/>
              </a:rPr>
              <a:t>KERATIN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Stratum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Basale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Stratum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Spinosum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Stratum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Granulosum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Stratum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Lucidum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Stratum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Corneum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4624" y="564617"/>
            <a:ext cx="8088647" cy="5955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9600" y="609600"/>
            <a:ext cx="7924800" cy="5791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0550" y="590550"/>
            <a:ext cx="7962900" cy="5829300"/>
          </a:xfrm>
          <a:custGeom>
            <a:avLst/>
            <a:gdLst/>
            <a:ahLst/>
            <a:cxnLst/>
            <a:rect l="l" t="t" r="r" b="b"/>
            <a:pathLst>
              <a:path w="7962900" h="5829300">
                <a:moveTo>
                  <a:pt x="0" y="5829300"/>
                </a:moveTo>
                <a:lnTo>
                  <a:pt x="7962900" y="5829300"/>
                </a:lnTo>
                <a:lnTo>
                  <a:pt x="7962900" y="0"/>
                </a:lnTo>
                <a:lnTo>
                  <a:pt x="0" y="0"/>
                </a:lnTo>
                <a:lnTo>
                  <a:pt x="0" y="58293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9117" y="46736"/>
            <a:ext cx="797305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4000" spc="-60" dirty="0"/>
              <a:t>STRATUM</a:t>
            </a:r>
            <a:r>
              <a:rPr sz="4000" spc="-10" dirty="0"/>
              <a:t> </a:t>
            </a:r>
            <a:r>
              <a:rPr sz="4000" spc="-15" dirty="0"/>
              <a:t>BASALE</a:t>
            </a:r>
            <a:endParaRPr sz="4000"/>
          </a:p>
          <a:p>
            <a:pPr algn="ctr">
              <a:lnSpc>
                <a:spcPct val="100000"/>
              </a:lnSpc>
            </a:pPr>
            <a:r>
              <a:rPr sz="4000" b="0" spc="-25" dirty="0">
                <a:latin typeface="Calibri"/>
                <a:cs typeface="Calibri"/>
              </a:rPr>
              <a:t>(</a:t>
            </a:r>
            <a:r>
              <a:rPr sz="2800" spc="-25" dirty="0"/>
              <a:t>GERMINATIVE </a:t>
            </a:r>
            <a:r>
              <a:rPr sz="2800" spc="-50" dirty="0"/>
              <a:t>LAYER </a:t>
            </a:r>
            <a:r>
              <a:rPr sz="2800" spc="-5" dirty="0"/>
              <a:t>OR </a:t>
            </a:r>
            <a:r>
              <a:rPr sz="2800" spc="-45" dirty="0"/>
              <a:t>STRATUM</a:t>
            </a:r>
            <a:r>
              <a:rPr sz="2800" spc="145" dirty="0"/>
              <a:t> </a:t>
            </a:r>
            <a:r>
              <a:rPr sz="2800" spc="-25" dirty="0"/>
              <a:t>GERMINATIVUM</a:t>
            </a:r>
            <a:r>
              <a:rPr sz="4000" b="0" spc="-25" dirty="0">
                <a:latin typeface="Calibri"/>
                <a:cs typeface="Calibri"/>
              </a:rPr>
              <a:t>)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378965"/>
            <a:ext cx="7527925" cy="4221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10209" indent="-3429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Basal </a:t>
            </a:r>
            <a:r>
              <a:rPr sz="3200" spc="-20" dirty="0">
                <a:latin typeface="Calibri"/>
                <a:cs typeface="Calibri"/>
              </a:rPr>
              <a:t>layer </a:t>
            </a:r>
            <a:r>
              <a:rPr sz="3200" spc="-5" dirty="0">
                <a:latin typeface="Calibri"/>
                <a:cs typeface="Calibri"/>
              </a:rPr>
              <a:t>of Epidermis, </a:t>
            </a:r>
            <a:r>
              <a:rPr sz="3200" spc="-10" dirty="0">
                <a:latin typeface="Calibri"/>
                <a:cs typeface="Calibri"/>
              </a:rPr>
              <a:t>more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Basophilic  cytoplasm</a:t>
            </a:r>
            <a:endParaRPr sz="3200">
              <a:latin typeface="Calibri"/>
              <a:cs typeface="Calibri"/>
            </a:endParaRPr>
          </a:p>
          <a:p>
            <a:pPr marL="355600" marR="652780" indent="-342900" algn="just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Proliferates </a:t>
            </a:r>
            <a:r>
              <a:rPr sz="3200" spc="-5" dirty="0">
                <a:latin typeface="Calibri"/>
                <a:cs typeface="Calibri"/>
              </a:rPr>
              <a:t>continuously </a:t>
            </a:r>
            <a:r>
              <a:rPr sz="3200" dirty="0">
                <a:latin typeface="Calibri"/>
                <a:cs typeface="Calibri"/>
              </a:rPr>
              <a:t>with </a:t>
            </a:r>
            <a:r>
              <a:rPr sz="3200" spc="-10" dirty="0">
                <a:latin typeface="Calibri"/>
                <a:cs typeface="Calibri"/>
              </a:rPr>
              <a:t>repeated </a:t>
            </a:r>
            <a:r>
              <a:rPr sz="3200" u="heavy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Mitotic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division</a:t>
            </a:r>
            <a:r>
              <a:rPr sz="3200" spc="-5" dirty="0">
                <a:latin typeface="Wingdings"/>
                <a:cs typeface="Wingdings"/>
              </a:rPr>
              <a:t>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Calibri"/>
                <a:cs typeface="Calibri"/>
              </a:rPr>
              <a:t>gives </a:t>
            </a:r>
            <a:r>
              <a:rPr sz="3200" dirty="0">
                <a:latin typeface="Calibri"/>
                <a:cs typeface="Calibri"/>
              </a:rPr>
              <a:t>rise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all </a:t>
            </a:r>
            <a:r>
              <a:rPr sz="3200" spc="-5" dirty="0">
                <a:latin typeface="Calibri"/>
                <a:cs typeface="Calibri"/>
              </a:rPr>
              <a:t>other  </a:t>
            </a:r>
            <a:r>
              <a:rPr sz="3200" spc="-15" dirty="0">
                <a:latin typeface="Calibri"/>
                <a:cs typeface="Calibri"/>
              </a:rPr>
              <a:t>Keratinocytes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Upward </a:t>
            </a:r>
            <a:r>
              <a:rPr sz="3200" spc="-10" dirty="0">
                <a:latin typeface="Calibri"/>
                <a:cs typeface="Calibri"/>
              </a:rPr>
              <a:t>migration, </a:t>
            </a:r>
            <a:r>
              <a:rPr sz="3200" spc="-15" dirty="0">
                <a:latin typeface="Calibri"/>
                <a:cs typeface="Calibri"/>
              </a:rPr>
              <a:t>Keratinocytes mature </a:t>
            </a:r>
            <a:r>
              <a:rPr sz="3200" spc="-25" dirty="0">
                <a:latin typeface="Calibri"/>
                <a:cs typeface="Calibri"/>
              </a:rPr>
              <a:t>to  form </a:t>
            </a:r>
            <a:r>
              <a:rPr sz="3200" spc="-15" dirty="0">
                <a:latin typeface="Calibri"/>
                <a:cs typeface="Calibri"/>
              </a:rPr>
              <a:t>flattened</a:t>
            </a:r>
            <a:r>
              <a:rPr sz="3200" spc="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cells.</a:t>
            </a:r>
            <a:endParaRPr sz="32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Cuboidal or low Columnar</a:t>
            </a:r>
            <a:r>
              <a:rPr sz="3200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cells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914400"/>
            <a:ext cx="7924800" cy="548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09600"/>
            <a:ext cx="7772400" cy="556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1055" y="0"/>
            <a:ext cx="8522944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1620" y="192150"/>
            <a:ext cx="45421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spc="-60" dirty="0"/>
              <a:t>STRATUM</a:t>
            </a:r>
            <a:r>
              <a:rPr sz="4000" spc="-70" dirty="0"/>
              <a:t> </a:t>
            </a:r>
            <a:r>
              <a:rPr sz="4000" spc="-5" dirty="0"/>
              <a:t>SPINOSUM</a:t>
            </a:r>
            <a:endParaRPr sz="4000"/>
          </a:p>
          <a:p>
            <a:pPr algn="ctr">
              <a:lnSpc>
                <a:spcPct val="100000"/>
              </a:lnSpc>
            </a:pPr>
            <a:r>
              <a:rPr sz="4000" b="0" spc="-5" dirty="0">
                <a:latin typeface="Calibri"/>
                <a:cs typeface="Calibri"/>
              </a:rPr>
              <a:t>(</a:t>
            </a:r>
            <a:r>
              <a:rPr sz="3200" spc="-5" dirty="0"/>
              <a:t>PRICKLE CELL</a:t>
            </a:r>
            <a:r>
              <a:rPr sz="3200" spc="-10" dirty="0"/>
              <a:t> </a:t>
            </a:r>
            <a:r>
              <a:rPr sz="3200" spc="-50" dirty="0"/>
              <a:t>LAYER</a:t>
            </a:r>
            <a:r>
              <a:rPr sz="4000" b="0" spc="-50" dirty="0">
                <a:latin typeface="Calibri"/>
                <a:cs typeface="Calibri"/>
              </a:rPr>
              <a:t>)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7956550" cy="334327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Majority of the </a:t>
            </a:r>
            <a:r>
              <a:rPr sz="3200" spc="-5" dirty="0">
                <a:latin typeface="Calibri"/>
                <a:cs typeface="Calibri"/>
              </a:rPr>
              <a:t>Epidermis, Multi-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layered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Polyhedral </a:t>
            </a:r>
            <a:r>
              <a:rPr sz="3200" spc="-5" dirty="0">
                <a:latin typeface="Calibri"/>
                <a:cs typeface="Calibri"/>
              </a:rPr>
              <a:t>shaped </a:t>
            </a:r>
            <a:r>
              <a:rPr sz="3200" spc="-20" dirty="0">
                <a:latin typeface="Calibri"/>
                <a:cs typeface="Calibri"/>
              </a:rPr>
              <a:t>keratinocytes, </a:t>
            </a:r>
            <a:r>
              <a:rPr sz="3200" spc="-15" dirty="0">
                <a:latin typeface="Calibri"/>
                <a:cs typeface="Calibri"/>
              </a:rPr>
              <a:t>round </a:t>
            </a:r>
            <a:r>
              <a:rPr sz="3200" dirty="0">
                <a:latin typeface="Calibri"/>
                <a:cs typeface="Calibri"/>
              </a:rPr>
              <a:t>– </a:t>
            </a:r>
            <a:r>
              <a:rPr sz="3200" spc="-15" dirty="0">
                <a:latin typeface="Calibri"/>
                <a:cs typeface="Calibri"/>
              </a:rPr>
              <a:t>oval  </a:t>
            </a:r>
            <a:r>
              <a:rPr sz="3200" spc="-5" dirty="0">
                <a:latin typeface="Calibri"/>
                <a:cs typeface="Calibri"/>
              </a:rPr>
              <a:t>nuclei, </a:t>
            </a:r>
            <a:r>
              <a:rPr sz="3200" spc="-10" dirty="0">
                <a:latin typeface="Calibri"/>
                <a:cs typeface="Calibri"/>
              </a:rPr>
              <a:t>prominent </a:t>
            </a:r>
            <a:r>
              <a:rPr sz="3200" spc="-5" dirty="0">
                <a:latin typeface="Calibri"/>
                <a:cs typeface="Calibri"/>
              </a:rPr>
              <a:t>nucleoli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cytoplasm.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solidFill>
                  <a:srgbClr val="C00000"/>
                </a:solidFill>
                <a:latin typeface="Calibri"/>
                <a:cs typeface="Calibri"/>
              </a:rPr>
              <a:t>Pavement </a:t>
            </a:r>
            <a:r>
              <a:rPr sz="3200" spc="-35" dirty="0">
                <a:solidFill>
                  <a:srgbClr val="C00000"/>
                </a:solidFill>
                <a:latin typeface="Calibri"/>
                <a:cs typeface="Calibri"/>
              </a:rPr>
              <a:t>like</a:t>
            </a:r>
            <a:r>
              <a:rPr sz="320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pattern</a:t>
            </a:r>
            <a:endParaRPr sz="3200">
              <a:latin typeface="Calibri"/>
              <a:cs typeface="Calibri"/>
            </a:endParaRPr>
          </a:p>
          <a:p>
            <a:pPr marL="355600" marR="134175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Synthesizes </a:t>
            </a:r>
            <a:r>
              <a:rPr sz="3200" spc="-20" dirty="0">
                <a:latin typeface="Calibri"/>
                <a:cs typeface="Calibri"/>
              </a:rPr>
              <a:t>Cytokeratins- </a:t>
            </a:r>
            <a:r>
              <a:rPr sz="3200" spc="-10" dirty="0">
                <a:latin typeface="Calibri"/>
                <a:cs typeface="Calibri"/>
              </a:rPr>
              <a:t>Cytoplasmic  intermediate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filaments.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41148"/>
            <a:ext cx="3939540" cy="22448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48200" y="152400"/>
            <a:ext cx="3733800" cy="18333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73207" y="2178169"/>
            <a:ext cx="4870792" cy="46798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600" y="2286000"/>
            <a:ext cx="3962400" cy="388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25267" y="1723389"/>
            <a:ext cx="1993264" cy="1122680"/>
          </a:xfrm>
          <a:custGeom>
            <a:avLst/>
            <a:gdLst/>
            <a:ahLst/>
            <a:cxnLst/>
            <a:rect l="l" t="t" r="r" b="b"/>
            <a:pathLst>
              <a:path w="1993264" h="1122680">
                <a:moveTo>
                  <a:pt x="1764919" y="0"/>
                </a:moveTo>
                <a:lnTo>
                  <a:pt x="1802637" y="76326"/>
                </a:lnTo>
                <a:lnTo>
                  <a:pt x="0" y="969772"/>
                </a:lnTo>
                <a:lnTo>
                  <a:pt x="75564" y="1122426"/>
                </a:lnTo>
                <a:lnTo>
                  <a:pt x="1878330" y="228981"/>
                </a:lnTo>
                <a:lnTo>
                  <a:pt x="1941915" y="228981"/>
                </a:lnTo>
                <a:lnTo>
                  <a:pt x="1993137" y="77088"/>
                </a:lnTo>
                <a:lnTo>
                  <a:pt x="1764919" y="0"/>
                </a:lnTo>
                <a:close/>
              </a:path>
              <a:path w="1993264" h="1122680">
                <a:moveTo>
                  <a:pt x="1941915" y="228981"/>
                </a:moveTo>
                <a:lnTo>
                  <a:pt x="1878330" y="228981"/>
                </a:lnTo>
                <a:lnTo>
                  <a:pt x="1916175" y="305308"/>
                </a:lnTo>
                <a:lnTo>
                  <a:pt x="1941915" y="228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25267" y="1723389"/>
            <a:ext cx="1993264" cy="1122680"/>
          </a:xfrm>
          <a:custGeom>
            <a:avLst/>
            <a:gdLst/>
            <a:ahLst/>
            <a:cxnLst/>
            <a:rect l="l" t="t" r="r" b="b"/>
            <a:pathLst>
              <a:path w="1993264" h="1122680">
                <a:moveTo>
                  <a:pt x="0" y="969772"/>
                </a:moveTo>
                <a:lnTo>
                  <a:pt x="1802637" y="76326"/>
                </a:lnTo>
                <a:lnTo>
                  <a:pt x="1764919" y="0"/>
                </a:lnTo>
                <a:lnTo>
                  <a:pt x="1993137" y="77088"/>
                </a:lnTo>
                <a:lnTo>
                  <a:pt x="1916175" y="305308"/>
                </a:lnTo>
                <a:lnTo>
                  <a:pt x="1878330" y="228981"/>
                </a:lnTo>
                <a:lnTo>
                  <a:pt x="75564" y="1122426"/>
                </a:lnTo>
                <a:lnTo>
                  <a:pt x="0" y="969772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1141" y="34239"/>
            <a:ext cx="45974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PRICKLE CELL</a:t>
            </a:r>
            <a:r>
              <a:rPr spc="-60" dirty="0"/>
              <a:t> </a:t>
            </a:r>
            <a:r>
              <a:rPr spc="-75" dirty="0"/>
              <a:t>LAYER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1600200"/>
            <a:ext cx="8915399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729742"/>
            <a:ext cx="8016875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080" indent="-3429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Desmosome junctions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0" dirty="0">
                <a:latin typeface="Calibri"/>
                <a:cs typeface="Calibri"/>
              </a:rPr>
              <a:t>seen </a:t>
            </a:r>
            <a:r>
              <a:rPr sz="2800" spc="-5" dirty="0">
                <a:latin typeface="Calibri"/>
                <a:cs typeface="Calibri"/>
              </a:rPr>
              <a:t>as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Sprickles </a:t>
            </a:r>
            <a:r>
              <a:rPr sz="2800" spc="-5" dirty="0">
                <a:latin typeface="Calibri"/>
                <a:cs typeface="Calibri"/>
              </a:rPr>
              <a:t>or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Spines </a:t>
            </a:r>
            <a:r>
              <a:rPr sz="2800" spc="-10" dirty="0">
                <a:latin typeface="Calibri"/>
                <a:cs typeface="Calibri"/>
              </a:rPr>
              <a:t> between </a:t>
            </a:r>
            <a:r>
              <a:rPr sz="2800" spc="-5" dirty="0">
                <a:latin typeface="Calibri"/>
                <a:cs typeface="Calibri"/>
              </a:rPr>
              <a:t>the cells, </a:t>
            </a:r>
            <a:r>
              <a:rPr sz="2800" spc="-10" dirty="0">
                <a:latin typeface="Calibri"/>
                <a:cs typeface="Calibri"/>
              </a:rPr>
              <a:t>hence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name.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4964" y="461899"/>
            <a:ext cx="58921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0" dirty="0"/>
              <a:t>STRATUM</a:t>
            </a:r>
            <a:r>
              <a:rPr spc="-45" dirty="0"/>
              <a:t> </a:t>
            </a:r>
            <a:r>
              <a:rPr spc="-15" dirty="0"/>
              <a:t>GRANULOSUM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357505" indent="-342900">
              <a:lnSpc>
                <a:spcPct val="100000"/>
              </a:lnSpc>
              <a:spcBef>
                <a:spcPts val="81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pc="-15" dirty="0"/>
              <a:t>Keratinocytes </a:t>
            </a:r>
            <a:r>
              <a:rPr spc="-10" dirty="0"/>
              <a:t>mature </a:t>
            </a:r>
            <a:r>
              <a:rPr spc="-15" dirty="0"/>
              <a:t>into Stratum</a:t>
            </a:r>
            <a:r>
              <a:rPr spc="-75" dirty="0"/>
              <a:t> </a:t>
            </a:r>
            <a:r>
              <a:rPr spc="-10" dirty="0"/>
              <a:t>Granulosum</a:t>
            </a:r>
          </a:p>
          <a:p>
            <a:pPr marL="357505" marR="1002665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6870" algn="l"/>
                <a:tab pos="357505" algn="l"/>
                <a:tab pos="2589530" algn="l"/>
              </a:tabLst>
            </a:pPr>
            <a:r>
              <a:rPr spc="-45" dirty="0">
                <a:solidFill>
                  <a:srgbClr val="C00000"/>
                </a:solidFill>
              </a:rPr>
              <a:t>KERATOHYALINE </a:t>
            </a:r>
            <a:r>
              <a:rPr spc="-10" dirty="0">
                <a:solidFill>
                  <a:srgbClr val="C00000"/>
                </a:solidFill>
              </a:rPr>
              <a:t>GRANULES- </a:t>
            </a:r>
            <a:r>
              <a:rPr dirty="0"/>
              <a:t>in </a:t>
            </a:r>
            <a:r>
              <a:rPr spc="-5" dirty="0"/>
              <a:t>cytoplasm </a:t>
            </a:r>
            <a:r>
              <a:rPr dirty="0"/>
              <a:t>–  </a:t>
            </a:r>
            <a:r>
              <a:rPr spc="-5" dirty="0"/>
              <a:t>dense,</a:t>
            </a:r>
            <a:r>
              <a:rPr spc="-10" dirty="0"/>
              <a:t> ovoid,	basophilic</a:t>
            </a:r>
          </a:p>
          <a:p>
            <a:pPr marL="357505" marR="5715" indent="-342900">
              <a:lnSpc>
                <a:spcPct val="100000"/>
              </a:lnSpc>
              <a:spcBef>
                <a:spcPts val="725"/>
              </a:spcBef>
              <a:buFont typeface="Wingdings"/>
              <a:buChar char=""/>
              <a:tabLst>
                <a:tab pos="443230" algn="l"/>
                <a:tab pos="1993900" algn="l"/>
                <a:tab pos="3620770" algn="l"/>
                <a:tab pos="4455795" algn="l"/>
                <a:tab pos="4998720" algn="l"/>
                <a:tab pos="6447790" algn="l"/>
              </a:tabLst>
            </a:pPr>
            <a:r>
              <a:rPr dirty="0"/>
              <a:t>	</a:t>
            </a:r>
            <a:r>
              <a:rPr spc="-25" dirty="0"/>
              <a:t>c</a:t>
            </a:r>
            <a:r>
              <a:rPr spc="-5" dirty="0"/>
              <a:t>o</a:t>
            </a:r>
            <a:r>
              <a:rPr spc="-25" dirty="0"/>
              <a:t>n</a:t>
            </a:r>
            <a:r>
              <a:rPr spc="-35" dirty="0"/>
              <a:t>t</a:t>
            </a:r>
            <a:r>
              <a:rPr dirty="0"/>
              <a:t>ains	</a:t>
            </a:r>
            <a:r>
              <a:rPr spc="-5" dirty="0"/>
              <a:t>p</a:t>
            </a:r>
            <a:r>
              <a:rPr spc="-60" dirty="0"/>
              <a:t>r</a:t>
            </a:r>
            <a:r>
              <a:rPr spc="-5" dirty="0"/>
              <a:t>o</a:t>
            </a:r>
            <a:r>
              <a:rPr spc="-35" dirty="0"/>
              <a:t>t</a:t>
            </a:r>
            <a:r>
              <a:rPr dirty="0"/>
              <a:t>e</a:t>
            </a:r>
            <a:r>
              <a:rPr spc="-15" dirty="0"/>
              <a:t>i</a:t>
            </a:r>
            <a:r>
              <a:rPr spc="-5" dirty="0"/>
              <a:t>n</a:t>
            </a:r>
            <a:r>
              <a:rPr spc="5" dirty="0"/>
              <a:t>s</a:t>
            </a:r>
            <a:r>
              <a:rPr dirty="0"/>
              <a:t>,	r</a:t>
            </a:r>
            <a:r>
              <a:rPr spc="-10" dirty="0"/>
              <a:t>i</a:t>
            </a:r>
            <a:r>
              <a:rPr dirty="0"/>
              <a:t>ch	</a:t>
            </a:r>
            <a:r>
              <a:rPr spc="-5" dirty="0"/>
              <a:t>i</a:t>
            </a:r>
            <a:r>
              <a:rPr dirty="0"/>
              <a:t>n	</a:t>
            </a:r>
            <a:r>
              <a:rPr spc="-5" dirty="0">
                <a:solidFill>
                  <a:srgbClr val="C00000"/>
                </a:solidFill>
              </a:rPr>
              <a:t>Sulp</a:t>
            </a:r>
            <a:r>
              <a:rPr spc="-15" dirty="0">
                <a:solidFill>
                  <a:srgbClr val="C00000"/>
                </a:solidFill>
              </a:rPr>
              <a:t>h</a:t>
            </a:r>
            <a:r>
              <a:rPr spc="-5" dirty="0">
                <a:solidFill>
                  <a:srgbClr val="C00000"/>
                </a:solidFill>
              </a:rPr>
              <a:t>u</a:t>
            </a:r>
            <a:r>
              <a:rPr dirty="0">
                <a:solidFill>
                  <a:srgbClr val="C00000"/>
                </a:solidFill>
              </a:rPr>
              <a:t>r	</a:t>
            </a:r>
            <a:r>
              <a:rPr spc="-25" dirty="0"/>
              <a:t>c</a:t>
            </a:r>
            <a:r>
              <a:rPr spc="-5" dirty="0"/>
              <a:t>o</a:t>
            </a:r>
            <a:r>
              <a:rPr spc="-40" dirty="0"/>
              <a:t>n</a:t>
            </a:r>
            <a:r>
              <a:rPr spc="-35" dirty="0"/>
              <a:t>t</a:t>
            </a:r>
            <a:r>
              <a:rPr dirty="0"/>
              <a:t>ain</a:t>
            </a:r>
            <a:r>
              <a:rPr spc="-15" dirty="0"/>
              <a:t>i</a:t>
            </a:r>
            <a:r>
              <a:rPr spc="-5" dirty="0"/>
              <a:t>ng  </a:t>
            </a:r>
            <a:r>
              <a:rPr dirty="0"/>
              <a:t>Amino acids </a:t>
            </a:r>
            <a:r>
              <a:rPr spc="-10" dirty="0"/>
              <a:t>CYSTEINE </a:t>
            </a:r>
            <a:r>
              <a:rPr dirty="0"/>
              <a:t>&amp;</a:t>
            </a:r>
            <a:r>
              <a:rPr spc="-40" dirty="0"/>
              <a:t> </a:t>
            </a:r>
            <a:r>
              <a:rPr spc="-10" dirty="0"/>
              <a:t>HISTIDINE</a:t>
            </a:r>
          </a:p>
          <a:p>
            <a:pPr marL="357505" marR="6350" indent="-342900">
              <a:lnSpc>
                <a:spcPct val="100000"/>
              </a:lnSpc>
              <a:spcBef>
                <a:spcPts val="720"/>
              </a:spcBef>
              <a:buFont typeface="Wingdings"/>
              <a:buChar char=""/>
              <a:tabLst>
                <a:tab pos="357505" algn="l"/>
                <a:tab pos="1931670" algn="l"/>
                <a:tab pos="2419350" algn="l"/>
                <a:tab pos="4669155" algn="l"/>
                <a:tab pos="5885815" algn="l"/>
                <a:tab pos="7373620" algn="l"/>
              </a:tabLst>
            </a:pPr>
            <a:r>
              <a:rPr spc="-5" dirty="0"/>
              <a:t>p</a:t>
            </a:r>
            <a:r>
              <a:rPr spc="-50" dirty="0"/>
              <a:t>r</a:t>
            </a:r>
            <a:r>
              <a:rPr spc="-5" dirty="0"/>
              <a:t>o</a:t>
            </a:r>
            <a:r>
              <a:rPr spc="-35" dirty="0"/>
              <a:t>t</a:t>
            </a:r>
            <a:r>
              <a:rPr dirty="0"/>
              <a:t>e</a:t>
            </a:r>
            <a:r>
              <a:rPr spc="-15" dirty="0"/>
              <a:t>i</a:t>
            </a:r>
            <a:r>
              <a:rPr spc="-5" dirty="0"/>
              <a:t>n</a:t>
            </a:r>
            <a:r>
              <a:rPr dirty="0"/>
              <a:t>s	–	</a:t>
            </a:r>
            <a:r>
              <a:rPr dirty="0">
                <a:solidFill>
                  <a:srgbClr val="C00000"/>
                </a:solidFill>
              </a:rPr>
              <a:t>IN</a:t>
            </a:r>
            <a:r>
              <a:rPr spc="-45" dirty="0">
                <a:solidFill>
                  <a:srgbClr val="C00000"/>
                </a:solidFill>
              </a:rPr>
              <a:t>V</a:t>
            </a:r>
            <a:r>
              <a:rPr spc="-5" dirty="0">
                <a:solidFill>
                  <a:srgbClr val="C00000"/>
                </a:solidFill>
              </a:rPr>
              <a:t>O</a:t>
            </a:r>
            <a:r>
              <a:rPr spc="-50" dirty="0">
                <a:solidFill>
                  <a:srgbClr val="C00000"/>
                </a:solidFill>
              </a:rPr>
              <a:t>L</a:t>
            </a:r>
            <a:r>
              <a:rPr dirty="0">
                <a:solidFill>
                  <a:srgbClr val="C00000"/>
                </a:solidFill>
              </a:rPr>
              <a:t>UCRIN	</a:t>
            </a:r>
            <a:r>
              <a:rPr dirty="0"/>
              <a:t>which	i</a:t>
            </a:r>
            <a:r>
              <a:rPr spc="-35" dirty="0"/>
              <a:t>nt</a:t>
            </a:r>
            <a:r>
              <a:rPr dirty="0"/>
              <a:t>e</a:t>
            </a:r>
            <a:r>
              <a:rPr spc="-70" dirty="0"/>
              <a:t>r</a:t>
            </a:r>
            <a:r>
              <a:rPr dirty="0"/>
              <a:t>act	with  </a:t>
            </a:r>
            <a:r>
              <a:rPr spc="-20" dirty="0"/>
              <a:t>Cytokeratin </a:t>
            </a:r>
            <a:r>
              <a:rPr spc="-30" dirty="0"/>
              <a:t>Tonofibrils </a:t>
            </a:r>
            <a:r>
              <a:rPr spc="-5" dirty="0"/>
              <a:t>in </a:t>
            </a:r>
            <a:r>
              <a:rPr dirty="0"/>
              <a:t>the </a:t>
            </a:r>
            <a:r>
              <a:rPr spc="-5" dirty="0"/>
              <a:t>final</a:t>
            </a:r>
            <a:r>
              <a:rPr spc="25" dirty="0"/>
              <a:t> </a:t>
            </a:r>
            <a:r>
              <a:rPr spc="-15" dirty="0"/>
              <a:t>maturation</a:t>
            </a:r>
          </a:p>
          <a:p>
            <a:pPr marL="357505" marR="5080" indent="-342900">
              <a:lnSpc>
                <a:spcPct val="100000"/>
              </a:lnSpc>
              <a:spcBef>
                <a:spcPts val="720"/>
              </a:spcBef>
              <a:buFont typeface="Wingdings"/>
              <a:buChar char=""/>
              <a:tabLst>
                <a:tab pos="357505" algn="l"/>
                <a:tab pos="2075180" algn="l"/>
                <a:tab pos="3710304" algn="l"/>
                <a:tab pos="4177029" algn="l"/>
                <a:tab pos="5454015" algn="l"/>
                <a:tab pos="7279005" algn="l"/>
              </a:tabLst>
            </a:pPr>
            <a:r>
              <a:rPr spc="-45" dirty="0"/>
              <a:t>R</a:t>
            </a:r>
            <a:r>
              <a:rPr dirty="0"/>
              <a:t>ep</a:t>
            </a:r>
            <a:r>
              <a:rPr spc="-45" dirty="0"/>
              <a:t>r</a:t>
            </a:r>
            <a:r>
              <a:rPr dirty="0"/>
              <a:t>ese</a:t>
            </a:r>
            <a:r>
              <a:rPr spc="-45" dirty="0"/>
              <a:t>n</a:t>
            </a:r>
            <a:r>
              <a:rPr dirty="0"/>
              <a:t>t	</a:t>
            </a:r>
            <a:r>
              <a:rPr spc="-5" dirty="0"/>
              <a:t>p</a:t>
            </a:r>
            <a:r>
              <a:rPr spc="-50" dirty="0"/>
              <a:t>r</a:t>
            </a:r>
            <a:r>
              <a:rPr spc="-20" dirty="0"/>
              <a:t>e</a:t>
            </a:r>
            <a:r>
              <a:rPr dirty="0"/>
              <a:t>cu</a:t>
            </a:r>
            <a:r>
              <a:rPr spc="-55" dirty="0"/>
              <a:t>r</a:t>
            </a:r>
            <a:r>
              <a:rPr spc="-5" dirty="0"/>
              <a:t>so</a:t>
            </a:r>
            <a:r>
              <a:rPr dirty="0"/>
              <a:t>r	of	</a:t>
            </a:r>
            <a:r>
              <a:rPr spc="-5" dirty="0"/>
              <a:t>p</a:t>
            </a:r>
            <a:r>
              <a:rPr spc="-60" dirty="0"/>
              <a:t>r</a:t>
            </a:r>
            <a:r>
              <a:rPr spc="10" dirty="0"/>
              <a:t>o</a:t>
            </a:r>
            <a:r>
              <a:rPr spc="-35" dirty="0"/>
              <a:t>t</a:t>
            </a:r>
            <a:r>
              <a:rPr dirty="0"/>
              <a:t>e</a:t>
            </a:r>
            <a:r>
              <a:rPr spc="-15" dirty="0"/>
              <a:t>i</a:t>
            </a:r>
            <a:r>
              <a:rPr dirty="0"/>
              <a:t>n	</a:t>
            </a:r>
            <a:r>
              <a:rPr spc="-5" dirty="0">
                <a:solidFill>
                  <a:srgbClr val="C00000"/>
                </a:solidFill>
              </a:rPr>
              <a:t>FIL</a:t>
            </a:r>
            <a:r>
              <a:rPr spc="-35" dirty="0">
                <a:solidFill>
                  <a:srgbClr val="C00000"/>
                </a:solidFill>
              </a:rPr>
              <a:t>A</a:t>
            </a:r>
            <a:r>
              <a:rPr dirty="0">
                <a:solidFill>
                  <a:srgbClr val="C00000"/>
                </a:solidFill>
              </a:rPr>
              <a:t>G</a:t>
            </a:r>
            <a:r>
              <a:rPr spc="-10" dirty="0">
                <a:solidFill>
                  <a:srgbClr val="C00000"/>
                </a:solidFill>
              </a:rPr>
              <a:t>GR</a:t>
            </a:r>
            <a:r>
              <a:rPr dirty="0">
                <a:solidFill>
                  <a:srgbClr val="C00000"/>
                </a:solidFill>
              </a:rPr>
              <a:t>IN	</a:t>
            </a:r>
            <a:r>
              <a:rPr dirty="0"/>
              <a:t>(</a:t>
            </a:r>
            <a:r>
              <a:rPr spc="-40" dirty="0"/>
              <a:t>r</a:t>
            </a:r>
            <a:r>
              <a:rPr dirty="0"/>
              <a:t>esp  </a:t>
            </a:r>
            <a:r>
              <a:rPr spc="-25" dirty="0"/>
              <a:t>for </a:t>
            </a:r>
            <a:r>
              <a:rPr spc="-10" dirty="0"/>
              <a:t>Aggregations </a:t>
            </a:r>
            <a:r>
              <a:rPr dirty="0"/>
              <a:t>of </a:t>
            </a:r>
            <a:r>
              <a:rPr spc="-30" dirty="0"/>
              <a:t>keratin</a:t>
            </a:r>
            <a:r>
              <a:rPr spc="-10" dirty="0"/>
              <a:t> </a:t>
            </a:r>
            <a:r>
              <a:rPr spc="-5" dirty="0"/>
              <a:t>filaments)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1143000"/>
            <a:ext cx="3886200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43400" y="152400"/>
            <a:ext cx="4038600" cy="24627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50388" y="2192908"/>
            <a:ext cx="1525270" cy="745490"/>
          </a:xfrm>
          <a:custGeom>
            <a:avLst/>
            <a:gdLst/>
            <a:ahLst/>
            <a:cxnLst/>
            <a:rect l="l" t="t" r="r" b="b"/>
            <a:pathLst>
              <a:path w="1525270" h="745489">
                <a:moveTo>
                  <a:pt x="1427099" y="0"/>
                </a:moveTo>
                <a:lnTo>
                  <a:pt x="1442212" y="33781"/>
                </a:lnTo>
                <a:lnTo>
                  <a:pt x="0" y="677544"/>
                </a:lnTo>
                <a:lnTo>
                  <a:pt x="30099" y="745108"/>
                </a:lnTo>
                <a:lnTo>
                  <a:pt x="1472311" y="101345"/>
                </a:lnTo>
                <a:lnTo>
                  <a:pt x="1500339" y="101345"/>
                </a:lnTo>
                <a:lnTo>
                  <a:pt x="1524762" y="37464"/>
                </a:lnTo>
                <a:lnTo>
                  <a:pt x="1427099" y="0"/>
                </a:lnTo>
                <a:close/>
              </a:path>
              <a:path w="1525270" h="745489">
                <a:moveTo>
                  <a:pt x="1500339" y="101345"/>
                </a:moveTo>
                <a:lnTo>
                  <a:pt x="1472311" y="101345"/>
                </a:lnTo>
                <a:lnTo>
                  <a:pt x="1487424" y="135127"/>
                </a:lnTo>
                <a:lnTo>
                  <a:pt x="1500339" y="1013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50388" y="2192908"/>
            <a:ext cx="1525270" cy="745490"/>
          </a:xfrm>
          <a:custGeom>
            <a:avLst/>
            <a:gdLst/>
            <a:ahLst/>
            <a:cxnLst/>
            <a:rect l="l" t="t" r="r" b="b"/>
            <a:pathLst>
              <a:path w="1525270" h="745489">
                <a:moveTo>
                  <a:pt x="0" y="677544"/>
                </a:moveTo>
                <a:lnTo>
                  <a:pt x="1442212" y="33781"/>
                </a:lnTo>
                <a:lnTo>
                  <a:pt x="1427099" y="0"/>
                </a:lnTo>
                <a:lnTo>
                  <a:pt x="1524762" y="37464"/>
                </a:lnTo>
                <a:lnTo>
                  <a:pt x="1487424" y="135127"/>
                </a:lnTo>
                <a:lnTo>
                  <a:pt x="1472311" y="101345"/>
                </a:lnTo>
                <a:lnTo>
                  <a:pt x="30099" y="745108"/>
                </a:lnTo>
                <a:lnTo>
                  <a:pt x="0" y="677544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43400" y="2819400"/>
            <a:ext cx="4572000" cy="381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845565"/>
            <a:ext cx="7934325" cy="4220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40" dirty="0">
                <a:solidFill>
                  <a:srgbClr val="C00000"/>
                </a:solidFill>
                <a:latin typeface="Calibri"/>
                <a:cs typeface="Calibri"/>
              </a:rPr>
              <a:t>KERATINISATION</a:t>
            </a:r>
            <a:r>
              <a:rPr sz="3200" spc="-40" dirty="0">
                <a:latin typeface="Calibri"/>
                <a:cs typeface="Calibri"/>
              </a:rPr>
              <a:t>- </a:t>
            </a:r>
            <a:r>
              <a:rPr sz="3200" spc="-10" dirty="0">
                <a:latin typeface="Calibri"/>
                <a:cs typeface="Calibri"/>
              </a:rPr>
              <a:t>Combination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30" dirty="0">
                <a:latin typeface="Calibri"/>
                <a:cs typeface="Calibri"/>
              </a:rPr>
              <a:t>Tonofibrils  </a:t>
            </a:r>
            <a:r>
              <a:rPr sz="3200" dirty="0">
                <a:latin typeface="Calibri"/>
                <a:cs typeface="Calibri"/>
              </a:rPr>
              <a:t>with </a:t>
            </a:r>
            <a:r>
              <a:rPr sz="3200" spc="-25" dirty="0">
                <a:latin typeface="Calibri"/>
                <a:cs typeface="Calibri"/>
              </a:rPr>
              <a:t>Keratohyaline </a:t>
            </a:r>
            <a:r>
              <a:rPr sz="3200" spc="-10" dirty="0">
                <a:latin typeface="Calibri"/>
                <a:cs typeface="Calibri"/>
              </a:rPr>
              <a:t>granules produces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Keratin.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40" dirty="0">
                <a:latin typeface="Calibri"/>
                <a:cs typeface="Calibri"/>
              </a:rPr>
              <a:t>KERATINISATION </a:t>
            </a:r>
            <a:r>
              <a:rPr sz="3200" spc="-25" dirty="0">
                <a:latin typeface="Calibri"/>
                <a:cs typeface="Calibri"/>
              </a:rPr>
              <a:t>CYCLE </a:t>
            </a:r>
            <a:r>
              <a:rPr sz="3200" dirty="0">
                <a:latin typeface="Calibri"/>
                <a:cs typeface="Calibri"/>
              </a:rPr>
              <a:t>–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30-45</a:t>
            </a:r>
            <a:r>
              <a:rPr sz="3200" spc="9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C00000"/>
                </a:solidFill>
                <a:latin typeface="Calibri"/>
                <a:cs typeface="Calibri"/>
              </a:rPr>
              <a:t>days</a:t>
            </a:r>
            <a:endParaRPr sz="3200">
              <a:latin typeface="Calibri"/>
              <a:cs typeface="Calibri"/>
            </a:endParaRPr>
          </a:p>
          <a:p>
            <a:pPr marL="355600" marR="602615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ODLAND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BODIES- </a:t>
            </a:r>
            <a:r>
              <a:rPr sz="3200" spc="-10" dirty="0">
                <a:latin typeface="Calibri"/>
                <a:cs typeface="Calibri"/>
              </a:rPr>
              <a:t>Lamellated </a:t>
            </a:r>
            <a:r>
              <a:rPr sz="3200" spc="-5" dirty="0">
                <a:latin typeface="Calibri"/>
                <a:cs typeface="Calibri"/>
              </a:rPr>
              <a:t>pale </a:t>
            </a:r>
            <a:r>
              <a:rPr sz="3200" spc="-15" dirty="0">
                <a:latin typeface="Calibri"/>
                <a:cs typeface="Calibri"/>
              </a:rPr>
              <a:t>staining  </a:t>
            </a:r>
            <a:r>
              <a:rPr sz="3200" spc="-10" dirty="0">
                <a:latin typeface="Calibri"/>
                <a:cs typeface="Calibri"/>
              </a:rPr>
              <a:t>ovoid </a:t>
            </a:r>
            <a:r>
              <a:rPr sz="3200" spc="-5" dirty="0">
                <a:latin typeface="Calibri"/>
                <a:cs typeface="Calibri"/>
              </a:rPr>
              <a:t>bodies.</a:t>
            </a:r>
            <a:endParaRPr sz="3200">
              <a:latin typeface="Calibri"/>
              <a:cs typeface="Calibri"/>
            </a:endParaRPr>
          </a:p>
          <a:p>
            <a:pPr marL="355600" marR="208915" indent="-342900">
              <a:lnSpc>
                <a:spcPct val="100000"/>
              </a:lnSpc>
              <a:spcBef>
                <a:spcPts val="770"/>
              </a:spcBef>
              <a:buFont typeface="Wingdings"/>
              <a:buChar char="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Hydrophobic glycolipid </a:t>
            </a:r>
            <a:r>
              <a:rPr sz="3200" dirty="0">
                <a:latin typeface="Calibri"/>
                <a:cs typeface="Calibri"/>
              </a:rPr>
              <a:t>which when </a:t>
            </a:r>
            <a:r>
              <a:rPr sz="3200" spc="-5" dirty="0">
                <a:latin typeface="Calibri"/>
                <a:cs typeface="Calibri"/>
              </a:rPr>
              <a:t>released  </a:t>
            </a:r>
            <a:r>
              <a:rPr sz="3200" spc="-10" dirty="0">
                <a:latin typeface="Calibri"/>
                <a:cs typeface="Calibri"/>
              </a:rPr>
              <a:t>coats </a:t>
            </a:r>
            <a:r>
              <a:rPr sz="3200" dirty="0">
                <a:latin typeface="Calibri"/>
                <a:cs typeface="Calibri"/>
              </a:rPr>
              <a:t>&amp; </a:t>
            </a:r>
            <a:r>
              <a:rPr sz="3200" spc="-5" dirty="0">
                <a:latin typeface="Calibri"/>
                <a:cs typeface="Calibri"/>
              </a:rPr>
              <a:t>binds </a:t>
            </a:r>
            <a:r>
              <a:rPr sz="3200" spc="-10" dirty="0">
                <a:latin typeface="Calibri"/>
                <a:cs typeface="Calibri"/>
              </a:rPr>
              <a:t>together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20" dirty="0">
                <a:latin typeface="Calibri"/>
                <a:cs typeface="Calibri"/>
              </a:rPr>
              <a:t>Keratin flakes,  </a:t>
            </a:r>
            <a:r>
              <a:rPr sz="3200" spc="-5" dirty="0">
                <a:latin typeface="Calibri"/>
                <a:cs typeface="Calibri"/>
              </a:rPr>
              <a:t>rendering </a:t>
            </a:r>
            <a:r>
              <a:rPr sz="3200" dirty="0">
                <a:latin typeface="Calibri"/>
                <a:cs typeface="Calibri"/>
              </a:rPr>
              <a:t>them </a:t>
            </a:r>
            <a:r>
              <a:rPr sz="3200" spc="-10" dirty="0">
                <a:latin typeface="Calibri"/>
                <a:cs typeface="Calibri"/>
              </a:rPr>
              <a:t>relatively </a:t>
            </a:r>
            <a:r>
              <a:rPr sz="3200" spc="-20" dirty="0">
                <a:latin typeface="Calibri"/>
                <a:cs typeface="Calibri"/>
              </a:rPr>
              <a:t>water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repellent.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4526" y="461899"/>
            <a:ext cx="37750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ODLANDBODIES</a:t>
            </a:r>
          </a:p>
        </p:txBody>
      </p:sp>
      <p:sp>
        <p:nvSpPr>
          <p:cNvPr id="3" name="object 3"/>
          <p:cNvSpPr/>
          <p:nvPr/>
        </p:nvSpPr>
        <p:spPr>
          <a:xfrm>
            <a:off x="152400" y="1600200"/>
            <a:ext cx="4038600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1600200"/>
            <a:ext cx="4343400" cy="480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8929" y="461899"/>
            <a:ext cx="49441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0" dirty="0"/>
              <a:t>STRATUM</a:t>
            </a:r>
            <a:r>
              <a:rPr spc="-45" dirty="0"/>
              <a:t> </a:t>
            </a:r>
            <a:r>
              <a:rPr spc="-5" dirty="0"/>
              <a:t>MALPIGHII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27412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Rete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Malpighii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3500" y="2460101"/>
            <a:ext cx="2279198" cy="27196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7072" y="2378964"/>
            <a:ext cx="2013203" cy="2810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68094" y="2505278"/>
            <a:ext cx="996950" cy="107759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960"/>
              </a:lnSpc>
              <a:spcBef>
                <a:spcPts val="535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Basal 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layer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80004" y="2450592"/>
            <a:ext cx="2298192" cy="27386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51988" y="4581144"/>
            <a:ext cx="373379" cy="4297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43072" y="2378964"/>
            <a:ext cx="2284476" cy="2810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54348" y="2505278"/>
            <a:ext cx="1664335" cy="107759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960"/>
              </a:lnSpc>
              <a:spcBef>
                <a:spcPts val="535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Prickle  cell</a:t>
            </a:r>
            <a:r>
              <a:rPr sz="36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layer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66003" y="2450592"/>
            <a:ext cx="2298192" cy="27386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05984" y="4517135"/>
            <a:ext cx="437388" cy="4983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29071" y="2378964"/>
            <a:ext cx="2371344" cy="28102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840729" y="2505278"/>
            <a:ext cx="1650364" cy="107759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960"/>
              </a:lnSpc>
              <a:spcBef>
                <a:spcPts val="535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600" spc="-8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3600" spc="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lar 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layer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8741" y="461899"/>
            <a:ext cx="49041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0" dirty="0"/>
              <a:t>STRATUM</a:t>
            </a:r>
            <a:r>
              <a:rPr spc="-75" dirty="0"/>
              <a:t> </a:t>
            </a:r>
            <a:r>
              <a:rPr spc="-10" dirty="0"/>
              <a:t>CORNEUM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6927"/>
            <a:ext cx="7920990" cy="437070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Anucleate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ts val="3635"/>
              </a:lnSpc>
              <a:spcBef>
                <a:spcPts val="409"/>
              </a:spcBef>
              <a:buFont typeface="Arial"/>
              <a:buChar char="•"/>
              <a:tabLst>
                <a:tab pos="354965" algn="l"/>
                <a:tab pos="355600" algn="l"/>
                <a:tab pos="3829050" algn="l"/>
              </a:tabLst>
            </a:pPr>
            <a:r>
              <a:rPr sz="3200" spc="-40" dirty="0">
                <a:solidFill>
                  <a:srgbClr val="C00000"/>
                </a:solidFill>
                <a:latin typeface="Calibri"/>
                <a:cs typeface="Calibri"/>
              </a:rPr>
              <a:t>KERATIN</a:t>
            </a:r>
            <a:r>
              <a:rPr sz="3200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SQUAMES-	</a:t>
            </a:r>
            <a:r>
              <a:rPr sz="3200" spc="-5" dirty="0">
                <a:latin typeface="Calibri"/>
                <a:cs typeface="Calibri"/>
              </a:rPr>
              <a:t>Lose their nuclei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Wingdings"/>
                <a:cs typeface="Wingdings"/>
              </a:rPr>
              <a:t></a:t>
            </a:r>
            <a:endParaRPr sz="3200">
              <a:latin typeface="Wingdings"/>
              <a:cs typeface="Wingdings"/>
            </a:endParaRPr>
          </a:p>
          <a:p>
            <a:pPr marL="355600">
              <a:lnSpc>
                <a:spcPts val="3635"/>
              </a:lnSpc>
            </a:pPr>
            <a:r>
              <a:rPr sz="3200" spc="-15" dirty="0">
                <a:latin typeface="Calibri"/>
                <a:cs typeface="Calibri"/>
              </a:rPr>
              <a:t>flattened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9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" dirty="0">
                <a:solidFill>
                  <a:srgbClr val="C00000"/>
                </a:solidFill>
                <a:latin typeface="Calibri"/>
                <a:cs typeface="Calibri"/>
              </a:rPr>
              <a:t>ORTHOKERATOSIS</a:t>
            </a:r>
            <a:r>
              <a:rPr sz="3200" spc="-30" dirty="0">
                <a:latin typeface="Calibri"/>
                <a:cs typeface="Calibri"/>
              </a:rPr>
              <a:t>- </a:t>
            </a:r>
            <a:r>
              <a:rPr sz="3200" spc="-25" dirty="0">
                <a:latin typeface="Calibri"/>
                <a:cs typeface="Calibri"/>
              </a:rPr>
              <a:t>Keratin </a:t>
            </a:r>
            <a:r>
              <a:rPr sz="3200" spc="-5" dirty="0">
                <a:latin typeface="Calibri"/>
                <a:cs typeface="Calibri"/>
              </a:rPr>
              <a:t>Squames </a:t>
            </a:r>
            <a:r>
              <a:rPr sz="3200" spc="-10" dirty="0">
                <a:latin typeface="Calibri"/>
                <a:cs typeface="Calibri"/>
              </a:rPr>
              <a:t>connect  at </a:t>
            </a:r>
            <a:r>
              <a:rPr sz="3200" dirty="0">
                <a:latin typeface="Calibri"/>
                <a:cs typeface="Calibri"/>
              </a:rPr>
              <a:t>their </a:t>
            </a:r>
            <a:r>
              <a:rPr sz="3200" spc="-5" dirty="0">
                <a:latin typeface="Calibri"/>
                <a:cs typeface="Calibri"/>
              </a:rPr>
              <a:t>edges</a:t>
            </a:r>
            <a:r>
              <a:rPr sz="3200" spc="-5" dirty="0">
                <a:latin typeface="Wingdings"/>
                <a:cs typeface="Wingdings"/>
              </a:rPr>
              <a:t>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Calibri"/>
                <a:cs typeface="Calibri"/>
              </a:rPr>
              <a:t>folded </a:t>
            </a:r>
            <a:r>
              <a:rPr sz="3200" spc="-25" dirty="0">
                <a:latin typeface="Calibri"/>
                <a:cs typeface="Calibri"/>
              </a:rPr>
              <a:t>Basket weave </a:t>
            </a:r>
            <a:r>
              <a:rPr sz="3200" spc="-20" dirty="0">
                <a:latin typeface="Calibri"/>
                <a:cs typeface="Calibri"/>
              </a:rPr>
              <a:t>pattern.  </a:t>
            </a:r>
            <a:r>
              <a:rPr sz="3200" spc="-15" dirty="0">
                <a:latin typeface="Calibri"/>
                <a:cs typeface="Calibri"/>
              </a:rPr>
              <a:t>Except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15" dirty="0">
                <a:latin typeface="Calibri"/>
                <a:cs typeface="Calibri"/>
              </a:rPr>
              <a:t>Acral </a:t>
            </a:r>
            <a:r>
              <a:rPr sz="3200" spc="-5" dirty="0">
                <a:latin typeface="Calibri"/>
                <a:cs typeface="Calibri"/>
              </a:rPr>
              <a:t>region (thick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compact)</a:t>
            </a:r>
            <a:endParaRPr sz="3200">
              <a:latin typeface="Calibri"/>
              <a:cs typeface="Calibri"/>
            </a:endParaRPr>
          </a:p>
          <a:p>
            <a:pPr marL="355600" marR="196215" indent="-342900">
              <a:lnSpc>
                <a:spcPct val="9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Thickness- </a:t>
            </a:r>
            <a:r>
              <a:rPr sz="3200" spc="-10" dirty="0">
                <a:latin typeface="Calibri"/>
                <a:cs typeface="Calibri"/>
              </a:rPr>
              <a:t>difficult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5" dirty="0">
                <a:latin typeface="Calibri"/>
                <a:cs typeface="Calibri"/>
              </a:rPr>
              <a:t>ascertain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15" dirty="0">
                <a:latin typeface="Calibri"/>
                <a:cs typeface="Calibri"/>
              </a:rPr>
              <a:t>formalin  </a:t>
            </a:r>
            <a:r>
              <a:rPr sz="3200" spc="-20" dirty="0">
                <a:latin typeface="Calibri"/>
                <a:cs typeface="Calibri"/>
              </a:rPr>
              <a:t>fixed </a:t>
            </a:r>
            <a:r>
              <a:rPr sz="3200" spc="-5" dirty="0">
                <a:latin typeface="Calibri"/>
                <a:cs typeface="Calibri"/>
              </a:rPr>
              <a:t>specimen- some </a:t>
            </a:r>
            <a:r>
              <a:rPr sz="3200" dirty="0">
                <a:latin typeface="Calibri"/>
                <a:cs typeface="Calibri"/>
              </a:rPr>
              <a:t>of the </a:t>
            </a:r>
            <a:r>
              <a:rPr sz="3200" spc="-10" dirty="0">
                <a:latin typeface="Calibri"/>
                <a:cs typeface="Calibri"/>
              </a:rPr>
              <a:t>outer </a:t>
            </a:r>
            <a:r>
              <a:rPr sz="3200" spc="-5" dirty="0">
                <a:latin typeface="Calibri"/>
                <a:cs typeface="Calibri"/>
              </a:rPr>
              <a:t>cell </a:t>
            </a:r>
            <a:r>
              <a:rPr sz="3200" spc="-25" dirty="0">
                <a:latin typeface="Calibri"/>
                <a:cs typeface="Calibri"/>
              </a:rPr>
              <a:t>layers  </a:t>
            </a:r>
            <a:r>
              <a:rPr sz="3200" spc="-5" dirty="0">
                <a:latin typeface="Calibri"/>
                <a:cs typeface="Calibri"/>
              </a:rPr>
              <a:t>frequently </a:t>
            </a:r>
            <a:r>
              <a:rPr sz="3200" spc="-10" dirty="0">
                <a:latin typeface="Calibri"/>
                <a:cs typeface="Calibri"/>
              </a:rPr>
              <a:t>detach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themselves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4292" y="0"/>
            <a:ext cx="44545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60" dirty="0"/>
              <a:t>STRATUM</a:t>
            </a:r>
            <a:r>
              <a:rPr sz="4000" spc="-55" dirty="0"/>
              <a:t> </a:t>
            </a:r>
            <a:r>
              <a:rPr sz="4000" spc="-15" dirty="0"/>
              <a:t>CORNEUM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762000" y="1142999"/>
            <a:ext cx="7696200" cy="5714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8739" y="620013"/>
            <a:ext cx="76892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BASKET </a:t>
            </a:r>
            <a:r>
              <a:rPr sz="2800" spc="-35" dirty="0">
                <a:solidFill>
                  <a:srgbClr val="C00000"/>
                </a:solidFill>
                <a:latin typeface="Calibri"/>
                <a:cs typeface="Calibri"/>
              </a:rPr>
              <a:t>WEAVE </a:t>
            </a:r>
            <a:r>
              <a:rPr sz="2800" spc="-55" dirty="0">
                <a:solidFill>
                  <a:srgbClr val="C00000"/>
                </a:solidFill>
                <a:latin typeface="Calibri"/>
                <a:cs typeface="Calibri"/>
              </a:rPr>
              <a:t>PATTERN- </a:t>
            </a:r>
            <a:r>
              <a:rPr sz="2800" spc="-15" dirty="0">
                <a:latin typeface="Calibri"/>
                <a:cs typeface="Calibri"/>
              </a:rPr>
              <a:t>Large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intercellularspaces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381000"/>
            <a:ext cx="8077200" cy="5704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09941"/>
            <a:ext cx="7474584" cy="383095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5" dirty="0">
                <a:solidFill>
                  <a:srgbClr val="C00000"/>
                </a:solidFill>
                <a:latin typeface="Calibri"/>
                <a:cs typeface="Calibri"/>
              </a:rPr>
              <a:t>HYPERKERATOSIS</a:t>
            </a:r>
            <a:r>
              <a:rPr sz="3200" spc="-25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 marL="355600" marR="5080" indent="25400">
              <a:lnSpc>
                <a:spcPct val="100000"/>
              </a:lnSpc>
              <a:spcBef>
                <a:spcPts val="770"/>
              </a:spcBef>
            </a:pPr>
            <a:r>
              <a:rPr sz="3200" spc="-15" dirty="0">
                <a:latin typeface="Calibri"/>
                <a:cs typeface="Calibri"/>
              </a:rPr>
              <a:t>-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Thickening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latin typeface="Calibri"/>
                <a:cs typeface="Calibri"/>
              </a:rPr>
              <a:t>Stratum </a:t>
            </a:r>
            <a:r>
              <a:rPr sz="3200" spc="-5" dirty="0">
                <a:latin typeface="Calibri"/>
                <a:cs typeface="Calibri"/>
              </a:rPr>
              <a:t>Corneum, </a:t>
            </a:r>
            <a:r>
              <a:rPr sz="3200" spc="-10" dirty="0">
                <a:latin typeface="Calibri"/>
                <a:cs typeface="Calibri"/>
              </a:rPr>
              <a:t>often  </a:t>
            </a:r>
            <a:r>
              <a:rPr sz="3200" spc="-5" dirty="0">
                <a:latin typeface="Calibri"/>
                <a:cs typeface="Calibri"/>
              </a:rPr>
              <a:t>associated </a:t>
            </a:r>
            <a:r>
              <a:rPr sz="3200" dirty="0">
                <a:latin typeface="Calibri"/>
                <a:cs typeface="Calibri"/>
              </a:rPr>
              <a:t>with </a:t>
            </a:r>
            <a:r>
              <a:rPr sz="3200" spc="-15" dirty="0">
                <a:latin typeface="Calibri"/>
                <a:cs typeface="Calibri"/>
              </a:rPr>
              <a:t>qualitative </a:t>
            </a:r>
            <a:r>
              <a:rPr sz="3200" dirty="0">
                <a:latin typeface="Calibri"/>
                <a:cs typeface="Calibri"/>
              </a:rPr>
              <a:t>abnormality </a:t>
            </a:r>
            <a:r>
              <a:rPr sz="3200" spc="-5" dirty="0">
                <a:latin typeface="Calibri"/>
                <a:cs typeface="Calibri"/>
              </a:rPr>
              <a:t>of  </a:t>
            </a:r>
            <a:r>
              <a:rPr sz="3200" spc="-20" dirty="0">
                <a:latin typeface="Calibri"/>
                <a:cs typeface="Calibri"/>
              </a:rPr>
              <a:t>Keratin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40" dirty="0">
                <a:solidFill>
                  <a:srgbClr val="C00000"/>
                </a:solidFill>
                <a:latin typeface="Calibri"/>
                <a:cs typeface="Calibri"/>
              </a:rPr>
              <a:t>PARAKERATOSIS</a:t>
            </a:r>
            <a:r>
              <a:rPr sz="3200" spc="-40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 marL="355600" marR="160655" indent="117475">
              <a:lnSpc>
                <a:spcPct val="100000"/>
              </a:lnSpc>
              <a:spcBef>
                <a:spcPts val="770"/>
              </a:spcBef>
            </a:pPr>
            <a:r>
              <a:rPr sz="3200" spc="-15" dirty="0">
                <a:latin typeface="Calibri"/>
                <a:cs typeface="Calibri"/>
              </a:rPr>
              <a:t>-Keratinisation </a:t>
            </a:r>
            <a:r>
              <a:rPr sz="3200" dirty="0">
                <a:latin typeface="Calibri"/>
                <a:cs typeface="Calibri"/>
              </a:rPr>
              <a:t>with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retained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nuclei </a:t>
            </a:r>
            <a:r>
              <a:rPr sz="3200" dirty="0">
                <a:latin typeface="Calibri"/>
                <a:cs typeface="Calibri"/>
              </a:rPr>
              <a:t>in the  </a:t>
            </a:r>
            <a:r>
              <a:rPr sz="3200" spc="-15" dirty="0">
                <a:latin typeface="Calibri"/>
                <a:cs typeface="Calibri"/>
              </a:rPr>
              <a:t>Stratum</a:t>
            </a:r>
            <a:r>
              <a:rPr sz="3200" spc="-5" dirty="0">
                <a:latin typeface="Calibri"/>
                <a:cs typeface="Calibri"/>
              </a:rPr>
              <a:t> Corneum.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9136" y="476453"/>
            <a:ext cx="46672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0" dirty="0"/>
              <a:t>STRATUM</a:t>
            </a:r>
            <a:r>
              <a:rPr spc="-75" dirty="0"/>
              <a:t> </a:t>
            </a:r>
            <a:r>
              <a:rPr spc="-15" dirty="0"/>
              <a:t>LUCIDUM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38541"/>
            <a:ext cx="7037070" cy="236791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Between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Granular </a:t>
            </a:r>
            <a:r>
              <a:rPr sz="3200" dirty="0">
                <a:latin typeface="Calibri"/>
                <a:cs typeface="Calibri"/>
              </a:rPr>
              <a:t>&amp; </a:t>
            </a:r>
            <a:r>
              <a:rPr sz="3200" spc="-5" dirty="0">
                <a:latin typeface="Calibri"/>
                <a:cs typeface="Calibri"/>
              </a:rPr>
              <a:t>Cornified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layers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Skin </a:t>
            </a:r>
            <a:r>
              <a:rPr sz="3200" spc="-15" dirty="0">
                <a:latin typeface="Calibri"/>
                <a:cs typeface="Calibri"/>
              </a:rPr>
              <a:t>from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Palms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&amp;</a:t>
            </a:r>
            <a:r>
              <a:rPr sz="320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Soles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Difficult </a:t>
            </a:r>
            <a:r>
              <a:rPr sz="3200" spc="-20" dirty="0">
                <a:latin typeface="Calibri"/>
                <a:cs typeface="Calibri"/>
              </a:rPr>
              <a:t>to </a:t>
            </a:r>
            <a:r>
              <a:rPr sz="3200" spc="-5" dirty="0">
                <a:latin typeface="Calibri"/>
                <a:cs typeface="Calibri"/>
              </a:rPr>
              <a:t>identify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5" dirty="0">
                <a:latin typeface="Calibri"/>
                <a:cs typeface="Calibri"/>
              </a:rPr>
              <a:t>H&amp;E</a:t>
            </a:r>
            <a:r>
              <a:rPr sz="3200" spc="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sections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Thin Homogenous eosinophilic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zone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9136" y="110439"/>
            <a:ext cx="46672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0" dirty="0"/>
              <a:t>STRATUM</a:t>
            </a:r>
            <a:r>
              <a:rPr spc="-75" dirty="0"/>
              <a:t> </a:t>
            </a:r>
            <a:r>
              <a:rPr spc="-15" dirty="0"/>
              <a:t>LUCIDUM</a:t>
            </a:r>
          </a:p>
        </p:txBody>
      </p:sp>
      <p:sp>
        <p:nvSpPr>
          <p:cNvPr id="3" name="object 3"/>
          <p:cNvSpPr/>
          <p:nvPr/>
        </p:nvSpPr>
        <p:spPr>
          <a:xfrm>
            <a:off x="685800" y="838200"/>
            <a:ext cx="7848600" cy="563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/>
              <a:t>DERMO- EPIDERMAL</a:t>
            </a:r>
            <a:r>
              <a:rPr spc="-75" dirty="0"/>
              <a:t> </a:t>
            </a:r>
            <a:r>
              <a:rPr dirty="0"/>
              <a:t>JUNCTION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864475" cy="2075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978535" indent="-34290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Basement </a:t>
            </a:r>
            <a:r>
              <a:rPr sz="3200" spc="-10" dirty="0">
                <a:latin typeface="Calibri"/>
                <a:cs typeface="Calibri"/>
              </a:rPr>
              <a:t>Membrane at </a:t>
            </a:r>
            <a:r>
              <a:rPr sz="3200" spc="-5" dirty="0">
                <a:latin typeface="Calibri"/>
                <a:cs typeface="Calibri"/>
              </a:rPr>
              <a:t>the junction of  Epidermis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Dermis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Wingdings"/>
              <a:buChar char=""/>
              <a:tabLst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Folds </a:t>
            </a:r>
            <a:r>
              <a:rPr sz="3200" spc="-5" dirty="0">
                <a:latin typeface="Calibri"/>
                <a:cs typeface="Calibri"/>
              </a:rPr>
              <a:t>of interlocking ridges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epidermis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RETE 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RIDGES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DERMAL</a:t>
            </a:r>
            <a:r>
              <a:rPr sz="3200" spc="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C00000"/>
                </a:solidFill>
                <a:latin typeface="Calibri"/>
                <a:cs typeface="Calibri"/>
              </a:rPr>
              <a:t>PAPILLAE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16408"/>
            <a:ext cx="8763000" cy="6336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90029" y="2757042"/>
            <a:ext cx="1414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 marR="5080" indent="-6921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1F5F"/>
                </a:solidFill>
              </a:rPr>
              <a:t>D</a:t>
            </a:r>
            <a:r>
              <a:rPr sz="2400" spc="5" dirty="0">
                <a:solidFill>
                  <a:srgbClr val="001F5F"/>
                </a:solidFill>
              </a:rPr>
              <a:t>o</a:t>
            </a:r>
            <a:r>
              <a:rPr sz="2400" spc="-5" dirty="0">
                <a:solidFill>
                  <a:srgbClr val="001F5F"/>
                </a:solidFill>
              </a:rPr>
              <a:t>w</a:t>
            </a:r>
            <a:r>
              <a:rPr sz="2400" spc="-25" dirty="0">
                <a:solidFill>
                  <a:srgbClr val="001F5F"/>
                </a:solidFill>
              </a:rPr>
              <a:t>nw</a:t>
            </a:r>
            <a:r>
              <a:rPr sz="2400" dirty="0">
                <a:solidFill>
                  <a:srgbClr val="001F5F"/>
                </a:solidFill>
              </a:rPr>
              <a:t>a</a:t>
            </a:r>
            <a:r>
              <a:rPr sz="2400" spc="-20" dirty="0">
                <a:solidFill>
                  <a:srgbClr val="001F5F"/>
                </a:solidFill>
              </a:rPr>
              <a:t>r</a:t>
            </a:r>
            <a:r>
              <a:rPr sz="2400" dirty="0">
                <a:solidFill>
                  <a:srgbClr val="001F5F"/>
                </a:solidFill>
              </a:rPr>
              <a:t>d  </a:t>
            </a:r>
            <a:r>
              <a:rPr sz="2400" spc="-5" dirty="0">
                <a:solidFill>
                  <a:srgbClr val="001F5F"/>
                </a:solidFill>
              </a:rPr>
              <a:t>projection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6709029" y="5500827"/>
            <a:ext cx="2397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Upward</a:t>
            </a:r>
            <a:r>
              <a:rPr sz="24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projection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4974" y="461899"/>
            <a:ext cx="76727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SPECIALISED </a:t>
            </a:r>
            <a:r>
              <a:rPr spc="-5" dirty="0"/>
              <a:t>CELLS </a:t>
            </a:r>
            <a:r>
              <a:rPr dirty="0"/>
              <a:t>IN</a:t>
            </a:r>
            <a:r>
              <a:rPr spc="-55" dirty="0"/>
              <a:t> </a:t>
            </a:r>
            <a:r>
              <a:rPr dirty="0"/>
              <a:t>EPIDERMIS</a:t>
            </a:r>
          </a:p>
        </p:txBody>
      </p:sp>
      <p:sp>
        <p:nvSpPr>
          <p:cNvPr id="3" name="object 3"/>
          <p:cNvSpPr/>
          <p:nvPr/>
        </p:nvSpPr>
        <p:spPr>
          <a:xfrm>
            <a:off x="426456" y="1863410"/>
            <a:ext cx="3946031" cy="1273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0843" y="3228930"/>
            <a:ext cx="3947727" cy="1074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843" y="4358179"/>
            <a:ext cx="3947727" cy="10733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53897" y="2006930"/>
            <a:ext cx="3378835" cy="3133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105"/>
              </a:spcBef>
            </a:pPr>
            <a:r>
              <a:rPr sz="5000" dirty="0">
                <a:solidFill>
                  <a:srgbClr val="FFFFFF"/>
                </a:solidFill>
                <a:latin typeface="Calibri"/>
                <a:cs typeface="Calibri"/>
              </a:rPr>
              <a:t>Melanoc</a:t>
            </a:r>
            <a:r>
              <a:rPr sz="5000" spc="3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5000" spc="-4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5000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5000">
              <a:latin typeface="Calibri"/>
              <a:cs typeface="Calibri"/>
            </a:endParaRPr>
          </a:p>
          <a:p>
            <a:pPr marL="12700" marR="19050">
              <a:lnSpc>
                <a:spcPct val="176300"/>
              </a:lnSpc>
              <a:spcBef>
                <a:spcPts val="695"/>
              </a:spcBef>
            </a:pPr>
            <a:r>
              <a:rPr sz="4200" spc="-5" dirty="0">
                <a:solidFill>
                  <a:srgbClr val="FFFFFF"/>
                </a:solidFill>
                <a:latin typeface="Calibri"/>
                <a:cs typeface="Calibri"/>
              </a:rPr>
              <a:t>Langerhan</a:t>
            </a:r>
            <a:r>
              <a:rPr sz="4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200" spc="-5" dirty="0">
                <a:solidFill>
                  <a:srgbClr val="FFFFFF"/>
                </a:solidFill>
                <a:latin typeface="Calibri"/>
                <a:cs typeface="Calibri"/>
              </a:rPr>
              <a:t>cells  </a:t>
            </a:r>
            <a:r>
              <a:rPr sz="4200" spc="-25" dirty="0">
                <a:solidFill>
                  <a:srgbClr val="FFFFFF"/>
                </a:solidFill>
                <a:latin typeface="Calibri"/>
                <a:cs typeface="Calibri"/>
              </a:rPr>
              <a:t>Merkel</a:t>
            </a:r>
            <a:r>
              <a:rPr sz="4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200" spc="-5" dirty="0">
                <a:solidFill>
                  <a:srgbClr val="FFFFFF"/>
                </a:solidFill>
                <a:latin typeface="Calibri"/>
                <a:cs typeface="Calibri"/>
              </a:rPr>
              <a:t>cells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67200" y="1142998"/>
            <a:ext cx="4724400" cy="5714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0161" y="225297"/>
            <a:ext cx="3503929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MELANOCYTES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053816"/>
            <a:ext cx="7325359" cy="334200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Neural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crest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derived</a:t>
            </a:r>
            <a:r>
              <a:rPr sz="3200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cells</a:t>
            </a:r>
            <a:endParaRPr sz="3200">
              <a:latin typeface="Calibri"/>
              <a:cs typeface="Calibri"/>
            </a:endParaRPr>
          </a:p>
          <a:p>
            <a:pPr marL="355600" marR="62992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Basal </a:t>
            </a:r>
            <a:r>
              <a:rPr sz="3200" spc="-20" dirty="0">
                <a:latin typeface="Calibri"/>
                <a:cs typeface="Calibri"/>
              </a:rPr>
              <a:t>layer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epidermis- between </a:t>
            </a:r>
            <a:r>
              <a:rPr sz="3200" spc="-10" dirty="0">
                <a:latin typeface="Calibri"/>
                <a:cs typeface="Calibri"/>
              </a:rPr>
              <a:t>two  </a:t>
            </a:r>
            <a:r>
              <a:rPr sz="3200" dirty="0">
                <a:latin typeface="Calibri"/>
                <a:cs typeface="Calibri"/>
              </a:rPr>
              <a:t>Basal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Keratinocytes</a:t>
            </a:r>
            <a:endParaRPr sz="3200">
              <a:latin typeface="Calibri"/>
              <a:cs typeface="Calibri"/>
            </a:endParaRPr>
          </a:p>
          <a:p>
            <a:pPr marL="355600" marR="65151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Rounded </a:t>
            </a:r>
            <a:r>
              <a:rPr sz="3200" dirty="0">
                <a:latin typeface="Calibri"/>
                <a:cs typeface="Calibri"/>
              </a:rPr>
              <a:t>cell </a:t>
            </a:r>
            <a:r>
              <a:rPr sz="3200" spc="-5" dirty="0">
                <a:latin typeface="Calibri"/>
                <a:cs typeface="Calibri"/>
              </a:rPr>
              <a:t>bodies, </a:t>
            </a:r>
            <a:r>
              <a:rPr sz="3200" dirty="0">
                <a:latin typeface="Calibri"/>
                <a:cs typeface="Calibri"/>
              </a:rPr>
              <a:t>clear </a:t>
            </a:r>
            <a:r>
              <a:rPr sz="3200" spc="-5" dirty="0">
                <a:latin typeface="Calibri"/>
                <a:cs typeface="Calibri"/>
              </a:rPr>
              <a:t>cytoplasm=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MASSON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CLEAR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CELLS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Slender </a:t>
            </a:r>
            <a:r>
              <a:rPr sz="3200" spc="-10" dirty="0">
                <a:latin typeface="Calibri"/>
                <a:cs typeface="Calibri"/>
              </a:rPr>
              <a:t>cytoplasmic processes</a:t>
            </a:r>
            <a:r>
              <a:rPr sz="3200" spc="75" dirty="0"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(Dendrites</a:t>
            </a:r>
            <a:r>
              <a:rPr sz="3200" spc="-1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0161" y="286257"/>
            <a:ext cx="3503929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MELANOCYTES</a:t>
            </a:r>
          </a:p>
        </p:txBody>
      </p:sp>
      <p:sp>
        <p:nvSpPr>
          <p:cNvPr id="3" name="object 3"/>
          <p:cNvSpPr/>
          <p:nvPr/>
        </p:nvSpPr>
        <p:spPr>
          <a:xfrm>
            <a:off x="914400" y="990600"/>
            <a:ext cx="7543800" cy="548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0976" y="461899"/>
            <a:ext cx="57016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Location of</a:t>
            </a:r>
            <a:r>
              <a:rPr spc="-35" dirty="0"/>
              <a:t> </a:t>
            </a:r>
            <a:r>
              <a:rPr spc="-10" dirty="0"/>
              <a:t>Melanocytes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7988300" cy="236791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Basal </a:t>
            </a:r>
            <a:r>
              <a:rPr sz="3200" spc="-20" dirty="0">
                <a:latin typeface="Calibri"/>
                <a:cs typeface="Calibri"/>
              </a:rPr>
              <a:t>layer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Skin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Hair </a:t>
            </a:r>
            <a:r>
              <a:rPr sz="3200" spc="-15" dirty="0">
                <a:latin typeface="Calibri"/>
                <a:cs typeface="Calibri"/>
              </a:rPr>
              <a:t>follicles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Most </a:t>
            </a:r>
            <a:r>
              <a:rPr sz="3200" spc="-5" dirty="0">
                <a:latin typeface="Calibri"/>
                <a:cs typeface="Calibri"/>
              </a:rPr>
              <a:t>Squamous </a:t>
            </a:r>
            <a:r>
              <a:rPr sz="3200" spc="-20" dirty="0">
                <a:latin typeface="Calibri"/>
                <a:cs typeface="Calibri"/>
              </a:rPr>
              <a:t>covered </a:t>
            </a:r>
            <a:r>
              <a:rPr sz="3200" spc="-5" dirty="0">
                <a:latin typeface="Calibri"/>
                <a:cs typeface="Calibri"/>
              </a:rPr>
              <a:t>Mucosal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membranes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Leptomeninges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4514" y="496950"/>
            <a:ext cx="74110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latin typeface="Calibri"/>
                <a:cs typeface="Calibri"/>
              </a:rPr>
              <a:t>MELANIN</a:t>
            </a:r>
            <a:r>
              <a:rPr sz="4000" spc="-10" dirty="0">
                <a:latin typeface="Calibri"/>
                <a:cs typeface="Calibri"/>
              </a:rPr>
              <a:t>- </a:t>
            </a:r>
            <a:r>
              <a:rPr sz="4000" spc="-15" dirty="0">
                <a:latin typeface="Calibri"/>
                <a:cs typeface="Calibri"/>
              </a:rPr>
              <a:t>yellowish </a:t>
            </a:r>
            <a:r>
              <a:rPr sz="4000" spc="-20" dirty="0">
                <a:latin typeface="Calibri"/>
                <a:cs typeface="Calibri"/>
              </a:rPr>
              <a:t>brown to</a:t>
            </a:r>
            <a:r>
              <a:rPr sz="4000" spc="30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black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0863" y="1361212"/>
            <a:ext cx="7056170" cy="1235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69137" y="1485391"/>
            <a:ext cx="2183765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0" spc="-45" dirty="0">
                <a:solidFill>
                  <a:srgbClr val="FFFFFF"/>
                </a:solidFill>
                <a:latin typeface="Calibri"/>
                <a:cs typeface="Calibri"/>
              </a:rPr>
              <a:t>Tyrosine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48083" y="2720620"/>
            <a:ext cx="7056170" cy="1235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65303" y="4081552"/>
            <a:ext cx="7056170" cy="12356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33971" y="2228088"/>
            <a:ext cx="879348" cy="8595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51192" y="3581400"/>
            <a:ext cx="879348" cy="859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27524" y="5402844"/>
            <a:ext cx="6816475" cy="12067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86636" y="2845688"/>
            <a:ext cx="6369685" cy="3449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-100" dirty="0">
                <a:solidFill>
                  <a:srgbClr val="FFFFFF"/>
                </a:solidFill>
                <a:latin typeface="Calibri"/>
                <a:cs typeface="Calibri"/>
              </a:rPr>
              <a:t>DOPA</a:t>
            </a:r>
            <a:endParaRPr sz="5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Times New Roman"/>
              <a:cs typeface="Times New Roman"/>
            </a:endParaRPr>
          </a:p>
          <a:p>
            <a:pPr marL="629285">
              <a:lnSpc>
                <a:spcPct val="100000"/>
              </a:lnSpc>
            </a:pPr>
            <a:r>
              <a:rPr sz="5000" dirty="0">
                <a:solidFill>
                  <a:srgbClr val="FFFFFF"/>
                </a:solidFill>
                <a:latin typeface="Calibri"/>
                <a:cs typeface="Calibri"/>
              </a:rPr>
              <a:t>Melanin</a:t>
            </a:r>
            <a:endParaRPr sz="5000">
              <a:latin typeface="Calibri"/>
              <a:cs typeface="Calibri"/>
            </a:endParaRPr>
          </a:p>
          <a:p>
            <a:pPr marL="2577465">
              <a:lnSpc>
                <a:spcPct val="100000"/>
              </a:lnSpc>
              <a:spcBef>
                <a:spcPts val="4365"/>
              </a:spcBef>
            </a:pPr>
            <a:r>
              <a:rPr sz="4900" spc="-15" dirty="0">
                <a:solidFill>
                  <a:srgbClr val="FFFFFF"/>
                </a:solidFill>
                <a:latin typeface="Calibri"/>
                <a:cs typeface="Calibri"/>
              </a:rPr>
              <a:t>Melanoprotein</a:t>
            </a:r>
            <a:endParaRPr sz="49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696961" y="4953761"/>
            <a:ext cx="637540" cy="762000"/>
          </a:xfrm>
          <a:custGeom>
            <a:avLst/>
            <a:gdLst/>
            <a:ahLst/>
            <a:cxnLst/>
            <a:rect l="l" t="t" r="r" b="b"/>
            <a:pathLst>
              <a:path w="637540" h="762000">
                <a:moveTo>
                  <a:pt x="637032" y="443484"/>
                </a:moveTo>
                <a:lnTo>
                  <a:pt x="0" y="443484"/>
                </a:lnTo>
                <a:lnTo>
                  <a:pt x="318516" y="762000"/>
                </a:lnTo>
                <a:lnTo>
                  <a:pt x="637032" y="443484"/>
                </a:lnTo>
                <a:close/>
              </a:path>
              <a:path w="637540" h="762000">
                <a:moveTo>
                  <a:pt x="477774" y="0"/>
                </a:moveTo>
                <a:lnTo>
                  <a:pt x="159258" y="0"/>
                </a:lnTo>
                <a:lnTo>
                  <a:pt x="159258" y="443484"/>
                </a:lnTo>
                <a:lnTo>
                  <a:pt x="477774" y="443484"/>
                </a:lnTo>
                <a:lnTo>
                  <a:pt x="47777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96961" y="4953761"/>
            <a:ext cx="637540" cy="762000"/>
          </a:xfrm>
          <a:custGeom>
            <a:avLst/>
            <a:gdLst/>
            <a:ahLst/>
            <a:cxnLst/>
            <a:rect l="l" t="t" r="r" b="b"/>
            <a:pathLst>
              <a:path w="637540" h="762000">
                <a:moveTo>
                  <a:pt x="0" y="443484"/>
                </a:moveTo>
                <a:lnTo>
                  <a:pt x="159258" y="443484"/>
                </a:lnTo>
                <a:lnTo>
                  <a:pt x="159258" y="0"/>
                </a:lnTo>
                <a:lnTo>
                  <a:pt x="477774" y="0"/>
                </a:lnTo>
                <a:lnTo>
                  <a:pt x="477774" y="443484"/>
                </a:lnTo>
                <a:lnTo>
                  <a:pt x="637032" y="443484"/>
                </a:lnTo>
                <a:lnTo>
                  <a:pt x="318516" y="762000"/>
                </a:lnTo>
                <a:lnTo>
                  <a:pt x="0" y="443484"/>
                </a:lnTo>
                <a:close/>
              </a:path>
            </a:pathLst>
          </a:custGeom>
          <a:ln w="25908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533400"/>
            <a:ext cx="7696200" cy="5593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9721" y="453897"/>
            <a:ext cx="76060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LANGERHANS </a:t>
            </a:r>
            <a:r>
              <a:rPr spc="-5" dirty="0"/>
              <a:t>CELLS</a:t>
            </a:r>
            <a:r>
              <a:rPr spc="-85" dirty="0"/>
              <a:t> </a:t>
            </a:r>
            <a:r>
              <a:rPr b="0" spc="-5" dirty="0">
                <a:latin typeface="Calibri"/>
                <a:cs typeface="Calibri"/>
              </a:rPr>
              <a:t>(Histiocytes)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723770"/>
            <a:ext cx="7919084" cy="320802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376555" indent="-364490">
              <a:lnSpc>
                <a:spcPct val="100000"/>
              </a:lnSpc>
              <a:spcBef>
                <a:spcPts val="960"/>
              </a:spcBef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sz="3600" dirty="0">
                <a:solidFill>
                  <a:srgbClr val="C00000"/>
                </a:solidFill>
                <a:latin typeface="Calibri"/>
                <a:cs typeface="Calibri"/>
              </a:rPr>
              <a:t>Bone </a:t>
            </a:r>
            <a:r>
              <a:rPr sz="3600" spc="-15" dirty="0">
                <a:solidFill>
                  <a:srgbClr val="C00000"/>
                </a:solidFill>
                <a:latin typeface="Calibri"/>
                <a:cs typeface="Calibri"/>
              </a:rPr>
              <a:t>marrow </a:t>
            </a:r>
            <a:r>
              <a:rPr sz="3600" spc="-10" dirty="0">
                <a:solidFill>
                  <a:srgbClr val="C00000"/>
                </a:solidFill>
                <a:latin typeface="Calibri"/>
                <a:cs typeface="Calibri"/>
              </a:rPr>
              <a:t>derived </a:t>
            </a:r>
            <a:r>
              <a:rPr sz="3600" spc="-5" dirty="0">
                <a:solidFill>
                  <a:srgbClr val="C00000"/>
                </a:solidFill>
                <a:latin typeface="Calibri"/>
                <a:cs typeface="Calibri"/>
              </a:rPr>
              <a:t>Dendritic</a:t>
            </a:r>
            <a:r>
              <a:rPr sz="3600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C00000"/>
                </a:solidFill>
                <a:latin typeface="Calibri"/>
                <a:cs typeface="Calibri"/>
              </a:rPr>
              <a:t>cells</a:t>
            </a:r>
            <a:endParaRPr sz="3600">
              <a:latin typeface="Calibri"/>
              <a:cs typeface="Calibri"/>
            </a:endParaRPr>
          </a:p>
          <a:p>
            <a:pPr marL="376555" indent="-364490">
              <a:lnSpc>
                <a:spcPct val="100000"/>
              </a:lnSpc>
              <a:spcBef>
                <a:spcPts val="865"/>
              </a:spcBef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sz="3600" spc="-20" dirty="0">
                <a:latin typeface="Calibri"/>
                <a:cs typeface="Calibri"/>
              </a:rPr>
              <a:t>Intra- </a:t>
            </a:r>
            <a:r>
              <a:rPr sz="3600" dirty="0">
                <a:latin typeface="Calibri"/>
                <a:cs typeface="Calibri"/>
              </a:rPr>
              <a:t>epidermal </a:t>
            </a:r>
            <a:r>
              <a:rPr sz="3600" spc="-10" dirty="0">
                <a:solidFill>
                  <a:srgbClr val="C00000"/>
                </a:solidFill>
                <a:latin typeface="Calibri"/>
                <a:cs typeface="Calibri"/>
              </a:rPr>
              <a:t>Antigen Presenting</a:t>
            </a:r>
            <a:r>
              <a:rPr sz="3600" spc="-1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C00000"/>
                </a:solidFill>
                <a:latin typeface="Calibri"/>
                <a:cs typeface="Calibri"/>
              </a:rPr>
              <a:t>cells</a:t>
            </a:r>
            <a:endParaRPr sz="3600">
              <a:latin typeface="Calibri"/>
              <a:cs typeface="Calibri"/>
            </a:endParaRPr>
          </a:p>
          <a:p>
            <a:pPr marL="376555" indent="-364490">
              <a:lnSpc>
                <a:spcPct val="100000"/>
              </a:lnSpc>
              <a:spcBef>
                <a:spcPts val="865"/>
              </a:spcBef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sz="3600" spc="-10" dirty="0">
                <a:latin typeface="Calibri"/>
                <a:cs typeface="Calibri"/>
              </a:rPr>
              <a:t>Difficult </a:t>
            </a:r>
            <a:r>
              <a:rPr sz="3600" spc="-25" dirty="0">
                <a:latin typeface="Calibri"/>
                <a:cs typeface="Calibri"/>
              </a:rPr>
              <a:t>to </a:t>
            </a:r>
            <a:r>
              <a:rPr sz="3600" spc="-10" dirty="0">
                <a:latin typeface="Calibri"/>
                <a:cs typeface="Calibri"/>
              </a:rPr>
              <a:t>see </a:t>
            </a:r>
            <a:r>
              <a:rPr sz="3600" dirty="0">
                <a:latin typeface="Calibri"/>
                <a:cs typeface="Calibri"/>
              </a:rPr>
              <a:t>in </a:t>
            </a:r>
            <a:r>
              <a:rPr sz="3600" spc="-15" dirty="0">
                <a:latin typeface="Calibri"/>
                <a:cs typeface="Calibri"/>
              </a:rPr>
              <a:t>routine </a:t>
            </a:r>
            <a:r>
              <a:rPr sz="3600" spc="-5" dirty="0">
                <a:latin typeface="Calibri"/>
                <a:cs typeface="Calibri"/>
              </a:rPr>
              <a:t>H&amp;E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section</a:t>
            </a:r>
            <a:endParaRPr sz="3600">
              <a:latin typeface="Calibri"/>
              <a:cs typeface="Calibri"/>
            </a:endParaRPr>
          </a:p>
          <a:p>
            <a:pPr marL="355600" marR="57150" indent="-342900">
              <a:lnSpc>
                <a:spcPct val="100000"/>
              </a:lnSpc>
              <a:spcBef>
                <a:spcPts val="865"/>
              </a:spcBef>
              <a:buSzPct val="97222"/>
              <a:buFont typeface="Wingdings"/>
              <a:buChar char=""/>
              <a:tabLst>
                <a:tab pos="377190" algn="l"/>
              </a:tabLst>
            </a:pPr>
            <a:r>
              <a:rPr sz="3600" dirty="0">
                <a:latin typeface="Calibri"/>
                <a:cs typeface="Calibri"/>
              </a:rPr>
              <a:t>All </a:t>
            </a:r>
            <a:r>
              <a:rPr sz="3600" spc="-35" dirty="0">
                <a:latin typeface="Calibri"/>
                <a:cs typeface="Calibri"/>
              </a:rPr>
              <a:t>layers </a:t>
            </a:r>
            <a:r>
              <a:rPr sz="3600" spc="-5" dirty="0">
                <a:latin typeface="Calibri"/>
                <a:cs typeface="Calibri"/>
              </a:rPr>
              <a:t>of </a:t>
            </a:r>
            <a:r>
              <a:rPr sz="3600" dirty="0">
                <a:latin typeface="Calibri"/>
                <a:cs typeface="Calibri"/>
              </a:rPr>
              <a:t>the </a:t>
            </a:r>
            <a:r>
              <a:rPr sz="3600" spc="-5" dirty="0">
                <a:latin typeface="Calibri"/>
                <a:cs typeface="Calibri"/>
              </a:rPr>
              <a:t>Epidermis, </a:t>
            </a:r>
            <a:r>
              <a:rPr sz="3600" dirty="0">
                <a:solidFill>
                  <a:srgbClr val="C00000"/>
                </a:solidFill>
                <a:latin typeface="Calibri"/>
                <a:cs typeface="Calibri"/>
              </a:rPr>
              <a:t>PRICKLE </a:t>
            </a:r>
            <a:r>
              <a:rPr sz="3600" spc="-5" dirty="0">
                <a:solidFill>
                  <a:srgbClr val="C00000"/>
                </a:solidFill>
                <a:latin typeface="Calibri"/>
                <a:cs typeface="Calibri"/>
              </a:rPr>
              <a:t>CELL  </a:t>
            </a:r>
            <a:r>
              <a:rPr sz="3600" spc="-60" dirty="0">
                <a:solidFill>
                  <a:srgbClr val="C00000"/>
                </a:solidFill>
                <a:latin typeface="Calibri"/>
                <a:cs typeface="Calibri"/>
              </a:rPr>
              <a:t>LAYER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762000"/>
            <a:ext cx="7924800" cy="594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69845" y="283210"/>
            <a:ext cx="40068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LANGERHANS</a:t>
            </a:r>
            <a:r>
              <a:rPr sz="4000" spc="-20" dirty="0"/>
              <a:t> </a:t>
            </a:r>
            <a:r>
              <a:rPr sz="4000" spc="-10" dirty="0"/>
              <a:t>CELL</a:t>
            </a:r>
            <a:endParaRPr sz="4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9845" y="283210"/>
            <a:ext cx="40068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LANGERHANS</a:t>
            </a:r>
            <a:r>
              <a:rPr sz="4000" spc="-20" dirty="0"/>
              <a:t> </a:t>
            </a:r>
            <a:r>
              <a:rPr sz="4000" spc="-10" dirty="0"/>
              <a:t>CELL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52400" y="1676398"/>
            <a:ext cx="8763000" cy="51815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001013"/>
            <a:ext cx="68707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IHC- </a:t>
            </a:r>
            <a:r>
              <a:rPr sz="2800" spc="-20" dirty="0">
                <a:latin typeface="Calibri"/>
                <a:cs typeface="Calibri"/>
              </a:rPr>
              <a:t>express </a:t>
            </a:r>
            <a:r>
              <a:rPr sz="2800" spc="-10" dirty="0">
                <a:latin typeface="Calibri"/>
                <a:cs typeface="Calibri"/>
              </a:rPr>
              <a:t>CD1a, </a:t>
            </a:r>
            <a:r>
              <a:rPr sz="2800" spc="-5" dirty="0">
                <a:latin typeface="Calibri"/>
                <a:cs typeface="Calibri"/>
              </a:rPr>
              <a:t>langherin &amp; S-100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protein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3600" y="762000"/>
            <a:ext cx="4724400" cy="594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339" y="847344"/>
            <a:ext cx="2359152" cy="52562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30603" y="2384368"/>
            <a:ext cx="533400" cy="12782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895"/>
              </a:lnSpc>
            </a:pP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THICK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30603" y="1165779"/>
            <a:ext cx="533400" cy="10134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895"/>
              </a:lnSpc>
            </a:pP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SKIN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903732"/>
            <a:ext cx="1610867" cy="52242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5795" y="898296"/>
            <a:ext cx="1152525" cy="117792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51460" indent="-239395">
              <a:lnSpc>
                <a:spcPct val="100000"/>
              </a:lnSpc>
              <a:spcBef>
                <a:spcPts val="615"/>
              </a:spcBef>
              <a:buChar char="*"/>
              <a:tabLst>
                <a:tab pos="251460" algn="l"/>
                <a:tab pos="252095" algn="l"/>
              </a:tabLst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16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layers</a:t>
            </a:r>
            <a:endParaRPr sz="1600">
              <a:latin typeface="Calibri"/>
              <a:cs typeface="Calibri"/>
            </a:endParaRPr>
          </a:p>
          <a:p>
            <a:pPr marL="251460" indent="-239395">
              <a:lnSpc>
                <a:spcPct val="100000"/>
              </a:lnSpc>
              <a:spcBef>
                <a:spcPts val="515"/>
              </a:spcBef>
              <a:buChar char="*"/>
              <a:tabLst>
                <a:tab pos="251460" algn="l"/>
                <a:tab pos="252095" algn="l"/>
              </a:tabLst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Prominent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839"/>
              </a:lnSpc>
              <a:spcBef>
                <a:spcPts val="530"/>
              </a:spcBef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stratum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839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corneum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795" y="2116962"/>
            <a:ext cx="1309370" cy="226568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405130">
              <a:lnSpc>
                <a:spcPts val="1760"/>
              </a:lnSpc>
              <a:spcBef>
                <a:spcPts val="285"/>
              </a:spcBef>
              <a:buChar char="*"/>
              <a:tabLst>
                <a:tab pos="297180" algn="l"/>
                <a:tab pos="297815" algn="l"/>
              </a:tabLst>
            </a:pP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Well 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ev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ped</a:t>
            </a:r>
            <a:endParaRPr sz="1600">
              <a:latin typeface="Calibri"/>
              <a:cs typeface="Calibri"/>
            </a:endParaRPr>
          </a:p>
          <a:p>
            <a:pPr marL="12700" marR="295275">
              <a:lnSpc>
                <a:spcPts val="2450"/>
              </a:lnSpc>
              <a:spcBef>
                <a:spcPts val="130"/>
              </a:spcBef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stratum 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600" b="1" spc="-4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600">
              <a:latin typeface="Calibri"/>
              <a:cs typeface="Calibri"/>
            </a:endParaRPr>
          </a:p>
          <a:p>
            <a:pPr marL="251460" indent="-239395">
              <a:lnSpc>
                <a:spcPct val="100000"/>
              </a:lnSpc>
              <a:spcBef>
                <a:spcPts val="345"/>
              </a:spcBef>
              <a:buChar char="*"/>
              <a:tabLst>
                <a:tab pos="251460" algn="l"/>
                <a:tab pos="252095" algn="l"/>
              </a:tabLst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Palms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6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endParaRPr sz="1600">
              <a:latin typeface="Calibri"/>
              <a:cs typeface="Calibri"/>
            </a:endParaRPr>
          </a:p>
          <a:p>
            <a:pPr marL="12700" marR="416559">
              <a:lnSpc>
                <a:spcPts val="1750"/>
              </a:lnSpc>
              <a:spcBef>
                <a:spcPts val="730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hands</a:t>
            </a:r>
            <a:r>
              <a:rPr sz="16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and  soles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feet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795" y="4424553"/>
            <a:ext cx="1294130" cy="1336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180" indent="-285115">
              <a:lnSpc>
                <a:spcPts val="1835"/>
              </a:lnSpc>
              <a:spcBef>
                <a:spcPts val="95"/>
              </a:spcBef>
              <a:buChar char="*"/>
              <a:tabLst>
                <a:tab pos="297180" algn="l"/>
                <a:tab pos="297815" algn="l"/>
              </a:tabLst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Thinner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835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dermis</a:t>
            </a:r>
            <a:endParaRPr sz="1600">
              <a:latin typeface="Calibri"/>
              <a:cs typeface="Calibri"/>
            </a:endParaRPr>
          </a:p>
          <a:p>
            <a:pPr marL="297180" indent="-285115">
              <a:lnSpc>
                <a:spcPct val="100000"/>
              </a:lnSpc>
              <a:spcBef>
                <a:spcPts val="530"/>
              </a:spcBef>
              <a:buChar char="*"/>
              <a:tabLst>
                <a:tab pos="297180" algn="l"/>
                <a:tab pos="297815" algn="l"/>
              </a:tabLst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No hair</a:t>
            </a:r>
            <a:r>
              <a:rPr sz="16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1600">
              <a:latin typeface="Calibri"/>
              <a:cs typeface="Calibri"/>
            </a:endParaRPr>
          </a:p>
          <a:p>
            <a:pPr marL="12700" marR="395605">
              <a:lnSpc>
                <a:spcPts val="1760"/>
              </a:lnSpc>
              <a:spcBef>
                <a:spcPts val="710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sebaceo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s 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glands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009220" y="912017"/>
            <a:ext cx="2134779" cy="51287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564118" y="2352912"/>
            <a:ext cx="533400" cy="10661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895"/>
              </a:lnSpc>
            </a:pP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THIN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64117" y="1134323"/>
            <a:ext cx="533400" cy="10134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895"/>
              </a:lnSpc>
            </a:pP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SKIN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996683" y="1225296"/>
            <a:ext cx="1962912" cy="459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153782" y="1220241"/>
            <a:ext cx="1498600" cy="374459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51460" indent="-239395">
              <a:lnSpc>
                <a:spcPct val="100000"/>
              </a:lnSpc>
              <a:spcBef>
                <a:spcPts val="615"/>
              </a:spcBef>
              <a:buChar char="*"/>
              <a:tabLst>
                <a:tab pos="251460" algn="l"/>
                <a:tab pos="252095" algn="l"/>
              </a:tabLst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layers</a:t>
            </a:r>
            <a:endParaRPr sz="1600">
              <a:latin typeface="Calibri"/>
              <a:cs typeface="Calibri"/>
            </a:endParaRPr>
          </a:p>
          <a:p>
            <a:pPr marL="12700" marR="24130">
              <a:lnSpc>
                <a:spcPts val="2450"/>
              </a:lnSpc>
              <a:spcBef>
                <a:spcPts val="155"/>
              </a:spcBef>
              <a:buChar char="*"/>
              <a:tabLst>
                <a:tab pos="206375" algn="l"/>
              </a:tabLst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less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Prominent 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stratum</a:t>
            </a:r>
            <a:r>
              <a:rPr sz="16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corneum</a:t>
            </a:r>
            <a:endParaRPr sz="1600">
              <a:latin typeface="Calibri"/>
              <a:cs typeface="Calibri"/>
            </a:endParaRPr>
          </a:p>
          <a:p>
            <a:pPr marL="205740" indent="-193675">
              <a:lnSpc>
                <a:spcPct val="100000"/>
              </a:lnSpc>
              <a:spcBef>
                <a:spcPts val="345"/>
              </a:spcBef>
              <a:buChar char="*"/>
              <a:tabLst>
                <a:tab pos="206375" algn="l"/>
              </a:tabLst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Less</a:t>
            </a:r>
            <a:r>
              <a:rPr sz="16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developed</a:t>
            </a:r>
            <a:endParaRPr sz="1600">
              <a:latin typeface="Calibri"/>
              <a:cs typeface="Calibri"/>
            </a:endParaRPr>
          </a:p>
          <a:p>
            <a:pPr marL="12700" marR="484505">
              <a:lnSpc>
                <a:spcPts val="2450"/>
              </a:lnSpc>
              <a:spcBef>
                <a:spcPts val="155"/>
              </a:spcBef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stratum 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600" b="1" spc="-4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600">
              <a:latin typeface="Calibri"/>
              <a:cs typeface="Calibri"/>
            </a:endParaRPr>
          </a:p>
          <a:p>
            <a:pPr marL="251460" indent="-239395">
              <a:lnSpc>
                <a:spcPct val="100000"/>
              </a:lnSpc>
              <a:spcBef>
                <a:spcPts val="345"/>
              </a:spcBef>
              <a:buChar char="*"/>
              <a:tabLst>
                <a:tab pos="251460" algn="l"/>
                <a:tab pos="252095" algn="l"/>
              </a:tabLst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Dominant</a:t>
            </a:r>
            <a:r>
              <a:rPr sz="16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1600">
              <a:latin typeface="Calibri"/>
              <a:cs typeface="Calibri"/>
            </a:endParaRPr>
          </a:p>
          <a:p>
            <a:pPr marL="12700" marR="71120">
              <a:lnSpc>
                <a:spcPct val="126899"/>
              </a:lnSpc>
              <a:spcBef>
                <a:spcPts val="15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lines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most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the 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body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surface</a:t>
            </a:r>
            <a:endParaRPr sz="1600">
              <a:latin typeface="Calibri"/>
              <a:cs typeface="Calibri"/>
            </a:endParaRPr>
          </a:p>
          <a:p>
            <a:pPr marL="251460" indent="-239395">
              <a:lnSpc>
                <a:spcPct val="100000"/>
              </a:lnSpc>
              <a:spcBef>
                <a:spcPts val="515"/>
              </a:spcBef>
              <a:buChar char="*"/>
              <a:tabLst>
                <a:tab pos="251460" algn="l"/>
                <a:tab pos="252095" algn="l"/>
              </a:tabLst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Thicker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dermis</a:t>
            </a:r>
            <a:endParaRPr sz="1600">
              <a:latin typeface="Calibri"/>
              <a:cs typeface="Calibri"/>
            </a:endParaRPr>
          </a:p>
          <a:p>
            <a:pPr marL="12700" marR="89535">
              <a:lnSpc>
                <a:spcPct val="126899"/>
              </a:lnSpc>
              <a:spcBef>
                <a:spcPts val="15"/>
              </a:spcBef>
              <a:buChar char="*"/>
              <a:tabLst>
                <a:tab pos="160655" algn="l"/>
              </a:tabLst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hair and  sebaceous</a:t>
            </a:r>
            <a:r>
              <a:rPr sz="16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gland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8550" y="0"/>
            <a:ext cx="18681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DERMIS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720597"/>
            <a:ext cx="7943215" cy="139192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Bundles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Collagen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Fibres </a:t>
            </a:r>
            <a:r>
              <a:rPr sz="3200" dirty="0">
                <a:latin typeface="Calibri"/>
                <a:cs typeface="Calibri"/>
              </a:rPr>
              <a:t>&amp; </a:t>
            </a:r>
            <a:r>
              <a:rPr sz="3200" spc="-15" dirty="0">
                <a:latin typeface="Calibri"/>
                <a:cs typeface="Calibri"/>
              </a:rPr>
              <a:t>strands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Elastic  Fibres </a:t>
            </a:r>
            <a:r>
              <a:rPr sz="3200" dirty="0">
                <a:latin typeface="Calibri"/>
                <a:cs typeface="Calibri"/>
              </a:rPr>
              <a:t>embedded in </a:t>
            </a:r>
            <a:r>
              <a:rPr sz="3200" spc="-10" dirty="0">
                <a:latin typeface="Calibri"/>
                <a:cs typeface="Calibri"/>
              </a:rPr>
              <a:t>scanty </a:t>
            </a:r>
            <a:r>
              <a:rPr sz="3200" spc="-5" dirty="0">
                <a:latin typeface="Calibri"/>
                <a:cs typeface="Calibri"/>
              </a:rPr>
              <a:t>amount of  </a:t>
            </a:r>
            <a:r>
              <a:rPr sz="3200" dirty="0">
                <a:latin typeface="Calibri"/>
                <a:cs typeface="Calibri"/>
              </a:rPr>
              <a:t>acellular </a:t>
            </a:r>
            <a:r>
              <a:rPr sz="3200" spc="-10" dirty="0">
                <a:latin typeface="Calibri"/>
                <a:cs typeface="Calibri"/>
              </a:rPr>
              <a:t>ground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substance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3400" y="2133600"/>
            <a:ext cx="8229600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0389" y="461899"/>
            <a:ext cx="44437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PAPILLARY</a:t>
            </a:r>
            <a:r>
              <a:rPr spc="-65" dirty="0"/>
              <a:t> </a:t>
            </a:r>
            <a:r>
              <a:rPr spc="-5" dirty="0"/>
              <a:t>DERMIS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1061"/>
            <a:ext cx="7446645" cy="2660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loose, </a:t>
            </a:r>
            <a:r>
              <a:rPr sz="3200" spc="-5" dirty="0">
                <a:latin typeface="Calibri"/>
                <a:cs typeface="Calibri"/>
              </a:rPr>
              <a:t>very fine interlacing </a:t>
            </a:r>
            <a:r>
              <a:rPr sz="3200" spc="-10" dirty="0">
                <a:latin typeface="Calibri"/>
                <a:cs typeface="Calibri"/>
              </a:rPr>
              <a:t>collagen (red) </a:t>
            </a:r>
            <a:r>
              <a:rPr sz="3200" dirty="0">
                <a:latin typeface="Calibri"/>
                <a:cs typeface="Calibri"/>
              </a:rPr>
              <a:t>&amp;  </a:t>
            </a:r>
            <a:r>
              <a:rPr sz="3200" spc="-5" dirty="0">
                <a:latin typeface="Calibri"/>
                <a:cs typeface="Calibri"/>
              </a:rPr>
              <a:t>elastic </a:t>
            </a:r>
            <a:r>
              <a:rPr sz="3200" spc="-15" dirty="0">
                <a:latin typeface="Calibri"/>
                <a:cs typeface="Calibri"/>
              </a:rPr>
              <a:t>fibres </a:t>
            </a:r>
            <a:r>
              <a:rPr sz="3200" spc="-5" dirty="0">
                <a:latin typeface="Calibri"/>
                <a:cs typeface="Calibri"/>
              </a:rPr>
              <a:t>(black) </a:t>
            </a:r>
            <a:r>
              <a:rPr sz="3200" dirty="0">
                <a:latin typeface="Calibri"/>
                <a:cs typeface="Calibri"/>
              </a:rPr>
              <a:t>– </a:t>
            </a:r>
            <a:r>
              <a:rPr sz="3200" spc="-20" dirty="0">
                <a:latin typeface="Calibri"/>
                <a:cs typeface="Calibri"/>
              </a:rPr>
              <a:t>EVG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stain</a:t>
            </a:r>
            <a:endParaRPr sz="3200">
              <a:latin typeface="Calibri"/>
              <a:cs typeface="Calibri"/>
            </a:endParaRPr>
          </a:p>
          <a:p>
            <a:pPr marL="355600" marR="6858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  <a:tab pos="1862455" algn="l"/>
              </a:tabLst>
            </a:pPr>
            <a:r>
              <a:rPr sz="3200" dirty="0">
                <a:latin typeface="Calibri"/>
                <a:cs typeface="Calibri"/>
              </a:rPr>
              <a:t>Support	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avascular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epidermis </a:t>
            </a:r>
            <a:r>
              <a:rPr sz="3200" dirty="0">
                <a:latin typeface="Calibri"/>
                <a:cs typeface="Calibri"/>
              </a:rPr>
              <a:t>with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vital  </a:t>
            </a:r>
            <a:r>
              <a:rPr sz="3200" spc="-5" dirty="0">
                <a:latin typeface="Calibri"/>
                <a:cs typeface="Calibri"/>
              </a:rPr>
              <a:t>nutrients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Provide network </a:t>
            </a:r>
            <a:r>
              <a:rPr sz="3200" spc="-30" dirty="0">
                <a:latin typeface="Calibri"/>
                <a:cs typeface="Calibri"/>
              </a:rPr>
              <a:t>for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Thermoregulation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2476" y="461899"/>
            <a:ext cx="45567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RETICULAR</a:t>
            </a:r>
            <a:r>
              <a:rPr spc="-85" dirty="0"/>
              <a:t> </a:t>
            </a:r>
            <a:r>
              <a:rPr spc="-5" dirty="0"/>
              <a:t>DERMIS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7942"/>
            <a:ext cx="3865879" cy="416496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55600" marR="544195" indent="-342900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Larger </a:t>
            </a:r>
            <a:r>
              <a:rPr sz="2800" spc="-5" dirty="0">
                <a:latin typeface="Calibri"/>
                <a:cs typeface="Calibri"/>
              </a:rPr>
              <a:t>than </a:t>
            </a:r>
            <a:r>
              <a:rPr sz="2800" spc="-15" dirty="0">
                <a:latin typeface="Calibri"/>
                <a:cs typeface="Calibri"/>
              </a:rPr>
              <a:t>Papillary  </a:t>
            </a:r>
            <a:r>
              <a:rPr sz="2800" spc="-10" dirty="0">
                <a:latin typeface="Calibri"/>
                <a:cs typeface="Calibri"/>
              </a:rPr>
              <a:t>Dermis</a:t>
            </a:r>
            <a:endParaRPr sz="2800">
              <a:latin typeface="Calibri"/>
              <a:cs typeface="Calibri"/>
            </a:endParaRPr>
          </a:p>
          <a:p>
            <a:pPr marL="355600" marR="45720" indent="-342900">
              <a:lnSpc>
                <a:spcPts val="3020"/>
              </a:lnSpc>
              <a:spcBef>
                <a:spcPts val="670"/>
              </a:spcBef>
              <a:buFont typeface="Arial"/>
              <a:buChar char="•"/>
              <a:tabLst>
                <a:tab pos="436245" algn="l"/>
                <a:tab pos="436880" algn="l"/>
              </a:tabLst>
            </a:pPr>
            <a:r>
              <a:rPr dirty="0"/>
              <a:t>	</a:t>
            </a:r>
            <a:r>
              <a:rPr sz="2800" spc="-10" dirty="0">
                <a:latin typeface="Calibri"/>
                <a:cs typeface="Calibri"/>
              </a:rPr>
              <a:t>blood vessels, nerves </a:t>
            </a:r>
            <a:r>
              <a:rPr sz="2800" spc="-5" dirty="0">
                <a:latin typeface="Calibri"/>
                <a:cs typeface="Calibri"/>
              </a:rPr>
              <a:t>&amp;  </a:t>
            </a:r>
            <a:r>
              <a:rPr sz="2800" spc="-10" dirty="0">
                <a:latin typeface="Calibri"/>
                <a:cs typeface="Calibri"/>
              </a:rPr>
              <a:t>Skin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appendages</a:t>
            </a:r>
            <a:endParaRPr sz="2800">
              <a:latin typeface="Calibri"/>
              <a:cs typeface="Calibri"/>
            </a:endParaRPr>
          </a:p>
          <a:p>
            <a:pPr marL="374015" marR="5080" indent="-374015" algn="just">
              <a:lnSpc>
                <a:spcPts val="3030"/>
              </a:lnSpc>
              <a:spcBef>
                <a:spcPts val="675"/>
              </a:spcBef>
              <a:buFont typeface="Arial"/>
              <a:buChar char="•"/>
              <a:tabLst>
                <a:tab pos="374015" algn="l"/>
              </a:tabLst>
            </a:pPr>
            <a:r>
              <a:rPr sz="2800" spc="-15" dirty="0">
                <a:latin typeface="Calibri"/>
                <a:cs typeface="Calibri"/>
              </a:rPr>
              <a:t>Lymphocytes, </a:t>
            </a:r>
            <a:r>
              <a:rPr sz="2800" spc="-10" dirty="0">
                <a:latin typeface="Calibri"/>
                <a:cs typeface="Calibri"/>
              </a:rPr>
              <a:t>mast </a:t>
            </a:r>
            <a:r>
              <a:rPr sz="2800" spc="-5" dirty="0">
                <a:latin typeface="Calibri"/>
                <a:cs typeface="Calibri"/>
              </a:rPr>
              <a:t>cells  &amp; </a:t>
            </a:r>
            <a:r>
              <a:rPr sz="2800" spc="-10" dirty="0">
                <a:latin typeface="Calibri"/>
                <a:cs typeface="Calibri"/>
              </a:rPr>
              <a:t>macrophages- </a:t>
            </a:r>
            <a:r>
              <a:rPr sz="2800" spc="-15" dirty="0">
                <a:latin typeface="Calibri"/>
                <a:cs typeface="Calibri"/>
              </a:rPr>
              <a:t>scarce  </a:t>
            </a:r>
            <a:r>
              <a:rPr sz="2800" spc="-5" dirty="0">
                <a:latin typeface="Calibri"/>
                <a:cs typeface="Calibri"/>
              </a:rPr>
              <a:t>in N, </a:t>
            </a:r>
            <a:r>
              <a:rPr sz="2800" spc="-10" dirty="0">
                <a:latin typeface="Calibri"/>
                <a:cs typeface="Calibri"/>
              </a:rPr>
              <a:t>increased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skin</a:t>
            </a:r>
            <a:endParaRPr sz="2800">
              <a:latin typeface="Calibri"/>
              <a:cs typeface="Calibri"/>
            </a:endParaRPr>
          </a:p>
          <a:p>
            <a:pPr marL="1576070">
              <a:lnSpc>
                <a:spcPts val="2970"/>
              </a:lnSpc>
            </a:pPr>
            <a:r>
              <a:rPr sz="2800" spc="-10" dirty="0">
                <a:latin typeface="Calibri"/>
                <a:cs typeface="Calibri"/>
              </a:rPr>
              <a:t>disease</a:t>
            </a:r>
            <a:endParaRPr sz="2800">
              <a:latin typeface="Calibri"/>
              <a:cs typeface="Calibri"/>
            </a:endParaRPr>
          </a:p>
          <a:p>
            <a:pPr marL="524510" marR="111760" lvl="1" indent="-393700">
              <a:lnSpc>
                <a:spcPts val="3030"/>
              </a:lnSpc>
              <a:spcBef>
                <a:spcPts val="710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800" spc="-20" dirty="0">
                <a:latin typeface="Calibri"/>
                <a:cs typeface="Calibri"/>
              </a:rPr>
              <a:t>Thickest </a:t>
            </a:r>
            <a:r>
              <a:rPr sz="2800" spc="-5" dirty="0">
                <a:latin typeface="Calibri"/>
                <a:cs typeface="Calibri"/>
              </a:rPr>
              <a:t>on the </a:t>
            </a:r>
            <a:r>
              <a:rPr sz="2800" dirty="0">
                <a:latin typeface="Calibri"/>
                <a:cs typeface="Calibri"/>
              </a:rPr>
              <a:t>Back </a:t>
            </a:r>
            <a:r>
              <a:rPr sz="2800" spc="-5" dirty="0">
                <a:latin typeface="Calibri"/>
                <a:cs typeface="Calibri"/>
              </a:rPr>
              <a:t>&amp;  </a:t>
            </a:r>
            <a:r>
              <a:rPr sz="2800" spc="-15" dirty="0">
                <a:latin typeface="Calibri"/>
                <a:cs typeface="Calibri"/>
              </a:rPr>
              <a:t>thinnest </a:t>
            </a:r>
            <a:r>
              <a:rPr sz="2800" spc="-5" dirty="0">
                <a:latin typeface="Calibri"/>
                <a:cs typeface="Calibri"/>
              </a:rPr>
              <a:t>in the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Eyelids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19600" y="1219200"/>
            <a:ext cx="4419600" cy="525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2000" y="0"/>
            <a:ext cx="60852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SUBCUTIS (</a:t>
            </a:r>
            <a:r>
              <a:rPr spc="-75" dirty="0"/>
              <a:t> </a:t>
            </a:r>
            <a:r>
              <a:rPr dirty="0"/>
              <a:t>HYPODERMIS)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577342"/>
            <a:ext cx="7753984" cy="177482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080" indent="-3429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Lobules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mature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Adipose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tissue </a:t>
            </a:r>
            <a:r>
              <a:rPr sz="2800" spc="-20" dirty="0">
                <a:latin typeface="Calibri"/>
                <a:cs typeface="Calibri"/>
              </a:rPr>
              <a:t>separated </a:t>
            </a:r>
            <a:r>
              <a:rPr sz="2800" spc="-15" dirty="0">
                <a:latin typeface="Calibri"/>
                <a:cs typeface="Calibri"/>
              </a:rPr>
              <a:t>by </a:t>
            </a:r>
            <a:r>
              <a:rPr sz="2800" spc="-10" dirty="0">
                <a:latin typeface="Calibri"/>
                <a:cs typeface="Calibri"/>
              </a:rPr>
              <a:t>thin  bands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connective </a:t>
            </a:r>
            <a:r>
              <a:rPr sz="2800" spc="-15" dirty="0">
                <a:latin typeface="Calibri"/>
                <a:cs typeface="Calibri"/>
              </a:rPr>
              <a:t>tissue-like 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interlobular</a:t>
            </a:r>
            <a:r>
              <a:rPr sz="2800" spc="1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C00000"/>
                </a:solidFill>
                <a:latin typeface="Calibri"/>
                <a:cs typeface="Calibri"/>
              </a:rPr>
              <a:t>septa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30" dirty="0">
                <a:latin typeface="Calibri"/>
                <a:cs typeface="Calibri"/>
              </a:rPr>
              <a:t>Varies </a:t>
            </a:r>
            <a:r>
              <a:rPr sz="2800" spc="-20" dirty="0">
                <a:latin typeface="Calibri"/>
                <a:cs typeface="Calibri"/>
              </a:rPr>
              <a:t>from </a:t>
            </a:r>
            <a:r>
              <a:rPr sz="2800" spc="-15" dirty="0">
                <a:latin typeface="Calibri"/>
                <a:cs typeface="Calibri"/>
              </a:rPr>
              <a:t>site </a:t>
            </a:r>
            <a:r>
              <a:rPr sz="2800" spc="-20" dirty="0">
                <a:latin typeface="Calibri"/>
                <a:cs typeface="Calibri"/>
              </a:rPr>
              <a:t>to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site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No hair </a:t>
            </a:r>
            <a:r>
              <a:rPr sz="2800" spc="-15" dirty="0">
                <a:latin typeface="Calibri"/>
                <a:cs typeface="Calibri"/>
              </a:rPr>
              <a:t>follicles </a:t>
            </a:r>
            <a:r>
              <a:rPr sz="2800" spc="-5" dirty="0">
                <a:latin typeface="Calibri"/>
                <a:cs typeface="Calibri"/>
              </a:rPr>
              <a:t>or apocrine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glands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4800" y="2438400"/>
            <a:ext cx="8458200" cy="426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8492" y="461899"/>
            <a:ext cx="58261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DERMAL </a:t>
            </a:r>
            <a:r>
              <a:rPr spc="-15" dirty="0"/>
              <a:t>BLOOD</a:t>
            </a:r>
            <a:r>
              <a:rPr spc="-85" dirty="0"/>
              <a:t> </a:t>
            </a:r>
            <a:r>
              <a:rPr spc="-10" dirty="0"/>
              <a:t>VESSELS</a:t>
            </a:r>
          </a:p>
        </p:txBody>
      </p:sp>
      <p:sp>
        <p:nvSpPr>
          <p:cNvPr id="3" name="object 3"/>
          <p:cNvSpPr/>
          <p:nvPr/>
        </p:nvSpPr>
        <p:spPr>
          <a:xfrm>
            <a:off x="3385539" y="1321612"/>
            <a:ext cx="5351552" cy="10677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91610" y="1416583"/>
            <a:ext cx="4969510" cy="74231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80"/>
              </a:spcBef>
              <a:buChar char="•"/>
              <a:tabLst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Papillary </a:t>
            </a:r>
            <a:r>
              <a:rPr sz="2200" spc="-10" dirty="0">
                <a:latin typeface="Calibri"/>
                <a:cs typeface="Calibri"/>
              </a:rPr>
              <a:t>dermis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85"/>
              </a:spcBef>
              <a:buChar char="•"/>
              <a:tabLst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Capillary loops </a:t>
            </a:r>
            <a:r>
              <a:rPr sz="2200" spc="-15" dirty="0">
                <a:latin typeface="Calibri"/>
                <a:cs typeface="Calibri"/>
              </a:rPr>
              <a:t>extend </a:t>
            </a:r>
            <a:r>
              <a:rPr sz="2200" spc="-20" dirty="0">
                <a:latin typeface="Calibri"/>
                <a:cs typeface="Calibri"/>
              </a:rPr>
              <a:t>into </a:t>
            </a:r>
            <a:r>
              <a:rPr sz="2200" spc="-10" dirty="0">
                <a:latin typeface="Calibri"/>
                <a:cs typeface="Calibri"/>
              </a:rPr>
              <a:t>Dermal</a:t>
            </a:r>
            <a:r>
              <a:rPr sz="2200" spc="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papilla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3004" y="1153667"/>
            <a:ext cx="3051047" cy="1482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07465" y="1272667"/>
            <a:ext cx="1863089" cy="10185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73380" marR="5080" indent="-361315">
              <a:lnSpc>
                <a:spcPts val="3740"/>
              </a:lnSpc>
              <a:spcBef>
                <a:spcPts val="500"/>
              </a:spcBef>
            </a:pPr>
            <a:r>
              <a:rPr sz="3400" spc="-10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340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400" spc="-5" dirty="0">
                <a:solidFill>
                  <a:srgbClr val="FFFFFF"/>
                </a:solidFill>
                <a:latin typeface="Calibri"/>
                <a:cs typeface="Calibri"/>
              </a:rPr>
              <a:t>erficial  </a:t>
            </a:r>
            <a:r>
              <a:rPr sz="3400" spc="-20" dirty="0">
                <a:solidFill>
                  <a:srgbClr val="FFFFFF"/>
                </a:solidFill>
                <a:latin typeface="Calibri"/>
                <a:cs typeface="Calibri"/>
              </a:rPr>
              <a:t>plexus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90315" y="2599944"/>
            <a:ext cx="5446776" cy="10805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1610" y="2728722"/>
            <a:ext cx="20961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2200" spc="-15" dirty="0">
                <a:latin typeface="Calibri"/>
                <a:cs typeface="Calibri"/>
              </a:rPr>
              <a:t>Reticular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dermis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3004" y="2485644"/>
            <a:ext cx="3051047" cy="13152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58113" y="2798191"/>
            <a:ext cx="215646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10" dirty="0">
                <a:solidFill>
                  <a:srgbClr val="FFFFFF"/>
                </a:solidFill>
                <a:latin typeface="Calibri"/>
                <a:cs typeface="Calibri"/>
              </a:rPr>
              <a:t>Deep</a:t>
            </a:r>
            <a:r>
              <a:rPr sz="3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00" spc="-20" dirty="0">
                <a:solidFill>
                  <a:srgbClr val="FFFFFF"/>
                </a:solidFill>
                <a:latin typeface="Calibri"/>
                <a:cs typeface="Calibri"/>
              </a:rPr>
              <a:t>plexus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2140" y="3897248"/>
            <a:ext cx="7830184" cy="2244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030605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Acral </a:t>
            </a:r>
            <a:r>
              <a:rPr sz="2800" spc="-10" dirty="0">
                <a:latin typeface="Calibri"/>
                <a:cs typeface="Calibri"/>
              </a:rPr>
              <a:t>Skin </a:t>
            </a:r>
            <a:r>
              <a:rPr sz="2800" spc="-15" dirty="0">
                <a:latin typeface="Calibri"/>
                <a:cs typeface="Calibri"/>
              </a:rPr>
              <a:t>contains </a:t>
            </a:r>
            <a:r>
              <a:rPr sz="2800" spc="-10" dirty="0">
                <a:latin typeface="Calibri"/>
                <a:cs typeface="Calibri"/>
              </a:rPr>
              <a:t>specialised arteriovenous  anastomosis-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SUCQUET </a:t>
            </a:r>
            <a:r>
              <a:rPr sz="2800" spc="-20" dirty="0">
                <a:solidFill>
                  <a:srgbClr val="C00000"/>
                </a:solidFill>
                <a:latin typeface="Calibri"/>
                <a:cs typeface="Calibri"/>
              </a:rPr>
              <a:t>HOYER</a:t>
            </a:r>
            <a:r>
              <a:rPr sz="2800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CANAL</a:t>
            </a:r>
            <a:endParaRPr sz="28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They </a:t>
            </a:r>
            <a:r>
              <a:rPr sz="2800" spc="-20" dirty="0">
                <a:latin typeface="Calibri"/>
                <a:cs typeface="Calibri"/>
              </a:rPr>
              <a:t>are </a:t>
            </a:r>
            <a:r>
              <a:rPr sz="2800" spc="-15" dirty="0">
                <a:latin typeface="Calibri"/>
                <a:cs typeface="Calibri"/>
              </a:rPr>
              <a:t>surrounded by 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spc="-25" dirty="0">
                <a:latin typeface="Calibri"/>
                <a:cs typeface="Calibri"/>
              </a:rPr>
              <a:t>row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modified smooth  </a:t>
            </a:r>
            <a:r>
              <a:rPr sz="2800" spc="-5" dirty="0">
                <a:latin typeface="Calibri"/>
                <a:cs typeface="Calibri"/>
              </a:rPr>
              <a:t>muscle- the 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GLOMUS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CELLS- </a:t>
            </a:r>
            <a:r>
              <a:rPr sz="2800" spc="-20" dirty="0">
                <a:latin typeface="Calibri"/>
                <a:cs typeface="Calibri"/>
              </a:rPr>
              <a:t>round, </a:t>
            </a:r>
            <a:r>
              <a:rPr sz="2800" spc="-5" dirty="0">
                <a:latin typeface="Calibri"/>
                <a:cs typeface="Calibri"/>
              </a:rPr>
              <a:t>clear </a:t>
            </a:r>
            <a:r>
              <a:rPr sz="2800" spc="-10" dirty="0">
                <a:latin typeface="Calibri"/>
                <a:cs typeface="Calibri"/>
              </a:rPr>
              <a:t>cytoplasm  </a:t>
            </a:r>
            <a:r>
              <a:rPr sz="2800" spc="-5" dirty="0">
                <a:latin typeface="Calibri"/>
                <a:cs typeface="Calibri"/>
              </a:rPr>
              <a:t>&amp; </a:t>
            </a:r>
            <a:r>
              <a:rPr sz="2800" spc="-10" dirty="0">
                <a:latin typeface="Calibri"/>
                <a:cs typeface="Calibri"/>
              </a:rPr>
              <a:t>well </a:t>
            </a:r>
            <a:r>
              <a:rPr sz="2800" spc="-15" dirty="0">
                <a:latin typeface="Calibri"/>
                <a:cs typeface="Calibri"/>
              </a:rPr>
              <a:t>defined </a:t>
            </a:r>
            <a:r>
              <a:rPr sz="2800" spc="-10" dirty="0">
                <a:latin typeface="Calibri"/>
                <a:cs typeface="Calibri"/>
              </a:rPr>
              <a:t>cytoplasmic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borders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4541" y="34239"/>
            <a:ext cx="35369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GLOMUS</a:t>
            </a:r>
            <a:r>
              <a:rPr spc="-70" dirty="0"/>
              <a:t> </a:t>
            </a:r>
            <a:r>
              <a:rPr spc="-5" dirty="0"/>
              <a:t>CELLS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752598"/>
            <a:ext cx="9144000" cy="51053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696213"/>
            <a:ext cx="70542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GLOMUS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CELLS- </a:t>
            </a:r>
            <a:r>
              <a:rPr sz="2800" spc="-20" dirty="0">
                <a:latin typeface="Calibri"/>
                <a:cs typeface="Calibri"/>
              </a:rPr>
              <a:t>round, </a:t>
            </a:r>
            <a:r>
              <a:rPr sz="2800" spc="-5" dirty="0">
                <a:latin typeface="Calibri"/>
                <a:cs typeface="Calibri"/>
              </a:rPr>
              <a:t>clear </a:t>
            </a:r>
            <a:r>
              <a:rPr sz="2800" spc="-10" dirty="0">
                <a:latin typeface="Calibri"/>
                <a:cs typeface="Calibri"/>
              </a:rPr>
              <a:t>cytoplasm </a:t>
            </a:r>
            <a:r>
              <a:rPr sz="2800" spc="-5" dirty="0">
                <a:latin typeface="Calibri"/>
                <a:cs typeface="Calibri"/>
              </a:rPr>
              <a:t>&amp; </a:t>
            </a:r>
            <a:r>
              <a:rPr sz="2800" spc="-10" dirty="0">
                <a:latin typeface="Calibri"/>
                <a:cs typeface="Calibri"/>
              </a:rPr>
              <a:t>well  </a:t>
            </a:r>
            <a:r>
              <a:rPr sz="2800" spc="-15" dirty="0">
                <a:latin typeface="Calibri"/>
                <a:cs typeface="Calibri"/>
              </a:rPr>
              <a:t>defined </a:t>
            </a:r>
            <a:r>
              <a:rPr sz="2800" spc="-10" dirty="0">
                <a:latin typeface="Calibri"/>
                <a:cs typeface="Calibri"/>
              </a:rPr>
              <a:t>cytoplasmic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borders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3638" y="461899"/>
            <a:ext cx="771905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0" dirty="0"/>
              <a:t>INNERVATION </a:t>
            </a:r>
            <a:r>
              <a:rPr dirty="0"/>
              <a:t>&amp; </a:t>
            </a:r>
            <a:r>
              <a:rPr spc="-10" dirty="0"/>
              <a:t>NERVE</a:t>
            </a:r>
            <a:r>
              <a:rPr spc="-20" dirty="0"/>
              <a:t> </a:t>
            </a:r>
            <a:r>
              <a:rPr dirty="0"/>
              <a:t>ENDINGS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7135495" cy="402653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u="heavy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SENSORY NERVE </a:t>
            </a:r>
            <a:r>
              <a:rPr sz="3200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ENDINGS </a:t>
            </a:r>
            <a:r>
              <a:rPr sz="3200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IN</a:t>
            </a:r>
            <a:r>
              <a:rPr sz="3200" u="heavy" spc="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3200" u="heavy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SKIN</a:t>
            </a:r>
            <a:r>
              <a:rPr sz="3200" spc="-10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 marL="539750" indent="-527685">
              <a:lnSpc>
                <a:spcPct val="100000"/>
              </a:lnSpc>
              <a:spcBef>
                <a:spcPts val="770"/>
              </a:spcBef>
              <a:buFont typeface="Wingdings"/>
              <a:buChar char=""/>
              <a:tabLst>
                <a:tab pos="539750" algn="l"/>
                <a:tab pos="540385" algn="l"/>
              </a:tabLst>
            </a:pPr>
            <a:r>
              <a:rPr sz="3200" spc="-10" dirty="0">
                <a:latin typeface="Calibri"/>
                <a:cs typeface="Calibri"/>
              </a:rPr>
              <a:t>Free nerve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endings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Wingdings"/>
              <a:buChar char=""/>
              <a:tabLst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Specialised </a:t>
            </a:r>
            <a:r>
              <a:rPr sz="3200" spc="-10" dirty="0">
                <a:latin typeface="Calibri"/>
                <a:cs typeface="Calibri"/>
              </a:rPr>
              <a:t>encapsulated nerve </a:t>
            </a:r>
            <a:r>
              <a:rPr sz="3200" spc="-5" dirty="0">
                <a:latin typeface="Calibri"/>
                <a:cs typeface="Calibri"/>
              </a:rPr>
              <a:t>endings  ‘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Capsule</a:t>
            </a:r>
            <a:r>
              <a:rPr sz="3200" spc="-5" dirty="0">
                <a:latin typeface="Calibri"/>
                <a:cs typeface="Calibri"/>
              </a:rPr>
              <a:t>’- </a:t>
            </a:r>
            <a:r>
              <a:rPr sz="3200" spc="-10" dirty="0">
                <a:latin typeface="Calibri"/>
                <a:cs typeface="Calibri"/>
              </a:rPr>
              <a:t>modifications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Schwann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cells</a:t>
            </a:r>
            <a:endParaRPr sz="3200">
              <a:latin typeface="Calibri"/>
              <a:cs typeface="Calibri"/>
            </a:endParaRPr>
          </a:p>
          <a:p>
            <a:pPr marL="1149350" lvl="1" indent="-216535">
              <a:lnSpc>
                <a:spcPct val="100000"/>
              </a:lnSpc>
              <a:spcBef>
                <a:spcPts val="770"/>
              </a:spcBef>
              <a:buChar char="-"/>
              <a:tabLst>
                <a:tab pos="1149985" algn="l"/>
              </a:tabLst>
            </a:pPr>
            <a:r>
              <a:rPr sz="3200" spc="-10" dirty="0">
                <a:latin typeface="Calibri"/>
                <a:cs typeface="Calibri"/>
              </a:rPr>
              <a:t>Meissners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Corpuscles</a:t>
            </a:r>
            <a:endParaRPr sz="3200">
              <a:latin typeface="Calibri"/>
              <a:cs typeface="Calibri"/>
            </a:endParaRPr>
          </a:p>
          <a:p>
            <a:pPr marL="1149350" lvl="1" indent="-216535">
              <a:lnSpc>
                <a:spcPct val="100000"/>
              </a:lnSpc>
              <a:spcBef>
                <a:spcPts val="770"/>
              </a:spcBef>
              <a:buChar char="-"/>
              <a:tabLst>
                <a:tab pos="1149985" algn="l"/>
              </a:tabLst>
            </a:pPr>
            <a:r>
              <a:rPr sz="3200" spc="-10" dirty="0">
                <a:latin typeface="Calibri"/>
                <a:cs typeface="Calibri"/>
              </a:rPr>
              <a:t>Pacinian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Corpuscles</a:t>
            </a:r>
            <a:endParaRPr sz="3200">
              <a:latin typeface="Calibri"/>
              <a:cs typeface="Calibri"/>
            </a:endParaRPr>
          </a:p>
          <a:p>
            <a:pPr marL="1149350" lvl="1" indent="-216535">
              <a:lnSpc>
                <a:spcPct val="100000"/>
              </a:lnSpc>
              <a:spcBef>
                <a:spcPts val="770"/>
              </a:spcBef>
              <a:buChar char="-"/>
              <a:tabLst>
                <a:tab pos="1149985" algn="l"/>
              </a:tabLst>
            </a:pPr>
            <a:r>
              <a:rPr sz="3200" spc="-10" dirty="0">
                <a:latin typeface="Calibri"/>
                <a:cs typeface="Calibri"/>
              </a:rPr>
              <a:t>Ruffini nerve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endings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5039" y="578095"/>
            <a:ext cx="8622660" cy="627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7885" y="461899"/>
            <a:ext cx="33489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MERKEL</a:t>
            </a:r>
            <a:r>
              <a:rPr spc="-65" dirty="0"/>
              <a:t> </a:t>
            </a:r>
            <a:r>
              <a:rPr spc="-5" dirty="0"/>
              <a:t>CELLS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26565"/>
            <a:ext cx="3655695" cy="5099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1658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Intra-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epidermal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touch</a:t>
            </a:r>
            <a:r>
              <a:rPr sz="32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receptors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Contain Neuro  </a:t>
            </a:r>
            <a:r>
              <a:rPr sz="3200" dirty="0">
                <a:latin typeface="Calibri"/>
                <a:cs typeface="Calibri"/>
              </a:rPr>
              <a:t>endocrine type </a:t>
            </a: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membrane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bound  vesicles (dense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core 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granules</a:t>
            </a:r>
            <a:r>
              <a:rPr sz="3200" spc="-10" dirty="0">
                <a:latin typeface="Calibri"/>
                <a:cs typeface="Calibri"/>
              </a:rPr>
              <a:t>)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5" dirty="0">
                <a:latin typeface="Calibri"/>
                <a:cs typeface="Calibri"/>
              </a:rPr>
              <a:t>their  cytoplasm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Difficult </a:t>
            </a:r>
            <a:r>
              <a:rPr sz="3200" spc="-20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detect </a:t>
            </a:r>
            <a:r>
              <a:rPr sz="3200" dirty="0">
                <a:latin typeface="Calibri"/>
                <a:cs typeface="Calibri"/>
              </a:rPr>
              <a:t>in  </a:t>
            </a:r>
            <a:r>
              <a:rPr sz="3200" spc="-5" dirty="0">
                <a:latin typeface="Calibri"/>
                <a:cs typeface="Calibri"/>
              </a:rPr>
              <a:t>H&amp;E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sections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67200" y="1142998"/>
            <a:ext cx="4648200" cy="5714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304800"/>
            <a:ext cx="8489560" cy="6258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2876" y="461899"/>
            <a:ext cx="57772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MEISSNERS</a:t>
            </a:r>
            <a:r>
              <a:rPr spc="-55" dirty="0"/>
              <a:t> </a:t>
            </a:r>
            <a:r>
              <a:rPr spc="-15" dirty="0"/>
              <a:t>CORPUSCLES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613"/>
            <a:ext cx="3004185" cy="3183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31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Rapidly adapting  Me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10" dirty="0">
                <a:latin typeface="Calibri"/>
                <a:cs typeface="Calibri"/>
              </a:rPr>
              <a:t>han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15" dirty="0">
                <a:latin typeface="Calibri"/>
                <a:cs typeface="Calibri"/>
              </a:rPr>
              <a:t>p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or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5" dirty="0">
                <a:solidFill>
                  <a:srgbClr val="C00000"/>
                </a:solidFill>
                <a:latin typeface="Calibri"/>
                <a:cs typeface="Calibri"/>
              </a:rPr>
              <a:t>Touch</a:t>
            </a:r>
            <a:r>
              <a:rPr sz="2800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sensation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Papillary Dermis </a:t>
            </a:r>
            <a:r>
              <a:rPr sz="2800" spc="-5" dirty="0">
                <a:latin typeface="Calibri"/>
                <a:cs typeface="Calibri"/>
              </a:rPr>
              <a:t>–  </a:t>
            </a:r>
            <a:r>
              <a:rPr sz="2800" spc="-10" dirty="0">
                <a:latin typeface="Calibri"/>
                <a:cs typeface="Calibri"/>
              </a:rPr>
              <a:t>Pulp </a:t>
            </a:r>
            <a:r>
              <a:rPr sz="2800" spc="-5" dirty="0">
                <a:latin typeface="Calibri"/>
                <a:cs typeface="Calibri"/>
              </a:rPr>
              <a:t>of the </a:t>
            </a:r>
            <a:r>
              <a:rPr sz="2800" spc="-15" dirty="0">
                <a:latin typeface="Calibri"/>
                <a:cs typeface="Calibri"/>
              </a:rPr>
              <a:t>fingers 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toes </a:t>
            </a:r>
            <a:r>
              <a:rPr sz="2800" spc="-5" dirty="0">
                <a:latin typeface="Calibri"/>
                <a:cs typeface="Calibri"/>
              </a:rPr>
              <a:t>&amp; soles  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Palms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81400" y="1143000"/>
            <a:ext cx="5334000" cy="548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85800"/>
            <a:ext cx="8229600" cy="5867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9473" y="461899"/>
            <a:ext cx="53822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0" dirty="0"/>
              <a:t>PACINIAN</a:t>
            </a:r>
            <a:r>
              <a:rPr spc="-55" dirty="0"/>
              <a:t> </a:t>
            </a:r>
            <a:r>
              <a:rPr spc="-15" dirty="0"/>
              <a:t>CORPUSCLES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0613"/>
            <a:ext cx="3160395" cy="3183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8671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Deep 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pressure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&amp;  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Vibration</a:t>
            </a:r>
            <a:endParaRPr sz="2800">
              <a:latin typeface="Calibri"/>
              <a:cs typeface="Calibri"/>
            </a:endParaRPr>
          </a:p>
          <a:p>
            <a:pPr marL="355600" marR="20637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Deep </a:t>
            </a:r>
            <a:r>
              <a:rPr sz="2800" spc="-5" dirty="0">
                <a:latin typeface="Calibri"/>
                <a:cs typeface="Calibri"/>
              </a:rPr>
              <a:t>in the  </a:t>
            </a:r>
            <a:r>
              <a:rPr sz="2800" spc="-10" dirty="0">
                <a:latin typeface="Calibri"/>
                <a:cs typeface="Calibri"/>
              </a:rPr>
              <a:t>subcutis- singly or  </a:t>
            </a:r>
            <a:r>
              <a:rPr sz="2800" spc="-5" dirty="0">
                <a:latin typeface="Calibri"/>
                <a:cs typeface="Calibri"/>
              </a:rPr>
              <a:t>in </a:t>
            </a:r>
            <a:r>
              <a:rPr sz="2800" spc="-20" dirty="0">
                <a:latin typeface="Calibri"/>
                <a:cs typeface="Calibri"/>
              </a:rPr>
              <a:t>clusters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Numerous </a:t>
            </a:r>
            <a:r>
              <a:rPr sz="2800" spc="-5" dirty="0">
                <a:latin typeface="Calibri"/>
                <a:cs typeface="Calibri"/>
              </a:rPr>
              <a:t>in </a:t>
            </a:r>
            <a:r>
              <a:rPr sz="2800" spc="-15" dirty="0">
                <a:latin typeface="Calibri"/>
                <a:cs typeface="Calibri"/>
              </a:rPr>
              <a:t>Palms  </a:t>
            </a:r>
            <a:r>
              <a:rPr sz="2800" spc="-5" dirty="0">
                <a:latin typeface="Calibri"/>
                <a:cs typeface="Calibri"/>
              </a:rPr>
              <a:t>&amp;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soles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33800" y="1219200"/>
            <a:ext cx="5257800" cy="518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6746" y="461899"/>
            <a:ext cx="67494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SKIN </a:t>
            </a:r>
            <a:r>
              <a:rPr spc="-25" dirty="0"/>
              <a:t>APPENDAGES</a:t>
            </a:r>
            <a:r>
              <a:rPr spc="-65" dirty="0"/>
              <a:t> </a:t>
            </a:r>
            <a:r>
              <a:rPr b="0" spc="-5" dirty="0">
                <a:latin typeface="Calibri"/>
                <a:cs typeface="Calibri"/>
              </a:rPr>
              <a:t>(ADNEXA)</a:t>
            </a:r>
          </a:p>
        </p:txBody>
      </p:sp>
      <p:sp>
        <p:nvSpPr>
          <p:cNvPr id="3" name="object 3"/>
          <p:cNvSpPr/>
          <p:nvPr/>
        </p:nvSpPr>
        <p:spPr>
          <a:xfrm>
            <a:off x="409955" y="1956816"/>
            <a:ext cx="4133088" cy="1030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1946148"/>
            <a:ext cx="3220212" cy="11414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1981200"/>
            <a:ext cx="4038600" cy="935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1981200"/>
            <a:ext cx="4038600" cy="935990"/>
          </a:xfrm>
          <a:custGeom>
            <a:avLst/>
            <a:gdLst/>
            <a:ahLst/>
            <a:cxnLst/>
            <a:rect l="l" t="t" r="r" b="b"/>
            <a:pathLst>
              <a:path w="4038600" h="935989">
                <a:moveTo>
                  <a:pt x="0" y="155955"/>
                </a:moveTo>
                <a:lnTo>
                  <a:pt x="7950" y="106671"/>
                </a:lnTo>
                <a:lnTo>
                  <a:pt x="30090" y="63861"/>
                </a:lnTo>
                <a:lnTo>
                  <a:pt x="63850" y="30097"/>
                </a:lnTo>
                <a:lnTo>
                  <a:pt x="106662" y="7953"/>
                </a:lnTo>
                <a:lnTo>
                  <a:pt x="155956" y="0"/>
                </a:lnTo>
                <a:lnTo>
                  <a:pt x="3882644" y="0"/>
                </a:lnTo>
                <a:lnTo>
                  <a:pt x="3931928" y="7953"/>
                </a:lnTo>
                <a:lnTo>
                  <a:pt x="3974738" y="30097"/>
                </a:lnTo>
                <a:lnTo>
                  <a:pt x="4008502" y="63861"/>
                </a:lnTo>
                <a:lnTo>
                  <a:pt x="4030646" y="106671"/>
                </a:lnTo>
                <a:lnTo>
                  <a:pt x="4038600" y="155955"/>
                </a:lnTo>
                <a:lnTo>
                  <a:pt x="4038600" y="779779"/>
                </a:lnTo>
                <a:lnTo>
                  <a:pt x="4030646" y="829064"/>
                </a:lnTo>
                <a:lnTo>
                  <a:pt x="4008502" y="871874"/>
                </a:lnTo>
                <a:lnTo>
                  <a:pt x="3974738" y="905638"/>
                </a:lnTo>
                <a:lnTo>
                  <a:pt x="3931928" y="927782"/>
                </a:lnTo>
                <a:lnTo>
                  <a:pt x="3882644" y="935736"/>
                </a:lnTo>
                <a:lnTo>
                  <a:pt x="155956" y="935736"/>
                </a:lnTo>
                <a:lnTo>
                  <a:pt x="106662" y="927782"/>
                </a:lnTo>
                <a:lnTo>
                  <a:pt x="63850" y="905638"/>
                </a:lnTo>
                <a:lnTo>
                  <a:pt x="30090" y="871874"/>
                </a:lnTo>
                <a:lnTo>
                  <a:pt x="7950" y="829064"/>
                </a:lnTo>
                <a:lnTo>
                  <a:pt x="0" y="779779"/>
                </a:lnTo>
                <a:lnTo>
                  <a:pt x="0" y="155955"/>
                </a:lnTo>
                <a:close/>
              </a:path>
            </a:pathLst>
          </a:custGeom>
          <a:ln w="9143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9955" y="3080004"/>
            <a:ext cx="4133088" cy="1030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6324" y="3069335"/>
            <a:ext cx="4242816" cy="11414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" y="3104388"/>
            <a:ext cx="4038600" cy="9357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7200" y="3104388"/>
            <a:ext cx="4038600" cy="935990"/>
          </a:xfrm>
          <a:custGeom>
            <a:avLst/>
            <a:gdLst/>
            <a:ahLst/>
            <a:cxnLst/>
            <a:rect l="l" t="t" r="r" b="b"/>
            <a:pathLst>
              <a:path w="4038600" h="935989">
                <a:moveTo>
                  <a:pt x="0" y="155956"/>
                </a:moveTo>
                <a:lnTo>
                  <a:pt x="7950" y="106671"/>
                </a:lnTo>
                <a:lnTo>
                  <a:pt x="30090" y="63861"/>
                </a:lnTo>
                <a:lnTo>
                  <a:pt x="63850" y="30097"/>
                </a:lnTo>
                <a:lnTo>
                  <a:pt x="106662" y="7953"/>
                </a:lnTo>
                <a:lnTo>
                  <a:pt x="155956" y="0"/>
                </a:lnTo>
                <a:lnTo>
                  <a:pt x="3882644" y="0"/>
                </a:lnTo>
                <a:lnTo>
                  <a:pt x="3931928" y="7953"/>
                </a:lnTo>
                <a:lnTo>
                  <a:pt x="3974738" y="30097"/>
                </a:lnTo>
                <a:lnTo>
                  <a:pt x="4008502" y="63861"/>
                </a:lnTo>
                <a:lnTo>
                  <a:pt x="4030646" y="106671"/>
                </a:lnTo>
                <a:lnTo>
                  <a:pt x="4038600" y="155956"/>
                </a:lnTo>
                <a:lnTo>
                  <a:pt x="4038600" y="779780"/>
                </a:lnTo>
                <a:lnTo>
                  <a:pt x="4030646" y="829064"/>
                </a:lnTo>
                <a:lnTo>
                  <a:pt x="4008502" y="871874"/>
                </a:lnTo>
                <a:lnTo>
                  <a:pt x="3974738" y="905638"/>
                </a:lnTo>
                <a:lnTo>
                  <a:pt x="3931928" y="927782"/>
                </a:lnTo>
                <a:lnTo>
                  <a:pt x="3882644" y="935736"/>
                </a:lnTo>
                <a:lnTo>
                  <a:pt x="155956" y="935736"/>
                </a:lnTo>
                <a:lnTo>
                  <a:pt x="106662" y="927782"/>
                </a:lnTo>
                <a:lnTo>
                  <a:pt x="63850" y="905638"/>
                </a:lnTo>
                <a:lnTo>
                  <a:pt x="30090" y="871874"/>
                </a:lnTo>
                <a:lnTo>
                  <a:pt x="7950" y="829064"/>
                </a:lnTo>
                <a:lnTo>
                  <a:pt x="0" y="779780"/>
                </a:lnTo>
                <a:lnTo>
                  <a:pt x="0" y="155956"/>
                </a:lnTo>
                <a:close/>
              </a:path>
            </a:pathLst>
          </a:custGeom>
          <a:ln w="9143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48200" y="1371600"/>
            <a:ext cx="4495800" cy="50505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9955" y="4108703"/>
            <a:ext cx="4209288" cy="13274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3568" y="4128515"/>
            <a:ext cx="4171188" cy="13578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7200" y="4133088"/>
            <a:ext cx="4114800" cy="12329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7200" y="4133088"/>
            <a:ext cx="4114800" cy="1233170"/>
          </a:xfrm>
          <a:custGeom>
            <a:avLst/>
            <a:gdLst/>
            <a:ahLst/>
            <a:cxnLst/>
            <a:rect l="l" t="t" r="r" b="b"/>
            <a:pathLst>
              <a:path w="4114800" h="1233170">
                <a:moveTo>
                  <a:pt x="0" y="205486"/>
                </a:moveTo>
                <a:lnTo>
                  <a:pt x="5427" y="158353"/>
                </a:lnTo>
                <a:lnTo>
                  <a:pt x="20885" y="115096"/>
                </a:lnTo>
                <a:lnTo>
                  <a:pt x="45142" y="76943"/>
                </a:lnTo>
                <a:lnTo>
                  <a:pt x="76964" y="45126"/>
                </a:lnTo>
                <a:lnTo>
                  <a:pt x="115118" y="20876"/>
                </a:lnTo>
                <a:lnTo>
                  <a:pt x="158369" y="5424"/>
                </a:lnTo>
                <a:lnTo>
                  <a:pt x="205486" y="0"/>
                </a:lnTo>
                <a:lnTo>
                  <a:pt x="3909314" y="0"/>
                </a:lnTo>
                <a:lnTo>
                  <a:pt x="3956446" y="5424"/>
                </a:lnTo>
                <a:lnTo>
                  <a:pt x="3999703" y="20876"/>
                </a:lnTo>
                <a:lnTo>
                  <a:pt x="4037856" y="45126"/>
                </a:lnTo>
                <a:lnTo>
                  <a:pt x="4069673" y="76943"/>
                </a:lnTo>
                <a:lnTo>
                  <a:pt x="4093923" y="115096"/>
                </a:lnTo>
                <a:lnTo>
                  <a:pt x="4109375" y="158353"/>
                </a:lnTo>
                <a:lnTo>
                  <a:pt x="4114800" y="205486"/>
                </a:lnTo>
                <a:lnTo>
                  <a:pt x="4114800" y="1027430"/>
                </a:lnTo>
                <a:lnTo>
                  <a:pt x="4109375" y="1074562"/>
                </a:lnTo>
                <a:lnTo>
                  <a:pt x="4093923" y="1117819"/>
                </a:lnTo>
                <a:lnTo>
                  <a:pt x="4069673" y="1155972"/>
                </a:lnTo>
                <a:lnTo>
                  <a:pt x="4037856" y="1187789"/>
                </a:lnTo>
                <a:lnTo>
                  <a:pt x="3999703" y="1212039"/>
                </a:lnTo>
                <a:lnTo>
                  <a:pt x="3956446" y="1227491"/>
                </a:lnTo>
                <a:lnTo>
                  <a:pt x="3909314" y="1232916"/>
                </a:lnTo>
                <a:lnTo>
                  <a:pt x="205486" y="1232916"/>
                </a:lnTo>
                <a:lnTo>
                  <a:pt x="158369" y="1227491"/>
                </a:lnTo>
                <a:lnTo>
                  <a:pt x="115118" y="1212039"/>
                </a:lnTo>
                <a:lnTo>
                  <a:pt x="76964" y="1187789"/>
                </a:lnTo>
                <a:lnTo>
                  <a:pt x="45142" y="1155972"/>
                </a:lnTo>
                <a:lnTo>
                  <a:pt x="20885" y="1117819"/>
                </a:lnTo>
                <a:lnTo>
                  <a:pt x="5427" y="1074562"/>
                </a:lnTo>
                <a:lnTo>
                  <a:pt x="0" y="1027430"/>
                </a:lnTo>
                <a:lnTo>
                  <a:pt x="0" y="205486"/>
                </a:lnTo>
                <a:close/>
              </a:path>
            </a:pathLst>
          </a:custGeom>
          <a:ln w="9144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9955" y="5430010"/>
            <a:ext cx="4209288" cy="13274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3568" y="5666232"/>
            <a:ext cx="3125723" cy="9265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5454396"/>
            <a:ext cx="4114800" cy="12329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5454396"/>
            <a:ext cx="4114800" cy="1233170"/>
          </a:xfrm>
          <a:custGeom>
            <a:avLst/>
            <a:gdLst/>
            <a:ahLst/>
            <a:cxnLst/>
            <a:rect l="l" t="t" r="r" b="b"/>
            <a:pathLst>
              <a:path w="4114800" h="1233170">
                <a:moveTo>
                  <a:pt x="0" y="205485"/>
                </a:moveTo>
                <a:lnTo>
                  <a:pt x="5427" y="158353"/>
                </a:lnTo>
                <a:lnTo>
                  <a:pt x="20885" y="115096"/>
                </a:lnTo>
                <a:lnTo>
                  <a:pt x="45142" y="76943"/>
                </a:lnTo>
                <a:lnTo>
                  <a:pt x="76964" y="45126"/>
                </a:lnTo>
                <a:lnTo>
                  <a:pt x="115118" y="20876"/>
                </a:lnTo>
                <a:lnTo>
                  <a:pt x="158369" y="5424"/>
                </a:lnTo>
                <a:lnTo>
                  <a:pt x="205486" y="0"/>
                </a:lnTo>
                <a:lnTo>
                  <a:pt x="3909314" y="0"/>
                </a:lnTo>
                <a:lnTo>
                  <a:pt x="3956446" y="5424"/>
                </a:lnTo>
                <a:lnTo>
                  <a:pt x="3999703" y="20876"/>
                </a:lnTo>
                <a:lnTo>
                  <a:pt x="4037856" y="45126"/>
                </a:lnTo>
                <a:lnTo>
                  <a:pt x="4069673" y="76943"/>
                </a:lnTo>
                <a:lnTo>
                  <a:pt x="4093923" y="115096"/>
                </a:lnTo>
                <a:lnTo>
                  <a:pt x="4109375" y="158353"/>
                </a:lnTo>
                <a:lnTo>
                  <a:pt x="4114800" y="205485"/>
                </a:lnTo>
                <a:lnTo>
                  <a:pt x="4114800" y="1027429"/>
                </a:lnTo>
                <a:lnTo>
                  <a:pt x="4109375" y="1074546"/>
                </a:lnTo>
                <a:lnTo>
                  <a:pt x="4093923" y="1117797"/>
                </a:lnTo>
                <a:lnTo>
                  <a:pt x="4069673" y="1155951"/>
                </a:lnTo>
                <a:lnTo>
                  <a:pt x="4037856" y="1187773"/>
                </a:lnTo>
                <a:lnTo>
                  <a:pt x="3999703" y="1212030"/>
                </a:lnTo>
                <a:lnTo>
                  <a:pt x="3956446" y="1227488"/>
                </a:lnTo>
                <a:lnTo>
                  <a:pt x="3909314" y="1232915"/>
                </a:lnTo>
                <a:lnTo>
                  <a:pt x="205486" y="1232915"/>
                </a:lnTo>
                <a:lnTo>
                  <a:pt x="158369" y="1227488"/>
                </a:lnTo>
                <a:lnTo>
                  <a:pt x="115118" y="1212030"/>
                </a:lnTo>
                <a:lnTo>
                  <a:pt x="76964" y="1187773"/>
                </a:lnTo>
                <a:lnTo>
                  <a:pt x="45142" y="1155951"/>
                </a:lnTo>
                <a:lnTo>
                  <a:pt x="20885" y="1117797"/>
                </a:lnTo>
                <a:lnTo>
                  <a:pt x="5427" y="1074546"/>
                </a:lnTo>
                <a:lnTo>
                  <a:pt x="0" y="1027429"/>
                </a:lnTo>
                <a:lnTo>
                  <a:pt x="0" y="205485"/>
                </a:lnTo>
                <a:close/>
              </a:path>
            </a:pathLst>
          </a:custGeom>
          <a:ln w="9144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22808" y="2080336"/>
            <a:ext cx="3592195" cy="419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0"/>
              </a:spcBef>
            </a:pPr>
            <a:r>
              <a:rPr sz="3900" spc="-5" dirty="0">
                <a:solidFill>
                  <a:srgbClr val="FFFFFF"/>
                </a:solidFill>
                <a:latin typeface="Calibri"/>
                <a:cs typeface="Calibri"/>
              </a:rPr>
              <a:t>Hair</a:t>
            </a:r>
            <a:r>
              <a:rPr sz="39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spc="-10" dirty="0">
                <a:solidFill>
                  <a:srgbClr val="FFFFFF"/>
                </a:solidFill>
                <a:latin typeface="Calibri"/>
                <a:cs typeface="Calibri"/>
              </a:rPr>
              <a:t>Follicles</a:t>
            </a:r>
            <a:endParaRPr sz="3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600">
              <a:latin typeface="Times New Roman"/>
              <a:cs typeface="Times New Roman"/>
            </a:endParaRPr>
          </a:p>
          <a:p>
            <a:pPr marL="28575">
              <a:lnSpc>
                <a:spcPct val="100000"/>
              </a:lnSpc>
            </a:pPr>
            <a:r>
              <a:rPr sz="3900" spc="-5" dirty="0">
                <a:solidFill>
                  <a:srgbClr val="FFFFFF"/>
                </a:solidFill>
                <a:latin typeface="Calibri"/>
                <a:cs typeface="Calibri"/>
              </a:rPr>
              <a:t>Sebaceous</a:t>
            </a:r>
            <a:r>
              <a:rPr sz="39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dirty="0">
                <a:solidFill>
                  <a:srgbClr val="FFFFFF"/>
                </a:solidFill>
                <a:latin typeface="Calibri"/>
                <a:cs typeface="Calibri"/>
              </a:rPr>
              <a:t>glands</a:t>
            </a:r>
            <a:endParaRPr sz="3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00">
              <a:latin typeface="Times New Roman"/>
              <a:cs typeface="Times New Roman"/>
            </a:endParaRPr>
          </a:p>
          <a:p>
            <a:pPr marL="12700" marR="1123315">
              <a:lnSpc>
                <a:spcPts val="3410"/>
              </a:lnSpc>
              <a:tabLst>
                <a:tab pos="1430020" algn="l"/>
              </a:tabLst>
            </a:pPr>
            <a:r>
              <a:rPr sz="3100" spc="-5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3100" spc="-5" dirty="0">
                <a:solidFill>
                  <a:srgbClr val="FFFFFF"/>
                </a:solidFill>
                <a:latin typeface="Calibri"/>
                <a:cs typeface="Calibri"/>
              </a:rPr>
              <a:t>ccrine</a:t>
            </a:r>
            <a:r>
              <a:rPr sz="31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100" spc="-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100" spc="-1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31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10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3100" spc="-10" dirty="0">
                <a:solidFill>
                  <a:srgbClr val="FFFFFF"/>
                </a:solidFill>
                <a:latin typeface="Calibri"/>
                <a:cs typeface="Calibri"/>
              </a:rPr>
              <a:t>ds  </a:t>
            </a:r>
            <a:r>
              <a:rPr sz="3100" spc="-20" dirty="0">
                <a:solidFill>
                  <a:srgbClr val="FFFFFF"/>
                </a:solidFill>
                <a:latin typeface="Calibri"/>
                <a:cs typeface="Calibri"/>
              </a:rPr>
              <a:t>(Sweat</a:t>
            </a:r>
            <a:r>
              <a:rPr sz="3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spc="-5" dirty="0">
                <a:solidFill>
                  <a:srgbClr val="FFFFFF"/>
                </a:solidFill>
                <a:latin typeface="Calibri"/>
                <a:cs typeface="Calibri"/>
              </a:rPr>
              <a:t>glands)</a:t>
            </a:r>
            <a:endParaRPr sz="3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100" spc="-5" dirty="0">
                <a:solidFill>
                  <a:srgbClr val="FFFFFF"/>
                </a:solidFill>
                <a:latin typeface="Calibri"/>
                <a:cs typeface="Calibri"/>
              </a:rPr>
              <a:t>Apocrine</a:t>
            </a:r>
            <a:r>
              <a:rPr sz="3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spc="-5" dirty="0">
                <a:solidFill>
                  <a:srgbClr val="FFFFFF"/>
                </a:solidFill>
                <a:latin typeface="Calibri"/>
                <a:cs typeface="Calibri"/>
              </a:rPr>
              <a:t>glands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6746" y="0"/>
            <a:ext cx="67500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SKIN </a:t>
            </a:r>
            <a:r>
              <a:rPr spc="-25" dirty="0"/>
              <a:t>APPENDAGES</a:t>
            </a:r>
            <a:r>
              <a:rPr spc="-75" dirty="0"/>
              <a:t> </a:t>
            </a:r>
            <a:r>
              <a:rPr b="0" spc="-5" dirty="0">
                <a:latin typeface="Calibri"/>
                <a:cs typeface="Calibri"/>
              </a:rPr>
              <a:t>(ADNEXA)</a:t>
            </a:r>
          </a:p>
        </p:txBody>
      </p:sp>
      <p:sp>
        <p:nvSpPr>
          <p:cNvPr id="3" name="object 3"/>
          <p:cNvSpPr/>
          <p:nvPr/>
        </p:nvSpPr>
        <p:spPr>
          <a:xfrm>
            <a:off x="533400" y="685800"/>
            <a:ext cx="8153400" cy="5867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8405" y="461899"/>
            <a:ext cx="26454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PILAR</a:t>
            </a:r>
            <a:r>
              <a:rPr spc="-90" dirty="0"/>
              <a:t> </a:t>
            </a:r>
            <a:r>
              <a:rPr dirty="0"/>
              <a:t>UNIT</a:t>
            </a:r>
          </a:p>
        </p:txBody>
      </p:sp>
      <p:sp>
        <p:nvSpPr>
          <p:cNvPr id="3" name="object 3"/>
          <p:cNvSpPr/>
          <p:nvPr/>
        </p:nvSpPr>
        <p:spPr>
          <a:xfrm>
            <a:off x="425947" y="2260448"/>
            <a:ext cx="7758704" cy="722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8576" y="1888235"/>
            <a:ext cx="5475732" cy="8260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5947" y="3394304"/>
            <a:ext cx="7758704" cy="722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8576" y="3022092"/>
            <a:ext cx="5475732" cy="8260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5947" y="4528160"/>
            <a:ext cx="7758704" cy="7220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8576" y="4155947"/>
            <a:ext cx="5475732" cy="8275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2140" y="1305813"/>
            <a:ext cx="3171825" cy="1139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Functional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complex</a:t>
            </a:r>
            <a:endParaRPr sz="280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2410"/>
              </a:spcBef>
            </a:pP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Hair 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follicle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9747" y="5665048"/>
            <a:ext cx="7834904" cy="78722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5423" y="5248655"/>
            <a:ext cx="552907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03198" y="3173094"/>
            <a:ext cx="4636770" cy="2695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Sebaceous</a:t>
            </a:r>
            <a:r>
              <a:rPr sz="25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gland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50">
              <a:latin typeface="Times New Roman"/>
              <a:cs typeface="Times New Roman"/>
            </a:endParaRPr>
          </a:p>
          <a:p>
            <a:pPr marL="78105">
              <a:lnSpc>
                <a:spcPct val="100000"/>
              </a:lnSpc>
              <a:spcBef>
                <a:spcPts val="5"/>
              </a:spcBef>
            </a:pPr>
            <a:r>
              <a:rPr sz="2500" spc="-10" dirty="0">
                <a:solidFill>
                  <a:srgbClr val="FFFFFF"/>
                </a:solidFill>
                <a:latin typeface="Calibri"/>
                <a:cs typeface="Calibri"/>
              </a:rPr>
              <a:t>Arrector </a:t>
            </a: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pili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muscle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Apocrine glands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(certain region)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0266" y="461899"/>
            <a:ext cx="33635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HAIR</a:t>
            </a:r>
            <a:r>
              <a:rPr spc="-75" dirty="0"/>
              <a:t> </a:t>
            </a:r>
            <a:r>
              <a:rPr spc="-10" dirty="0"/>
              <a:t>FOLLICLE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699375" cy="4319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8001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" dirty="0">
                <a:latin typeface="Calibri"/>
                <a:cs typeface="Calibri"/>
              </a:rPr>
              <a:t>Tubular </a:t>
            </a:r>
            <a:r>
              <a:rPr sz="3200" spc="-15" dirty="0">
                <a:latin typeface="Calibri"/>
                <a:cs typeface="Calibri"/>
              </a:rPr>
              <a:t>formed </a:t>
            </a:r>
            <a:r>
              <a:rPr sz="3200" spc="-10" dirty="0">
                <a:latin typeface="Calibri"/>
                <a:cs typeface="Calibri"/>
              </a:rPr>
              <a:t>structure </a:t>
            </a:r>
            <a:r>
              <a:rPr sz="3200" spc="-15" dirty="0">
                <a:latin typeface="Calibri"/>
                <a:cs typeface="Calibri"/>
              </a:rPr>
              <a:t>formed </a:t>
            </a:r>
            <a:r>
              <a:rPr sz="3200" spc="5" dirty="0">
                <a:latin typeface="Calibri"/>
                <a:cs typeface="Calibri"/>
              </a:rPr>
              <a:t>of  </a:t>
            </a:r>
            <a:r>
              <a:rPr sz="3200" spc="-15" dirty="0">
                <a:latin typeface="Calibri"/>
                <a:cs typeface="Calibri"/>
              </a:rPr>
              <a:t>Perifollicular </a:t>
            </a:r>
            <a:r>
              <a:rPr sz="3200" spc="-10" dirty="0">
                <a:latin typeface="Calibri"/>
                <a:cs typeface="Calibri"/>
              </a:rPr>
              <a:t>connective tissue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7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epithelium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Hair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papilla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Hair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Matrix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solidFill>
                  <a:srgbClr val="C00000"/>
                </a:solidFill>
                <a:latin typeface="Calibri"/>
                <a:cs typeface="Calibri"/>
              </a:rPr>
              <a:t>Inner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three </a:t>
            </a:r>
            <a:r>
              <a:rPr sz="3200" spc="-5" dirty="0">
                <a:latin typeface="Calibri"/>
                <a:cs typeface="Calibri"/>
              </a:rPr>
              <a:t>epithelial </a:t>
            </a:r>
            <a:r>
              <a:rPr sz="3200" spc="-15" dirty="0">
                <a:latin typeface="Calibri"/>
                <a:cs typeface="Calibri"/>
              </a:rPr>
              <a:t>undergo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C00000"/>
                </a:solidFill>
                <a:latin typeface="Calibri"/>
                <a:cs typeface="Calibri"/>
              </a:rPr>
              <a:t>Keratinisation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25"/>
              </a:spcBef>
            </a:pPr>
            <a:r>
              <a:rPr sz="3200" dirty="0">
                <a:latin typeface="Wingdings"/>
                <a:cs typeface="Wingdings"/>
              </a:rPr>
              <a:t></a:t>
            </a:r>
            <a:r>
              <a:rPr sz="3200" dirty="0">
                <a:latin typeface="Calibri"/>
                <a:cs typeface="Calibri"/>
              </a:rPr>
              <a:t>Hair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Shaft</a:t>
            </a:r>
            <a:endParaRPr sz="3200">
              <a:latin typeface="Calibri"/>
              <a:cs typeface="Calibri"/>
            </a:endParaRPr>
          </a:p>
          <a:p>
            <a:pPr marL="355600" marR="207010" indent="-342900">
              <a:lnSpc>
                <a:spcPts val="3820"/>
              </a:lnSpc>
              <a:spcBef>
                <a:spcPts val="9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Outer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two </a:t>
            </a:r>
            <a:r>
              <a:rPr sz="3200" spc="-25" dirty="0">
                <a:latin typeface="Calibri"/>
                <a:cs typeface="Calibri"/>
              </a:rPr>
              <a:t>layers </a:t>
            </a:r>
            <a:r>
              <a:rPr sz="3200" spc="-10" dirty="0">
                <a:latin typeface="Wingdings"/>
                <a:cs typeface="Wingdings"/>
              </a:rPr>
              <a:t></a:t>
            </a:r>
            <a:r>
              <a:rPr sz="3200" spc="-10" dirty="0">
                <a:latin typeface="Calibri"/>
                <a:cs typeface="Calibri"/>
              </a:rPr>
              <a:t>Internal </a:t>
            </a:r>
            <a:r>
              <a:rPr sz="3200" dirty="0">
                <a:latin typeface="Calibri"/>
                <a:cs typeface="Calibri"/>
              </a:rPr>
              <a:t>&amp; </a:t>
            </a:r>
            <a:r>
              <a:rPr sz="3200" spc="-5" dirty="0">
                <a:latin typeface="Calibri"/>
                <a:cs typeface="Calibri"/>
              </a:rPr>
              <a:t>External </a:t>
            </a:r>
            <a:r>
              <a:rPr sz="3200" spc="-15" dirty="0">
                <a:latin typeface="Calibri"/>
                <a:cs typeface="Calibri"/>
              </a:rPr>
              <a:t>root  </a:t>
            </a:r>
            <a:r>
              <a:rPr sz="3200" spc="-5" dirty="0">
                <a:latin typeface="Calibri"/>
                <a:cs typeface="Calibri"/>
              </a:rPr>
              <a:t>sheath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0266" y="461899"/>
            <a:ext cx="33635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HAIR</a:t>
            </a:r>
            <a:r>
              <a:rPr spc="-75" dirty="0"/>
              <a:t> </a:t>
            </a:r>
            <a:r>
              <a:rPr spc="-10" dirty="0"/>
              <a:t>FOLLICLE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7942"/>
            <a:ext cx="3688715" cy="433578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55600" marR="5080" indent="-342900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Long thin </a:t>
            </a:r>
            <a:r>
              <a:rPr sz="2800" spc="-10" dirty="0">
                <a:latin typeface="Calibri"/>
                <a:cs typeface="Calibri"/>
              </a:rPr>
              <a:t>cylindrical  structures </a:t>
            </a:r>
            <a:r>
              <a:rPr sz="2800" spc="-5" dirty="0">
                <a:latin typeface="Calibri"/>
                <a:cs typeface="Calibri"/>
              </a:rPr>
              <a:t>(Hair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Shafts)</a:t>
            </a:r>
            <a:endParaRPr sz="2800">
              <a:latin typeface="Calibri"/>
              <a:cs typeface="Calibri"/>
            </a:endParaRPr>
          </a:p>
          <a:p>
            <a:pPr marL="355600" marR="134620" indent="-342900">
              <a:lnSpc>
                <a:spcPts val="302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5" dirty="0">
                <a:latin typeface="Calibri"/>
                <a:cs typeface="Calibri"/>
              </a:rPr>
              <a:t>Keratin </a:t>
            </a:r>
            <a:r>
              <a:rPr sz="2800" spc="-15" dirty="0">
                <a:latin typeface="Calibri"/>
                <a:cs typeface="Calibri"/>
              </a:rPr>
              <a:t>arranged </a:t>
            </a:r>
            <a:r>
              <a:rPr sz="2800" spc="-5" dirty="0">
                <a:latin typeface="Calibri"/>
                <a:cs typeface="Calibri"/>
              </a:rPr>
              <a:t>in an  </a:t>
            </a:r>
            <a:r>
              <a:rPr sz="2800" spc="-15" dirty="0">
                <a:latin typeface="Calibri"/>
                <a:cs typeface="Calibri"/>
              </a:rPr>
              <a:t>organised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manner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HAIR</a:t>
            </a:r>
            <a:r>
              <a:rPr sz="2800" u="heavy" spc="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SHAFT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20" dirty="0">
                <a:latin typeface="Calibri"/>
                <a:cs typeface="Calibri"/>
              </a:rPr>
              <a:t>Central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MEDULLA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5" dirty="0">
                <a:latin typeface="Calibri"/>
                <a:cs typeface="Calibri"/>
              </a:rPr>
              <a:t>CORTEX</a:t>
            </a:r>
            <a:endParaRPr sz="2800">
              <a:latin typeface="Calibri"/>
              <a:cs typeface="Calibri"/>
            </a:endParaRPr>
          </a:p>
          <a:p>
            <a:pPr marL="527685" marR="696595" indent="-515620">
              <a:lnSpc>
                <a:spcPct val="9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5" dirty="0">
                <a:latin typeface="Calibri"/>
                <a:cs typeface="Calibri"/>
              </a:rPr>
              <a:t>Surface </a:t>
            </a:r>
            <a:r>
              <a:rPr sz="2800" spc="-5" dirty="0">
                <a:latin typeface="Calibri"/>
                <a:cs typeface="Calibri"/>
              </a:rPr>
              <a:t>CUTICLE-  </a:t>
            </a:r>
            <a:r>
              <a:rPr sz="2800" spc="-10" dirty="0">
                <a:latin typeface="Calibri"/>
                <a:cs typeface="Calibri"/>
              </a:rPr>
              <a:t>single </a:t>
            </a:r>
            <a:r>
              <a:rPr sz="2800" spc="-25" dirty="0">
                <a:latin typeface="Calibri"/>
                <a:cs typeface="Calibri"/>
              </a:rPr>
              <a:t>layer </a:t>
            </a:r>
            <a:r>
              <a:rPr sz="2800" spc="-10" dirty="0">
                <a:latin typeface="Calibri"/>
                <a:cs typeface="Calibri"/>
              </a:rPr>
              <a:t>of  </a:t>
            </a:r>
            <a:r>
              <a:rPr sz="2800" spc="-15" dirty="0">
                <a:latin typeface="Calibri"/>
                <a:cs typeface="Calibri"/>
              </a:rPr>
              <a:t>flattened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scales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74610" y="1250414"/>
            <a:ext cx="4659660" cy="52692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1295400"/>
            <a:ext cx="4495800" cy="510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00550" y="1276350"/>
            <a:ext cx="4533900" cy="5143500"/>
          </a:xfrm>
          <a:custGeom>
            <a:avLst/>
            <a:gdLst/>
            <a:ahLst/>
            <a:cxnLst/>
            <a:rect l="l" t="t" r="r" b="b"/>
            <a:pathLst>
              <a:path w="4533900" h="5143500">
                <a:moveTo>
                  <a:pt x="0" y="5143500"/>
                </a:moveTo>
                <a:lnTo>
                  <a:pt x="4533900" y="5143500"/>
                </a:lnTo>
                <a:lnTo>
                  <a:pt x="453390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4629" y="0"/>
            <a:ext cx="51739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75" dirty="0"/>
              <a:t>PARTS </a:t>
            </a:r>
            <a:r>
              <a:rPr sz="4000" spc="-5" dirty="0"/>
              <a:t>OF HAIR</a:t>
            </a:r>
            <a:r>
              <a:rPr sz="4000" spc="15" dirty="0"/>
              <a:t> </a:t>
            </a:r>
            <a:r>
              <a:rPr sz="4000" spc="-10" dirty="0"/>
              <a:t>FOLLICLE</a:t>
            </a:r>
            <a:endParaRPr sz="4000"/>
          </a:p>
          <a:p>
            <a:pPr marL="158750">
              <a:lnSpc>
                <a:spcPct val="100000"/>
              </a:lnSpc>
            </a:pPr>
            <a:r>
              <a:rPr sz="4000" b="0" spc="-5" dirty="0">
                <a:latin typeface="Calibri"/>
                <a:cs typeface="Calibri"/>
              </a:rPr>
              <a:t>(in </a:t>
            </a:r>
            <a:r>
              <a:rPr sz="4000" b="0" spc="-10" dirty="0">
                <a:latin typeface="Calibri"/>
                <a:cs typeface="Calibri"/>
              </a:rPr>
              <a:t>longitudinal</a:t>
            </a:r>
            <a:r>
              <a:rPr sz="4000" b="0" spc="-35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section)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0" y="1143000"/>
            <a:ext cx="4572000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21179" y="1420367"/>
            <a:ext cx="3258312" cy="1409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32254" y="1481683"/>
            <a:ext cx="2679065" cy="10953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90"/>
              </a:spcBef>
              <a:buChar char="•"/>
              <a:tabLst>
                <a:tab pos="241300" algn="l"/>
              </a:tabLst>
            </a:pPr>
            <a:r>
              <a:rPr sz="2300" dirty="0">
                <a:latin typeface="Calibri"/>
                <a:cs typeface="Calibri"/>
              </a:rPr>
              <a:t>Base </a:t>
            </a:r>
            <a:r>
              <a:rPr sz="2300" spc="-5" dirty="0">
                <a:latin typeface="Calibri"/>
                <a:cs typeface="Calibri"/>
              </a:rPr>
              <a:t>of Hair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follicle</a:t>
            </a:r>
            <a:endParaRPr sz="2300">
              <a:latin typeface="Calibri"/>
              <a:cs typeface="Calibri"/>
            </a:endParaRPr>
          </a:p>
          <a:p>
            <a:pPr marL="241300" marR="5080" indent="-228600">
              <a:lnSpc>
                <a:spcPts val="2520"/>
              </a:lnSpc>
              <a:spcBef>
                <a:spcPts val="475"/>
              </a:spcBef>
              <a:buChar char="•"/>
              <a:tabLst>
                <a:tab pos="241300" algn="l"/>
              </a:tabLst>
            </a:pPr>
            <a:r>
              <a:rPr sz="2300" dirty="0">
                <a:latin typeface="Calibri"/>
                <a:cs typeface="Calibri"/>
              </a:rPr>
              <a:t>Insertion </a:t>
            </a:r>
            <a:r>
              <a:rPr sz="2300" spc="-5" dirty="0">
                <a:latin typeface="Calibri"/>
                <a:cs typeface="Calibri"/>
              </a:rPr>
              <a:t>of</a:t>
            </a:r>
            <a:r>
              <a:rPr sz="2300" spc="-8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Arrector  </a:t>
            </a:r>
            <a:r>
              <a:rPr sz="2300" spc="-5" dirty="0">
                <a:latin typeface="Calibri"/>
                <a:cs typeface="Calibri"/>
              </a:rPr>
              <a:t>pili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muscle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4404" y="1277111"/>
            <a:ext cx="1816608" cy="1644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7631" y="1918842"/>
            <a:ext cx="14700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LOWER</a:t>
            </a: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PORTION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21179" y="3055620"/>
            <a:ext cx="3258312" cy="1409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32254" y="3116681"/>
            <a:ext cx="2110105" cy="10953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90"/>
              </a:spcBef>
              <a:buChar char="•"/>
              <a:tabLst>
                <a:tab pos="241300" algn="l"/>
              </a:tabLst>
            </a:pPr>
            <a:r>
              <a:rPr sz="2300" spc="-10" dirty="0">
                <a:latin typeface="Calibri"/>
                <a:cs typeface="Calibri"/>
              </a:rPr>
              <a:t>Arrector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pili</a:t>
            </a:r>
            <a:endParaRPr sz="2300">
              <a:latin typeface="Calibri"/>
              <a:cs typeface="Calibri"/>
            </a:endParaRPr>
          </a:p>
          <a:p>
            <a:pPr marL="241300" marR="5080" indent="-228600">
              <a:lnSpc>
                <a:spcPts val="2520"/>
              </a:lnSpc>
              <a:spcBef>
                <a:spcPts val="475"/>
              </a:spcBef>
              <a:buChar char="•"/>
              <a:tabLst>
                <a:tab pos="241300" algn="l"/>
              </a:tabLst>
            </a:pPr>
            <a:r>
              <a:rPr sz="2300" spc="-10" dirty="0">
                <a:latin typeface="Calibri"/>
                <a:cs typeface="Calibri"/>
              </a:rPr>
              <a:t>Entrance </a:t>
            </a:r>
            <a:r>
              <a:rPr sz="2300" spc="-5" dirty="0">
                <a:latin typeface="Calibri"/>
                <a:cs typeface="Calibri"/>
              </a:rPr>
              <a:t>of  Sebaceous</a:t>
            </a:r>
            <a:r>
              <a:rPr sz="2300" spc="-9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duct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4404" y="2910839"/>
            <a:ext cx="1816608" cy="16459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03352" y="3332505"/>
            <a:ext cx="1376680" cy="64452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61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ISTHUMUS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(middle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portion)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821179" y="4690871"/>
            <a:ext cx="3258312" cy="14081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032254" y="4775453"/>
            <a:ext cx="2140585" cy="107188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41300" marR="34925" indent="-228600">
              <a:lnSpc>
                <a:spcPts val="2530"/>
              </a:lnSpc>
              <a:spcBef>
                <a:spcPts val="380"/>
              </a:spcBef>
              <a:buChar char="•"/>
              <a:tabLst>
                <a:tab pos="241300" algn="l"/>
              </a:tabLst>
            </a:pPr>
            <a:r>
              <a:rPr sz="2300" spc="-10" dirty="0">
                <a:latin typeface="Calibri"/>
                <a:cs typeface="Calibri"/>
              </a:rPr>
              <a:t>Entrance </a:t>
            </a:r>
            <a:r>
              <a:rPr sz="2300" spc="-5" dirty="0">
                <a:latin typeface="Calibri"/>
                <a:cs typeface="Calibri"/>
              </a:rPr>
              <a:t>of  Sebaceous</a:t>
            </a:r>
            <a:r>
              <a:rPr sz="2300" spc="-9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duct</a:t>
            </a:r>
            <a:endParaRPr sz="23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35"/>
              </a:spcBef>
              <a:buChar char="•"/>
              <a:tabLst>
                <a:tab pos="241300" algn="l"/>
              </a:tabLst>
            </a:pPr>
            <a:r>
              <a:rPr sz="2300" spc="-5" dirty="0">
                <a:latin typeface="Calibri"/>
                <a:cs typeface="Calibri"/>
              </a:rPr>
              <a:t>Follicular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orifice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4404" y="4546091"/>
            <a:ext cx="1816608" cy="16443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97256" y="4967376"/>
            <a:ext cx="1390650" cy="64452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INFUNDIBULUM</a:t>
            </a:r>
            <a:endParaRPr sz="1600">
              <a:latin typeface="Calibri"/>
              <a:cs typeface="Calibri"/>
            </a:endParaRPr>
          </a:p>
          <a:p>
            <a:pPr marL="58419">
              <a:lnSpc>
                <a:spcPct val="100000"/>
              </a:lnSpc>
              <a:spcBef>
                <a:spcPts val="51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(upper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portion)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67942"/>
            <a:ext cx="3836670" cy="407987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HAIR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BULB- </a:t>
            </a:r>
            <a:r>
              <a:rPr sz="2800" spc="-40" dirty="0">
                <a:latin typeface="Calibri"/>
                <a:cs typeface="Calibri"/>
              </a:rPr>
              <a:t>At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base,  there </a:t>
            </a:r>
            <a:r>
              <a:rPr sz="2800" spc="-5" dirty="0">
                <a:latin typeface="Calibri"/>
                <a:cs typeface="Calibri"/>
              </a:rPr>
              <a:t>is Bulbous  </a:t>
            </a:r>
            <a:r>
              <a:rPr sz="2800" spc="-10" dirty="0">
                <a:latin typeface="Calibri"/>
                <a:cs typeface="Calibri"/>
              </a:rPr>
              <a:t>expansion. </a:t>
            </a:r>
            <a:r>
              <a:rPr sz="2800" spc="-5" dirty="0">
                <a:latin typeface="Calibri"/>
                <a:cs typeface="Calibri"/>
              </a:rPr>
              <a:t>Encloses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HAIR</a:t>
            </a:r>
            <a:r>
              <a:rPr sz="2800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rgbClr val="C00000"/>
                </a:solidFill>
                <a:latin typeface="Calibri"/>
                <a:cs typeface="Calibri"/>
              </a:rPr>
              <a:t>PAPILLA</a:t>
            </a:r>
            <a:endParaRPr sz="2800">
              <a:latin typeface="Calibri"/>
              <a:cs typeface="Calibri"/>
            </a:endParaRPr>
          </a:p>
          <a:p>
            <a:pPr marL="355600" marR="438150" indent="-342900">
              <a:lnSpc>
                <a:spcPts val="3030"/>
              </a:lnSpc>
              <a:spcBef>
                <a:spcPts val="7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HAIR </a:t>
            </a:r>
            <a:r>
              <a:rPr sz="2800" spc="-35" dirty="0">
                <a:solidFill>
                  <a:srgbClr val="C00000"/>
                </a:solidFill>
                <a:latin typeface="Calibri"/>
                <a:cs typeface="Calibri"/>
              </a:rPr>
              <a:t>MATRIX- </a:t>
            </a:r>
            <a:r>
              <a:rPr sz="2800" spc="-15" dirty="0">
                <a:latin typeface="Calibri"/>
                <a:cs typeface="Calibri"/>
              </a:rPr>
              <a:t>at </a:t>
            </a:r>
            <a:r>
              <a:rPr sz="2800" spc="-10" dirty="0">
                <a:latin typeface="Calibri"/>
                <a:cs typeface="Calibri"/>
              </a:rPr>
              <a:t>hair  bulb, </a:t>
            </a:r>
            <a:r>
              <a:rPr sz="2800" spc="-5" dirty="0">
                <a:latin typeface="Calibri"/>
                <a:cs typeface="Calibri"/>
              </a:rPr>
              <a:t>all the </a:t>
            </a:r>
            <a:r>
              <a:rPr sz="2800" spc="-25" dirty="0">
                <a:latin typeface="Calibri"/>
                <a:cs typeface="Calibri"/>
              </a:rPr>
              <a:t>layers  </a:t>
            </a:r>
            <a:r>
              <a:rPr sz="2800" spc="-15" dirty="0">
                <a:latin typeface="Calibri"/>
                <a:cs typeface="Calibri"/>
              </a:rPr>
              <a:t>merge</a:t>
            </a:r>
            <a:endParaRPr sz="2800">
              <a:latin typeface="Calibri"/>
              <a:cs typeface="Calibri"/>
            </a:endParaRPr>
          </a:p>
          <a:p>
            <a:pPr marL="355600" marR="327025" indent="-342900" algn="just">
              <a:lnSpc>
                <a:spcPct val="90000"/>
              </a:lnSpc>
              <a:spcBef>
                <a:spcPts val="620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HAIR </a:t>
            </a:r>
            <a:r>
              <a:rPr sz="2800" spc="-25" dirty="0">
                <a:solidFill>
                  <a:srgbClr val="C00000"/>
                </a:solidFill>
                <a:latin typeface="Calibri"/>
                <a:cs typeface="Calibri"/>
              </a:rPr>
              <a:t>ROOT- </a:t>
            </a:r>
            <a:r>
              <a:rPr sz="2800" spc="-5" dirty="0">
                <a:latin typeface="Calibri"/>
                <a:cs typeface="Calibri"/>
              </a:rPr>
              <a:t>epithelial  mass </a:t>
            </a:r>
            <a:r>
              <a:rPr sz="2800" spc="-15" dirty="0">
                <a:latin typeface="Calibri"/>
                <a:cs typeface="Calibri"/>
              </a:rPr>
              <a:t>surrounding </a:t>
            </a:r>
            <a:r>
              <a:rPr sz="2800" spc="-5" dirty="0">
                <a:latin typeface="Calibri"/>
                <a:cs typeface="Calibri"/>
              </a:rPr>
              <a:t>the  </a:t>
            </a:r>
            <a:r>
              <a:rPr sz="2800" spc="-10" dirty="0">
                <a:latin typeface="Calibri"/>
                <a:cs typeface="Calibri"/>
              </a:rPr>
              <a:t>Dermal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papilla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24570" y="1524000"/>
            <a:ext cx="4190829" cy="44342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304800"/>
            <a:ext cx="8077200" cy="6172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7257" y="34239"/>
            <a:ext cx="27279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5" dirty="0">
                <a:latin typeface="Calibri"/>
                <a:cs typeface="Calibri"/>
              </a:rPr>
              <a:t>HAIR</a:t>
            </a:r>
            <a:r>
              <a:rPr b="0" spc="-9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SHAFT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854709"/>
            <a:ext cx="8362315" cy="541591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marR="1045844" indent="-342900">
              <a:lnSpc>
                <a:spcPct val="8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solidFill>
                  <a:srgbClr val="C00000"/>
                </a:solidFill>
                <a:latin typeface="Calibri"/>
                <a:cs typeface="Calibri"/>
              </a:rPr>
              <a:t>MEDULLA</a:t>
            </a:r>
            <a:r>
              <a:rPr sz="2600" dirty="0">
                <a:latin typeface="Calibri"/>
                <a:cs typeface="Calibri"/>
              </a:rPr>
              <a:t>- </a:t>
            </a:r>
            <a:r>
              <a:rPr sz="2600" spc="-5" dirty="0">
                <a:latin typeface="Calibri"/>
                <a:cs typeface="Calibri"/>
              </a:rPr>
              <a:t>innermost </a:t>
            </a:r>
            <a:r>
              <a:rPr sz="2600" spc="-20" dirty="0">
                <a:latin typeface="Calibri"/>
                <a:cs typeface="Calibri"/>
              </a:rPr>
              <a:t>layer </a:t>
            </a:r>
            <a:r>
              <a:rPr sz="2600" spc="-5" dirty="0">
                <a:latin typeface="Calibri"/>
                <a:cs typeface="Calibri"/>
              </a:rPr>
              <a:t>of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10" dirty="0">
                <a:latin typeface="Calibri"/>
                <a:cs typeface="Calibri"/>
              </a:rPr>
              <a:t>Follicle, </a:t>
            </a:r>
            <a:r>
              <a:rPr sz="2600" spc="-15" dirty="0">
                <a:latin typeface="Calibri"/>
                <a:cs typeface="Calibri"/>
              </a:rPr>
              <a:t>moderate  </a:t>
            </a:r>
            <a:r>
              <a:rPr sz="2600" spc="-10" dirty="0">
                <a:latin typeface="Calibri"/>
                <a:cs typeface="Calibri"/>
              </a:rPr>
              <a:t>Keratinisation </a:t>
            </a:r>
            <a:r>
              <a:rPr sz="2600" dirty="0">
                <a:latin typeface="Calibri"/>
                <a:cs typeface="Calibri"/>
              </a:rPr>
              <a:t>Not </a:t>
            </a:r>
            <a:r>
              <a:rPr sz="2600" spc="-5" dirty="0">
                <a:latin typeface="Calibri"/>
                <a:cs typeface="Calibri"/>
              </a:rPr>
              <a:t>distinguishable </a:t>
            </a:r>
            <a:r>
              <a:rPr sz="2600" dirty="0">
                <a:latin typeface="Calibri"/>
                <a:cs typeface="Calibri"/>
              </a:rPr>
              <a:t>in </a:t>
            </a:r>
            <a:r>
              <a:rPr sz="2600" spc="-5" dirty="0">
                <a:latin typeface="Calibri"/>
                <a:cs typeface="Calibri"/>
              </a:rPr>
              <a:t>fine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hairs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10" dirty="0">
                <a:solidFill>
                  <a:srgbClr val="C00000"/>
                </a:solidFill>
                <a:latin typeface="Calibri"/>
                <a:cs typeface="Calibri"/>
              </a:rPr>
              <a:t>CORTEX</a:t>
            </a:r>
            <a:r>
              <a:rPr sz="2600" spc="-10" dirty="0">
                <a:latin typeface="Calibri"/>
                <a:cs typeface="Calibri"/>
              </a:rPr>
              <a:t>- broad </a:t>
            </a:r>
            <a:r>
              <a:rPr sz="2600" spc="-5" dirty="0">
                <a:latin typeface="Calibri"/>
                <a:cs typeface="Calibri"/>
              </a:rPr>
              <a:t>highly </a:t>
            </a:r>
            <a:r>
              <a:rPr sz="2600" spc="-15" dirty="0">
                <a:latin typeface="Calibri"/>
                <a:cs typeface="Calibri"/>
              </a:rPr>
              <a:t>keratinised </a:t>
            </a:r>
            <a:r>
              <a:rPr sz="2600" spc="-55" dirty="0">
                <a:latin typeface="Calibri"/>
                <a:cs typeface="Calibri"/>
              </a:rPr>
              <a:t>layer, </a:t>
            </a:r>
            <a:r>
              <a:rPr sz="2600" dirty="0">
                <a:latin typeface="Calibri"/>
                <a:cs typeface="Calibri"/>
              </a:rPr>
              <a:t>Bulk </a:t>
            </a:r>
            <a:r>
              <a:rPr sz="2600" spc="-5" dirty="0">
                <a:latin typeface="Calibri"/>
                <a:cs typeface="Calibri"/>
              </a:rPr>
              <a:t>of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Hair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3200">
              <a:latin typeface="Times New Roman"/>
              <a:cs typeface="Times New Roman"/>
            </a:endParaRPr>
          </a:p>
          <a:p>
            <a:pPr marL="355600" marR="64769" indent="-342900">
              <a:lnSpc>
                <a:spcPts val="25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5" dirty="0">
                <a:solidFill>
                  <a:srgbClr val="C00000"/>
                </a:solidFill>
                <a:latin typeface="Calibri"/>
                <a:cs typeface="Calibri"/>
              </a:rPr>
              <a:t>CUTICLE</a:t>
            </a:r>
            <a:r>
              <a:rPr sz="2600" spc="-5" dirty="0">
                <a:latin typeface="Calibri"/>
                <a:cs typeface="Calibri"/>
              </a:rPr>
              <a:t>- </a:t>
            </a:r>
            <a:r>
              <a:rPr sz="2600" spc="-10" dirty="0">
                <a:latin typeface="Calibri"/>
                <a:cs typeface="Calibri"/>
              </a:rPr>
              <a:t>Keratinisation </a:t>
            </a:r>
            <a:r>
              <a:rPr sz="2600" spc="-15" dirty="0">
                <a:latin typeface="Calibri"/>
                <a:cs typeface="Calibri"/>
              </a:rPr>
              <a:t>to </a:t>
            </a:r>
            <a:r>
              <a:rPr sz="2600" spc="-20" dirty="0">
                <a:latin typeface="Calibri"/>
                <a:cs typeface="Calibri"/>
              </a:rPr>
              <a:t>form </a:t>
            </a:r>
            <a:r>
              <a:rPr sz="2600" spc="-15" dirty="0">
                <a:latin typeface="Calibri"/>
                <a:cs typeface="Calibri"/>
              </a:rPr>
              <a:t>hard </a:t>
            </a:r>
            <a:r>
              <a:rPr sz="2600" dirty="0">
                <a:latin typeface="Calibri"/>
                <a:cs typeface="Calibri"/>
              </a:rPr>
              <a:t>cuticle, </a:t>
            </a:r>
            <a:r>
              <a:rPr sz="2600" spc="-5" dirty="0">
                <a:latin typeface="Calibri"/>
                <a:cs typeface="Calibri"/>
              </a:rPr>
              <a:t>on </a:t>
            </a:r>
            <a:r>
              <a:rPr sz="2600" dirty="0">
                <a:latin typeface="Calibri"/>
                <a:cs typeface="Calibri"/>
              </a:rPr>
              <a:t>the </a:t>
            </a:r>
            <a:r>
              <a:rPr sz="2600" spc="-10" dirty="0">
                <a:latin typeface="Calibri"/>
                <a:cs typeface="Calibri"/>
              </a:rPr>
              <a:t>surface  </a:t>
            </a:r>
            <a:r>
              <a:rPr sz="2600" spc="-5" dirty="0">
                <a:latin typeface="Calibri"/>
                <a:cs typeface="Calibri"/>
              </a:rPr>
              <a:t>of </a:t>
            </a:r>
            <a:r>
              <a:rPr sz="2600" spc="-50" dirty="0">
                <a:latin typeface="Calibri"/>
                <a:cs typeface="Calibri"/>
              </a:rPr>
              <a:t>hair, </a:t>
            </a:r>
            <a:r>
              <a:rPr sz="2600" spc="-5" dirty="0">
                <a:latin typeface="Calibri"/>
                <a:cs typeface="Calibri"/>
              </a:rPr>
              <a:t>Overlapping </a:t>
            </a:r>
            <a:r>
              <a:rPr sz="2600" spc="-25" dirty="0">
                <a:latin typeface="Calibri"/>
                <a:cs typeface="Calibri"/>
              </a:rPr>
              <a:t>keratin </a:t>
            </a:r>
            <a:r>
              <a:rPr sz="2600" spc="-10" dirty="0">
                <a:latin typeface="Calibri"/>
                <a:cs typeface="Calibri"/>
              </a:rPr>
              <a:t>plates </a:t>
            </a:r>
            <a:r>
              <a:rPr sz="2600" spc="-15" dirty="0">
                <a:latin typeface="Calibri"/>
                <a:cs typeface="Calibri"/>
              </a:rPr>
              <a:t>to prevent </a:t>
            </a:r>
            <a:r>
              <a:rPr sz="2600" spc="-10" dirty="0">
                <a:latin typeface="Calibri"/>
                <a:cs typeface="Calibri"/>
              </a:rPr>
              <a:t>matting </a:t>
            </a:r>
            <a:r>
              <a:rPr sz="2600" spc="-5" dirty="0">
                <a:latin typeface="Calibri"/>
                <a:cs typeface="Calibri"/>
              </a:rPr>
              <a:t>of  hair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•"/>
            </a:pPr>
            <a:endParaRPr sz="3250">
              <a:latin typeface="Times New Roman"/>
              <a:cs typeface="Times New Roman"/>
            </a:endParaRPr>
          </a:p>
          <a:p>
            <a:pPr marL="355600" marR="635635" indent="-342900">
              <a:lnSpc>
                <a:spcPct val="8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INTERNAL </a:t>
            </a:r>
            <a:r>
              <a:rPr sz="2600" spc="-25" dirty="0">
                <a:latin typeface="Calibri"/>
                <a:cs typeface="Calibri"/>
              </a:rPr>
              <a:t>ROOT </a:t>
            </a:r>
            <a:r>
              <a:rPr sz="2600" spc="-35" dirty="0">
                <a:latin typeface="Calibri"/>
                <a:cs typeface="Calibri"/>
              </a:rPr>
              <a:t>SHEATH- </a:t>
            </a:r>
            <a:r>
              <a:rPr sz="2600" spc="-5" dirty="0">
                <a:latin typeface="Calibri"/>
                <a:cs typeface="Calibri"/>
              </a:rPr>
              <a:t>lightly </a:t>
            </a:r>
            <a:r>
              <a:rPr sz="2600" spc="-15" dirty="0">
                <a:latin typeface="Calibri"/>
                <a:cs typeface="Calibri"/>
              </a:rPr>
              <a:t>keratinised- </a:t>
            </a:r>
            <a:r>
              <a:rPr sz="2600" spc="-5" dirty="0">
                <a:solidFill>
                  <a:srgbClr val="C00000"/>
                </a:solidFill>
                <a:latin typeface="Calibri"/>
                <a:cs typeface="Calibri"/>
              </a:rPr>
              <a:t>HUXLEY </a:t>
            </a:r>
            <a:r>
              <a:rPr sz="2600" dirty="0">
                <a:solidFill>
                  <a:srgbClr val="C00000"/>
                </a:solidFill>
                <a:latin typeface="Calibri"/>
                <a:cs typeface="Calibri"/>
              </a:rPr>
              <a:t>&amp;  </a:t>
            </a:r>
            <a:r>
              <a:rPr sz="2600" spc="-5" dirty="0">
                <a:solidFill>
                  <a:srgbClr val="C00000"/>
                </a:solidFill>
                <a:latin typeface="Calibri"/>
                <a:cs typeface="Calibri"/>
              </a:rPr>
              <a:t>HENLE </a:t>
            </a:r>
            <a:r>
              <a:rPr sz="2600" spc="-45" dirty="0">
                <a:solidFill>
                  <a:srgbClr val="C00000"/>
                </a:solidFill>
                <a:latin typeface="Calibri"/>
                <a:cs typeface="Calibri"/>
              </a:rPr>
              <a:t>LAYER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32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8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5" dirty="0">
                <a:solidFill>
                  <a:srgbClr val="C00000"/>
                </a:solidFill>
                <a:latin typeface="Calibri"/>
                <a:cs typeface="Calibri"/>
              </a:rPr>
              <a:t>EXTERNAL </a:t>
            </a:r>
            <a:r>
              <a:rPr sz="2600" spc="-25" dirty="0">
                <a:solidFill>
                  <a:srgbClr val="C00000"/>
                </a:solidFill>
                <a:latin typeface="Calibri"/>
                <a:cs typeface="Calibri"/>
              </a:rPr>
              <a:t>ROOT </a:t>
            </a:r>
            <a:r>
              <a:rPr sz="2600" spc="-30" dirty="0">
                <a:solidFill>
                  <a:srgbClr val="C00000"/>
                </a:solidFill>
                <a:latin typeface="Calibri"/>
                <a:cs typeface="Calibri"/>
              </a:rPr>
              <a:t>SHEATH- </a:t>
            </a:r>
            <a:r>
              <a:rPr sz="2600" dirty="0">
                <a:latin typeface="Calibri"/>
                <a:cs typeface="Calibri"/>
              </a:rPr>
              <a:t>no </a:t>
            </a:r>
            <a:r>
              <a:rPr sz="2600" spc="-5" dirty="0">
                <a:latin typeface="Calibri"/>
                <a:cs typeface="Calibri"/>
              </a:rPr>
              <a:t>Hair </a:t>
            </a:r>
            <a:r>
              <a:rPr sz="2600" spc="-10" dirty="0">
                <a:latin typeface="Calibri"/>
                <a:cs typeface="Calibri"/>
              </a:rPr>
              <a:t>formation, </a:t>
            </a:r>
            <a:r>
              <a:rPr sz="2600" dirty="0">
                <a:latin typeface="Calibri"/>
                <a:cs typeface="Calibri"/>
              </a:rPr>
              <a:t>this </a:t>
            </a:r>
            <a:r>
              <a:rPr sz="2600" spc="-20" dirty="0">
                <a:latin typeface="Calibri"/>
                <a:cs typeface="Calibri"/>
              </a:rPr>
              <a:t>layer  </a:t>
            </a:r>
            <a:r>
              <a:rPr sz="2600" spc="-15" dirty="0">
                <a:latin typeface="Calibri"/>
                <a:cs typeface="Calibri"/>
              </a:rPr>
              <a:t>separated </a:t>
            </a:r>
            <a:r>
              <a:rPr sz="2600" spc="-10" dirty="0">
                <a:latin typeface="Calibri"/>
                <a:cs typeface="Calibri"/>
              </a:rPr>
              <a:t>from </a:t>
            </a:r>
            <a:r>
              <a:rPr sz="2600" spc="-5" dirty="0">
                <a:latin typeface="Calibri"/>
                <a:cs typeface="Calibri"/>
              </a:rPr>
              <a:t>sheath of </a:t>
            </a:r>
            <a:r>
              <a:rPr sz="2600" spc="-10" dirty="0">
                <a:latin typeface="Calibri"/>
                <a:cs typeface="Calibri"/>
              </a:rPr>
              <a:t>connective </a:t>
            </a:r>
            <a:r>
              <a:rPr sz="2600" dirty="0">
                <a:latin typeface="Calibri"/>
                <a:cs typeface="Calibri"/>
              </a:rPr>
              <a:t>tissue </a:t>
            </a:r>
            <a:r>
              <a:rPr sz="2600" spc="-5" dirty="0">
                <a:latin typeface="Calibri"/>
                <a:cs typeface="Calibri"/>
              </a:rPr>
              <a:t>surrounding </a:t>
            </a:r>
            <a:r>
              <a:rPr sz="2600" dirty="0">
                <a:latin typeface="Calibri"/>
                <a:cs typeface="Calibri"/>
              </a:rPr>
              <a:t>the  </a:t>
            </a:r>
            <a:r>
              <a:rPr sz="2600" spc="-10" dirty="0">
                <a:latin typeface="Calibri"/>
                <a:cs typeface="Calibri"/>
              </a:rPr>
              <a:t>Follicle by </a:t>
            </a:r>
            <a:r>
              <a:rPr sz="2600" dirty="0">
                <a:latin typeface="Calibri"/>
                <a:cs typeface="Calibri"/>
              </a:rPr>
              <a:t>thick </a:t>
            </a:r>
            <a:r>
              <a:rPr sz="2600" spc="-5" dirty="0">
                <a:latin typeface="Calibri"/>
                <a:cs typeface="Calibri"/>
              </a:rPr>
              <a:t>specialised </a:t>
            </a:r>
            <a:r>
              <a:rPr sz="2600" spc="-10" dirty="0">
                <a:latin typeface="Calibri"/>
                <a:cs typeface="Calibri"/>
              </a:rPr>
              <a:t>basement </a:t>
            </a:r>
            <a:r>
              <a:rPr sz="2600" spc="-5" dirty="0">
                <a:latin typeface="Calibri"/>
                <a:cs typeface="Calibri"/>
              </a:rPr>
              <a:t>membrane= </a:t>
            </a:r>
            <a:r>
              <a:rPr sz="2600" spc="-5" dirty="0">
                <a:solidFill>
                  <a:srgbClr val="C00000"/>
                </a:solidFill>
                <a:latin typeface="Calibri"/>
                <a:cs typeface="Calibri"/>
              </a:rPr>
              <a:t>GLASSY  </a:t>
            </a:r>
            <a:r>
              <a:rPr sz="2600" dirty="0">
                <a:solidFill>
                  <a:srgbClr val="C00000"/>
                </a:solidFill>
                <a:latin typeface="Calibri"/>
                <a:cs typeface="Calibri"/>
              </a:rPr>
              <a:t>MEMBRANE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533400"/>
            <a:ext cx="8610600" cy="601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0"/>
            <a:ext cx="89915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52400"/>
            <a:ext cx="8686800" cy="62458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0517" y="245110"/>
            <a:ext cx="54413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5" dirty="0"/>
              <a:t>CYCLES </a:t>
            </a:r>
            <a:r>
              <a:rPr sz="4000" spc="-5" dirty="0"/>
              <a:t>OF </a:t>
            </a:r>
            <a:r>
              <a:rPr sz="4000" spc="-10" dirty="0"/>
              <a:t>HAIR</a:t>
            </a:r>
            <a:r>
              <a:rPr sz="4000" spc="10" dirty="0"/>
              <a:t> </a:t>
            </a:r>
            <a:r>
              <a:rPr sz="4000" spc="-25" dirty="0"/>
              <a:t>GROWTH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4630654" y="1714861"/>
            <a:ext cx="2198018" cy="3260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68671" y="2989580"/>
            <a:ext cx="133794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900" spc="-3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GEN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80716" y="3991355"/>
            <a:ext cx="3782567" cy="22219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88994" y="4930521"/>
            <a:ext cx="141859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900" spc="-229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9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900" dirty="0">
                <a:solidFill>
                  <a:srgbClr val="FFFFFF"/>
                </a:solidFill>
                <a:latin typeface="Calibri"/>
                <a:cs typeface="Calibri"/>
              </a:rPr>
              <a:t>GEN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05811" y="1705355"/>
            <a:ext cx="2270760" cy="32887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893822" y="2989580"/>
            <a:ext cx="142811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15" dirty="0">
                <a:solidFill>
                  <a:srgbClr val="FFFFFF"/>
                </a:solidFill>
                <a:latin typeface="Calibri"/>
                <a:cs typeface="Calibri"/>
              </a:rPr>
              <a:t>TELOGEN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16196" y="1604772"/>
            <a:ext cx="2322576" cy="33802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1844" y="4988052"/>
            <a:ext cx="3989831" cy="13258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5227" y="1452372"/>
            <a:ext cx="2322576" cy="35935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6861" y="461899"/>
            <a:ext cx="765238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latin typeface="Calibri"/>
                <a:cs typeface="Calibri"/>
              </a:rPr>
              <a:t>Hair </a:t>
            </a:r>
            <a:r>
              <a:rPr sz="4400" b="1" spc="-15" dirty="0">
                <a:latin typeface="Calibri"/>
                <a:cs typeface="Calibri"/>
              </a:rPr>
              <a:t>Growth </a:t>
            </a:r>
            <a:r>
              <a:rPr sz="4400" dirty="0">
                <a:latin typeface="Calibri"/>
                <a:cs typeface="Calibri"/>
              </a:rPr>
              <a:t>in </a:t>
            </a:r>
            <a:r>
              <a:rPr sz="4400" spc="-5" dirty="0">
                <a:latin typeface="Calibri"/>
                <a:cs typeface="Calibri"/>
              </a:rPr>
              <a:t>Scalp-</a:t>
            </a:r>
            <a:r>
              <a:rPr sz="4400" spc="-30" dirty="0">
                <a:latin typeface="Calibri"/>
                <a:cs typeface="Calibri"/>
              </a:rPr>
              <a:t> </a:t>
            </a:r>
            <a:r>
              <a:rPr sz="4400" spc="-10" dirty="0">
                <a:latin typeface="Calibri"/>
                <a:cs typeface="Calibri"/>
              </a:rPr>
              <a:t>0.4mm/day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27264" y="1734249"/>
            <a:ext cx="5247903" cy="12457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67227" y="1771650"/>
            <a:ext cx="2644140" cy="10007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340"/>
              </a:spcBef>
              <a:buChar char="•"/>
              <a:tabLst>
                <a:tab pos="299720" algn="l"/>
              </a:tabLst>
            </a:pPr>
            <a:r>
              <a:rPr sz="3000" spc="-10" dirty="0">
                <a:latin typeface="Calibri"/>
                <a:cs typeface="Calibri"/>
              </a:rPr>
              <a:t>Growing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phase</a:t>
            </a:r>
            <a:endParaRPr sz="3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240"/>
              </a:spcBef>
              <a:buChar char="•"/>
              <a:tabLst>
                <a:tab pos="299720" algn="l"/>
              </a:tabLst>
            </a:pPr>
            <a:r>
              <a:rPr sz="3000" dirty="0">
                <a:latin typeface="Calibri"/>
                <a:cs typeface="Calibri"/>
              </a:rPr>
              <a:t>3 </a:t>
            </a:r>
            <a:r>
              <a:rPr sz="3000" spc="-20" dirty="0">
                <a:latin typeface="Calibri"/>
                <a:cs typeface="Calibri"/>
              </a:rPr>
              <a:t>years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scalp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3004" y="1580388"/>
            <a:ext cx="2996184" cy="1548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58723" y="1899666"/>
            <a:ext cx="210439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4600" spc="-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4600" spc="-5" dirty="0">
                <a:solidFill>
                  <a:srgbClr val="FFFFFF"/>
                </a:solidFill>
                <a:latin typeface="Calibri"/>
                <a:cs typeface="Calibri"/>
              </a:rPr>
              <a:t>GEN</a:t>
            </a:r>
            <a:endParaRPr sz="4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27264" y="3264387"/>
            <a:ext cx="5247903" cy="12470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67227" y="3303599"/>
            <a:ext cx="4781550" cy="100076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335"/>
              </a:spcBef>
              <a:buChar char="•"/>
              <a:tabLst>
                <a:tab pos="299720" algn="l"/>
              </a:tabLst>
            </a:pPr>
            <a:r>
              <a:rPr sz="3000" spc="-15" dirty="0">
                <a:latin typeface="Calibri"/>
                <a:cs typeface="Calibri"/>
              </a:rPr>
              <a:t>Involuting </a:t>
            </a:r>
            <a:r>
              <a:rPr sz="3000" spc="-5" dirty="0">
                <a:latin typeface="Calibri"/>
                <a:cs typeface="Calibri"/>
              </a:rPr>
              <a:t>phase </a:t>
            </a:r>
            <a:r>
              <a:rPr sz="3000" dirty="0">
                <a:latin typeface="Calibri"/>
                <a:cs typeface="Calibri"/>
              </a:rPr>
              <a:t>/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regression</a:t>
            </a:r>
            <a:endParaRPr sz="3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240"/>
              </a:spcBef>
              <a:buChar char="•"/>
              <a:tabLst>
                <a:tab pos="299720" algn="l"/>
              </a:tabLst>
            </a:pPr>
            <a:r>
              <a:rPr sz="3000" dirty="0">
                <a:latin typeface="Calibri"/>
                <a:cs typeface="Calibri"/>
              </a:rPr>
              <a:t>3 </a:t>
            </a:r>
            <a:r>
              <a:rPr sz="3000" spc="-15" dirty="0">
                <a:latin typeface="Calibri"/>
                <a:cs typeface="Calibri"/>
              </a:rPr>
              <a:t>weeks </a:t>
            </a:r>
            <a:r>
              <a:rPr sz="3000" spc="-10" dirty="0">
                <a:latin typeface="Calibri"/>
                <a:cs typeface="Calibri"/>
              </a:rPr>
              <a:t>in</a:t>
            </a:r>
            <a:r>
              <a:rPr sz="3000" spc="-5" dirty="0">
                <a:latin typeface="Calibri"/>
                <a:cs typeface="Calibri"/>
              </a:rPr>
              <a:t> scalp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6908" y="3112007"/>
            <a:ext cx="3006852" cy="15468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4715" y="3430981"/>
            <a:ext cx="223266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114" dirty="0">
                <a:solidFill>
                  <a:srgbClr val="FFFFFF"/>
                </a:solidFill>
                <a:latin typeface="Calibri"/>
                <a:cs typeface="Calibri"/>
              </a:rPr>
              <a:t>CATAGEN</a:t>
            </a:r>
            <a:endParaRPr sz="4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27264" y="4796007"/>
            <a:ext cx="5247903" cy="12470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467227" y="4835144"/>
            <a:ext cx="3007995" cy="10007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340"/>
              </a:spcBef>
              <a:buChar char="•"/>
              <a:tabLst>
                <a:tab pos="299720" algn="l"/>
              </a:tabLst>
            </a:pPr>
            <a:r>
              <a:rPr sz="3000" spc="-15" dirty="0">
                <a:latin typeface="Calibri"/>
                <a:cs typeface="Calibri"/>
              </a:rPr>
              <a:t>Resting</a:t>
            </a:r>
            <a:r>
              <a:rPr sz="3000" spc="-10" dirty="0">
                <a:latin typeface="Calibri"/>
                <a:cs typeface="Calibri"/>
              </a:rPr>
              <a:t> phase</a:t>
            </a:r>
            <a:endParaRPr sz="3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240"/>
              </a:spcBef>
              <a:buChar char="•"/>
              <a:tabLst>
                <a:tab pos="299720" algn="l"/>
              </a:tabLst>
            </a:pPr>
            <a:r>
              <a:rPr sz="3000" dirty="0">
                <a:latin typeface="Calibri"/>
                <a:cs typeface="Calibri"/>
              </a:rPr>
              <a:t>3 </a:t>
            </a:r>
            <a:r>
              <a:rPr sz="3000" spc="-5" dirty="0">
                <a:latin typeface="Calibri"/>
                <a:cs typeface="Calibri"/>
              </a:rPr>
              <a:t>months in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scalp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0811" y="4643628"/>
            <a:ext cx="3020567" cy="1546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8619" y="4963159"/>
            <a:ext cx="224536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10" dirty="0">
                <a:solidFill>
                  <a:srgbClr val="FFFFFF"/>
                </a:solidFill>
                <a:latin typeface="Calibri"/>
                <a:cs typeface="Calibri"/>
              </a:rPr>
              <a:t>TE</a:t>
            </a:r>
            <a:r>
              <a:rPr sz="4600" spc="-9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4600" spc="-10" dirty="0">
                <a:solidFill>
                  <a:srgbClr val="FFFFFF"/>
                </a:solidFill>
                <a:latin typeface="Calibri"/>
                <a:cs typeface="Calibri"/>
              </a:rPr>
              <a:t>OGEN</a:t>
            </a:r>
            <a:endParaRPr sz="4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8573" y="461899"/>
            <a:ext cx="45453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SEBACEOUS</a:t>
            </a:r>
            <a:r>
              <a:rPr spc="-60" dirty="0"/>
              <a:t> </a:t>
            </a:r>
            <a:r>
              <a:rPr spc="-5" dirty="0"/>
              <a:t>GLAND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8000365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Typical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multi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vacuolated </a:t>
            </a:r>
            <a:r>
              <a:rPr sz="3200" spc="-5" dirty="0">
                <a:latin typeface="Calibri"/>
                <a:cs typeface="Calibri"/>
              </a:rPr>
              <a:t>appearance, </a:t>
            </a:r>
            <a:r>
              <a:rPr sz="3200" spc="-10" dirty="0">
                <a:latin typeface="Calibri"/>
                <a:cs typeface="Calibri"/>
              </a:rPr>
              <a:t>centrally  located</a:t>
            </a:r>
            <a:r>
              <a:rPr sz="3200" spc="-5" dirty="0">
                <a:latin typeface="Calibri"/>
                <a:cs typeface="Calibri"/>
              </a:rPr>
              <a:t> nucleus</a:t>
            </a:r>
            <a:endParaRPr sz="3200">
              <a:latin typeface="Calibri"/>
              <a:cs typeface="Calibri"/>
            </a:endParaRPr>
          </a:p>
          <a:p>
            <a:pPr marL="355600" marR="89598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Each </a:t>
            </a:r>
            <a:r>
              <a:rPr sz="3200" spc="-5" dirty="0">
                <a:latin typeface="Calibri"/>
                <a:cs typeface="Calibri"/>
              </a:rPr>
              <a:t>Hair </a:t>
            </a:r>
            <a:r>
              <a:rPr sz="3200" spc="-15" dirty="0">
                <a:latin typeface="Calibri"/>
                <a:cs typeface="Calibri"/>
              </a:rPr>
              <a:t>follicle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10" dirty="0">
                <a:latin typeface="Calibri"/>
                <a:cs typeface="Calibri"/>
              </a:rPr>
              <a:t>surrounded by </a:t>
            </a:r>
            <a:r>
              <a:rPr sz="3200" spc="-5" dirty="0">
                <a:latin typeface="Calibri"/>
                <a:cs typeface="Calibri"/>
              </a:rPr>
              <a:t>one </a:t>
            </a:r>
            <a:r>
              <a:rPr sz="3200" dirty="0">
                <a:latin typeface="Calibri"/>
                <a:cs typeface="Calibri"/>
              </a:rPr>
              <a:t>or  </a:t>
            </a:r>
            <a:r>
              <a:rPr sz="3200" spc="-10" dirty="0">
                <a:latin typeface="Calibri"/>
                <a:cs typeface="Calibri"/>
              </a:rPr>
              <a:t>more </a:t>
            </a:r>
            <a:r>
              <a:rPr sz="3200" dirty="0">
                <a:latin typeface="Calibri"/>
                <a:cs typeface="Calibri"/>
              </a:rPr>
              <a:t>Sebaceous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gland</a:t>
            </a:r>
            <a:endParaRPr sz="3200">
              <a:latin typeface="Calibri"/>
              <a:cs typeface="Calibri"/>
            </a:endParaRPr>
          </a:p>
          <a:p>
            <a:pPr marL="355600" marR="9969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Excretory </a:t>
            </a:r>
            <a:r>
              <a:rPr sz="3200" spc="-5" dirty="0">
                <a:latin typeface="Calibri"/>
                <a:cs typeface="Calibri"/>
              </a:rPr>
              <a:t>duct of </a:t>
            </a:r>
            <a:r>
              <a:rPr sz="3200" dirty="0">
                <a:latin typeface="Calibri"/>
                <a:cs typeface="Calibri"/>
              </a:rPr>
              <a:t>the sebaceous glands </a:t>
            </a:r>
            <a:r>
              <a:rPr sz="3200" spc="-5" dirty="0">
                <a:latin typeface="Calibri"/>
                <a:cs typeface="Calibri"/>
              </a:rPr>
              <a:t>opens  </a:t>
            </a:r>
            <a:r>
              <a:rPr sz="3200" spc="-20" dirty="0">
                <a:latin typeface="Calibri"/>
                <a:cs typeface="Calibri"/>
              </a:rPr>
              <a:t>into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Infundibulum </a:t>
            </a:r>
            <a:r>
              <a:rPr sz="3200" spc="-5" dirty="0">
                <a:latin typeface="Calibri"/>
                <a:cs typeface="Calibri"/>
              </a:rPr>
              <a:t>of the Hair</a:t>
            </a:r>
            <a:r>
              <a:rPr sz="3200" spc="1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follicle.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8573" y="461899"/>
            <a:ext cx="45453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SEBACEOUS</a:t>
            </a:r>
            <a:r>
              <a:rPr spc="-60" dirty="0"/>
              <a:t> </a:t>
            </a:r>
            <a:r>
              <a:rPr spc="-5" dirty="0"/>
              <a:t>GLAND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219200"/>
            <a:ext cx="8229600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16965"/>
            <a:ext cx="6802120" cy="3050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5722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Lipid </a:t>
            </a:r>
            <a:r>
              <a:rPr sz="3200" spc="-20" dirty="0">
                <a:latin typeface="Calibri"/>
                <a:cs typeface="Calibri"/>
              </a:rPr>
              <a:t>content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dirty="0">
                <a:latin typeface="Calibri"/>
                <a:cs typeface="Calibri"/>
              </a:rPr>
              <a:t>acinar cells  </a:t>
            </a:r>
            <a:r>
              <a:rPr sz="3200" spc="-10" dirty="0">
                <a:latin typeface="Calibri"/>
                <a:cs typeface="Calibri"/>
              </a:rPr>
              <a:t>increases</a:t>
            </a:r>
            <a:r>
              <a:rPr sz="3200" spc="-10" dirty="0">
                <a:latin typeface="Wingdings"/>
                <a:cs typeface="Wingdings"/>
              </a:rPr>
              <a:t></a:t>
            </a:r>
            <a:r>
              <a:rPr sz="3200" spc="-10" dirty="0">
                <a:latin typeface="Calibri"/>
                <a:cs typeface="Calibri"/>
              </a:rPr>
              <a:t>distended </a:t>
            </a:r>
            <a:r>
              <a:rPr sz="3200" dirty="0">
                <a:latin typeface="Calibri"/>
                <a:cs typeface="Calibri"/>
              </a:rPr>
              <a:t>cells  </a:t>
            </a:r>
            <a:r>
              <a:rPr sz="3200" spc="-15" dirty="0">
                <a:latin typeface="Calibri"/>
                <a:cs typeface="Calibri"/>
              </a:rPr>
              <a:t>degenerate</a:t>
            </a:r>
            <a:r>
              <a:rPr sz="3200" spc="-15" dirty="0">
                <a:latin typeface="Wingdings"/>
                <a:cs typeface="Wingdings"/>
              </a:rPr>
              <a:t></a:t>
            </a:r>
            <a:r>
              <a:rPr sz="3200" spc="-15" dirty="0">
                <a:latin typeface="Calibri"/>
                <a:cs typeface="Calibri"/>
              </a:rPr>
              <a:t>releases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5" dirty="0">
                <a:solidFill>
                  <a:srgbClr val="C00000"/>
                </a:solidFill>
                <a:latin typeface="Calibri"/>
                <a:cs typeface="Calibri"/>
              </a:rPr>
              <a:t>SEBUM= 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HOLOCRINE</a:t>
            </a:r>
            <a:r>
              <a:rPr sz="3200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00000"/>
                </a:solidFill>
                <a:latin typeface="Calibri"/>
                <a:cs typeface="Calibri"/>
              </a:rPr>
              <a:t>SECRETION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Cells </a:t>
            </a:r>
            <a:r>
              <a:rPr sz="3200" spc="-10" dirty="0">
                <a:latin typeface="Calibri"/>
                <a:cs typeface="Calibri"/>
              </a:rPr>
              <a:t>lost are </a:t>
            </a:r>
            <a:r>
              <a:rPr sz="3200" spc="-5" dirty="0">
                <a:latin typeface="Calibri"/>
                <a:cs typeface="Calibri"/>
              </a:rPr>
              <a:t>replaced </a:t>
            </a:r>
            <a:r>
              <a:rPr sz="3200" spc="-15" dirty="0">
                <a:latin typeface="Calibri"/>
                <a:cs typeface="Calibri"/>
              </a:rPr>
              <a:t>by </a:t>
            </a:r>
            <a:r>
              <a:rPr sz="3200" spc="-10" dirty="0">
                <a:latin typeface="Calibri"/>
                <a:cs typeface="Calibri"/>
              </a:rPr>
              <a:t>Mitosis </a:t>
            </a:r>
            <a:r>
              <a:rPr sz="3200" dirty="0">
                <a:latin typeface="Calibri"/>
                <a:cs typeface="Calibri"/>
              </a:rPr>
              <a:t>in the  </a:t>
            </a:r>
            <a:r>
              <a:rPr sz="3200" spc="-5" dirty="0">
                <a:latin typeface="Calibri"/>
                <a:cs typeface="Calibri"/>
              </a:rPr>
              <a:t>basal </a:t>
            </a:r>
            <a:r>
              <a:rPr sz="3200" spc="-20" dirty="0">
                <a:latin typeface="Calibri"/>
                <a:cs typeface="Calibri"/>
              </a:rPr>
              <a:t>layer </a:t>
            </a:r>
            <a:r>
              <a:rPr sz="3200" dirty="0">
                <a:latin typeface="Calibri"/>
                <a:cs typeface="Calibri"/>
              </a:rPr>
              <a:t>of the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acinus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4994" y="159207"/>
            <a:ext cx="26803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65" dirty="0"/>
              <a:t>SWEAT</a:t>
            </a:r>
            <a:r>
              <a:rPr sz="3200" spc="-70" dirty="0"/>
              <a:t> </a:t>
            </a:r>
            <a:r>
              <a:rPr sz="3200" dirty="0"/>
              <a:t>GLANDS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029200" y="4107178"/>
            <a:ext cx="3292570" cy="266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800" y="4114798"/>
            <a:ext cx="3189731" cy="2667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72566" y="766294"/>
            <a:ext cx="3627196" cy="5884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17134" y="782573"/>
            <a:ext cx="3848735" cy="2811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034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Apocrine 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sweat</a:t>
            </a:r>
            <a:r>
              <a:rPr sz="2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gland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>
              <a:latin typeface="Times New Roman"/>
              <a:cs typeface="Times New Roman"/>
            </a:endParaRPr>
          </a:p>
          <a:p>
            <a:pPr marL="424180" indent="-41211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424180" algn="l"/>
                <a:tab pos="424815" algn="l"/>
              </a:tabLst>
            </a:pPr>
            <a:r>
              <a:rPr sz="2000" b="1" spc="-5" dirty="0">
                <a:latin typeface="Calibri"/>
                <a:cs typeface="Calibri"/>
              </a:rPr>
              <a:t>Empty </a:t>
            </a:r>
            <a:r>
              <a:rPr sz="2000" b="1" spc="-15" dirty="0">
                <a:latin typeface="Calibri"/>
                <a:cs typeface="Calibri"/>
              </a:rPr>
              <a:t>into </a:t>
            </a:r>
            <a:r>
              <a:rPr sz="2000" b="1" dirty="0">
                <a:latin typeface="Calibri"/>
                <a:cs typeface="Calibri"/>
              </a:rPr>
              <a:t>hair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follicle</a:t>
            </a:r>
            <a:endParaRPr sz="2000">
              <a:latin typeface="Calibri"/>
              <a:cs typeface="Calibri"/>
            </a:endParaRPr>
          </a:p>
          <a:p>
            <a:pPr marL="424180" indent="-41211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424180" algn="l"/>
                <a:tab pos="424815" algn="l"/>
              </a:tabLst>
            </a:pPr>
            <a:r>
              <a:rPr sz="2000" b="1" spc="-5" dirty="0">
                <a:latin typeface="Calibri"/>
                <a:cs typeface="Calibri"/>
              </a:rPr>
              <a:t>Location: armpits, </a:t>
            </a:r>
            <a:r>
              <a:rPr sz="2000" b="1" spc="-10" dirty="0">
                <a:latin typeface="Calibri"/>
                <a:cs typeface="Calibri"/>
              </a:rPr>
              <a:t>groin,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nipples</a:t>
            </a:r>
            <a:endParaRPr sz="2000">
              <a:latin typeface="Calibri"/>
              <a:cs typeface="Calibri"/>
            </a:endParaRPr>
          </a:p>
          <a:p>
            <a:pPr marL="424180" indent="-41211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424180" algn="l"/>
                <a:tab pos="424815" algn="l"/>
              </a:tabLst>
            </a:pPr>
            <a:r>
              <a:rPr sz="2000" b="1" spc="-5" dirty="0">
                <a:latin typeface="Calibri"/>
                <a:cs typeface="Calibri"/>
              </a:rPr>
              <a:t>Viscous, </a:t>
            </a:r>
            <a:r>
              <a:rPr sz="2000" b="1" dirty="0">
                <a:latin typeface="Calibri"/>
                <a:cs typeface="Calibri"/>
              </a:rPr>
              <a:t>cloudy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secretion</a:t>
            </a:r>
            <a:endParaRPr sz="2000">
              <a:latin typeface="Calibri"/>
              <a:cs typeface="Calibri"/>
            </a:endParaRPr>
          </a:p>
          <a:p>
            <a:pPr marL="424180" marR="5080" indent="-412115">
              <a:lnSpc>
                <a:spcPct val="90100"/>
              </a:lnSpc>
              <a:spcBef>
                <a:spcPts val="835"/>
              </a:spcBef>
              <a:buFont typeface="Wingdings"/>
              <a:buChar char=""/>
              <a:tabLst>
                <a:tab pos="424180" algn="l"/>
                <a:tab pos="424815" algn="l"/>
              </a:tabLst>
            </a:pPr>
            <a:r>
              <a:rPr sz="2000" b="1" spc="-5" dirty="0">
                <a:latin typeface="Calibri"/>
                <a:cs typeface="Calibri"/>
              </a:rPr>
              <a:t>Secretion </a:t>
            </a:r>
            <a:r>
              <a:rPr sz="2000" b="1" dirty="0">
                <a:latin typeface="Calibri"/>
                <a:cs typeface="Calibri"/>
              </a:rPr>
              <a:t>begins </a:t>
            </a:r>
            <a:r>
              <a:rPr sz="2000" b="1" spc="-15" dirty="0">
                <a:latin typeface="Calibri"/>
                <a:cs typeface="Calibri"/>
              </a:rPr>
              <a:t>at </a:t>
            </a:r>
            <a:r>
              <a:rPr sz="2000" b="1" dirty="0">
                <a:latin typeface="Calibri"/>
                <a:cs typeface="Calibri"/>
              </a:rPr>
              <a:t>puberty and  is </a:t>
            </a:r>
            <a:r>
              <a:rPr sz="2000" b="1" spc="-10" dirty="0">
                <a:latin typeface="Calibri"/>
                <a:cs typeface="Calibri"/>
              </a:rPr>
              <a:t>stimulated </a:t>
            </a:r>
            <a:r>
              <a:rPr sz="2000" b="1" dirty="0">
                <a:latin typeface="Calibri"/>
                <a:cs typeface="Calibri"/>
              </a:rPr>
              <a:t>during </a:t>
            </a:r>
            <a:r>
              <a:rPr sz="2000" b="1" spc="-5" dirty="0">
                <a:latin typeface="Calibri"/>
                <a:cs typeface="Calibri"/>
              </a:rPr>
              <a:t>emotional  </a:t>
            </a:r>
            <a:r>
              <a:rPr sz="2000" b="1" spc="-10" dirty="0">
                <a:latin typeface="Calibri"/>
                <a:cs typeface="Calibri"/>
              </a:rPr>
              <a:t>distress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8060" y="766294"/>
            <a:ext cx="3262813" cy="5884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4500" y="782573"/>
            <a:ext cx="3811904" cy="3116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Eccrine 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sweat</a:t>
            </a:r>
            <a:r>
              <a:rPr sz="28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gland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Times New Roman"/>
              <a:cs typeface="Times New Roman"/>
            </a:endParaRPr>
          </a:p>
          <a:p>
            <a:pPr marL="424180" indent="-41148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423545" algn="l"/>
                <a:tab pos="424180" algn="l"/>
              </a:tabLst>
            </a:pPr>
            <a:r>
              <a:rPr sz="2000" b="1" dirty="0">
                <a:latin typeface="Calibri"/>
                <a:cs typeface="Calibri"/>
              </a:rPr>
              <a:t>Empty </a:t>
            </a:r>
            <a:r>
              <a:rPr sz="2000" b="1" spc="-5" dirty="0">
                <a:latin typeface="Calibri"/>
                <a:cs typeface="Calibri"/>
              </a:rPr>
              <a:t>directly </a:t>
            </a:r>
            <a:r>
              <a:rPr sz="2000" b="1" spc="-10" dirty="0">
                <a:latin typeface="Calibri"/>
                <a:cs typeface="Calibri"/>
              </a:rPr>
              <a:t>onto </a:t>
            </a:r>
            <a:r>
              <a:rPr sz="2000" b="1" dirty="0">
                <a:latin typeface="Calibri"/>
                <a:cs typeface="Calibri"/>
              </a:rPr>
              <a:t>skin</a:t>
            </a:r>
            <a:r>
              <a:rPr sz="2000" b="1" spc="-1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surface</a:t>
            </a:r>
            <a:endParaRPr sz="2000">
              <a:latin typeface="Calibri"/>
              <a:cs typeface="Calibri"/>
            </a:endParaRPr>
          </a:p>
          <a:p>
            <a:pPr marL="424180" marR="401320" indent="-411480">
              <a:lnSpc>
                <a:spcPct val="100000"/>
              </a:lnSpc>
              <a:spcBef>
                <a:spcPts val="1320"/>
              </a:spcBef>
              <a:buFont typeface="Wingdings"/>
              <a:buChar char=""/>
              <a:tabLst>
                <a:tab pos="423545" algn="l"/>
                <a:tab pos="424180" algn="l"/>
              </a:tabLst>
            </a:pPr>
            <a:r>
              <a:rPr sz="2000" b="1" spc="-5" dirty="0">
                <a:latin typeface="Calibri"/>
                <a:cs typeface="Calibri"/>
              </a:rPr>
              <a:t>Location: most all over</a:t>
            </a:r>
            <a:r>
              <a:rPr sz="2000" b="1" spc="-9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body  (esp. </a:t>
            </a:r>
            <a:r>
              <a:rPr sz="2000" b="1" spc="-5" dirty="0">
                <a:latin typeface="Calibri"/>
                <a:cs typeface="Calibri"/>
              </a:rPr>
              <a:t>abundant </a:t>
            </a:r>
            <a:r>
              <a:rPr sz="2000" b="1" dirty="0">
                <a:latin typeface="Calibri"/>
                <a:cs typeface="Calibri"/>
              </a:rPr>
              <a:t>on </a:t>
            </a:r>
            <a:r>
              <a:rPr sz="2000" b="1" spc="-5" dirty="0">
                <a:latin typeface="Calibri"/>
                <a:cs typeface="Calibri"/>
              </a:rPr>
              <a:t>palms </a:t>
            </a:r>
            <a:r>
              <a:rPr sz="2000" b="1" dirty="0">
                <a:latin typeface="Calibri"/>
                <a:cs typeface="Calibri"/>
              </a:rPr>
              <a:t>&amp;  soles</a:t>
            </a:r>
            <a:endParaRPr sz="2000">
              <a:latin typeface="Calibri"/>
              <a:cs typeface="Calibri"/>
            </a:endParaRPr>
          </a:p>
          <a:p>
            <a:pPr marL="424180" indent="-411480">
              <a:lnSpc>
                <a:spcPct val="100000"/>
              </a:lnSpc>
              <a:spcBef>
                <a:spcPts val="1320"/>
              </a:spcBef>
              <a:buFont typeface="Wingdings"/>
              <a:buChar char=""/>
              <a:tabLst>
                <a:tab pos="423545" algn="l"/>
                <a:tab pos="424180" algn="l"/>
              </a:tabLst>
            </a:pPr>
            <a:r>
              <a:rPr sz="2000" b="1" spc="-30" dirty="0">
                <a:latin typeface="Calibri"/>
                <a:cs typeface="Calibri"/>
              </a:rPr>
              <a:t>Clear, </a:t>
            </a:r>
            <a:r>
              <a:rPr sz="2000" b="1" spc="-15" dirty="0">
                <a:latin typeface="Calibri"/>
                <a:cs typeface="Calibri"/>
              </a:rPr>
              <a:t>watery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secretion</a:t>
            </a:r>
            <a:endParaRPr sz="2000">
              <a:latin typeface="Calibri"/>
              <a:cs typeface="Calibri"/>
            </a:endParaRPr>
          </a:p>
          <a:p>
            <a:pPr marL="424180" indent="-411480">
              <a:lnSpc>
                <a:spcPct val="100000"/>
              </a:lnSpc>
              <a:spcBef>
                <a:spcPts val="1320"/>
              </a:spcBef>
              <a:buFont typeface="Wingdings"/>
              <a:buChar char=""/>
              <a:tabLst>
                <a:tab pos="423545" algn="l"/>
                <a:tab pos="424180" algn="l"/>
              </a:tabLst>
            </a:pPr>
            <a:r>
              <a:rPr sz="2000" b="1" spc="-5" dirty="0">
                <a:latin typeface="Calibri"/>
                <a:cs typeface="Calibri"/>
              </a:rPr>
              <a:t>Merocrine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secretion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8929" y="461899"/>
            <a:ext cx="34080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SWEAT</a:t>
            </a:r>
            <a:r>
              <a:rPr spc="-80" dirty="0"/>
              <a:t> </a:t>
            </a:r>
            <a:r>
              <a:rPr spc="-5" dirty="0"/>
              <a:t>GLAND</a:t>
            </a:r>
          </a:p>
        </p:txBody>
      </p:sp>
      <p:sp>
        <p:nvSpPr>
          <p:cNvPr id="3" name="object 3"/>
          <p:cNvSpPr/>
          <p:nvPr/>
        </p:nvSpPr>
        <p:spPr>
          <a:xfrm>
            <a:off x="858011" y="1600200"/>
            <a:ext cx="7427976" cy="4526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1371600"/>
            <a:ext cx="8686800" cy="525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7533" y="461899"/>
            <a:ext cx="59486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APOCRINE </a:t>
            </a:r>
            <a:r>
              <a:rPr spc="-90" dirty="0"/>
              <a:t>SWEAT</a:t>
            </a:r>
            <a:r>
              <a:rPr spc="-85" dirty="0"/>
              <a:t> </a:t>
            </a:r>
            <a:r>
              <a:rPr spc="-5" dirty="0"/>
              <a:t>GLAND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600198"/>
            <a:ext cx="8001000" cy="52577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8929" y="461899"/>
            <a:ext cx="34080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0" dirty="0"/>
              <a:t>SWEAT</a:t>
            </a:r>
            <a:r>
              <a:rPr spc="-80" dirty="0"/>
              <a:t> </a:t>
            </a:r>
            <a:r>
              <a:rPr spc="-5" dirty="0"/>
              <a:t>GLAND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447800"/>
            <a:ext cx="8229600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0584" y="1083309"/>
            <a:ext cx="474091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5780" marR="443865" indent="-51371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Scale-like </a:t>
            </a:r>
            <a:r>
              <a:rPr sz="2000" b="1" spc="-5" dirty="0">
                <a:latin typeface="Calibri"/>
                <a:cs typeface="Calibri"/>
              </a:rPr>
              <a:t>modifications </a:t>
            </a:r>
            <a:r>
              <a:rPr sz="2000" b="1" dirty="0">
                <a:latin typeface="Calibri"/>
                <a:cs typeface="Calibri"/>
              </a:rPr>
              <a:t>of the </a:t>
            </a:r>
            <a:r>
              <a:rPr sz="2000" b="1" spc="-5" dirty="0">
                <a:latin typeface="Calibri"/>
                <a:cs typeface="Calibri"/>
              </a:rPr>
              <a:t>epidermis  </a:t>
            </a:r>
            <a:r>
              <a:rPr sz="2000" b="1" spc="-10" dirty="0">
                <a:latin typeface="Calibri"/>
                <a:cs typeface="Calibri"/>
              </a:rPr>
              <a:t>Heavily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keratinized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000FF"/>
                </a:solidFill>
                <a:latin typeface="Calibri"/>
                <a:cs typeface="Calibri"/>
              </a:rPr>
              <a:t>Stratum </a:t>
            </a:r>
            <a:r>
              <a:rPr sz="2000" b="1" dirty="0">
                <a:solidFill>
                  <a:srgbClr val="0000FF"/>
                </a:solidFill>
                <a:latin typeface="Calibri"/>
                <a:cs typeface="Calibri"/>
              </a:rPr>
              <a:t>basale </a:t>
            </a:r>
            <a:r>
              <a:rPr sz="2000" b="1" spc="-10" dirty="0">
                <a:latin typeface="Calibri"/>
                <a:cs typeface="Calibri"/>
              </a:rPr>
              <a:t>extends </a:t>
            </a:r>
            <a:r>
              <a:rPr sz="2000" b="1" spc="-5" dirty="0">
                <a:latin typeface="Calibri"/>
                <a:cs typeface="Calibri"/>
              </a:rPr>
              <a:t>beneath </a:t>
            </a:r>
            <a:r>
              <a:rPr sz="2000" b="1" dirty="0">
                <a:latin typeface="Calibri"/>
                <a:cs typeface="Calibri"/>
              </a:rPr>
              <a:t>the nail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bed</a:t>
            </a:r>
            <a:endParaRPr sz="2000">
              <a:latin typeface="Calibri"/>
              <a:cs typeface="Calibri"/>
            </a:endParaRPr>
          </a:p>
          <a:p>
            <a:pPr marL="525780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Responsible </a:t>
            </a:r>
            <a:r>
              <a:rPr sz="2000" b="1" spc="-10" dirty="0">
                <a:latin typeface="Calibri"/>
                <a:cs typeface="Calibri"/>
              </a:rPr>
              <a:t>for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growth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Lack of </a:t>
            </a:r>
            <a:r>
              <a:rPr sz="2000" b="1" spc="-5" dirty="0">
                <a:latin typeface="Calibri"/>
                <a:cs typeface="Calibri"/>
              </a:rPr>
              <a:t>pigment </a:t>
            </a:r>
            <a:r>
              <a:rPr sz="2000" b="1" spc="-15" dirty="0">
                <a:latin typeface="Calibri"/>
                <a:cs typeface="Calibri"/>
              </a:rPr>
              <a:t>makes </a:t>
            </a:r>
            <a:r>
              <a:rPr sz="2000" b="1" dirty="0">
                <a:latin typeface="Calibri"/>
                <a:cs typeface="Calibri"/>
              </a:rPr>
              <a:t>them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colorless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5891" y="3162611"/>
            <a:ext cx="7781753" cy="3390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8375" y="189103"/>
            <a:ext cx="919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NAIL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1161</Words>
  <Application>Microsoft Office PowerPoint</Application>
  <PresentationFormat>On-screen Show (4:3)</PresentationFormat>
  <Paragraphs>270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8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LAYERS OF SKIN</vt:lpstr>
      <vt:lpstr>PowerPoint Presentation</vt:lpstr>
      <vt:lpstr>EPIDERMIS</vt:lpstr>
      <vt:lpstr>PowerPoint Presentation</vt:lpstr>
      <vt:lpstr>STRATUM BASALE (GERMINATIVE LAYER OR STRATUM GERMINATIVUM)</vt:lpstr>
      <vt:lpstr>PowerPoint Presentation</vt:lpstr>
      <vt:lpstr>PowerPoint Presentation</vt:lpstr>
      <vt:lpstr>PowerPoint Presentation</vt:lpstr>
      <vt:lpstr>STRATUM SPINOSUM (PRICKLE CELL LAYER)</vt:lpstr>
      <vt:lpstr>PowerPoint Presentation</vt:lpstr>
      <vt:lpstr>PRICKLE CELL LAYER</vt:lpstr>
      <vt:lpstr>STRATUM GRANULOSUM</vt:lpstr>
      <vt:lpstr>PowerPoint Presentation</vt:lpstr>
      <vt:lpstr>PowerPoint Presentation</vt:lpstr>
      <vt:lpstr>ODLANDBODIES</vt:lpstr>
      <vt:lpstr>STRATUM MALPIGHII</vt:lpstr>
      <vt:lpstr>STRATUM CORNEUM</vt:lpstr>
      <vt:lpstr>STRATUM CORNEUM</vt:lpstr>
      <vt:lpstr>PowerPoint Presentation</vt:lpstr>
      <vt:lpstr>PowerPoint Presentation</vt:lpstr>
      <vt:lpstr>STRATUM LUCIDUM</vt:lpstr>
      <vt:lpstr>STRATUM LUCIDUM</vt:lpstr>
      <vt:lpstr>DERMO- EPIDERMAL JUNCTION</vt:lpstr>
      <vt:lpstr>Downward  projection</vt:lpstr>
      <vt:lpstr>SPECIALISED CELLS IN EPIDERMIS</vt:lpstr>
      <vt:lpstr>MELANOCYTES</vt:lpstr>
      <vt:lpstr>MELANOCYTES</vt:lpstr>
      <vt:lpstr>Location of Melanocytes</vt:lpstr>
      <vt:lpstr>Tyrosine</vt:lpstr>
      <vt:lpstr>PowerPoint Presentation</vt:lpstr>
      <vt:lpstr>LANGERHANS CELLS (Histiocytes)</vt:lpstr>
      <vt:lpstr>LANGERHANS CELL</vt:lpstr>
      <vt:lpstr>LANGERHANS CELL</vt:lpstr>
      <vt:lpstr>PowerPoint Presentation</vt:lpstr>
      <vt:lpstr>DERMIS</vt:lpstr>
      <vt:lpstr>PAPILLARY DERMIS</vt:lpstr>
      <vt:lpstr>RETICULAR DERMIS</vt:lpstr>
      <vt:lpstr>SUBCUTIS ( HYPODERMIS)</vt:lpstr>
      <vt:lpstr>DERMAL BLOOD VESSELS</vt:lpstr>
      <vt:lpstr>GLOMUS CELLS</vt:lpstr>
      <vt:lpstr>INNERVATION &amp; NERVE ENDINGS</vt:lpstr>
      <vt:lpstr>PowerPoint Presentation</vt:lpstr>
      <vt:lpstr>MERKEL CELLS</vt:lpstr>
      <vt:lpstr>PowerPoint Presentation</vt:lpstr>
      <vt:lpstr>MEISSNERS CORPUSCLES</vt:lpstr>
      <vt:lpstr>PowerPoint Presentation</vt:lpstr>
      <vt:lpstr>PACINIAN CORPUSCLES</vt:lpstr>
      <vt:lpstr>SKIN APPENDAGES (ADNEXA)</vt:lpstr>
      <vt:lpstr>SKIN APPENDAGES (ADNEXA)</vt:lpstr>
      <vt:lpstr>PILAR UNIT</vt:lpstr>
      <vt:lpstr>HAIR FOLLICLE</vt:lpstr>
      <vt:lpstr>HAIR FOLLICLE</vt:lpstr>
      <vt:lpstr>PARTS OF HAIR FOLLICLE (in longitudinal section)</vt:lpstr>
      <vt:lpstr>PowerPoint Presentation</vt:lpstr>
      <vt:lpstr>PowerPoint Presentation</vt:lpstr>
      <vt:lpstr>HAIR SHAFT</vt:lpstr>
      <vt:lpstr>PowerPoint Presentation</vt:lpstr>
      <vt:lpstr>PowerPoint Presentation</vt:lpstr>
      <vt:lpstr>PowerPoint Presentation</vt:lpstr>
      <vt:lpstr>PowerPoint Presentation</vt:lpstr>
      <vt:lpstr>CYCLES OF HAIR GROWTH</vt:lpstr>
      <vt:lpstr>PowerPoint Presentation</vt:lpstr>
      <vt:lpstr>SEBACEOUS GLAND</vt:lpstr>
      <vt:lpstr>SEBACEOUS GLAND</vt:lpstr>
      <vt:lpstr>PowerPoint Presentation</vt:lpstr>
      <vt:lpstr>SWEAT GLANDS</vt:lpstr>
      <vt:lpstr>SWEAT GLAND</vt:lpstr>
      <vt:lpstr>APOCRINE SWEAT GLAND</vt:lpstr>
      <vt:lpstr>SWEAT GLAND</vt:lpstr>
      <vt:lpstr>NAIL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Suresh Kottapalli</dc:creator>
  <cp:lastModifiedBy>Suresh Kottapalli</cp:lastModifiedBy>
  <cp:revision>2</cp:revision>
  <dcterms:created xsi:type="dcterms:W3CDTF">2020-04-30T10:19:38Z</dcterms:created>
  <dcterms:modified xsi:type="dcterms:W3CDTF">2020-04-30T11:03:20Z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2017-09-30T00:00:00Z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2020-04-30T00:00:00Z</vt:filetime>
  </property>
</Properties>
</file>