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0" r:id="rId3"/>
    <p:sldId id="258" r:id="rId4"/>
    <p:sldId id="274" r:id="rId5"/>
    <p:sldId id="275" r:id="rId6"/>
    <p:sldId id="276" r:id="rId7"/>
    <p:sldId id="277" r:id="rId8"/>
    <p:sldId id="278"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59" r:id="rId26"/>
    <p:sldId id="270" r:id="rId27"/>
    <p:sldId id="260" r:id="rId28"/>
    <p:sldId id="271" r:id="rId29"/>
    <p:sldId id="261" r:id="rId30"/>
    <p:sldId id="262" r:id="rId31"/>
    <p:sldId id="272" r:id="rId32"/>
    <p:sldId id="263" r:id="rId33"/>
    <p:sldId id="264" r:id="rId34"/>
    <p:sldId id="265" r:id="rId35"/>
    <p:sldId id="266" r:id="rId36"/>
    <p:sldId id="267" r:id="rId37"/>
    <p:sldId id="279" r:id="rId38"/>
    <p:sldId id="268" r:id="rId39"/>
    <p:sldId id="269" r:id="rId40"/>
    <p:sldId id="273" r:id="rId41"/>
    <p:sldId id="297" r:id="rId42"/>
    <p:sldId id="298" r:id="rId43"/>
    <p:sldId id="299" r:id="rId44"/>
    <p:sldId id="300" r:id="rId45"/>
    <p:sldId id="30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560" y="-3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8404D0-F7A5-40B4-A969-B1E41E5CD28B}"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404D0-F7A5-40B4-A969-B1E41E5CD28B}"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8404D0-F7A5-40B4-A969-B1E41E5CD28B}"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8404D0-F7A5-40B4-A969-B1E41E5CD28B}" type="datetimeFigureOut">
              <a:rPr lang="en-US" smtClean="0"/>
              <a:pPr/>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8404D0-F7A5-40B4-A969-B1E41E5CD28B}" type="datetimeFigureOut">
              <a:rPr lang="en-US" smtClean="0"/>
              <a:pPr/>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8404D0-F7A5-40B4-A969-B1E41E5CD28B}" type="datetimeFigureOut">
              <a:rPr lang="en-US" smtClean="0"/>
              <a:pPr/>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8404D0-F7A5-40B4-A969-B1E41E5CD28B}" type="datetimeFigureOut">
              <a:rPr lang="en-US" smtClean="0"/>
              <a:pPr/>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8404D0-F7A5-40B4-A969-B1E41E5CD28B}" type="datetimeFigureOut">
              <a:rPr lang="en-US" smtClean="0"/>
              <a:pPr/>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8404D0-F7A5-40B4-A969-B1E41E5CD28B}" type="datetimeFigureOut">
              <a:rPr lang="en-US" smtClean="0"/>
              <a:pPr/>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404D0-F7A5-40B4-A969-B1E41E5CD28B}"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404D0-F7A5-40B4-A969-B1E41E5CD28B}"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A7486-2DA2-4BB0-9D98-0C1801FB321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8404D0-F7A5-40B4-A969-B1E41E5CD28B}" type="datetimeFigureOut">
              <a:rPr lang="en-US" smtClean="0"/>
              <a:pPr/>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A7486-2DA2-4BB0-9D98-0C1801FB321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solidFill>
                  <a:srgbClr val="FF0000"/>
                </a:solidFill>
                <a:latin typeface="Times New Roman" pitchFamily="18" charset="0"/>
                <a:cs typeface="Times New Roman" pitchFamily="18" charset="0"/>
              </a:rPr>
              <a:t>ECONOMICS</a:t>
            </a:r>
            <a:endParaRPr lang="en-IN" sz="6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lvl="0">
              <a:buFont typeface="Wingdings" pitchFamily="2" charset="2"/>
              <a:buChar char="Ø"/>
            </a:pPr>
            <a:r>
              <a:rPr lang="en-US" dirty="0" smtClean="0">
                <a:latin typeface="Times New Roman" pitchFamily="18" charset="0"/>
                <a:cs typeface="Times New Roman" pitchFamily="18" charset="0"/>
              </a:rPr>
              <a:t>The word </a:t>
            </a:r>
            <a:r>
              <a:rPr lang="en-US" b="1" dirty="0" smtClean="0">
                <a:solidFill>
                  <a:srgbClr val="00B050"/>
                </a:solidFill>
                <a:latin typeface="Times New Roman" pitchFamily="18" charset="0"/>
                <a:cs typeface="Times New Roman" pitchFamily="18" charset="0"/>
              </a:rPr>
              <a:t>"economics"</a:t>
            </a:r>
            <a:r>
              <a:rPr lang="en-US" dirty="0" smtClean="0">
                <a:latin typeface="Times New Roman" pitchFamily="18" charset="0"/>
                <a:cs typeface="Times New Roman" pitchFamily="18" charset="0"/>
              </a:rPr>
              <a:t> literally means "</a:t>
            </a:r>
            <a:r>
              <a:rPr lang="en-US" b="1" dirty="0" smtClean="0">
                <a:solidFill>
                  <a:srgbClr val="00B050"/>
                </a:solidFill>
                <a:latin typeface="Times New Roman" pitchFamily="18" charset="0"/>
                <a:cs typeface="Times New Roman" pitchFamily="18" charset="0"/>
              </a:rPr>
              <a:t>house keeping".</a:t>
            </a:r>
            <a:r>
              <a:rPr lang="en-US" dirty="0" smtClean="0">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It deals with the human relationships in the specific context of production, distribution, consumption, ownership of resources, goods and services. </a:t>
            </a:r>
          </a:p>
          <a:p>
            <a:pPr lvl="0">
              <a:buFont typeface="Wingdings" pitchFamily="2" charset="2"/>
              <a:buChar char="Ø"/>
            </a:pPr>
            <a:r>
              <a:rPr lang="en-US" dirty="0" smtClean="0">
                <a:latin typeface="Times New Roman" pitchFamily="18" charset="0"/>
                <a:cs typeface="Times New Roman" pitchFamily="18" charset="0"/>
              </a:rPr>
              <a:t>Economics and sociology overlap in many areas.</a:t>
            </a:r>
            <a:endParaRPr lang="en-IN" dirty="0" smtClean="0">
              <a:latin typeface="Times New Roman" pitchFamily="18" charset="0"/>
              <a:cs typeface="Times New Roman" pitchFamily="18" charset="0"/>
            </a:endParaRPr>
          </a:p>
          <a:p>
            <a:pPr>
              <a:buFont typeface="Wingdings" pitchFamily="2" charset="2"/>
              <a:buChar char="Ø"/>
            </a:pP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15357B5-387C-4AE5-9C9F-763765FC1698}" type="slidenum">
              <a:rPr lang="en-IN" smtClean="0"/>
              <a:pPr/>
              <a:t>1</a:t>
            </a:fld>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b="1" dirty="0" smtClean="0">
                <a:solidFill>
                  <a:srgbClr val="FF0000"/>
                </a:solidFill>
                <a:latin typeface="Times New Roman" pitchFamily="18" charset="0"/>
                <a:cs typeface="Times New Roman" pitchFamily="18" charset="0"/>
              </a:rPr>
              <a:t>HEALTH ECONOMICS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90600"/>
            <a:ext cx="9144000" cy="58674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Health has a price and sickness costs.</a:t>
            </a:r>
          </a:p>
          <a:p>
            <a:pPr>
              <a:buFont typeface="Wingdings" pitchFamily="2" charset="2"/>
              <a:buChar char="Ø"/>
            </a:pPr>
            <a:r>
              <a:rPr lang="en-US" dirty="0" smtClean="0">
                <a:latin typeface="Times New Roman" pitchFamily="18" charset="0"/>
                <a:cs typeface="Times New Roman" pitchFamily="18" charset="0"/>
              </a:rPr>
              <a:t>Resources are always scarce or limited and these have to be allocated to priority health problems.</a:t>
            </a:r>
          </a:p>
          <a:p>
            <a:pPr>
              <a:buFont typeface="Wingdings" pitchFamily="2" charset="2"/>
              <a:buChar char="Ø"/>
            </a:pPr>
            <a:r>
              <a:rPr lang="en-US" dirty="0" smtClean="0">
                <a:latin typeface="Times New Roman" pitchFamily="18" charset="0"/>
                <a:cs typeface="Times New Roman" pitchFamily="18" charset="0"/>
              </a:rPr>
              <a:t>Health economics studies the allocation of scarce resources to different areas of health sector to achieve the results, hard choices have to be made.</a:t>
            </a:r>
          </a:p>
          <a:p>
            <a:pPr>
              <a:buFont typeface="Wingdings" pitchFamily="2" charset="2"/>
              <a:buChar char="Ø"/>
            </a:pPr>
            <a:r>
              <a:rPr lang="en-US" dirty="0" smtClean="0">
                <a:latin typeface="Times New Roman" pitchFamily="18" charset="0"/>
                <a:cs typeface="Times New Roman" pitchFamily="18" charset="0"/>
              </a:rPr>
              <a:t>“Economics-the science which studies human behavior as a relationship between ends and scarce means which have alternate use.</a:t>
            </a:r>
          </a:p>
          <a:p>
            <a:pPr>
              <a:buFont typeface="Wingdings" pitchFamily="2" charset="2"/>
              <a:buChar char="Ø"/>
            </a:pPr>
            <a:r>
              <a:rPr lang="en-US" dirty="0" smtClean="0">
                <a:latin typeface="Times New Roman" pitchFamily="18" charset="0"/>
                <a:cs typeface="Times New Roman" pitchFamily="18" charset="0"/>
              </a:rPr>
              <a:t>Concerned with choices over how best to spend limited resources available for health care.  </a:t>
            </a:r>
            <a:endParaRPr lang="en-IN"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Natural Resources of the country </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latin typeface="Times New Roman" pitchFamily="18" charset="0"/>
                <a:cs typeface="Times New Roman" pitchFamily="18" charset="0"/>
              </a:rPr>
              <a:t>India is rich in natural resources and man –power</a:t>
            </a:r>
          </a:p>
          <a:p>
            <a:pPr>
              <a:buNone/>
            </a:pPr>
            <a:r>
              <a:rPr lang="en-US" dirty="0" smtClean="0">
                <a:latin typeface="Times New Roman" pitchFamily="18" charset="0"/>
                <a:cs typeface="Times New Roman" pitchFamily="18" charset="0"/>
              </a:rPr>
              <a:t> (1) Agriculture</a:t>
            </a:r>
          </a:p>
          <a:p>
            <a:pPr>
              <a:buNone/>
            </a:pPr>
            <a:r>
              <a:rPr lang="en-US" dirty="0" smtClean="0">
                <a:latin typeface="Times New Roman" pitchFamily="18" charset="0"/>
                <a:cs typeface="Times New Roman" pitchFamily="18" charset="0"/>
              </a:rPr>
              <a:t>(2) Forestry</a:t>
            </a:r>
          </a:p>
          <a:p>
            <a:pPr>
              <a:buNone/>
            </a:pPr>
            <a:r>
              <a:rPr lang="en-US" dirty="0" smtClean="0">
                <a:latin typeface="Times New Roman" pitchFamily="18" charset="0"/>
                <a:cs typeface="Times New Roman" pitchFamily="18" charset="0"/>
              </a:rPr>
              <a:t>(3) Fisheries</a:t>
            </a:r>
          </a:p>
          <a:p>
            <a:pPr>
              <a:buNone/>
            </a:pPr>
            <a:r>
              <a:rPr lang="en-US" dirty="0" smtClean="0">
                <a:latin typeface="Times New Roman" pitchFamily="18" charset="0"/>
                <a:cs typeface="Times New Roman" pitchFamily="18" charset="0"/>
              </a:rPr>
              <a:t>(4) Minerals</a:t>
            </a:r>
          </a:p>
          <a:p>
            <a:pPr>
              <a:buNone/>
            </a:pPr>
            <a:r>
              <a:rPr lang="en-US" dirty="0" smtClean="0">
                <a:latin typeface="Times New Roman" pitchFamily="18" charset="0"/>
                <a:cs typeface="Times New Roman" pitchFamily="18" charset="0"/>
              </a:rPr>
              <a:t>(5) Man -power</a:t>
            </a: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15357B5-387C-4AE5-9C9F-763765FC1698}" type="slidenum">
              <a:rPr lang="en-IN" smtClean="0"/>
              <a:pPr/>
              <a:t>3</a:t>
            </a:fld>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(1) AGRICULTURE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44% of the national income.</a:t>
            </a:r>
          </a:p>
          <a:p>
            <a:pPr>
              <a:buFont typeface="Wingdings" pitchFamily="2" charset="2"/>
              <a:buChar char="Ø"/>
            </a:pPr>
            <a:r>
              <a:rPr lang="en-US" dirty="0" smtClean="0">
                <a:latin typeface="Times New Roman" pitchFamily="18" charset="0"/>
                <a:cs typeface="Times New Roman" pitchFamily="18" charset="0"/>
              </a:rPr>
              <a:t>Provides employment to 70% population.</a:t>
            </a:r>
            <a:endParaRPr lang="en-IN"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(2) FORESTRY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19.4% land occupied by forest.</a:t>
            </a:r>
          </a:p>
          <a:p>
            <a:pPr>
              <a:buFont typeface="Wingdings" pitchFamily="2" charset="2"/>
              <a:buChar char="Ø"/>
            </a:pPr>
            <a:r>
              <a:rPr lang="en-US" dirty="0" smtClean="0">
                <a:latin typeface="Times New Roman" pitchFamily="18" charset="0"/>
                <a:cs typeface="Times New Roman" pitchFamily="18" charset="0"/>
              </a:rPr>
              <a:t>Source of timber, bamboo, canes, tendu leaves, gum, resins, tanning material, rubber, dyes, honey etc. </a:t>
            </a:r>
            <a:endParaRPr lang="en-IN"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(3) FISHERIES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Vast sea-coast.</a:t>
            </a:r>
          </a:p>
          <a:p>
            <a:pPr>
              <a:buFont typeface="Wingdings" pitchFamily="2" charset="2"/>
              <a:buChar char="Ø"/>
            </a:pPr>
            <a:r>
              <a:rPr lang="en-US" dirty="0" smtClean="0">
                <a:latin typeface="Times New Roman" pitchFamily="18" charset="0"/>
                <a:cs typeface="Times New Roman" pitchFamily="18" charset="0"/>
              </a:rPr>
              <a:t>Earn foreign exchange</a:t>
            </a:r>
            <a:r>
              <a:rPr lang="en-US" dirty="0" smtClean="0"/>
              <a:t>.</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(4) MINERALS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Richly endowed with minerals.</a:t>
            </a:r>
          </a:p>
          <a:p>
            <a:pPr>
              <a:buFont typeface="Wingdings" pitchFamily="2" charset="2"/>
              <a:buChar char="Ø"/>
            </a:pPr>
            <a:r>
              <a:rPr lang="en-US" dirty="0" smtClean="0">
                <a:latin typeface="Times New Roman" pitchFamily="18" charset="0"/>
                <a:cs typeface="Times New Roman" pitchFamily="18" charset="0"/>
              </a:rPr>
              <a:t>Bauxite, coal, copper, diamond, gold, iron ore, manganese, mica, nickel etc. </a:t>
            </a:r>
            <a:endParaRPr lang="en-IN"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(5) MAN -POWER</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16% of world’s population occupying only 2.4% land.</a:t>
            </a:r>
          </a:p>
          <a:p>
            <a:pPr>
              <a:buFont typeface="Wingdings" pitchFamily="2" charset="2"/>
              <a:buChar char="Ø"/>
            </a:pPr>
            <a:r>
              <a:rPr lang="en-US" dirty="0" smtClean="0">
                <a:latin typeface="Times New Roman" pitchFamily="18" charset="0"/>
                <a:cs typeface="Times New Roman" pitchFamily="18" charset="0"/>
              </a:rPr>
              <a:t>Most youngest population in world.</a:t>
            </a:r>
          </a:p>
          <a:p>
            <a:pPr>
              <a:buFont typeface="Wingdings" pitchFamily="2" charset="2"/>
              <a:buChar char="Ø"/>
            </a:pPr>
            <a:r>
              <a:rPr lang="en-US" dirty="0" smtClean="0">
                <a:latin typeface="Times New Roman" pitchFamily="18" charset="0"/>
                <a:cs typeface="Times New Roman" pitchFamily="18" charset="0"/>
              </a:rPr>
              <a:t>Man-power is natural resource of country.</a:t>
            </a:r>
            <a:endParaRPr lang="en-IN"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DEFINITION OF COST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“As value of resources used to produce something, including a specific health service or set of services”</a:t>
            </a:r>
          </a:p>
          <a:p>
            <a:pPr>
              <a:buFont typeface="Wingdings" pitchFamily="2" charset="2"/>
              <a:buChar char="Ø"/>
            </a:pPr>
            <a:r>
              <a:rPr lang="en-US" dirty="0" smtClean="0">
                <a:latin typeface="Times New Roman" pitchFamily="18" charset="0"/>
                <a:cs typeface="Times New Roman" pitchFamily="18" charset="0"/>
              </a:rPr>
              <a:t>Customer wants “value of money” spent on health intervention</a:t>
            </a:r>
          </a:p>
          <a:p>
            <a:pPr>
              <a:buFont typeface="Wingdings" pitchFamily="2" charset="2"/>
              <a:buChar char="Ø"/>
            </a:pPr>
            <a:r>
              <a:rPr lang="en-US" dirty="0" smtClean="0">
                <a:latin typeface="Times New Roman" pitchFamily="18" charset="0"/>
                <a:cs typeface="Times New Roman" pitchFamily="18" charset="0"/>
              </a:rPr>
              <a:t>Cost effectiveness of health intervention- net gain in health divided by cost.</a:t>
            </a:r>
            <a:endParaRPr lang="en-IN"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BENIFIT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Outcome  measured in term of money</a:t>
            </a:r>
          </a:p>
          <a:p>
            <a:pPr>
              <a:buFont typeface="Wingdings" pitchFamily="2" charset="2"/>
              <a:buChar char="Ø"/>
            </a:pPr>
            <a:r>
              <a:rPr lang="en-US" dirty="0" smtClean="0">
                <a:latin typeface="Times New Roman" pitchFamily="18" charset="0"/>
                <a:cs typeface="Times New Roman" pitchFamily="18" charset="0"/>
              </a:rPr>
              <a:t>Products and services-improved knowledge, attitudes and practices and improvement in health status, reduction in morbidity, mortality and fertility, improvement of nutritional status.</a:t>
            </a:r>
          </a:p>
          <a:p>
            <a:pPr>
              <a:buFont typeface="Wingdings" pitchFamily="2" charset="2"/>
              <a:buChar char="Ø"/>
            </a:pPr>
            <a:r>
              <a:rPr lang="en-US" dirty="0" smtClean="0">
                <a:latin typeface="Times New Roman" pitchFamily="18" charset="0"/>
                <a:cs typeface="Times New Roman" pitchFamily="18" charset="0"/>
              </a:rPr>
              <a:t>Effectiveness or effects are outcomes in natural ways that are not expressed in financial terms-number of lives saved or live years gained or QUAY gained or number of heart attack prevented or number of cases prevented due to disease due to intervention.</a:t>
            </a:r>
            <a:endParaRPr lang="en-IN"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CLASSIFICATION OF COST BY INPUTS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latin typeface="Times New Roman" pitchFamily="18" charset="0"/>
                <a:cs typeface="Times New Roman" pitchFamily="18" charset="0"/>
              </a:rPr>
              <a:t>1. Direct cost</a:t>
            </a:r>
          </a:p>
          <a:p>
            <a:pPr>
              <a:buNone/>
            </a:pPr>
            <a:r>
              <a:rPr lang="en-US" dirty="0" smtClean="0">
                <a:latin typeface="Times New Roman" pitchFamily="18" charset="0"/>
                <a:cs typeface="Times New Roman" pitchFamily="18" charset="0"/>
              </a:rPr>
              <a:t>2. Indirect cost</a:t>
            </a:r>
          </a:p>
          <a:p>
            <a:pPr>
              <a:buNone/>
            </a:pPr>
            <a:r>
              <a:rPr lang="en-US" b="1" dirty="0" smtClean="0">
                <a:solidFill>
                  <a:srgbClr val="FF0000"/>
                </a:solidFill>
                <a:latin typeface="Times New Roman" pitchFamily="18" charset="0"/>
                <a:cs typeface="Times New Roman" pitchFamily="18" charset="0"/>
              </a:rPr>
              <a:t>1. DIRECT COST:- </a:t>
            </a:r>
            <a:r>
              <a:rPr lang="en-US" dirty="0" smtClean="0">
                <a:latin typeface="Times New Roman" pitchFamily="18" charset="0"/>
                <a:cs typeface="Times New Roman" pitchFamily="18" charset="0"/>
              </a:rPr>
              <a:t>resources used up in an intervention.</a:t>
            </a:r>
          </a:p>
          <a:p>
            <a:pPr>
              <a:buNone/>
            </a:pPr>
            <a:r>
              <a:rPr lang="en-US" b="1" dirty="0" smtClean="0">
                <a:solidFill>
                  <a:srgbClr val="FF0000"/>
                </a:solidFill>
                <a:latin typeface="Times New Roman" pitchFamily="18" charset="0"/>
                <a:cs typeface="Times New Roman" pitchFamily="18" charset="0"/>
              </a:rPr>
              <a:t>2. INDIRECT COST- </a:t>
            </a:r>
            <a:r>
              <a:rPr lang="en-US" dirty="0" smtClean="0">
                <a:latin typeface="Times New Roman" pitchFamily="18" charset="0"/>
                <a:cs typeface="Times New Roman" pitchFamily="18" charset="0"/>
              </a:rPr>
              <a:t>reduction in productive potential because of an intervention.</a:t>
            </a:r>
          </a:p>
          <a:p>
            <a:pPr>
              <a:buNone/>
            </a:pPr>
            <a:r>
              <a:rPr lang="en-US" dirty="0" smtClean="0">
                <a:latin typeface="Times New Roman" pitchFamily="18" charset="0"/>
                <a:cs typeface="Times New Roman" pitchFamily="18" charset="0"/>
              </a:rPr>
              <a:t>Resources-capital and recurrent cost</a:t>
            </a:r>
          </a:p>
          <a:p>
            <a:pPr>
              <a:buNone/>
            </a:pPr>
            <a:r>
              <a:rPr lang="en-US" b="1" dirty="0" smtClean="0">
                <a:solidFill>
                  <a:srgbClr val="FF0000"/>
                </a:solidFill>
                <a:latin typeface="Times New Roman" pitchFamily="18" charset="0"/>
                <a:cs typeface="Times New Roman" pitchFamily="18" charset="0"/>
              </a:rPr>
              <a:t>RECURRENT COST:-</a:t>
            </a:r>
            <a:r>
              <a:rPr lang="en-US" dirty="0" smtClean="0">
                <a:latin typeface="Times New Roman" pitchFamily="18" charset="0"/>
                <a:cs typeface="Times New Roman" pitchFamily="18" charset="0"/>
              </a:rPr>
              <a:t>used up in a course of a year usually purchased regularly.</a:t>
            </a:r>
          </a:p>
          <a:p>
            <a:pPr>
              <a:buNone/>
            </a:pPr>
            <a:r>
              <a:rPr lang="en-US" b="1" dirty="0" smtClean="0">
                <a:solidFill>
                  <a:srgbClr val="FF0000"/>
                </a:solidFill>
                <a:latin typeface="Times New Roman" pitchFamily="18" charset="0"/>
                <a:cs typeface="Times New Roman" pitchFamily="18" charset="0"/>
              </a:rPr>
              <a:t>CAPITAL COST:-</a:t>
            </a:r>
            <a:r>
              <a:rPr lang="en-US" dirty="0" smtClean="0">
                <a:latin typeface="Times New Roman" pitchFamily="18" charset="0"/>
                <a:cs typeface="Times New Roman" pitchFamily="18" charset="0"/>
              </a:rPr>
              <a:t>last longer than 1 year</a:t>
            </a:r>
          </a:p>
          <a:p>
            <a:endParaRPr lang="en-IN"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solidFill>
                  <a:srgbClr val="FF0000"/>
                </a:solidFill>
                <a:latin typeface="Times New Roman" pitchFamily="18" charset="0"/>
                <a:cs typeface="Times New Roman" pitchFamily="18" charset="0"/>
              </a:rPr>
              <a:t>CAPITAL COST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90600"/>
            <a:ext cx="9144000" cy="5867400"/>
          </a:xfrm>
        </p:spPr>
        <p:txBody>
          <a:bodyPr>
            <a:normAutofit lnSpcReduction="10000"/>
          </a:bodyPr>
          <a:lstStyle/>
          <a:p>
            <a:pPr marL="514350" indent="-514350">
              <a:buFont typeface="+mj-lt"/>
              <a:buAutoNum type="arabicPeriod"/>
            </a:pPr>
            <a:r>
              <a:rPr lang="en-US" b="1" dirty="0" smtClean="0">
                <a:solidFill>
                  <a:srgbClr val="FF0000"/>
                </a:solidFill>
                <a:latin typeface="Times New Roman" pitchFamily="18" charset="0"/>
                <a:cs typeface="Times New Roman" pitchFamily="18" charset="0"/>
              </a:rPr>
              <a:t>VEHICLES:-</a:t>
            </a:r>
            <a:r>
              <a:rPr lang="en-US" dirty="0" smtClean="0">
                <a:latin typeface="Times New Roman" pitchFamily="18" charset="0"/>
                <a:cs typeface="Times New Roman" pitchFamily="18" charset="0"/>
              </a:rPr>
              <a:t>Bicycles, Motorcycles, Trucks</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EQUIPMENTS:-</a:t>
            </a:r>
            <a:r>
              <a:rPr lang="en-US" dirty="0" smtClean="0">
                <a:latin typeface="Times New Roman" pitchFamily="18" charset="0"/>
                <a:cs typeface="Times New Roman" pitchFamily="18" charset="0"/>
              </a:rPr>
              <a:t>Refrigerators, Sterilizers, manufacturing machineries, scales and other equipment with a unit price of Rs. 5000or more</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BUILDINGS:-</a:t>
            </a:r>
            <a:r>
              <a:rPr lang="en-US" dirty="0" smtClean="0">
                <a:latin typeface="Times New Roman" pitchFamily="18" charset="0"/>
                <a:cs typeface="Times New Roman" pitchFamily="18" charset="0"/>
              </a:rPr>
              <a:t> Space, health centers, hospitals, training school, administrative office and storage facilities.</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TRAINING:-</a:t>
            </a:r>
            <a:r>
              <a:rPr lang="en-US" dirty="0" smtClean="0">
                <a:latin typeface="Times New Roman" pitchFamily="18" charset="0"/>
                <a:cs typeface="Times New Roman" pitchFamily="18" charset="0"/>
              </a:rPr>
              <a:t>Non-recurrent training activities for health personnel occur only once or rarely.</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SOCIAL MOBILIZATION:-</a:t>
            </a:r>
            <a:r>
              <a:rPr lang="en-US" dirty="0" smtClean="0">
                <a:latin typeface="Times New Roman" pitchFamily="18" charset="0"/>
                <a:cs typeface="Times New Roman" pitchFamily="18" charset="0"/>
              </a:rPr>
              <a:t>Non-recurrent social mobilization activities-promotion publicity campaigns</a:t>
            </a:r>
            <a:endParaRPr lang="en-IN"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b="1" dirty="0" smtClean="0">
                <a:solidFill>
                  <a:srgbClr val="FF0000"/>
                </a:solidFill>
                <a:latin typeface="Times New Roman" pitchFamily="18" charset="0"/>
                <a:cs typeface="Times New Roman" pitchFamily="18" charset="0"/>
              </a:rPr>
              <a:t>RECURRENT COST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8200"/>
            <a:ext cx="9144000" cy="6019800"/>
          </a:xfrm>
        </p:spPr>
        <p:txBody>
          <a:bodyPr>
            <a:normAutofit fontScale="92500"/>
          </a:bodyPr>
          <a:lstStyle/>
          <a:p>
            <a:pPr marL="514350" indent="-514350">
              <a:buFont typeface="+mj-lt"/>
              <a:buAutoNum type="arabicPeriod"/>
            </a:pPr>
            <a:r>
              <a:rPr lang="en-US" b="1" dirty="0" smtClean="0">
                <a:solidFill>
                  <a:srgbClr val="FF0000"/>
                </a:solidFill>
                <a:latin typeface="Times New Roman" pitchFamily="18" charset="0"/>
                <a:cs typeface="Times New Roman" pitchFamily="18" charset="0"/>
              </a:rPr>
              <a:t>PERSONNEL(ALL TYPES):-</a:t>
            </a:r>
            <a:r>
              <a:rPr lang="en-US" dirty="0" smtClean="0">
                <a:latin typeface="Times New Roman" pitchFamily="18" charset="0"/>
                <a:cs typeface="Times New Roman" pitchFamily="18" charset="0"/>
              </a:rPr>
              <a:t>Salaries of supervisors, health workers, administrators, consultants, casual labour</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SUPPLIES:-</a:t>
            </a:r>
            <a:r>
              <a:rPr lang="en-US" dirty="0" smtClean="0">
                <a:latin typeface="Times New Roman" pitchFamily="18" charset="0"/>
                <a:cs typeface="Times New Roman" pitchFamily="18" charset="0"/>
              </a:rPr>
              <a:t>Drugs, vaccines, syringes, small equipment (unit cost less than Rs.5000</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VEHICLE OPERATION AND MANAGEMENT:- </a:t>
            </a:r>
            <a:r>
              <a:rPr lang="en-US" dirty="0" smtClean="0">
                <a:latin typeface="Times New Roman" pitchFamily="18" charset="0"/>
                <a:cs typeface="Times New Roman" pitchFamily="18" charset="0"/>
              </a:rPr>
              <a:t>Petrol, </a:t>
            </a:r>
            <a:r>
              <a:rPr lang="en-US" dirty="0" err="1" smtClean="0">
                <a:latin typeface="Times New Roman" pitchFamily="18" charset="0"/>
                <a:cs typeface="Times New Roman" pitchFamily="18" charset="0"/>
              </a:rPr>
              <a:t>diseal</a:t>
            </a:r>
            <a:r>
              <a:rPr lang="en-US" dirty="0" smtClean="0">
                <a:latin typeface="Times New Roman" pitchFamily="18" charset="0"/>
                <a:cs typeface="Times New Roman" pitchFamily="18" charset="0"/>
              </a:rPr>
              <a:t>, lubricants, </a:t>
            </a:r>
            <a:r>
              <a:rPr lang="en-US" dirty="0" err="1" smtClean="0">
                <a:latin typeface="Times New Roman" pitchFamily="18" charset="0"/>
                <a:cs typeface="Times New Roman" pitchFamily="18" charset="0"/>
              </a:rPr>
              <a:t>tyres</a:t>
            </a:r>
            <a:r>
              <a:rPr lang="en-US" dirty="0" smtClean="0">
                <a:latin typeface="Times New Roman" pitchFamily="18" charset="0"/>
                <a:cs typeface="Times New Roman" pitchFamily="18" charset="0"/>
              </a:rPr>
              <a:t>, spare parts, registration and insurance.</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BUILDING OPERATION AND MAINTENANCE:- </a:t>
            </a:r>
            <a:r>
              <a:rPr lang="en-US" dirty="0" smtClean="0">
                <a:latin typeface="Times New Roman" pitchFamily="18" charset="0"/>
                <a:cs typeface="Times New Roman" pitchFamily="18" charset="0"/>
              </a:rPr>
              <a:t>Electricity, water, heating, fuel, telephone, telex, insurance, cleaning, painting, repair of electric supplies, appliances, plumbing, roofing etc</a:t>
            </a:r>
            <a:endParaRPr lang="en-IN"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9144000" cy="4525963"/>
          </a:xfrm>
        </p:spPr>
        <p:txBody>
          <a:bodyPr/>
          <a:lstStyle/>
          <a:p>
            <a:pPr>
              <a:buNone/>
            </a:pPr>
            <a:r>
              <a:rPr lang="en-US" b="1" dirty="0" smtClean="0">
                <a:solidFill>
                  <a:srgbClr val="FF0000"/>
                </a:solidFill>
                <a:latin typeface="Times New Roman" pitchFamily="18" charset="0"/>
                <a:cs typeface="Times New Roman" pitchFamily="18" charset="0"/>
              </a:rPr>
              <a:t>5.</a:t>
            </a: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TRAINING RECURRENT:-</a:t>
            </a:r>
            <a:r>
              <a:rPr lang="en-US" dirty="0" smtClean="0">
                <a:latin typeface="Times New Roman" pitchFamily="18" charset="0"/>
                <a:cs typeface="Times New Roman" pitchFamily="18" charset="0"/>
              </a:rPr>
              <a:t>Short in service courses.</a:t>
            </a:r>
          </a:p>
          <a:p>
            <a:pPr>
              <a:buNone/>
            </a:pPr>
            <a:r>
              <a:rPr lang="en-US" b="1" dirty="0" smtClean="0">
                <a:solidFill>
                  <a:srgbClr val="FF0000"/>
                </a:solidFill>
                <a:latin typeface="Times New Roman" pitchFamily="18" charset="0"/>
                <a:cs typeface="Times New Roman" pitchFamily="18" charset="0"/>
              </a:rPr>
              <a:t>6. SOCIAL MOBILIZATION:-</a:t>
            </a:r>
            <a:r>
              <a:rPr lang="en-US" dirty="0" smtClean="0">
                <a:latin typeface="Times New Roman" pitchFamily="18" charset="0"/>
                <a:cs typeface="Times New Roman" pitchFamily="18" charset="0"/>
              </a:rPr>
              <a:t> Operation costs</a:t>
            </a:r>
          </a:p>
          <a:p>
            <a:pPr>
              <a:buNone/>
            </a:pPr>
            <a:r>
              <a:rPr lang="en-US" b="1" dirty="0" smtClean="0">
                <a:solidFill>
                  <a:srgbClr val="FF0000"/>
                </a:solidFill>
                <a:latin typeface="Times New Roman" pitchFamily="18" charset="0"/>
                <a:cs typeface="Times New Roman" pitchFamily="18" charset="0"/>
              </a:rPr>
              <a:t>7. OTHER OPERATING COSTS NOT INCLUDED ABOVE</a:t>
            </a:r>
            <a:endParaRPr lang="en-IN" b="1" dirty="0">
              <a:solidFill>
                <a:srgbClr val="FF0000"/>
              </a:solidFill>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OPPORTUNITY COST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Rupee spent on A is rupee denied to B</a:t>
            </a:r>
            <a:endParaRPr lang="en-IN"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AVERAGE COST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Total cost of intervention divided by total number of units provided for treatment</a:t>
            </a:r>
            <a:endParaRPr lang="en-IN"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INCREMENTAL COST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Difference in cost fund between two interventions.</a:t>
            </a:r>
            <a:endParaRPr lang="en-IN"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MARGINAL COST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Additional cost or extra cost of producing one unit of output or expanding a programme</a:t>
            </a:r>
            <a:endParaRPr lang="en-IN"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METHODS OF ECONOMIC EVALUATION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Cost minimization analysis (CMA)</a:t>
            </a:r>
          </a:p>
          <a:p>
            <a:pPr marL="514350" indent="-514350">
              <a:buFont typeface="+mj-lt"/>
              <a:buAutoNum type="arabicPeriod"/>
            </a:pPr>
            <a:r>
              <a:rPr lang="en-US" dirty="0" smtClean="0">
                <a:latin typeface="Times New Roman" pitchFamily="18" charset="0"/>
                <a:cs typeface="Times New Roman" pitchFamily="18" charset="0"/>
              </a:rPr>
              <a:t>Cost effectiveness analysis (CEA)</a:t>
            </a:r>
          </a:p>
          <a:p>
            <a:pPr marL="514350" indent="-514350">
              <a:buFont typeface="+mj-lt"/>
              <a:buAutoNum type="arabicPeriod"/>
            </a:pPr>
            <a:r>
              <a:rPr lang="en-US" dirty="0" smtClean="0">
                <a:latin typeface="Times New Roman" pitchFamily="18" charset="0"/>
                <a:cs typeface="Times New Roman" pitchFamily="18" charset="0"/>
              </a:rPr>
              <a:t>Cost utility analysis (CUA)</a:t>
            </a:r>
          </a:p>
          <a:p>
            <a:pPr marL="514350" indent="-514350">
              <a:buFont typeface="+mj-lt"/>
              <a:buAutoNum type="arabicPeriod"/>
            </a:pPr>
            <a:r>
              <a:rPr lang="en-US" dirty="0" smtClean="0">
                <a:latin typeface="Times New Roman" pitchFamily="18" charset="0"/>
                <a:cs typeface="Times New Roman" pitchFamily="18" charset="0"/>
              </a:rPr>
              <a:t>Cost benefit analysis (CBA)</a:t>
            </a:r>
            <a:endParaRPr lang="en-IN"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COST MINIMIZATION ANALYSIS (CMA)</a:t>
            </a:r>
            <a:endParaRPr lang="en-IN" b="1"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Compares cost of different interventions assumed to provide equivalent </a:t>
            </a:r>
            <a:r>
              <a:rPr lang="en-US" dirty="0" smtClean="0">
                <a:latin typeface="Times New Roman" pitchFamily="18" charset="0"/>
                <a:cs typeface="Times New Roman" pitchFamily="18" charset="0"/>
              </a:rPr>
              <a:t>benefits.</a:t>
            </a:r>
            <a:endParaRPr lang="en-IN"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COST EFFECTIVENESS ANALYSIS (CEA)</a:t>
            </a:r>
            <a:endParaRPr lang="en-IN" b="1"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Net gain in health or reduction in disease burden from intervention in relation to cost.</a:t>
            </a:r>
          </a:p>
          <a:p>
            <a:pPr>
              <a:buFont typeface="Wingdings" pitchFamily="2" charset="2"/>
              <a:buChar char="Ø"/>
            </a:pPr>
            <a:r>
              <a:rPr lang="en-US" dirty="0" smtClean="0">
                <a:latin typeface="Times New Roman" pitchFamily="18" charset="0"/>
                <a:cs typeface="Times New Roman" pitchFamily="18" charset="0"/>
              </a:rPr>
              <a:t>Measured in dollars/DALY.</a:t>
            </a:r>
          </a:p>
          <a:p>
            <a:pPr>
              <a:buFont typeface="Wingdings" pitchFamily="2" charset="2"/>
              <a:buChar char="Ø"/>
            </a:pPr>
            <a:r>
              <a:rPr lang="en-US" dirty="0" smtClean="0">
                <a:latin typeface="Times New Roman" pitchFamily="18" charset="0"/>
                <a:cs typeface="Times New Roman" pitchFamily="18" charset="0"/>
              </a:rPr>
              <a:t>Benefits measured I natural units-heart attacks avoided or life years gained QALY most comprehensive indicator of CEA.</a:t>
            </a:r>
          </a:p>
          <a:p>
            <a:pPr>
              <a:buNone/>
            </a:pPr>
            <a:r>
              <a:rPr lang="en-US" dirty="0" smtClean="0">
                <a:latin typeface="Times New Roman" pitchFamily="18" charset="0"/>
                <a:cs typeface="Times New Roman" pitchFamily="18" charset="0"/>
              </a:rPr>
              <a:t>                                                Cost</a:t>
            </a:r>
          </a:p>
          <a:p>
            <a:pPr>
              <a:buNone/>
            </a:pPr>
            <a:r>
              <a:rPr lang="en-US" dirty="0" smtClean="0">
                <a:latin typeface="Times New Roman" pitchFamily="18" charset="0"/>
                <a:cs typeface="Times New Roman" pitchFamily="18" charset="0"/>
              </a:rPr>
              <a:t>     Cost effective ratio= </a:t>
            </a:r>
          </a:p>
          <a:p>
            <a:pPr>
              <a:buNone/>
            </a:pPr>
            <a:r>
              <a:rPr lang="en-US" dirty="0" smtClean="0">
                <a:latin typeface="Times New Roman" pitchFamily="18" charset="0"/>
                <a:cs typeface="Times New Roman" pitchFamily="18" charset="0"/>
              </a:rPr>
              <a:t>                                        Number of lives saved</a:t>
            </a:r>
            <a:endParaRPr lang="en-IN" dirty="0">
              <a:latin typeface="Times New Roman" pitchFamily="18" charset="0"/>
              <a:cs typeface="Times New Roman" pitchFamily="18" charset="0"/>
            </a:endParaRPr>
          </a:p>
        </p:txBody>
      </p:sp>
      <p:cxnSp>
        <p:nvCxnSpPr>
          <p:cNvPr id="5" name="Straight Connector 4"/>
          <p:cNvCxnSpPr/>
          <p:nvPr/>
        </p:nvCxnSpPr>
        <p:spPr>
          <a:xfrm>
            <a:off x="4267200" y="5105400"/>
            <a:ext cx="3810000" cy="76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COST UTILITY ANALYSIS (CUA)</a:t>
            </a:r>
            <a:endParaRPr lang="en-IN" b="1"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Used to compare costs and benefits of health technologies.</a:t>
            </a:r>
          </a:p>
          <a:p>
            <a:pPr>
              <a:buFont typeface="Wingdings" pitchFamily="2" charset="2"/>
              <a:buChar char="Ø"/>
            </a:pPr>
            <a:r>
              <a:rPr lang="en-US" dirty="0" smtClean="0">
                <a:latin typeface="Times New Roman" pitchFamily="18" charset="0"/>
                <a:cs typeface="Times New Roman" pitchFamily="18" charset="0"/>
              </a:rPr>
              <a:t>Utility –happiness or pleasure.</a:t>
            </a:r>
          </a:p>
          <a:p>
            <a:pPr>
              <a:buNone/>
            </a:pPr>
            <a:r>
              <a:rPr lang="en-US" dirty="0" smtClean="0">
                <a:latin typeface="Times New Roman" pitchFamily="18" charset="0"/>
                <a:cs typeface="Times New Roman" pitchFamily="18" charset="0"/>
              </a:rPr>
              <a:t>                               Cost</a:t>
            </a:r>
          </a:p>
          <a:p>
            <a:pPr>
              <a:buNone/>
            </a:pPr>
            <a:r>
              <a:rPr lang="en-US" dirty="0" smtClean="0">
                <a:latin typeface="Times New Roman" pitchFamily="18" charset="0"/>
                <a:cs typeface="Times New Roman" pitchFamily="18" charset="0"/>
              </a:rPr>
              <a:t>CUA=</a:t>
            </a:r>
          </a:p>
          <a:p>
            <a:pPr>
              <a:buNone/>
            </a:pPr>
            <a:r>
              <a:rPr lang="en-US" dirty="0" smtClean="0">
                <a:latin typeface="Times New Roman" pitchFamily="18" charset="0"/>
                <a:cs typeface="Times New Roman" pitchFamily="18" charset="0"/>
              </a:rPr>
              <a:t>                QALY gained or DALYs averted</a:t>
            </a:r>
            <a:endParaRPr lang="en-IN" dirty="0">
              <a:latin typeface="Times New Roman" pitchFamily="18" charset="0"/>
              <a:cs typeface="Times New Roman" pitchFamily="18" charset="0"/>
            </a:endParaRPr>
          </a:p>
        </p:txBody>
      </p:sp>
      <p:cxnSp>
        <p:nvCxnSpPr>
          <p:cNvPr id="5" name="Straight Connector 4"/>
          <p:cNvCxnSpPr/>
          <p:nvPr/>
        </p:nvCxnSpPr>
        <p:spPr>
          <a:xfrm>
            <a:off x="2209800" y="4114800"/>
            <a:ext cx="5791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Cost of A- Cost of B</a:t>
            </a:r>
          </a:p>
          <a:p>
            <a:pPr>
              <a:buNone/>
            </a:pPr>
            <a:r>
              <a:rPr lang="en-US" dirty="0" smtClean="0">
                <a:latin typeface="Times New Roman" pitchFamily="18" charset="0"/>
                <a:cs typeface="Times New Roman" pitchFamily="18" charset="0"/>
              </a:rPr>
              <a:t>ICER=</a:t>
            </a:r>
          </a:p>
          <a:p>
            <a:pPr>
              <a:buNone/>
            </a:pPr>
            <a:r>
              <a:rPr lang="en-US" dirty="0" smtClean="0">
                <a:latin typeface="Times New Roman" pitchFamily="18" charset="0"/>
                <a:cs typeface="Times New Roman" pitchFamily="18" charset="0"/>
              </a:rPr>
              <a:t>            Effectiveness of A-  Effectiveness of B</a:t>
            </a:r>
            <a:endParaRPr lang="en-IN" dirty="0">
              <a:latin typeface="Times New Roman" pitchFamily="18" charset="0"/>
              <a:cs typeface="Times New Roman" pitchFamily="18" charset="0"/>
            </a:endParaRPr>
          </a:p>
        </p:txBody>
      </p:sp>
      <p:cxnSp>
        <p:nvCxnSpPr>
          <p:cNvPr id="5" name="Straight Connector 4"/>
          <p:cNvCxnSpPr/>
          <p:nvPr/>
        </p:nvCxnSpPr>
        <p:spPr>
          <a:xfrm>
            <a:off x="1905000" y="2514600"/>
            <a:ext cx="6172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COST BENEFIT ANALYSIS (CBA)</a:t>
            </a:r>
            <a:endParaRPr lang="en-IN" b="1"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Benefits measured in monetary terms.</a:t>
            </a:r>
          </a:p>
          <a:p>
            <a:pPr>
              <a:buNone/>
            </a:pPr>
            <a:r>
              <a:rPr lang="en-US" dirty="0" smtClean="0">
                <a:latin typeface="Times New Roman" pitchFamily="18" charset="0"/>
                <a:cs typeface="Times New Roman" pitchFamily="18" charset="0"/>
              </a:rPr>
              <a:t>                  Cost in monetary term</a:t>
            </a:r>
          </a:p>
          <a:p>
            <a:pPr>
              <a:buNone/>
            </a:pPr>
            <a:r>
              <a:rPr lang="en-US" dirty="0" smtClean="0">
                <a:latin typeface="Times New Roman" pitchFamily="18" charset="0"/>
                <a:cs typeface="Times New Roman" pitchFamily="18" charset="0"/>
              </a:rPr>
              <a:t>CBA=</a:t>
            </a:r>
          </a:p>
          <a:p>
            <a:pPr>
              <a:buNone/>
            </a:pPr>
            <a:r>
              <a:rPr lang="en-US" dirty="0" smtClean="0">
                <a:latin typeface="Times New Roman" pitchFamily="18" charset="0"/>
                <a:cs typeface="Times New Roman" pitchFamily="18" charset="0"/>
              </a:rPr>
              <a:t>                Benefits in monetary terms</a:t>
            </a:r>
          </a:p>
          <a:p>
            <a:pPr>
              <a:buFont typeface="Wingdings" pitchFamily="2" charset="2"/>
              <a:buChar char="Ø"/>
            </a:pPr>
            <a:r>
              <a:rPr lang="en-US" dirty="0" smtClean="0">
                <a:latin typeface="Times New Roman" pitchFamily="18" charset="0"/>
                <a:cs typeface="Times New Roman" pitchFamily="18" charset="0"/>
              </a:rPr>
              <a:t>Two measures to health gains-The human capital approach and willingness to pay approach</a:t>
            </a:r>
            <a:endParaRPr lang="en-IN" dirty="0">
              <a:latin typeface="Times New Roman" pitchFamily="18" charset="0"/>
              <a:cs typeface="Times New Roman" pitchFamily="18" charset="0"/>
            </a:endParaRPr>
          </a:p>
        </p:txBody>
      </p:sp>
      <p:cxnSp>
        <p:nvCxnSpPr>
          <p:cNvPr id="5" name="Straight Connector 4"/>
          <p:cNvCxnSpPr/>
          <p:nvPr/>
        </p:nvCxnSpPr>
        <p:spPr>
          <a:xfrm flipV="1">
            <a:off x="2209800" y="2971800"/>
            <a:ext cx="4572000" cy="76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ECONOMIC LEVELS </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214422"/>
            <a:ext cx="9144000" cy="5643578"/>
          </a:xfrm>
        </p:spPr>
        <p:txBody>
          <a:bodyPr>
            <a:normAutofit fontScale="92500"/>
          </a:bodyPr>
          <a:lstStyle/>
          <a:p>
            <a:pPr algn="ctr">
              <a:buNone/>
            </a:pPr>
            <a:r>
              <a:rPr lang="en-US" b="1" dirty="0" smtClean="0">
                <a:solidFill>
                  <a:srgbClr val="00B050"/>
                </a:solidFill>
                <a:latin typeface="Times New Roman" pitchFamily="18" charset="0"/>
                <a:cs typeface="Times New Roman" pitchFamily="18" charset="0"/>
              </a:rPr>
              <a:t>    </a:t>
            </a:r>
            <a:r>
              <a:rPr lang="en-US" sz="3900" b="1" dirty="0" smtClean="0">
                <a:solidFill>
                  <a:srgbClr val="00B050"/>
                </a:solidFill>
                <a:latin typeface="Times New Roman" pitchFamily="18" charset="0"/>
                <a:cs typeface="Times New Roman" pitchFamily="18" charset="0"/>
              </a:rPr>
              <a:t>NATIONAL INCOME :</a:t>
            </a:r>
          </a:p>
          <a:p>
            <a:pPr lvl="0">
              <a:buFont typeface="Wingdings" pitchFamily="2" charset="2"/>
              <a:buChar char="Ø"/>
            </a:pPr>
            <a:r>
              <a:rPr lang="en-US" dirty="0" smtClean="0">
                <a:latin typeface="Times New Roman" pitchFamily="18" charset="0"/>
                <a:cs typeface="Times New Roman" pitchFamily="18" charset="0"/>
              </a:rPr>
              <a:t>Strength of a country's economy is usually expressed in terms of one of the national aggregates, such as </a:t>
            </a:r>
            <a:r>
              <a:rPr lang="en-US" b="1" dirty="0" smtClean="0">
                <a:solidFill>
                  <a:srgbClr val="7030A0"/>
                </a:solidFill>
                <a:latin typeface="Times New Roman" pitchFamily="18" charset="0"/>
                <a:cs typeface="Times New Roman" pitchFamily="18" charset="0"/>
              </a:rPr>
              <a:t>gross national product (GNP)</a:t>
            </a:r>
            <a:r>
              <a:rPr lang="en-US" dirty="0" smtClean="0">
                <a:latin typeface="Times New Roman" pitchFamily="18" charset="0"/>
                <a:cs typeface="Times New Roman" pitchFamily="18" charset="0"/>
              </a:rPr>
              <a:t> or </a:t>
            </a:r>
            <a:r>
              <a:rPr lang="en-US" b="1" dirty="0" smtClean="0">
                <a:solidFill>
                  <a:srgbClr val="7030A0"/>
                </a:solidFill>
                <a:latin typeface="Times New Roman" pitchFamily="18" charset="0"/>
                <a:cs typeface="Times New Roman" pitchFamily="18" charset="0"/>
              </a:rPr>
              <a:t>gross domestic product (GDP).</a:t>
            </a:r>
            <a:r>
              <a:rPr lang="en-US" dirty="0" smtClean="0">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These aggregates measure the total volume of national economic activity at current or constant price. </a:t>
            </a:r>
          </a:p>
          <a:p>
            <a:pPr lvl="0">
              <a:buFont typeface="Wingdings" pitchFamily="2" charset="2"/>
              <a:buChar char="Ø"/>
            </a:pPr>
            <a:r>
              <a:rPr lang="en-US" dirty="0" smtClean="0">
                <a:latin typeface="Times New Roman" pitchFamily="18" charset="0"/>
                <a:cs typeface="Times New Roman" pitchFamily="18" charset="0"/>
              </a:rPr>
              <a:t>By dividing the </a:t>
            </a:r>
            <a:r>
              <a:rPr lang="en-US" b="1" dirty="0" smtClean="0">
                <a:solidFill>
                  <a:srgbClr val="7030A0"/>
                </a:solidFill>
                <a:latin typeface="Times New Roman" pitchFamily="18" charset="0"/>
                <a:cs typeface="Times New Roman" pitchFamily="18" charset="0"/>
              </a:rPr>
              <a:t>GNP </a:t>
            </a:r>
            <a:r>
              <a:rPr lang="en-US" dirty="0" smtClean="0">
                <a:latin typeface="Times New Roman" pitchFamily="18" charset="0"/>
                <a:cs typeface="Times New Roman" pitchFamily="18" charset="0"/>
              </a:rPr>
              <a:t>or </a:t>
            </a:r>
            <a:r>
              <a:rPr lang="en-US" b="1" dirty="0" smtClean="0">
                <a:solidFill>
                  <a:srgbClr val="7030A0"/>
                </a:solidFill>
                <a:latin typeface="Times New Roman" pitchFamily="18" charset="0"/>
                <a:cs typeface="Times New Roman" pitchFamily="18" charset="0"/>
              </a:rPr>
              <a:t>GDP </a:t>
            </a:r>
            <a:r>
              <a:rPr lang="en-US" dirty="0" smtClean="0">
                <a:latin typeface="Times New Roman" pitchFamily="18" charset="0"/>
                <a:cs typeface="Times New Roman" pitchFamily="18" charset="0"/>
              </a:rPr>
              <a:t>by the </a:t>
            </a:r>
            <a:r>
              <a:rPr lang="en-US" b="1" dirty="0" smtClean="0">
                <a:solidFill>
                  <a:srgbClr val="7030A0"/>
                </a:solidFill>
                <a:latin typeface="Times New Roman" pitchFamily="18" charset="0"/>
                <a:cs typeface="Times New Roman" pitchFamily="18" charset="0"/>
              </a:rPr>
              <a:t>total population</a:t>
            </a:r>
            <a:r>
              <a:rPr lang="en-US" dirty="0" smtClean="0">
                <a:latin typeface="Times New Roman" pitchFamily="18" charset="0"/>
                <a:cs typeface="Times New Roman" pitchFamily="18" charset="0"/>
              </a:rPr>
              <a:t>, one arrives at </a:t>
            </a:r>
            <a:r>
              <a:rPr lang="en-US" b="1" dirty="0" smtClean="0">
                <a:solidFill>
                  <a:srgbClr val="7030A0"/>
                </a:solidFill>
                <a:latin typeface="Times New Roman" pitchFamily="18" charset="0"/>
                <a:cs typeface="Times New Roman" pitchFamily="18" charset="0"/>
              </a:rPr>
              <a:t>per capita GNP </a:t>
            </a:r>
            <a:r>
              <a:rPr lang="en-US" dirty="0" smtClean="0">
                <a:latin typeface="Times New Roman" pitchFamily="18" charset="0"/>
                <a:cs typeface="Times New Roman" pitchFamily="18" charset="0"/>
              </a:rPr>
              <a:t>or </a:t>
            </a:r>
            <a:r>
              <a:rPr lang="en-US" b="1" dirty="0" smtClean="0">
                <a:solidFill>
                  <a:srgbClr val="7030A0"/>
                </a:solidFill>
                <a:latin typeface="Times New Roman" pitchFamily="18" charset="0"/>
                <a:cs typeface="Times New Roman" pitchFamily="18" charset="0"/>
              </a:rPr>
              <a:t>GDP,</a:t>
            </a:r>
            <a:r>
              <a:rPr lang="en-US" dirty="0" smtClean="0">
                <a:latin typeface="Times New Roman" pitchFamily="18" charset="0"/>
                <a:cs typeface="Times New Roman" pitchFamily="18" charset="0"/>
              </a:rPr>
              <a:t> which are common general purpose </a:t>
            </a:r>
            <a:r>
              <a:rPr lang="en-US" b="1" dirty="0" smtClean="0">
                <a:solidFill>
                  <a:srgbClr val="7030A0"/>
                </a:solidFill>
                <a:latin typeface="Times New Roman" pitchFamily="18" charset="0"/>
                <a:cs typeface="Times New Roman" pitchFamily="18" charset="0"/>
              </a:rPr>
              <a:t>indicators of national wealth.</a:t>
            </a:r>
          </a:p>
        </p:txBody>
      </p:sp>
      <p:sp>
        <p:nvSpPr>
          <p:cNvPr id="4" name="Slide Number Placeholder 3"/>
          <p:cNvSpPr>
            <a:spLocks noGrp="1"/>
          </p:cNvSpPr>
          <p:nvPr>
            <p:ph type="sldNum" sz="quarter" idx="12"/>
          </p:nvPr>
        </p:nvSpPr>
        <p:spPr/>
        <p:txBody>
          <a:bodyPr/>
          <a:lstStyle/>
          <a:p>
            <a:fld id="{615357B5-387C-4AE5-9C9F-763765FC1698}" type="slidenum">
              <a:rPr lang="en-IN" smtClean="0"/>
              <a:pPr/>
              <a:t>25</a:t>
            </a:fld>
            <a:endParaRPr lang="en-I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lvl="0">
              <a:buFont typeface="Wingdings" pitchFamily="2" charset="2"/>
              <a:buChar char="Ø"/>
            </a:pPr>
            <a:r>
              <a:rPr lang="en-US" b="1" dirty="0" smtClean="0">
                <a:solidFill>
                  <a:srgbClr val="7030A0"/>
                </a:solidFill>
                <a:latin typeface="Times New Roman" pitchFamily="18" charset="0"/>
                <a:cs typeface="Times New Roman" pitchFamily="18" charset="0"/>
              </a:rPr>
              <a:t>Per capita GNP</a:t>
            </a:r>
            <a:r>
              <a:rPr lang="en-US" dirty="0" smtClean="0">
                <a:latin typeface="Times New Roman" pitchFamily="18" charset="0"/>
                <a:cs typeface="Times New Roman" pitchFamily="18" charset="0"/>
              </a:rPr>
              <a:t> may thus serve as a general measure of human welfare - that is, of health in a very broad sense. </a:t>
            </a:r>
          </a:p>
          <a:p>
            <a:pPr lvl="0">
              <a:buFont typeface="Wingdings" pitchFamily="2" charset="2"/>
              <a:buChar char="Ø"/>
            </a:pPr>
            <a:r>
              <a:rPr lang="en-US" dirty="0" smtClean="0">
                <a:latin typeface="Times New Roman" pitchFamily="18" charset="0"/>
                <a:cs typeface="Times New Roman" pitchFamily="18" charset="0"/>
              </a:rPr>
              <a:t>Many health variables are correlated with </a:t>
            </a:r>
            <a:r>
              <a:rPr lang="en-US" b="1" dirty="0" smtClean="0">
                <a:solidFill>
                  <a:srgbClr val="7030A0"/>
                </a:solidFill>
                <a:latin typeface="Times New Roman" pitchFamily="18" charset="0"/>
                <a:cs typeface="Times New Roman" pitchFamily="18" charset="0"/>
              </a:rPr>
              <a:t>per capita GNP</a:t>
            </a:r>
            <a:r>
              <a:rPr lang="en-US" dirty="0" smtClean="0">
                <a:latin typeface="Times New Roman" pitchFamily="18" charset="0"/>
                <a:cs typeface="Times New Roman" pitchFamily="18" charset="0"/>
              </a:rPr>
              <a:t> or </a:t>
            </a:r>
            <a:r>
              <a:rPr lang="en-US" b="1" dirty="0" smtClean="0">
                <a:solidFill>
                  <a:srgbClr val="7030A0"/>
                </a:solidFill>
                <a:latin typeface="Times New Roman" pitchFamily="18" charset="0"/>
                <a:cs typeface="Times New Roman" pitchFamily="18" charset="0"/>
              </a:rPr>
              <a:t>GDP.</a:t>
            </a:r>
            <a:r>
              <a:rPr lang="en-US" dirty="0" smtClean="0">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Countries with a </a:t>
            </a:r>
            <a:r>
              <a:rPr lang="en-US" b="1" dirty="0" smtClean="0">
                <a:solidFill>
                  <a:srgbClr val="7030A0"/>
                </a:solidFill>
                <a:latin typeface="Times New Roman" pitchFamily="18" charset="0"/>
                <a:cs typeface="Times New Roman" pitchFamily="18" charset="0"/>
              </a:rPr>
              <a:t>high per capita GNP </a:t>
            </a:r>
            <a:r>
              <a:rPr lang="en-US" dirty="0" smtClean="0">
                <a:latin typeface="Times New Roman" pitchFamily="18" charset="0"/>
                <a:cs typeface="Times New Roman" pitchFamily="18" charset="0"/>
              </a:rPr>
              <a:t>are predominantly </a:t>
            </a:r>
            <a:r>
              <a:rPr lang="en-US" b="1" dirty="0" smtClean="0">
                <a:solidFill>
                  <a:srgbClr val="7030A0"/>
                </a:solidFill>
                <a:latin typeface="Times New Roman" pitchFamily="18" charset="0"/>
                <a:cs typeface="Times New Roman" pitchFamily="18" charset="0"/>
              </a:rPr>
              <a:t>industrially developed</a:t>
            </a:r>
            <a:r>
              <a:rPr lang="en-US" dirty="0" smtClean="0">
                <a:latin typeface="Times New Roman" pitchFamily="18" charset="0"/>
                <a:cs typeface="Times New Roman" pitchFamily="18" charset="0"/>
              </a:rPr>
              <a:t> while those with a </a:t>
            </a:r>
            <a:r>
              <a:rPr lang="en-US" b="1" dirty="0" smtClean="0">
                <a:solidFill>
                  <a:srgbClr val="7030A0"/>
                </a:solidFill>
                <a:latin typeface="Times New Roman" pitchFamily="18" charset="0"/>
                <a:cs typeface="Times New Roman" pitchFamily="18" charset="0"/>
              </a:rPr>
              <a:t>low one</a:t>
            </a:r>
            <a:r>
              <a:rPr lang="en-US" dirty="0" smtClean="0">
                <a:latin typeface="Times New Roman" pitchFamily="18" charset="0"/>
                <a:cs typeface="Times New Roman" pitchFamily="18" charset="0"/>
              </a:rPr>
              <a:t> are predominantly </a:t>
            </a:r>
            <a:r>
              <a:rPr lang="en-US" b="1" dirty="0" smtClean="0">
                <a:solidFill>
                  <a:srgbClr val="7030A0"/>
                </a:solidFill>
                <a:latin typeface="Times New Roman" pitchFamily="18" charset="0"/>
                <a:cs typeface="Times New Roman" pitchFamily="18" charset="0"/>
              </a:rPr>
              <a:t>agricultural</a:t>
            </a:r>
            <a:r>
              <a:rPr lang="en-US" dirty="0" smtClean="0">
                <a:latin typeface="Times New Roman" pitchFamily="18" charset="0"/>
                <a:cs typeface="Times New Roman" pitchFamily="18" charset="0"/>
              </a:rPr>
              <a:t>, or </a:t>
            </a:r>
            <a:r>
              <a:rPr lang="en-US" b="1" dirty="0" smtClean="0">
                <a:solidFill>
                  <a:srgbClr val="7030A0"/>
                </a:solidFill>
                <a:latin typeface="Times New Roman" pitchFamily="18" charset="0"/>
                <a:cs typeface="Times New Roman" pitchFamily="18" charset="0"/>
              </a:rPr>
              <a:t>developing</a:t>
            </a:r>
            <a:r>
              <a:rPr lang="en-US" dirty="0" smtClean="0">
                <a:latin typeface="Times New Roman" pitchFamily="18" charset="0"/>
                <a:cs typeface="Times New Roman" pitchFamily="18" charset="0"/>
              </a:rPr>
              <a:t>.</a:t>
            </a:r>
            <a:endParaRPr lang="en-IN" dirty="0" smtClean="0">
              <a:latin typeface="Times New Roman" pitchFamily="18" charset="0"/>
              <a:cs typeface="Times New Roman" pitchFamily="18" charset="0"/>
            </a:endParaRPr>
          </a:p>
          <a:p>
            <a:pPr>
              <a:buFont typeface="Wingdings" pitchFamily="2" charset="2"/>
              <a:buChar char="Ø"/>
            </a:pPr>
            <a:endParaRPr lang="en-IN" dirty="0" smtClean="0"/>
          </a:p>
          <a:p>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5357B5-387C-4AE5-9C9F-763765FC1698}" type="slidenum">
              <a:rPr lang="en-IN" smtClean="0"/>
              <a:pPr/>
              <a:t>27</a:t>
            </a:fld>
            <a:endParaRPr lang="en-IN"/>
          </a:p>
        </p:txBody>
      </p:sp>
      <p:sp>
        <p:nvSpPr>
          <p:cNvPr id="3" name="Content Placeholder 2"/>
          <p:cNvSpPr>
            <a:spLocks noGrp="1"/>
          </p:cNvSpPr>
          <p:nvPr>
            <p:ph sz="quarter" idx="4294967295"/>
          </p:nvPr>
        </p:nvSpPr>
        <p:spPr>
          <a:xfrm>
            <a:off x="0" y="0"/>
            <a:ext cx="9144000" cy="6858000"/>
          </a:xfrm>
        </p:spPr>
        <p:txBody>
          <a:bodyPr>
            <a:normAutofit/>
          </a:bodyPr>
          <a:lstStyle/>
          <a:p>
            <a:pPr>
              <a:buNone/>
            </a:pPr>
            <a:r>
              <a:rPr lang="en-US" b="1" dirty="0" smtClean="0"/>
              <a:t>   </a:t>
            </a:r>
            <a:r>
              <a:rPr lang="en-US" b="1" dirty="0" smtClean="0">
                <a:solidFill>
                  <a:srgbClr val="FF0000"/>
                </a:solidFill>
              </a:rPr>
              <a:t> </a:t>
            </a:r>
            <a:r>
              <a:rPr lang="en-US" b="1" dirty="0" smtClean="0">
                <a:solidFill>
                  <a:srgbClr val="FF0000"/>
                </a:solidFill>
                <a:latin typeface="Times New Roman" pitchFamily="18" charset="0"/>
                <a:cs typeface="Times New Roman" pitchFamily="18" charset="0"/>
              </a:rPr>
              <a:t> Gross National Income (GNI):</a:t>
            </a:r>
          </a:p>
          <a:p>
            <a:pPr>
              <a:buFont typeface="Wingdings" pitchFamily="2" charset="2"/>
              <a:buChar char="Ø"/>
            </a:pPr>
            <a:r>
              <a:rPr lang="en-US" dirty="0" smtClean="0">
                <a:latin typeface="Times New Roman" pitchFamily="18" charset="0"/>
                <a:cs typeface="Times New Roman" pitchFamily="18" charset="0"/>
              </a:rPr>
              <a:t>Formerly known as </a:t>
            </a:r>
            <a:r>
              <a:rPr lang="en-US" b="1" dirty="0" smtClean="0">
                <a:solidFill>
                  <a:srgbClr val="7030A0"/>
                </a:solidFill>
                <a:latin typeface="Times New Roman" pitchFamily="18" charset="0"/>
                <a:cs typeface="Times New Roman" pitchFamily="18" charset="0"/>
              </a:rPr>
              <a:t>GNP</a:t>
            </a:r>
            <a:r>
              <a:rPr lang="en-US" dirty="0" smtClean="0">
                <a:latin typeface="Times New Roman" pitchFamily="18" charset="0"/>
                <a:cs typeface="Times New Roman" pitchFamily="18" charset="0"/>
              </a:rPr>
              <a:t> or </a:t>
            </a:r>
            <a:r>
              <a:rPr lang="en-US" b="1" dirty="0" smtClean="0">
                <a:solidFill>
                  <a:srgbClr val="7030A0"/>
                </a:solidFill>
                <a:latin typeface="Times New Roman" pitchFamily="18" charset="0"/>
                <a:cs typeface="Times New Roman" pitchFamily="18" charset="0"/>
              </a:rPr>
              <a:t>Gross National Product.</a:t>
            </a:r>
            <a:r>
              <a:rPr lang="en-US" dirty="0" smtClean="0">
                <a:latin typeface="Times New Roman" pitchFamily="18" charset="0"/>
                <a:cs typeface="Times New Roman" pitchFamily="18" charset="0"/>
              </a:rPr>
              <a:t> </a:t>
            </a:r>
          </a:p>
          <a:p>
            <a:pPr>
              <a:buFont typeface="Wingdings" pitchFamily="2" charset="2"/>
              <a:buChar char="Ø"/>
            </a:pPr>
            <a:r>
              <a:rPr lang="en-US" dirty="0" smtClean="0">
                <a:latin typeface="Times New Roman" pitchFamily="18" charset="0"/>
                <a:cs typeface="Times New Roman" pitchFamily="18" charset="0"/>
              </a:rPr>
              <a:t>It is gross income generated from within the country as also net income received from abroad.</a:t>
            </a:r>
          </a:p>
          <a:p>
            <a:pPr>
              <a:buFont typeface="Wingdings" pitchFamily="2" charset="2"/>
              <a:buChar char="Ø"/>
            </a:pPr>
            <a:r>
              <a:rPr lang="en-US" dirty="0" smtClean="0">
                <a:latin typeface="Times New Roman" pitchFamily="18" charset="0"/>
                <a:cs typeface="Times New Roman" pitchFamily="18" charset="0"/>
              </a:rPr>
              <a:t> It is expressed either </a:t>
            </a:r>
            <a:r>
              <a:rPr lang="en-US" b="1" dirty="0" smtClean="0">
                <a:solidFill>
                  <a:srgbClr val="7030A0"/>
                </a:solidFill>
                <a:latin typeface="Times New Roman" pitchFamily="18" charset="0"/>
                <a:cs typeface="Times New Roman" pitchFamily="18" charset="0"/>
              </a:rPr>
              <a:t>"at current prices"</a:t>
            </a:r>
            <a:r>
              <a:rPr lang="en-US" dirty="0" smtClean="0">
                <a:latin typeface="Times New Roman" pitchFamily="18" charset="0"/>
                <a:cs typeface="Times New Roman" pitchFamily="18" charset="0"/>
              </a:rPr>
              <a:t>, at prices prevailing during the period to which the figure refers, or </a:t>
            </a:r>
            <a:r>
              <a:rPr lang="en-US" b="1" dirty="0" smtClean="0">
                <a:solidFill>
                  <a:srgbClr val="7030A0"/>
                </a:solidFill>
                <a:latin typeface="Times New Roman" pitchFamily="18" charset="0"/>
                <a:cs typeface="Times New Roman" pitchFamily="18" charset="0"/>
              </a:rPr>
              <a:t>"at constant prices";</a:t>
            </a:r>
            <a:r>
              <a:rPr lang="en-US" dirty="0" smtClean="0">
                <a:latin typeface="Times New Roman" pitchFamily="18" charset="0"/>
                <a:cs typeface="Times New Roman" pitchFamily="18" charset="0"/>
              </a:rPr>
              <a:t> at prices prevailing during a fixed base period in the past, irrespective of the period to which the figures refer.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04800"/>
            <a:ext cx="9144000" cy="2554545"/>
          </a:xfrm>
          <a:prstGeom prst="rect">
            <a:avLst/>
          </a:prstGeom>
        </p:spPr>
        <p:txBody>
          <a:bodyPr wrap="square">
            <a:spAutoFit/>
          </a:bodyPr>
          <a:lstStyle/>
          <a:p>
            <a:pPr>
              <a:buFont typeface="Wingdings" pitchFamily="2" charset="2"/>
              <a:buChar char="Ø"/>
            </a:pPr>
            <a:r>
              <a:rPr lang="en-US"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Thus figures </a:t>
            </a:r>
            <a:r>
              <a:rPr lang="en-US" sz="3200" b="1" dirty="0" smtClean="0">
                <a:solidFill>
                  <a:srgbClr val="7030A0"/>
                </a:solidFill>
                <a:latin typeface="Times New Roman" pitchFamily="18" charset="0"/>
                <a:cs typeface="Times New Roman" pitchFamily="18" charset="0"/>
              </a:rPr>
              <a:t>'at constant prices'</a:t>
            </a:r>
            <a:r>
              <a:rPr lang="en-US" sz="3200" dirty="0" smtClean="0">
                <a:latin typeface="Times New Roman" pitchFamily="18" charset="0"/>
                <a:cs typeface="Times New Roman" pitchFamily="18" charset="0"/>
              </a:rPr>
              <a:t> discount the effect of inflation after the base period and measure the changes in real terms. Figures 'at current prices' are naturally influenced by inflation but are more useful for international comparisons for the same period.</a:t>
            </a:r>
            <a:endParaRPr lang="en-IN" sz="3200"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lnSpcReduction="10000"/>
          </a:bodyPr>
          <a:lstStyle/>
          <a:p>
            <a:pPr lvl="0">
              <a:buFont typeface="Wingdings" pitchFamily="2" charset="2"/>
              <a:buChar char="Ø"/>
            </a:pPr>
            <a:r>
              <a:rPr lang="en-US" b="1" dirty="0" smtClean="0">
                <a:solidFill>
                  <a:srgbClr val="FF0000"/>
                </a:solidFill>
                <a:latin typeface="Times New Roman" pitchFamily="18" charset="0"/>
                <a:cs typeface="Times New Roman" pitchFamily="18" charset="0"/>
              </a:rPr>
              <a:t>Gross Domestic Product (GDP) -</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GDP is gross income generated within a country, i.e., it excludes net income received from abroad.</a:t>
            </a:r>
            <a:endParaRPr lang="en-IN" dirty="0" smtClean="0">
              <a:latin typeface="Times New Roman" pitchFamily="18" charset="0"/>
              <a:cs typeface="Times New Roman" pitchFamily="18" charset="0"/>
            </a:endParaRPr>
          </a:p>
          <a:p>
            <a:pPr lvl="0">
              <a:buFont typeface="Wingdings" pitchFamily="2" charset="2"/>
              <a:buChar char="Ø"/>
            </a:pPr>
            <a:r>
              <a:rPr lang="en-US" b="1" dirty="0" smtClean="0">
                <a:solidFill>
                  <a:srgbClr val="FF0000"/>
                </a:solidFill>
                <a:latin typeface="Times New Roman" pitchFamily="18" charset="0"/>
                <a:cs typeface="Times New Roman" pitchFamily="18" charset="0"/>
              </a:rPr>
              <a:t>Net National Product (NNP)</a:t>
            </a:r>
            <a:r>
              <a:rPr lang="en-US" b="1" dirty="0" smtClean="0">
                <a:latin typeface="Times New Roman" pitchFamily="18" charset="0"/>
                <a:cs typeface="Times New Roman" pitchFamily="18" charset="0"/>
              </a:rPr>
              <a:t> - </a:t>
            </a:r>
            <a:r>
              <a:rPr lang="en-US" dirty="0" smtClean="0">
                <a:latin typeface="Times New Roman" pitchFamily="18" charset="0"/>
                <a:cs typeface="Times New Roman" pitchFamily="18" charset="0"/>
              </a:rPr>
              <a:t>It is the </a:t>
            </a:r>
            <a:r>
              <a:rPr lang="en-US" b="1" dirty="0" smtClean="0">
                <a:solidFill>
                  <a:srgbClr val="7030A0"/>
                </a:solidFill>
                <a:latin typeface="Times New Roman" pitchFamily="18" charset="0"/>
                <a:cs typeface="Times New Roman" pitchFamily="18" charset="0"/>
              </a:rPr>
              <a:t>GNP</a:t>
            </a:r>
            <a:r>
              <a:rPr lang="en-US" dirty="0" smtClean="0">
                <a:latin typeface="Times New Roman" pitchFamily="18" charset="0"/>
                <a:cs typeface="Times New Roman" pitchFamily="18" charset="0"/>
              </a:rPr>
              <a:t> minus </a:t>
            </a:r>
            <a:r>
              <a:rPr lang="en-US" b="1" dirty="0" smtClean="0">
                <a:solidFill>
                  <a:srgbClr val="7030A0"/>
                </a:solidFill>
                <a:latin typeface="Times New Roman" pitchFamily="18" charset="0"/>
                <a:cs typeface="Times New Roman" pitchFamily="18" charset="0"/>
              </a:rPr>
              <a:t>the capital we consume </a:t>
            </a:r>
            <a:r>
              <a:rPr lang="en-US" dirty="0" smtClean="0">
                <a:latin typeface="Times New Roman" pitchFamily="18" charset="0"/>
                <a:cs typeface="Times New Roman" pitchFamily="18" charset="0"/>
              </a:rPr>
              <a:t>(e.g., equipment, machinery, etc.,) in the production process. In other words, NNP is the market value of all final goods and services after providing for depreciation.</a:t>
            </a:r>
            <a:endParaRPr lang="en-IN" dirty="0" smtClean="0">
              <a:latin typeface="Times New Roman" pitchFamily="18" charset="0"/>
              <a:cs typeface="Times New Roman" pitchFamily="18" charset="0"/>
            </a:endParaRPr>
          </a:p>
          <a:p>
            <a:pPr>
              <a:buNone/>
            </a:pP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15357B5-387C-4AE5-9C9F-763765FC1698}" type="slidenum">
              <a:rPr lang="en-IN" smtClean="0"/>
              <a:pPr/>
              <a:t>29</a:t>
            </a:fld>
            <a:endParaRPr lang="en-I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5357B5-387C-4AE5-9C9F-763765FC1698}" type="slidenum">
              <a:rPr lang="en-IN" smtClean="0"/>
              <a:pPr/>
              <a:t>30</a:t>
            </a:fld>
            <a:endParaRPr lang="en-IN"/>
          </a:p>
        </p:txBody>
      </p:sp>
      <p:sp>
        <p:nvSpPr>
          <p:cNvPr id="3" name="Content Placeholder 2"/>
          <p:cNvSpPr>
            <a:spLocks noGrp="1"/>
          </p:cNvSpPr>
          <p:nvPr>
            <p:ph sz="quarter" idx="4294967295"/>
          </p:nvPr>
        </p:nvSpPr>
        <p:spPr>
          <a:xfrm>
            <a:off x="0" y="228600"/>
            <a:ext cx="9144000" cy="6477000"/>
          </a:xfrm>
        </p:spPr>
        <p:txBody>
          <a:bodyPr>
            <a:normAutofit/>
          </a:bodyPr>
          <a:lstStyle/>
          <a:p>
            <a:pPr lvl="0">
              <a:buNone/>
            </a:pPr>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Purchasing Power Parity (PPP) –</a:t>
            </a:r>
            <a:r>
              <a:rPr lang="en-US" b="1" dirty="0" smtClean="0">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It is defined as the number of units of a country's currency required to buy the same amount of goods and services in the domestic market as one dollar would buy in the USA. </a:t>
            </a:r>
          </a:p>
          <a:p>
            <a:pPr lvl="0">
              <a:buFont typeface="Wingdings" pitchFamily="2" charset="2"/>
              <a:buChar char="Ø"/>
            </a:pPr>
            <a:r>
              <a:rPr lang="en-US" dirty="0" smtClean="0">
                <a:latin typeface="Times New Roman" pitchFamily="18" charset="0"/>
                <a:cs typeface="Times New Roman" pitchFamily="18" charset="0"/>
              </a:rPr>
              <a:t>According to the latest calculation of per capita GNP and overall GNP of the World Bank, based on PPP, India's per capita GNP in 2001 has been estimated at $ 2450 (PPP). It is the fourth largest country in terms of GNP (PPP) with about $ 2.5 trillion, preceded by the USA ($ 9.98 </a:t>
            </a:r>
            <a:r>
              <a:rPr lang="en-US" dirty="0" err="1" smtClean="0">
                <a:latin typeface="Times New Roman" pitchFamily="18" charset="0"/>
                <a:cs typeface="Times New Roman" pitchFamily="18" charset="0"/>
              </a:rPr>
              <a:t>trn</a:t>
            </a:r>
            <a:r>
              <a:rPr lang="en-US" dirty="0" smtClean="0">
                <a:latin typeface="Times New Roman" pitchFamily="18" charset="0"/>
                <a:cs typeface="Times New Roman" pitchFamily="18" charset="0"/>
              </a:rPr>
              <a:t>.), China (about $ 5.4 </a:t>
            </a:r>
            <a:r>
              <a:rPr lang="en-US" dirty="0" err="1" smtClean="0">
                <a:latin typeface="Times New Roman" pitchFamily="18" charset="0"/>
                <a:cs typeface="Times New Roman" pitchFamily="18" charset="0"/>
              </a:rPr>
              <a:t>trn</a:t>
            </a:r>
            <a:r>
              <a:rPr lang="en-US" dirty="0" smtClean="0">
                <a:latin typeface="Times New Roman" pitchFamily="18" charset="0"/>
                <a:cs typeface="Times New Roman" pitchFamily="18" charset="0"/>
              </a:rPr>
              <a:t>.) and Japan ($ 3.5 </a:t>
            </a:r>
            <a:r>
              <a:rPr lang="en-US" dirty="0" err="1" smtClean="0">
                <a:latin typeface="Times New Roman" pitchFamily="18" charset="0"/>
                <a:cs typeface="Times New Roman" pitchFamily="18" charset="0"/>
              </a:rPr>
              <a:t>trn</a:t>
            </a:r>
            <a:r>
              <a:rPr lang="en-US" dirty="0" smtClean="0">
                <a:latin typeface="Times New Roman" pitchFamily="18" charset="0"/>
                <a:cs typeface="Times New Roman" pitchFamily="18" charset="0"/>
              </a:rPr>
              <a:t>.) </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lvl="0">
              <a:buFont typeface="Wingdings" pitchFamily="2" charset="2"/>
              <a:buChar char="Ø"/>
            </a:pPr>
            <a:r>
              <a:rPr lang="en-US" b="1" dirty="0" smtClean="0">
                <a:solidFill>
                  <a:srgbClr val="FF0000"/>
                </a:solidFill>
                <a:latin typeface="Times New Roman" pitchFamily="18" charset="0"/>
                <a:cs typeface="Times New Roman" pitchFamily="18" charset="0"/>
              </a:rPr>
              <a:t>    Gross domestic savings </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is excess of current income over current expenditure.</a:t>
            </a:r>
            <a:endParaRPr lang="en-IN" dirty="0" smtClean="0">
              <a:latin typeface="Times New Roman" pitchFamily="18" charset="0"/>
              <a:cs typeface="Times New Roman" pitchFamily="18" charset="0"/>
            </a:endParaRPr>
          </a:p>
          <a:p>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5357B5-387C-4AE5-9C9F-763765FC1698}" type="slidenum">
              <a:rPr lang="en-IN" smtClean="0"/>
              <a:pPr/>
              <a:t>32</a:t>
            </a:fld>
            <a:endParaRPr lang="en-IN"/>
          </a:p>
        </p:txBody>
      </p:sp>
      <p:sp>
        <p:nvSpPr>
          <p:cNvPr id="3" name="Content Placeholder 2"/>
          <p:cNvSpPr>
            <a:spLocks noGrp="1"/>
          </p:cNvSpPr>
          <p:nvPr>
            <p:ph sz="quarter" idx="4294967295"/>
          </p:nvPr>
        </p:nvSpPr>
        <p:spPr>
          <a:xfrm>
            <a:off x="0" y="0"/>
            <a:ext cx="9144000" cy="6858000"/>
          </a:xfrm>
        </p:spPr>
        <p:txBody>
          <a:bodyPr>
            <a:normAutofit/>
          </a:bodyPr>
          <a:lstStyle/>
          <a:p>
            <a:pPr lvl="0">
              <a:buFont typeface="Wingdings" pitchFamily="2" charset="2"/>
              <a:buChar char="Ø"/>
            </a:pPr>
            <a:r>
              <a:rPr lang="en-US" dirty="0" smtClean="0">
                <a:latin typeface="Times New Roman" pitchFamily="18" charset="0"/>
                <a:cs typeface="Times New Roman" pitchFamily="18" charset="0"/>
              </a:rPr>
              <a:t>Health problems in industrialized countries have passed through various evolutionary stages, each characterized by different challenges to public health and personal health care.</a:t>
            </a:r>
          </a:p>
          <a:p>
            <a:pPr lvl="0">
              <a:buFont typeface="Wingdings" pitchFamily="2" charset="2"/>
              <a:buChar char="Ø"/>
            </a:pPr>
            <a:r>
              <a:rPr lang="en-US" dirty="0" smtClean="0">
                <a:latin typeface="Times New Roman" pitchFamily="18" charset="0"/>
                <a:cs typeface="Times New Roman" pitchFamily="18" charset="0"/>
              </a:rPr>
              <a:t> In the initial stage, infectious diseases, malnutrition, and poor housing were combated by socio-economic improvements in combination with public health measures such as the provision of pure water supply and sewage disposal facilities. </a:t>
            </a:r>
          </a:p>
          <a:p>
            <a:pPr lvl="0">
              <a:buFont typeface="Wingdings" pitchFamily="2" charset="2"/>
              <a:buChar char="Ø"/>
            </a:pPr>
            <a:r>
              <a:rPr lang="en-US" dirty="0" smtClean="0">
                <a:latin typeface="Times New Roman" pitchFamily="18" charset="0"/>
                <a:cs typeface="Times New Roman" pitchFamily="18" charset="0"/>
              </a:rPr>
              <a:t>As scientific advances were made, broader control of acute bacterial and viral diseases were achieved by means of immunization and chemotherapy as well as increased health care for individuals.</a:t>
            </a:r>
            <a:endParaRPr lang="en-IN" dirty="0" smtClean="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a:xfrm>
            <a:off x="0" y="1600200"/>
            <a:ext cx="9144000" cy="5257800"/>
          </a:xfrm>
        </p:spPr>
        <p:txBody>
          <a:bodyPr>
            <a:normAutofit/>
          </a:bodyPr>
          <a:lstStyle/>
          <a:p>
            <a:pPr lvl="0">
              <a:buFont typeface="Wingdings" pitchFamily="2" charset="2"/>
              <a:buChar char="Ø"/>
            </a:pPr>
            <a:r>
              <a:rPr lang="en-US" dirty="0" smtClean="0">
                <a:latin typeface="Times New Roman" pitchFamily="18" charset="0"/>
                <a:cs typeface="Times New Roman" pitchFamily="18" charset="0"/>
              </a:rPr>
              <a:t>The second evolutionary stage has been dominated by chronic diseases, particularly cardiovascular and </a:t>
            </a:r>
            <a:r>
              <a:rPr lang="en-US" dirty="0" err="1" smtClean="0">
                <a:latin typeface="Times New Roman" pitchFamily="18" charset="0"/>
                <a:cs typeface="Times New Roman" pitchFamily="18" charset="0"/>
              </a:rPr>
              <a:t>cerebro</a:t>
            </a:r>
            <a:r>
              <a:rPr lang="en-US" dirty="0" smtClean="0">
                <a:latin typeface="Times New Roman" pitchFamily="18" charset="0"/>
                <a:cs typeface="Times New Roman" pitchFamily="18" charset="0"/>
              </a:rPr>
              <a:t>-vascular diseases and cancer.</a:t>
            </a:r>
          </a:p>
          <a:p>
            <a:pPr lvl="0">
              <a:buFont typeface="Wingdings" pitchFamily="2" charset="2"/>
              <a:buChar char="Ø"/>
            </a:pPr>
            <a:r>
              <a:rPr lang="en-US" dirty="0" smtClean="0">
                <a:latin typeface="Times New Roman" pitchFamily="18" charset="0"/>
                <a:cs typeface="Times New Roman" pitchFamily="18" charset="0"/>
              </a:rPr>
              <a:t> Scientific and technological progress has produced a wide array of medical interventions for diagnosis and cure, higher levels of specialization in medical practice, and transfer of much of the care previously rendered in doctor's clinic to elaborate and expensive hospitals. </a:t>
            </a:r>
          </a:p>
          <a:p>
            <a:pPr lvl="0">
              <a:buFont typeface="Wingdings" pitchFamily="2" charset="2"/>
              <a:buChar char="Ø"/>
            </a:pPr>
            <a:r>
              <a:rPr lang="en-US" dirty="0" smtClean="0">
                <a:latin typeface="Times New Roman" pitchFamily="18" charset="0"/>
                <a:cs typeface="Times New Roman" pitchFamily="18" charset="0"/>
              </a:rPr>
              <a:t>The cost of health care has risen dramatically.</a:t>
            </a:r>
            <a:endParaRPr lang="en-IN"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15357B5-387C-4AE5-9C9F-763765FC1698}" type="slidenum">
              <a:rPr lang="en-IN" smtClean="0"/>
              <a:pPr/>
              <a:t>33</a:t>
            </a:fld>
            <a:endParaRPr lang="en-I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a:xfrm>
            <a:off x="457200" y="1600200"/>
            <a:ext cx="8229600" cy="5105400"/>
          </a:xfrm>
        </p:spPr>
        <p:txBody>
          <a:bodyPr>
            <a:noAutofit/>
          </a:bodyPr>
          <a:lstStyle/>
          <a:p>
            <a:pPr>
              <a:buFont typeface="Wingdings" pitchFamily="2" charset="2"/>
              <a:buChar char="Ø"/>
            </a:pPr>
            <a:r>
              <a:rPr lang="en-US" dirty="0" smtClean="0">
                <a:latin typeface="Times New Roman" pitchFamily="18" charset="0"/>
                <a:cs typeface="Times New Roman" pitchFamily="18" charset="0"/>
              </a:rPr>
              <a:t> In some industrialized countries  there is  third stage, which might be described as social and environmental pathology. </a:t>
            </a:r>
          </a:p>
          <a:p>
            <a:pPr>
              <a:buFont typeface="Wingdings" pitchFamily="2" charset="2"/>
              <a:buChar char="Ø"/>
            </a:pPr>
            <a:r>
              <a:rPr lang="en-US" dirty="0" smtClean="0">
                <a:latin typeface="Times New Roman" pitchFamily="18" charset="0"/>
                <a:cs typeface="Times New Roman" pitchFamily="18" charset="0"/>
              </a:rPr>
              <a:t>Threats to health arise not from intrinsic disorders of bodily structure and function, but from environmental hazards related to urban development and exposure to toxic substances, as well as from changes in social behavior associated with violence, alcohol, and drug abuse of epidemic proportion. </a:t>
            </a: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15357B5-387C-4AE5-9C9F-763765FC1698}" type="slidenum">
              <a:rPr lang="en-IN" smtClean="0"/>
              <a:pPr/>
              <a:t>34</a:t>
            </a:fld>
            <a:endParaRPr lang="en-I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5357B5-387C-4AE5-9C9F-763765FC1698}" type="slidenum">
              <a:rPr lang="en-IN" smtClean="0"/>
              <a:pPr/>
              <a:t>35</a:t>
            </a:fld>
            <a:endParaRPr lang="en-IN"/>
          </a:p>
        </p:txBody>
      </p:sp>
      <p:sp>
        <p:nvSpPr>
          <p:cNvPr id="3" name="Content Placeholder 2"/>
          <p:cNvSpPr>
            <a:spLocks noGrp="1"/>
          </p:cNvSpPr>
          <p:nvPr>
            <p:ph sz="quarter" idx="4294967295"/>
          </p:nvPr>
        </p:nvSpPr>
        <p:spPr>
          <a:xfrm>
            <a:off x="0" y="0"/>
            <a:ext cx="9144000" cy="68580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Industrialized countries have passed through these three stages over the course of more than a century. Developing countries, on the other hand, face the challenge of coping with all the three stages simultaneously, with just a fraction of the human and material resources available to their industrialized counterparts. </a:t>
            </a:r>
          </a:p>
          <a:p>
            <a:pPr>
              <a:buFont typeface="Wingdings" pitchFamily="2" charset="2"/>
              <a:buChar char="Ø"/>
            </a:pPr>
            <a:r>
              <a:rPr lang="en-US" dirty="0" smtClean="0">
                <a:latin typeface="Times New Roman" pitchFamily="18" charset="0"/>
                <a:cs typeface="Times New Roman" pitchFamily="18" charset="0"/>
              </a:rPr>
              <a:t>Policies must be closely related to overall socio-economic development if countries with limited resources are to achieve the greatest possible benefits in health </a:t>
            </a:r>
            <a:endParaRPr lang="en-IN" dirty="0" smtClean="0">
              <a:latin typeface="Times New Roman" pitchFamily="18" charset="0"/>
              <a:cs typeface="Times New Roman" pitchFamily="18" charset="0"/>
            </a:endParaRP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5357B5-387C-4AE5-9C9F-763765FC1698}" type="slidenum">
              <a:rPr lang="en-IN" smtClean="0"/>
              <a:pPr/>
              <a:t>36</a:t>
            </a:fld>
            <a:endParaRPr lang="en-IN"/>
          </a:p>
        </p:txBody>
      </p:sp>
      <p:sp>
        <p:nvSpPr>
          <p:cNvPr id="3" name="Content Placeholder 2"/>
          <p:cNvSpPr>
            <a:spLocks noGrp="1"/>
          </p:cNvSpPr>
          <p:nvPr>
            <p:ph sz="quarter" idx="4294967295"/>
          </p:nvPr>
        </p:nvSpPr>
        <p:spPr>
          <a:xfrm>
            <a:off x="0" y="0"/>
            <a:ext cx="9144000" cy="6858000"/>
          </a:xfrm>
        </p:spPr>
        <p:txBody>
          <a:bodyPr>
            <a:normAutofit fontScale="92500" lnSpcReduction="20000"/>
          </a:bodyPr>
          <a:lstStyle/>
          <a:p>
            <a:pPr>
              <a:buNone/>
            </a:pPr>
            <a:r>
              <a:rPr lang="en-US" b="1" dirty="0" smtClean="0"/>
              <a:t>    </a:t>
            </a:r>
            <a:r>
              <a:rPr lang="en-US" b="1" dirty="0" smtClean="0">
                <a:solidFill>
                  <a:srgbClr val="FF0000"/>
                </a:solidFill>
                <a:latin typeface="Times New Roman" pitchFamily="18" charset="0"/>
                <a:cs typeface="Times New Roman" pitchFamily="18" charset="0"/>
              </a:rPr>
              <a:t>POVERTY LINE </a:t>
            </a:r>
            <a:r>
              <a:rPr lang="en-US" dirty="0" smtClean="0">
                <a:solidFill>
                  <a:srgbClr val="FF0000"/>
                </a:solidFill>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The </a:t>
            </a:r>
            <a:r>
              <a:rPr lang="en-US" b="1" dirty="0" smtClean="0">
                <a:solidFill>
                  <a:srgbClr val="7030A0"/>
                </a:solidFill>
                <a:latin typeface="Times New Roman" pitchFamily="18" charset="0"/>
                <a:cs typeface="Times New Roman" pitchFamily="18" charset="0"/>
              </a:rPr>
              <a:t>"poverty line"</a:t>
            </a:r>
            <a:r>
              <a:rPr lang="en-US" dirty="0" smtClean="0">
                <a:latin typeface="Times New Roman" pitchFamily="18" charset="0"/>
                <a:cs typeface="Times New Roman" pitchFamily="18" charset="0"/>
              </a:rPr>
              <a:t> is defined as expenditure required for a daily Calorie intake of </a:t>
            </a:r>
            <a:r>
              <a:rPr lang="en-US" b="1" dirty="0" smtClean="0">
                <a:solidFill>
                  <a:srgbClr val="00B050"/>
                </a:solidFill>
                <a:latin typeface="Times New Roman" pitchFamily="18" charset="0"/>
                <a:cs typeface="Times New Roman" pitchFamily="18" charset="0"/>
              </a:rPr>
              <a:t>2,400</a:t>
            </a:r>
            <a:r>
              <a:rPr lang="en-US" dirty="0" smtClean="0">
                <a:latin typeface="Times New Roman" pitchFamily="18" charset="0"/>
                <a:cs typeface="Times New Roman" pitchFamily="18" charset="0"/>
              </a:rPr>
              <a:t> per person in </a:t>
            </a:r>
            <a:r>
              <a:rPr lang="en-US" b="1" dirty="0" smtClean="0">
                <a:solidFill>
                  <a:srgbClr val="002060"/>
                </a:solidFill>
                <a:latin typeface="Times New Roman" pitchFamily="18" charset="0"/>
                <a:cs typeface="Times New Roman" pitchFamily="18" charset="0"/>
              </a:rPr>
              <a:t>rural areas</a:t>
            </a:r>
            <a:r>
              <a:rPr lang="en-US" dirty="0" smtClean="0">
                <a:latin typeface="Times New Roman" pitchFamily="18" charset="0"/>
                <a:cs typeface="Times New Roman" pitchFamily="18" charset="0"/>
              </a:rPr>
              <a:t> and </a:t>
            </a:r>
            <a:r>
              <a:rPr lang="en-US" b="1" dirty="0" smtClean="0">
                <a:solidFill>
                  <a:srgbClr val="00B050"/>
                </a:solidFill>
                <a:latin typeface="Times New Roman" pitchFamily="18" charset="0"/>
                <a:cs typeface="Times New Roman" pitchFamily="18" charset="0"/>
              </a:rPr>
              <a:t>2,100</a:t>
            </a:r>
            <a:r>
              <a:rPr lang="en-US" dirty="0" smtClean="0">
                <a:latin typeface="Times New Roman" pitchFamily="18" charset="0"/>
                <a:cs typeface="Times New Roman" pitchFamily="18" charset="0"/>
              </a:rPr>
              <a:t> in </a:t>
            </a:r>
            <a:r>
              <a:rPr lang="en-US" b="1" dirty="0" smtClean="0">
                <a:solidFill>
                  <a:srgbClr val="002060"/>
                </a:solidFill>
                <a:latin typeface="Times New Roman" pitchFamily="18" charset="0"/>
                <a:cs typeface="Times New Roman" pitchFamily="18" charset="0"/>
              </a:rPr>
              <a:t>urban areas.</a:t>
            </a:r>
            <a:r>
              <a:rPr lang="en-US" dirty="0" smtClean="0">
                <a:latin typeface="Times New Roman" pitchFamily="18" charset="0"/>
                <a:cs typeface="Times New Roman" pitchFamily="18" charset="0"/>
              </a:rPr>
              <a:t> </a:t>
            </a:r>
          </a:p>
          <a:p>
            <a:pPr>
              <a:buNone/>
            </a:pPr>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PER CAPITA INCOME –</a:t>
            </a:r>
          </a:p>
          <a:p>
            <a:pPr>
              <a:buFont typeface="Wingdings" pitchFamily="2" charset="2"/>
              <a:buChar char="Ø"/>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 index of the standard of living of the people is </a:t>
            </a:r>
            <a:r>
              <a:rPr lang="en-US" b="1" dirty="0" smtClean="0">
                <a:solidFill>
                  <a:srgbClr val="7030A0"/>
                </a:solidFill>
                <a:latin typeface="Times New Roman" pitchFamily="18" charset="0"/>
                <a:cs typeface="Times New Roman" pitchFamily="18" charset="0"/>
              </a:rPr>
              <a:t>"per capita income". </a:t>
            </a:r>
          </a:p>
          <a:p>
            <a:pPr lvl="0">
              <a:buNone/>
            </a:pPr>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    SOCIAL SECURITY –</a:t>
            </a:r>
          </a:p>
          <a:p>
            <a:pPr lvl="0">
              <a:buFont typeface="Wingdings" pitchFamily="2" charset="2"/>
              <a:buChar char="Ø"/>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Social security is defined as </a:t>
            </a:r>
            <a:r>
              <a:rPr lang="en-US" b="1" dirty="0" smtClean="0">
                <a:solidFill>
                  <a:srgbClr val="7030A0"/>
                </a:solidFill>
                <a:latin typeface="Times New Roman" pitchFamily="18" charset="0"/>
                <a:cs typeface="Times New Roman" pitchFamily="18" charset="0"/>
              </a:rPr>
              <a:t>"security that society furnishes through appropriate organization, against certain risks to which its members are exposed"</a:t>
            </a:r>
            <a:r>
              <a:rPr lang="en-US" dirty="0" smtClean="0">
                <a:latin typeface="Times New Roman" pitchFamily="18" charset="0"/>
                <a:cs typeface="Times New Roman" pitchFamily="18" charset="0"/>
              </a:rPr>
              <a:t>. </a:t>
            </a:r>
          </a:p>
          <a:p>
            <a:pPr lvl="0">
              <a:buFont typeface="Wingdings" pitchFamily="2" charset="2"/>
              <a:buChar char="Ø"/>
            </a:pPr>
            <a:r>
              <a:rPr lang="en-US" dirty="0" smtClean="0">
                <a:latin typeface="Times New Roman" pitchFamily="18" charset="0"/>
                <a:cs typeface="Times New Roman" pitchFamily="18" charset="0"/>
              </a:rPr>
              <a:t>The risks which social security covers in most countries are sickness, invalidity, maternity, old age and death.</a:t>
            </a:r>
          </a:p>
          <a:p>
            <a:pPr lvl="0">
              <a:buFont typeface="Wingdings" pitchFamily="2" charset="2"/>
              <a:buChar char="Ø"/>
            </a:pPr>
            <a:r>
              <a:rPr lang="en-US" dirty="0" smtClean="0">
                <a:latin typeface="Times New Roman" pitchFamily="18" charset="0"/>
                <a:cs typeface="Times New Roman" pitchFamily="18" charset="0"/>
              </a:rPr>
              <a:t> Social security also includes social insurance and social assistance.</a:t>
            </a:r>
            <a:endParaRPr lang="en-IN" dirty="0" smtClean="0">
              <a:latin typeface="Times New Roman" pitchFamily="18" charset="0"/>
              <a:cs typeface="Times New Roman" pitchFamily="18" charset="0"/>
            </a:endParaRP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Per capita GNI, life expectancy at birth and IMR in SEAR countries (2010)</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6286500"/>
        </p:xfrm>
        <a:graphic>
          <a:graphicData uri="http://schemas.openxmlformats.org/drawingml/2006/table">
            <a:tbl>
              <a:tblPr firstRow="1" bandRow="1">
                <a:tableStyleId>{5C22544A-7EE6-4342-B048-85BDC9FD1C3A}</a:tableStyleId>
              </a:tblPr>
              <a:tblGrid>
                <a:gridCol w="1752600"/>
                <a:gridCol w="2971800"/>
                <a:gridCol w="3352800"/>
                <a:gridCol w="1066800"/>
              </a:tblGrid>
              <a:tr h="525780">
                <a:tc>
                  <a:txBody>
                    <a:bodyPr/>
                    <a:lstStyle/>
                    <a:p>
                      <a:r>
                        <a:rPr lang="en-US" sz="2400" dirty="0" smtClean="0">
                          <a:latin typeface="Times New Roman" pitchFamily="18" charset="0"/>
                          <a:cs typeface="Times New Roman" pitchFamily="18" charset="0"/>
                        </a:rPr>
                        <a:t>Country</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Per capita GNI US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Life expectancy at birth</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IMR</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India</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1,340 (7130/2021)</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65.0 (70.15/2020)</a:t>
                      </a:r>
                      <a:endParaRPr lang="en-IN" sz="2400" dirty="0">
                        <a:latin typeface="Times New Roman" pitchFamily="18" charset="0"/>
                        <a:cs typeface="Times New Roman" pitchFamily="18" charset="0"/>
                      </a:endParaRPr>
                    </a:p>
                  </a:txBody>
                  <a:tcPr/>
                </a:tc>
                <a:tc>
                  <a:txBody>
                    <a:bodyPr/>
                    <a:lstStyle/>
                    <a:p>
                      <a:r>
                        <a:rPr lang="en-US" sz="2400" smtClean="0">
                          <a:latin typeface="Times New Roman" pitchFamily="18" charset="0"/>
                          <a:cs typeface="Times New Roman" pitchFamily="18" charset="0"/>
                        </a:rPr>
                        <a:t>48 (25.799/2023)</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Bangladesh</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640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69.0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38</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Bhutan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1,920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67.0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44</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Indonesia</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2,580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69.0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27</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Maldives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4,270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77.0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14</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Myanmar</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220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65.0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50</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Nepal</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490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68.0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41</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Sri</a:t>
                      </a:r>
                      <a:r>
                        <a:rPr lang="en-US" sz="2400" baseline="0" dirty="0" smtClean="0">
                          <a:latin typeface="Times New Roman" pitchFamily="18" charset="0"/>
                          <a:cs typeface="Times New Roman" pitchFamily="18" charset="0"/>
                        </a:rPr>
                        <a:t> Lanka</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2.290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75.0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14</a:t>
                      </a:r>
                      <a:endParaRPr lang="en-IN" sz="2400" dirty="0">
                        <a:latin typeface="Times New Roman" pitchFamily="18" charset="0"/>
                        <a:cs typeface="Times New Roman" pitchFamily="18" charset="0"/>
                      </a:endParaRPr>
                    </a:p>
                  </a:txBody>
                  <a:tcPr/>
                </a:tc>
              </a:tr>
              <a:tr h="525780">
                <a:tc>
                  <a:txBody>
                    <a:bodyPr/>
                    <a:lstStyle/>
                    <a:p>
                      <a:r>
                        <a:rPr lang="en-US" sz="2400" dirty="0" smtClean="0">
                          <a:latin typeface="Times New Roman" pitchFamily="18" charset="0"/>
                          <a:cs typeface="Times New Roman" pitchFamily="18" charset="0"/>
                        </a:rPr>
                        <a:t>Thailand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4,210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74.0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11</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pPr>
              <a:buNone/>
            </a:pPr>
            <a:r>
              <a:rPr lang="en-US" b="1" dirty="0" smtClean="0"/>
              <a:t>    </a:t>
            </a:r>
            <a:r>
              <a:rPr lang="en-US" b="1" dirty="0" smtClean="0">
                <a:solidFill>
                  <a:srgbClr val="FF0000"/>
                </a:solidFill>
                <a:latin typeface="Times New Roman" pitchFamily="18" charset="0"/>
                <a:cs typeface="Times New Roman" pitchFamily="18" charset="0"/>
              </a:rPr>
              <a:t>Social security for Industrial workers – </a:t>
            </a:r>
            <a:endParaRPr lang="en-IN" dirty="0" smtClean="0">
              <a:solidFill>
                <a:srgbClr val="FF0000"/>
              </a:solidFill>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The social security measures for industrial workers in India are contained in the following legislations:</a:t>
            </a:r>
            <a:endParaRPr lang="en-IN" dirty="0" smtClean="0">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(1) Workmen's Compensation Act, 1923</a:t>
            </a:r>
            <a:endParaRPr lang="en-IN" dirty="0" smtClean="0">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(2) Central Maternity Benefit Act, 1961</a:t>
            </a:r>
            <a:endParaRPr lang="en-IN" dirty="0" smtClean="0">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(3) Employees State Insurance Act, 1948</a:t>
            </a:r>
            <a:endParaRPr lang="en-IN" dirty="0" smtClean="0">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(4) The Family Pension Scheme, 1971</a:t>
            </a:r>
            <a:endParaRPr lang="en-IN" dirty="0" smtClean="0">
              <a:latin typeface="Times New Roman" pitchFamily="18" charset="0"/>
              <a:cs typeface="Times New Roman" pitchFamily="18" charset="0"/>
            </a:endParaRPr>
          </a:p>
          <a:p>
            <a:pPr>
              <a:buFont typeface="Wingdings" pitchFamily="2" charset="2"/>
              <a:buChar char="Ø"/>
            </a:pP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15357B5-387C-4AE5-9C9F-763765FC1698}" type="slidenum">
              <a:rPr lang="en-IN" smtClean="0"/>
              <a:pPr/>
              <a:t>38</a:t>
            </a:fld>
            <a:endParaRPr lang="en-I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fontScale="25000" lnSpcReduction="20000"/>
          </a:bodyPr>
          <a:lstStyle/>
          <a:p>
            <a:pPr>
              <a:buNone/>
            </a:pPr>
            <a:r>
              <a:rPr lang="en-US" sz="9600" b="1" dirty="0" smtClean="0"/>
              <a:t>    </a:t>
            </a:r>
            <a:r>
              <a:rPr lang="en-US" sz="12800" b="1" dirty="0" smtClean="0">
                <a:latin typeface="Times New Roman" pitchFamily="18" charset="0"/>
                <a:cs typeface="Times New Roman" pitchFamily="18" charset="0"/>
              </a:rPr>
              <a:t> </a:t>
            </a:r>
            <a:r>
              <a:rPr lang="en-US" sz="12800" b="1" dirty="0" smtClean="0">
                <a:solidFill>
                  <a:srgbClr val="FF0000"/>
                </a:solidFill>
                <a:latin typeface="Times New Roman" pitchFamily="18" charset="0"/>
                <a:cs typeface="Times New Roman" pitchFamily="18" charset="0"/>
              </a:rPr>
              <a:t>Social security for civil servants </a:t>
            </a:r>
            <a:r>
              <a:rPr lang="en-US" sz="12800" b="1" dirty="0" smtClean="0">
                <a:latin typeface="Times New Roman" pitchFamily="18" charset="0"/>
                <a:cs typeface="Times New Roman" pitchFamily="18" charset="0"/>
              </a:rPr>
              <a:t>– </a:t>
            </a:r>
            <a:endParaRPr lang="en-IN" sz="12800" dirty="0" smtClean="0">
              <a:latin typeface="Times New Roman" pitchFamily="18" charset="0"/>
              <a:cs typeface="Times New Roman" pitchFamily="18" charset="0"/>
            </a:endParaRPr>
          </a:p>
          <a:p>
            <a:pPr lvl="0">
              <a:buFont typeface="Wingdings" pitchFamily="2" charset="2"/>
              <a:buChar char="Ø"/>
            </a:pPr>
            <a:r>
              <a:rPr lang="en-US" sz="12800" dirty="0" smtClean="0">
                <a:latin typeface="Times New Roman" pitchFamily="18" charset="0"/>
                <a:cs typeface="Times New Roman" pitchFamily="18" charset="0"/>
              </a:rPr>
              <a:t>The employees of the Central and State Government have pension, gratuity, provident fund and family pension schemes.</a:t>
            </a:r>
            <a:endParaRPr lang="en-IN" sz="12800" dirty="0" smtClean="0">
              <a:latin typeface="Times New Roman" pitchFamily="18" charset="0"/>
              <a:cs typeface="Times New Roman" pitchFamily="18" charset="0"/>
            </a:endParaRPr>
          </a:p>
          <a:p>
            <a:pPr lvl="0">
              <a:buFont typeface="Wingdings" pitchFamily="2" charset="2"/>
              <a:buChar char="Ø"/>
            </a:pPr>
            <a:r>
              <a:rPr lang="en-US" sz="12800" dirty="0" smtClean="0">
                <a:latin typeface="Times New Roman" pitchFamily="18" charset="0"/>
                <a:cs typeface="Times New Roman" pitchFamily="18" charset="0"/>
              </a:rPr>
              <a:t>The Central Government Health Scheme in Delhi provides comprehensive medical care to all categories of Central Government Employees. </a:t>
            </a:r>
          </a:p>
          <a:p>
            <a:pPr lvl="0">
              <a:buFont typeface="Wingdings" pitchFamily="2" charset="2"/>
              <a:buChar char="Ø"/>
            </a:pPr>
            <a:r>
              <a:rPr lang="en-US" sz="12800" dirty="0" smtClean="0">
                <a:latin typeface="Times New Roman" pitchFamily="18" charset="0"/>
                <a:cs typeface="Times New Roman" pitchFamily="18" charset="0"/>
              </a:rPr>
              <a:t>The scheme has been extended to other cities also.</a:t>
            </a:r>
          </a:p>
          <a:p>
            <a:pPr>
              <a:buNone/>
            </a:pPr>
            <a:r>
              <a:rPr lang="en-IN" sz="12800" dirty="0" smtClean="0">
                <a:latin typeface="Times New Roman" pitchFamily="18" charset="0"/>
                <a:cs typeface="Times New Roman" pitchFamily="18" charset="0"/>
              </a:rPr>
              <a:t/>
            </a:r>
            <a:br>
              <a:rPr lang="en-IN" sz="12800" dirty="0" smtClean="0">
                <a:latin typeface="Times New Roman" pitchFamily="18" charset="0"/>
                <a:cs typeface="Times New Roman" pitchFamily="18" charset="0"/>
              </a:rPr>
            </a:br>
            <a:endParaRPr lang="en-IN" sz="12800" dirty="0" smtClean="0">
              <a:latin typeface="Times New Roman" pitchFamily="18" charset="0"/>
              <a:cs typeface="Times New Roman" pitchFamily="18" charset="0"/>
            </a:endParaRPr>
          </a:p>
          <a:p>
            <a:pPr>
              <a:buFont typeface="Wingdings" pitchFamily="2" charset="2"/>
              <a:buChar char="Ø"/>
            </a:pPr>
            <a:endParaRPr lang="en-IN" sz="128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15357B5-387C-4AE5-9C9F-763765FC1698}" type="slidenum">
              <a:rPr lang="en-IN" smtClean="0"/>
              <a:pPr/>
              <a:t>39</a:t>
            </a:fld>
            <a:endParaRPr lang="en-I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None/>
            </a:pPr>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Social security for general Public – </a:t>
            </a:r>
            <a:endParaRPr lang="en-IN" dirty="0" smtClean="0">
              <a:solidFill>
                <a:srgbClr val="FF0000"/>
              </a:solidFill>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The risks of death, accident, and fire are covered by the Insurance schemes.</a:t>
            </a:r>
          </a:p>
          <a:p>
            <a:pPr lvl="0">
              <a:buFont typeface="Wingdings" pitchFamily="2" charset="2"/>
              <a:buChar char="Ø"/>
            </a:pPr>
            <a:r>
              <a:rPr lang="en-US" dirty="0" smtClean="0">
                <a:latin typeface="Times New Roman" pitchFamily="18" charset="0"/>
                <a:cs typeface="Times New Roman" pitchFamily="18" charset="0"/>
              </a:rPr>
              <a:t> The Life Insurance Corporation of India has many schemes for the general public. There are also public provident fund schemes and ESI schemes.     </a:t>
            </a:r>
            <a:endParaRPr lang="en-IN" dirty="0" smtClean="0">
              <a:latin typeface="Times New Roman" pitchFamily="18" charset="0"/>
              <a:cs typeface="Times New Roman" pitchFamily="18" charset="0"/>
            </a:endParaRPr>
          </a:p>
          <a:p>
            <a:pPr>
              <a:buFont typeface="Wingdings" pitchFamily="2" charset="2"/>
              <a:buChar char="Ø"/>
            </a:pPr>
            <a:endParaRPr lang="en-I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solidFill>
                  <a:srgbClr val="FF0000"/>
                </a:solidFill>
                <a:latin typeface="Times New Roman" pitchFamily="18" charset="0"/>
                <a:cs typeface="Times New Roman" pitchFamily="18" charset="0"/>
              </a:rPr>
              <a:t>PANDEMIC</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8200"/>
            <a:ext cx="9144000" cy="6019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Pan = all, demos = population.</a:t>
            </a:r>
          </a:p>
          <a:p>
            <a:pPr>
              <a:buFont typeface="Wingdings" pitchFamily="2" charset="2"/>
              <a:buChar char="Ø"/>
            </a:pPr>
            <a:r>
              <a:rPr lang="en-US" dirty="0" smtClean="0">
                <a:latin typeface="Times New Roman" pitchFamily="18" charset="0"/>
                <a:cs typeface="Times New Roman" pitchFamily="18" charset="0"/>
              </a:rPr>
              <a:t>A disease spreads from one country to another or from one continent to another affecting large number of people all over the world simultaneously.</a:t>
            </a:r>
          </a:p>
          <a:p>
            <a:pPr>
              <a:buFont typeface="Wingdings" pitchFamily="2" charset="2"/>
              <a:buChar char="Ø"/>
            </a:pPr>
            <a:r>
              <a:rPr lang="en-US" dirty="0" smtClean="0">
                <a:latin typeface="Times New Roman" pitchFamily="18" charset="0"/>
                <a:cs typeface="Times New Roman" pitchFamily="18" charset="0"/>
              </a:rPr>
              <a:t>Eg.- influenza -1918 and 1957</a:t>
            </a:r>
          </a:p>
          <a:p>
            <a:pPr>
              <a:buFont typeface="Wingdings" pitchFamily="2" charset="2"/>
              <a:buChar char="Ø"/>
            </a:pPr>
            <a:r>
              <a:rPr lang="en-US" dirty="0" smtClean="0">
                <a:latin typeface="Times New Roman" pitchFamily="18" charset="0"/>
                <a:cs typeface="Times New Roman" pitchFamily="18" charset="0"/>
              </a:rPr>
              <a:t>Cholera -1962</a:t>
            </a:r>
          </a:p>
          <a:p>
            <a:pPr>
              <a:buFont typeface="Wingdings" pitchFamily="2" charset="2"/>
              <a:buChar char="Ø"/>
            </a:pPr>
            <a:r>
              <a:rPr lang="en-US" dirty="0" smtClean="0">
                <a:latin typeface="Times New Roman" pitchFamily="18" charset="0"/>
                <a:cs typeface="Times New Roman" pitchFamily="18" charset="0"/>
              </a:rPr>
              <a:t>Acute hemorrhagic conjuctivitis-1971</a:t>
            </a:r>
          </a:p>
          <a:p>
            <a:pPr>
              <a:buFont typeface="Wingdings" pitchFamily="2" charset="2"/>
              <a:buChar char="Ø"/>
            </a:pPr>
            <a:r>
              <a:rPr lang="en-US" dirty="0" smtClean="0">
                <a:latin typeface="Times New Roman" pitchFamily="18" charset="0"/>
                <a:cs typeface="Times New Roman" pitchFamily="18" charset="0"/>
              </a:rPr>
              <a:t>SARS-2002-2003</a:t>
            </a:r>
          </a:p>
          <a:p>
            <a:pPr>
              <a:buFont typeface="Wingdings" pitchFamily="2" charset="2"/>
              <a:buChar char="Ø"/>
            </a:pPr>
            <a:r>
              <a:rPr lang="en-US" dirty="0" smtClean="0">
                <a:latin typeface="Times New Roman" pitchFamily="18" charset="0"/>
                <a:cs typeface="Times New Roman" pitchFamily="18" charset="0"/>
              </a:rPr>
              <a:t>AIDS-2002-2003</a:t>
            </a:r>
          </a:p>
          <a:p>
            <a:pPr>
              <a:buFont typeface="Wingdings" pitchFamily="2" charset="2"/>
              <a:buChar char="Ø"/>
            </a:pPr>
            <a:r>
              <a:rPr lang="en-US" dirty="0" smtClean="0">
                <a:latin typeface="Times New Roman" pitchFamily="18" charset="0"/>
                <a:cs typeface="Times New Roman" pitchFamily="18" charset="0"/>
              </a:rPr>
              <a:t>Covid-19</a:t>
            </a:r>
            <a:endParaRPr lang="en-IN"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lnSpcReduction="10000"/>
          </a:bodyPr>
          <a:lstStyle/>
          <a:p>
            <a:pPr>
              <a:buFont typeface="Wingdings" pitchFamily="2" charset="2"/>
              <a:buChar char="Ø"/>
            </a:pPr>
            <a:r>
              <a:rPr lang="en-IN" dirty="0" smtClean="0">
                <a:latin typeface="Times New Roman" pitchFamily="18" charset="0"/>
                <a:cs typeface="Times New Roman" pitchFamily="18" charset="0"/>
              </a:rPr>
              <a:t>The health impacts of pandemics are disastrous</a:t>
            </a:r>
            <a:r>
              <a:rPr lang="en-IN" dirty="0" smtClean="0">
                <a:latin typeface="Times New Roman" pitchFamily="18" charset="0"/>
                <a:cs typeface="Times New Roman" pitchFamily="18" charset="0"/>
              </a:rPr>
              <a:t>.</a:t>
            </a:r>
          </a:p>
          <a:p>
            <a:pPr>
              <a:buFont typeface="Wingdings" pitchFamily="2" charset="2"/>
              <a:buChar char="Ø"/>
            </a:pP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During the Black Death pandemic, ~30–50% of the population of Europe wiped out. </a:t>
            </a:r>
            <a:endParaRPr lang="en-IN"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In </a:t>
            </a:r>
            <a:r>
              <a:rPr lang="en-IN" dirty="0" smtClean="0">
                <a:latin typeface="Times New Roman" pitchFamily="18" charset="0"/>
                <a:cs typeface="Times New Roman" pitchFamily="18" charset="0"/>
              </a:rPr>
              <a:t>the 1980s, 35 million people died due to HIV, AIDS, and Ebola in 2014, which caused 10,600 deaths in Guinea, Sierra Leone, and Liberia in West </a:t>
            </a:r>
            <a:r>
              <a:rPr lang="en-IN" dirty="0" smtClean="0">
                <a:latin typeface="Times New Roman" pitchFamily="18" charset="0"/>
                <a:cs typeface="Times New Roman" pitchFamily="18" charset="0"/>
              </a:rPr>
              <a:t>Africa.</a:t>
            </a:r>
          </a:p>
          <a:p>
            <a:pPr>
              <a:buFont typeface="Wingdings" pitchFamily="2" charset="2"/>
              <a:buChar char="Ø"/>
            </a:pP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Pandemic affects the young and economically active population disproportionately. The morbidity and mortality rates are higher for younger people as they tend to have lower immunity than the older generation. Thus, the pandemic's major impact is that it causes a significant increase in the years of life lost</a:t>
            </a:r>
            <a:r>
              <a:rPr lang="en-IN" dirty="0" smtClean="0">
                <a:latin typeface="Times New Roman" pitchFamily="18" charset="0"/>
                <a:cs typeface="Times New Roman" pitchFamily="18" charset="0"/>
              </a:rPr>
              <a:t>.</a:t>
            </a:r>
            <a:endParaRPr lang="en-IN" dirty="0" smtClean="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20000"/>
          </a:bodyPr>
          <a:lstStyle/>
          <a:p>
            <a:pPr>
              <a:buFont typeface="Wingdings" pitchFamily="2" charset="2"/>
              <a:buChar char="Ø"/>
            </a:pPr>
            <a:r>
              <a:rPr lang="en-IN" dirty="0" smtClean="0">
                <a:latin typeface="Times New Roman" pitchFamily="18" charset="0"/>
                <a:cs typeface="Times New Roman" pitchFamily="18" charset="0"/>
              </a:rPr>
              <a:t>Moreover, many infectious diseases have lifelong consequences, and it can become more severe in </a:t>
            </a:r>
            <a:r>
              <a:rPr lang="en-IN" dirty="0" smtClean="0">
                <a:latin typeface="Times New Roman" pitchFamily="18" charset="0"/>
                <a:cs typeface="Times New Roman" pitchFamily="18" charset="0"/>
              </a:rPr>
              <a:t>pandemics-the </a:t>
            </a:r>
            <a:r>
              <a:rPr lang="en-IN" dirty="0" smtClean="0">
                <a:latin typeface="Times New Roman" pitchFamily="18" charset="0"/>
                <a:cs typeface="Times New Roman" pitchFamily="18" charset="0"/>
              </a:rPr>
              <a:t>medication of </a:t>
            </a:r>
            <a:r>
              <a:rPr lang="en-IN" dirty="0" err="1" smtClean="0">
                <a:latin typeface="Times New Roman" pitchFamily="18" charset="0"/>
                <a:cs typeface="Times New Roman" pitchFamily="18" charset="0"/>
              </a:rPr>
              <a:t>Zika</a:t>
            </a:r>
            <a:r>
              <a:rPr lang="en-IN" dirty="0" smtClean="0">
                <a:latin typeface="Times New Roman" pitchFamily="18" charset="0"/>
                <a:cs typeface="Times New Roman" pitchFamily="18" charset="0"/>
              </a:rPr>
              <a:t> virus has life-long chronic effects on the health of the patient</a:t>
            </a:r>
            <a:r>
              <a:rPr lang="en-IN" dirty="0" smtClean="0">
                <a:latin typeface="Times New Roman" pitchFamily="18" charset="0"/>
                <a:cs typeface="Times New Roman" pitchFamily="18" charset="0"/>
              </a:rPr>
              <a:t>.</a:t>
            </a:r>
          </a:p>
          <a:p>
            <a:pPr>
              <a:buFont typeface="Wingdings" pitchFamily="2" charset="2"/>
              <a:buChar char="Ø"/>
            </a:pP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Pandemics' indirect effects on health include the depletion of resources for routine healthcare and decreased childhood immunization rates, and reduced healthcare access due to the inability to </a:t>
            </a:r>
            <a:r>
              <a:rPr lang="en-IN" dirty="0" smtClean="0">
                <a:latin typeface="Times New Roman" pitchFamily="18" charset="0"/>
                <a:cs typeface="Times New Roman" pitchFamily="18" charset="0"/>
              </a:rPr>
              <a:t>travel-During </a:t>
            </a:r>
            <a:r>
              <a:rPr lang="en-IN" dirty="0" smtClean="0">
                <a:latin typeface="Times New Roman" pitchFamily="18" charset="0"/>
                <a:cs typeface="Times New Roman" pitchFamily="18" charset="0"/>
              </a:rPr>
              <a:t>the influenza pandemic in 2009, a surge in hospital admissions due to influenza and pneumonia caused an increase in deaths due to stroke and heart attack. Therefore, it is difficult to distinguish between the deaths attributable to the pandemic and other unassociated diseases that are merely coincidental</a:t>
            </a:r>
            <a:r>
              <a:rPr lang="en-IN" dirty="0" smtClean="0">
                <a:latin typeface="Times New Roman" pitchFamily="18" charset="0"/>
                <a:cs typeface="Times New Roman" pitchFamily="18" charset="0"/>
              </a:rPr>
              <a:t>.</a:t>
            </a:r>
          </a:p>
          <a:p>
            <a:pPr>
              <a:buFont typeface="Wingdings" pitchFamily="2" charset="2"/>
              <a:buChar char="Ø"/>
            </a:pP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Healthcare workers' ability to provide care is also reduced as they fall ill themselves, are required to take care of family members or children, or even the fear of catching the disease also makes them receptive</a:t>
            </a:r>
            <a:r>
              <a:rPr lang="en-IN" dirty="0" smtClean="0">
                <a:latin typeface="Times New Roman" pitchFamily="18" charset="0"/>
                <a:cs typeface="Times New Roman" pitchFamily="18" charset="0"/>
              </a:rPr>
              <a:t>.</a:t>
            </a:r>
            <a:endParaRPr lang="en-IN" dirty="0" smtClean="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Pandemics cause a short-term fiscal impact and a long-term economic impact on the nations around the world. </a:t>
            </a:r>
            <a:endParaRPr lang="en-IN"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Efforts </a:t>
            </a:r>
            <a:r>
              <a:rPr lang="en-IN" dirty="0" smtClean="0">
                <a:latin typeface="Times New Roman" pitchFamily="18" charset="0"/>
                <a:cs typeface="Times New Roman" pitchFamily="18" charset="0"/>
              </a:rPr>
              <a:t>to curb the pandemic include imposing quarantine, preparing health facilities, isolating infectious cases, and tracing contacts involving public health resources, human resources and implementation costs. </a:t>
            </a:r>
            <a:endParaRPr lang="en-IN"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It </a:t>
            </a:r>
            <a:r>
              <a:rPr lang="en-IN" dirty="0" smtClean="0">
                <a:latin typeface="Times New Roman" pitchFamily="18" charset="0"/>
                <a:cs typeface="Times New Roman" pitchFamily="18" charset="0"/>
              </a:rPr>
              <a:t>also involves health system expenditures to provide health facilities to infectious cases and the arrangement of consumables such as antibiotics, medical supplies, and personal protective equipment.</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a:bodyPr>
          <a:lstStyle/>
          <a:p>
            <a:pPr>
              <a:buFont typeface="Wingdings" pitchFamily="2" charset="2"/>
              <a:buChar char="Ø"/>
            </a:pPr>
            <a:r>
              <a:rPr lang="en-IN" dirty="0" smtClean="0">
                <a:latin typeface="Times New Roman" pitchFamily="18" charset="0"/>
                <a:cs typeface="Times New Roman" pitchFamily="18" charset="0"/>
              </a:rPr>
              <a:t>Pandemics can also result in declined tax revenues and increased expenditure, which causes fiscal stress, especially in lower-middle-income countries (LMICs</a:t>
            </a:r>
            <a:r>
              <a:rPr lang="en-IN" dirty="0" smtClean="0">
                <a:latin typeface="Times New Roman" pitchFamily="18" charset="0"/>
                <a:cs typeface="Times New Roman" pitchFamily="18" charset="0"/>
              </a:rPr>
              <a:t>).</a:t>
            </a:r>
          </a:p>
          <a:p>
            <a:pPr>
              <a:buFont typeface="Wingdings" pitchFamily="2" charset="2"/>
              <a:buChar char="Ø"/>
            </a:pP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This economic impact severity was observed during the Ebola virus in Liberia due to the rise in public health expenditure, economic downfall, and revenue decline due to the government's inability to raise revenue because of quarantine and curfews. </a:t>
            </a:r>
            <a:endParaRPr lang="en-IN"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Economic </a:t>
            </a:r>
            <a:r>
              <a:rPr lang="en-IN" dirty="0" smtClean="0">
                <a:latin typeface="Times New Roman" pitchFamily="18" charset="0"/>
                <a:cs typeface="Times New Roman" pitchFamily="18" charset="0"/>
              </a:rPr>
              <a:t>shocks are common during pandemics due to shortage of </a:t>
            </a:r>
            <a:r>
              <a:rPr lang="en-IN" dirty="0" smtClean="0">
                <a:latin typeface="Times New Roman" pitchFamily="18" charset="0"/>
                <a:cs typeface="Times New Roman" pitchFamily="18" charset="0"/>
              </a:rPr>
              <a:t>labour </a:t>
            </a:r>
            <a:r>
              <a:rPr lang="en-IN" dirty="0" smtClean="0">
                <a:latin typeface="Times New Roman" pitchFamily="18" charset="0"/>
                <a:cs typeface="Times New Roman" pitchFamily="18" charset="0"/>
              </a:rPr>
              <a:t>because of illness, rise in mortality, and a fear-induced </a:t>
            </a:r>
            <a:r>
              <a:rPr lang="en-IN" dirty="0" smtClean="0">
                <a:latin typeface="Times New Roman" pitchFamily="18" charset="0"/>
                <a:cs typeface="Times New Roman" pitchFamily="18" charset="0"/>
              </a:rPr>
              <a:t>behaviour, </a:t>
            </a:r>
            <a:r>
              <a:rPr lang="en-IN" dirty="0" smtClean="0">
                <a:latin typeface="Times New Roman" pitchFamily="18" charset="0"/>
                <a:cs typeface="Times New Roman" pitchFamily="18" charset="0"/>
              </a:rPr>
              <a:t>disruption of transportation, closed down of workplaces, restricted trade and travel, and closed land border are reasons for the pandemic's economic slowdown</a:t>
            </a:r>
            <a:r>
              <a:rPr lang="en-IN" dirty="0" smtClean="0">
                <a:latin typeface="Times New Roman" pitchFamily="18" charset="0"/>
                <a:cs typeface="Times New Roman" pitchFamily="18" charset="0"/>
              </a:rPr>
              <a:t>.</a:t>
            </a:r>
            <a:endParaRPr lang="en-IN"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5137</TotalTime>
  <Words>2582</Words>
  <Application>Microsoft Office PowerPoint</Application>
  <PresentationFormat>On-screen Show (4:3)</PresentationFormat>
  <Paragraphs>227</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ECONOMICS</vt:lpstr>
      <vt:lpstr>HEALTH ECONOMICS</vt:lpstr>
      <vt:lpstr>Natural Resources of the country </vt:lpstr>
      <vt:lpstr> (1) AGRICULTURE</vt:lpstr>
      <vt:lpstr>(2) FORESTRY</vt:lpstr>
      <vt:lpstr>(3) FISHERIES</vt:lpstr>
      <vt:lpstr>(4) MINERALS</vt:lpstr>
      <vt:lpstr>(5) MAN -POWER</vt:lpstr>
      <vt:lpstr>DEFINITION OF COST</vt:lpstr>
      <vt:lpstr>BENIFIT</vt:lpstr>
      <vt:lpstr>CLASSIFICATION OF COST BY INPUTS</vt:lpstr>
      <vt:lpstr>CAPITAL COST</vt:lpstr>
      <vt:lpstr>RECURRENT COST</vt:lpstr>
      <vt:lpstr>Slide 14</vt:lpstr>
      <vt:lpstr>OPPORTUNITY COST</vt:lpstr>
      <vt:lpstr>AVERAGE COST</vt:lpstr>
      <vt:lpstr>INCREMENTAL COST</vt:lpstr>
      <vt:lpstr>MARGINAL COST</vt:lpstr>
      <vt:lpstr>METHODS OF ECONOMIC EVALUATION</vt:lpstr>
      <vt:lpstr>COST MINIMIZATION ANALYSIS (CMA)</vt:lpstr>
      <vt:lpstr>COST EFFECTIVENESS ANALYSIS (CEA)</vt:lpstr>
      <vt:lpstr>COST UTILITY ANALYSIS (CUA)</vt:lpstr>
      <vt:lpstr>Slide 23</vt:lpstr>
      <vt:lpstr>COST BENEFIT ANALYSIS (CBA)</vt:lpstr>
      <vt:lpstr>ECONOMIC LEVELS </vt:lpstr>
      <vt:lpstr>Slide 26</vt:lpstr>
      <vt:lpstr>Slide 27</vt:lpstr>
      <vt:lpstr>Slide 28</vt:lpstr>
      <vt:lpstr>Slide 29</vt:lpstr>
      <vt:lpstr>Slide 30</vt:lpstr>
      <vt:lpstr>Slide 31</vt:lpstr>
      <vt:lpstr>Slide 32</vt:lpstr>
      <vt:lpstr>Slide 33</vt:lpstr>
      <vt:lpstr>Slide 34</vt:lpstr>
      <vt:lpstr>Slide 35</vt:lpstr>
      <vt:lpstr>Slide 36</vt:lpstr>
      <vt:lpstr>Per capita GNI, life expectancy at birth and IMR in SEAR countries (2010)</vt:lpstr>
      <vt:lpstr>Slide 38</vt:lpstr>
      <vt:lpstr>Slide 39</vt:lpstr>
      <vt:lpstr>Slide 40</vt:lpstr>
      <vt:lpstr>PANDEMIC</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ECONOMICS </dc:title>
  <dc:creator>test</dc:creator>
  <cp:lastModifiedBy>Dr.Ajay Agarwal</cp:lastModifiedBy>
  <cp:revision>17</cp:revision>
  <dcterms:created xsi:type="dcterms:W3CDTF">2015-01-17T10:18:37Z</dcterms:created>
  <dcterms:modified xsi:type="dcterms:W3CDTF">2024-02-24T09:32:04Z</dcterms:modified>
</cp:coreProperties>
</file>