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4" r:id="rId18"/>
    <p:sldId id="258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  <p:sldId id="299" r:id="rId44"/>
    <p:sldId id="300" r:id="rId45"/>
    <p:sldId id="301" r:id="rId46"/>
    <p:sldId id="302" r:id="rId47"/>
    <p:sldId id="303" r:id="rId48"/>
    <p:sldId id="304" r:id="rId49"/>
    <p:sldId id="305" r:id="rId50"/>
    <p:sldId id="306" r:id="rId51"/>
    <p:sldId id="307" r:id="rId52"/>
  </p:sldIdLst>
  <p:sldSz cx="9144000" cy="6858000" type="screen4x3"/>
  <p:notesSz cx="9144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1068" y="4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3526917" y="2296744"/>
            <a:ext cx="2090165" cy="10318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600" b="1" i="0">
                <a:solidFill>
                  <a:schemeClr val="tx1"/>
                </a:solidFill>
                <a:latin typeface="Carlito"/>
                <a:cs typeface="Carlit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5/20/2020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chemeClr val="tx1"/>
                </a:solidFill>
                <a:latin typeface="Carlito"/>
                <a:cs typeface="Carlit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5/20/2020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chemeClr val="tx1"/>
                </a:solidFill>
                <a:latin typeface="Carlito"/>
                <a:cs typeface="Carlit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5/20/2020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chemeClr val="tx1"/>
                </a:solidFill>
                <a:latin typeface="Carlito"/>
                <a:cs typeface="Carlit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5/20/2020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5/20/2020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832607" y="461899"/>
            <a:ext cx="3478784" cy="69659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00" b="0" i="0">
                <a:solidFill>
                  <a:schemeClr val="tx1"/>
                </a:solidFill>
                <a:latin typeface="Carlito"/>
                <a:cs typeface="Carlit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83540" y="1526489"/>
            <a:ext cx="8376919" cy="47815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5/20/2020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xfrm>
            <a:off x="990600" y="2296744"/>
            <a:ext cx="7391399" cy="136704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4400" spc="-5" dirty="0"/>
              <a:t>HISTOLOGY OF TESTIS AND OVARY</a:t>
            </a:r>
            <a:endParaRPr sz="4400" dirty="0"/>
          </a:p>
        </p:txBody>
      </p:sp>
      <p:sp>
        <p:nvSpPr>
          <p:cNvPr id="3" name="object 3"/>
          <p:cNvSpPr txBox="1"/>
          <p:nvPr/>
        </p:nvSpPr>
        <p:spPr>
          <a:xfrm>
            <a:off x="1219200" y="3888104"/>
            <a:ext cx="5410200" cy="62773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sz="4000" b="1" spc="-10" dirty="0">
                <a:solidFill>
                  <a:srgbClr val="001F5F"/>
                </a:solidFill>
                <a:latin typeface="Carlito"/>
                <a:cs typeface="Carlito"/>
              </a:rPr>
              <a:t>SURESH BABU K</a:t>
            </a:r>
            <a:endParaRPr sz="4000" dirty="0">
              <a:latin typeface="Carlito"/>
              <a:cs typeface="Carlito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70197" y="461899"/>
            <a:ext cx="1402715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b="1" spc="-5" dirty="0">
                <a:latin typeface="Carlito"/>
                <a:cs typeface="Carlito"/>
              </a:rPr>
              <a:t>O</a:t>
            </a:r>
            <a:r>
              <a:rPr b="1" spc="-60" dirty="0">
                <a:latin typeface="Carlito"/>
                <a:cs typeface="Carlito"/>
              </a:rPr>
              <a:t>v</a:t>
            </a:r>
            <a:r>
              <a:rPr b="1" dirty="0">
                <a:latin typeface="Carlito"/>
                <a:cs typeface="Carlito"/>
              </a:rPr>
              <a:t>a</a:t>
            </a:r>
            <a:r>
              <a:rPr b="1" spc="10" dirty="0">
                <a:latin typeface="Carlito"/>
                <a:cs typeface="Carlito"/>
              </a:rPr>
              <a:t>r</a:t>
            </a:r>
            <a:r>
              <a:rPr b="1" dirty="0">
                <a:latin typeface="Carlito"/>
                <a:cs typeface="Carlito"/>
              </a:rPr>
              <a:t>y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83540" y="1213191"/>
            <a:ext cx="3642360" cy="4506595"/>
          </a:xfrm>
          <a:prstGeom prst="rect">
            <a:avLst/>
          </a:prstGeom>
        </p:spPr>
        <p:txBody>
          <a:bodyPr vert="horz" wrap="square" lIns="0" tIns="5778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45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000" spc="-20" dirty="0">
                <a:latin typeface="Carlito"/>
                <a:cs typeface="Carlito"/>
              </a:rPr>
              <a:t>Size: </a:t>
            </a:r>
            <a:r>
              <a:rPr sz="3000" dirty="0">
                <a:latin typeface="Carlito"/>
                <a:cs typeface="Carlito"/>
              </a:rPr>
              <a:t>3x1.5x1</a:t>
            </a:r>
            <a:r>
              <a:rPr sz="3000" spc="5" dirty="0">
                <a:latin typeface="Carlito"/>
                <a:cs typeface="Carlito"/>
              </a:rPr>
              <a:t> </a:t>
            </a:r>
            <a:r>
              <a:rPr sz="3000" dirty="0">
                <a:latin typeface="Carlito"/>
                <a:cs typeface="Carlito"/>
              </a:rPr>
              <a:t>cm</a:t>
            </a:r>
            <a:endParaRPr sz="3000">
              <a:latin typeface="Carlito"/>
              <a:cs typeface="Carlito"/>
            </a:endParaRPr>
          </a:p>
          <a:p>
            <a:pPr marL="355600" marR="728980" indent="-342900">
              <a:lnSpc>
                <a:spcPts val="3240"/>
              </a:lnSpc>
              <a:spcBef>
                <a:spcPts val="77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000" spc="-10" dirty="0">
                <a:latin typeface="Carlito"/>
                <a:cs typeface="Carlito"/>
              </a:rPr>
              <a:t>Location:</a:t>
            </a:r>
            <a:r>
              <a:rPr sz="3000" spc="-80" dirty="0">
                <a:latin typeface="Carlito"/>
                <a:cs typeface="Carlito"/>
              </a:rPr>
              <a:t> </a:t>
            </a:r>
            <a:r>
              <a:rPr sz="3000" spc="-20" dirty="0">
                <a:latin typeface="Carlito"/>
                <a:cs typeface="Carlito"/>
              </a:rPr>
              <a:t>Lateral  </a:t>
            </a:r>
            <a:r>
              <a:rPr sz="3000" spc="-5" dirty="0">
                <a:latin typeface="Carlito"/>
                <a:cs typeface="Carlito"/>
              </a:rPr>
              <a:t>pelvic</a:t>
            </a:r>
            <a:r>
              <a:rPr sz="3000" spc="-20" dirty="0">
                <a:latin typeface="Carlito"/>
                <a:cs typeface="Carlito"/>
              </a:rPr>
              <a:t> </a:t>
            </a:r>
            <a:r>
              <a:rPr sz="3000" spc="-10" dirty="0">
                <a:latin typeface="Carlito"/>
                <a:cs typeface="Carlito"/>
              </a:rPr>
              <a:t>wall</a:t>
            </a:r>
            <a:endParaRPr sz="3000">
              <a:latin typeface="Carlito"/>
              <a:cs typeface="Carlito"/>
            </a:endParaRPr>
          </a:p>
          <a:p>
            <a:pPr marL="355600" marR="5080" indent="-342900">
              <a:lnSpc>
                <a:spcPct val="90000"/>
              </a:lnSpc>
              <a:spcBef>
                <a:spcPts val="67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000" spc="-10" dirty="0">
                <a:latin typeface="Carlito"/>
                <a:cs typeface="Carlito"/>
              </a:rPr>
              <a:t>Coverings:Extension  </a:t>
            </a:r>
            <a:r>
              <a:rPr sz="3000" spc="-5" dirty="0">
                <a:latin typeface="Carlito"/>
                <a:cs typeface="Carlito"/>
              </a:rPr>
              <a:t>of </a:t>
            </a:r>
            <a:r>
              <a:rPr sz="3000" spc="-10" dirty="0">
                <a:latin typeface="Carlito"/>
                <a:cs typeface="Carlito"/>
              </a:rPr>
              <a:t>mesovarium  </a:t>
            </a:r>
            <a:r>
              <a:rPr sz="3000" spc="-15" dirty="0">
                <a:latin typeface="Carlito"/>
                <a:cs typeface="Carlito"/>
              </a:rPr>
              <a:t>forming </a:t>
            </a:r>
            <a:r>
              <a:rPr sz="3000" spc="-5" dirty="0">
                <a:latin typeface="Carlito"/>
                <a:cs typeface="Carlito"/>
              </a:rPr>
              <a:t>germinal  epithelium, </a:t>
            </a:r>
            <a:r>
              <a:rPr sz="3000" spc="-10" dirty="0">
                <a:latin typeface="Carlito"/>
                <a:cs typeface="Carlito"/>
              </a:rPr>
              <a:t>overlying  </a:t>
            </a:r>
            <a:r>
              <a:rPr sz="3000" spc="-5" dirty="0">
                <a:latin typeface="Carlito"/>
                <a:cs typeface="Carlito"/>
              </a:rPr>
              <a:t>tunica</a:t>
            </a:r>
            <a:r>
              <a:rPr sz="3000" spc="-35" dirty="0">
                <a:latin typeface="Carlito"/>
                <a:cs typeface="Carlito"/>
              </a:rPr>
              <a:t> </a:t>
            </a:r>
            <a:r>
              <a:rPr sz="3000" spc="-5" dirty="0">
                <a:latin typeface="Carlito"/>
                <a:cs typeface="Carlito"/>
              </a:rPr>
              <a:t>albuginea</a:t>
            </a:r>
            <a:endParaRPr sz="3000">
              <a:latin typeface="Carlito"/>
              <a:cs typeface="Carlito"/>
            </a:endParaRPr>
          </a:p>
          <a:p>
            <a:pPr marL="355600" marR="1039494" indent="-342900">
              <a:lnSpc>
                <a:spcPts val="3240"/>
              </a:lnSpc>
              <a:spcBef>
                <a:spcPts val="76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000" spc="-15" dirty="0">
                <a:latin typeface="Carlito"/>
                <a:cs typeface="Carlito"/>
              </a:rPr>
              <a:t>Parts:Cortex</a:t>
            </a:r>
            <a:r>
              <a:rPr sz="3000" spc="-65" dirty="0">
                <a:latin typeface="Carlito"/>
                <a:cs typeface="Carlito"/>
              </a:rPr>
              <a:t> </a:t>
            </a:r>
            <a:r>
              <a:rPr sz="3000" dirty="0">
                <a:latin typeface="Carlito"/>
                <a:cs typeface="Carlito"/>
              </a:rPr>
              <a:t>&amp;  </a:t>
            </a:r>
            <a:r>
              <a:rPr sz="3000" spc="-5" dirty="0">
                <a:latin typeface="Carlito"/>
                <a:cs typeface="Carlito"/>
              </a:rPr>
              <a:t>Medulla</a:t>
            </a:r>
            <a:endParaRPr sz="3000">
              <a:latin typeface="Carlito"/>
              <a:cs typeface="Carlito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4095775" y="1674927"/>
            <a:ext cx="4993360" cy="434487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669493"/>
            <a:ext cx="140335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b="1" spc="-5" dirty="0">
                <a:latin typeface="Carlito"/>
                <a:cs typeface="Carlito"/>
              </a:rPr>
              <a:t>O</a:t>
            </a:r>
            <a:r>
              <a:rPr b="1" spc="-60" dirty="0">
                <a:latin typeface="Carlito"/>
                <a:cs typeface="Carlito"/>
              </a:rPr>
              <a:t>v</a:t>
            </a:r>
            <a:r>
              <a:rPr b="1" dirty="0">
                <a:latin typeface="Carlito"/>
                <a:cs typeface="Carlito"/>
              </a:rPr>
              <a:t>a</a:t>
            </a:r>
            <a:r>
              <a:rPr b="1" spc="10" dirty="0">
                <a:latin typeface="Carlito"/>
                <a:cs typeface="Carlito"/>
              </a:rPr>
              <a:t>r</a:t>
            </a:r>
            <a:r>
              <a:rPr b="1" dirty="0">
                <a:latin typeface="Carlito"/>
                <a:cs typeface="Carlito"/>
              </a:rPr>
              <a:t>y</a:t>
            </a:r>
          </a:p>
        </p:txBody>
      </p:sp>
      <p:sp>
        <p:nvSpPr>
          <p:cNvPr id="3" name="object 3"/>
          <p:cNvSpPr/>
          <p:nvPr/>
        </p:nvSpPr>
        <p:spPr>
          <a:xfrm>
            <a:off x="3505200" y="228600"/>
            <a:ext cx="5638800" cy="644000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383540" y="1393951"/>
            <a:ext cx="3100705" cy="4659630"/>
          </a:xfrm>
          <a:prstGeom prst="rect">
            <a:avLst/>
          </a:prstGeom>
        </p:spPr>
        <p:txBody>
          <a:bodyPr vert="horz" wrap="square" lIns="0" tIns="67945" rIns="0" bIns="0" rtlCol="0">
            <a:spAutoFit/>
          </a:bodyPr>
          <a:lstStyle/>
          <a:p>
            <a:pPr marL="469900" marR="5080" indent="-457200">
              <a:lnSpc>
                <a:spcPts val="3460"/>
              </a:lnSpc>
              <a:spcBef>
                <a:spcPts val="535"/>
              </a:spcBef>
              <a:buFont typeface="Wingdings"/>
              <a:buChar char=""/>
              <a:tabLst>
                <a:tab pos="469900" algn="l"/>
              </a:tabLst>
            </a:pPr>
            <a:r>
              <a:rPr sz="3200" spc="-15" dirty="0">
                <a:latin typeface="Carlito"/>
                <a:cs typeface="Carlito"/>
              </a:rPr>
              <a:t>Cortex: </a:t>
            </a:r>
            <a:r>
              <a:rPr sz="3200" spc="-10" dirty="0">
                <a:latin typeface="Carlito"/>
                <a:cs typeface="Carlito"/>
              </a:rPr>
              <a:t>outer  </a:t>
            </a:r>
            <a:r>
              <a:rPr sz="3200" spc="-5" dirty="0">
                <a:latin typeface="Carlito"/>
                <a:cs typeface="Carlito"/>
              </a:rPr>
              <a:t>part </a:t>
            </a:r>
            <a:r>
              <a:rPr sz="3200" spc="-10" dirty="0">
                <a:latin typeface="Carlito"/>
                <a:cs typeface="Carlito"/>
              </a:rPr>
              <a:t>consists</a:t>
            </a:r>
            <a:r>
              <a:rPr sz="3200" spc="-60" dirty="0">
                <a:latin typeface="Carlito"/>
                <a:cs typeface="Carlito"/>
              </a:rPr>
              <a:t> </a:t>
            </a:r>
            <a:r>
              <a:rPr sz="3200" spc="-5" dirty="0">
                <a:latin typeface="Carlito"/>
                <a:cs typeface="Carlito"/>
              </a:rPr>
              <a:t>of:</a:t>
            </a:r>
            <a:endParaRPr sz="3200">
              <a:latin typeface="Carlito"/>
              <a:cs typeface="Carlito"/>
            </a:endParaRPr>
          </a:p>
          <a:p>
            <a:pPr marL="469900" marR="555625" indent="-457200">
              <a:lnSpc>
                <a:spcPct val="90000"/>
              </a:lnSpc>
              <a:spcBef>
                <a:spcPts val="710"/>
              </a:spcBef>
              <a:buFont typeface="Wingdings"/>
              <a:buChar char=""/>
              <a:tabLst>
                <a:tab pos="469900" algn="l"/>
              </a:tabLst>
            </a:pPr>
            <a:r>
              <a:rPr sz="3200" spc="-10" dirty="0">
                <a:latin typeface="Carlito"/>
                <a:cs typeface="Carlito"/>
              </a:rPr>
              <a:t>Stroma:  connective  </a:t>
            </a:r>
            <a:r>
              <a:rPr sz="3200" spc="-5" dirty="0">
                <a:latin typeface="Carlito"/>
                <a:cs typeface="Carlito"/>
              </a:rPr>
              <a:t>tissue </a:t>
            </a:r>
            <a:r>
              <a:rPr sz="3200" dirty="0">
                <a:latin typeface="Carlito"/>
                <a:cs typeface="Carlito"/>
              </a:rPr>
              <a:t>&amp;  </a:t>
            </a:r>
            <a:r>
              <a:rPr sz="3200" spc="-15" dirty="0">
                <a:latin typeface="Carlito"/>
                <a:cs typeface="Carlito"/>
              </a:rPr>
              <a:t>stromal</a:t>
            </a:r>
            <a:r>
              <a:rPr sz="3200" spc="-75" dirty="0">
                <a:latin typeface="Carlito"/>
                <a:cs typeface="Carlito"/>
              </a:rPr>
              <a:t> </a:t>
            </a:r>
            <a:r>
              <a:rPr sz="3200" dirty="0">
                <a:latin typeface="Carlito"/>
                <a:cs typeface="Carlito"/>
              </a:rPr>
              <a:t>cells</a:t>
            </a:r>
            <a:endParaRPr sz="3200">
              <a:latin typeface="Carlito"/>
              <a:cs typeface="Carlito"/>
            </a:endParaRPr>
          </a:p>
          <a:p>
            <a:pPr marL="469900" marR="62865" indent="-457200">
              <a:lnSpc>
                <a:spcPct val="90000"/>
              </a:lnSpc>
              <a:spcBef>
                <a:spcPts val="770"/>
              </a:spcBef>
              <a:buFont typeface="Wingdings"/>
              <a:buChar char=""/>
              <a:tabLst>
                <a:tab pos="469900" algn="l"/>
              </a:tabLst>
            </a:pPr>
            <a:r>
              <a:rPr sz="3200" spc="-20" dirty="0">
                <a:latin typeface="Carlito"/>
                <a:cs typeface="Carlito"/>
              </a:rPr>
              <a:t>Paranchyma:  </a:t>
            </a:r>
            <a:r>
              <a:rPr sz="3200" spc="-25" dirty="0">
                <a:latin typeface="Carlito"/>
                <a:cs typeface="Carlito"/>
              </a:rPr>
              <a:t>different  </a:t>
            </a:r>
            <a:r>
              <a:rPr sz="3200" spc="-5" dirty="0">
                <a:latin typeface="Carlito"/>
                <a:cs typeface="Carlito"/>
              </a:rPr>
              <a:t>phases of  </a:t>
            </a:r>
            <a:r>
              <a:rPr sz="3200" spc="-10" dirty="0">
                <a:latin typeface="Carlito"/>
                <a:cs typeface="Carlito"/>
              </a:rPr>
              <a:t>ovarian</a:t>
            </a:r>
            <a:r>
              <a:rPr sz="3200" spc="-30" dirty="0">
                <a:latin typeface="Carlito"/>
                <a:cs typeface="Carlito"/>
              </a:rPr>
              <a:t> </a:t>
            </a:r>
            <a:r>
              <a:rPr sz="3200" spc="-15" dirty="0">
                <a:latin typeface="Carlito"/>
                <a:cs typeface="Carlito"/>
              </a:rPr>
              <a:t>follicles</a:t>
            </a:r>
            <a:endParaRPr sz="3200">
              <a:latin typeface="Carlito"/>
              <a:cs typeface="Carlito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70197" y="461899"/>
            <a:ext cx="1402715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b="1" spc="-5" dirty="0">
                <a:latin typeface="Carlito"/>
                <a:cs typeface="Carlito"/>
              </a:rPr>
              <a:t>O</a:t>
            </a:r>
            <a:r>
              <a:rPr b="1" spc="-60" dirty="0">
                <a:latin typeface="Carlito"/>
                <a:cs typeface="Carlito"/>
              </a:rPr>
              <a:t>v</a:t>
            </a:r>
            <a:r>
              <a:rPr b="1" dirty="0">
                <a:latin typeface="Carlito"/>
                <a:cs typeface="Carlito"/>
              </a:rPr>
              <a:t>a</a:t>
            </a:r>
            <a:r>
              <a:rPr b="1" spc="10" dirty="0">
                <a:latin typeface="Carlito"/>
                <a:cs typeface="Carlito"/>
              </a:rPr>
              <a:t>r</a:t>
            </a:r>
            <a:r>
              <a:rPr b="1" dirty="0">
                <a:latin typeface="Carlito"/>
                <a:cs typeface="Carlito"/>
              </a:rPr>
              <a:t>y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607261"/>
            <a:ext cx="3510279" cy="392937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10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dirty="0">
                <a:latin typeface="Carlito"/>
                <a:cs typeface="Carlito"/>
              </a:rPr>
              <a:t>Medulla: </a:t>
            </a:r>
            <a:r>
              <a:rPr sz="3200" spc="-10" dirty="0">
                <a:latin typeface="Carlito"/>
                <a:cs typeface="Carlito"/>
              </a:rPr>
              <a:t>Most  internal </a:t>
            </a:r>
            <a:r>
              <a:rPr sz="3200" spc="-5" dirty="0">
                <a:latin typeface="Carlito"/>
                <a:cs typeface="Carlito"/>
              </a:rPr>
              <a:t>part of </a:t>
            </a:r>
            <a:r>
              <a:rPr sz="3200" dirty="0">
                <a:latin typeface="Carlito"/>
                <a:cs typeface="Carlito"/>
              </a:rPr>
              <a:t>the  </a:t>
            </a:r>
            <a:r>
              <a:rPr sz="3200" spc="-45" dirty="0">
                <a:latin typeface="Carlito"/>
                <a:cs typeface="Carlito"/>
              </a:rPr>
              <a:t>ovary, </a:t>
            </a:r>
            <a:r>
              <a:rPr sz="3200" spc="-10" dirty="0">
                <a:latin typeface="Carlito"/>
                <a:cs typeface="Carlito"/>
              </a:rPr>
              <a:t>consists </a:t>
            </a:r>
            <a:r>
              <a:rPr sz="3200" spc="-5" dirty="0">
                <a:latin typeface="Carlito"/>
                <a:cs typeface="Carlito"/>
              </a:rPr>
              <a:t>of  </a:t>
            </a:r>
            <a:r>
              <a:rPr sz="3200" dirty="0">
                <a:latin typeface="Carlito"/>
                <a:cs typeface="Carlito"/>
              </a:rPr>
              <a:t>loose </a:t>
            </a:r>
            <a:r>
              <a:rPr sz="3200" spc="-5" dirty="0">
                <a:latin typeface="Carlito"/>
                <a:cs typeface="Carlito"/>
              </a:rPr>
              <a:t>con. </a:t>
            </a:r>
            <a:r>
              <a:rPr sz="3200" spc="-85" dirty="0">
                <a:latin typeface="Carlito"/>
                <a:cs typeface="Carlito"/>
              </a:rPr>
              <a:t>Ts. </a:t>
            </a:r>
            <a:r>
              <a:rPr sz="3200" dirty="0">
                <a:latin typeface="Carlito"/>
                <a:cs typeface="Carlito"/>
              </a:rPr>
              <a:t>and  </a:t>
            </a:r>
            <a:r>
              <a:rPr sz="3200" spc="-5" dirty="0">
                <a:latin typeface="Carlito"/>
                <a:cs typeface="Carlito"/>
              </a:rPr>
              <a:t>blood vessels  </a:t>
            </a:r>
            <a:r>
              <a:rPr sz="3200" spc="-10" dirty="0">
                <a:latin typeface="Carlito"/>
                <a:cs typeface="Carlito"/>
              </a:rPr>
              <a:t>entering through  </a:t>
            </a:r>
            <a:r>
              <a:rPr sz="3200" spc="-5" dirty="0">
                <a:latin typeface="Carlito"/>
                <a:cs typeface="Carlito"/>
              </a:rPr>
              <a:t>hilum </a:t>
            </a:r>
            <a:r>
              <a:rPr sz="3200" spc="-20" dirty="0">
                <a:latin typeface="Carlito"/>
                <a:cs typeface="Carlito"/>
              </a:rPr>
              <a:t>from  </a:t>
            </a:r>
            <a:r>
              <a:rPr sz="3200" spc="-5" dirty="0">
                <a:latin typeface="Carlito"/>
                <a:cs typeface="Carlito"/>
              </a:rPr>
              <a:t>mesenteries.</a:t>
            </a:r>
            <a:endParaRPr sz="3200">
              <a:latin typeface="Carlito"/>
              <a:cs typeface="Carlito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4381500" y="1981200"/>
            <a:ext cx="4646676" cy="36576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447800" y="152400"/>
            <a:ext cx="6100572" cy="457504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434340" y="4602860"/>
            <a:ext cx="8181340" cy="19069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104900">
              <a:lnSpc>
                <a:spcPct val="100000"/>
              </a:lnSpc>
              <a:spcBef>
                <a:spcPts val="100"/>
              </a:spcBef>
            </a:pPr>
            <a:r>
              <a:rPr sz="4400" b="1" spc="-10" dirty="0">
                <a:latin typeface="Carlito"/>
                <a:cs typeface="Carlito"/>
              </a:rPr>
              <a:t>Primordial</a:t>
            </a:r>
            <a:r>
              <a:rPr sz="4400" b="1" spc="-40" dirty="0">
                <a:latin typeface="Carlito"/>
                <a:cs typeface="Carlito"/>
              </a:rPr>
              <a:t> </a:t>
            </a:r>
            <a:r>
              <a:rPr sz="4400" b="1" spc="-10" dirty="0">
                <a:latin typeface="Carlito"/>
                <a:cs typeface="Carlito"/>
              </a:rPr>
              <a:t>Follicle</a:t>
            </a:r>
            <a:endParaRPr sz="4400">
              <a:latin typeface="Carlito"/>
              <a:cs typeface="Carlito"/>
            </a:endParaRPr>
          </a:p>
          <a:p>
            <a:pPr marL="38100" marR="30480">
              <a:lnSpc>
                <a:spcPct val="80000"/>
              </a:lnSpc>
              <a:spcBef>
                <a:spcPts val="885"/>
              </a:spcBef>
            </a:pPr>
            <a:r>
              <a:rPr sz="3000" spc="-5" dirty="0">
                <a:latin typeface="Carlito"/>
                <a:cs typeface="Carlito"/>
              </a:rPr>
              <a:t>Prim. Oocyte </a:t>
            </a:r>
            <a:r>
              <a:rPr sz="3000" dirty="0">
                <a:latin typeface="Carlito"/>
                <a:cs typeface="Carlito"/>
              </a:rPr>
              <a:t>25 </a:t>
            </a:r>
            <a:r>
              <a:rPr sz="3000" spc="-5" dirty="0">
                <a:latin typeface="Carlito"/>
                <a:cs typeface="Carlito"/>
              </a:rPr>
              <a:t>μm </a:t>
            </a:r>
            <a:r>
              <a:rPr sz="3000" dirty="0">
                <a:latin typeface="Carlito"/>
                <a:cs typeface="Carlito"/>
              </a:rPr>
              <a:t>in </a:t>
            </a:r>
            <a:r>
              <a:rPr sz="3000" spc="-10" dirty="0">
                <a:latin typeface="Carlito"/>
                <a:cs typeface="Carlito"/>
              </a:rPr>
              <a:t>diameter </a:t>
            </a:r>
            <a:r>
              <a:rPr sz="3000" dirty="0">
                <a:latin typeface="Carlito"/>
                <a:cs typeface="Carlito"/>
              </a:rPr>
              <a:t>with </a:t>
            </a:r>
            <a:r>
              <a:rPr sz="3000" spc="-5" dirty="0">
                <a:latin typeface="Carlito"/>
                <a:cs typeface="Carlito"/>
              </a:rPr>
              <a:t>pale </a:t>
            </a:r>
            <a:r>
              <a:rPr sz="3000" spc="-15" dirty="0">
                <a:latin typeface="Carlito"/>
                <a:cs typeface="Carlito"/>
              </a:rPr>
              <a:t>staining  large </a:t>
            </a:r>
            <a:r>
              <a:rPr sz="3000" spc="-10" dirty="0">
                <a:latin typeface="Carlito"/>
                <a:cs typeface="Carlito"/>
              </a:rPr>
              <a:t>nucleus in 1</a:t>
            </a:r>
            <a:r>
              <a:rPr sz="3000" spc="-15" baseline="25000" dirty="0">
                <a:latin typeface="Carlito"/>
                <a:cs typeface="Carlito"/>
              </a:rPr>
              <a:t>st </a:t>
            </a:r>
            <a:r>
              <a:rPr sz="3000" spc="-5" dirty="0">
                <a:latin typeface="Carlito"/>
                <a:cs typeface="Carlito"/>
              </a:rPr>
              <a:t>Meiotic </a:t>
            </a:r>
            <a:r>
              <a:rPr sz="3000" spc="-10" dirty="0">
                <a:latin typeface="Carlito"/>
                <a:cs typeface="Carlito"/>
              </a:rPr>
              <a:t>prophase, surrounded by  </a:t>
            </a:r>
            <a:r>
              <a:rPr sz="3000" dirty="0">
                <a:latin typeface="Carlito"/>
                <a:cs typeface="Carlito"/>
              </a:rPr>
              <a:t>a </a:t>
            </a:r>
            <a:r>
              <a:rPr sz="3000" spc="-10" dirty="0">
                <a:latin typeface="Carlito"/>
                <a:cs typeface="Carlito"/>
              </a:rPr>
              <a:t>single </a:t>
            </a:r>
            <a:r>
              <a:rPr sz="3000" spc="-25" dirty="0">
                <a:latin typeface="Carlito"/>
                <a:cs typeface="Carlito"/>
              </a:rPr>
              <a:t>layer </a:t>
            </a:r>
            <a:r>
              <a:rPr sz="3000" spc="-5" dirty="0">
                <a:latin typeface="Carlito"/>
                <a:cs typeface="Carlito"/>
              </a:rPr>
              <a:t>of </a:t>
            </a:r>
            <a:r>
              <a:rPr sz="3000" spc="-10" dirty="0">
                <a:latin typeface="Carlito"/>
                <a:cs typeface="Carlito"/>
              </a:rPr>
              <a:t>follicular </a:t>
            </a:r>
            <a:r>
              <a:rPr sz="3000" spc="-5" dirty="0">
                <a:latin typeface="Carlito"/>
                <a:cs typeface="Carlito"/>
              </a:rPr>
              <a:t>cells </a:t>
            </a:r>
            <a:r>
              <a:rPr sz="3000" spc="-15" dirty="0">
                <a:latin typeface="Carlito"/>
                <a:cs typeface="Carlito"/>
              </a:rPr>
              <a:t>resting </a:t>
            </a:r>
            <a:r>
              <a:rPr sz="3000" spc="-5" dirty="0">
                <a:latin typeface="Carlito"/>
                <a:cs typeface="Carlito"/>
              </a:rPr>
              <a:t>on</a:t>
            </a:r>
            <a:r>
              <a:rPr sz="3000" spc="35" dirty="0">
                <a:latin typeface="Carlito"/>
                <a:cs typeface="Carlito"/>
              </a:rPr>
              <a:t> </a:t>
            </a:r>
            <a:r>
              <a:rPr sz="3000" dirty="0">
                <a:latin typeface="Carlito"/>
                <a:cs typeface="Carlito"/>
              </a:rPr>
              <a:t>B/M</a:t>
            </a:r>
            <a:endParaRPr sz="3000">
              <a:latin typeface="Carlito"/>
              <a:cs typeface="Carlito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774442" y="400253"/>
            <a:ext cx="3596004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b="1" spc="-5" dirty="0">
                <a:latin typeface="Carlito"/>
                <a:cs typeface="Carlito"/>
              </a:rPr>
              <a:t>Primary</a:t>
            </a:r>
            <a:r>
              <a:rPr b="1" spc="-50" dirty="0">
                <a:latin typeface="Carlito"/>
                <a:cs typeface="Carlito"/>
              </a:rPr>
              <a:t> </a:t>
            </a:r>
            <a:r>
              <a:rPr b="1" spc="-10" dirty="0">
                <a:latin typeface="Carlito"/>
                <a:cs typeface="Carlito"/>
              </a:rPr>
              <a:t>Follicle</a:t>
            </a:r>
          </a:p>
        </p:txBody>
      </p:sp>
      <p:sp>
        <p:nvSpPr>
          <p:cNvPr id="3" name="object 3"/>
          <p:cNvSpPr/>
          <p:nvPr/>
        </p:nvSpPr>
        <p:spPr>
          <a:xfrm>
            <a:off x="609600" y="1219200"/>
            <a:ext cx="3886200" cy="534314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4575175" y="1144002"/>
            <a:ext cx="4090035" cy="4933315"/>
          </a:xfrm>
          <a:prstGeom prst="rect">
            <a:avLst/>
          </a:prstGeom>
        </p:spPr>
        <p:txBody>
          <a:bodyPr vert="horz" wrap="square" lIns="0" tIns="55244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434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800" spc="-15" dirty="0">
                <a:latin typeface="Carlito"/>
                <a:cs typeface="Carlito"/>
              </a:rPr>
              <a:t>Growing follicles</a:t>
            </a:r>
            <a:r>
              <a:rPr sz="2800" dirty="0">
                <a:latin typeface="Carlito"/>
                <a:cs typeface="Carlito"/>
              </a:rPr>
              <a:t> </a:t>
            </a:r>
            <a:r>
              <a:rPr sz="2800" spc="-5" dirty="0">
                <a:latin typeface="Carlito"/>
                <a:cs typeface="Carlito"/>
              </a:rPr>
              <a:t>include:</a:t>
            </a:r>
            <a:endParaRPr sz="2800">
              <a:latin typeface="Carlito"/>
              <a:cs typeface="Carlito"/>
            </a:endParaRPr>
          </a:p>
          <a:p>
            <a:pPr marL="355600" marR="812800" indent="-342900">
              <a:lnSpc>
                <a:spcPts val="3030"/>
              </a:lnSpc>
              <a:spcBef>
                <a:spcPts val="71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800" spc="-5" dirty="0">
                <a:latin typeface="Carlito"/>
                <a:cs typeface="Carlito"/>
              </a:rPr>
              <a:t>Uni-laminar</a:t>
            </a:r>
            <a:r>
              <a:rPr sz="2800" spc="-65" dirty="0">
                <a:latin typeface="Carlito"/>
                <a:cs typeface="Carlito"/>
              </a:rPr>
              <a:t> </a:t>
            </a:r>
            <a:r>
              <a:rPr sz="2800" spc="-5" dirty="0">
                <a:latin typeface="Carlito"/>
                <a:cs typeface="Carlito"/>
              </a:rPr>
              <a:t>primary  </a:t>
            </a:r>
            <a:r>
              <a:rPr sz="2800" spc="-15" dirty="0">
                <a:latin typeface="Carlito"/>
                <a:cs typeface="Carlito"/>
              </a:rPr>
              <a:t>follicle</a:t>
            </a:r>
            <a:endParaRPr sz="2800">
              <a:latin typeface="Carlito"/>
              <a:cs typeface="Carlito"/>
            </a:endParaRPr>
          </a:p>
          <a:p>
            <a:pPr marL="355600" marR="535940" indent="-342900">
              <a:lnSpc>
                <a:spcPts val="3020"/>
              </a:lnSpc>
              <a:spcBef>
                <a:spcPts val="67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800" spc="-10" dirty="0">
                <a:latin typeface="Carlito"/>
                <a:cs typeface="Carlito"/>
              </a:rPr>
              <a:t>Multi-laminar </a:t>
            </a:r>
            <a:r>
              <a:rPr sz="2800" spc="-5" dirty="0">
                <a:latin typeface="Carlito"/>
                <a:cs typeface="Carlito"/>
              </a:rPr>
              <a:t>primary  </a:t>
            </a:r>
            <a:r>
              <a:rPr sz="2800" spc="-15" dirty="0">
                <a:latin typeface="Carlito"/>
                <a:cs typeface="Carlito"/>
              </a:rPr>
              <a:t>follicle</a:t>
            </a:r>
            <a:endParaRPr sz="2800">
              <a:latin typeface="Carlito"/>
              <a:cs typeface="Carlito"/>
            </a:endParaRPr>
          </a:p>
          <a:p>
            <a:pPr marL="355600" indent="-342900">
              <a:lnSpc>
                <a:spcPct val="100000"/>
              </a:lnSpc>
              <a:spcBef>
                <a:spcPts val="29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800" spc="-20" dirty="0">
                <a:latin typeface="Carlito"/>
                <a:cs typeface="Carlito"/>
              </a:rPr>
              <a:t>Antral</a:t>
            </a:r>
            <a:r>
              <a:rPr sz="2800" spc="5" dirty="0">
                <a:latin typeface="Carlito"/>
                <a:cs typeface="Carlito"/>
              </a:rPr>
              <a:t> </a:t>
            </a:r>
            <a:r>
              <a:rPr sz="2800" spc="-15" dirty="0">
                <a:latin typeface="Carlito"/>
                <a:cs typeface="Carlito"/>
              </a:rPr>
              <a:t>follicle</a:t>
            </a:r>
            <a:endParaRPr sz="2800">
              <a:latin typeface="Carlito"/>
              <a:cs typeface="Carlito"/>
            </a:endParaRPr>
          </a:p>
          <a:p>
            <a:pPr marL="355600" marR="5080" indent="-342900">
              <a:lnSpc>
                <a:spcPts val="3020"/>
              </a:lnSpc>
              <a:spcBef>
                <a:spcPts val="72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800" spc="-5" dirty="0">
                <a:latin typeface="Carlito"/>
                <a:cs typeface="Carlito"/>
              </a:rPr>
              <a:t>As </a:t>
            </a:r>
            <a:r>
              <a:rPr sz="2800" spc="-15" dirty="0">
                <a:latin typeface="Carlito"/>
                <a:cs typeface="Carlito"/>
              </a:rPr>
              <a:t>follicles </a:t>
            </a:r>
            <a:r>
              <a:rPr sz="2800" spc="-20" dirty="0">
                <a:latin typeface="Carlito"/>
                <a:cs typeface="Carlito"/>
              </a:rPr>
              <a:t>started </a:t>
            </a:r>
            <a:r>
              <a:rPr sz="2800" spc="-15" dirty="0">
                <a:latin typeface="Carlito"/>
                <a:cs typeface="Carlito"/>
              </a:rPr>
              <a:t>growth  three </a:t>
            </a:r>
            <a:r>
              <a:rPr sz="2800" spc="-10" dirty="0">
                <a:latin typeface="Carlito"/>
                <a:cs typeface="Carlito"/>
              </a:rPr>
              <a:t>things</a:t>
            </a:r>
            <a:r>
              <a:rPr sz="2800" spc="30" dirty="0">
                <a:latin typeface="Carlito"/>
                <a:cs typeface="Carlito"/>
              </a:rPr>
              <a:t> </a:t>
            </a:r>
            <a:r>
              <a:rPr sz="2800" spc="-5" dirty="0">
                <a:latin typeface="Carlito"/>
                <a:cs typeface="Carlito"/>
              </a:rPr>
              <a:t>change:</a:t>
            </a:r>
            <a:endParaRPr sz="2800">
              <a:latin typeface="Carlito"/>
              <a:cs typeface="Carlito"/>
            </a:endParaRPr>
          </a:p>
          <a:p>
            <a:pPr marL="355600" indent="-342900">
              <a:lnSpc>
                <a:spcPct val="100000"/>
              </a:lnSpc>
              <a:spcBef>
                <a:spcPts val="29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800" spc="-10" dirty="0">
                <a:latin typeface="Carlito"/>
                <a:cs typeface="Carlito"/>
              </a:rPr>
              <a:t>Oocyte</a:t>
            </a:r>
            <a:endParaRPr sz="2800">
              <a:latin typeface="Carlito"/>
              <a:cs typeface="Carlito"/>
            </a:endParaRPr>
          </a:p>
          <a:p>
            <a:pPr marL="355600" indent="-342900">
              <a:lnSpc>
                <a:spcPct val="100000"/>
              </a:lnSpc>
              <a:spcBef>
                <a:spcPts val="34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800" spc="-10" dirty="0">
                <a:latin typeface="Carlito"/>
                <a:cs typeface="Carlito"/>
              </a:rPr>
              <a:t>Follicular</a:t>
            </a:r>
            <a:r>
              <a:rPr sz="2800" spc="5" dirty="0">
                <a:latin typeface="Carlito"/>
                <a:cs typeface="Carlito"/>
              </a:rPr>
              <a:t> </a:t>
            </a:r>
            <a:r>
              <a:rPr sz="2800" spc="-5" dirty="0">
                <a:latin typeface="Carlito"/>
                <a:cs typeface="Carlito"/>
              </a:rPr>
              <a:t>cells</a:t>
            </a:r>
            <a:endParaRPr sz="2800">
              <a:latin typeface="Carlito"/>
              <a:cs typeface="Carlito"/>
            </a:endParaRPr>
          </a:p>
          <a:p>
            <a:pPr marL="355600" indent="-342900">
              <a:lnSpc>
                <a:spcPct val="100000"/>
              </a:lnSpc>
              <a:spcBef>
                <a:spcPts val="33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800" spc="-15" dirty="0">
                <a:latin typeface="Carlito"/>
                <a:cs typeface="Carlito"/>
              </a:rPr>
              <a:t>Surrounding</a:t>
            </a:r>
            <a:r>
              <a:rPr sz="2800" spc="45" dirty="0">
                <a:latin typeface="Carlito"/>
                <a:cs typeface="Carlito"/>
              </a:rPr>
              <a:t> </a:t>
            </a:r>
            <a:r>
              <a:rPr sz="2800" spc="-25" dirty="0">
                <a:latin typeface="Carlito"/>
                <a:cs typeface="Carlito"/>
              </a:rPr>
              <a:t>stroma</a:t>
            </a:r>
            <a:endParaRPr sz="2800">
              <a:latin typeface="Carlito"/>
              <a:cs typeface="Carlito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774442" y="461899"/>
            <a:ext cx="3593465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b="1" spc="-5" dirty="0">
                <a:latin typeface="Carlito"/>
                <a:cs typeface="Carlito"/>
              </a:rPr>
              <a:t>Primary</a:t>
            </a:r>
            <a:r>
              <a:rPr b="1" spc="-40" dirty="0">
                <a:latin typeface="Carlito"/>
                <a:cs typeface="Carlito"/>
              </a:rPr>
              <a:t> </a:t>
            </a:r>
            <a:r>
              <a:rPr b="1" spc="-15" dirty="0">
                <a:latin typeface="Carlito"/>
                <a:cs typeface="Carlito"/>
              </a:rPr>
              <a:t>Follicle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567637"/>
            <a:ext cx="3839210" cy="4464050"/>
          </a:xfrm>
          <a:prstGeom prst="rect">
            <a:avLst/>
          </a:prstGeom>
        </p:spPr>
        <p:txBody>
          <a:bodyPr vert="horz" wrap="square" lIns="0" tIns="60325" rIns="0" bIns="0" rtlCol="0">
            <a:spAutoFit/>
          </a:bodyPr>
          <a:lstStyle/>
          <a:p>
            <a:pPr marL="355600" marR="389890" indent="-342900">
              <a:lnSpc>
                <a:spcPts val="3030"/>
              </a:lnSpc>
              <a:spcBef>
                <a:spcPts val="47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800" spc="-10" dirty="0">
                <a:latin typeface="Carlito"/>
                <a:cs typeface="Carlito"/>
              </a:rPr>
              <a:t>Formation </a:t>
            </a:r>
            <a:r>
              <a:rPr sz="2800" spc="-5" dirty="0">
                <a:latin typeface="Carlito"/>
                <a:cs typeface="Carlito"/>
              </a:rPr>
              <a:t>of</a:t>
            </a:r>
            <a:r>
              <a:rPr sz="2800" spc="-45" dirty="0">
                <a:latin typeface="Carlito"/>
                <a:cs typeface="Carlito"/>
              </a:rPr>
              <a:t> </a:t>
            </a:r>
            <a:r>
              <a:rPr sz="2800" spc="-5" dirty="0">
                <a:latin typeface="Carlito"/>
                <a:cs typeface="Carlito"/>
              </a:rPr>
              <a:t>primary  </a:t>
            </a:r>
            <a:r>
              <a:rPr sz="2800" spc="-15" dirty="0">
                <a:latin typeface="Carlito"/>
                <a:cs typeface="Carlito"/>
              </a:rPr>
              <a:t>follicle </a:t>
            </a:r>
            <a:r>
              <a:rPr sz="2800" spc="-5" dirty="0">
                <a:latin typeface="Carlito"/>
                <a:cs typeface="Carlito"/>
              </a:rPr>
              <a:t>– </a:t>
            </a:r>
            <a:r>
              <a:rPr sz="2800" spc="-20" dirty="0">
                <a:latin typeface="Carlito"/>
                <a:cs typeface="Carlito"/>
              </a:rPr>
              <a:t>marked</a:t>
            </a:r>
            <a:r>
              <a:rPr sz="2800" spc="5" dirty="0">
                <a:latin typeface="Carlito"/>
                <a:cs typeface="Carlito"/>
              </a:rPr>
              <a:t> </a:t>
            </a:r>
            <a:r>
              <a:rPr sz="2800" spc="-15" dirty="0">
                <a:latin typeface="Carlito"/>
                <a:cs typeface="Carlito"/>
              </a:rPr>
              <a:t>by</a:t>
            </a:r>
            <a:endParaRPr sz="2800">
              <a:latin typeface="Carlito"/>
              <a:cs typeface="Carlito"/>
            </a:endParaRPr>
          </a:p>
          <a:p>
            <a:pPr marL="355600" marR="337185" indent="-342900">
              <a:lnSpc>
                <a:spcPts val="3020"/>
              </a:lnSpc>
              <a:spcBef>
                <a:spcPts val="67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800" spc="-15" dirty="0">
                <a:latin typeface="Carlito"/>
                <a:cs typeface="Carlito"/>
              </a:rPr>
              <a:t>Growth </a:t>
            </a:r>
            <a:r>
              <a:rPr sz="2800" spc="-5" dirty="0">
                <a:latin typeface="Carlito"/>
                <a:cs typeface="Carlito"/>
              </a:rPr>
              <a:t>of oocyte </a:t>
            </a:r>
            <a:r>
              <a:rPr sz="2800" spc="-25" dirty="0">
                <a:latin typeface="Carlito"/>
                <a:cs typeface="Carlito"/>
              </a:rPr>
              <a:t>size  </a:t>
            </a:r>
            <a:r>
              <a:rPr sz="2800" spc="-20" dirty="0">
                <a:latin typeface="Carlito"/>
                <a:cs typeface="Carlito"/>
              </a:rPr>
              <a:t>from </a:t>
            </a:r>
            <a:r>
              <a:rPr sz="2800" spc="-5" dirty="0">
                <a:latin typeface="Carlito"/>
                <a:cs typeface="Carlito"/>
              </a:rPr>
              <a:t>25-30µm </a:t>
            </a:r>
            <a:r>
              <a:rPr sz="2800" spc="-20" dirty="0">
                <a:latin typeface="Carlito"/>
                <a:cs typeface="Carlito"/>
              </a:rPr>
              <a:t>to </a:t>
            </a:r>
            <a:r>
              <a:rPr sz="2800" spc="-5" dirty="0">
                <a:latin typeface="Carlito"/>
                <a:cs typeface="Carlito"/>
              </a:rPr>
              <a:t>50  then</a:t>
            </a:r>
            <a:r>
              <a:rPr sz="2800" spc="15" dirty="0">
                <a:latin typeface="Carlito"/>
                <a:cs typeface="Carlito"/>
              </a:rPr>
              <a:t> </a:t>
            </a:r>
            <a:r>
              <a:rPr sz="2800" spc="-5" dirty="0">
                <a:latin typeface="Carlito"/>
                <a:cs typeface="Carlito"/>
              </a:rPr>
              <a:t>80µm</a:t>
            </a:r>
            <a:endParaRPr sz="2800">
              <a:latin typeface="Carlito"/>
              <a:cs typeface="Carlito"/>
            </a:endParaRPr>
          </a:p>
          <a:p>
            <a:pPr marL="355600" marR="5080" indent="-342900">
              <a:lnSpc>
                <a:spcPct val="90000"/>
              </a:lnSpc>
              <a:spcBef>
                <a:spcPts val="63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800" spc="-15" dirty="0">
                <a:latin typeface="Carlito"/>
                <a:cs typeface="Carlito"/>
              </a:rPr>
              <a:t>Flattened </a:t>
            </a:r>
            <a:r>
              <a:rPr sz="2800" spc="-10" dirty="0">
                <a:latin typeface="Carlito"/>
                <a:cs typeface="Carlito"/>
              </a:rPr>
              <a:t>follicular </a:t>
            </a:r>
            <a:r>
              <a:rPr sz="2800" spc="-5" dirty="0">
                <a:latin typeface="Carlito"/>
                <a:cs typeface="Carlito"/>
              </a:rPr>
              <a:t>cells  </a:t>
            </a:r>
            <a:r>
              <a:rPr sz="2800" spc="-20" dirty="0">
                <a:latin typeface="Carlito"/>
                <a:cs typeface="Carlito"/>
              </a:rPr>
              <a:t>start </a:t>
            </a:r>
            <a:r>
              <a:rPr sz="2800" spc="-10" dirty="0">
                <a:latin typeface="Carlito"/>
                <a:cs typeface="Carlito"/>
              </a:rPr>
              <a:t>mitosis </a:t>
            </a:r>
            <a:r>
              <a:rPr sz="2800" spc="-5" dirty="0">
                <a:latin typeface="Carlito"/>
                <a:cs typeface="Carlito"/>
              </a:rPr>
              <a:t>and  </a:t>
            </a:r>
            <a:r>
              <a:rPr sz="2800" spc="-10" dirty="0">
                <a:latin typeface="Carlito"/>
                <a:cs typeface="Carlito"/>
              </a:rPr>
              <a:t>become </a:t>
            </a:r>
            <a:r>
              <a:rPr sz="2800" spc="-5" dirty="0">
                <a:latin typeface="Carlito"/>
                <a:cs typeface="Carlito"/>
              </a:rPr>
              <a:t>cuboidal then  </a:t>
            </a:r>
            <a:r>
              <a:rPr sz="2800" spc="-10" dirty="0">
                <a:latin typeface="Carlito"/>
                <a:cs typeface="Carlito"/>
              </a:rPr>
              <a:t>single </a:t>
            </a:r>
            <a:r>
              <a:rPr sz="2800" spc="-20" dirty="0">
                <a:latin typeface="Carlito"/>
                <a:cs typeface="Carlito"/>
              </a:rPr>
              <a:t>layer </a:t>
            </a:r>
            <a:r>
              <a:rPr sz="2800" spc="-5" dirty="0">
                <a:latin typeface="Carlito"/>
                <a:cs typeface="Carlito"/>
              </a:rPr>
              <a:t>of </a:t>
            </a:r>
            <a:r>
              <a:rPr sz="2800" spc="-10" dirty="0">
                <a:latin typeface="Carlito"/>
                <a:cs typeface="Carlito"/>
              </a:rPr>
              <a:t>columnar  </a:t>
            </a:r>
            <a:r>
              <a:rPr sz="2800" spc="-5" dirty="0">
                <a:latin typeface="Carlito"/>
                <a:cs typeface="Carlito"/>
              </a:rPr>
              <a:t>cells </a:t>
            </a:r>
            <a:r>
              <a:rPr sz="2800" spc="-15" dirty="0">
                <a:latin typeface="Carlito"/>
                <a:cs typeface="Carlito"/>
              </a:rPr>
              <a:t>forming </a:t>
            </a:r>
            <a:r>
              <a:rPr sz="2800" spc="-10" dirty="0">
                <a:latin typeface="Carlito"/>
                <a:cs typeface="Carlito"/>
              </a:rPr>
              <a:t>unilaminar  </a:t>
            </a:r>
            <a:r>
              <a:rPr sz="2800" spc="-5" dirty="0">
                <a:latin typeface="Carlito"/>
                <a:cs typeface="Carlito"/>
              </a:rPr>
              <a:t>primary</a:t>
            </a:r>
            <a:r>
              <a:rPr sz="2800" spc="15" dirty="0">
                <a:latin typeface="Carlito"/>
                <a:cs typeface="Carlito"/>
              </a:rPr>
              <a:t> </a:t>
            </a:r>
            <a:r>
              <a:rPr sz="2800" spc="-15" dirty="0">
                <a:latin typeface="Carlito"/>
                <a:cs typeface="Carlito"/>
              </a:rPr>
              <a:t>follicle</a:t>
            </a:r>
            <a:endParaRPr sz="2800">
              <a:latin typeface="Carlito"/>
              <a:cs typeface="Carlito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4591811" y="2133600"/>
            <a:ext cx="4515612" cy="32004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774442" y="461899"/>
            <a:ext cx="3593465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b="1" spc="-5" dirty="0">
                <a:latin typeface="Carlito"/>
                <a:cs typeface="Carlito"/>
              </a:rPr>
              <a:t>Primary</a:t>
            </a:r>
            <a:r>
              <a:rPr b="1" spc="-40" dirty="0">
                <a:latin typeface="Carlito"/>
                <a:cs typeface="Carlito"/>
              </a:rPr>
              <a:t> </a:t>
            </a:r>
            <a:r>
              <a:rPr b="1" spc="-15" dirty="0">
                <a:latin typeface="Carlito"/>
                <a:cs typeface="Carlito"/>
              </a:rPr>
              <a:t>Follicle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610309"/>
            <a:ext cx="3825240" cy="4378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marR="131445" indent="-342900">
              <a:lnSpc>
                <a:spcPct val="100000"/>
              </a:lnSpc>
              <a:spcBef>
                <a:spcPts val="9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800" spc="-5" dirty="0">
                <a:latin typeface="Carlito"/>
                <a:cs typeface="Carlito"/>
              </a:rPr>
              <a:t>Further </a:t>
            </a:r>
            <a:r>
              <a:rPr sz="2800" spc="-20" dirty="0">
                <a:latin typeface="Carlito"/>
                <a:cs typeface="Carlito"/>
              </a:rPr>
              <a:t>proliferation </a:t>
            </a:r>
            <a:r>
              <a:rPr sz="2800" spc="-10" dirty="0">
                <a:latin typeface="Carlito"/>
                <a:cs typeface="Carlito"/>
              </a:rPr>
              <a:t>of  follicular </a:t>
            </a:r>
            <a:r>
              <a:rPr sz="2800" spc="-5" dirty="0">
                <a:latin typeface="Carlito"/>
                <a:cs typeface="Carlito"/>
              </a:rPr>
              <a:t>cells </a:t>
            </a:r>
            <a:r>
              <a:rPr sz="2800" spc="-15" dirty="0">
                <a:latin typeface="Carlito"/>
                <a:cs typeface="Carlito"/>
              </a:rPr>
              <a:t>forming  </a:t>
            </a:r>
            <a:r>
              <a:rPr sz="2800" spc="-5" dirty="0">
                <a:latin typeface="Carlito"/>
                <a:cs typeface="Carlito"/>
              </a:rPr>
              <a:t>multilaminar primary  </a:t>
            </a:r>
            <a:r>
              <a:rPr sz="2800" spc="-15" dirty="0">
                <a:latin typeface="Carlito"/>
                <a:cs typeface="Carlito"/>
              </a:rPr>
              <a:t>follicle- </a:t>
            </a:r>
            <a:r>
              <a:rPr sz="2800" spc="-20" dirty="0">
                <a:latin typeface="Carlito"/>
                <a:cs typeface="Carlito"/>
              </a:rPr>
              <a:t>stratum  </a:t>
            </a:r>
            <a:r>
              <a:rPr sz="2800" spc="-10" dirty="0">
                <a:latin typeface="Carlito"/>
                <a:cs typeface="Carlito"/>
              </a:rPr>
              <a:t>granulosum</a:t>
            </a:r>
            <a:endParaRPr sz="2800">
              <a:latin typeface="Carlito"/>
              <a:cs typeface="Carlito"/>
            </a:endParaRPr>
          </a:p>
          <a:p>
            <a:pPr marL="355600" marR="5080" indent="-342900">
              <a:lnSpc>
                <a:spcPct val="100000"/>
              </a:lnSpc>
              <a:spcBef>
                <a:spcPts val="68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800" spc="-5" dirty="0">
                <a:latin typeface="Carlito"/>
                <a:cs typeface="Carlito"/>
              </a:rPr>
              <a:t>With </a:t>
            </a:r>
            <a:r>
              <a:rPr sz="2800" spc="-15" dirty="0">
                <a:latin typeface="Carlito"/>
                <a:cs typeface="Carlito"/>
              </a:rPr>
              <a:t>growth </a:t>
            </a:r>
            <a:r>
              <a:rPr sz="2800" spc="-5" dirty="0">
                <a:latin typeface="Carlito"/>
                <a:cs typeface="Carlito"/>
              </a:rPr>
              <a:t>of oocyte  it </a:t>
            </a:r>
            <a:r>
              <a:rPr sz="2800" spc="-15" dirty="0">
                <a:latin typeface="Carlito"/>
                <a:cs typeface="Carlito"/>
              </a:rPr>
              <a:t>started </a:t>
            </a:r>
            <a:r>
              <a:rPr sz="2800" spc="-10" dirty="0">
                <a:latin typeface="Carlito"/>
                <a:cs typeface="Carlito"/>
              </a:rPr>
              <a:t>secreting </a:t>
            </a:r>
            <a:r>
              <a:rPr sz="2800" spc="-25" dirty="0">
                <a:latin typeface="Carlito"/>
                <a:cs typeface="Carlito"/>
              </a:rPr>
              <a:t>zona  </a:t>
            </a:r>
            <a:r>
              <a:rPr sz="2800" spc="-10" dirty="0">
                <a:latin typeface="Carlito"/>
                <a:cs typeface="Carlito"/>
              </a:rPr>
              <a:t>pellucida </a:t>
            </a:r>
            <a:r>
              <a:rPr sz="2800" spc="-5" dirty="0">
                <a:latin typeface="Carlito"/>
                <a:cs typeface="Carlito"/>
              </a:rPr>
              <a:t>– </a:t>
            </a:r>
            <a:r>
              <a:rPr sz="2800" spc="-10" dirty="0">
                <a:latin typeface="Carlito"/>
                <a:cs typeface="Carlito"/>
              </a:rPr>
              <a:t>gel </a:t>
            </a:r>
            <a:r>
              <a:rPr sz="2800" spc="-30" dirty="0">
                <a:latin typeface="Carlito"/>
                <a:cs typeface="Carlito"/>
              </a:rPr>
              <a:t>like  </a:t>
            </a:r>
            <a:r>
              <a:rPr sz="2800" spc="-10" dirty="0">
                <a:latin typeface="Carlito"/>
                <a:cs typeface="Carlito"/>
              </a:rPr>
              <a:t>material </a:t>
            </a:r>
            <a:r>
              <a:rPr sz="2800" spc="-5" dirty="0">
                <a:latin typeface="Carlito"/>
                <a:cs typeface="Carlito"/>
              </a:rPr>
              <a:t>rich in </a:t>
            </a:r>
            <a:r>
              <a:rPr sz="2800" spc="-50" dirty="0">
                <a:latin typeface="Carlito"/>
                <a:cs typeface="Carlito"/>
              </a:rPr>
              <a:t>glycopr.  </a:t>
            </a:r>
            <a:r>
              <a:rPr sz="2800" spc="-5" dirty="0">
                <a:latin typeface="Carlito"/>
                <a:cs typeface="Carlito"/>
              </a:rPr>
              <a:t>&amp;</a:t>
            </a:r>
            <a:r>
              <a:rPr sz="2800" spc="-10" dirty="0">
                <a:latin typeface="Carlito"/>
                <a:cs typeface="Carlito"/>
              </a:rPr>
              <a:t> glycosaminoglycans</a:t>
            </a:r>
            <a:endParaRPr sz="2800">
              <a:latin typeface="Carlito"/>
              <a:cs typeface="Carlito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4800600" y="1371600"/>
            <a:ext cx="4114800" cy="532942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705480" y="461899"/>
            <a:ext cx="3734435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b="1" spc="-15" dirty="0">
                <a:latin typeface="Carlito"/>
                <a:cs typeface="Carlito"/>
              </a:rPr>
              <a:t>Growing</a:t>
            </a:r>
            <a:r>
              <a:rPr b="1" spc="-50" dirty="0">
                <a:latin typeface="Carlito"/>
                <a:cs typeface="Carlito"/>
              </a:rPr>
              <a:t> </a:t>
            </a:r>
            <a:r>
              <a:rPr b="1" spc="-10" dirty="0">
                <a:latin typeface="Carlito"/>
                <a:cs typeface="Carlito"/>
              </a:rPr>
              <a:t>Follicle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263142"/>
            <a:ext cx="4267200" cy="5231765"/>
          </a:xfrm>
          <a:prstGeom prst="rect">
            <a:avLst/>
          </a:prstGeom>
        </p:spPr>
        <p:txBody>
          <a:bodyPr vert="horz" wrap="square" lIns="0" tIns="54610" rIns="0" bIns="0" rtlCol="0">
            <a:spAutoFit/>
          </a:bodyPr>
          <a:lstStyle/>
          <a:p>
            <a:pPr marL="355600" marR="5080" indent="-342900">
              <a:lnSpc>
                <a:spcPct val="90000"/>
              </a:lnSpc>
              <a:spcBef>
                <a:spcPts val="43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800" spc="-5" dirty="0">
                <a:latin typeface="Carlito"/>
                <a:cs typeface="Carlito"/>
              </a:rPr>
              <a:t>With </a:t>
            </a:r>
            <a:r>
              <a:rPr sz="2800" spc="-10" dirty="0">
                <a:latin typeface="Carlito"/>
                <a:cs typeface="Carlito"/>
              </a:rPr>
              <a:t>further </a:t>
            </a:r>
            <a:r>
              <a:rPr sz="2800" spc="-15" dirty="0">
                <a:latin typeface="Carlito"/>
                <a:cs typeface="Carlito"/>
              </a:rPr>
              <a:t>growth  surrounding </a:t>
            </a:r>
            <a:r>
              <a:rPr sz="2800" spc="-10" dirty="0">
                <a:latin typeface="Carlito"/>
                <a:cs typeface="Carlito"/>
              </a:rPr>
              <a:t>connective  </a:t>
            </a:r>
            <a:r>
              <a:rPr sz="2800" spc="-5" dirty="0">
                <a:latin typeface="Carlito"/>
                <a:cs typeface="Carlito"/>
              </a:rPr>
              <a:t>tissue </a:t>
            </a:r>
            <a:r>
              <a:rPr sz="2800" spc="-20" dirty="0">
                <a:latin typeface="Carlito"/>
                <a:cs typeface="Carlito"/>
              </a:rPr>
              <a:t>stroal </a:t>
            </a:r>
            <a:r>
              <a:rPr sz="2800" spc="-5" dirty="0">
                <a:latin typeface="Carlito"/>
                <a:cs typeface="Carlito"/>
              </a:rPr>
              <a:t>cells </a:t>
            </a:r>
            <a:r>
              <a:rPr sz="2800" spc="-15" dirty="0">
                <a:latin typeface="Carlito"/>
                <a:cs typeface="Carlito"/>
              </a:rPr>
              <a:t>specialize  forming </a:t>
            </a:r>
            <a:r>
              <a:rPr sz="2800" spc="-5" dirty="0">
                <a:latin typeface="Carlito"/>
                <a:cs typeface="Carlito"/>
              </a:rPr>
              <a:t>a </a:t>
            </a:r>
            <a:r>
              <a:rPr sz="2800" spc="-10" dirty="0">
                <a:latin typeface="Carlito"/>
                <a:cs typeface="Carlito"/>
              </a:rPr>
              <a:t>sheath “</a:t>
            </a:r>
            <a:r>
              <a:rPr sz="2800" b="1" spc="-10" dirty="0">
                <a:latin typeface="Carlito"/>
                <a:cs typeface="Carlito"/>
              </a:rPr>
              <a:t>Theca  </a:t>
            </a:r>
            <a:r>
              <a:rPr sz="2800" b="1" spc="-5" dirty="0">
                <a:latin typeface="Carlito"/>
                <a:cs typeface="Carlito"/>
              </a:rPr>
              <a:t>folliculi”</a:t>
            </a:r>
            <a:endParaRPr sz="2800">
              <a:latin typeface="Carlito"/>
              <a:cs typeface="Carlito"/>
            </a:endParaRPr>
          </a:p>
          <a:p>
            <a:pPr marL="355600" marR="27940" indent="-342900">
              <a:lnSpc>
                <a:spcPct val="90000"/>
              </a:lnSpc>
              <a:spcBef>
                <a:spcPts val="67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800" b="1" spc="-10" dirty="0">
                <a:latin typeface="Carlito"/>
                <a:cs typeface="Carlito"/>
              </a:rPr>
              <a:t>Fibroblasts </a:t>
            </a:r>
            <a:r>
              <a:rPr sz="2800" spc="-10" dirty="0">
                <a:latin typeface="Carlito"/>
                <a:cs typeface="Carlito"/>
              </a:rPr>
              <a:t>outside </a:t>
            </a:r>
            <a:r>
              <a:rPr sz="2800" spc="-5" dirty="0">
                <a:latin typeface="Carlito"/>
                <a:cs typeface="Carlito"/>
              </a:rPr>
              <a:t>the  </a:t>
            </a:r>
            <a:r>
              <a:rPr sz="2800" spc="-15" dirty="0">
                <a:latin typeface="Carlito"/>
                <a:cs typeface="Carlito"/>
              </a:rPr>
              <a:t>growing follicles </a:t>
            </a:r>
            <a:r>
              <a:rPr sz="2800" spc="-25" dirty="0">
                <a:latin typeface="Carlito"/>
                <a:cs typeface="Carlito"/>
              </a:rPr>
              <a:t>have  </a:t>
            </a:r>
            <a:r>
              <a:rPr sz="2800" spc="-10" dirty="0">
                <a:latin typeface="Carlito"/>
                <a:cs typeface="Carlito"/>
              </a:rPr>
              <a:t>developed </a:t>
            </a:r>
            <a:r>
              <a:rPr sz="2800" spc="-5" dirty="0">
                <a:latin typeface="Carlito"/>
                <a:cs typeface="Carlito"/>
              </a:rPr>
              <a:t>as a </a:t>
            </a:r>
            <a:r>
              <a:rPr sz="2800" spc="-25" dirty="0">
                <a:latin typeface="Carlito"/>
                <a:cs typeface="Carlito"/>
              </a:rPr>
              <a:t>steroid-  </a:t>
            </a:r>
            <a:r>
              <a:rPr sz="2800" spc="-10" dirty="0">
                <a:latin typeface="Carlito"/>
                <a:cs typeface="Carlito"/>
              </a:rPr>
              <a:t>secreting theca </a:t>
            </a:r>
            <a:r>
              <a:rPr sz="2800" spc="-15" dirty="0">
                <a:latin typeface="Carlito"/>
                <a:cs typeface="Carlito"/>
              </a:rPr>
              <a:t>interna</a:t>
            </a:r>
            <a:r>
              <a:rPr sz="2800" dirty="0">
                <a:latin typeface="Carlito"/>
                <a:cs typeface="Carlito"/>
              </a:rPr>
              <a:t> </a:t>
            </a:r>
            <a:r>
              <a:rPr sz="2800" spc="-5" dirty="0">
                <a:latin typeface="Carlito"/>
                <a:cs typeface="Carlito"/>
              </a:rPr>
              <a:t>(TI)</a:t>
            </a:r>
            <a:endParaRPr sz="2800">
              <a:latin typeface="Carlito"/>
              <a:cs typeface="Carlito"/>
            </a:endParaRPr>
          </a:p>
          <a:p>
            <a:pPr marL="355600" marR="232410" indent="-342900">
              <a:lnSpc>
                <a:spcPct val="90000"/>
              </a:lnSpc>
              <a:spcBef>
                <a:spcPts val="67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800" spc="-5" dirty="0">
                <a:latin typeface="Carlito"/>
                <a:cs typeface="Carlito"/>
              </a:rPr>
              <a:t>A </a:t>
            </a:r>
            <a:r>
              <a:rPr sz="2800" spc="-15" dirty="0">
                <a:latin typeface="Carlito"/>
                <a:cs typeface="Carlito"/>
              </a:rPr>
              <a:t>covering </a:t>
            </a:r>
            <a:r>
              <a:rPr sz="2800" spc="-10" dirty="0">
                <a:latin typeface="Carlito"/>
                <a:cs typeface="Carlito"/>
              </a:rPr>
              <a:t>theca </a:t>
            </a:r>
            <a:r>
              <a:rPr sz="2800" spc="-15" dirty="0">
                <a:latin typeface="Carlito"/>
                <a:cs typeface="Carlito"/>
              </a:rPr>
              <a:t>externa  </a:t>
            </a:r>
            <a:r>
              <a:rPr sz="2800" spc="-10" dirty="0">
                <a:latin typeface="Carlito"/>
                <a:cs typeface="Carlito"/>
              </a:rPr>
              <a:t>where some </a:t>
            </a:r>
            <a:r>
              <a:rPr sz="2800" spc="-15" dirty="0">
                <a:latin typeface="Carlito"/>
                <a:cs typeface="Carlito"/>
              </a:rPr>
              <a:t>stromal </a:t>
            </a:r>
            <a:r>
              <a:rPr sz="2800" spc="-5" dirty="0">
                <a:latin typeface="Carlito"/>
                <a:cs typeface="Carlito"/>
              </a:rPr>
              <a:t>cells  </a:t>
            </a:r>
            <a:r>
              <a:rPr sz="2800" spc="-10" dirty="0">
                <a:latin typeface="Carlito"/>
                <a:cs typeface="Carlito"/>
              </a:rPr>
              <a:t>become </a:t>
            </a:r>
            <a:r>
              <a:rPr sz="2800" spc="-5" dirty="0">
                <a:latin typeface="Carlito"/>
                <a:cs typeface="Carlito"/>
              </a:rPr>
              <a:t>smooth muscle  cells</a:t>
            </a:r>
            <a:endParaRPr sz="2800">
              <a:latin typeface="Carlito"/>
              <a:cs typeface="Carlito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4931664" y="1981200"/>
            <a:ext cx="4212335" cy="283921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975610" y="461899"/>
            <a:ext cx="3192145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b="1" spc="-25" dirty="0">
                <a:latin typeface="Carlito"/>
                <a:cs typeface="Carlito"/>
              </a:rPr>
              <a:t>Antral</a:t>
            </a:r>
            <a:r>
              <a:rPr b="1" spc="-85" dirty="0">
                <a:latin typeface="Carlito"/>
                <a:cs typeface="Carlito"/>
              </a:rPr>
              <a:t> </a:t>
            </a:r>
            <a:r>
              <a:rPr b="1" spc="-10" dirty="0">
                <a:latin typeface="Carlito"/>
                <a:cs typeface="Carlito"/>
              </a:rPr>
              <a:t>Follicle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59740" y="1607261"/>
            <a:ext cx="4182745" cy="50018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70485" indent="-342900">
              <a:lnSpc>
                <a:spcPct val="100000"/>
              </a:lnSpc>
              <a:spcBef>
                <a:spcPts val="10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dirty="0">
                <a:latin typeface="Carlito"/>
                <a:cs typeface="Carlito"/>
              </a:rPr>
              <a:t>An </a:t>
            </a:r>
            <a:r>
              <a:rPr sz="3200" spc="-15" dirty="0">
                <a:latin typeface="Carlito"/>
                <a:cs typeface="Carlito"/>
              </a:rPr>
              <a:t>antral follicle </a:t>
            </a:r>
            <a:r>
              <a:rPr sz="3200" spc="-5" dirty="0">
                <a:latin typeface="Carlito"/>
                <a:cs typeface="Carlito"/>
              </a:rPr>
              <a:t>with  </a:t>
            </a:r>
            <a:r>
              <a:rPr sz="3200" spc="-15" dirty="0">
                <a:latin typeface="Carlito"/>
                <a:cs typeface="Carlito"/>
              </a:rPr>
              <a:t>large, </a:t>
            </a:r>
            <a:r>
              <a:rPr sz="3200" spc="-5" dirty="0">
                <a:latin typeface="Carlito"/>
                <a:cs typeface="Carlito"/>
              </a:rPr>
              <a:t>fluid-filled </a:t>
            </a:r>
            <a:r>
              <a:rPr sz="3200" spc="-20" dirty="0">
                <a:latin typeface="Carlito"/>
                <a:cs typeface="Carlito"/>
              </a:rPr>
              <a:t>antral  </a:t>
            </a:r>
            <a:r>
              <a:rPr sz="3200" spc="-10" dirty="0">
                <a:latin typeface="Carlito"/>
                <a:cs typeface="Carlito"/>
              </a:rPr>
              <a:t>cavities </a:t>
            </a:r>
            <a:r>
              <a:rPr sz="3200" spc="-5" dirty="0">
                <a:latin typeface="Carlito"/>
                <a:cs typeface="Carlito"/>
              </a:rPr>
              <a:t>or vesicles </a:t>
            </a:r>
            <a:r>
              <a:rPr sz="3200" spc="-10" dirty="0">
                <a:latin typeface="Carlito"/>
                <a:cs typeface="Carlito"/>
              </a:rPr>
              <a:t>(A)  </a:t>
            </a:r>
            <a:r>
              <a:rPr sz="3200" spc="-15" dirty="0">
                <a:latin typeface="Carlito"/>
                <a:cs typeface="Carlito"/>
              </a:rPr>
              <a:t>forming </a:t>
            </a:r>
            <a:r>
              <a:rPr sz="3200" spc="-5" dirty="0">
                <a:latin typeface="Carlito"/>
                <a:cs typeface="Carlito"/>
              </a:rPr>
              <a:t>within  granulosa </a:t>
            </a:r>
            <a:r>
              <a:rPr sz="3200" spc="-20" dirty="0">
                <a:latin typeface="Carlito"/>
                <a:cs typeface="Carlito"/>
              </a:rPr>
              <a:t>layer </a:t>
            </a:r>
            <a:r>
              <a:rPr sz="3200" spc="-10" dirty="0">
                <a:latin typeface="Carlito"/>
                <a:cs typeface="Carlito"/>
              </a:rPr>
              <a:t>by </a:t>
            </a:r>
            <a:r>
              <a:rPr sz="3200" dirty="0">
                <a:latin typeface="Carlito"/>
                <a:cs typeface="Carlito"/>
              </a:rPr>
              <a:t>the  </a:t>
            </a:r>
            <a:r>
              <a:rPr sz="3200" spc="-15" dirty="0">
                <a:latin typeface="Carlito"/>
                <a:cs typeface="Carlito"/>
              </a:rPr>
              <a:t>follicular</a:t>
            </a:r>
            <a:r>
              <a:rPr sz="3200" spc="10" dirty="0">
                <a:latin typeface="Carlito"/>
                <a:cs typeface="Carlito"/>
              </a:rPr>
              <a:t> </a:t>
            </a:r>
            <a:r>
              <a:rPr sz="3200" spc="-5" dirty="0">
                <a:latin typeface="Carlito"/>
                <a:cs typeface="Carlito"/>
              </a:rPr>
              <a:t>cells.</a:t>
            </a:r>
            <a:endParaRPr sz="3200">
              <a:latin typeface="Carlito"/>
              <a:cs typeface="Carlito"/>
            </a:endParaRPr>
          </a:p>
          <a:p>
            <a:pPr marL="355600" marR="5080" indent="-342900">
              <a:lnSpc>
                <a:spcPct val="100000"/>
              </a:lnSpc>
              <a:spcBef>
                <a:spcPts val="77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spc="-5" dirty="0">
                <a:latin typeface="Carlito"/>
                <a:cs typeface="Carlito"/>
              </a:rPr>
              <a:t>The </a:t>
            </a:r>
            <a:r>
              <a:rPr sz="3200" spc="-10" dirty="0">
                <a:latin typeface="Carlito"/>
                <a:cs typeface="Carlito"/>
              </a:rPr>
              <a:t>oocyte </a:t>
            </a:r>
            <a:r>
              <a:rPr sz="3200" spc="-5" dirty="0">
                <a:latin typeface="Carlito"/>
                <a:cs typeface="Carlito"/>
              </a:rPr>
              <a:t>(O) </a:t>
            </a:r>
            <a:r>
              <a:rPr sz="3200" dirty="0">
                <a:latin typeface="Carlito"/>
                <a:cs typeface="Carlito"/>
              </a:rPr>
              <a:t>is  </a:t>
            </a:r>
            <a:r>
              <a:rPr sz="3200" spc="-10" dirty="0">
                <a:latin typeface="Carlito"/>
                <a:cs typeface="Carlito"/>
              </a:rPr>
              <a:t>surrounded by </a:t>
            </a:r>
            <a:r>
              <a:rPr sz="3200" dirty="0">
                <a:latin typeface="Carlito"/>
                <a:cs typeface="Carlito"/>
              </a:rPr>
              <a:t>the  </a:t>
            </a:r>
            <a:r>
              <a:rPr sz="3200" spc="-25" dirty="0">
                <a:latin typeface="Carlito"/>
                <a:cs typeface="Carlito"/>
              </a:rPr>
              <a:t>zona </a:t>
            </a:r>
            <a:r>
              <a:rPr sz="3200" spc="-5" dirty="0">
                <a:latin typeface="Carlito"/>
                <a:cs typeface="Carlito"/>
              </a:rPr>
              <a:t>pellucida (ZP) </a:t>
            </a:r>
            <a:r>
              <a:rPr sz="3200" dirty="0">
                <a:latin typeface="Carlito"/>
                <a:cs typeface="Carlito"/>
              </a:rPr>
              <a:t>and  </a:t>
            </a:r>
            <a:r>
              <a:rPr sz="3200" spc="-5" dirty="0">
                <a:latin typeface="Carlito"/>
                <a:cs typeface="Carlito"/>
              </a:rPr>
              <a:t>granulosa </a:t>
            </a:r>
            <a:r>
              <a:rPr sz="3200" dirty="0">
                <a:latin typeface="Carlito"/>
                <a:cs typeface="Carlito"/>
              </a:rPr>
              <a:t>cells</a:t>
            </a:r>
            <a:r>
              <a:rPr sz="3200" spc="-30" dirty="0">
                <a:latin typeface="Carlito"/>
                <a:cs typeface="Carlito"/>
              </a:rPr>
              <a:t> </a:t>
            </a:r>
            <a:r>
              <a:rPr sz="3200" spc="-5" dirty="0">
                <a:latin typeface="Carlito"/>
                <a:cs typeface="Carlito"/>
              </a:rPr>
              <a:t>(G).</a:t>
            </a:r>
            <a:endParaRPr sz="3200">
              <a:latin typeface="Carlito"/>
              <a:cs typeface="Carlito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4800600" y="1371600"/>
            <a:ext cx="3962400" cy="519684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975610" y="461899"/>
            <a:ext cx="3192145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b="1" spc="-25" dirty="0">
                <a:latin typeface="Carlito"/>
                <a:cs typeface="Carlito"/>
              </a:rPr>
              <a:t>Antral</a:t>
            </a:r>
            <a:r>
              <a:rPr b="1" spc="-85" dirty="0">
                <a:latin typeface="Carlito"/>
                <a:cs typeface="Carlito"/>
              </a:rPr>
              <a:t> </a:t>
            </a:r>
            <a:r>
              <a:rPr b="1" spc="-10" dirty="0">
                <a:latin typeface="Carlito"/>
                <a:cs typeface="Carlito"/>
              </a:rPr>
              <a:t>Follicle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83540" y="1290574"/>
            <a:ext cx="4360545" cy="4221480"/>
          </a:xfrm>
          <a:prstGeom prst="rect">
            <a:avLst/>
          </a:prstGeom>
        </p:spPr>
        <p:txBody>
          <a:bodyPr vert="horz" wrap="square" lIns="0" tIns="107314" rIns="0" bIns="0" rtlCol="0">
            <a:spAutoFit/>
          </a:bodyPr>
          <a:lstStyle/>
          <a:p>
            <a:pPr marL="355600" marR="62230" indent="-342900">
              <a:lnSpc>
                <a:spcPts val="3070"/>
              </a:lnSpc>
              <a:spcBef>
                <a:spcPts val="844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spc="-10" dirty="0">
                <a:latin typeface="Carlito"/>
                <a:cs typeface="Carlito"/>
              </a:rPr>
              <a:t>Granulosa </a:t>
            </a:r>
            <a:r>
              <a:rPr sz="3200" dirty="0">
                <a:latin typeface="Carlito"/>
                <a:cs typeface="Carlito"/>
              </a:rPr>
              <a:t>cells </a:t>
            </a:r>
            <a:r>
              <a:rPr sz="3200" spc="-5" dirty="0">
                <a:latin typeface="Carlito"/>
                <a:cs typeface="Carlito"/>
              </a:rPr>
              <a:t>also line  </a:t>
            </a:r>
            <a:r>
              <a:rPr sz="3200" spc="-10" dirty="0">
                <a:latin typeface="Carlito"/>
                <a:cs typeface="Carlito"/>
              </a:rPr>
              <a:t>wall </a:t>
            </a:r>
            <a:r>
              <a:rPr sz="3200" dirty="0">
                <a:latin typeface="Carlito"/>
                <a:cs typeface="Carlito"/>
              </a:rPr>
              <a:t>of</a:t>
            </a:r>
            <a:r>
              <a:rPr sz="3200" spc="-5" dirty="0">
                <a:latin typeface="Carlito"/>
                <a:cs typeface="Carlito"/>
              </a:rPr>
              <a:t> </a:t>
            </a:r>
            <a:r>
              <a:rPr sz="3200" spc="-15" dirty="0">
                <a:latin typeface="Carlito"/>
                <a:cs typeface="Carlito"/>
              </a:rPr>
              <a:t>follicle.</a:t>
            </a:r>
            <a:endParaRPr sz="3200">
              <a:latin typeface="Carlito"/>
              <a:cs typeface="Carlito"/>
            </a:endParaRPr>
          </a:p>
          <a:p>
            <a:pPr marL="355600" marR="5080" indent="-342900">
              <a:lnSpc>
                <a:spcPts val="3070"/>
              </a:lnSpc>
              <a:spcBef>
                <a:spcPts val="77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spc="-10" dirty="0">
                <a:latin typeface="Carlito"/>
                <a:cs typeface="Carlito"/>
              </a:rPr>
              <a:t>Granulosa </a:t>
            </a:r>
            <a:r>
              <a:rPr sz="3200" dirty="0">
                <a:latin typeface="Carlito"/>
                <a:cs typeface="Carlito"/>
              </a:rPr>
              <a:t>cells </a:t>
            </a:r>
            <a:r>
              <a:rPr sz="3200" spc="-30" dirty="0">
                <a:latin typeface="Carlito"/>
                <a:cs typeface="Carlito"/>
              </a:rPr>
              <a:t>make </a:t>
            </a:r>
            <a:r>
              <a:rPr sz="3200" spc="-5" dirty="0">
                <a:latin typeface="Carlito"/>
                <a:cs typeface="Carlito"/>
              </a:rPr>
              <a:t>up  </a:t>
            </a:r>
            <a:r>
              <a:rPr sz="3200" dirty="0">
                <a:latin typeface="Carlito"/>
                <a:cs typeface="Carlito"/>
              </a:rPr>
              <a:t>the </a:t>
            </a:r>
            <a:r>
              <a:rPr sz="3200" b="1" spc="-10" dirty="0">
                <a:latin typeface="Carlito"/>
                <a:cs typeface="Carlito"/>
              </a:rPr>
              <a:t>corona</a:t>
            </a:r>
            <a:r>
              <a:rPr sz="3200" b="1" spc="-40" dirty="0">
                <a:latin typeface="Carlito"/>
                <a:cs typeface="Carlito"/>
              </a:rPr>
              <a:t> </a:t>
            </a:r>
            <a:r>
              <a:rPr sz="3200" b="1" spc="-20" dirty="0">
                <a:latin typeface="Carlito"/>
                <a:cs typeface="Carlito"/>
              </a:rPr>
              <a:t>radiata</a:t>
            </a:r>
            <a:r>
              <a:rPr sz="3200" spc="-20" dirty="0">
                <a:latin typeface="Carlito"/>
                <a:cs typeface="Carlito"/>
              </a:rPr>
              <a:t>.</a:t>
            </a:r>
            <a:endParaRPr sz="3200">
              <a:latin typeface="Carlito"/>
              <a:cs typeface="Carlito"/>
            </a:endParaRPr>
          </a:p>
          <a:p>
            <a:pPr marL="355600" marR="186055" indent="-342900">
              <a:lnSpc>
                <a:spcPct val="80000"/>
              </a:lnSpc>
              <a:spcBef>
                <a:spcPts val="79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spc="-5" dirty="0">
                <a:latin typeface="Carlito"/>
                <a:cs typeface="Carlito"/>
              </a:rPr>
              <a:t>The </a:t>
            </a:r>
            <a:r>
              <a:rPr sz="3200" spc="-15" dirty="0">
                <a:latin typeface="Carlito"/>
                <a:cs typeface="Carlito"/>
              </a:rPr>
              <a:t>corona </a:t>
            </a:r>
            <a:r>
              <a:rPr sz="3200" spc="-20" dirty="0">
                <a:latin typeface="Carlito"/>
                <a:cs typeface="Carlito"/>
              </a:rPr>
              <a:t>radiata </a:t>
            </a:r>
            <a:r>
              <a:rPr sz="3200" dirty="0">
                <a:latin typeface="Carlito"/>
                <a:cs typeface="Carlito"/>
              </a:rPr>
              <a:t>and  </a:t>
            </a:r>
            <a:r>
              <a:rPr sz="3200" spc="-5" dirty="0">
                <a:latin typeface="Carlito"/>
                <a:cs typeface="Carlito"/>
              </a:rPr>
              <a:t>oocyte </a:t>
            </a:r>
            <a:r>
              <a:rPr sz="3200" spc="-15" dirty="0">
                <a:latin typeface="Carlito"/>
                <a:cs typeface="Carlito"/>
              </a:rPr>
              <a:t>are attached </a:t>
            </a:r>
            <a:r>
              <a:rPr sz="3200" spc="-25" dirty="0">
                <a:latin typeface="Carlito"/>
                <a:cs typeface="Carlito"/>
              </a:rPr>
              <a:t>to  </a:t>
            </a:r>
            <a:r>
              <a:rPr sz="3200" dirty="0">
                <a:latin typeface="Carlito"/>
                <a:cs typeface="Carlito"/>
              </a:rPr>
              <a:t>the </a:t>
            </a:r>
            <a:r>
              <a:rPr sz="3200" spc="-5" dirty="0">
                <a:latin typeface="Carlito"/>
                <a:cs typeface="Carlito"/>
              </a:rPr>
              <a:t>side </a:t>
            </a:r>
            <a:r>
              <a:rPr sz="3200" dirty="0">
                <a:latin typeface="Carlito"/>
                <a:cs typeface="Carlito"/>
              </a:rPr>
              <a:t>of </a:t>
            </a:r>
            <a:r>
              <a:rPr sz="3200" spc="-10" dirty="0">
                <a:latin typeface="Carlito"/>
                <a:cs typeface="Carlito"/>
              </a:rPr>
              <a:t>the </a:t>
            </a:r>
            <a:r>
              <a:rPr sz="3200" spc="-15" dirty="0">
                <a:latin typeface="Carlito"/>
                <a:cs typeface="Carlito"/>
              </a:rPr>
              <a:t>follicle  </a:t>
            </a:r>
            <a:r>
              <a:rPr sz="3200" spc="-5" dirty="0">
                <a:latin typeface="Carlito"/>
                <a:cs typeface="Carlito"/>
              </a:rPr>
              <a:t>within </a:t>
            </a:r>
            <a:r>
              <a:rPr sz="3200" dirty="0">
                <a:latin typeface="Carlito"/>
                <a:cs typeface="Carlito"/>
              </a:rPr>
              <a:t>a </a:t>
            </a:r>
            <a:r>
              <a:rPr sz="3200" spc="-15" dirty="0">
                <a:latin typeface="Carlito"/>
                <a:cs typeface="Carlito"/>
              </a:rPr>
              <a:t>larger </a:t>
            </a:r>
            <a:r>
              <a:rPr sz="3200" dirty="0">
                <a:latin typeface="Carlito"/>
                <a:cs typeface="Carlito"/>
              </a:rPr>
              <a:t>mass </a:t>
            </a:r>
            <a:r>
              <a:rPr sz="3200" spc="-5" dirty="0">
                <a:latin typeface="Carlito"/>
                <a:cs typeface="Carlito"/>
              </a:rPr>
              <a:t>of  granulosa cells called  </a:t>
            </a:r>
            <a:r>
              <a:rPr sz="3200" dirty="0">
                <a:latin typeface="Carlito"/>
                <a:cs typeface="Carlito"/>
              </a:rPr>
              <a:t>the </a:t>
            </a:r>
            <a:r>
              <a:rPr sz="3200" b="1" spc="-5" dirty="0">
                <a:latin typeface="Carlito"/>
                <a:cs typeface="Carlito"/>
              </a:rPr>
              <a:t>cumulus</a:t>
            </a:r>
            <a:r>
              <a:rPr sz="3200" b="1" spc="-65" dirty="0">
                <a:latin typeface="Carlito"/>
                <a:cs typeface="Carlito"/>
              </a:rPr>
              <a:t> </a:t>
            </a:r>
            <a:r>
              <a:rPr sz="3200" b="1" dirty="0">
                <a:latin typeface="Carlito"/>
                <a:cs typeface="Carlito"/>
              </a:rPr>
              <a:t>oophorus</a:t>
            </a:r>
            <a:endParaRPr sz="3200">
              <a:latin typeface="Carlito"/>
              <a:cs typeface="Carlito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4876800" y="1371600"/>
            <a:ext cx="3657600" cy="51816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377697"/>
            <a:ext cx="3665220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b="1" spc="-20" dirty="0">
                <a:latin typeface="Carlito"/>
                <a:cs typeface="Carlito"/>
              </a:rPr>
              <a:t>Graafian</a:t>
            </a:r>
            <a:r>
              <a:rPr b="1" spc="-50" dirty="0">
                <a:latin typeface="Carlito"/>
                <a:cs typeface="Carlito"/>
              </a:rPr>
              <a:t> </a:t>
            </a:r>
            <a:r>
              <a:rPr b="1" spc="-15" dirty="0">
                <a:latin typeface="Carlito"/>
                <a:cs typeface="Carlito"/>
              </a:rPr>
              <a:t>follicle</a:t>
            </a:r>
          </a:p>
        </p:txBody>
      </p:sp>
      <p:sp>
        <p:nvSpPr>
          <p:cNvPr id="3" name="object 3"/>
          <p:cNvSpPr/>
          <p:nvPr/>
        </p:nvSpPr>
        <p:spPr>
          <a:xfrm>
            <a:off x="5599288" y="228600"/>
            <a:ext cx="2935111" cy="655777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535940" y="1361389"/>
            <a:ext cx="4850130" cy="4690110"/>
          </a:xfrm>
          <a:prstGeom prst="rect">
            <a:avLst/>
          </a:prstGeom>
        </p:spPr>
        <p:txBody>
          <a:bodyPr vert="horz" wrap="square" lIns="0" tIns="104139" rIns="0" bIns="0" rtlCol="0">
            <a:spAutoFit/>
          </a:bodyPr>
          <a:lstStyle/>
          <a:p>
            <a:pPr marL="469900" marR="5080" indent="-457834">
              <a:lnSpc>
                <a:spcPct val="80000"/>
              </a:lnSpc>
              <a:spcBef>
                <a:spcPts val="819"/>
              </a:spcBef>
              <a:buFont typeface="Arial"/>
              <a:buChar char="•"/>
              <a:tabLst>
                <a:tab pos="469900" algn="l"/>
                <a:tab pos="470534" algn="l"/>
              </a:tabLst>
            </a:pPr>
            <a:r>
              <a:rPr sz="3000" spc="-5" dirty="0">
                <a:latin typeface="Carlito"/>
                <a:cs typeface="Carlito"/>
              </a:rPr>
              <a:t>When </a:t>
            </a:r>
            <a:r>
              <a:rPr sz="3000" spc="-25" dirty="0">
                <a:latin typeface="Carlito"/>
                <a:cs typeface="Carlito"/>
              </a:rPr>
              <a:t>size </a:t>
            </a:r>
            <a:r>
              <a:rPr sz="3000" spc="-5" dirty="0">
                <a:latin typeface="Carlito"/>
                <a:cs typeface="Carlito"/>
              </a:rPr>
              <a:t>of </a:t>
            </a:r>
            <a:r>
              <a:rPr sz="3000" spc="-10" dirty="0">
                <a:latin typeface="Carlito"/>
                <a:cs typeface="Carlito"/>
              </a:rPr>
              <a:t>growing  </a:t>
            </a:r>
            <a:r>
              <a:rPr sz="3000" spc="-15" dirty="0">
                <a:latin typeface="Carlito"/>
                <a:cs typeface="Carlito"/>
              </a:rPr>
              <a:t>follicle </a:t>
            </a:r>
            <a:r>
              <a:rPr sz="3000" spc="-10" dirty="0">
                <a:latin typeface="Carlito"/>
                <a:cs typeface="Carlito"/>
              </a:rPr>
              <a:t>reaches </a:t>
            </a:r>
            <a:r>
              <a:rPr sz="3000" dirty="0">
                <a:latin typeface="Carlito"/>
                <a:cs typeface="Carlito"/>
              </a:rPr>
              <a:t>10mm </a:t>
            </a:r>
            <a:r>
              <a:rPr sz="3000" spc="-5" dirty="0">
                <a:latin typeface="Carlito"/>
                <a:cs typeface="Carlito"/>
              </a:rPr>
              <a:t>called  </a:t>
            </a:r>
            <a:r>
              <a:rPr sz="3000" spc="-10" dirty="0">
                <a:latin typeface="Carlito"/>
                <a:cs typeface="Carlito"/>
              </a:rPr>
              <a:t>Graafian</a:t>
            </a:r>
            <a:r>
              <a:rPr sz="3000" spc="-35" dirty="0">
                <a:latin typeface="Carlito"/>
                <a:cs typeface="Carlito"/>
              </a:rPr>
              <a:t> </a:t>
            </a:r>
            <a:r>
              <a:rPr sz="3000" spc="-15" dirty="0">
                <a:latin typeface="Carlito"/>
                <a:cs typeface="Carlito"/>
              </a:rPr>
              <a:t>follicle</a:t>
            </a:r>
            <a:endParaRPr sz="3000">
              <a:latin typeface="Carlito"/>
              <a:cs typeface="Carlito"/>
            </a:endParaRPr>
          </a:p>
          <a:p>
            <a:pPr marL="469900" indent="-457834">
              <a:lnSpc>
                <a:spcPct val="100000"/>
              </a:lnSpc>
              <a:buFont typeface="Arial"/>
              <a:buChar char="•"/>
              <a:tabLst>
                <a:tab pos="469900" algn="l"/>
                <a:tab pos="470534" algn="l"/>
              </a:tabLst>
            </a:pPr>
            <a:r>
              <a:rPr sz="3000" spc="-10" dirty="0">
                <a:latin typeface="Carlito"/>
                <a:cs typeface="Carlito"/>
              </a:rPr>
              <a:t>Oocyte</a:t>
            </a:r>
            <a:r>
              <a:rPr sz="3000" spc="-20" dirty="0">
                <a:latin typeface="Carlito"/>
                <a:cs typeface="Carlito"/>
              </a:rPr>
              <a:t> </a:t>
            </a:r>
            <a:r>
              <a:rPr sz="3000" spc="-15" dirty="0">
                <a:latin typeface="Carlito"/>
                <a:cs typeface="Carlito"/>
              </a:rPr>
              <a:t>development:</a:t>
            </a:r>
            <a:endParaRPr sz="3000">
              <a:latin typeface="Carlito"/>
              <a:cs typeface="Carlito"/>
            </a:endParaRPr>
          </a:p>
          <a:p>
            <a:pPr marL="469900" marR="1145540" indent="-457834">
              <a:lnSpc>
                <a:spcPts val="2880"/>
              </a:lnSpc>
              <a:spcBef>
                <a:spcPts val="700"/>
              </a:spcBef>
              <a:buFont typeface="Wingdings"/>
              <a:buChar char=""/>
              <a:tabLst>
                <a:tab pos="469900" algn="l"/>
                <a:tab pos="470534" algn="l"/>
              </a:tabLst>
            </a:pPr>
            <a:r>
              <a:rPr sz="3000" spc="-10" dirty="0">
                <a:latin typeface="Carlito"/>
                <a:cs typeface="Carlito"/>
              </a:rPr>
              <a:t>Formation </a:t>
            </a:r>
            <a:r>
              <a:rPr sz="3000" spc="-5" dirty="0">
                <a:latin typeface="Carlito"/>
                <a:cs typeface="Carlito"/>
              </a:rPr>
              <a:t>of</a:t>
            </a:r>
            <a:r>
              <a:rPr sz="3000" spc="-75" dirty="0">
                <a:latin typeface="Carlito"/>
                <a:cs typeface="Carlito"/>
              </a:rPr>
              <a:t> </a:t>
            </a:r>
            <a:r>
              <a:rPr sz="3000" spc="-10" dirty="0">
                <a:latin typeface="Carlito"/>
                <a:cs typeface="Carlito"/>
              </a:rPr>
              <a:t>cortical  granules</a:t>
            </a:r>
            <a:endParaRPr sz="3000">
              <a:latin typeface="Carlito"/>
              <a:cs typeface="Carlito"/>
            </a:endParaRPr>
          </a:p>
          <a:p>
            <a:pPr marL="469900" indent="-457834">
              <a:lnSpc>
                <a:spcPct val="100000"/>
              </a:lnSpc>
              <a:spcBef>
                <a:spcPts val="25"/>
              </a:spcBef>
              <a:buFont typeface="Wingdings"/>
              <a:buChar char=""/>
              <a:tabLst>
                <a:tab pos="469900" algn="l"/>
                <a:tab pos="470534" algn="l"/>
              </a:tabLst>
            </a:pPr>
            <a:r>
              <a:rPr sz="3000" spc="-10" dirty="0">
                <a:latin typeface="Carlito"/>
                <a:cs typeface="Carlito"/>
              </a:rPr>
              <a:t>Formation </a:t>
            </a:r>
            <a:r>
              <a:rPr sz="3000" spc="-5" dirty="0">
                <a:latin typeface="Carlito"/>
                <a:cs typeface="Carlito"/>
              </a:rPr>
              <a:t>of</a:t>
            </a:r>
            <a:r>
              <a:rPr sz="3000" spc="-15" dirty="0">
                <a:latin typeface="Carlito"/>
                <a:cs typeface="Carlito"/>
              </a:rPr>
              <a:t> </a:t>
            </a:r>
            <a:r>
              <a:rPr sz="3000" spc="-10" dirty="0">
                <a:latin typeface="Carlito"/>
                <a:cs typeface="Carlito"/>
              </a:rPr>
              <a:t>microvilli</a:t>
            </a:r>
            <a:endParaRPr sz="3000">
              <a:latin typeface="Carlito"/>
              <a:cs typeface="Carlito"/>
            </a:endParaRPr>
          </a:p>
          <a:p>
            <a:pPr marL="469900" indent="-457834">
              <a:lnSpc>
                <a:spcPct val="100000"/>
              </a:lnSpc>
              <a:buFont typeface="Arial"/>
              <a:buChar char="•"/>
              <a:tabLst>
                <a:tab pos="469900" algn="l"/>
                <a:tab pos="470534" algn="l"/>
              </a:tabLst>
            </a:pPr>
            <a:r>
              <a:rPr sz="3000" spc="-10" dirty="0">
                <a:latin typeface="Carlito"/>
                <a:cs typeface="Carlito"/>
              </a:rPr>
              <a:t>Follicular development:</a:t>
            </a:r>
            <a:endParaRPr sz="3000">
              <a:latin typeface="Carlito"/>
              <a:cs typeface="Carlito"/>
            </a:endParaRPr>
          </a:p>
          <a:p>
            <a:pPr marL="469900" indent="-457834">
              <a:lnSpc>
                <a:spcPct val="100000"/>
              </a:lnSpc>
              <a:buFont typeface="Arial"/>
              <a:buChar char="•"/>
              <a:tabLst>
                <a:tab pos="469900" algn="l"/>
                <a:tab pos="470534" algn="l"/>
              </a:tabLst>
            </a:pPr>
            <a:r>
              <a:rPr sz="3000" spc="-10" dirty="0">
                <a:latin typeface="Carlito"/>
                <a:cs typeface="Carlito"/>
              </a:rPr>
              <a:t>Single </a:t>
            </a:r>
            <a:r>
              <a:rPr sz="3000" spc="-25" dirty="0">
                <a:latin typeface="Carlito"/>
                <a:cs typeface="Carlito"/>
              </a:rPr>
              <a:t>layer </a:t>
            </a:r>
            <a:r>
              <a:rPr sz="3000" spc="-5" dirty="0">
                <a:latin typeface="Carlito"/>
                <a:cs typeface="Carlito"/>
              </a:rPr>
              <a:t>of </a:t>
            </a:r>
            <a:r>
              <a:rPr sz="3000" spc="-15" dirty="0">
                <a:latin typeface="Carlito"/>
                <a:cs typeface="Carlito"/>
              </a:rPr>
              <a:t>corona</a:t>
            </a:r>
            <a:r>
              <a:rPr sz="3000" spc="5" dirty="0">
                <a:latin typeface="Carlito"/>
                <a:cs typeface="Carlito"/>
              </a:rPr>
              <a:t> </a:t>
            </a:r>
            <a:r>
              <a:rPr sz="3000" spc="-5" dirty="0">
                <a:latin typeface="Carlito"/>
                <a:cs typeface="Carlito"/>
              </a:rPr>
              <a:t>cells</a:t>
            </a:r>
            <a:endParaRPr sz="3000">
              <a:latin typeface="Carlito"/>
              <a:cs typeface="Carlito"/>
            </a:endParaRPr>
          </a:p>
          <a:p>
            <a:pPr marL="469900" marR="71755" indent="-457834">
              <a:lnSpc>
                <a:spcPct val="80000"/>
              </a:lnSpc>
              <a:spcBef>
                <a:spcPts val="720"/>
              </a:spcBef>
              <a:buFont typeface="Arial"/>
              <a:buChar char="•"/>
              <a:tabLst>
                <a:tab pos="469900" algn="l"/>
                <a:tab pos="470534" algn="l"/>
              </a:tabLst>
            </a:pPr>
            <a:r>
              <a:rPr sz="3000" spc="-5" dirty="0">
                <a:latin typeface="Carlito"/>
                <a:cs typeface="Carlito"/>
              </a:rPr>
              <a:t>Accumulation of </a:t>
            </a:r>
            <a:r>
              <a:rPr sz="3000" spc="-10" dirty="0">
                <a:latin typeface="Carlito"/>
                <a:cs typeface="Carlito"/>
              </a:rPr>
              <a:t>fluid </a:t>
            </a:r>
            <a:r>
              <a:rPr sz="3000" dirty="0">
                <a:latin typeface="Carlito"/>
                <a:cs typeface="Carlito"/>
              </a:rPr>
              <a:t>with  </a:t>
            </a:r>
            <a:r>
              <a:rPr sz="3000" spc="-10" dirty="0">
                <a:latin typeface="Carlito"/>
                <a:cs typeface="Carlito"/>
              </a:rPr>
              <a:t>increase </a:t>
            </a:r>
            <a:r>
              <a:rPr sz="3000" dirty="0">
                <a:latin typeface="Carlito"/>
                <a:cs typeface="Carlito"/>
              </a:rPr>
              <a:t>in </a:t>
            </a:r>
            <a:r>
              <a:rPr sz="3000" spc="-20" dirty="0">
                <a:latin typeface="Carlito"/>
                <a:cs typeface="Carlito"/>
              </a:rPr>
              <a:t>size </a:t>
            </a:r>
            <a:r>
              <a:rPr sz="3000" spc="-15" dirty="0">
                <a:latin typeface="Carlito"/>
                <a:cs typeface="Carlito"/>
              </a:rPr>
              <a:t>upto</a:t>
            </a:r>
            <a:r>
              <a:rPr sz="3000" spc="-65" dirty="0">
                <a:latin typeface="Carlito"/>
                <a:cs typeface="Carlito"/>
              </a:rPr>
              <a:t> </a:t>
            </a:r>
            <a:r>
              <a:rPr sz="3000" dirty="0">
                <a:latin typeface="Carlito"/>
                <a:cs typeface="Carlito"/>
              </a:rPr>
              <a:t>10mm.</a:t>
            </a:r>
            <a:endParaRPr sz="3000">
              <a:latin typeface="Carlito"/>
              <a:cs typeface="Carlito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367029"/>
            <a:ext cx="333629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b="1" spc="-20" dirty="0">
                <a:latin typeface="Carlito"/>
                <a:cs typeface="Carlito"/>
              </a:rPr>
              <a:t>Graafian</a:t>
            </a:r>
            <a:r>
              <a:rPr sz="4000" b="1" spc="-10" dirty="0">
                <a:latin typeface="Carlito"/>
                <a:cs typeface="Carlito"/>
              </a:rPr>
              <a:t> </a:t>
            </a:r>
            <a:r>
              <a:rPr sz="4000" b="1" spc="-15" dirty="0">
                <a:latin typeface="Carlito"/>
                <a:cs typeface="Carlito"/>
              </a:rPr>
              <a:t>follicle</a:t>
            </a:r>
            <a:endParaRPr sz="4000">
              <a:latin typeface="Carlito"/>
              <a:cs typeface="Carlito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3962400" y="1371600"/>
            <a:ext cx="4983480" cy="39624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535940" y="1442720"/>
            <a:ext cx="3188970" cy="4123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469900" marR="218440" indent="-457834">
              <a:lnSpc>
                <a:spcPct val="100000"/>
              </a:lnSpc>
              <a:spcBef>
                <a:spcPts val="105"/>
              </a:spcBef>
              <a:buFont typeface="Arial"/>
              <a:buChar char="•"/>
              <a:tabLst>
                <a:tab pos="469900" algn="l"/>
                <a:tab pos="470534" algn="l"/>
              </a:tabLst>
            </a:pPr>
            <a:r>
              <a:rPr sz="3200" dirty="0">
                <a:latin typeface="Carlito"/>
                <a:cs typeface="Carlito"/>
              </a:rPr>
              <a:t>A </a:t>
            </a:r>
            <a:r>
              <a:rPr sz="3200" spc="-10" dirty="0">
                <a:latin typeface="Carlito"/>
                <a:cs typeface="Carlito"/>
              </a:rPr>
              <a:t>buldge </a:t>
            </a:r>
            <a:r>
              <a:rPr sz="3200" spc="-5" dirty="0">
                <a:latin typeface="Carlito"/>
                <a:cs typeface="Carlito"/>
              </a:rPr>
              <a:t>on  </a:t>
            </a:r>
            <a:r>
              <a:rPr sz="3200" spc="-15" dirty="0">
                <a:latin typeface="Carlito"/>
                <a:cs typeface="Carlito"/>
              </a:rPr>
              <a:t>suface </a:t>
            </a:r>
            <a:r>
              <a:rPr sz="3200" spc="-5" dirty="0">
                <a:latin typeface="Carlito"/>
                <a:cs typeface="Carlito"/>
              </a:rPr>
              <a:t>of</a:t>
            </a:r>
            <a:r>
              <a:rPr sz="3200" spc="-65" dirty="0">
                <a:latin typeface="Carlito"/>
                <a:cs typeface="Carlito"/>
              </a:rPr>
              <a:t> </a:t>
            </a:r>
            <a:r>
              <a:rPr sz="3200" spc="-10" dirty="0">
                <a:latin typeface="Carlito"/>
                <a:cs typeface="Carlito"/>
              </a:rPr>
              <a:t>ovary</a:t>
            </a:r>
            <a:endParaRPr sz="3200">
              <a:latin typeface="Carlito"/>
              <a:cs typeface="Carlito"/>
            </a:endParaRPr>
          </a:p>
          <a:p>
            <a:pPr marL="469900" marR="50165" indent="-457834">
              <a:lnSpc>
                <a:spcPct val="100000"/>
              </a:lnSpc>
              <a:spcBef>
                <a:spcPts val="765"/>
              </a:spcBef>
              <a:buFont typeface="Arial"/>
              <a:buChar char="•"/>
              <a:tabLst>
                <a:tab pos="469900" algn="l"/>
                <a:tab pos="470534" algn="l"/>
              </a:tabLst>
            </a:pPr>
            <a:r>
              <a:rPr sz="3200" spc="-10" dirty="0">
                <a:latin typeface="Carlito"/>
                <a:cs typeface="Carlito"/>
              </a:rPr>
              <a:t>Development</a:t>
            </a:r>
            <a:r>
              <a:rPr sz="3200" spc="-55" dirty="0">
                <a:latin typeface="Carlito"/>
                <a:cs typeface="Carlito"/>
              </a:rPr>
              <a:t> </a:t>
            </a:r>
            <a:r>
              <a:rPr sz="3200" spc="-5" dirty="0">
                <a:latin typeface="Carlito"/>
                <a:cs typeface="Carlito"/>
              </a:rPr>
              <a:t>of  theca</a:t>
            </a:r>
            <a:r>
              <a:rPr sz="3200" spc="-10" dirty="0">
                <a:latin typeface="Carlito"/>
                <a:cs typeface="Carlito"/>
              </a:rPr>
              <a:t> </a:t>
            </a:r>
            <a:r>
              <a:rPr sz="3200" spc="-5" dirty="0">
                <a:latin typeface="Carlito"/>
                <a:cs typeface="Carlito"/>
              </a:rPr>
              <a:t>cells</a:t>
            </a:r>
            <a:endParaRPr sz="3200">
              <a:latin typeface="Carlito"/>
              <a:cs typeface="Carlito"/>
            </a:endParaRPr>
          </a:p>
          <a:p>
            <a:pPr marL="469900" marR="5080" indent="-457834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469900" algn="l"/>
                <a:tab pos="470534" algn="l"/>
              </a:tabLst>
            </a:pPr>
            <a:r>
              <a:rPr sz="3200" spc="-5" dirty="0">
                <a:latin typeface="Carlito"/>
                <a:cs typeface="Carlito"/>
              </a:rPr>
              <a:t>Accumulation</a:t>
            </a:r>
            <a:r>
              <a:rPr sz="3200" spc="-60" dirty="0">
                <a:latin typeface="Carlito"/>
                <a:cs typeface="Carlito"/>
              </a:rPr>
              <a:t> </a:t>
            </a:r>
            <a:r>
              <a:rPr sz="3200" spc="-5" dirty="0">
                <a:latin typeface="Carlito"/>
                <a:cs typeface="Carlito"/>
              </a:rPr>
              <a:t>of  lipid </a:t>
            </a:r>
            <a:r>
              <a:rPr sz="3200" spc="-15" dirty="0">
                <a:latin typeface="Carlito"/>
                <a:cs typeface="Carlito"/>
              </a:rPr>
              <a:t>drolets </a:t>
            </a:r>
            <a:r>
              <a:rPr sz="3200" dirty="0">
                <a:latin typeface="Carlito"/>
                <a:cs typeface="Carlito"/>
              </a:rPr>
              <a:t>in  </a:t>
            </a:r>
            <a:r>
              <a:rPr sz="3200" spc="-5" dirty="0">
                <a:latin typeface="Carlito"/>
                <a:cs typeface="Carlito"/>
              </a:rPr>
              <a:t>theca </a:t>
            </a:r>
            <a:r>
              <a:rPr sz="3200" spc="-10" dirty="0">
                <a:latin typeface="Carlito"/>
                <a:cs typeface="Carlito"/>
              </a:rPr>
              <a:t>interna  </a:t>
            </a:r>
            <a:r>
              <a:rPr sz="3200" dirty="0">
                <a:latin typeface="Carlito"/>
                <a:cs typeface="Carlito"/>
              </a:rPr>
              <a:t>cells</a:t>
            </a:r>
            <a:endParaRPr sz="3200">
              <a:latin typeface="Carlito"/>
              <a:cs typeface="Carlito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345817" y="461899"/>
            <a:ext cx="4450715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5" dirty="0"/>
              <a:t>Ovulation </a:t>
            </a:r>
            <a:r>
              <a:rPr dirty="0"/>
              <a:t>&amp;</a:t>
            </a:r>
            <a:r>
              <a:rPr spc="-60" dirty="0"/>
              <a:t> </a:t>
            </a:r>
            <a:r>
              <a:rPr spc="-30" dirty="0"/>
              <a:t>Atresia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83540" y="1526489"/>
            <a:ext cx="8159115" cy="4781550"/>
          </a:xfrm>
          <a:prstGeom prst="rect">
            <a:avLst/>
          </a:prstGeom>
        </p:spPr>
        <p:txBody>
          <a:bodyPr vert="horz" wrap="square" lIns="0" tIns="100965" rIns="0" bIns="0" rtlCol="0">
            <a:spAutoFit/>
          </a:bodyPr>
          <a:lstStyle/>
          <a:p>
            <a:pPr marL="355600" marR="5080" indent="-342900">
              <a:lnSpc>
                <a:spcPts val="2880"/>
              </a:lnSpc>
              <a:spcBef>
                <a:spcPts val="79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000" spc="-10" dirty="0">
                <a:latin typeface="Carlito"/>
                <a:cs typeface="Carlito"/>
              </a:rPr>
              <a:t>Release </a:t>
            </a:r>
            <a:r>
              <a:rPr sz="3000" spc="-5" dirty="0">
                <a:latin typeface="Carlito"/>
                <a:cs typeface="Carlito"/>
              </a:rPr>
              <a:t>of secondary oocyte </a:t>
            </a:r>
            <a:r>
              <a:rPr sz="3000" spc="-20" dirty="0">
                <a:latin typeface="Carlito"/>
                <a:cs typeface="Carlito"/>
              </a:rPr>
              <a:t>from </a:t>
            </a:r>
            <a:r>
              <a:rPr sz="3000" spc="-10" dirty="0">
                <a:latin typeface="Carlito"/>
                <a:cs typeface="Carlito"/>
              </a:rPr>
              <a:t>mature graafian  </a:t>
            </a:r>
            <a:r>
              <a:rPr sz="3000" spc="-15" dirty="0">
                <a:latin typeface="Carlito"/>
                <a:cs typeface="Carlito"/>
              </a:rPr>
              <a:t>follicle, </a:t>
            </a:r>
            <a:r>
              <a:rPr sz="3000" spc="-10" dirty="0">
                <a:latin typeface="Carlito"/>
                <a:cs typeface="Carlito"/>
              </a:rPr>
              <a:t>during </a:t>
            </a:r>
            <a:r>
              <a:rPr sz="3000" spc="-5" dirty="0">
                <a:latin typeface="Carlito"/>
                <a:cs typeface="Carlito"/>
              </a:rPr>
              <a:t>LH</a:t>
            </a:r>
            <a:r>
              <a:rPr sz="3000" spc="30" dirty="0">
                <a:latin typeface="Carlito"/>
                <a:cs typeface="Carlito"/>
              </a:rPr>
              <a:t> </a:t>
            </a:r>
            <a:r>
              <a:rPr sz="3000" spc="-15" dirty="0">
                <a:latin typeface="Carlito"/>
                <a:cs typeface="Carlito"/>
              </a:rPr>
              <a:t>surge.</a:t>
            </a:r>
            <a:endParaRPr sz="3000">
              <a:latin typeface="Carlito"/>
              <a:cs typeface="Carlito"/>
            </a:endParaRPr>
          </a:p>
          <a:p>
            <a:pPr marL="355600" indent="-342900">
              <a:lnSpc>
                <a:spcPct val="100000"/>
              </a:lnSpc>
              <a:spcBef>
                <a:spcPts val="3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000" spc="-25" dirty="0">
                <a:latin typeface="Carlito"/>
                <a:cs typeface="Carlito"/>
              </a:rPr>
              <a:t>Factors </a:t>
            </a:r>
            <a:r>
              <a:rPr sz="3000" spc="-5" dirty="0">
                <a:latin typeface="Carlito"/>
                <a:cs typeface="Carlito"/>
              </a:rPr>
              <a:t>responsible</a:t>
            </a:r>
            <a:r>
              <a:rPr sz="3000" spc="-10" dirty="0">
                <a:latin typeface="Carlito"/>
                <a:cs typeface="Carlito"/>
              </a:rPr>
              <a:t> </a:t>
            </a:r>
            <a:r>
              <a:rPr sz="3000" spc="-15" dirty="0">
                <a:latin typeface="Carlito"/>
                <a:cs typeface="Carlito"/>
              </a:rPr>
              <a:t>are</a:t>
            </a:r>
            <a:endParaRPr sz="3000">
              <a:latin typeface="Carlito"/>
              <a:cs typeface="Carlito"/>
            </a:endParaRPr>
          </a:p>
          <a:p>
            <a:pPr marL="756285" lvl="1" indent="-287020">
              <a:lnSpc>
                <a:spcPct val="100000"/>
              </a:lnSpc>
              <a:spcBef>
                <a:spcPts val="15"/>
              </a:spcBef>
              <a:buFont typeface="Wingdings"/>
              <a:buChar char=""/>
              <a:tabLst>
                <a:tab pos="756920" algn="l"/>
              </a:tabLst>
            </a:pPr>
            <a:r>
              <a:rPr sz="2600" spc="-5" dirty="0">
                <a:latin typeface="Carlito"/>
                <a:cs typeface="Carlito"/>
              </a:rPr>
              <a:t>Increase </a:t>
            </a:r>
            <a:r>
              <a:rPr sz="2600" dirty="0">
                <a:latin typeface="Carlito"/>
                <a:cs typeface="Carlito"/>
              </a:rPr>
              <a:t>in </a:t>
            </a:r>
            <a:r>
              <a:rPr sz="2600" spc="-10" dirty="0">
                <a:latin typeface="Carlito"/>
                <a:cs typeface="Carlito"/>
              </a:rPr>
              <a:t>volume </a:t>
            </a:r>
            <a:r>
              <a:rPr sz="2600" dirty="0">
                <a:latin typeface="Carlito"/>
                <a:cs typeface="Carlito"/>
              </a:rPr>
              <a:t>&amp; </a:t>
            </a:r>
            <a:r>
              <a:rPr sz="2600" spc="-10" dirty="0">
                <a:latin typeface="Carlito"/>
                <a:cs typeface="Carlito"/>
              </a:rPr>
              <a:t>pressure </a:t>
            </a:r>
            <a:r>
              <a:rPr sz="2600" spc="-5" dirty="0">
                <a:latin typeface="Carlito"/>
                <a:cs typeface="Carlito"/>
              </a:rPr>
              <a:t>of </a:t>
            </a:r>
            <a:r>
              <a:rPr sz="2600" spc="-15" dirty="0">
                <a:latin typeface="Carlito"/>
                <a:cs typeface="Carlito"/>
              </a:rPr>
              <a:t>follicular</a:t>
            </a:r>
            <a:r>
              <a:rPr sz="2600" spc="-45" dirty="0">
                <a:latin typeface="Carlito"/>
                <a:cs typeface="Carlito"/>
              </a:rPr>
              <a:t> </a:t>
            </a:r>
            <a:r>
              <a:rPr sz="2600" spc="-5" dirty="0">
                <a:latin typeface="Carlito"/>
                <a:cs typeface="Carlito"/>
              </a:rPr>
              <a:t>fliud</a:t>
            </a:r>
            <a:endParaRPr sz="2600">
              <a:latin typeface="Carlito"/>
              <a:cs typeface="Carlito"/>
            </a:endParaRPr>
          </a:p>
          <a:p>
            <a:pPr marL="756285" lvl="1" indent="-287020">
              <a:lnSpc>
                <a:spcPct val="100000"/>
              </a:lnSpc>
              <a:buFont typeface="Wingdings"/>
              <a:buChar char=""/>
              <a:tabLst>
                <a:tab pos="756920" algn="l"/>
              </a:tabLst>
            </a:pPr>
            <a:r>
              <a:rPr sz="2600" spc="-30" dirty="0">
                <a:latin typeface="Carlito"/>
                <a:cs typeface="Carlito"/>
              </a:rPr>
              <a:t>Lysis </a:t>
            </a:r>
            <a:r>
              <a:rPr sz="2600" spc="-5" dirty="0">
                <a:latin typeface="Carlito"/>
                <a:cs typeface="Carlito"/>
              </a:rPr>
              <a:t>of </a:t>
            </a:r>
            <a:r>
              <a:rPr sz="2600" spc="-15" dirty="0">
                <a:latin typeface="Carlito"/>
                <a:cs typeface="Carlito"/>
              </a:rPr>
              <a:t>follicular </a:t>
            </a:r>
            <a:r>
              <a:rPr sz="2600" spc="-5" dirty="0">
                <a:latin typeface="Carlito"/>
                <a:cs typeface="Carlito"/>
              </a:rPr>
              <a:t>by </a:t>
            </a:r>
            <a:r>
              <a:rPr sz="2600" spc="-10" dirty="0">
                <a:latin typeface="Carlito"/>
                <a:cs typeface="Carlito"/>
              </a:rPr>
              <a:t>activated </a:t>
            </a:r>
            <a:r>
              <a:rPr sz="2600" spc="-5" dirty="0">
                <a:latin typeface="Carlito"/>
                <a:cs typeface="Carlito"/>
              </a:rPr>
              <a:t>plasminogen</a:t>
            </a:r>
            <a:endParaRPr sz="2600">
              <a:latin typeface="Carlito"/>
              <a:cs typeface="Carlito"/>
            </a:endParaRPr>
          </a:p>
          <a:p>
            <a:pPr marL="756285" lvl="1" indent="-287020">
              <a:lnSpc>
                <a:spcPts val="3110"/>
              </a:lnSpc>
              <a:buFont typeface="Wingdings"/>
              <a:buChar char=""/>
              <a:tabLst>
                <a:tab pos="756920" algn="l"/>
              </a:tabLst>
            </a:pPr>
            <a:r>
              <a:rPr sz="2600" spc="-10" dirty="0">
                <a:latin typeface="Carlito"/>
                <a:cs typeface="Carlito"/>
              </a:rPr>
              <a:t>Contraction </a:t>
            </a:r>
            <a:r>
              <a:rPr sz="2600" spc="-5" dirty="0">
                <a:latin typeface="Carlito"/>
                <a:cs typeface="Carlito"/>
              </a:rPr>
              <a:t>of smooth </a:t>
            </a:r>
            <a:r>
              <a:rPr sz="2600" dirty="0">
                <a:latin typeface="Carlito"/>
                <a:cs typeface="Carlito"/>
              </a:rPr>
              <a:t>muscles in </a:t>
            </a:r>
            <a:r>
              <a:rPr sz="2600" spc="-5" dirty="0">
                <a:latin typeface="Carlito"/>
                <a:cs typeface="Carlito"/>
              </a:rPr>
              <a:t>theca</a:t>
            </a:r>
            <a:r>
              <a:rPr sz="2600" spc="-45" dirty="0">
                <a:latin typeface="Carlito"/>
                <a:cs typeface="Carlito"/>
              </a:rPr>
              <a:t> </a:t>
            </a:r>
            <a:r>
              <a:rPr sz="2600" spc="-10" dirty="0">
                <a:latin typeface="Carlito"/>
                <a:cs typeface="Carlito"/>
              </a:rPr>
              <a:t>externa</a:t>
            </a:r>
            <a:endParaRPr sz="2600">
              <a:latin typeface="Carlito"/>
              <a:cs typeface="Carlito"/>
            </a:endParaRPr>
          </a:p>
          <a:p>
            <a:pPr marL="355600" marR="30480" indent="-342900">
              <a:lnSpc>
                <a:spcPct val="80000"/>
              </a:lnSpc>
              <a:spcBef>
                <a:spcPts val="71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000" spc="-5" dirty="0">
                <a:latin typeface="Carlito"/>
                <a:cs typeface="Carlito"/>
              </a:rPr>
              <a:t>Only </a:t>
            </a:r>
            <a:r>
              <a:rPr sz="3000" dirty="0">
                <a:latin typeface="Carlito"/>
                <a:cs typeface="Carlito"/>
              </a:rPr>
              <a:t>one </a:t>
            </a:r>
            <a:r>
              <a:rPr sz="3000" spc="-15" dirty="0">
                <a:latin typeface="Carlito"/>
                <a:cs typeface="Carlito"/>
              </a:rPr>
              <a:t>follicle </a:t>
            </a:r>
            <a:r>
              <a:rPr sz="3000" spc="-10" dirty="0">
                <a:latin typeface="Carlito"/>
                <a:cs typeface="Carlito"/>
              </a:rPr>
              <a:t>reaches </a:t>
            </a:r>
            <a:r>
              <a:rPr sz="3000" dirty="0">
                <a:latin typeface="Carlito"/>
                <a:cs typeface="Carlito"/>
              </a:rPr>
              <a:t>this </a:t>
            </a:r>
            <a:r>
              <a:rPr sz="3000" spc="-35" dirty="0">
                <a:latin typeface="Carlito"/>
                <a:cs typeface="Carlito"/>
              </a:rPr>
              <a:t>fate </a:t>
            </a:r>
            <a:r>
              <a:rPr sz="3000" spc="-15" dirty="0">
                <a:latin typeface="Carlito"/>
                <a:cs typeface="Carlito"/>
              </a:rPr>
              <a:t>others undergo  atretic </a:t>
            </a:r>
            <a:r>
              <a:rPr sz="3000" spc="-5" dirty="0">
                <a:latin typeface="Carlito"/>
                <a:cs typeface="Carlito"/>
              </a:rPr>
              <a:t>changes. </a:t>
            </a:r>
            <a:r>
              <a:rPr sz="3000" spc="-20" dirty="0">
                <a:latin typeface="Carlito"/>
                <a:cs typeface="Carlito"/>
              </a:rPr>
              <a:t>Atresia involves </a:t>
            </a:r>
            <a:r>
              <a:rPr sz="3000" spc="-10" dirty="0">
                <a:latin typeface="Carlito"/>
                <a:cs typeface="Carlito"/>
              </a:rPr>
              <a:t>apoptosis </a:t>
            </a:r>
            <a:r>
              <a:rPr sz="3000" dirty="0">
                <a:latin typeface="Carlito"/>
                <a:cs typeface="Carlito"/>
              </a:rPr>
              <a:t>and  </a:t>
            </a:r>
            <a:r>
              <a:rPr sz="3000" spc="-10" dirty="0">
                <a:latin typeface="Carlito"/>
                <a:cs typeface="Carlito"/>
              </a:rPr>
              <a:t>detachment </a:t>
            </a:r>
            <a:r>
              <a:rPr sz="3000" spc="-5" dirty="0">
                <a:latin typeface="Carlito"/>
                <a:cs typeface="Carlito"/>
              </a:rPr>
              <a:t>of </a:t>
            </a:r>
            <a:r>
              <a:rPr sz="3000" dirty="0">
                <a:latin typeface="Carlito"/>
                <a:cs typeface="Carlito"/>
              </a:rPr>
              <a:t>the </a:t>
            </a:r>
            <a:r>
              <a:rPr sz="3000" spc="-10" dirty="0">
                <a:latin typeface="Carlito"/>
                <a:cs typeface="Carlito"/>
              </a:rPr>
              <a:t>granulosa </a:t>
            </a:r>
            <a:r>
              <a:rPr sz="3000" spc="-5" dirty="0">
                <a:latin typeface="Carlito"/>
                <a:cs typeface="Carlito"/>
              </a:rPr>
              <a:t>cells, </a:t>
            </a:r>
            <a:r>
              <a:rPr sz="3000" spc="-10" dirty="0">
                <a:latin typeface="Carlito"/>
                <a:cs typeface="Carlito"/>
              </a:rPr>
              <a:t>autolysis </a:t>
            </a:r>
            <a:r>
              <a:rPr sz="3000" spc="-5" dirty="0">
                <a:latin typeface="Carlito"/>
                <a:cs typeface="Carlito"/>
              </a:rPr>
              <a:t>of </a:t>
            </a:r>
            <a:r>
              <a:rPr sz="3000" dirty="0">
                <a:latin typeface="Carlito"/>
                <a:cs typeface="Carlito"/>
              </a:rPr>
              <a:t>the  </a:t>
            </a:r>
            <a:r>
              <a:rPr sz="3000" spc="-5" dirty="0">
                <a:latin typeface="Carlito"/>
                <a:cs typeface="Carlito"/>
              </a:rPr>
              <a:t>oocyte, </a:t>
            </a:r>
            <a:r>
              <a:rPr sz="3000" dirty="0">
                <a:latin typeface="Carlito"/>
                <a:cs typeface="Carlito"/>
              </a:rPr>
              <a:t>and </a:t>
            </a:r>
            <a:r>
              <a:rPr sz="3000" spc="-10" dirty="0">
                <a:latin typeface="Carlito"/>
                <a:cs typeface="Carlito"/>
              </a:rPr>
              <a:t>collapse </a:t>
            </a:r>
            <a:r>
              <a:rPr sz="3000" spc="-5" dirty="0">
                <a:latin typeface="Carlito"/>
                <a:cs typeface="Carlito"/>
              </a:rPr>
              <a:t>of </a:t>
            </a:r>
            <a:r>
              <a:rPr sz="3000" dirty="0">
                <a:latin typeface="Carlito"/>
                <a:cs typeface="Carlito"/>
              </a:rPr>
              <a:t>the </a:t>
            </a:r>
            <a:r>
              <a:rPr sz="3000" spc="-20" dirty="0">
                <a:latin typeface="Carlito"/>
                <a:cs typeface="Carlito"/>
              </a:rPr>
              <a:t>zona </a:t>
            </a:r>
            <a:r>
              <a:rPr sz="3000" spc="-10" dirty="0">
                <a:latin typeface="Carlito"/>
                <a:cs typeface="Carlito"/>
              </a:rPr>
              <a:t>pellucida.  Macrophages </a:t>
            </a:r>
            <a:r>
              <a:rPr sz="3000" spc="-20" dirty="0">
                <a:latin typeface="Carlito"/>
                <a:cs typeface="Carlito"/>
              </a:rPr>
              <a:t>invade </a:t>
            </a:r>
            <a:r>
              <a:rPr sz="3000" dirty="0">
                <a:latin typeface="Carlito"/>
                <a:cs typeface="Carlito"/>
              </a:rPr>
              <a:t>the </a:t>
            </a:r>
            <a:r>
              <a:rPr sz="3000" spc="-15" dirty="0">
                <a:latin typeface="Carlito"/>
                <a:cs typeface="Carlito"/>
              </a:rPr>
              <a:t>degenerating follicle </a:t>
            </a:r>
            <a:r>
              <a:rPr sz="3000" dirty="0">
                <a:latin typeface="Carlito"/>
                <a:cs typeface="Carlito"/>
              </a:rPr>
              <a:t>and  </a:t>
            </a:r>
            <a:r>
              <a:rPr sz="3000" spc="-10" dirty="0">
                <a:latin typeface="Carlito"/>
                <a:cs typeface="Carlito"/>
              </a:rPr>
              <a:t>phagocytose </a:t>
            </a:r>
            <a:r>
              <a:rPr sz="3000" dirty="0">
                <a:latin typeface="Carlito"/>
                <a:cs typeface="Carlito"/>
              </a:rPr>
              <a:t>the</a:t>
            </a:r>
            <a:r>
              <a:rPr sz="3000" spc="-10" dirty="0">
                <a:latin typeface="Carlito"/>
                <a:cs typeface="Carlito"/>
              </a:rPr>
              <a:t> </a:t>
            </a:r>
            <a:r>
              <a:rPr sz="3000" spc="-5" dirty="0">
                <a:latin typeface="Carlito"/>
                <a:cs typeface="Carlito"/>
              </a:rPr>
              <a:t>debris</a:t>
            </a:r>
            <a:endParaRPr sz="3000">
              <a:latin typeface="Carlito"/>
              <a:cs typeface="Carlito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3335">
              <a:lnSpc>
                <a:spcPct val="100000"/>
              </a:lnSpc>
              <a:spcBef>
                <a:spcPts val="105"/>
              </a:spcBef>
            </a:pPr>
            <a:r>
              <a:rPr dirty="0"/>
              <a:t>Corpus</a:t>
            </a:r>
            <a:r>
              <a:rPr spc="-70" dirty="0"/>
              <a:t> </a:t>
            </a:r>
            <a:r>
              <a:rPr spc="-10" dirty="0"/>
              <a:t>Luteum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186942"/>
            <a:ext cx="4328795" cy="5018405"/>
          </a:xfrm>
          <a:prstGeom prst="rect">
            <a:avLst/>
          </a:prstGeom>
        </p:spPr>
        <p:txBody>
          <a:bodyPr vert="horz" wrap="square" lIns="0" tIns="54610" rIns="0" bIns="0" rtlCol="0">
            <a:spAutoFit/>
          </a:bodyPr>
          <a:lstStyle/>
          <a:p>
            <a:pPr marL="355600" marR="73025" indent="-342900">
              <a:lnSpc>
                <a:spcPct val="90000"/>
              </a:lnSpc>
              <a:spcBef>
                <a:spcPts val="43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800" spc="-10" dirty="0">
                <a:latin typeface="Carlito"/>
                <a:cs typeface="Carlito"/>
              </a:rPr>
              <a:t>After ovulation  </a:t>
            </a:r>
            <a:r>
              <a:rPr sz="2800" spc="-15" dirty="0">
                <a:latin typeface="Carlito"/>
                <a:cs typeface="Carlito"/>
              </a:rPr>
              <a:t>reorganization </a:t>
            </a:r>
            <a:r>
              <a:rPr sz="2800" spc="-5" dirty="0">
                <a:latin typeface="Carlito"/>
                <a:cs typeface="Carlito"/>
              </a:rPr>
              <a:t>of</a:t>
            </a:r>
            <a:r>
              <a:rPr sz="2800" spc="-75" dirty="0">
                <a:latin typeface="Carlito"/>
                <a:cs typeface="Carlito"/>
              </a:rPr>
              <a:t> </a:t>
            </a:r>
            <a:r>
              <a:rPr sz="2800" spc="-10" dirty="0">
                <a:latin typeface="Carlito"/>
                <a:cs typeface="Carlito"/>
              </a:rPr>
              <a:t>collapsed  follicular</a:t>
            </a:r>
            <a:r>
              <a:rPr sz="2800" spc="5" dirty="0">
                <a:latin typeface="Carlito"/>
                <a:cs typeface="Carlito"/>
              </a:rPr>
              <a:t> </a:t>
            </a:r>
            <a:r>
              <a:rPr sz="2800" spc="-10" dirty="0">
                <a:latin typeface="Carlito"/>
                <a:cs typeface="Carlito"/>
              </a:rPr>
              <a:t>wall</a:t>
            </a:r>
            <a:endParaRPr sz="2800">
              <a:latin typeface="Carlito"/>
              <a:cs typeface="Carlito"/>
            </a:endParaRPr>
          </a:p>
          <a:p>
            <a:pPr marL="355600" marR="397510" indent="-342900">
              <a:lnSpc>
                <a:spcPts val="3020"/>
              </a:lnSpc>
              <a:spcBef>
                <a:spcPts val="720"/>
              </a:spcBef>
              <a:buFont typeface="Arial"/>
              <a:buChar char="•"/>
              <a:tabLst>
                <a:tab pos="354965" algn="l"/>
                <a:tab pos="355600" algn="l"/>
                <a:tab pos="2388235" algn="l"/>
              </a:tabLst>
            </a:pPr>
            <a:r>
              <a:rPr sz="2800" spc="-10" dirty="0">
                <a:latin typeface="Carlito"/>
                <a:cs typeface="Carlito"/>
              </a:rPr>
              <a:t>Formation</a:t>
            </a:r>
            <a:r>
              <a:rPr sz="2800" spc="15" dirty="0">
                <a:latin typeface="Carlito"/>
                <a:cs typeface="Carlito"/>
              </a:rPr>
              <a:t> </a:t>
            </a:r>
            <a:r>
              <a:rPr sz="2800" spc="-5" dirty="0">
                <a:latin typeface="Carlito"/>
                <a:cs typeface="Carlito"/>
              </a:rPr>
              <a:t>of	the</a:t>
            </a:r>
            <a:r>
              <a:rPr sz="2800" spc="-65" dirty="0">
                <a:latin typeface="Carlito"/>
                <a:cs typeface="Carlito"/>
              </a:rPr>
              <a:t> </a:t>
            </a:r>
            <a:r>
              <a:rPr sz="2800" spc="-10" dirty="0">
                <a:latin typeface="Carlito"/>
                <a:cs typeface="Carlito"/>
              </a:rPr>
              <a:t>corpus  hemorrhagicum</a:t>
            </a:r>
            <a:endParaRPr sz="2800">
              <a:latin typeface="Carlito"/>
              <a:cs typeface="Carlito"/>
            </a:endParaRPr>
          </a:p>
          <a:p>
            <a:pPr marL="355600" marR="744855" indent="-342900">
              <a:lnSpc>
                <a:spcPts val="3030"/>
              </a:lnSpc>
              <a:spcBef>
                <a:spcPts val="67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800" spc="-15" dirty="0">
                <a:latin typeface="Carlito"/>
                <a:cs typeface="Carlito"/>
              </a:rPr>
              <a:t>Invasion </a:t>
            </a:r>
            <a:r>
              <a:rPr sz="2800" spc="-5" dirty="0">
                <a:latin typeface="Carlito"/>
                <a:cs typeface="Carlito"/>
              </a:rPr>
              <a:t>of </a:t>
            </a:r>
            <a:r>
              <a:rPr sz="2800" spc="-10" dirty="0">
                <a:latin typeface="Carlito"/>
                <a:cs typeface="Carlito"/>
              </a:rPr>
              <a:t>connective  </a:t>
            </a:r>
            <a:r>
              <a:rPr sz="2800" spc="-5" dirty="0">
                <a:latin typeface="Carlito"/>
                <a:cs typeface="Carlito"/>
              </a:rPr>
              <a:t>tissue</a:t>
            </a:r>
            <a:endParaRPr sz="2800">
              <a:latin typeface="Carlito"/>
              <a:cs typeface="Carlito"/>
            </a:endParaRPr>
          </a:p>
          <a:p>
            <a:pPr marL="355600" marR="5080" indent="-342900">
              <a:lnSpc>
                <a:spcPts val="3020"/>
              </a:lnSpc>
              <a:spcBef>
                <a:spcPts val="67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800" spc="-15" dirty="0">
                <a:latin typeface="Carlito"/>
                <a:cs typeface="Carlito"/>
              </a:rPr>
              <a:t>Differentiation </a:t>
            </a:r>
            <a:r>
              <a:rPr sz="2800" spc="-5" dirty="0">
                <a:latin typeface="Carlito"/>
                <a:cs typeface="Carlito"/>
              </a:rPr>
              <a:t>of</a:t>
            </a:r>
            <a:r>
              <a:rPr sz="2800" spc="-70" dirty="0">
                <a:latin typeface="Carlito"/>
                <a:cs typeface="Carlito"/>
              </a:rPr>
              <a:t> </a:t>
            </a:r>
            <a:r>
              <a:rPr sz="2800" spc="-15" dirty="0">
                <a:latin typeface="Carlito"/>
                <a:cs typeface="Carlito"/>
              </a:rPr>
              <a:t>granulosa  </a:t>
            </a:r>
            <a:r>
              <a:rPr sz="2800" spc="-5" dirty="0">
                <a:latin typeface="Carlito"/>
                <a:cs typeface="Carlito"/>
              </a:rPr>
              <a:t>&amp; theca </a:t>
            </a:r>
            <a:r>
              <a:rPr sz="2800" spc="-15" dirty="0">
                <a:latin typeface="Carlito"/>
                <a:cs typeface="Carlito"/>
              </a:rPr>
              <a:t>interna </a:t>
            </a:r>
            <a:r>
              <a:rPr sz="2800" spc="-5" dirty="0">
                <a:latin typeface="Carlito"/>
                <a:cs typeface="Carlito"/>
              </a:rPr>
              <a:t>cells </a:t>
            </a:r>
            <a:r>
              <a:rPr sz="2800" spc="-20" dirty="0">
                <a:latin typeface="Carlito"/>
                <a:cs typeface="Carlito"/>
              </a:rPr>
              <a:t>into  </a:t>
            </a:r>
            <a:r>
              <a:rPr sz="2800" spc="-10" dirty="0">
                <a:latin typeface="Carlito"/>
                <a:cs typeface="Carlito"/>
              </a:rPr>
              <a:t>luteal </a:t>
            </a:r>
            <a:r>
              <a:rPr sz="2800" spc="-5" dirty="0">
                <a:latin typeface="Carlito"/>
                <a:cs typeface="Carlito"/>
              </a:rPr>
              <a:t>cells –</a:t>
            </a:r>
            <a:r>
              <a:rPr sz="2800" spc="-20" dirty="0">
                <a:latin typeface="Carlito"/>
                <a:cs typeface="Carlito"/>
              </a:rPr>
              <a:t> </a:t>
            </a:r>
            <a:r>
              <a:rPr sz="2800" spc="-15" dirty="0">
                <a:latin typeface="Carlito"/>
                <a:cs typeface="Carlito"/>
              </a:rPr>
              <a:t>luteinization</a:t>
            </a:r>
            <a:endParaRPr sz="2800">
              <a:latin typeface="Carlito"/>
              <a:cs typeface="Carlito"/>
            </a:endParaRPr>
          </a:p>
          <a:p>
            <a:pPr marL="355600" marR="41275" indent="-342900">
              <a:lnSpc>
                <a:spcPts val="3020"/>
              </a:lnSpc>
              <a:spcBef>
                <a:spcPts val="68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800" spc="-10" dirty="0">
                <a:latin typeface="Carlito"/>
                <a:cs typeface="Carlito"/>
              </a:rPr>
              <a:t>Leuteal </a:t>
            </a:r>
            <a:r>
              <a:rPr sz="2800" spc="-5" dirty="0">
                <a:latin typeface="Carlito"/>
                <a:cs typeface="Carlito"/>
              </a:rPr>
              <a:t>cells </a:t>
            </a:r>
            <a:r>
              <a:rPr sz="2800" spc="-25" dirty="0">
                <a:latin typeface="Carlito"/>
                <a:cs typeface="Carlito"/>
              </a:rPr>
              <a:t>have </a:t>
            </a:r>
            <a:r>
              <a:rPr sz="2800" spc="-15" dirty="0">
                <a:latin typeface="Carlito"/>
                <a:cs typeface="Carlito"/>
              </a:rPr>
              <a:t>structure  </a:t>
            </a:r>
            <a:r>
              <a:rPr sz="2800" spc="-5" dirty="0">
                <a:latin typeface="Carlito"/>
                <a:cs typeface="Carlito"/>
              </a:rPr>
              <a:t>of </a:t>
            </a:r>
            <a:r>
              <a:rPr sz="2800" spc="-20" dirty="0">
                <a:latin typeface="Carlito"/>
                <a:cs typeface="Carlito"/>
              </a:rPr>
              <a:t>steroid </a:t>
            </a:r>
            <a:r>
              <a:rPr sz="2800" spc="-10" dirty="0">
                <a:latin typeface="Carlito"/>
                <a:cs typeface="Carlito"/>
              </a:rPr>
              <a:t>secreting</a:t>
            </a:r>
            <a:r>
              <a:rPr sz="2800" spc="15" dirty="0">
                <a:latin typeface="Carlito"/>
                <a:cs typeface="Carlito"/>
              </a:rPr>
              <a:t> </a:t>
            </a:r>
            <a:r>
              <a:rPr sz="2800" dirty="0">
                <a:latin typeface="Carlito"/>
                <a:cs typeface="Carlito"/>
              </a:rPr>
              <a:t>cells.</a:t>
            </a:r>
            <a:endParaRPr sz="2800">
              <a:latin typeface="Carlito"/>
              <a:cs typeface="Carlito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5071871" y="1219198"/>
            <a:ext cx="3988308" cy="557174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24968" y="0"/>
            <a:ext cx="8983980" cy="680770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440236" y="345079"/>
            <a:ext cx="282575" cy="1190625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2100"/>
              </a:lnSpc>
            </a:pPr>
            <a:r>
              <a:rPr sz="1800" spc="-10" dirty="0">
                <a:latin typeface="Arial"/>
                <a:cs typeface="Arial"/>
              </a:rPr>
              <a:t>31-03-2014</a:t>
            </a:r>
            <a:endParaRPr sz="18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76200" y="0"/>
            <a:ext cx="0" cy="6858000"/>
          </a:xfrm>
          <a:custGeom>
            <a:avLst/>
            <a:gdLst/>
            <a:ahLst/>
            <a:cxnLst/>
            <a:rect l="l" t="t" r="r" b="b"/>
            <a:pathLst>
              <a:path h="6858000">
                <a:moveTo>
                  <a:pt x="0" y="0"/>
                </a:moveTo>
                <a:lnTo>
                  <a:pt x="0" y="6858000"/>
                </a:lnTo>
              </a:path>
            </a:pathLst>
          </a:custGeom>
          <a:ln w="57146">
            <a:solidFill>
              <a:srgbClr val="ABA8A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8839200" y="0"/>
            <a:ext cx="304800" cy="6858000"/>
            <a:chOff x="8839200" y="0"/>
            <a:chExt cx="304800" cy="6858000"/>
          </a:xfrm>
        </p:grpSpPr>
        <p:sp>
          <p:nvSpPr>
            <p:cNvPr id="5" name="object 5"/>
            <p:cNvSpPr/>
            <p:nvPr/>
          </p:nvSpPr>
          <p:spPr>
            <a:xfrm>
              <a:off x="8839200" y="0"/>
              <a:ext cx="304800" cy="6858000"/>
            </a:xfrm>
            <a:custGeom>
              <a:avLst/>
              <a:gdLst/>
              <a:ahLst/>
              <a:cxnLst/>
              <a:rect l="l" t="t" r="r" b="b"/>
              <a:pathLst>
                <a:path w="304800" h="6858000">
                  <a:moveTo>
                    <a:pt x="304800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304800" y="6858000"/>
                  </a:lnTo>
                  <a:close/>
                </a:path>
              </a:pathLst>
            </a:custGeom>
            <a:solidFill>
              <a:srgbClr val="ABA8AD">
                <a:alpha val="86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8915400" y="0"/>
              <a:ext cx="0" cy="6858000"/>
            </a:xfrm>
            <a:custGeom>
              <a:avLst/>
              <a:gdLst/>
              <a:ahLst/>
              <a:cxnLst/>
              <a:rect l="l" t="t" r="r" b="b"/>
              <a:pathLst>
                <a:path h="685800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ln w="9344">
              <a:solidFill>
                <a:srgbClr val="33003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" name="object 7"/>
          <p:cNvGrpSpPr/>
          <p:nvPr/>
        </p:nvGrpSpPr>
        <p:grpSpPr>
          <a:xfrm>
            <a:off x="8129269" y="5662929"/>
            <a:ext cx="609600" cy="647700"/>
            <a:chOff x="8129269" y="5662929"/>
            <a:chExt cx="609600" cy="647700"/>
          </a:xfrm>
        </p:grpSpPr>
        <p:sp>
          <p:nvSpPr>
            <p:cNvPr id="8" name="object 8"/>
            <p:cNvSpPr/>
            <p:nvPr/>
          </p:nvSpPr>
          <p:spPr>
            <a:xfrm>
              <a:off x="8155939" y="5714999"/>
              <a:ext cx="549910" cy="549910"/>
            </a:xfrm>
            <a:custGeom>
              <a:avLst/>
              <a:gdLst/>
              <a:ahLst/>
              <a:cxnLst/>
              <a:rect l="l" t="t" r="r" b="b"/>
              <a:pathLst>
                <a:path w="549909" h="549910">
                  <a:moveTo>
                    <a:pt x="275589" y="0"/>
                  </a:moveTo>
                  <a:lnTo>
                    <a:pt x="224997" y="4306"/>
                  </a:lnTo>
                  <a:lnTo>
                    <a:pt x="177812" y="16766"/>
                  </a:lnTo>
                  <a:lnTo>
                    <a:pt x="134714" y="36688"/>
                  </a:lnTo>
                  <a:lnTo>
                    <a:pt x="96382" y="63385"/>
                  </a:lnTo>
                  <a:lnTo>
                    <a:pt x="63496" y="96164"/>
                  </a:lnTo>
                  <a:lnTo>
                    <a:pt x="36735" y="134337"/>
                  </a:lnTo>
                  <a:lnTo>
                    <a:pt x="16780" y="177214"/>
                  </a:lnTo>
                  <a:lnTo>
                    <a:pt x="4308" y="224105"/>
                  </a:lnTo>
                  <a:lnTo>
                    <a:pt x="0" y="274319"/>
                  </a:lnTo>
                  <a:lnTo>
                    <a:pt x="4308" y="324912"/>
                  </a:lnTo>
                  <a:lnTo>
                    <a:pt x="16780" y="372097"/>
                  </a:lnTo>
                  <a:lnTo>
                    <a:pt x="36735" y="415195"/>
                  </a:lnTo>
                  <a:lnTo>
                    <a:pt x="63496" y="453527"/>
                  </a:lnTo>
                  <a:lnTo>
                    <a:pt x="96382" y="486413"/>
                  </a:lnTo>
                  <a:lnTo>
                    <a:pt x="134714" y="513174"/>
                  </a:lnTo>
                  <a:lnTo>
                    <a:pt x="177812" y="533129"/>
                  </a:lnTo>
                  <a:lnTo>
                    <a:pt x="224997" y="545601"/>
                  </a:lnTo>
                  <a:lnTo>
                    <a:pt x="275589" y="549910"/>
                  </a:lnTo>
                  <a:lnTo>
                    <a:pt x="325804" y="545601"/>
                  </a:lnTo>
                  <a:lnTo>
                    <a:pt x="372695" y="533129"/>
                  </a:lnTo>
                  <a:lnTo>
                    <a:pt x="415572" y="513174"/>
                  </a:lnTo>
                  <a:lnTo>
                    <a:pt x="453745" y="486413"/>
                  </a:lnTo>
                  <a:lnTo>
                    <a:pt x="486524" y="453527"/>
                  </a:lnTo>
                  <a:lnTo>
                    <a:pt x="513221" y="415195"/>
                  </a:lnTo>
                  <a:lnTo>
                    <a:pt x="533143" y="372097"/>
                  </a:lnTo>
                  <a:lnTo>
                    <a:pt x="545603" y="324912"/>
                  </a:lnTo>
                  <a:lnTo>
                    <a:pt x="549909" y="274319"/>
                  </a:lnTo>
                  <a:lnTo>
                    <a:pt x="545603" y="224105"/>
                  </a:lnTo>
                  <a:lnTo>
                    <a:pt x="533143" y="177214"/>
                  </a:lnTo>
                  <a:lnTo>
                    <a:pt x="513221" y="134337"/>
                  </a:lnTo>
                  <a:lnTo>
                    <a:pt x="486524" y="96164"/>
                  </a:lnTo>
                  <a:lnTo>
                    <a:pt x="453745" y="63385"/>
                  </a:lnTo>
                  <a:lnTo>
                    <a:pt x="415572" y="36688"/>
                  </a:lnTo>
                  <a:lnTo>
                    <a:pt x="372695" y="16766"/>
                  </a:lnTo>
                  <a:lnTo>
                    <a:pt x="325804" y="4306"/>
                  </a:lnTo>
                  <a:lnTo>
                    <a:pt x="275589" y="0"/>
                  </a:lnTo>
                  <a:close/>
                </a:path>
              </a:pathLst>
            </a:custGeom>
            <a:solidFill>
              <a:srgbClr val="33003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8129269" y="5662929"/>
              <a:ext cx="609600" cy="647700"/>
            </a:xfrm>
            <a:custGeom>
              <a:avLst/>
              <a:gdLst/>
              <a:ahLst/>
              <a:cxnLst/>
              <a:rect l="l" t="t" r="r" b="b"/>
              <a:pathLst>
                <a:path w="609600" h="647700">
                  <a:moveTo>
                    <a:pt x="609600" y="0"/>
                  </a:moveTo>
                  <a:lnTo>
                    <a:pt x="0" y="0"/>
                  </a:lnTo>
                  <a:lnTo>
                    <a:pt x="0" y="647700"/>
                  </a:lnTo>
                  <a:lnTo>
                    <a:pt x="609600" y="64770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2254250" y="241300"/>
            <a:ext cx="4323715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250" dirty="0"/>
              <a:t>IN</a:t>
            </a:r>
            <a:r>
              <a:rPr spc="105" dirty="0"/>
              <a:t>T</a:t>
            </a:r>
            <a:r>
              <a:rPr spc="375" dirty="0"/>
              <a:t>RO</a:t>
            </a:r>
            <a:r>
              <a:rPr spc="330" dirty="0"/>
              <a:t>DUCTIO</a:t>
            </a:r>
            <a:r>
              <a:rPr spc="625" dirty="0"/>
              <a:t>N</a:t>
            </a:r>
          </a:p>
        </p:txBody>
      </p:sp>
      <p:grpSp>
        <p:nvGrpSpPr>
          <p:cNvPr id="11" name="object 11"/>
          <p:cNvGrpSpPr/>
          <p:nvPr/>
        </p:nvGrpSpPr>
        <p:grpSpPr>
          <a:xfrm>
            <a:off x="1461452" y="1184970"/>
            <a:ext cx="4853305" cy="4147820"/>
            <a:chOff x="1461452" y="1184970"/>
            <a:chExt cx="4853305" cy="4147820"/>
          </a:xfrm>
        </p:grpSpPr>
        <p:sp>
          <p:nvSpPr>
            <p:cNvPr id="12" name="object 12"/>
            <p:cNvSpPr/>
            <p:nvPr/>
          </p:nvSpPr>
          <p:spPr>
            <a:xfrm>
              <a:off x="2543870" y="1184970"/>
              <a:ext cx="3336169" cy="414769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475739" y="1628139"/>
              <a:ext cx="4824730" cy="3242310"/>
            </a:xfrm>
            <a:custGeom>
              <a:avLst/>
              <a:gdLst/>
              <a:ahLst/>
              <a:cxnLst/>
              <a:rect l="l" t="t" r="r" b="b"/>
              <a:pathLst>
                <a:path w="4824730" h="3242310">
                  <a:moveTo>
                    <a:pt x="1944370" y="1657350"/>
                  </a:moveTo>
                  <a:lnTo>
                    <a:pt x="0" y="2810510"/>
                  </a:lnTo>
                </a:path>
                <a:path w="4824730" h="3242310">
                  <a:moveTo>
                    <a:pt x="1944370" y="721360"/>
                  </a:moveTo>
                  <a:lnTo>
                    <a:pt x="937260" y="0"/>
                  </a:lnTo>
                </a:path>
                <a:path w="4824730" h="3242310">
                  <a:moveTo>
                    <a:pt x="2809240" y="2738120"/>
                  </a:moveTo>
                  <a:lnTo>
                    <a:pt x="4824730" y="3242310"/>
                  </a:lnTo>
                </a:path>
                <a:path w="4824730" h="3242310">
                  <a:moveTo>
                    <a:pt x="3096260" y="505460"/>
                  </a:moveTo>
                  <a:lnTo>
                    <a:pt x="4608830" y="144780"/>
                  </a:lnTo>
                </a:path>
                <a:path w="4824730" h="3242310">
                  <a:moveTo>
                    <a:pt x="2951480" y="721360"/>
                  </a:moveTo>
                  <a:lnTo>
                    <a:pt x="4608830" y="1008380"/>
                  </a:lnTo>
                </a:path>
                <a:path w="4824730" h="3242310">
                  <a:moveTo>
                    <a:pt x="1440180" y="1584960"/>
                  </a:moveTo>
                  <a:lnTo>
                    <a:pt x="431799" y="1584960"/>
                  </a:lnTo>
                </a:path>
              </a:pathLst>
            </a:custGeom>
            <a:ln w="28393">
              <a:solidFill>
                <a:srgbClr val="33003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405131" y="4688840"/>
            <a:ext cx="7750799" cy="17551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807720" algn="r">
              <a:lnSpc>
                <a:spcPct val="100000"/>
              </a:lnSpc>
              <a:spcBef>
                <a:spcPts val="100"/>
              </a:spcBef>
            </a:pPr>
            <a:r>
              <a:rPr sz="2000" spc="-70" dirty="0">
                <a:latin typeface="Trebuchet MS"/>
                <a:cs typeface="Trebuchet MS"/>
              </a:rPr>
              <a:t>E</a:t>
            </a:r>
            <a:r>
              <a:rPr sz="2000" spc="-110" dirty="0">
                <a:latin typeface="Trebuchet MS"/>
                <a:cs typeface="Trebuchet MS"/>
              </a:rPr>
              <a:t>p</a:t>
            </a:r>
            <a:r>
              <a:rPr sz="2000" spc="-114" dirty="0">
                <a:latin typeface="Trebuchet MS"/>
                <a:cs typeface="Trebuchet MS"/>
              </a:rPr>
              <a:t>idid</a:t>
            </a:r>
            <a:r>
              <a:rPr sz="2000" spc="-130" dirty="0">
                <a:latin typeface="Trebuchet MS"/>
                <a:cs typeface="Trebuchet MS"/>
              </a:rPr>
              <a:t>y</a:t>
            </a:r>
            <a:r>
              <a:rPr sz="2000" spc="-114" dirty="0">
                <a:latin typeface="Trebuchet MS"/>
                <a:cs typeface="Trebuchet MS"/>
              </a:rPr>
              <a:t>m</a:t>
            </a:r>
            <a:r>
              <a:rPr sz="2000" spc="-95" dirty="0">
                <a:latin typeface="Trebuchet MS"/>
                <a:cs typeface="Trebuchet MS"/>
              </a:rPr>
              <a:t>is</a:t>
            </a:r>
            <a:endParaRPr sz="2000" dirty="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2200" dirty="0">
              <a:latin typeface="Trebuchet MS"/>
              <a:cs typeface="Trebuchet MS"/>
            </a:endParaRPr>
          </a:p>
          <a:p>
            <a:pPr marL="12700" marR="5080" indent="414655">
              <a:lnSpc>
                <a:spcPct val="100000"/>
              </a:lnSpc>
            </a:pPr>
            <a:r>
              <a:rPr sz="2400" spc="-70" dirty="0">
                <a:latin typeface="Trebuchet MS"/>
                <a:cs typeface="Trebuchet MS"/>
              </a:rPr>
              <a:t>The </a:t>
            </a:r>
            <a:r>
              <a:rPr sz="2400" spc="-185" dirty="0">
                <a:latin typeface="Trebuchet MS"/>
                <a:cs typeface="Trebuchet MS"/>
              </a:rPr>
              <a:t>male </a:t>
            </a:r>
            <a:r>
              <a:rPr sz="2400" spc="-105" dirty="0">
                <a:latin typeface="Trebuchet MS"/>
                <a:cs typeface="Trebuchet MS"/>
              </a:rPr>
              <a:t>reproductive </a:t>
            </a:r>
            <a:r>
              <a:rPr sz="2400" spc="-114" dirty="0">
                <a:latin typeface="Trebuchet MS"/>
                <a:cs typeface="Trebuchet MS"/>
              </a:rPr>
              <a:t>system </a:t>
            </a:r>
            <a:r>
              <a:rPr sz="2400" spc="-85" dirty="0">
                <a:latin typeface="Trebuchet MS"/>
                <a:cs typeface="Trebuchet MS"/>
              </a:rPr>
              <a:t>consists </a:t>
            </a:r>
            <a:r>
              <a:rPr sz="2400" spc="-130" dirty="0">
                <a:latin typeface="Trebuchet MS"/>
                <a:cs typeface="Trebuchet MS"/>
              </a:rPr>
              <a:t>of </a:t>
            </a:r>
            <a:r>
              <a:rPr sz="2400" spc="-140" dirty="0">
                <a:latin typeface="Trebuchet MS"/>
                <a:cs typeface="Trebuchet MS"/>
              </a:rPr>
              <a:t>the </a:t>
            </a:r>
            <a:r>
              <a:rPr sz="2400" spc="-65" dirty="0">
                <a:latin typeface="Trebuchet MS"/>
                <a:cs typeface="Trebuchet MS"/>
              </a:rPr>
              <a:t>two </a:t>
            </a:r>
            <a:r>
              <a:rPr sz="2400" spc="-120" dirty="0">
                <a:latin typeface="Trebuchet MS"/>
                <a:cs typeface="Trebuchet MS"/>
              </a:rPr>
              <a:t>testes  </a:t>
            </a:r>
            <a:r>
              <a:rPr sz="2400" spc="-185" dirty="0">
                <a:latin typeface="Trebuchet MS"/>
                <a:cs typeface="Trebuchet MS"/>
              </a:rPr>
              <a:t>male </a:t>
            </a:r>
            <a:r>
              <a:rPr sz="2400" spc="-145" dirty="0">
                <a:latin typeface="Trebuchet MS"/>
                <a:cs typeface="Trebuchet MS"/>
              </a:rPr>
              <a:t>gonads), </a:t>
            </a:r>
            <a:r>
              <a:rPr sz="2400" spc="-240" dirty="0">
                <a:latin typeface="Trebuchet MS"/>
                <a:cs typeface="Trebuchet MS"/>
              </a:rPr>
              <a:t>a </a:t>
            </a:r>
            <a:r>
              <a:rPr sz="2400" spc="-114" dirty="0">
                <a:latin typeface="Trebuchet MS"/>
                <a:cs typeface="Trebuchet MS"/>
              </a:rPr>
              <a:t>system </a:t>
            </a:r>
            <a:r>
              <a:rPr sz="2400" spc="-130" dirty="0">
                <a:latin typeface="Trebuchet MS"/>
                <a:cs typeface="Trebuchet MS"/>
              </a:rPr>
              <a:t>of </a:t>
            </a:r>
            <a:r>
              <a:rPr sz="2400" spc="-170" dirty="0">
                <a:latin typeface="Trebuchet MS"/>
                <a:cs typeface="Trebuchet MS"/>
              </a:rPr>
              <a:t>genital </a:t>
            </a:r>
            <a:r>
              <a:rPr sz="2400" spc="-155" dirty="0">
                <a:latin typeface="Trebuchet MS"/>
                <a:cs typeface="Trebuchet MS"/>
              </a:rPr>
              <a:t>ducts, </a:t>
            </a:r>
            <a:r>
              <a:rPr sz="2400" spc="-100" dirty="0">
                <a:latin typeface="Trebuchet MS"/>
                <a:cs typeface="Trebuchet MS"/>
              </a:rPr>
              <a:t>accessory</a:t>
            </a:r>
            <a:r>
              <a:rPr sz="2400" spc="215" dirty="0">
                <a:latin typeface="Trebuchet MS"/>
                <a:cs typeface="Trebuchet MS"/>
              </a:rPr>
              <a:t> </a:t>
            </a:r>
            <a:r>
              <a:rPr sz="2400" spc="-180" dirty="0">
                <a:latin typeface="Trebuchet MS"/>
                <a:cs typeface="Trebuchet MS"/>
              </a:rPr>
              <a:t>glands,</a:t>
            </a:r>
            <a:endParaRPr sz="2400" dirty="0">
              <a:latin typeface="Trebuchet MS"/>
              <a:cs typeface="Trebuchet MS"/>
            </a:endParaRPr>
          </a:p>
          <a:p>
            <a:pPr marL="52705">
              <a:lnSpc>
                <a:spcPct val="100000"/>
              </a:lnSpc>
            </a:pPr>
            <a:r>
              <a:rPr sz="2400" spc="-140" dirty="0">
                <a:latin typeface="Trebuchet MS"/>
                <a:cs typeface="Trebuchet MS"/>
              </a:rPr>
              <a:t>he</a:t>
            </a:r>
            <a:r>
              <a:rPr sz="2400" spc="-65" dirty="0">
                <a:latin typeface="Trebuchet MS"/>
                <a:cs typeface="Trebuchet MS"/>
              </a:rPr>
              <a:t> </a:t>
            </a:r>
            <a:r>
              <a:rPr sz="2400" spc="-165" dirty="0">
                <a:latin typeface="Trebuchet MS"/>
                <a:cs typeface="Trebuchet MS"/>
              </a:rPr>
              <a:t>penis.</a:t>
            </a:r>
            <a:endParaRPr sz="2400" dirty="0">
              <a:latin typeface="Trebuchet MS"/>
              <a:cs typeface="Trebuchet MS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89609" y="4255770"/>
            <a:ext cx="70294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65" dirty="0">
                <a:latin typeface="Trebuchet MS"/>
                <a:cs typeface="Trebuchet MS"/>
              </a:rPr>
              <a:t>Test</a:t>
            </a:r>
            <a:r>
              <a:rPr sz="2000" spc="-90" dirty="0">
                <a:latin typeface="Trebuchet MS"/>
                <a:cs typeface="Trebuchet MS"/>
              </a:rPr>
              <a:t>es</a:t>
            </a:r>
            <a:endParaRPr sz="2000">
              <a:latin typeface="Trebuchet MS"/>
              <a:cs typeface="Trebuchet MS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89609" y="2815590"/>
            <a:ext cx="1078865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000" spc="-100" dirty="0">
                <a:latin typeface="Trebuchet MS"/>
                <a:cs typeface="Trebuchet MS"/>
              </a:rPr>
              <a:t>Penis</a:t>
            </a:r>
            <a:r>
              <a:rPr sz="2000" spc="-135" dirty="0">
                <a:latin typeface="Trebuchet MS"/>
                <a:cs typeface="Trebuchet MS"/>
              </a:rPr>
              <a:t> </a:t>
            </a:r>
            <a:r>
              <a:rPr sz="2000" spc="-105" dirty="0">
                <a:latin typeface="Trebuchet MS"/>
                <a:cs typeface="Trebuchet MS"/>
              </a:rPr>
              <a:t>with  </a:t>
            </a:r>
            <a:r>
              <a:rPr sz="2000" spc="-90" dirty="0">
                <a:latin typeface="Trebuchet MS"/>
                <a:cs typeface="Trebuchet MS"/>
              </a:rPr>
              <a:t>urethra</a:t>
            </a:r>
            <a:endParaRPr sz="2000">
              <a:latin typeface="Trebuchet MS"/>
              <a:cs typeface="Trebuchet MS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256529" y="2454909"/>
            <a:ext cx="168148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120" dirty="0">
                <a:latin typeface="Trebuchet MS"/>
                <a:cs typeface="Trebuchet MS"/>
              </a:rPr>
              <a:t>Ejaculatory</a:t>
            </a:r>
            <a:r>
              <a:rPr sz="2000" spc="-125" dirty="0">
                <a:latin typeface="Trebuchet MS"/>
                <a:cs typeface="Trebuchet MS"/>
              </a:rPr>
              <a:t> </a:t>
            </a:r>
            <a:r>
              <a:rPr sz="2000" spc="-110" dirty="0">
                <a:latin typeface="Trebuchet MS"/>
                <a:cs typeface="Trebuchet MS"/>
              </a:rPr>
              <a:t>duct</a:t>
            </a:r>
            <a:endParaRPr sz="2000">
              <a:latin typeface="Trebuchet MS"/>
              <a:cs typeface="Trebuchet MS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251450" y="1518920"/>
            <a:ext cx="155321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125" dirty="0">
                <a:latin typeface="Trebuchet MS"/>
                <a:cs typeface="Trebuchet MS"/>
              </a:rPr>
              <a:t>Seminal</a:t>
            </a:r>
            <a:r>
              <a:rPr sz="2000" spc="-114" dirty="0">
                <a:latin typeface="Trebuchet MS"/>
                <a:cs typeface="Trebuchet MS"/>
              </a:rPr>
              <a:t> </a:t>
            </a:r>
            <a:r>
              <a:rPr sz="2000" spc="-120" dirty="0">
                <a:latin typeface="Trebuchet MS"/>
                <a:cs typeface="Trebuchet MS"/>
              </a:rPr>
              <a:t>vesicle</a:t>
            </a:r>
            <a:endParaRPr sz="2000">
              <a:latin typeface="Trebuchet MS"/>
              <a:cs typeface="Trebuchet MS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21189" y="1375409"/>
            <a:ext cx="1894079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2000" spc="-95" dirty="0">
                <a:latin typeface="Trebuchet MS"/>
                <a:cs typeface="Trebuchet MS"/>
              </a:rPr>
              <a:t>Du</a:t>
            </a:r>
            <a:r>
              <a:rPr sz="2000" spc="-95" dirty="0">
                <a:latin typeface="Trebuchet MS"/>
                <a:cs typeface="Trebuchet MS"/>
              </a:rPr>
              <a:t>ctus</a:t>
            </a:r>
            <a:r>
              <a:rPr sz="2000" spc="-105" dirty="0">
                <a:latin typeface="Trebuchet MS"/>
                <a:cs typeface="Trebuchet MS"/>
              </a:rPr>
              <a:t> </a:t>
            </a:r>
            <a:r>
              <a:rPr sz="2000" spc="-110" dirty="0">
                <a:latin typeface="Trebuchet MS"/>
                <a:cs typeface="Trebuchet MS"/>
              </a:rPr>
              <a:t>deferens</a:t>
            </a:r>
            <a:endParaRPr sz="2000" dirty="0">
              <a:latin typeface="Trebuchet MS"/>
              <a:cs typeface="Trebuchet MS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4356100" y="2491739"/>
            <a:ext cx="1873250" cy="1731010"/>
          </a:xfrm>
          <a:custGeom>
            <a:avLst/>
            <a:gdLst/>
            <a:ahLst/>
            <a:cxnLst/>
            <a:rect l="l" t="t" r="r" b="b"/>
            <a:pathLst>
              <a:path w="1873250" h="1731010">
                <a:moveTo>
                  <a:pt x="71120" y="0"/>
                </a:moveTo>
                <a:lnTo>
                  <a:pt x="1873250" y="793750"/>
                </a:lnTo>
              </a:path>
              <a:path w="1873250" h="1731010">
                <a:moveTo>
                  <a:pt x="0" y="217170"/>
                </a:moveTo>
                <a:lnTo>
                  <a:pt x="1873250" y="1731010"/>
                </a:lnTo>
              </a:path>
            </a:pathLst>
          </a:custGeom>
          <a:ln w="28393">
            <a:solidFill>
              <a:srgbClr val="3300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5322570" y="3103879"/>
            <a:ext cx="149288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90" dirty="0">
                <a:latin typeface="Trebuchet MS"/>
                <a:cs typeface="Trebuchet MS"/>
              </a:rPr>
              <a:t>Prostate</a:t>
            </a:r>
            <a:r>
              <a:rPr sz="2000" spc="-105" dirty="0">
                <a:latin typeface="Trebuchet MS"/>
                <a:cs typeface="Trebuchet MS"/>
              </a:rPr>
              <a:t> </a:t>
            </a:r>
            <a:r>
              <a:rPr sz="2000" spc="-140" dirty="0">
                <a:latin typeface="Trebuchet MS"/>
                <a:cs typeface="Trebuchet MS"/>
              </a:rPr>
              <a:t>gland</a:t>
            </a:r>
            <a:endParaRPr sz="2000">
              <a:latin typeface="Trebuchet MS"/>
              <a:cs typeface="Trebuchet MS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5396229" y="4110990"/>
            <a:ext cx="20466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85" dirty="0">
                <a:latin typeface="Trebuchet MS"/>
                <a:cs typeface="Trebuchet MS"/>
              </a:rPr>
              <a:t>Bulbourethral</a:t>
            </a:r>
            <a:r>
              <a:rPr sz="2000" spc="-130" dirty="0">
                <a:latin typeface="Trebuchet MS"/>
                <a:cs typeface="Trebuchet MS"/>
              </a:rPr>
              <a:t> </a:t>
            </a:r>
            <a:r>
              <a:rPr sz="2000" spc="-140" dirty="0">
                <a:latin typeface="Trebuchet MS"/>
                <a:cs typeface="Trebuchet MS"/>
              </a:rPr>
              <a:t>gland</a:t>
            </a:r>
            <a:endParaRPr sz="20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440236" y="345079"/>
            <a:ext cx="282575" cy="1190625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2100"/>
              </a:lnSpc>
            </a:pPr>
            <a:r>
              <a:rPr sz="1800" spc="-10" dirty="0">
                <a:latin typeface="Arial"/>
                <a:cs typeface="Arial"/>
              </a:rPr>
              <a:t>31-03-2014</a:t>
            </a:r>
            <a:endParaRPr sz="18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76200" y="0"/>
            <a:ext cx="0" cy="6858000"/>
          </a:xfrm>
          <a:custGeom>
            <a:avLst/>
            <a:gdLst/>
            <a:ahLst/>
            <a:cxnLst/>
            <a:rect l="l" t="t" r="r" b="b"/>
            <a:pathLst>
              <a:path h="6858000">
                <a:moveTo>
                  <a:pt x="0" y="0"/>
                </a:moveTo>
                <a:lnTo>
                  <a:pt x="0" y="6858000"/>
                </a:lnTo>
              </a:path>
            </a:pathLst>
          </a:custGeom>
          <a:ln w="57146">
            <a:solidFill>
              <a:srgbClr val="ABA8A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8839200" y="0"/>
            <a:ext cx="304800" cy="6858000"/>
            <a:chOff x="8839200" y="0"/>
            <a:chExt cx="304800" cy="6858000"/>
          </a:xfrm>
        </p:grpSpPr>
        <p:sp>
          <p:nvSpPr>
            <p:cNvPr id="5" name="object 5"/>
            <p:cNvSpPr/>
            <p:nvPr/>
          </p:nvSpPr>
          <p:spPr>
            <a:xfrm>
              <a:off x="8839200" y="0"/>
              <a:ext cx="304800" cy="6858000"/>
            </a:xfrm>
            <a:custGeom>
              <a:avLst/>
              <a:gdLst/>
              <a:ahLst/>
              <a:cxnLst/>
              <a:rect l="l" t="t" r="r" b="b"/>
              <a:pathLst>
                <a:path w="304800" h="6858000">
                  <a:moveTo>
                    <a:pt x="304800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304800" y="6858000"/>
                  </a:lnTo>
                  <a:close/>
                </a:path>
              </a:pathLst>
            </a:custGeom>
            <a:solidFill>
              <a:srgbClr val="ABA8AD">
                <a:alpha val="86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8915400" y="0"/>
              <a:ext cx="0" cy="6858000"/>
            </a:xfrm>
            <a:custGeom>
              <a:avLst/>
              <a:gdLst/>
              <a:ahLst/>
              <a:cxnLst/>
              <a:rect l="l" t="t" r="r" b="b"/>
              <a:pathLst>
                <a:path h="685800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ln w="9344">
              <a:solidFill>
                <a:srgbClr val="33003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/>
          <p:nvPr/>
        </p:nvSpPr>
        <p:spPr>
          <a:xfrm>
            <a:off x="8155940" y="5715000"/>
            <a:ext cx="549910" cy="549910"/>
          </a:xfrm>
          <a:custGeom>
            <a:avLst/>
            <a:gdLst/>
            <a:ahLst/>
            <a:cxnLst/>
            <a:rect l="l" t="t" r="r" b="b"/>
            <a:pathLst>
              <a:path w="549909" h="549910">
                <a:moveTo>
                  <a:pt x="275589" y="0"/>
                </a:moveTo>
                <a:lnTo>
                  <a:pt x="224997" y="4306"/>
                </a:lnTo>
                <a:lnTo>
                  <a:pt x="177812" y="16766"/>
                </a:lnTo>
                <a:lnTo>
                  <a:pt x="134714" y="36688"/>
                </a:lnTo>
                <a:lnTo>
                  <a:pt x="96382" y="63385"/>
                </a:lnTo>
                <a:lnTo>
                  <a:pt x="63496" y="96164"/>
                </a:lnTo>
                <a:lnTo>
                  <a:pt x="36735" y="134337"/>
                </a:lnTo>
                <a:lnTo>
                  <a:pt x="16780" y="177214"/>
                </a:lnTo>
                <a:lnTo>
                  <a:pt x="4308" y="224105"/>
                </a:lnTo>
                <a:lnTo>
                  <a:pt x="0" y="274319"/>
                </a:lnTo>
                <a:lnTo>
                  <a:pt x="4308" y="324912"/>
                </a:lnTo>
                <a:lnTo>
                  <a:pt x="16780" y="372097"/>
                </a:lnTo>
                <a:lnTo>
                  <a:pt x="36735" y="415195"/>
                </a:lnTo>
                <a:lnTo>
                  <a:pt x="63496" y="453527"/>
                </a:lnTo>
                <a:lnTo>
                  <a:pt x="96382" y="486413"/>
                </a:lnTo>
                <a:lnTo>
                  <a:pt x="134714" y="513174"/>
                </a:lnTo>
                <a:lnTo>
                  <a:pt x="177812" y="533129"/>
                </a:lnTo>
                <a:lnTo>
                  <a:pt x="224997" y="545601"/>
                </a:lnTo>
                <a:lnTo>
                  <a:pt x="275589" y="549910"/>
                </a:lnTo>
                <a:lnTo>
                  <a:pt x="325804" y="545601"/>
                </a:lnTo>
                <a:lnTo>
                  <a:pt x="372695" y="533129"/>
                </a:lnTo>
                <a:lnTo>
                  <a:pt x="415572" y="513174"/>
                </a:lnTo>
                <a:lnTo>
                  <a:pt x="453745" y="486413"/>
                </a:lnTo>
                <a:lnTo>
                  <a:pt x="486524" y="453527"/>
                </a:lnTo>
                <a:lnTo>
                  <a:pt x="513221" y="415195"/>
                </a:lnTo>
                <a:lnTo>
                  <a:pt x="533143" y="372097"/>
                </a:lnTo>
                <a:lnTo>
                  <a:pt x="545603" y="324912"/>
                </a:lnTo>
                <a:lnTo>
                  <a:pt x="549909" y="274319"/>
                </a:lnTo>
                <a:lnTo>
                  <a:pt x="545603" y="224105"/>
                </a:lnTo>
                <a:lnTo>
                  <a:pt x="533143" y="177214"/>
                </a:lnTo>
                <a:lnTo>
                  <a:pt x="513221" y="134337"/>
                </a:lnTo>
                <a:lnTo>
                  <a:pt x="486524" y="96164"/>
                </a:lnTo>
                <a:lnTo>
                  <a:pt x="453745" y="63385"/>
                </a:lnTo>
                <a:lnTo>
                  <a:pt x="415572" y="36688"/>
                </a:lnTo>
                <a:lnTo>
                  <a:pt x="372695" y="16766"/>
                </a:lnTo>
                <a:lnTo>
                  <a:pt x="325804" y="4306"/>
                </a:lnTo>
                <a:lnTo>
                  <a:pt x="275589" y="0"/>
                </a:lnTo>
                <a:close/>
              </a:path>
            </a:pathLst>
          </a:custGeom>
          <a:solidFill>
            <a:srgbClr val="33003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3660140" y="170179"/>
            <a:ext cx="1514475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00" dirty="0"/>
              <a:t>T</a:t>
            </a:r>
            <a:r>
              <a:rPr spc="-90" dirty="0"/>
              <a:t>e</a:t>
            </a:r>
            <a:r>
              <a:rPr spc="-195" dirty="0"/>
              <a:t>stes</a:t>
            </a:r>
          </a:p>
        </p:txBody>
      </p:sp>
      <p:grpSp>
        <p:nvGrpSpPr>
          <p:cNvPr id="9" name="object 9"/>
          <p:cNvGrpSpPr/>
          <p:nvPr/>
        </p:nvGrpSpPr>
        <p:grpSpPr>
          <a:xfrm>
            <a:off x="607695" y="896680"/>
            <a:ext cx="3978970" cy="5499735"/>
            <a:chOff x="529650" y="896680"/>
            <a:chExt cx="4057015" cy="5499735"/>
          </a:xfrm>
        </p:grpSpPr>
        <p:sp>
          <p:nvSpPr>
            <p:cNvPr id="10" name="object 10"/>
            <p:cNvSpPr/>
            <p:nvPr/>
          </p:nvSpPr>
          <p:spPr>
            <a:xfrm>
              <a:off x="529650" y="896680"/>
              <a:ext cx="4056259" cy="506717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619250" y="4293869"/>
              <a:ext cx="2952750" cy="2087880"/>
            </a:xfrm>
            <a:custGeom>
              <a:avLst/>
              <a:gdLst/>
              <a:ahLst/>
              <a:cxnLst/>
              <a:rect l="l" t="t" r="r" b="b"/>
              <a:pathLst>
                <a:path w="2952750" h="2087879">
                  <a:moveTo>
                    <a:pt x="2449829" y="647699"/>
                  </a:moveTo>
                  <a:lnTo>
                    <a:pt x="2952750" y="1944369"/>
                  </a:lnTo>
                </a:path>
                <a:path w="2952750" h="2087879">
                  <a:moveTo>
                    <a:pt x="1009650" y="0"/>
                  </a:moveTo>
                  <a:lnTo>
                    <a:pt x="0" y="1799589"/>
                  </a:lnTo>
                </a:path>
                <a:path w="2952750" h="2087879">
                  <a:moveTo>
                    <a:pt x="1367789" y="720089"/>
                  </a:moveTo>
                  <a:lnTo>
                    <a:pt x="935989" y="1943099"/>
                  </a:lnTo>
                </a:path>
                <a:path w="2952750" h="2087879">
                  <a:moveTo>
                    <a:pt x="1657350" y="1008379"/>
                  </a:moveTo>
                  <a:lnTo>
                    <a:pt x="2089150" y="2087879"/>
                  </a:lnTo>
                </a:path>
              </a:pathLst>
            </a:custGeom>
            <a:ln w="28393">
              <a:solidFill>
                <a:srgbClr val="33003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3989070" y="1159509"/>
            <a:ext cx="4547235" cy="52819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73125" marR="17780" indent="-273050">
              <a:lnSpc>
                <a:spcPct val="100000"/>
              </a:lnSpc>
              <a:spcBef>
                <a:spcPts val="100"/>
              </a:spcBef>
              <a:buClr>
                <a:srgbClr val="33003E"/>
              </a:buClr>
              <a:buSzPct val="68750"/>
              <a:buFont typeface="UnDotum"/>
              <a:buChar char=""/>
              <a:tabLst>
                <a:tab pos="873760" algn="l"/>
              </a:tabLst>
            </a:pPr>
            <a:r>
              <a:rPr sz="2400" spc="-145" dirty="0">
                <a:latin typeface="Trebuchet MS"/>
                <a:cs typeface="Trebuchet MS"/>
              </a:rPr>
              <a:t>Each </a:t>
            </a:r>
            <a:r>
              <a:rPr sz="2400" spc="-125" dirty="0">
                <a:latin typeface="Trebuchet MS"/>
                <a:cs typeface="Trebuchet MS"/>
              </a:rPr>
              <a:t>testis </a:t>
            </a:r>
            <a:r>
              <a:rPr sz="2400" spc="-105" dirty="0">
                <a:latin typeface="Trebuchet MS"/>
                <a:cs typeface="Trebuchet MS"/>
              </a:rPr>
              <a:t>is </a:t>
            </a:r>
            <a:r>
              <a:rPr sz="2400" spc="-180" dirty="0">
                <a:latin typeface="Trebuchet MS"/>
                <a:cs typeface="Trebuchet MS"/>
              </a:rPr>
              <a:t>an </a:t>
            </a:r>
            <a:r>
              <a:rPr sz="2400" spc="-135" dirty="0">
                <a:latin typeface="Trebuchet MS"/>
                <a:cs typeface="Trebuchet MS"/>
              </a:rPr>
              <a:t>oval  </a:t>
            </a:r>
            <a:r>
              <a:rPr sz="2400" spc="-95" dirty="0">
                <a:latin typeface="Trebuchet MS"/>
                <a:cs typeface="Trebuchet MS"/>
              </a:rPr>
              <a:t>structure </a:t>
            </a:r>
            <a:r>
              <a:rPr sz="2400" spc="-85" dirty="0">
                <a:latin typeface="Trebuchet MS"/>
                <a:cs typeface="Trebuchet MS"/>
              </a:rPr>
              <a:t>housed </a:t>
            </a:r>
            <a:r>
              <a:rPr sz="2400" spc="-135" dirty="0">
                <a:latin typeface="Trebuchet MS"/>
                <a:cs typeface="Trebuchet MS"/>
              </a:rPr>
              <a:t>in </a:t>
            </a:r>
            <a:r>
              <a:rPr sz="2400" spc="-120" dirty="0">
                <a:latin typeface="Trebuchet MS"/>
                <a:cs typeface="Trebuchet MS"/>
              </a:rPr>
              <a:t>its  </a:t>
            </a:r>
            <a:r>
              <a:rPr sz="2400" spc="-145" dirty="0">
                <a:latin typeface="Trebuchet MS"/>
                <a:cs typeface="Trebuchet MS"/>
              </a:rPr>
              <a:t>separate </a:t>
            </a:r>
            <a:r>
              <a:rPr sz="2400" spc="-125" dirty="0">
                <a:latin typeface="Trebuchet MS"/>
                <a:cs typeface="Trebuchet MS"/>
              </a:rPr>
              <a:t>compartment </a:t>
            </a:r>
            <a:r>
              <a:rPr sz="2400" spc="-130" dirty="0">
                <a:latin typeface="Trebuchet MS"/>
                <a:cs typeface="Trebuchet MS"/>
              </a:rPr>
              <a:t>within  </a:t>
            </a:r>
            <a:r>
              <a:rPr sz="2400" spc="-140" dirty="0">
                <a:latin typeface="Trebuchet MS"/>
                <a:cs typeface="Trebuchet MS"/>
              </a:rPr>
              <a:t>the</a:t>
            </a:r>
            <a:r>
              <a:rPr sz="2400" spc="-65" dirty="0">
                <a:latin typeface="Trebuchet MS"/>
                <a:cs typeface="Trebuchet MS"/>
              </a:rPr>
              <a:t> </a:t>
            </a:r>
            <a:r>
              <a:rPr sz="2400" spc="-114" dirty="0">
                <a:latin typeface="Trebuchet MS"/>
                <a:cs typeface="Trebuchet MS"/>
              </a:rPr>
              <a:t>scrotum.</a:t>
            </a:r>
            <a:endParaRPr sz="2400">
              <a:latin typeface="Trebuchet MS"/>
              <a:cs typeface="Trebuchet MS"/>
            </a:endParaRPr>
          </a:p>
          <a:p>
            <a:pPr marL="873125" marR="17780" indent="-273050">
              <a:lnSpc>
                <a:spcPct val="100000"/>
              </a:lnSpc>
              <a:spcBef>
                <a:spcPts val="600"/>
              </a:spcBef>
              <a:buClr>
                <a:srgbClr val="33003E"/>
              </a:buClr>
              <a:buSzPct val="68750"/>
              <a:buFont typeface="UnDotum"/>
              <a:buChar char=""/>
              <a:tabLst>
                <a:tab pos="873760" algn="l"/>
              </a:tabLst>
            </a:pPr>
            <a:r>
              <a:rPr sz="2400" spc="-70" dirty="0">
                <a:latin typeface="Trebuchet MS"/>
                <a:cs typeface="Trebuchet MS"/>
              </a:rPr>
              <a:t>The </a:t>
            </a:r>
            <a:r>
              <a:rPr sz="2400" spc="-155" dirty="0">
                <a:latin typeface="Trebuchet MS"/>
                <a:cs typeface="Trebuchet MS"/>
              </a:rPr>
              <a:t>tunica </a:t>
            </a:r>
            <a:r>
              <a:rPr sz="2400" spc="-190" dirty="0">
                <a:latin typeface="Trebuchet MS"/>
                <a:cs typeface="Trebuchet MS"/>
              </a:rPr>
              <a:t>albuginea, </a:t>
            </a:r>
            <a:r>
              <a:rPr sz="2400" spc="-145" dirty="0">
                <a:latin typeface="Trebuchet MS"/>
                <a:cs typeface="Trebuchet MS"/>
              </a:rPr>
              <a:t>the  </a:t>
            </a:r>
            <a:r>
              <a:rPr sz="2400" spc="-120" dirty="0">
                <a:latin typeface="Trebuchet MS"/>
                <a:cs typeface="Trebuchet MS"/>
              </a:rPr>
              <a:t>fibromuscular </a:t>
            </a:r>
            <a:r>
              <a:rPr sz="2400" spc="-125" dirty="0">
                <a:latin typeface="Trebuchet MS"/>
                <a:cs typeface="Trebuchet MS"/>
              </a:rPr>
              <a:t>connective  </a:t>
            </a:r>
            <a:r>
              <a:rPr sz="2400" spc="-114" dirty="0">
                <a:latin typeface="Trebuchet MS"/>
                <a:cs typeface="Trebuchet MS"/>
              </a:rPr>
              <a:t>tissue </a:t>
            </a:r>
            <a:r>
              <a:rPr sz="2400" spc="-150" dirty="0">
                <a:latin typeface="Trebuchet MS"/>
                <a:cs typeface="Trebuchet MS"/>
              </a:rPr>
              <a:t>capsule </a:t>
            </a:r>
            <a:r>
              <a:rPr sz="2400" spc="-130" dirty="0">
                <a:latin typeface="Trebuchet MS"/>
                <a:cs typeface="Trebuchet MS"/>
              </a:rPr>
              <a:t>of </a:t>
            </a:r>
            <a:r>
              <a:rPr sz="2400" spc="-140" dirty="0">
                <a:latin typeface="Trebuchet MS"/>
                <a:cs typeface="Trebuchet MS"/>
              </a:rPr>
              <a:t>the </a:t>
            </a:r>
            <a:r>
              <a:rPr sz="2400" spc="-155" dirty="0">
                <a:latin typeface="Trebuchet MS"/>
                <a:cs typeface="Trebuchet MS"/>
              </a:rPr>
              <a:t>testis, </a:t>
            </a:r>
            <a:r>
              <a:rPr sz="2400" spc="-105" dirty="0">
                <a:latin typeface="Trebuchet MS"/>
                <a:cs typeface="Trebuchet MS"/>
              </a:rPr>
              <a:t>is  </a:t>
            </a:r>
            <a:r>
              <a:rPr sz="2400" spc="-130" dirty="0">
                <a:latin typeface="Trebuchet MS"/>
                <a:cs typeface="Trebuchet MS"/>
              </a:rPr>
              <a:t>thickened </a:t>
            </a:r>
            <a:r>
              <a:rPr sz="2400" spc="-200" dirty="0">
                <a:latin typeface="Trebuchet MS"/>
                <a:cs typeface="Trebuchet MS"/>
              </a:rPr>
              <a:t>at </a:t>
            </a:r>
            <a:r>
              <a:rPr sz="2400" spc="-145" dirty="0">
                <a:latin typeface="Trebuchet MS"/>
                <a:cs typeface="Trebuchet MS"/>
              </a:rPr>
              <a:t>the mediastinum  </a:t>
            </a:r>
            <a:r>
              <a:rPr sz="2400" spc="-155" dirty="0">
                <a:latin typeface="Trebuchet MS"/>
                <a:cs typeface="Trebuchet MS"/>
              </a:rPr>
              <a:t>testis, </a:t>
            </a:r>
            <a:r>
              <a:rPr sz="2400" spc="-95" dirty="0">
                <a:latin typeface="Trebuchet MS"/>
                <a:cs typeface="Trebuchet MS"/>
              </a:rPr>
              <a:t>from </a:t>
            </a:r>
            <a:r>
              <a:rPr sz="2400" spc="-120" dirty="0">
                <a:latin typeface="Trebuchet MS"/>
                <a:cs typeface="Trebuchet MS"/>
              </a:rPr>
              <a:t>which </a:t>
            </a:r>
            <a:r>
              <a:rPr sz="2400" spc="-150" dirty="0">
                <a:latin typeface="Trebuchet MS"/>
                <a:cs typeface="Trebuchet MS"/>
              </a:rPr>
              <a:t>septa </a:t>
            </a:r>
            <a:r>
              <a:rPr sz="2400" spc="-135" dirty="0">
                <a:latin typeface="Trebuchet MS"/>
                <a:cs typeface="Trebuchet MS"/>
              </a:rPr>
              <a:t>are  </a:t>
            </a:r>
            <a:r>
              <a:rPr sz="2400" spc="-120" dirty="0">
                <a:latin typeface="Trebuchet MS"/>
                <a:cs typeface="Trebuchet MS"/>
              </a:rPr>
              <a:t>derived </a:t>
            </a:r>
            <a:r>
              <a:rPr sz="2400" spc="-60" dirty="0">
                <a:latin typeface="Trebuchet MS"/>
                <a:cs typeface="Trebuchet MS"/>
              </a:rPr>
              <a:t>to </a:t>
            </a:r>
            <a:r>
              <a:rPr sz="2400" spc="-130" dirty="0">
                <a:latin typeface="Trebuchet MS"/>
                <a:cs typeface="Trebuchet MS"/>
              </a:rPr>
              <a:t>subdivide </a:t>
            </a:r>
            <a:r>
              <a:rPr sz="2400" spc="-140" dirty="0">
                <a:latin typeface="Trebuchet MS"/>
                <a:cs typeface="Trebuchet MS"/>
              </a:rPr>
              <a:t>the  </a:t>
            </a:r>
            <a:r>
              <a:rPr sz="2400" spc="-120" dirty="0">
                <a:latin typeface="Trebuchet MS"/>
                <a:cs typeface="Trebuchet MS"/>
              </a:rPr>
              <a:t>testis </a:t>
            </a:r>
            <a:r>
              <a:rPr sz="2400" spc="-100" dirty="0">
                <a:latin typeface="Trebuchet MS"/>
                <a:cs typeface="Trebuchet MS"/>
              </a:rPr>
              <a:t>into </a:t>
            </a:r>
            <a:r>
              <a:rPr sz="2400" spc="-130" dirty="0">
                <a:latin typeface="Trebuchet MS"/>
                <a:cs typeface="Trebuchet MS"/>
              </a:rPr>
              <a:t>approximately </a:t>
            </a:r>
            <a:r>
              <a:rPr sz="2400" spc="-60" dirty="0">
                <a:latin typeface="Trebuchet MS"/>
                <a:cs typeface="Trebuchet MS"/>
              </a:rPr>
              <a:t>250  </a:t>
            </a:r>
            <a:r>
              <a:rPr sz="2400" spc="-195" dirty="0">
                <a:latin typeface="Trebuchet MS"/>
                <a:cs typeface="Trebuchet MS"/>
              </a:rPr>
              <a:t>small, </a:t>
            </a:r>
            <a:r>
              <a:rPr sz="2400" spc="-135" dirty="0">
                <a:latin typeface="Trebuchet MS"/>
                <a:cs typeface="Trebuchet MS"/>
              </a:rPr>
              <a:t>incomplete  </a:t>
            </a:r>
            <a:r>
              <a:rPr sz="2400" spc="-140" dirty="0">
                <a:latin typeface="Trebuchet MS"/>
                <a:cs typeface="Trebuchet MS"/>
              </a:rPr>
              <a:t>compartments, </a:t>
            </a:r>
            <a:r>
              <a:rPr sz="2400" spc="-65" dirty="0">
                <a:latin typeface="Trebuchet MS"/>
                <a:cs typeface="Trebuchet MS"/>
              </a:rPr>
              <a:t>known </a:t>
            </a:r>
            <a:r>
              <a:rPr sz="2400" spc="-145" dirty="0">
                <a:latin typeface="Trebuchet MS"/>
                <a:cs typeface="Trebuchet MS"/>
              </a:rPr>
              <a:t>as</a:t>
            </a:r>
            <a:r>
              <a:rPr sz="2400" dirty="0">
                <a:latin typeface="Trebuchet MS"/>
                <a:cs typeface="Trebuchet MS"/>
              </a:rPr>
              <a:t> </a:t>
            </a:r>
            <a:r>
              <a:rPr sz="2400" spc="-140" dirty="0">
                <a:latin typeface="Trebuchet MS"/>
                <a:cs typeface="Trebuchet MS"/>
              </a:rPr>
              <a:t>the</a:t>
            </a:r>
            <a:endParaRPr sz="2400">
              <a:latin typeface="Trebuchet MS"/>
              <a:cs typeface="Trebuchet MS"/>
            </a:endParaRPr>
          </a:p>
          <a:p>
            <a:pPr marL="25400">
              <a:lnSpc>
                <a:spcPct val="100000"/>
              </a:lnSpc>
              <a:spcBef>
                <a:spcPts val="470"/>
              </a:spcBef>
            </a:pPr>
            <a:r>
              <a:rPr sz="1800" spc="-90" dirty="0">
                <a:latin typeface="Trebuchet MS"/>
                <a:cs typeface="Trebuchet MS"/>
              </a:rPr>
              <a:t>Tunica </a:t>
            </a:r>
            <a:r>
              <a:rPr sz="1800" spc="-484" dirty="0">
                <a:latin typeface="Trebuchet MS"/>
                <a:cs typeface="Trebuchet MS"/>
              </a:rPr>
              <a:t>alb</a:t>
            </a:r>
            <a:r>
              <a:rPr sz="3600" spc="-727" baseline="10416" dirty="0">
                <a:latin typeface="Trebuchet MS"/>
                <a:cs typeface="Trebuchet MS"/>
              </a:rPr>
              <a:t>lo</a:t>
            </a:r>
            <a:r>
              <a:rPr sz="1800" spc="-484" dirty="0">
                <a:latin typeface="Trebuchet MS"/>
                <a:cs typeface="Trebuchet MS"/>
              </a:rPr>
              <a:t>ug</a:t>
            </a:r>
            <a:r>
              <a:rPr sz="3600" spc="-727" baseline="10416" dirty="0">
                <a:latin typeface="Trebuchet MS"/>
                <a:cs typeface="Trebuchet MS"/>
              </a:rPr>
              <a:t>b</a:t>
            </a:r>
            <a:r>
              <a:rPr sz="1800" spc="-484" dirty="0">
                <a:latin typeface="Trebuchet MS"/>
                <a:cs typeface="Trebuchet MS"/>
              </a:rPr>
              <a:t>in</a:t>
            </a:r>
            <a:r>
              <a:rPr sz="3600" spc="-727" baseline="10416" dirty="0">
                <a:latin typeface="Trebuchet MS"/>
                <a:cs typeface="Trebuchet MS"/>
              </a:rPr>
              <a:t>u</a:t>
            </a:r>
            <a:r>
              <a:rPr sz="1800" spc="-484" dirty="0">
                <a:latin typeface="Trebuchet MS"/>
                <a:cs typeface="Trebuchet MS"/>
              </a:rPr>
              <a:t>e</a:t>
            </a:r>
            <a:r>
              <a:rPr sz="3600" spc="-727" baseline="10416" dirty="0">
                <a:latin typeface="Trebuchet MS"/>
                <a:cs typeface="Trebuchet MS"/>
              </a:rPr>
              <a:t>l</a:t>
            </a:r>
            <a:r>
              <a:rPr sz="1800" spc="-484" dirty="0">
                <a:latin typeface="Trebuchet MS"/>
                <a:cs typeface="Trebuchet MS"/>
              </a:rPr>
              <a:t>a</a:t>
            </a:r>
            <a:r>
              <a:rPr sz="3600" spc="-727" baseline="10416" dirty="0">
                <a:latin typeface="Trebuchet MS"/>
                <a:cs typeface="Trebuchet MS"/>
              </a:rPr>
              <a:t>i</a:t>
            </a:r>
            <a:r>
              <a:rPr sz="3600" spc="-375" baseline="10416" dirty="0">
                <a:latin typeface="Trebuchet MS"/>
                <a:cs typeface="Trebuchet MS"/>
              </a:rPr>
              <a:t> </a:t>
            </a:r>
            <a:r>
              <a:rPr sz="3600" spc="-232" baseline="10416" dirty="0">
                <a:latin typeface="Trebuchet MS"/>
                <a:cs typeface="Trebuchet MS"/>
              </a:rPr>
              <a:t>testis.</a:t>
            </a:r>
            <a:endParaRPr sz="3600" baseline="10416">
              <a:latin typeface="Trebuchet MS"/>
              <a:cs typeface="Trebuchet MS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517139" y="6416040"/>
            <a:ext cx="11449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75" dirty="0">
                <a:latin typeface="Trebuchet MS"/>
                <a:cs typeface="Trebuchet MS"/>
              </a:rPr>
              <a:t>Lobuli</a:t>
            </a:r>
            <a:r>
              <a:rPr sz="1800" spc="-95" dirty="0">
                <a:latin typeface="Trebuchet MS"/>
                <a:cs typeface="Trebuchet MS"/>
              </a:rPr>
              <a:t> testis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291589" y="6271259"/>
            <a:ext cx="63754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0" dirty="0">
                <a:latin typeface="Trebuchet MS"/>
                <a:cs typeface="Trebuchet MS"/>
              </a:rPr>
              <a:t>S</a:t>
            </a:r>
            <a:r>
              <a:rPr sz="1800" spc="-114" dirty="0">
                <a:latin typeface="Trebuchet MS"/>
                <a:cs typeface="Trebuchet MS"/>
              </a:rPr>
              <a:t>e</a:t>
            </a:r>
            <a:r>
              <a:rPr sz="1800" spc="-135" dirty="0">
                <a:latin typeface="Trebuchet MS"/>
                <a:cs typeface="Trebuchet MS"/>
              </a:rPr>
              <a:t>pta</a:t>
            </a:r>
            <a:r>
              <a:rPr sz="1800" spc="-120" dirty="0">
                <a:latin typeface="Trebuchet MS"/>
                <a:cs typeface="Trebuchet MS"/>
              </a:rPr>
              <a:t>e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0487" y="6055359"/>
            <a:ext cx="7918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10" dirty="0">
                <a:latin typeface="Trebuchet MS"/>
                <a:cs typeface="Trebuchet MS"/>
              </a:rPr>
              <a:t>iastinum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-25858" y="6329679"/>
            <a:ext cx="2406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065">
              <a:lnSpc>
                <a:spcPct val="100000"/>
              </a:lnSpc>
              <a:spcBef>
                <a:spcPts val="100"/>
              </a:spcBef>
            </a:pPr>
            <a:r>
              <a:rPr sz="1800" spc="-120" dirty="0">
                <a:latin typeface="Trebuchet MS"/>
                <a:cs typeface="Trebuchet MS"/>
              </a:rPr>
              <a:t>ti</a:t>
            </a:r>
            <a:r>
              <a:rPr sz="1800" spc="-40" dirty="0">
                <a:latin typeface="Trebuchet MS"/>
                <a:cs typeface="Trebuchet MS"/>
              </a:rPr>
              <a:t>s</a:t>
            </a:r>
            <a:endParaRPr sz="1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440236" y="345079"/>
            <a:ext cx="282575" cy="1190625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2100"/>
              </a:lnSpc>
            </a:pPr>
            <a:r>
              <a:rPr sz="1800" spc="-10" dirty="0">
                <a:latin typeface="Arial"/>
                <a:cs typeface="Arial"/>
              </a:rPr>
              <a:t>31-03-2014</a:t>
            </a:r>
            <a:endParaRPr sz="18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76200" y="0"/>
            <a:ext cx="0" cy="6858000"/>
          </a:xfrm>
          <a:custGeom>
            <a:avLst/>
            <a:gdLst/>
            <a:ahLst/>
            <a:cxnLst/>
            <a:rect l="l" t="t" r="r" b="b"/>
            <a:pathLst>
              <a:path h="6858000">
                <a:moveTo>
                  <a:pt x="0" y="0"/>
                </a:moveTo>
                <a:lnTo>
                  <a:pt x="0" y="6858000"/>
                </a:lnTo>
              </a:path>
            </a:pathLst>
          </a:custGeom>
          <a:ln w="57146">
            <a:solidFill>
              <a:srgbClr val="ABA8A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8839200" y="0"/>
            <a:ext cx="304800" cy="6858000"/>
            <a:chOff x="8839200" y="0"/>
            <a:chExt cx="304800" cy="6858000"/>
          </a:xfrm>
        </p:grpSpPr>
        <p:sp>
          <p:nvSpPr>
            <p:cNvPr id="5" name="object 5"/>
            <p:cNvSpPr/>
            <p:nvPr/>
          </p:nvSpPr>
          <p:spPr>
            <a:xfrm>
              <a:off x="8839200" y="0"/>
              <a:ext cx="304800" cy="6858000"/>
            </a:xfrm>
            <a:custGeom>
              <a:avLst/>
              <a:gdLst/>
              <a:ahLst/>
              <a:cxnLst/>
              <a:rect l="l" t="t" r="r" b="b"/>
              <a:pathLst>
                <a:path w="304800" h="6858000">
                  <a:moveTo>
                    <a:pt x="304800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304800" y="6858000"/>
                  </a:lnTo>
                  <a:close/>
                </a:path>
              </a:pathLst>
            </a:custGeom>
            <a:solidFill>
              <a:srgbClr val="ABA8AD">
                <a:alpha val="86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8915400" y="0"/>
              <a:ext cx="0" cy="6858000"/>
            </a:xfrm>
            <a:custGeom>
              <a:avLst/>
              <a:gdLst/>
              <a:ahLst/>
              <a:cxnLst/>
              <a:rect l="l" t="t" r="r" b="b"/>
              <a:pathLst>
                <a:path h="685800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ln w="9344">
              <a:solidFill>
                <a:srgbClr val="33003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/>
          <p:nvPr/>
        </p:nvSpPr>
        <p:spPr>
          <a:xfrm>
            <a:off x="8155940" y="5715000"/>
            <a:ext cx="549910" cy="549910"/>
          </a:xfrm>
          <a:custGeom>
            <a:avLst/>
            <a:gdLst/>
            <a:ahLst/>
            <a:cxnLst/>
            <a:rect l="l" t="t" r="r" b="b"/>
            <a:pathLst>
              <a:path w="549909" h="549910">
                <a:moveTo>
                  <a:pt x="275589" y="0"/>
                </a:moveTo>
                <a:lnTo>
                  <a:pt x="224997" y="4306"/>
                </a:lnTo>
                <a:lnTo>
                  <a:pt x="177812" y="16766"/>
                </a:lnTo>
                <a:lnTo>
                  <a:pt x="134714" y="36688"/>
                </a:lnTo>
                <a:lnTo>
                  <a:pt x="96382" y="63385"/>
                </a:lnTo>
                <a:lnTo>
                  <a:pt x="63496" y="96164"/>
                </a:lnTo>
                <a:lnTo>
                  <a:pt x="36735" y="134337"/>
                </a:lnTo>
                <a:lnTo>
                  <a:pt x="16780" y="177214"/>
                </a:lnTo>
                <a:lnTo>
                  <a:pt x="4308" y="224105"/>
                </a:lnTo>
                <a:lnTo>
                  <a:pt x="0" y="274319"/>
                </a:lnTo>
                <a:lnTo>
                  <a:pt x="4308" y="324912"/>
                </a:lnTo>
                <a:lnTo>
                  <a:pt x="16780" y="372097"/>
                </a:lnTo>
                <a:lnTo>
                  <a:pt x="36735" y="415195"/>
                </a:lnTo>
                <a:lnTo>
                  <a:pt x="63496" y="453527"/>
                </a:lnTo>
                <a:lnTo>
                  <a:pt x="96382" y="486413"/>
                </a:lnTo>
                <a:lnTo>
                  <a:pt x="134714" y="513174"/>
                </a:lnTo>
                <a:lnTo>
                  <a:pt x="177812" y="533129"/>
                </a:lnTo>
                <a:lnTo>
                  <a:pt x="224997" y="545601"/>
                </a:lnTo>
                <a:lnTo>
                  <a:pt x="275589" y="549910"/>
                </a:lnTo>
                <a:lnTo>
                  <a:pt x="325804" y="545601"/>
                </a:lnTo>
                <a:lnTo>
                  <a:pt x="372695" y="533129"/>
                </a:lnTo>
                <a:lnTo>
                  <a:pt x="415572" y="513174"/>
                </a:lnTo>
                <a:lnTo>
                  <a:pt x="453745" y="486413"/>
                </a:lnTo>
                <a:lnTo>
                  <a:pt x="486524" y="453527"/>
                </a:lnTo>
                <a:lnTo>
                  <a:pt x="513221" y="415195"/>
                </a:lnTo>
                <a:lnTo>
                  <a:pt x="533143" y="372097"/>
                </a:lnTo>
                <a:lnTo>
                  <a:pt x="545603" y="324912"/>
                </a:lnTo>
                <a:lnTo>
                  <a:pt x="549909" y="274319"/>
                </a:lnTo>
                <a:lnTo>
                  <a:pt x="545603" y="224105"/>
                </a:lnTo>
                <a:lnTo>
                  <a:pt x="533143" y="177214"/>
                </a:lnTo>
                <a:lnTo>
                  <a:pt x="513221" y="134337"/>
                </a:lnTo>
                <a:lnTo>
                  <a:pt x="486524" y="96164"/>
                </a:lnTo>
                <a:lnTo>
                  <a:pt x="453745" y="63385"/>
                </a:lnTo>
                <a:lnTo>
                  <a:pt x="415572" y="36688"/>
                </a:lnTo>
                <a:lnTo>
                  <a:pt x="372695" y="16766"/>
                </a:lnTo>
                <a:lnTo>
                  <a:pt x="325804" y="4306"/>
                </a:lnTo>
                <a:lnTo>
                  <a:pt x="275589" y="0"/>
                </a:lnTo>
                <a:close/>
              </a:path>
            </a:pathLst>
          </a:custGeom>
          <a:solidFill>
            <a:srgbClr val="33003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2423160" y="170179"/>
            <a:ext cx="4415790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00" dirty="0"/>
              <a:t>Coverings </a:t>
            </a:r>
            <a:r>
              <a:rPr spc="-229" dirty="0"/>
              <a:t>of</a:t>
            </a:r>
            <a:r>
              <a:rPr spc="-155" dirty="0"/>
              <a:t> </a:t>
            </a:r>
            <a:r>
              <a:rPr spc="-225" dirty="0"/>
              <a:t>testes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5487670" y="1447799"/>
            <a:ext cx="2674620" cy="29959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11785" marR="30480" indent="-274320">
              <a:lnSpc>
                <a:spcPct val="150000"/>
              </a:lnSpc>
              <a:spcBef>
                <a:spcPts val="100"/>
              </a:spcBef>
            </a:pPr>
            <a:r>
              <a:rPr sz="2475" spc="-209" baseline="15151" dirty="0">
                <a:solidFill>
                  <a:srgbClr val="33003E"/>
                </a:solidFill>
                <a:latin typeface="UnDotum"/>
                <a:cs typeface="UnDotum"/>
              </a:rPr>
              <a:t> </a:t>
            </a:r>
            <a:r>
              <a:rPr sz="2400" spc="-114" dirty="0">
                <a:latin typeface="Trebuchet MS"/>
                <a:cs typeface="Trebuchet MS"/>
              </a:rPr>
              <a:t>It </a:t>
            </a:r>
            <a:r>
              <a:rPr sz="2400" spc="-105" dirty="0">
                <a:latin typeface="Trebuchet MS"/>
                <a:cs typeface="Trebuchet MS"/>
              </a:rPr>
              <a:t>is </a:t>
            </a:r>
            <a:r>
              <a:rPr sz="2400" spc="-95" dirty="0">
                <a:latin typeface="Trebuchet MS"/>
                <a:cs typeface="Trebuchet MS"/>
              </a:rPr>
              <a:t>covered </a:t>
            </a:r>
            <a:r>
              <a:rPr sz="2400" spc="-100" dirty="0">
                <a:latin typeface="Trebuchet MS"/>
                <a:cs typeface="Trebuchet MS"/>
              </a:rPr>
              <a:t>from  </a:t>
            </a:r>
            <a:r>
              <a:rPr sz="2400" spc="-105" dirty="0">
                <a:latin typeface="Trebuchet MS"/>
                <a:cs typeface="Trebuchet MS"/>
              </a:rPr>
              <a:t>outside inwards</a:t>
            </a:r>
            <a:r>
              <a:rPr sz="2400" spc="-85" dirty="0">
                <a:latin typeface="Trebuchet MS"/>
                <a:cs typeface="Trebuchet MS"/>
              </a:rPr>
              <a:t> </a:t>
            </a:r>
            <a:r>
              <a:rPr sz="2400" spc="-135" dirty="0">
                <a:latin typeface="Trebuchet MS"/>
                <a:cs typeface="Trebuchet MS"/>
              </a:rPr>
              <a:t>by</a:t>
            </a:r>
            <a:endParaRPr sz="2400">
              <a:latin typeface="Trebuchet MS"/>
              <a:cs typeface="Trebuchet MS"/>
            </a:endParaRPr>
          </a:p>
          <a:p>
            <a:pPr marL="297815" indent="-260350">
              <a:lnSpc>
                <a:spcPct val="100000"/>
              </a:lnSpc>
              <a:spcBef>
                <a:spcPts val="2030"/>
              </a:spcBef>
              <a:buAutoNum type="romanUcParenR"/>
              <a:tabLst>
                <a:tab pos="298450" algn="l"/>
              </a:tabLst>
            </a:pPr>
            <a:r>
              <a:rPr sz="2400" spc="-120" dirty="0">
                <a:latin typeface="Trebuchet MS"/>
                <a:cs typeface="Trebuchet MS"/>
              </a:rPr>
              <a:t>Tunica</a:t>
            </a:r>
            <a:r>
              <a:rPr sz="2400" spc="-80" dirty="0">
                <a:latin typeface="Trebuchet MS"/>
                <a:cs typeface="Trebuchet MS"/>
              </a:rPr>
              <a:t> </a:t>
            </a:r>
            <a:r>
              <a:rPr sz="2400" spc="-145" dirty="0">
                <a:latin typeface="Trebuchet MS"/>
                <a:cs typeface="Trebuchet MS"/>
              </a:rPr>
              <a:t>Vaginalis</a:t>
            </a:r>
            <a:endParaRPr sz="2400">
              <a:latin typeface="Trebuchet MS"/>
              <a:cs typeface="Trebuchet MS"/>
            </a:endParaRPr>
          </a:p>
          <a:p>
            <a:pPr marL="374015" indent="-336550">
              <a:lnSpc>
                <a:spcPct val="100000"/>
              </a:lnSpc>
              <a:spcBef>
                <a:spcPts val="2040"/>
              </a:spcBef>
              <a:buAutoNum type="romanUcParenR"/>
              <a:tabLst>
                <a:tab pos="374650" algn="l"/>
              </a:tabLst>
            </a:pPr>
            <a:r>
              <a:rPr sz="2400" spc="-120" dirty="0">
                <a:latin typeface="Trebuchet MS"/>
                <a:cs typeface="Trebuchet MS"/>
              </a:rPr>
              <a:t>Tunica</a:t>
            </a:r>
            <a:r>
              <a:rPr sz="2400" spc="-70" dirty="0">
                <a:latin typeface="Trebuchet MS"/>
                <a:cs typeface="Trebuchet MS"/>
              </a:rPr>
              <a:t> </a:t>
            </a:r>
            <a:r>
              <a:rPr sz="2400" spc="-175" dirty="0">
                <a:latin typeface="Trebuchet MS"/>
                <a:cs typeface="Trebuchet MS"/>
              </a:rPr>
              <a:t>albuginea</a:t>
            </a:r>
            <a:endParaRPr sz="2400">
              <a:latin typeface="Trebuchet MS"/>
              <a:cs typeface="Trebuchet MS"/>
            </a:endParaRPr>
          </a:p>
          <a:p>
            <a:pPr marL="450215" indent="-412750">
              <a:lnSpc>
                <a:spcPct val="100000"/>
              </a:lnSpc>
              <a:spcBef>
                <a:spcPts val="2039"/>
              </a:spcBef>
              <a:buAutoNum type="romanUcParenR"/>
              <a:tabLst>
                <a:tab pos="450850" algn="l"/>
              </a:tabLst>
            </a:pPr>
            <a:r>
              <a:rPr sz="2400" spc="-120" dirty="0">
                <a:latin typeface="Trebuchet MS"/>
                <a:cs typeface="Trebuchet MS"/>
              </a:rPr>
              <a:t>Tunica</a:t>
            </a:r>
            <a:r>
              <a:rPr sz="2400" spc="-80" dirty="0">
                <a:latin typeface="Trebuchet MS"/>
                <a:cs typeface="Trebuchet MS"/>
              </a:rPr>
              <a:t> </a:t>
            </a:r>
            <a:r>
              <a:rPr sz="2400" spc="-125" dirty="0">
                <a:latin typeface="Trebuchet MS"/>
                <a:cs typeface="Trebuchet MS"/>
              </a:rPr>
              <a:t>vasculosa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166430" y="1112580"/>
            <a:ext cx="5065909" cy="528180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440236" y="345079"/>
            <a:ext cx="282575" cy="1190625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2100"/>
              </a:lnSpc>
            </a:pPr>
            <a:r>
              <a:rPr sz="1800" spc="-10" dirty="0">
                <a:latin typeface="Arial"/>
                <a:cs typeface="Arial"/>
              </a:rPr>
              <a:t>31-03-2014</a:t>
            </a:r>
            <a:endParaRPr sz="18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76200" y="0"/>
            <a:ext cx="0" cy="6858000"/>
          </a:xfrm>
          <a:custGeom>
            <a:avLst/>
            <a:gdLst/>
            <a:ahLst/>
            <a:cxnLst/>
            <a:rect l="l" t="t" r="r" b="b"/>
            <a:pathLst>
              <a:path h="6858000">
                <a:moveTo>
                  <a:pt x="0" y="0"/>
                </a:moveTo>
                <a:lnTo>
                  <a:pt x="0" y="6858000"/>
                </a:lnTo>
              </a:path>
            </a:pathLst>
          </a:custGeom>
          <a:ln w="57146">
            <a:solidFill>
              <a:srgbClr val="ABA8A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8839200" y="0"/>
            <a:ext cx="304800" cy="6858000"/>
            <a:chOff x="8839200" y="0"/>
            <a:chExt cx="304800" cy="6858000"/>
          </a:xfrm>
        </p:grpSpPr>
        <p:sp>
          <p:nvSpPr>
            <p:cNvPr id="5" name="object 5"/>
            <p:cNvSpPr/>
            <p:nvPr/>
          </p:nvSpPr>
          <p:spPr>
            <a:xfrm>
              <a:off x="8839200" y="0"/>
              <a:ext cx="304800" cy="6858000"/>
            </a:xfrm>
            <a:custGeom>
              <a:avLst/>
              <a:gdLst/>
              <a:ahLst/>
              <a:cxnLst/>
              <a:rect l="l" t="t" r="r" b="b"/>
              <a:pathLst>
                <a:path w="304800" h="6858000">
                  <a:moveTo>
                    <a:pt x="304800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304800" y="6858000"/>
                  </a:lnTo>
                  <a:close/>
                </a:path>
              </a:pathLst>
            </a:custGeom>
            <a:solidFill>
              <a:srgbClr val="ABA8AD">
                <a:alpha val="86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8915400" y="0"/>
              <a:ext cx="0" cy="6858000"/>
            </a:xfrm>
            <a:custGeom>
              <a:avLst/>
              <a:gdLst/>
              <a:ahLst/>
              <a:cxnLst/>
              <a:rect l="l" t="t" r="r" b="b"/>
              <a:pathLst>
                <a:path h="685800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ln w="9344">
              <a:solidFill>
                <a:srgbClr val="33003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/>
          <p:nvPr/>
        </p:nvSpPr>
        <p:spPr>
          <a:xfrm>
            <a:off x="8155940" y="5715000"/>
            <a:ext cx="549910" cy="549910"/>
          </a:xfrm>
          <a:custGeom>
            <a:avLst/>
            <a:gdLst/>
            <a:ahLst/>
            <a:cxnLst/>
            <a:rect l="l" t="t" r="r" b="b"/>
            <a:pathLst>
              <a:path w="549909" h="549910">
                <a:moveTo>
                  <a:pt x="275589" y="0"/>
                </a:moveTo>
                <a:lnTo>
                  <a:pt x="224997" y="4306"/>
                </a:lnTo>
                <a:lnTo>
                  <a:pt x="177812" y="16766"/>
                </a:lnTo>
                <a:lnTo>
                  <a:pt x="134714" y="36688"/>
                </a:lnTo>
                <a:lnTo>
                  <a:pt x="96382" y="63385"/>
                </a:lnTo>
                <a:lnTo>
                  <a:pt x="63496" y="96164"/>
                </a:lnTo>
                <a:lnTo>
                  <a:pt x="36735" y="134337"/>
                </a:lnTo>
                <a:lnTo>
                  <a:pt x="16780" y="177214"/>
                </a:lnTo>
                <a:lnTo>
                  <a:pt x="4308" y="224105"/>
                </a:lnTo>
                <a:lnTo>
                  <a:pt x="0" y="274319"/>
                </a:lnTo>
                <a:lnTo>
                  <a:pt x="4308" y="324912"/>
                </a:lnTo>
                <a:lnTo>
                  <a:pt x="16780" y="372097"/>
                </a:lnTo>
                <a:lnTo>
                  <a:pt x="36735" y="415195"/>
                </a:lnTo>
                <a:lnTo>
                  <a:pt x="63496" y="453527"/>
                </a:lnTo>
                <a:lnTo>
                  <a:pt x="96382" y="486413"/>
                </a:lnTo>
                <a:lnTo>
                  <a:pt x="134714" y="513174"/>
                </a:lnTo>
                <a:lnTo>
                  <a:pt x="177812" y="533129"/>
                </a:lnTo>
                <a:lnTo>
                  <a:pt x="224997" y="545601"/>
                </a:lnTo>
                <a:lnTo>
                  <a:pt x="275589" y="549910"/>
                </a:lnTo>
                <a:lnTo>
                  <a:pt x="325804" y="545601"/>
                </a:lnTo>
                <a:lnTo>
                  <a:pt x="372695" y="533129"/>
                </a:lnTo>
                <a:lnTo>
                  <a:pt x="415572" y="513174"/>
                </a:lnTo>
                <a:lnTo>
                  <a:pt x="453745" y="486413"/>
                </a:lnTo>
                <a:lnTo>
                  <a:pt x="486524" y="453527"/>
                </a:lnTo>
                <a:lnTo>
                  <a:pt x="513221" y="415195"/>
                </a:lnTo>
                <a:lnTo>
                  <a:pt x="533143" y="372097"/>
                </a:lnTo>
                <a:lnTo>
                  <a:pt x="545603" y="324912"/>
                </a:lnTo>
                <a:lnTo>
                  <a:pt x="549909" y="274319"/>
                </a:lnTo>
                <a:lnTo>
                  <a:pt x="545603" y="224105"/>
                </a:lnTo>
                <a:lnTo>
                  <a:pt x="533143" y="177214"/>
                </a:lnTo>
                <a:lnTo>
                  <a:pt x="513221" y="134337"/>
                </a:lnTo>
                <a:lnTo>
                  <a:pt x="486524" y="96164"/>
                </a:lnTo>
                <a:lnTo>
                  <a:pt x="453745" y="63385"/>
                </a:lnTo>
                <a:lnTo>
                  <a:pt x="415572" y="36688"/>
                </a:lnTo>
                <a:lnTo>
                  <a:pt x="372695" y="16766"/>
                </a:lnTo>
                <a:lnTo>
                  <a:pt x="325804" y="4306"/>
                </a:lnTo>
                <a:lnTo>
                  <a:pt x="275589" y="0"/>
                </a:lnTo>
                <a:close/>
              </a:path>
            </a:pathLst>
          </a:custGeom>
          <a:solidFill>
            <a:srgbClr val="33003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914403" y="461899"/>
            <a:ext cx="3200395" cy="6965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60" dirty="0"/>
              <a:t>Testes</a:t>
            </a:r>
            <a:r>
              <a:rPr spc="-130" dirty="0"/>
              <a:t> </a:t>
            </a:r>
            <a:r>
              <a:rPr spc="-330" dirty="0"/>
              <a:t>(contd...)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327659" y="1264919"/>
            <a:ext cx="217804" cy="28194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650" spc="-140" dirty="0">
                <a:solidFill>
                  <a:srgbClr val="33003E"/>
                </a:solidFill>
                <a:latin typeface="UnDotum"/>
                <a:cs typeface="UnDotum"/>
              </a:rPr>
              <a:t></a:t>
            </a:r>
            <a:endParaRPr sz="1650">
              <a:latin typeface="UnDotum"/>
              <a:cs typeface="UnDotum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02259" y="1230629"/>
            <a:ext cx="3689985" cy="4643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10515" marR="30480" indent="85090">
              <a:lnSpc>
                <a:spcPct val="100000"/>
              </a:lnSpc>
              <a:spcBef>
                <a:spcPts val="100"/>
              </a:spcBef>
            </a:pPr>
            <a:r>
              <a:rPr sz="2400" spc="-145" dirty="0">
                <a:latin typeface="Trebuchet MS"/>
                <a:cs typeface="Trebuchet MS"/>
              </a:rPr>
              <a:t>Each </a:t>
            </a:r>
            <a:r>
              <a:rPr sz="2400" spc="-125" dirty="0">
                <a:latin typeface="Trebuchet MS"/>
                <a:cs typeface="Trebuchet MS"/>
              </a:rPr>
              <a:t>lobule </a:t>
            </a:r>
            <a:r>
              <a:rPr sz="2400" spc="-120" dirty="0">
                <a:latin typeface="Trebuchet MS"/>
                <a:cs typeface="Trebuchet MS"/>
              </a:rPr>
              <a:t>contains </a:t>
            </a:r>
            <a:r>
              <a:rPr sz="2400" spc="-60" dirty="0">
                <a:latin typeface="Trebuchet MS"/>
                <a:cs typeface="Trebuchet MS"/>
              </a:rPr>
              <a:t>1 to  4 </a:t>
            </a:r>
            <a:r>
              <a:rPr sz="2400" spc="-155" dirty="0">
                <a:latin typeface="Trebuchet MS"/>
                <a:cs typeface="Trebuchet MS"/>
              </a:rPr>
              <a:t>tightly </a:t>
            </a:r>
            <a:r>
              <a:rPr sz="2400" spc="-120" dirty="0">
                <a:latin typeface="Trebuchet MS"/>
                <a:cs typeface="Trebuchet MS"/>
              </a:rPr>
              <a:t>coiled </a:t>
            </a:r>
            <a:r>
              <a:rPr sz="2400" spc="-160" dirty="0">
                <a:latin typeface="Trebuchet MS"/>
                <a:cs typeface="Trebuchet MS"/>
              </a:rPr>
              <a:t>tubules, </a:t>
            </a:r>
            <a:r>
              <a:rPr sz="2400" spc="-140" dirty="0">
                <a:latin typeface="Trebuchet MS"/>
                <a:cs typeface="Trebuchet MS"/>
              </a:rPr>
              <a:t>the  </a:t>
            </a:r>
            <a:r>
              <a:rPr sz="2400" spc="-114" dirty="0">
                <a:latin typeface="Trebuchet MS"/>
                <a:cs typeface="Trebuchet MS"/>
              </a:rPr>
              <a:t>seminiferous</a:t>
            </a:r>
            <a:r>
              <a:rPr sz="2400" spc="-55" dirty="0">
                <a:latin typeface="Trebuchet MS"/>
                <a:cs typeface="Trebuchet MS"/>
              </a:rPr>
              <a:t> </a:t>
            </a:r>
            <a:r>
              <a:rPr sz="2400" spc="-160" dirty="0">
                <a:latin typeface="Trebuchet MS"/>
                <a:cs typeface="Trebuchet MS"/>
              </a:rPr>
              <a:t>tubules.</a:t>
            </a:r>
            <a:endParaRPr sz="2400">
              <a:latin typeface="Trebuchet MS"/>
              <a:cs typeface="Trebuchet MS"/>
            </a:endParaRPr>
          </a:p>
          <a:p>
            <a:pPr marL="310515" marR="109855" indent="-273050" algn="just">
              <a:lnSpc>
                <a:spcPct val="100000"/>
              </a:lnSpc>
              <a:spcBef>
                <a:spcPts val="600"/>
              </a:spcBef>
              <a:buClr>
                <a:srgbClr val="33003E"/>
              </a:buClr>
              <a:buSzPct val="68750"/>
              <a:buFont typeface="UnDotum"/>
              <a:buChar char=""/>
              <a:tabLst>
                <a:tab pos="311150" algn="l"/>
              </a:tabLst>
            </a:pPr>
            <a:r>
              <a:rPr sz="2400" spc="-145" dirty="0">
                <a:latin typeface="Trebuchet MS"/>
                <a:cs typeface="Trebuchet MS"/>
              </a:rPr>
              <a:t>Each </a:t>
            </a:r>
            <a:r>
              <a:rPr sz="2400" spc="-114" dirty="0">
                <a:latin typeface="Trebuchet MS"/>
                <a:cs typeface="Trebuchet MS"/>
              </a:rPr>
              <a:t>seminiferous </a:t>
            </a:r>
            <a:r>
              <a:rPr sz="2400" spc="-130" dirty="0">
                <a:latin typeface="Trebuchet MS"/>
                <a:cs typeface="Trebuchet MS"/>
              </a:rPr>
              <a:t>tubules  </a:t>
            </a:r>
            <a:r>
              <a:rPr sz="2400" spc="-105" dirty="0">
                <a:latin typeface="Trebuchet MS"/>
                <a:cs typeface="Trebuchet MS"/>
              </a:rPr>
              <a:t>is </a:t>
            </a:r>
            <a:r>
              <a:rPr sz="2400" spc="-125" dirty="0">
                <a:latin typeface="Trebuchet MS"/>
                <a:cs typeface="Trebuchet MS"/>
              </a:rPr>
              <a:t>about </a:t>
            </a:r>
            <a:r>
              <a:rPr sz="2400" spc="-90" dirty="0">
                <a:latin typeface="Trebuchet MS"/>
                <a:cs typeface="Trebuchet MS"/>
              </a:rPr>
              <a:t>30-70cm </a:t>
            </a:r>
            <a:r>
              <a:rPr sz="2400" spc="-114" dirty="0">
                <a:latin typeface="Trebuchet MS"/>
                <a:cs typeface="Trebuchet MS"/>
              </a:rPr>
              <a:t>long </a:t>
            </a:r>
            <a:r>
              <a:rPr sz="2400" spc="-160" dirty="0">
                <a:latin typeface="Trebuchet MS"/>
                <a:cs typeface="Trebuchet MS"/>
              </a:rPr>
              <a:t>and  </a:t>
            </a:r>
            <a:r>
              <a:rPr sz="2400" spc="-40" dirty="0">
                <a:latin typeface="Trebuchet MS"/>
                <a:cs typeface="Trebuchet MS"/>
              </a:rPr>
              <a:t>200</a:t>
            </a:r>
            <a:r>
              <a:rPr sz="2400" spc="-40" dirty="0">
                <a:latin typeface="Carlito"/>
                <a:cs typeface="Carlito"/>
              </a:rPr>
              <a:t>μm </a:t>
            </a:r>
            <a:r>
              <a:rPr sz="2400" spc="-5" dirty="0">
                <a:latin typeface="Carlito"/>
                <a:cs typeface="Carlito"/>
              </a:rPr>
              <a:t>in</a:t>
            </a:r>
            <a:r>
              <a:rPr sz="2400" spc="20" dirty="0">
                <a:latin typeface="Carlito"/>
                <a:cs typeface="Carlito"/>
              </a:rPr>
              <a:t> </a:t>
            </a:r>
            <a:r>
              <a:rPr sz="2400" spc="-5" dirty="0">
                <a:latin typeface="Carlito"/>
                <a:cs typeface="Carlito"/>
              </a:rPr>
              <a:t>diameter.</a:t>
            </a:r>
            <a:endParaRPr sz="2400">
              <a:latin typeface="Carlito"/>
              <a:cs typeface="Carlito"/>
            </a:endParaRPr>
          </a:p>
          <a:p>
            <a:pPr marL="310515" marR="179070" indent="-273050" algn="just">
              <a:lnSpc>
                <a:spcPct val="100000"/>
              </a:lnSpc>
              <a:spcBef>
                <a:spcPts val="600"/>
              </a:spcBef>
              <a:buClr>
                <a:srgbClr val="33003E"/>
              </a:buClr>
              <a:buSzPct val="68750"/>
              <a:buFont typeface="UnDotum"/>
              <a:buChar char=""/>
              <a:tabLst>
                <a:tab pos="311150" algn="l"/>
              </a:tabLst>
            </a:pPr>
            <a:r>
              <a:rPr sz="2400" spc="-5" dirty="0">
                <a:latin typeface="Carlito"/>
                <a:cs typeface="Carlito"/>
              </a:rPr>
              <a:t>In between seminiferous  tubules there is presence  of </a:t>
            </a:r>
            <a:r>
              <a:rPr sz="2400" spc="-10" dirty="0">
                <a:latin typeface="Carlito"/>
                <a:cs typeface="Carlito"/>
              </a:rPr>
              <a:t>loose </a:t>
            </a:r>
            <a:r>
              <a:rPr sz="2400" spc="-5" dirty="0">
                <a:latin typeface="Carlito"/>
                <a:cs typeface="Carlito"/>
              </a:rPr>
              <a:t>connective </a:t>
            </a:r>
            <a:r>
              <a:rPr sz="2400" spc="-10" dirty="0">
                <a:latin typeface="Carlito"/>
                <a:cs typeface="Carlito"/>
              </a:rPr>
              <a:t>tissue  </a:t>
            </a:r>
            <a:r>
              <a:rPr sz="2400" dirty="0">
                <a:latin typeface="Carlito"/>
                <a:cs typeface="Carlito"/>
              </a:rPr>
              <a:t>and </a:t>
            </a:r>
            <a:r>
              <a:rPr sz="2400" spc="-10" dirty="0">
                <a:latin typeface="Carlito"/>
                <a:cs typeface="Carlito"/>
              </a:rPr>
              <a:t>blood</a:t>
            </a:r>
            <a:r>
              <a:rPr sz="2400" spc="-25" dirty="0">
                <a:latin typeface="Carlito"/>
                <a:cs typeface="Carlito"/>
              </a:rPr>
              <a:t> </a:t>
            </a:r>
            <a:r>
              <a:rPr sz="2400" spc="-5" dirty="0">
                <a:latin typeface="Carlito"/>
                <a:cs typeface="Carlito"/>
              </a:rPr>
              <a:t>vessels.</a:t>
            </a:r>
            <a:endParaRPr sz="2400">
              <a:latin typeface="Carlito"/>
              <a:cs typeface="Carlito"/>
            </a:endParaRPr>
          </a:p>
          <a:p>
            <a:pPr marL="310515" marR="360680" indent="-273050" algn="just">
              <a:lnSpc>
                <a:spcPct val="100000"/>
              </a:lnSpc>
              <a:spcBef>
                <a:spcPts val="600"/>
              </a:spcBef>
              <a:buClr>
                <a:srgbClr val="33003E"/>
              </a:buClr>
              <a:buSzPct val="68750"/>
              <a:buFont typeface="UnDotum"/>
              <a:buChar char=""/>
              <a:tabLst>
                <a:tab pos="311150" algn="l"/>
              </a:tabLst>
            </a:pPr>
            <a:r>
              <a:rPr sz="2400" spc="-5" dirty="0">
                <a:latin typeface="Carlito"/>
                <a:cs typeface="Carlito"/>
              </a:rPr>
              <a:t>Interstial tissue contains  interstitial cells</a:t>
            </a:r>
            <a:r>
              <a:rPr sz="2400" spc="-25" dirty="0">
                <a:latin typeface="Carlito"/>
                <a:cs typeface="Carlito"/>
              </a:rPr>
              <a:t> </a:t>
            </a:r>
            <a:r>
              <a:rPr sz="2400" spc="-5" dirty="0">
                <a:latin typeface="Carlito"/>
                <a:cs typeface="Carlito"/>
              </a:rPr>
              <a:t>(Leydig</a:t>
            </a:r>
            <a:endParaRPr sz="2400">
              <a:latin typeface="Carlito"/>
              <a:cs typeface="Carlito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00709" y="5848350"/>
            <a:ext cx="255968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latin typeface="Carlito"/>
                <a:cs typeface="Carlito"/>
              </a:rPr>
              <a:t>cells) which</a:t>
            </a:r>
            <a:r>
              <a:rPr sz="2400" spc="-60" dirty="0">
                <a:latin typeface="Carlito"/>
                <a:cs typeface="Carlito"/>
              </a:rPr>
              <a:t> </a:t>
            </a:r>
            <a:r>
              <a:rPr sz="2400" spc="-5" dirty="0">
                <a:latin typeface="Carlito"/>
                <a:cs typeface="Carlito"/>
              </a:rPr>
              <a:t>produce  testosterone.</a:t>
            </a:r>
            <a:endParaRPr sz="2400" dirty="0">
              <a:latin typeface="Carlito"/>
              <a:cs typeface="Carlito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3982780" y="1350644"/>
            <a:ext cx="4578350" cy="4324033"/>
            <a:chOff x="3982780" y="964882"/>
            <a:chExt cx="4578350" cy="4709795"/>
          </a:xfrm>
        </p:grpSpPr>
        <p:sp>
          <p:nvSpPr>
            <p:cNvPr id="13" name="object 13"/>
            <p:cNvSpPr/>
            <p:nvPr/>
          </p:nvSpPr>
          <p:spPr>
            <a:xfrm>
              <a:off x="3982780" y="1328480"/>
              <a:ext cx="4578229" cy="434581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6372859" y="979169"/>
              <a:ext cx="1513840" cy="938530"/>
            </a:xfrm>
            <a:custGeom>
              <a:avLst/>
              <a:gdLst/>
              <a:ahLst/>
              <a:cxnLst/>
              <a:rect l="l" t="t" r="r" b="b"/>
              <a:pathLst>
                <a:path w="1513840" h="938530">
                  <a:moveTo>
                    <a:pt x="0" y="721359"/>
                  </a:moveTo>
                  <a:lnTo>
                    <a:pt x="287019" y="361950"/>
                  </a:lnTo>
                </a:path>
                <a:path w="1513840" h="938530">
                  <a:moveTo>
                    <a:pt x="720089" y="938529"/>
                  </a:moveTo>
                  <a:lnTo>
                    <a:pt x="1513839" y="0"/>
                  </a:lnTo>
                </a:path>
              </a:pathLst>
            </a:custGeom>
            <a:ln w="28393">
              <a:solidFill>
                <a:srgbClr val="33003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7014978" y="938281"/>
            <a:ext cx="15665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90" dirty="0">
                <a:latin typeface="Trebuchet MS"/>
                <a:cs typeface="Trebuchet MS"/>
              </a:rPr>
              <a:t>Tunica</a:t>
            </a:r>
            <a:r>
              <a:rPr sz="1800" spc="-85" dirty="0">
                <a:latin typeface="Trebuchet MS"/>
                <a:cs typeface="Trebuchet MS"/>
              </a:rPr>
              <a:t> </a:t>
            </a:r>
            <a:r>
              <a:rPr sz="1800" spc="-95" dirty="0">
                <a:latin typeface="Trebuchet MS"/>
                <a:cs typeface="Trebuchet MS"/>
              </a:rPr>
              <a:t>vasculosa</a:t>
            </a:r>
            <a:endParaRPr sz="1800" dirty="0">
              <a:latin typeface="Trebuchet MS"/>
              <a:cs typeface="Trebuchet MS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6278879" y="4292600"/>
            <a:ext cx="1607820" cy="1944370"/>
          </a:xfrm>
          <a:custGeom>
            <a:avLst/>
            <a:gdLst/>
            <a:ahLst/>
            <a:cxnLst/>
            <a:rect l="l" t="t" r="r" b="b"/>
            <a:pathLst>
              <a:path w="1607820" h="1944370">
                <a:moveTo>
                  <a:pt x="1319529" y="0"/>
                </a:moveTo>
                <a:lnTo>
                  <a:pt x="1607820" y="1944370"/>
                </a:lnTo>
              </a:path>
              <a:path w="1607820" h="1944370">
                <a:moveTo>
                  <a:pt x="308610" y="721360"/>
                </a:moveTo>
                <a:lnTo>
                  <a:pt x="0" y="1642110"/>
                </a:lnTo>
              </a:path>
            </a:pathLst>
          </a:custGeom>
          <a:ln w="28393">
            <a:solidFill>
              <a:srgbClr val="3300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7396480" y="6153920"/>
            <a:ext cx="72136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0" dirty="0">
                <a:latin typeface="Trebuchet MS"/>
                <a:cs typeface="Trebuchet MS"/>
              </a:rPr>
              <a:t>Septum</a:t>
            </a:r>
            <a:endParaRPr sz="1800" dirty="0">
              <a:latin typeface="Trebuchet MS"/>
              <a:cs typeface="Trebuchet MS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782944" y="5776118"/>
            <a:ext cx="1088390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spc="-100" dirty="0">
                <a:latin typeface="Trebuchet MS"/>
                <a:cs typeface="Trebuchet MS"/>
              </a:rPr>
              <a:t>Interstitial  </a:t>
            </a:r>
            <a:r>
              <a:rPr sz="1800" spc="190" dirty="0">
                <a:latin typeface="Trebuchet MS"/>
                <a:cs typeface="Trebuchet MS"/>
              </a:rPr>
              <a:t>C</a:t>
            </a:r>
            <a:r>
              <a:rPr sz="1800" spc="30" dirty="0">
                <a:latin typeface="Trebuchet MS"/>
                <a:cs typeface="Trebuchet MS"/>
              </a:rPr>
              <a:t>o</a:t>
            </a:r>
            <a:r>
              <a:rPr sz="1800" spc="-100" dirty="0">
                <a:latin typeface="Trebuchet MS"/>
                <a:cs typeface="Trebuchet MS"/>
              </a:rPr>
              <a:t>nn</a:t>
            </a:r>
            <a:r>
              <a:rPr sz="1800" spc="-105" dirty="0">
                <a:latin typeface="Trebuchet MS"/>
                <a:cs typeface="Trebuchet MS"/>
              </a:rPr>
              <a:t>ec</a:t>
            </a:r>
            <a:r>
              <a:rPr sz="1800" spc="-120" dirty="0">
                <a:latin typeface="Trebuchet MS"/>
                <a:cs typeface="Trebuchet MS"/>
              </a:rPr>
              <a:t>ti</a:t>
            </a:r>
            <a:r>
              <a:rPr sz="1800" spc="-95" dirty="0">
                <a:latin typeface="Trebuchet MS"/>
                <a:cs typeface="Trebuchet MS"/>
              </a:rPr>
              <a:t>v</a:t>
            </a:r>
            <a:r>
              <a:rPr sz="1800" spc="-85" dirty="0">
                <a:latin typeface="Trebuchet MS"/>
                <a:cs typeface="Trebuchet MS"/>
              </a:rPr>
              <a:t>e  tissue</a:t>
            </a:r>
            <a:endParaRPr sz="1800" dirty="0">
              <a:latin typeface="Trebuchet MS"/>
              <a:cs typeface="Trebuchet MS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4716779" y="1484630"/>
            <a:ext cx="1079500" cy="4465320"/>
          </a:xfrm>
          <a:custGeom>
            <a:avLst/>
            <a:gdLst/>
            <a:ahLst/>
            <a:cxnLst/>
            <a:rect l="l" t="t" r="r" b="b"/>
            <a:pathLst>
              <a:path w="1079500" h="4465320">
                <a:moveTo>
                  <a:pt x="934720" y="2376170"/>
                </a:moveTo>
                <a:lnTo>
                  <a:pt x="0" y="4465320"/>
                </a:lnTo>
              </a:path>
              <a:path w="1079500" h="4465320">
                <a:moveTo>
                  <a:pt x="1079500" y="1007110"/>
                </a:moveTo>
                <a:lnTo>
                  <a:pt x="575310" y="0"/>
                </a:lnTo>
              </a:path>
              <a:path w="1079500" h="4465320">
                <a:moveTo>
                  <a:pt x="71120" y="1658620"/>
                </a:moveTo>
                <a:lnTo>
                  <a:pt x="575310" y="1270"/>
                </a:lnTo>
              </a:path>
            </a:pathLst>
          </a:custGeom>
          <a:ln w="28393">
            <a:solidFill>
              <a:srgbClr val="3300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/>
          <p:nvPr/>
        </p:nvSpPr>
        <p:spPr>
          <a:xfrm>
            <a:off x="3900864" y="5848350"/>
            <a:ext cx="1207770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spc="-100" dirty="0">
                <a:latin typeface="Trebuchet MS"/>
                <a:cs typeface="Trebuchet MS"/>
              </a:rPr>
              <a:t>Interstitial  </a:t>
            </a:r>
            <a:r>
              <a:rPr sz="1800" spc="-50" dirty="0">
                <a:latin typeface="Trebuchet MS"/>
                <a:cs typeface="Trebuchet MS"/>
              </a:rPr>
              <a:t>Cells</a:t>
            </a:r>
            <a:r>
              <a:rPr sz="1800" spc="-110" dirty="0">
                <a:latin typeface="Trebuchet MS"/>
                <a:cs typeface="Trebuchet MS"/>
              </a:rPr>
              <a:t> </a:t>
            </a:r>
            <a:r>
              <a:rPr sz="1800" spc="-100" dirty="0">
                <a:latin typeface="Trebuchet MS"/>
                <a:cs typeface="Trebuchet MS"/>
              </a:rPr>
              <a:t>(Leydig  </a:t>
            </a:r>
            <a:r>
              <a:rPr sz="1800" spc="-55" dirty="0">
                <a:latin typeface="Trebuchet MS"/>
                <a:cs typeface="Trebuchet MS"/>
              </a:rPr>
              <a:t>Cells)</a:t>
            </a:r>
            <a:endParaRPr sz="1800" dirty="0">
              <a:latin typeface="Trebuchet MS"/>
              <a:cs typeface="Trebuchet MS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4047490" y="943609"/>
            <a:ext cx="27673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lang="en-US" sz="2700" baseline="-16975" dirty="0" err="1">
                <a:latin typeface="Trebuchet MS"/>
                <a:cs typeface="Trebuchet MS"/>
              </a:rPr>
              <a:t>Semineferous</a:t>
            </a:r>
            <a:r>
              <a:rPr lang="en-US" sz="2700" baseline="-16975" dirty="0">
                <a:latin typeface="Trebuchet MS"/>
                <a:cs typeface="Trebuchet MS"/>
              </a:rPr>
              <a:t> tubule</a:t>
            </a:r>
            <a:endParaRPr sz="2700" baseline="-16975" dirty="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440236" y="345079"/>
            <a:ext cx="282575" cy="1190625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2100"/>
              </a:lnSpc>
            </a:pPr>
            <a:r>
              <a:rPr sz="1800" spc="-10" dirty="0">
                <a:latin typeface="Arial"/>
                <a:cs typeface="Arial"/>
              </a:rPr>
              <a:t>31-03-2014</a:t>
            </a:r>
            <a:endParaRPr sz="18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76200" y="0"/>
            <a:ext cx="0" cy="6858000"/>
          </a:xfrm>
          <a:custGeom>
            <a:avLst/>
            <a:gdLst/>
            <a:ahLst/>
            <a:cxnLst/>
            <a:rect l="l" t="t" r="r" b="b"/>
            <a:pathLst>
              <a:path h="6858000">
                <a:moveTo>
                  <a:pt x="0" y="0"/>
                </a:moveTo>
                <a:lnTo>
                  <a:pt x="0" y="6858000"/>
                </a:lnTo>
              </a:path>
            </a:pathLst>
          </a:custGeom>
          <a:ln w="57146">
            <a:solidFill>
              <a:srgbClr val="ABA8A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8839200" y="0"/>
            <a:ext cx="304800" cy="6858000"/>
            <a:chOff x="8839200" y="0"/>
            <a:chExt cx="304800" cy="6858000"/>
          </a:xfrm>
        </p:grpSpPr>
        <p:sp>
          <p:nvSpPr>
            <p:cNvPr id="5" name="object 5"/>
            <p:cNvSpPr/>
            <p:nvPr/>
          </p:nvSpPr>
          <p:spPr>
            <a:xfrm>
              <a:off x="8839200" y="0"/>
              <a:ext cx="304800" cy="6858000"/>
            </a:xfrm>
            <a:custGeom>
              <a:avLst/>
              <a:gdLst/>
              <a:ahLst/>
              <a:cxnLst/>
              <a:rect l="l" t="t" r="r" b="b"/>
              <a:pathLst>
                <a:path w="304800" h="6858000">
                  <a:moveTo>
                    <a:pt x="304800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304800" y="6858000"/>
                  </a:lnTo>
                  <a:close/>
                </a:path>
              </a:pathLst>
            </a:custGeom>
            <a:solidFill>
              <a:srgbClr val="ABA8AD">
                <a:alpha val="86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8915400" y="0"/>
              <a:ext cx="0" cy="6858000"/>
            </a:xfrm>
            <a:custGeom>
              <a:avLst/>
              <a:gdLst/>
              <a:ahLst/>
              <a:cxnLst/>
              <a:rect l="l" t="t" r="r" b="b"/>
              <a:pathLst>
                <a:path h="685800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ln w="9344">
              <a:solidFill>
                <a:srgbClr val="33003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/>
          <p:nvPr/>
        </p:nvSpPr>
        <p:spPr>
          <a:xfrm>
            <a:off x="8155940" y="5715000"/>
            <a:ext cx="549910" cy="549910"/>
          </a:xfrm>
          <a:custGeom>
            <a:avLst/>
            <a:gdLst/>
            <a:ahLst/>
            <a:cxnLst/>
            <a:rect l="l" t="t" r="r" b="b"/>
            <a:pathLst>
              <a:path w="549909" h="549910">
                <a:moveTo>
                  <a:pt x="275589" y="0"/>
                </a:moveTo>
                <a:lnTo>
                  <a:pt x="224997" y="4306"/>
                </a:lnTo>
                <a:lnTo>
                  <a:pt x="177812" y="16766"/>
                </a:lnTo>
                <a:lnTo>
                  <a:pt x="134714" y="36688"/>
                </a:lnTo>
                <a:lnTo>
                  <a:pt x="96382" y="63385"/>
                </a:lnTo>
                <a:lnTo>
                  <a:pt x="63496" y="96164"/>
                </a:lnTo>
                <a:lnTo>
                  <a:pt x="36735" y="134337"/>
                </a:lnTo>
                <a:lnTo>
                  <a:pt x="16780" y="177214"/>
                </a:lnTo>
                <a:lnTo>
                  <a:pt x="4308" y="224105"/>
                </a:lnTo>
                <a:lnTo>
                  <a:pt x="0" y="274319"/>
                </a:lnTo>
                <a:lnTo>
                  <a:pt x="4308" y="324912"/>
                </a:lnTo>
                <a:lnTo>
                  <a:pt x="16780" y="372097"/>
                </a:lnTo>
                <a:lnTo>
                  <a:pt x="36735" y="415195"/>
                </a:lnTo>
                <a:lnTo>
                  <a:pt x="63496" y="453527"/>
                </a:lnTo>
                <a:lnTo>
                  <a:pt x="96382" y="486413"/>
                </a:lnTo>
                <a:lnTo>
                  <a:pt x="134714" y="513174"/>
                </a:lnTo>
                <a:lnTo>
                  <a:pt x="177812" y="533129"/>
                </a:lnTo>
                <a:lnTo>
                  <a:pt x="224997" y="545601"/>
                </a:lnTo>
                <a:lnTo>
                  <a:pt x="275589" y="549910"/>
                </a:lnTo>
                <a:lnTo>
                  <a:pt x="325804" y="545601"/>
                </a:lnTo>
                <a:lnTo>
                  <a:pt x="372695" y="533129"/>
                </a:lnTo>
                <a:lnTo>
                  <a:pt x="415572" y="513174"/>
                </a:lnTo>
                <a:lnTo>
                  <a:pt x="453745" y="486413"/>
                </a:lnTo>
                <a:lnTo>
                  <a:pt x="486524" y="453527"/>
                </a:lnTo>
                <a:lnTo>
                  <a:pt x="513221" y="415195"/>
                </a:lnTo>
                <a:lnTo>
                  <a:pt x="533143" y="372097"/>
                </a:lnTo>
                <a:lnTo>
                  <a:pt x="545603" y="324912"/>
                </a:lnTo>
                <a:lnTo>
                  <a:pt x="549909" y="274319"/>
                </a:lnTo>
                <a:lnTo>
                  <a:pt x="545603" y="224105"/>
                </a:lnTo>
                <a:lnTo>
                  <a:pt x="533143" y="177214"/>
                </a:lnTo>
                <a:lnTo>
                  <a:pt x="513221" y="134337"/>
                </a:lnTo>
                <a:lnTo>
                  <a:pt x="486524" y="96164"/>
                </a:lnTo>
                <a:lnTo>
                  <a:pt x="453745" y="63385"/>
                </a:lnTo>
                <a:lnTo>
                  <a:pt x="415572" y="36688"/>
                </a:lnTo>
                <a:lnTo>
                  <a:pt x="372695" y="16766"/>
                </a:lnTo>
                <a:lnTo>
                  <a:pt x="325804" y="4306"/>
                </a:lnTo>
                <a:lnTo>
                  <a:pt x="275589" y="0"/>
                </a:lnTo>
                <a:close/>
              </a:path>
            </a:pathLst>
          </a:custGeom>
          <a:solidFill>
            <a:srgbClr val="33003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2781300" y="96520"/>
            <a:ext cx="3700145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60" dirty="0"/>
              <a:t>Testes</a:t>
            </a:r>
            <a:r>
              <a:rPr spc="-135" dirty="0"/>
              <a:t> </a:t>
            </a:r>
            <a:r>
              <a:rPr spc="-330" dirty="0"/>
              <a:t>(contd...)</a:t>
            </a:r>
          </a:p>
        </p:txBody>
      </p:sp>
      <p:sp>
        <p:nvSpPr>
          <p:cNvPr id="9" name="object 9"/>
          <p:cNvSpPr/>
          <p:nvPr/>
        </p:nvSpPr>
        <p:spPr>
          <a:xfrm>
            <a:off x="1979929" y="835660"/>
            <a:ext cx="5544820" cy="586848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440236" y="345079"/>
            <a:ext cx="282575" cy="1190625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2100"/>
              </a:lnSpc>
            </a:pPr>
            <a:r>
              <a:rPr sz="1800" spc="-10" dirty="0">
                <a:latin typeface="Arial"/>
                <a:cs typeface="Arial"/>
              </a:rPr>
              <a:t>31-03-2014</a:t>
            </a:r>
            <a:endParaRPr sz="18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76200" y="0"/>
            <a:ext cx="0" cy="6858000"/>
          </a:xfrm>
          <a:custGeom>
            <a:avLst/>
            <a:gdLst/>
            <a:ahLst/>
            <a:cxnLst/>
            <a:rect l="l" t="t" r="r" b="b"/>
            <a:pathLst>
              <a:path h="6858000">
                <a:moveTo>
                  <a:pt x="0" y="0"/>
                </a:moveTo>
                <a:lnTo>
                  <a:pt x="0" y="6858000"/>
                </a:lnTo>
              </a:path>
            </a:pathLst>
          </a:custGeom>
          <a:ln w="57146">
            <a:solidFill>
              <a:srgbClr val="ABA8A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8839200" y="0"/>
            <a:ext cx="304800" cy="6858000"/>
            <a:chOff x="8839200" y="0"/>
            <a:chExt cx="304800" cy="6858000"/>
          </a:xfrm>
        </p:grpSpPr>
        <p:sp>
          <p:nvSpPr>
            <p:cNvPr id="5" name="object 5"/>
            <p:cNvSpPr/>
            <p:nvPr/>
          </p:nvSpPr>
          <p:spPr>
            <a:xfrm>
              <a:off x="8839200" y="0"/>
              <a:ext cx="304800" cy="6858000"/>
            </a:xfrm>
            <a:custGeom>
              <a:avLst/>
              <a:gdLst/>
              <a:ahLst/>
              <a:cxnLst/>
              <a:rect l="l" t="t" r="r" b="b"/>
              <a:pathLst>
                <a:path w="304800" h="6858000">
                  <a:moveTo>
                    <a:pt x="304800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304800" y="6858000"/>
                  </a:lnTo>
                  <a:close/>
                </a:path>
              </a:pathLst>
            </a:custGeom>
            <a:solidFill>
              <a:srgbClr val="ABA8AD">
                <a:alpha val="86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8915400" y="0"/>
              <a:ext cx="0" cy="6858000"/>
            </a:xfrm>
            <a:custGeom>
              <a:avLst/>
              <a:gdLst/>
              <a:ahLst/>
              <a:cxnLst/>
              <a:rect l="l" t="t" r="r" b="b"/>
              <a:pathLst>
                <a:path h="685800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ln w="9344">
              <a:solidFill>
                <a:srgbClr val="33003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/>
          <p:nvPr/>
        </p:nvSpPr>
        <p:spPr>
          <a:xfrm>
            <a:off x="8155940" y="5715000"/>
            <a:ext cx="549910" cy="549910"/>
          </a:xfrm>
          <a:custGeom>
            <a:avLst/>
            <a:gdLst/>
            <a:ahLst/>
            <a:cxnLst/>
            <a:rect l="l" t="t" r="r" b="b"/>
            <a:pathLst>
              <a:path w="549909" h="549910">
                <a:moveTo>
                  <a:pt x="275589" y="0"/>
                </a:moveTo>
                <a:lnTo>
                  <a:pt x="224997" y="4306"/>
                </a:lnTo>
                <a:lnTo>
                  <a:pt x="177812" y="16766"/>
                </a:lnTo>
                <a:lnTo>
                  <a:pt x="134714" y="36688"/>
                </a:lnTo>
                <a:lnTo>
                  <a:pt x="96382" y="63385"/>
                </a:lnTo>
                <a:lnTo>
                  <a:pt x="63496" y="96164"/>
                </a:lnTo>
                <a:lnTo>
                  <a:pt x="36735" y="134337"/>
                </a:lnTo>
                <a:lnTo>
                  <a:pt x="16780" y="177214"/>
                </a:lnTo>
                <a:lnTo>
                  <a:pt x="4308" y="224105"/>
                </a:lnTo>
                <a:lnTo>
                  <a:pt x="0" y="274319"/>
                </a:lnTo>
                <a:lnTo>
                  <a:pt x="4308" y="324912"/>
                </a:lnTo>
                <a:lnTo>
                  <a:pt x="16780" y="372097"/>
                </a:lnTo>
                <a:lnTo>
                  <a:pt x="36735" y="415195"/>
                </a:lnTo>
                <a:lnTo>
                  <a:pt x="63496" y="453527"/>
                </a:lnTo>
                <a:lnTo>
                  <a:pt x="96382" y="486413"/>
                </a:lnTo>
                <a:lnTo>
                  <a:pt x="134714" y="513174"/>
                </a:lnTo>
                <a:lnTo>
                  <a:pt x="177812" y="533129"/>
                </a:lnTo>
                <a:lnTo>
                  <a:pt x="224997" y="545601"/>
                </a:lnTo>
                <a:lnTo>
                  <a:pt x="275589" y="549910"/>
                </a:lnTo>
                <a:lnTo>
                  <a:pt x="325804" y="545601"/>
                </a:lnTo>
                <a:lnTo>
                  <a:pt x="372695" y="533129"/>
                </a:lnTo>
                <a:lnTo>
                  <a:pt x="415572" y="513174"/>
                </a:lnTo>
                <a:lnTo>
                  <a:pt x="453745" y="486413"/>
                </a:lnTo>
                <a:lnTo>
                  <a:pt x="486524" y="453527"/>
                </a:lnTo>
                <a:lnTo>
                  <a:pt x="513221" y="415195"/>
                </a:lnTo>
                <a:lnTo>
                  <a:pt x="533143" y="372097"/>
                </a:lnTo>
                <a:lnTo>
                  <a:pt x="545603" y="324912"/>
                </a:lnTo>
                <a:lnTo>
                  <a:pt x="549909" y="274319"/>
                </a:lnTo>
                <a:lnTo>
                  <a:pt x="545603" y="224105"/>
                </a:lnTo>
                <a:lnTo>
                  <a:pt x="533143" y="177214"/>
                </a:lnTo>
                <a:lnTo>
                  <a:pt x="513221" y="134337"/>
                </a:lnTo>
                <a:lnTo>
                  <a:pt x="486524" y="96164"/>
                </a:lnTo>
                <a:lnTo>
                  <a:pt x="453745" y="63385"/>
                </a:lnTo>
                <a:lnTo>
                  <a:pt x="415572" y="36688"/>
                </a:lnTo>
                <a:lnTo>
                  <a:pt x="372695" y="16766"/>
                </a:lnTo>
                <a:lnTo>
                  <a:pt x="325804" y="4306"/>
                </a:lnTo>
                <a:lnTo>
                  <a:pt x="275589" y="0"/>
                </a:lnTo>
                <a:close/>
              </a:path>
            </a:pathLst>
          </a:custGeom>
          <a:solidFill>
            <a:srgbClr val="33003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231140" y="1372869"/>
            <a:ext cx="3455670" cy="3619500"/>
          </a:xfrm>
          <a:prstGeom prst="rect">
            <a:avLst/>
          </a:prstGeom>
        </p:spPr>
        <p:txBody>
          <a:bodyPr vert="horz" wrap="square" lIns="0" tIns="8763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690"/>
              </a:spcBef>
            </a:pPr>
            <a:r>
              <a:rPr sz="2400" spc="-114" dirty="0">
                <a:solidFill>
                  <a:srgbClr val="BF0000"/>
                </a:solidFill>
                <a:latin typeface="Trebuchet MS"/>
                <a:cs typeface="Trebuchet MS"/>
              </a:rPr>
              <a:t>Seminiferous</a:t>
            </a:r>
            <a:r>
              <a:rPr sz="2400" spc="-55" dirty="0">
                <a:solidFill>
                  <a:srgbClr val="BF0000"/>
                </a:solidFill>
                <a:latin typeface="Trebuchet MS"/>
                <a:cs typeface="Trebuchet MS"/>
              </a:rPr>
              <a:t> </a:t>
            </a:r>
            <a:r>
              <a:rPr sz="2400" spc="-175" dirty="0">
                <a:solidFill>
                  <a:srgbClr val="BF0000"/>
                </a:solidFill>
                <a:latin typeface="Trebuchet MS"/>
                <a:cs typeface="Trebuchet MS"/>
              </a:rPr>
              <a:t>tubule:</a:t>
            </a:r>
            <a:endParaRPr sz="2400">
              <a:latin typeface="Trebuchet MS"/>
              <a:cs typeface="Trebuchet MS"/>
            </a:endParaRPr>
          </a:p>
          <a:p>
            <a:pPr marL="311150" marR="30480" indent="-273050">
              <a:lnSpc>
                <a:spcPct val="100000"/>
              </a:lnSpc>
              <a:spcBef>
                <a:spcPts val="590"/>
              </a:spcBef>
            </a:pPr>
            <a:r>
              <a:rPr sz="2475" spc="-209" baseline="15151" dirty="0">
                <a:solidFill>
                  <a:srgbClr val="33003E"/>
                </a:solidFill>
                <a:latin typeface="UnDotum"/>
                <a:cs typeface="UnDotum"/>
              </a:rPr>
              <a:t> </a:t>
            </a:r>
            <a:r>
              <a:rPr sz="2400" spc="-75" dirty="0">
                <a:latin typeface="Trebuchet MS"/>
                <a:cs typeface="Trebuchet MS"/>
              </a:rPr>
              <a:t>The </a:t>
            </a:r>
            <a:r>
              <a:rPr sz="2400" spc="-114" dirty="0">
                <a:latin typeface="Trebuchet MS"/>
                <a:cs typeface="Trebuchet MS"/>
              </a:rPr>
              <a:t>seminiferous </a:t>
            </a:r>
            <a:r>
              <a:rPr sz="2400" spc="-130" dirty="0">
                <a:latin typeface="Trebuchet MS"/>
                <a:cs typeface="Trebuchet MS"/>
              </a:rPr>
              <a:t>tubules  are </a:t>
            </a:r>
            <a:r>
              <a:rPr sz="2400" spc="-145" dirty="0">
                <a:latin typeface="Trebuchet MS"/>
                <a:cs typeface="Trebuchet MS"/>
              </a:rPr>
              <a:t>lined </a:t>
            </a:r>
            <a:r>
              <a:rPr sz="2400" spc="-140" dirty="0">
                <a:latin typeface="Trebuchet MS"/>
                <a:cs typeface="Trebuchet MS"/>
              </a:rPr>
              <a:t>by </a:t>
            </a:r>
            <a:r>
              <a:rPr sz="2400" spc="-105" dirty="0">
                <a:latin typeface="Trebuchet MS"/>
                <a:cs typeface="Trebuchet MS"/>
              </a:rPr>
              <a:t>complex  </a:t>
            </a:r>
            <a:r>
              <a:rPr sz="2400" spc="-150" dirty="0">
                <a:latin typeface="Trebuchet MS"/>
                <a:cs typeface="Trebuchet MS"/>
              </a:rPr>
              <a:t>stratified epithelium  </a:t>
            </a:r>
            <a:r>
              <a:rPr sz="2400" spc="-120" dirty="0">
                <a:latin typeface="Trebuchet MS"/>
                <a:cs typeface="Trebuchet MS"/>
              </a:rPr>
              <a:t>which </a:t>
            </a:r>
            <a:r>
              <a:rPr sz="2400" spc="-85" dirty="0">
                <a:latin typeface="Trebuchet MS"/>
                <a:cs typeface="Trebuchet MS"/>
              </a:rPr>
              <a:t>consists </a:t>
            </a:r>
            <a:r>
              <a:rPr sz="2400" spc="-135" dirty="0">
                <a:latin typeface="Trebuchet MS"/>
                <a:cs typeface="Trebuchet MS"/>
              </a:rPr>
              <a:t>of </a:t>
            </a:r>
            <a:r>
              <a:rPr sz="2400" spc="-60" dirty="0">
                <a:latin typeface="Trebuchet MS"/>
                <a:cs typeface="Trebuchet MS"/>
              </a:rPr>
              <a:t>two  </a:t>
            </a:r>
            <a:r>
              <a:rPr sz="2400" spc="-140" dirty="0">
                <a:latin typeface="Trebuchet MS"/>
                <a:cs typeface="Trebuchet MS"/>
              </a:rPr>
              <a:t>major </a:t>
            </a:r>
            <a:r>
              <a:rPr sz="2400" spc="-135" dirty="0">
                <a:latin typeface="Trebuchet MS"/>
                <a:cs typeface="Trebuchet MS"/>
              </a:rPr>
              <a:t>class </a:t>
            </a:r>
            <a:r>
              <a:rPr sz="2400" spc="-130" dirty="0">
                <a:latin typeface="Trebuchet MS"/>
                <a:cs typeface="Trebuchet MS"/>
              </a:rPr>
              <a:t>of</a:t>
            </a:r>
            <a:r>
              <a:rPr sz="2400" spc="75" dirty="0">
                <a:latin typeface="Trebuchet MS"/>
                <a:cs typeface="Trebuchet MS"/>
              </a:rPr>
              <a:t> </a:t>
            </a:r>
            <a:r>
              <a:rPr sz="2400" spc="-145" dirty="0">
                <a:latin typeface="Trebuchet MS"/>
                <a:cs typeface="Trebuchet MS"/>
              </a:rPr>
              <a:t>cells</a:t>
            </a:r>
            <a:endParaRPr sz="2400">
              <a:latin typeface="Trebuchet MS"/>
              <a:cs typeface="Trebuchet MS"/>
            </a:endParaRPr>
          </a:p>
          <a:p>
            <a:pPr marL="311150" marR="225425" indent="-273050">
              <a:lnSpc>
                <a:spcPct val="100000"/>
              </a:lnSpc>
              <a:spcBef>
                <a:spcPts val="600"/>
              </a:spcBef>
              <a:buAutoNum type="romanUcParenR"/>
              <a:tabLst>
                <a:tab pos="298450" algn="l"/>
              </a:tabLst>
            </a:pPr>
            <a:r>
              <a:rPr sz="2400" spc="-100" dirty="0">
                <a:latin typeface="Trebuchet MS"/>
                <a:cs typeface="Trebuchet MS"/>
              </a:rPr>
              <a:t>Supporting </a:t>
            </a:r>
            <a:r>
              <a:rPr sz="2400" spc="-145" dirty="0">
                <a:latin typeface="Trebuchet MS"/>
                <a:cs typeface="Trebuchet MS"/>
              </a:rPr>
              <a:t>cells </a:t>
            </a:r>
            <a:r>
              <a:rPr sz="2400" spc="-100" dirty="0">
                <a:latin typeface="Trebuchet MS"/>
                <a:cs typeface="Trebuchet MS"/>
              </a:rPr>
              <a:t>(sertoli  </a:t>
            </a:r>
            <a:r>
              <a:rPr sz="2400" spc="-135" dirty="0">
                <a:latin typeface="Trebuchet MS"/>
                <a:cs typeface="Trebuchet MS"/>
              </a:rPr>
              <a:t>cells)</a:t>
            </a:r>
            <a:endParaRPr sz="2400">
              <a:latin typeface="Trebuchet MS"/>
              <a:cs typeface="Trebuchet MS"/>
            </a:endParaRPr>
          </a:p>
          <a:p>
            <a:pPr marL="374015" indent="-336550">
              <a:lnSpc>
                <a:spcPct val="100000"/>
              </a:lnSpc>
              <a:spcBef>
                <a:spcPts val="600"/>
              </a:spcBef>
              <a:buAutoNum type="romanUcParenR"/>
              <a:tabLst>
                <a:tab pos="374650" algn="l"/>
              </a:tabLst>
            </a:pPr>
            <a:r>
              <a:rPr sz="2400" spc="-125" dirty="0">
                <a:latin typeface="Trebuchet MS"/>
                <a:cs typeface="Trebuchet MS"/>
              </a:rPr>
              <a:t>Spermatogenic</a:t>
            </a:r>
            <a:r>
              <a:rPr sz="2400" spc="-60" dirty="0">
                <a:latin typeface="Trebuchet MS"/>
                <a:cs typeface="Trebuchet MS"/>
              </a:rPr>
              <a:t> </a:t>
            </a:r>
            <a:r>
              <a:rPr sz="2400" spc="-145" dirty="0">
                <a:latin typeface="Trebuchet MS"/>
                <a:cs typeface="Trebuchet MS"/>
              </a:rPr>
              <a:t>cells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56540" y="5076190"/>
            <a:ext cx="217804" cy="28194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650" spc="-140" dirty="0">
                <a:solidFill>
                  <a:srgbClr val="33003E"/>
                </a:solidFill>
                <a:latin typeface="UnDotum"/>
                <a:cs typeface="UnDotum"/>
              </a:rPr>
              <a:t></a:t>
            </a:r>
            <a:endParaRPr sz="1650">
              <a:latin typeface="UnDotum"/>
              <a:cs typeface="UnDotum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29590" y="5043170"/>
            <a:ext cx="313626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85090">
              <a:lnSpc>
                <a:spcPct val="100000"/>
              </a:lnSpc>
              <a:spcBef>
                <a:spcPts val="100"/>
              </a:spcBef>
            </a:pPr>
            <a:r>
              <a:rPr sz="2400" spc="-114" dirty="0">
                <a:latin typeface="Trebuchet MS"/>
                <a:cs typeface="Trebuchet MS"/>
              </a:rPr>
              <a:t>It </a:t>
            </a:r>
            <a:r>
              <a:rPr sz="2400" spc="-105" dirty="0">
                <a:latin typeface="Trebuchet MS"/>
                <a:cs typeface="Trebuchet MS"/>
              </a:rPr>
              <a:t>is </a:t>
            </a:r>
            <a:r>
              <a:rPr sz="2400" spc="-75" dirty="0">
                <a:latin typeface="Trebuchet MS"/>
                <a:cs typeface="Trebuchet MS"/>
              </a:rPr>
              <a:t>surrounded </a:t>
            </a:r>
            <a:r>
              <a:rPr sz="2400" spc="-135" dirty="0">
                <a:latin typeface="Trebuchet MS"/>
                <a:cs typeface="Trebuchet MS"/>
              </a:rPr>
              <a:t>by </a:t>
            </a:r>
            <a:r>
              <a:rPr sz="2400" spc="-140" dirty="0">
                <a:latin typeface="Trebuchet MS"/>
                <a:cs typeface="Trebuchet MS"/>
              </a:rPr>
              <a:t>layer  </a:t>
            </a:r>
            <a:r>
              <a:rPr sz="2400" spc="-130" dirty="0">
                <a:latin typeface="Trebuchet MS"/>
                <a:cs typeface="Trebuchet MS"/>
              </a:rPr>
              <a:t>of </a:t>
            </a:r>
            <a:r>
              <a:rPr sz="2400" spc="-125" dirty="0">
                <a:latin typeface="Trebuchet MS"/>
                <a:cs typeface="Trebuchet MS"/>
              </a:rPr>
              <a:t>connective</a:t>
            </a:r>
            <a:r>
              <a:rPr sz="2400" spc="5" dirty="0">
                <a:latin typeface="Trebuchet MS"/>
                <a:cs typeface="Trebuchet MS"/>
              </a:rPr>
              <a:t> </a:t>
            </a:r>
            <a:r>
              <a:rPr sz="2400" spc="-150" dirty="0">
                <a:latin typeface="Trebuchet MS"/>
                <a:cs typeface="Trebuchet MS"/>
              </a:rPr>
              <a:t>tissue.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219440" y="5802694"/>
            <a:ext cx="127635" cy="2559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989"/>
              </a:lnSpc>
            </a:pPr>
            <a:r>
              <a:rPr sz="1800" dirty="0">
                <a:latin typeface="Arial"/>
                <a:cs typeface="Arial"/>
              </a:rPr>
              <a:t>7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3404643" y="893853"/>
            <a:ext cx="5141595" cy="5428615"/>
            <a:chOff x="3404643" y="893853"/>
            <a:chExt cx="5141595" cy="5428615"/>
          </a:xfrm>
        </p:grpSpPr>
        <p:sp>
          <p:nvSpPr>
            <p:cNvPr id="13" name="object 13"/>
            <p:cNvSpPr/>
            <p:nvPr/>
          </p:nvSpPr>
          <p:spPr>
            <a:xfrm>
              <a:off x="3768150" y="1041460"/>
              <a:ext cx="4777619" cy="513702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3418840" y="908049"/>
              <a:ext cx="3817620" cy="5400040"/>
            </a:xfrm>
            <a:custGeom>
              <a:avLst/>
              <a:gdLst/>
              <a:ahLst/>
              <a:cxnLst/>
              <a:rect l="l" t="t" r="r" b="b"/>
              <a:pathLst>
                <a:path w="3817620" h="5400040">
                  <a:moveTo>
                    <a:pt x="1657350" y="4177029"/>
                  </a:moveTo>
                  <a:lnTo>
                    <a:pt x="0" y="5257800"/>
                  </a:lnTo>
                </a:path>
                <a:path w="3817620" h="5400040">
                  <a:moveTo>
                    <a:pt x="3313430" y="4536440"/>
                  </a:moveTo>
                  <a:lnTo>
                    <a:pt x="3601719" y="5400040"/>
                  </a:lnTo>
                </a:path>
                <a:path w="3817620" h="5400040">
                  <a:moveTo>
                    <a:pt x="3097530" y="864870"/>
                  </a:moveTo>
                  <a:lnTo>
                    <a:pt x="3817619" y="0"/>
                  </a:lnTo>
                </a:path>
              </a:pathLst>
            </a:custGeom>
            <a:ln w="28393">
              <a:solidFill>
                <a:srgbClr val="33003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1507489" y="6127750"/>
            <a:ext cx="179578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105" dirty="0">
                <a:latin typeface="Trebuchet MS"/>
                <a:cs typeface="Trebuchet MS"/>
              </a:rPr>
              <a:t>connective</a:t>
            </a:r>
            <a:r>
              <a:rPr sz="2000" spc="-80" dirty="0">
                <a:latin typeface="Trebuchet MS"/>
                <a:cs typeface="Trebuchet MS"/>
              </a:rPr>
              <a:t> </a:t>
            </a:r>
            <a:r>
              <a:rPr sz="2000" spc="-100" dirty="0">
                <a:latin typeface="Trebuchet MS"/>
                <a:cs typeface="Trebuchet MS"/>
              </a:rPr>
              <a:t>tissue</a:t>
            </a:r>
            <a:endParaRPr sz="2000">
              <a:latin typeface="Trebuchet MS"/>
              <a:cs typeface="Trebuchet MS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327650" y="6271259"/>
            <a:ext cx="205867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105" dirty="0">
                <a:latin typeface="Trebuchet MS"/>
                <a:cs typeface="Trebuchet MS"/>
              </a:rPr>
              <a:t>Spermatogenic</a:t>
            </a:r>
            <a:r>
              <a:rPr sz="2000" spc="-90" dirty="0">
                <a:latin typeface="Trebuchet MS"/>
                <a:cs typeface="Trebuchet MS"/>
              </a:rPr>
              <a:t> </a:t>
            </a:r>
            <a:r>
              <a:rPr sz="2000" spc="-120" dirty="0">
                <a:latin typeface="Trebuchet MS"/>
                <a:cs typeface="Trebuchet MS"/>
              </a:rPr>
              <a:t>cells</a:t>
            </a:r>
            <a:endParaRPr sz="2000">
              <a:latin typeface="Trebuchet MS"/>
              <a:cs typeface="Trebuchet MS"/>
            </a:endParaRPr>
          </a:p>
        </p:txBody>
      </p:sp>
      <p:sp>
        <p:nvSpPr>
          <p:cNvPr id="17" name="object 17"/>
          <p:cNvSpPr txBox="1">
            <a:spLocks noGrp="1"/>
          </p:cNvSpPr>
          <p:nvPr>
            <p:ph type="title"/>
          </p:nvPr>
        </p:nvSpPr>
        <p:spPr>
          <a:xfrm>
            <a:off x="256540" y="241300"/>
            <a:ext cx="8289223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pc="105" dirty="0"/>
              <a:t>T</a:t>
            </a:r>
            <a:r>
              <a:rPr spc="-235" dirty="0"/>
              <a:t>es</a:t>
            </a:r>
            <a:r>
              <a:rPr spc="-200" dirty="0"/>
              <a:t>t</a:t>
            </a:r>
            <a:r>
              <a:rPr spc="-195" dirty="0"/>
              <a:t>es</a:t>
            </a:r>
            <a:r>
              <a:rPr spc="-105" dirty="0"/>
              <a:t> </a:t>
            </a:r>
            <a:r>
              <a:rPr spc="-195" dirty="0"/>
              <a:t>(</a:t>
            </a:r>
            <a:r>
              <a:rPr spc="-254" dirty="0"/>
              <a:t>c</a:t>
            </a:r>
            <a:r>
              <a:rPr spc="70" dirty="0"/>
              <a:t>o</a:t>
            </a:r>
            <a:r>
              <a:rPr spc="-204" dirty="0"/>
              <a:t>n</a:t>
            </a:r>
            <a:r>
              <a:rPr spc="-285" dirty="0"/>
              <a:t>t</a:t>
            </a:r>
            <a:r>
              <a:rPr spc="-525" dirty="0"/>
              <a:t>d</a:t>
            </a:r>
            <a:r>
              <a:rPr spc="-355" dirty="0"/>
              <a:t>.</a:t>
            </a:r>
            <a:r>
              <a:rPr spc="-665" dirty="0"/>
              <a:t>..</a:t>
            </a:r>
            <a:r>
              <a:rPr spc="-1150" dirty="0"/>
              <a:t>)</a:t>
            </a:r>
            <a:r>
              <a:rPr lang="en-US" spc="-1150" dirty="0"/>
              <a:t>     </a:t>
            </a:r>
            <a:r>
              <a:rPr sz="3000" spc="-75" baseline="-8333" dirty="0">
                <a:solidFill>
                  <a:srgbClr val="000000"/>
                </a:solidFill>
              </a:rPr>
              <a:t>S</a:t>
            </a:r>
            <a:endParaRPr sz="3000" baseline="-8333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440236" y="345079"/>
            <a:ext cx="282575" cy="1190625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2100"/>
              </a:lnSpc>
            </a:pPr>
            <a:r>
              <a:rPr sz="1800" spc="-10" dirty="0">
                <a:latin typeface="Arial"/>
                <a:cs typeface="Arial"/>
              </a:rPr>
              <a:t>31-03-2014</a:t>
            </a:r>
            <a:endParaRPr sz="18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76200" y="0"/>
            <a:ext cx="0" cy="6858000"/>
          </a:xfrm>
          <a:custGeom>
            <a:avLst/>
            <a:gdLst/>
            <a:ahLst/>
            <a:cxnLst/>
            <a:rect l="l" t="t" r="r" b="b"/>
            <a:pathLst>
              <a:path h="6858000">
                <a:moveTo>
                  <a:pt x="0" y="0"/>
                </a:moveTo>
                <a:lnTo>
                  <a:pt x="0" y="6858000"/>
                </a:lnTo>
              </a:path>
            </a:pathLst>
          </a:custGeom>
          <a:ln w="57146">
            <a:solidFill>
              <a:srgbClr val="ABA8A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8839200" y="0"/>
            <a:ext cx="304800" cy="6858000"/>
            <a:chOff x="8839200" y="0"/>
            <a:chExt cx="304800" cy="6858000"/>
          </a:xfrm>
        </p:grpSpPr>
        <p:sp>
          <p:nvSpPr>
            <p:cNvPr id="5" name="object 5"/>
            <p:cNvSpPr/>
            <p:nvPr/>
          </p:nvSpPr>
          <p:spPr>
            <a:xfrm>
              <a:off x="8839200" y="0"/>
              <a:ext cx="304800" cy="6858000"/>
            </a:xfrm>
            <a:custGeom>
              <a:avLst/>
              <a:gdLst/>
              <a:ahLst/>
              <a:cxnLst/>
              <a:rect l="l" t="t" r="r" b="b"/>
              <a:pathLst>
                <a:path w="304800" h="6858000">
                  <a:moveTo>
                    <a:pt x="304800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304800" y="6858000"/>
                  </a:lnTo>
                  <a:close/>
                </a:path>
              </a:pathLst>
            </a:custGeom>
            <a:solidFill>
              <a:srgbClr val="ABA8AD">
                <a:alpha val="86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8915400" y="0"/>
              <a:ext cx="0" cy="6858000"/>
            </a:xfrm>
            <a:custGeom>
              <a:avLst/>
              <a:gdLst/>
              <a:ahLst/>
              <a:cxnLst/>
              <a:rect l="l" t="t" r="r" b="b"/>
              <a:pathLst>
                <a:path h="685800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ln w="9344">
              <a:solidFill>
                <a:srgbClr val="33003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/>
          <p:nvPr/>
        </p:nvSpPr>
        <p:spPr>
          <a:xfrm>
            <a:off x="8155940" y="5715000"/>
            <a:ext cx="549910" cy="549910"/>
          </a:xfrm>
          <a:custGeom>
            <a:avLst/>
            <a:gdLst/>
            <a:ahLst/>
            <a:cxnLst/>
            <a:rect l="l" t="t" r="r" b="b"/>
            <a:pathLst>
              <a:path w="549909" h="549910">
                <a:moveTo>
                  <a:pt x="275589" y="0"/>
                </a:moveTo>
                <a:lnTo>
                  <a:pt x="224997" y="4306"/>
                </a:lnTo>
                <a:lnTo>
                  <a:pt x="177812" y="16766"/>
                </a:lnTo>
                <a:lnTo>
                  <a:pt x="134714" y="36688"/>
                </a:lnTo>
                <a:lnTo>
                  <a:pt x="96382" y="63385"/>
                </a:lnTo>
                <a:lnTo>
                  <a:pt x="63496" y="96164"/>
                </a:lnTo>
                <a:lnTo>
                  <a:pt x="36735" y="134337"/>
                </a:lnTo>
                <a:lnTo>
                  <a:pt x="16780" y="177214"/>
                </a:lnTo>
                <a:lnTo>
                  <a:pt x="4308" y="224105"/>
                </a:lnTo>
                <a:lnTo>
                  <a:pt x="0" y="274319"/>
                </a:lnTo>
                <a:lnTo>
                  <a:pt x="4308" y="324912"/>
                </a:lnTo>
                <a:lnTo>
                  <a:pt x="16780" y="372097"/>
                </a:lnTo>
                <a:lnTo>
                  <a:pt x="36735" y="415195"/>
                </a:lnTo>
                <a:lnTo>
                  <a:pt x="63496" y="453527"/>
                </a:lnTo>
                <a:lnTo>
                  <a:pt x="96382" y="486413"/>
                </a:lnTo>
                <a:lnTo>
                  <a:pt x="134714" y="513174"/>
                </a:lnTo>
                <a:lnTo>
                  <a:pt x="177812" y="533129"/>
                </a:lnTo>
                <a:lnTo>
                  <a:pt x="224997" y="545601"/>
                </a:lnTo>
                <a:lnTo>
                  <a:pt x="275589" y="549910"/>
                </a:lnTo>
                <a:lnTo>
                  <a:pt x="325804" y="545601"/>
                </a:lnTo>
                <a:lnTo>
                  <a:pt x="372695" y="533129"/>
                </a:lnTo>
                <a:lnTo>
                  <a:pt x="415572" y="513174"/>
                </a:lnTo>
                <a:lnTo>
                  <a:pt x="453745" y="486413"/>
                </a:lnTo>
                <a:lnTo>
                  <a:pt x="486524" y="453527"/>
                </a:lnTo>
                <a:lnTo>
                  <a:pt x="513221" y="415195"/>
                </a:lnTo>
                <a:lnTo>
                  <a:pt x="533143" y="372097"/>
                </a:lnTo>
                <a:lnTo>
                  <a:pt x="545603" y="324912"/>
                </a:lnTo>
                <a:lnTo>
                  <a:pt x="549909" y="274319"/>
                </a:lnTo>
                <a:lnTo>
                  <a:pt x="545603" y="224105"/>
                </a:lnTo>
                <a:lnTo>
                  <a:pt x="533143" y="177214"/>
                </a:lnTo>
                <a:lnTo>
                  <a:pt x="513221" y="134337"/>
                </a:lnTo>
                <a:lnTo>
                  <a:pt x="486524" y="96164"/>
                </a:lnTo>
                <a:lnTo>
                  <a:pt x="453745" y="63385"/>
                </a:lnTo>
                <a:lnTo>
                  <a:pt x="415572" y="36688"/>
                </a:lnTo>
                <a:lnTo>
                  <a:pt x="372695" y="16766"/>
                </a:lnTo>
                <a:lnTo>
                  <a:pt x="325804" y="4306"/>
                </a:lnTo>
                <a:lnTo>
                  <a:pt x="275589" y="0"/>
                </a:lnTo>
                <a:close/>
              </a:path>
            </a:pathLst>
          </a:custGeom>
          <a:solidFill>
            <a:srgbClr val="33003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2491739" y="241300"/>
            <a:ext cx="3701415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60" dirty="0"/>
              <a:t>Testes</a:t>
            </a:r>
            <a:r>
              <a:rPr spc="-135" dirty="0"/>
              <a:t> </a:t>
            </a:r>
            <a:r>
              <a:rPr spc="-330" dirty="0"/>
              <a:t>(contd...)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401320" y="1301750"/>
            <a:ext cx="151828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95" dirty="0">
                <a:solidFill>
                  <a:srgbClr val="BF0000"/>
                </a:solidFill>
                <a:latin typeface="Trebuchet MS"/>
                <a:cs typeface="Trebuchet MS"/>
              </a:rPr>
              <a:t>Sertoli</a:t>
            </a:r>
            <a:r>
              <a:rPr sz="2400" spc="-125" dirty="0">
                <a:solidFill>
                  <a:srgbClr val="BF0000"/>
                </a:solidFill>
                <a:latin typeface="Trebuchet MS"/>
                <a:cs typeface="Trebuchet MS"/>
              </a:rPr>
              <a:t> </a:t>
            </a:r>
            <a:r>
              <a:rPr sz="2400" spc="-180" dirty="0">
                <a:solidFill>
                  <a:srgbClr val="BF0000"/>
                </a:solidFill>
                <a:latin typeface="Trebuchet MS"/>
                <a:cs typeface="Trebuchet MS"/>
              </a:rPr>
              <a:t>cells: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01320" y="1776730"/>
            <a:ext cx="217804" cy="28194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650" spc="-140" dirty="0">
                <a:solidFill>
                  <a:srgbClr val="33003E"/>
                </a:solidFill>
                <a:latin typeface="UnDotum"/>
                <a:cs typeface="UnDotum"/>
              </a:rPr>
              <a:t></a:t>
            </a:r>
            <a:endParaRPr sz="1650">
              <a:latin typeface="UnDotum"/>
              <a:cs typeface="UnDotum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75920" y="1743709"/>
            <a:ext cx="3371850" cy="3393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11150" marR="163195" indent="85090">
              <a:lnSpc>
                <a:spcPct val="100000"/>
              </a:lnSpc>
              <a:spcBef>
                <a:spcPts val="100"/>
              </a:spcBef>
            </a:pPr>
            <a:r>
              <a:rPr sz="2400" spc="-140" dirty="0">
                <a:latin typeface="Trebuchet MS"/>
                <a:cs typeface="Trebuchet MS"/>
              </a:rPr>
              <a:t>Tall </a:t>
            </a:r>
            <a:r>
              <a:rPr sz="2400" spc="-114" dirty="0">
                <a:latin typeface="Trebuchet MS"/>
                <a:cs typeface="Trebuchet MS"/>
              </a:rPr>
              <a:t>columnar </a:t>
            </a:r>
            <a:r>
              <a:rPr sz="2400" spc="-145" dirty="0">
                <a:latin typeface="Trebuchet MS"/>
                <a:cs typeface="Trebuchet MS"/>
              </a:rPr>
              <a:t>cells  </a:t>
            </a:r>
            <a:r>
              <a:rPr sz="2400" spc="-130" dirty="0">
                <a:latin typeface="Trebuchet MS"/>
                <a:cs typeface="Trebuchet MS"/>
              </a:rPr>
              <a:t>extending </a:t>
            </a:r>
            <a:r>
              <a:rPr sz="2400" spc="-95" dirty="0">
                <a:latin typeface="Trebuchet MS"/>
                <a:cs typeface="Trebuchet MS"/>
              </a:rPr>
              <a:t>from </a:t>
            </a:r>
            <a:r>
              <a:rPr sz="2400" spc="-175" dirty="0">
                <a:latin typeface="Trebuchet MS"/>
                <a:cs typeface="Trebuchet MS"/>
              </a:rPr>
              <a:t>basal  </a:t>
            </a:r>
            <a:r>
              <a:rPr sz="2400" spc="-185" dirty="0">
                <a:latin typeface="Trebuchet MS"/>
                <a:cs typeface="Trebuchet MS"/>
              </a:rPr>
              <a:t>lamina </a:t>
            </a:r>
            <a:r>
              <a:rPr sz="2400" spc="-60" dirty="0">
                <a:latin typeface="Trebuchet MS"/>
                <a:cs typeface="Trebuchet MS"/>
              </a:rPr>
              <a:t>to </a:t>
            </a:r>
            <a:r>
              <a:rPr sz="2400" spc="-150" dirty="0">
                <a:latin typeface="Trebuchet MS"/>
                <a:cs typeface="Trebuchet MS"/>
              </a:rPr>
              <a:t>free </a:t>
            </a:r>
            <a:r>
              <a:rPr sz="2400" spc="-165" dirty="0">
                <a:latin typeface="Trebuchet MS"/>
                <a:cs typeface="Trebuchet MS"/>
              </a:rPr>
              <a:t>epithelial  </a:t>
            </a:r>
            <a:r>
              <a:rPr sz="2400" spc="-170" dirty="0">
                <a:latin typeface="Trebuchet MS"/>
                <a:cs typeface="Trebuchet MS"/>
              </a:rPr>
              <a:t>surface.</a:t>
            </a:r>
            <a:endParaRPr sz="2400">
              <a:latin typeface="Trebuchet MS"/>
              <a:cs typeface="Trebuchet MS"/>
            </a:endParaRPr>
          </a:p>
          <a:p>
            <a:pPr marL="311150" marR="30480" indent="-273050">
              <a:lnSpc>
                <a:spcPct val="100000"/>
              </a:lnSpc>
              <a:spcBef>
                <a:spcPts val="600"/>
              </a:spcBef>
            </a:pPr>
            <a:r>
              <a:rPr sz="2475" spc="-209" baseline="15151" dirty="0">
                <a:solidFill>
                  <a:srgbClr val="33003E"/>
                </a:solidFill>
                <a:latin typeface="UnDotum"/>
                <a:cs typeface="UnDotum"/>
              </a:rPr>
              <a:t> </a:t>
            </a:r>
            <a:r>
              <a:rPr sz="2400" spc="-90" dirty="0">
                <a:latin typeface="Trebuchet MS"/>
                <a:cs typeface="Trebuchet MS"/>
              </a:rPr>
              <a:t>They </a:t>
            </a:r>
            <a:r>
              <a:rPr sz="2400" spc="-165" dirty="0">
                <a:latin typeface="Trebuchet MS"/>
                <a:cs typeface="Trebuchet MS"/>
              </a:rPr>
              <a:t>have </a:t>
            </a:r>
            <a:r>
              <a:rPr sz="2400" spc="-114" dirty="0">
                <a:latin typeface="Trebuchet MS"/>
                <a:cs typeface="Trebuchet MS"/>
              </a:rPr>
              <a:t>irregular  outlines </a:t>
            </a:r>
            <a:r>
              <a:rPr sz="2400" spc="-145" dirty="0">
                <a:latin typeface="Trebuchet MS"/>
                <a:cs typeface="Trebuchet MS"/>
              </a:rPr>
              <a:t>as </a:t>
            </a:r>
            <a:r>
              <a:rPr sz="2400" spc="-140" dirty="0">
                <a:latin typeface="Trebuchet MS"/>
                <a:cs typeface="Trebuchet MS"/>
              </a:rPr>
              <a:t>they </a:t>
            </a:r>
            <a:r>
              <a:rPr sz="2400" spc="-160" dirty="0">
                <a:latin typeface="Trebuchet MS"/>
                <a:cs typeface="Trebuchet MS"/>
              </a:rPr>
              <a:t>have  </a:t>
            </a:r>
            <a:r>
              <a:rPr sz="2400" spc="-165" dirty="0">
                <a:latin typeface="Trebuchet MS"/>
                <a:cs typeface="Trebuchet MS"/>
              </a:rPr>
              <a:t>lateral </a:t>
            </a:r>
            <a:r>
              <a:rPr sz="2400" spc="-80" dirty="0">
                <a:latin typeface="Trebuchet MS"/>
                <a:cs typeface="Trebuchet MS"/>
              </a:rPr>
              <a:t>processes </a:t>
            </a:r>
            <a:r>
              <a:rPr sz="2400" spc="-120" dirty="0">
                <a:latin typeface="Trebuchet MS"/>
                <a:cs typeface="Trebuchet MS"/>
              </a:rPr>
              <a:t>which  </a:t>
            </a:r>
            <a:r>
              <a:rPr sz="2400" spc="-55" dirty="0">
                <a:latin typeface="Trebuchet MS"/>
                <a:cs typeface="Trebuchet MS"/>
              </a:rPr>
              <a:t>surround</a:t>
            </a:r>
            <a:r>
              <a:rPr sz="2400" spc="-114" dirty="0">
                <a:latin typeface="Trebuchet MS"/>
                <a:cs typeface="Trebuchet MS"/>
              </a:rPr>
              <a:t> </a:t>
            </a:r>
            <a:r>
              <a:rPr sz="2400" spc="-125" dirty="0">
                <a:latin typeface="Trebuchet MS"/>
                <a:cs typeface="Trebuchet MS"/>
              </a:rPr>
              <a:t>spermatogenic  </a:t>
            </a:r>
            <a:r>
              <a:rPr sz="2400" spc="-180" dirty="0">
                <a:latin typeface="Trebuchet MS"/>
                <a:cs typeface="Trebuchet MS"/>
              </a:rPr>
              <a:t>cells.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8206740" y="5768340"/>
            <a:ext cx="153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Arial"/>
                <a:cs typeface="Arial"/>
              </a:rPr>
              <a:t>8</a:t>
            </a:r>
            <a:endParaRPr sz="1800">
              <a:latin typeface="Arial"/>
              <a:cs typeface="Arial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4140200" y="1412239"/>
            <a:ext cx="4608830" cy="51117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440236" y="345079"/>
            <a:ext cx="282575" cy="1190625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2100"/>
              </a:lnSpc>
            </a:pPr>
            <a:r>
              <a:rPr sz="1800" spc="-10" dirty="0">
                <a:latin typeface="Arial"/>
                <a:cs typeface="Arial"/>
              </a:rPr>
              <a:t>31-03-2014</a:t>
            </a:r>
            <a:endParaRPr sz="18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76200" y="0"/>
            <a:ext cx="0" cy="6858000"/>
          </a:xfrm>
          <a:custGeom>
            <a:avLst/>
            <a:gdLst/>
            <a:ahLst/>
            <a:cxnLst/>
            <a:rect l="l" t="t" r="r" b="b"/>
            <a:pathLst>
              <a:path h="6858000">
                <a:moveTo>
                  <a:pt x="0" y="0"/>
                </a:moveTo>
                <a:lnTo>
                  <a:pt x="0" y="6858000"/>
                </a:lnTo>
              </a:path>
            </a:pathLst>
          </a:custGeom>
          <a:ln w="57146">
            <a:solidFill>
              <a:srgbClr val="ABA8A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8839200" y="0"/>
            <a:ext cx="304800" cy="6858000"/>
            <a:chOff x="8839200" y="0"/>
            <a:chExt cx="304800" cy="6858000"/>
          </a:xfrm>
        </p:grpSpPr>
        <p:sp>
          <p:nvSpPr>
            <p:cNvPr id="5" name="object 5"/>
            <p:cNvSpPr/>
            <p:nvPr/>
          </p:nvSpPr>
          <p:spPr>
            <a:xfrm>
              <a:off x="8839200" y="0"/>
              <a:ext cx="304800" cy="6858000"/>
            </a:xfrm>
            <a:custGeom>
              <a:avLst/>
              <a:gdLst/>
              <a:ahLst/>
              <a:cxnLst/>
              <a:rect l="l" t="t" r="r" b="b"/>
              <a:pathLst>
                <a:path w="304800" h="6858000">
                  <a:moveTo>
                    <a:pt x="304800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304800" y="6858000"/>
                  </a:lnTo>
                  <a:close/>
                </a:path>
              </a:pathLst>
            </a:custGeom>
            <a:solidFill>
              <a:srgbClr val="ABA8AD">
                <a:alpha val="86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8915400" y="0"/>
              <a:ext cx="0" cy="6858000"/>
            </a:xfrm>
            <a:custGeom>
              <a:avLst/>
              <a:gdLst/>
              <a:ahLst/>
              <a:cxnLst/>
              <a:rect l="l" t="t" r="r" b="b"/>
              <a:pathLst>
                <a:path h="685800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ln w="9344">
              <a:solidFill>
                <a:srgbClr val="33003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/>
          <p:nvPr/>
        </p:nvSpPr>
        <p:spPr>
          <a:xfrm>
            <a:off x="8155940" y="5715000"/>
            <a:ext cx="549910" cy="549910"/>
          </a:xfrm>
          <a:custGeom>
            <a:avLst/>
            <a:gdLst/>
            <a:ahLst/>
            <a:cxnLst/>
            <a:rect l="l" t="t" r="r" b="b"/>
            <a:pathLst>
              <a:path w="549909" h="549910">
                <a:moveTo>
                  <a:pt x="275589" y="0"/>
                </a:moveTo>
                <a:lnTo>
                  <a:pt x="224997" y="4306"/>
                </a:lnTo>
                <a:lnTo>
                  <a:pt x="177812" y="16766"/>
                </a:lnTo>
                <a:lnTo>
                  <a:pt x="134714" y="36688"/>
                </a:lnTo>
                <a:lnTo>
                  <a:pt x="96382" y="63385"/>
                </a:lnTo>
                <a:lnTo>
                  <a:pt x="63496" y="96164"/>
                </a:lnTo>
                <a:lnTo>
                  <a:pt x="36735" y="134337"/>
                </a:lnTo>
                <a:lnTo>
                  <a:pt x="16780" y="177214"/>
                </a:lnTo>
                <a:lnTo>
                  <a:pt x="4308" y="224105"/>
                </a:lnTo>
                <a:lnTo>
                  <a:pt x="0" y="274319"/>
                </a:lnTo>
                <a:lnTo>
                  <a:pt x="4308" y="324912"/>
                </a:lnTo>
                <a:lnTo>
                  <a:pt x="16780" y="372097"/>
                </a:lnTo>
                <a:lnTo>
                  <a:pt x="36735" y="415195"/>
                </a:lnTo>
                <a:lnTo>
                  <a:pt x="63496" y="453527"/>
                </a:lnTo>
                <a:lnTo>
                  <a:pt x="96382" y="486413"/>
                </a:lnTo>
                <a:lnTo>
                  <a:pt x="134714" y="513174"/>
                </a:lnTo>
                <a:lnTo>
                  <a:pt x="177812" y="533129"/>
                </a:lnTo>
                <a:lnTo>
                  <a:pt x="224997" y="545601"/>
                </a:lnTo>
                <a:lnTo>
                  <a:pt x="275589" y="549910"/>
                </a:lnTo>
                <a:lnTo>
                  <a:pt x="325804" y="545601"/>
                </a:lnTo>
                <a:lnTo>
                  <a:pt x="372695" y="533129"/>
                </a:lnTo>
                <a:lnTo>
                  <a:pt x="415572" y="513174"/>
                </a:lnTo>
                <a:lnTo>
                  <a:pt x="453745" y="486413"/>
                </a:lnTo>
                <a:lnTo>
                  <a:pt x="486524" y="453527"/>
                </a:lnTo>
                <a:lnTo>
                  <a:pt x="513221" y="415195"/>
                </a:lnTo>
                <a:lnTo>
                  <a:pt x="533143" y="372097"/>
                </a:lnTo>
                <a:lnTo>
                  <a:pt x="545603" y="324912"/>
                </a:lnTo>
                <a:lnTo>
                  <a:pt x="549909" y="274319"/>
                </a:lnTo>
                <a:lnTo>
                  <a:pt x="545603" y="224105"/>
                </a:lnTo>
                <a:lnTo>
                  <a:pt x="533143" y="177214"/>
                </a:lnTo>
                <a:lnTo>
                  <a:pt x="513221" y="134337"/>
                </a:lnTo>
                <a:lnTo>
                  <a:pt x="486524" y="96164"/>
                </a:lnTo>
                <a:lnTo>
                  <a:pt x="453745" y="63385"/>
                </a:lnTo>
                <a:lnTo>
                  <a:pt x="415572" y="36688"/>
                </a:lnTo>
                <a:lnTo>
                  <a:pt x="372695" y="16766"/>
                </a:lnTo>
                <a:lnTo>
                  <a:pt x="325804" y="4306"/>
                </a:lnTo>
                <a:lnTo>
                  <a:pt x="275589" y="0"/>
                </a:lnTo>
                <a:close/>
              </a:path>
            </a:pathLst>
          </a:custGeom>
          <a:solidFill>
            <a:srgbClr val="33003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1576069" y="241300"/>
            <a:ext cx="5526405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95" dirty="0"/>
              <a:t>Functions </a:t>
            </a:r>
            <a:r>
              <a:rPr spc="-235" dirty="0"/>
              <a:t>of </a:t>
            </a:r>
            <a:r>
              <a:rPr spc="-175" dirty="0"/>
              <a:t>sertoli</a:t>
            </a:r>
            <a:r>
              <a:rPr spc="70" dirty="0"/>
              <a:t> </a:t>
            </a:r>
            <a:r>
              <a:rPr spc="-265" dirty="0"/>
              <a:t>cells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521969" y="1159509"/>
            <a:ext cx="7539355" cy="45796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7815" marR="623570" indent="-273050">
              <a:lnSpc>
                <a:spcPct val="100000"/>
              </a:lnSpc>
              <a:spcBef>
                <a:spcPts val="100"/>
              </a:spcBef>
              <a:buClr>
                <a:srgbClr val="33003E"/>
              </a:buClr>
              <a:buSzPct val="68750"/>
              <a:buFont typeface="UnDotum"/>
              <a:buChar char=""/>
              <a:tabLst>
                <a:tab pos="298450" algn="l"/>
                <a:tab pos="1523365" algn="l"/>
              </a:tabLst>
            </a:pPr>
            <a:r>
              <a:rPr sz="2400" spc="-114" dirty="0">
                <a:solidFill>
                  <a:srgbClr val="001F5F"/>
                </a:solidFill>
                <a:latin typeface="Trebuchet MS"/>
                <a:cs typeface="Trebuchet MS"/>
              </a:rPr>
              <a:t>Support:	</a:t>
            </a:r>
            <a:r>
              <a:rPr sz="2400" spc="-90" dirty="0">
                <a:latin typeface="Trebuchet MS"/>
                <a:cs typeface="Trebuchet MS"/>
              </a:rPr>
              <a:t>provides </a:t>
            </a:r>
            <a:r>
              <a:rPr sz="2400" spc="-114" dirty="0">
                <a:latin typeface="Trebuchet MS"/>
                <a:cs typeface="Trebuchet MS"/>
              </a:rPr>
              <a:t>structural </a:t>
            </a:r>
            <a:r>
              <a:rPr sz="2400" spc="-160" dirty="0">
                <a:latin typeface="Trebuchet MS"/>
                <a:cs typeface="Trebuchet MS"/>
              </a:rPr>
              <a:t>and </a:t>
            </a:r>
            <a:r>
              <a:rPr sz="2400" spc="-170" dirty="0">
                <a:latin typeface="Trebuchet MS"/>
                <a:cs typeface="Trebuchet MS"/>
              </a:rPr>
              <a:t>metablic </a:t>
            </a:r>
            <a:r>
              <a:rPr sz="2400" spc="-80" dirty="0">
                <a:latin typeface="Trebuchet MS"/>
                <a:cs typeface="Trebuchet MS"/>
              </a:rPr>
              <a:t>support </a:t>
            </a:r>
            <a:r>
              <a:rPr sz="2400" spc="-60" dirty="0">
                <a:latin typeface="Trebuchet MS"/>
                <a:cs typeface="Trebuchet MS"/>
              </a:rPr>
              <a:t>to  </a:t>
            </a:r>
            <a:r>
              <a:rPr sz="2400" spc="-125" dirty="0">
                <a:latin typeface="Trebuchet MS"/>
                <a:cs typeface="Trebuchet MS"/>
              </a:rPr>
              <a:t>spermatogenic</a:t>
            </a:r>
            <a:r>
              <a:rPr sz="2400" spc="-55" dirty="0">
                <a:latin typeface="Trebuchet MS"/>
                <a:cs typeface="Trebuchet MS"/>
              </a:rPr>
              <a:t> </a:t>
            </a:r>
            <a:r>
              <a:rPr sz="2400" spc="-145" dirty="0">
                <a:latin typeface="Trebuchet MS"/>
                <a:cs typeface="Trebuchet MS"/>
              </a:rPr>
              <a:t>cells</a:t>
            </a:r>
            <a:endParaRPr sz="2400">
              <a:latin typeface="Trebuchet MS"/>
              <a:cs typeface="Trebuchet MS"/>
            </a:endParaRPr>
          </a:p>
          <a:p>
            <a:pPr marL="298450" indent="-273050">
              <a:lnSpc>
                <a:spcPct val="100000"/>
              </a:lnSpc>
              <a:spcBef>
                <a:spcPts val="600"/>
              </a:spcBef>
              <a:buClr>
                <a:srgbClr val="33003E"/>
              </a:buClr>
              <a:buSzPct val="68750"/>
              <a:buFont typeface="UnDotum"/>
              <a:buChar char=""/>
              <a:tabLst>
                <a:tab pos="298450" algn="l"/>
              </a:tabLst>
            </a:pPr>
            <a:r>
              <a:rPr sz="2400" spc="-95" dirty="0">
                <a:solidFill>
                  <a:srgbClr val="001F5F"/>
                </a:solidFill>
                <a:latin typeface="Trebuchet MS"/>
                <a:cs typeface="Trebuchet MS"/>
              </a:rPr>
              <a:t>Protection </a:t>
            </a:r>
            <a:r>
              <a:rPr sz="2400" spc="-155" dirty="0">
                <a:solidFill>
                  <a:srgbClr val="001F5F"/>
                </a:solidFill>
                <a:latin typeface="Trebuchet MS"/>
                <a:cs typeface="Trebuchet MS"/>
              </a:rPr>
              <a:t>and</a:t>
            </a:r>
            <a:r>
              <a:rPr sz="2400" spc="-35" dirty="0">
                <a:solidFill>
                  <a:srgbClr val="001F5F"/>
                </a:solidFill>
                <a:latin typeface="Trebuchet MS"/>
                <a:cs typeface="Trebuchet MS"/>
              </a:rPr>
              <a:t> </a:t>
            </a:r>
            <a:r>
              <a:rPr sz="2400" spc="-105" dirty="0">
                <a:solidFill>
                  <a:srgbClr val="001F5F"/>
                </a:solidFill>
                <a:latin typeface="Trebuchet MS"/>
                <a:cs typeface="Trebuchet MS"/>
              </a:rPr>
              <a:t>nutrition</a:t>
            </a:r>
            <a:endParaRPr sz="2400">
              <a:latin typeface="Trebuchet MS"/>
              <a:cs typeface="Trebuchet MS"/>
            </a:endParaRPr>
          </a:p>
          <a:p>
            <a:pPr marL="297815" marR="17780" indent="-273050">
              <a:lnSpc>
                <a:spcPct val="100000"/>
              </a:lnSpc>
              <a:spcBef>
                <a:spcPts val="590"/>
              </a:spcBef>
              <a:buClr>
                <a:srgbClr val="33003E"/>
              </a:buClr>
              <a:buSzPct val="68750"/>
              <a:buFont typeface="UnDotum"/>
              <a:buChar char=""/>
              <a:tabLst>
                <a:tab pos="298450" algn="l"/>
              </a:tabLst>
            </a:pPr>
            <a:r>
              <a:rPr sz="2400" spc="-130" dirty="0">
                <a:solidFill>
                  <a:srgbClr val="001F5F"/>
                </a:solidFill>
                <a:latin typeface="Trebuchet MS"/>
                <a:cs typeface="Trebuchet MS"/>
              </a:rPr>
              <a:t>Phagocytosis: </a:t>
            </a:r>
            <a:r>
              <a:rPr sz="2400" spc="-114" dirty="0">
                <a:latin typeface="Trebuchet MS"/>
                <a:cs typeface="Trebuchet MS"/>
              </a:rPr>
              <a:t>phagocytose </a:t>
            </a:r>
            <a:r>
              <a:rPr sz="2400" spc="-95" dirty="0">
                <a:latin typeface="Trebuchet MS"/>
                <a:cs typeface="Trebuchet MS"/>
              </a:rPr>
              <a:t>excess </a:t>
            </a:r>
            <a:r>
              <a:rPr sz="2400" spc="-130" dirty="0">
                <a:latin typeface="Trebuchet MS"/>
                <a:cs typeface="Trebuchet MS"/>
              </a:rPr>
              <a:t>cytoplasm </a:t>
            </a:r>
            <a:r>
              <a:rPr sz="2400" spc="-114" dirty="0">
                <a:latin typeface="Trebuchet MS"/>
                <a:cs typeface="Trebuchet MS"/>
              </a:rPr>
              <a:t>which </a:t>
            </a:r>
            <a:r>
              <a:rPr sz="2400" spc="-105" dirty="0">
                <a:latin typeface="Trebuchet MS"/>
                <a:cs typeface="Trebuchet MS"/>
              </a:rPr>
              <a:t>is </a:t>
            </a:r>
            <a:r>
              <a:rPr sz="2400" spc="-110" dirty="0">
                <a:latin typeface="Trebuchet MS"/>
                <a:cs typeface="Trebuchet MS"/>
              </a:rPr>
              <a:t>shed  </a:t>
            </a:r>
            <a:r>
              <a:rPr sz="2400" spc="-95" dirty="0">
                <a:latin typeface="Trebuchet MS"/>
                <a:cs typeface="Trebuchet MS"/>
              </a:rPr>
              <a:t>from </a:t>
            </a:r>
            <a:r>
              <a:rPr sz="2400" spc="-165" dirty="0">
                <a:latin typeface="Trebuchet MS"/>
                <a:cs typeface="Trebuchet MS"/>
              </a:rPr>
              <a:t>differentiating </a:t>
            </a:r>
            <a:r>
              <a:rPr sz="2400" spc="-120" dirty="0">
                <a:latin typeface="Trebuchet MS"/>
                <a:cs typeface="Trebuchet MS"/>
              </a:rPr>
              <a:t>spermatids </a:t>
            </a:r>
            <a:r>
              <a:rPr sz="2400" spc="-114" dirty="0">
                <a:latin typeface="Trebuchet MS"/>
                <a:cs typeface="Trebuchet MS"/>
              </a:rPr>
              <a:t>during</a:t>
            </a:r>
            <a:r>
              <a:rPr sz="2400" spc="165" dirty="0">
                <a:latin typeface="Trebuchet MS"/>
                <a:cs typeface="Trebuchet MS"/>
              </a:rPr>
              <a:t> </a:t>
            </a:r>
            <a:r>
              <a:rPr sz="2400" spc="-125" dirty="0">
                <a:latin typeface="Trebuchet MS"/>
                <a:cs typeface="Trebuchet MS"/>
              </a:rPr>
              <a:t>spermiogenesis.</a:t>
            </a:r>
            <a:endParaRPr sz="2400">
              <a:latin typeface="Trebuchet MS"/>
              <a:cs typeface="Trebuchet MS"/>
            </a:endParaRPr>
          </a:p>
          <a:p>
            <a:pPr marL="298450" indent="-273050">
              <a:lnSpc>
                <a:spcPct val="100000"/>
              </a:lnSpc>
              <a:spcBef>
                <a:spcPts val="600"/>
              </a:spcBef>
              <a:buClr>
                <a:srgbClr val="33003E"/>
              </a:buClr>
              <a:buSzPct val="68750"/>
              <a:buFont typeface="UnDotum"/>
              <a:buChar char=""/>
              <a:tabLst>
                <a:tab pos="298450" algn="l"/>
              </a:tabLst>
            </a:pPr>
            <a:r>
              <a:rPr sz="2400" spc="-125" dirty="0">
                <a:solidFill>
                  <a:srgbClr val="001F5F"/>
                </a:solidFill>
                <a:latin typeface="Trebuchet MS"/>
                <a:cs typeface="Trebuchet MS"/>
              </a:rPr>
              <a:t>Secretion:</a:t>
            </a:r>
            <a:endParaRPr sz="2400">
              <a:latin typeface="Trebuchet MS"/>
              <a:cs typeface="Trebuchet MS"/>
            </a:endParaRPr>
          </a:p>
          <a:p>
            <a:pPr marL="285115" indent="-260350">
              <a:lnSpc>
                <a:spcPct val="100000"/>
              </a:lnSpc>
              <a:spcBef>
                <a:spcPts val="600"/>
              </a:spcBef>
              <a:buAutoNum type="romanUcParenR"/>
              <a:tabLst>
                <a:tab pos="285750" algn="l"/>
              </a:tabLst>
            </a:pPr>
            <a:r>
              <a:rPr sz="2400" spc="-85" dirty="0">
                <a:latin typeface="Trebuchet MS"/>
                <a:cs typeface="Trebuchet MS"/>
              </a:rPr>
              <a:t>Some </a:t>
            </a:r>
            <a:r>
              <a:rPr sz="2400" spc="-95" dirty="0">
                <a:latin typeface="Trebuchet MS"/>
                <a:cs typeface="Trebuchet MS"/>
              </a:rPr>
              <a:t>components </a:t>
            </a:r>
            <a:r>
              <a:rPr sz="2400" spc="-130" dirty="0">
                <a:latin typeface="Trebuchet MS"/>
                <a:cs typeface="Trebuchet MS"/>
              </a:rPr>
              <a:t>of </a:t>
            </a:r>
            <a:r>
              <a:rPr sz="2400" spc="-135" dirty="0">
                <a:latin typeface="Trebuchet MS"/>
                <a:cs typeface="Trebuchet MS"/>
              </a:rPr>
              <a:t>testicular</a:t>
            </a:r>
            <a:r>
              <a:rPr sz="2400" spc="70" dirty="0">
                <a:latin typeface="Trebuchet MS"/>
                <a:cs typeface="Trebuchet MS"/>
              </a:rPr>
              <a:t> </a:t>
            </a:r>
            <a:r>
              <a:rPr sz="2400" spc="-175" dirty="0">
                <a:latin typeface="Trebuchet MS"/>
                <a:cs typeface="Trebuchet MS"/>
              </a:rPr>
              <a:t>fluid</a:t>
            </a:r>
            <a:endParaRPr sz="2400">
              <a:latin typeface="Trebuchet MS"/>
              <a:cs typeface="Trebuchet MS"/>
            </a:endParaRPr>
          </a:p>
          <a:p>
            <a:pPr marL="297815" marR="1208405" indent="-273050">
              <a:lnSpc>
                <a:spcPct val="100000"/>
              </a:lnSpc>
              <a:spcBef>
                <a:spcPts val="600"/>
              </a:spcBef>
              <a:buAutoNum type="romanUcParenR"/>
              <a:tabLst>
                <a:tab pos="361950" algn="l"/>
              </a:tabLst>
            </a:pPr>
            <a:r>
              <a:rPr sz="2400" spc="-120" dirty="0">
                <a:latin typeface="Trebuchet MS"/>
                <a:cs typeface="Trebuchet MS"/>
              </a:rPr>
              <a:t>Secrete </a:t>
            </a:r>
            <a:r>
              <a:rPr sz="2400" spc="-110" dirty="0">
                <a:latin typeface="Trebuchet MS"/>
                <a:cs typeface="Trebuchet MS"/>
              </a:rPr>
              <a:t>androgen </a:t>
            </a:r>
            <a:r>
              <a:rPr sz="2400" spc="-140" dirty="0">
                <a:latin typeface="Trebuchet MS"/>
                <a:cs typeface="Trebuchet MS"/>
              </a:rPr>
              <a:t>binding </a:t>
            </a:r>
            <a:r>
              <a:rPr sz="2400" spc="-90" dirty="0">
                <a:latin typeface="Trebuchet MS"/>
                <a:cs typeface="Trebuchet MS"/>
              </a:rPr>
              <a:t>proteins </a:t>
            </a:r>
            <a:r>
              <a:rPr sz="2400" spc="-120" dirty="0">
                <a:latin typeface="Trebuchet MS"/>
                <a:cs typeface="Trebuchet MS"/>
              </a:rPr>
              <a:t>which </a:t>
            </a:r>
            <a:r>
              <a:rPr sz="2400" spc="-150" dirty="0">
                <a:latin typeface="Trebuchet MS"/>
                <a:cs typeface="Trebuchet MS"/>
              </a:rPr>
              <a:t>help </a:t>
            </a:r>
            <a:r>
              <a:rPr sz="2400" spc="-135" dirty="0">
                <a:latin typeface="Trebuchet MS"/>
                <a:cs typeface="Trebuchet MS"/>
              </a:rPr>
              <a:t>in  </a:t>
            </a:r>
            <a:r>
              <a:rPr sz="2400" spc="-110" dirty="0">
                <a:latin typeface="Trebuchet MS"/>
                <a:cs typeface="Trebuchet MS"/>
              </a:rPr>
              <a:t>concentration </a:t>
            </a:r>
            <a:r>
              <a:rPr sz="2400" spc="-130" dirty="0">
                <a:latin typeface="Trebuchet MS"/>
                <a:cs typeface="Trebuchet MS"/>
              </a:rPr>
              <a:t>of</a:t>
            </a:r>
            <a:r>
              <a:rPr sz="2400" spc="-5" dirty="0">
                <a:latin typeface="Trebuchet MS"/>
                <a:cs typeface="Trebuchet MS"/>
              </a:rPr>
              <a:t> </a:t>
            </a:r>
            <a:r>
              <a:rPr sz="2400" spc="-90" dirty="0">
                <a:latin typeface="Trebuchet MS"/>
                <a:cs typeface="Trebuchet MS"/>
              </a:rPr>
              <a:t>testosterone</a:t>
            </a:r>
            <a:endParaRPr sz="2400">
              <a:latin typeface="Trebuchet MS"/>
              <a:cs typeface="Trebuchet MS"/>
            </a:endParaRPr>
          </a:p>
          <a:p>
            <a:pPr marL="437515" indent="-412750">
              <a:lnSpc>
                <a:spcPct val="100000"/>
              </a:lnSpc>
              <a:spcBef>
                <a:spcPts val="600"/>
              </a:spcBef>
              <a:buAutoNum type="romanUcParenR"/>
              <a:tabLst>
                <a:tab pos="438150" algn="l"/>
              </a:tabLst>
            </a:pPr>
            <a:r>
              <a:rPr sz="2400" spc="-114" dirty="0">
                <a:latin typeface="Trebuchet MS"/>
                <a:cs typeface="Trebuchet MS"/>
              </a:rPr>
              <a:t>Secrete </a:t>
            </a:r>
            <a:r>
              <a:rPr sz="2400" spc="-140" dirty="0">
                <a:latin typeface="Trebuchet MS"/>
                <a:cs typeface="Trebuchet MS"/>
              </a:rPr>
              <a:t>inhibin </a:t>
            </a:r>
            <a:r>
              <a:rPr sz="2400" spc="-165" dirty="0">
                <a:latin typeface="Trebuchet MS"/>
                <a:cs typeface="Trebuchet MS"/>
              </a:rPr>
              <a:t>that </a:t>
            </a:r>
            <a:r>
              <a:rPr sz="2400" spc="-130" dirty="0">
                <a:latin typeface="Trebuchet MS"/>
                <a:cs typeface="Trebuchet MS"/>
              </a:rPr>
              <a:t>inhibits </a:t>
            </a:r>
            <a:r>
              <a:rPr sz="2400" spc="-5" dirty="0">
                <a:latin typeface="Trebuchet MS"/>
                <a:cs typeface="Trebuchet MS"/>
              </a:rPr>
              <a:t>FSH </a:t>
            </a:r>
            <a:r>
              <a:rPr sz="2400" spc="-100" dirty="0">
                <a:latin typeface="Trebuchet MS"/>
                <a:cs typeface="Trebuchet MS"/>
              </a:rPr>
              <a:t>secretion </a:t>
            </a:r>
            <a:r>
              <a:rPr sz="2400" spc="-95" dirty="0">
                <a:latin typeface="Trebuchet MS"/>
                <a:cs typeface="Trebuchet MS"/>
              </a:rPr>
              <a:t>from</a:t>
            </a:r>
            <a:r>
              <a:rPr sz="2400" spc="235" dirty="0">
                <a:latin typeface="Trebuchet MS"/>
                <a:cs typeface="Trebuchet MS"/>
              </a:rPr>
              <a:t> </a:t>
            </a:r>
            <a:r>
              <a:rPr sz="2400" spc="-140" dirty="0">
                <a:latin typeface="Trebuchet MS"/>
                <a:cs typeface="Trebuchet MS"/>
              </a:rPr>
              <a:t>pituitary</a:t>
            </a:r>
            <a:endParaRPr sz="2400">
              <a:latin typeface="Trebuchet MS"/>
              <a:cs typeface="Trebuchet MS"/>
            </a:endParaRPr>
          </a:p>
          <a:p>
            <a:pPr marL="25400">
              <a:lnSpc>
                <a:spcPct val="100000"/>
              </a:lnSpc>
              <a:spcBef>
                <a:spcPts val="590"/>
              </a:spcBef>
            </a:pPr>
            <a:r>
              <a:rPr sz="2475" spc="-209" baseline="15151" dirty="0">
                <a:solidFill>
                  <a:srgbClr val="33003E"/>
                </a:solidFill>
                <a:latin typeface="UnDotum"/>
                <a:cs typeface="UnDotum"/>
              </a:rPr>
              <a:t> </a:t>
            </a:r>
            <a:r>
              <a:rPr sz="2400" spc="-60" dirty="0">
                <a:solidFill>
                  <a:srgbClr val="001F5F"/>
                </a:solidFill>
                <a:latin typeface="Trebuchet MS"/>
                <a:cs typeface="Trebuchet MS"/>
              </a:rPr>
              <a:t>Form </a:t>
            </a:r>
            <a:r>
              <a:rPr sz="2400" spc="-75" dirty="0">
                <a:solidFill>
                  <a:srgbClr val="001F5F"/>
                </a:solidFill>
                <a:latin typeface="Trebuchet MS"/>
                <a:cs typeface="Trebuchet MS"/>
              </a:rPr>
              <a:t>blood </a:t>
            </a:r>
            <a:r>
              <a:rPr sz="2400" spc="315" dirty="0">
                <a:solidFill>
                  <a:srgbClr val="001F5F"/>
                </a:solidFill>
                <a:latin typeface="Trebuchet MS"/>
                <a:cs typeface="Trebuchet MS"/>
              </a:rPr>
              <a:t>– </a:t>
            </a:r>
            <a:r>
              <a:rPr sz="2400" spc="-120" dirty="0">
                <a:solidFill>
                  <a:srgbClr val="001F5F"/>
                </a:solidFill>
                <a:latin typeface="Trebuchet MS"/>
                <a:cs typeface="Trebuchet MS"/>
              </a:rPr>
              <a:t>testes</a:t>
            </a:r>
            <a:r>
              <a:rPr sz="2400" spc="-495" dirty="0">
                <a:solidFill>
                  <a:srgbClr val="001F5F"/>
                </a:solidFill>
                <a:latin typeface="Trebuchet MS"/>
                <a:cs typeface="Trebuchet MS"/>
              </a:rPr>
              <a:t> </a:t>
            </a:r>
            <a:r>
              <a:rPr sz="2400" spc="-95" dirty="0">
                <a:solidFill>
                  <a:srgbClr val="001F5F"/>
                </a:solidFill>
                <a:latin typeface="Trebuchet MS"/>
                <a:cs typeface="Trebuchet MS"/>
              </a:rPr>
              <a:t>barrier</a:t>
            </a:r>
            <a:endParaRPr sz="24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440236" y="345079"/>
            <a:ext cx="282575" cy="1190625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2100"/>
              </a:lnSpc>
            </a:pPr>
            <a:r>
              <a:rPr sz="1800" spc="-10" dirty="0">
                <a:latin typeface="Arial"/>
                <a:cs typeface="Arial"/>
              </a:rPr>
              <a:t>31-03-2014</a:t>
            </a:r>
            <a:endParaRPr sz="18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76200" y="0"/>
            <a:ext cx="0" cy="6858000"/>
          </a:xfrm>
          <a:custGeom>
            <a:avLst/>
            <a:gdLst/>
            <a:ahLst/>
            <a:cxnLst/>
            <a:rect l="l" t="t" r="r" b="b"/>
            <a:pathLst>
              <a:path h="6858000">
                <a:moveTo>
                  <a:pt x="0" y="0"/>
                </a:moveTo>
                <a:lnTo>
                  <a:pt x="0" y="6858000"/>
                </a:lnTo>
              </a:path>
            </a:pathLst>
          </a:custGeom>
          <a:ln w="57146">
            <a:solidFill>
              <a:srgbClr val="ABA8A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8839200" y="0"/>
            <a:ext cx="304800" cy="6858000"/>
            <a:chOff x="8839200" y="0"/>
            <a:chExt cx="304800" cy="6858000"/>
          </a:xfrm>
        </p:grpSpPr>
        <p:sp>
          <p:nvSpPr>
            <p:cNvPr id="5" name="object 5"/>
            <p:cNvSpPr/>
            <p:nvPr/>
          </p:nvSpPr>
          <p:spPr>
            <a:xfrm>
              <a:off x="8839200" y="0"/>
              <a:ext cx="304800" cy="6858000"/>
            </a:xfrm>
            <a:custGeom>
              <a:avLst/>
              <a:gdLst/>
              <a:ahLst/>
              <a:cxnLst/>
              <a:rect l="l" t="t" r="r" b="b"/>
              <a:pathLst>
                <a:path w="304800" h="6858000">
                  <a:moveTo>
                    <a:pt x="304800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304800" y="6858000"/>
                  </a:lnTo>
                  <a:close/>
                </a:path>
              </a:pathLst>
            </a:custGeom>
            <a:solidFill>
              <a:srgbClr val="ABA8AD">
                <a:alpha val="86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8915400" y="0"/>
              <a:ext cx="0" cy="6858000"/>
            </a:xfrm>
            <a:custGeom>
              <a:avLst/>
              <a:gdLst/>
              <a:ahLst/>
              <a:cxnLst/>
              <a:rect l="l" t="t" r="r" b="b"/>
              <a:pathLst>
                <a:path h="685800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ln w="9344">
              <a:solidFill>
                <a:srgbClr val="33003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/>
          <p:nvPr/>
        </p:nvSpPr>
        <p:spPr>
          <a:xfrm>
            <a:off x="8155940" y="5715000"/>
            <a:ext cx="549910" cy="549910"/>
          </a:xfrm>
          <a:custGeom>
            <a:avLst/>
            <a:gdLst/>
            <a:ahLst/>
            <a:cxnLst/>
            <a:rect l="l" t="t" r="r" b="b"/>
            <a:pathLst>
              <a:path w="549909" h="549910">
                <a:moveTo>
                  <a:pt x="275589" y="0"/>
                </a:moveTo>
                <a:lnTo>
                  <a:pt x="224997" y="4306"/>
                </a:lnTo>
                <a:lnTo>
                  <a:pt x="177812" y="16766"/>
                </a:lnTo>
                <a:lnTo>
                  <a:pt x="134714" y="36688"/>
                </a:lnTo>
                <a:lnTo>
                  <a:pt x="96382" y="63385"/>
                </a:lnTo>
                <a:lnTo>
                  <a:pt x="63496" y="96164"/>
                </a:lnTo>
                <a:lnTo>
                  <a:pt x="36735" y="134337"/>
                </a:lnTo>
                <a:lnTo>
                  <a:pt x="16780" y="177214"/>
                </a:lnTo>
                <a:lnTo>
                  <a:pt x="4308" y="224105"/>
                </a:lnTo>
                <a:lnTo>
                  <a:pt x="0" y="274319"/>
                </a:lnTo>
                <a:lnTo>
                  <a:pt x="4308" y="324912"/>
                </a:lnTo>
                <a:lnTo>
                  <a:pt x="16780" y="372097"/>
                </a:lnTo>
                <a:lnTo>
                  <a:pt x="36735" y="415195"/>
                </a:lnTo>
                <a:lnTo>
                  <a:pt x="63496" y="453527"/>
                </a:lnTo>
                <a:lnTo>
                  <a:pt x="96382" y="486413"/>
                </a:lnTo>
                <a:lnTo>
                  <a:pt x="134714" y="513174"/>
                </a:lnTo>
                <a:lnTo>
                  <a:pt x="177812" y="533129"/>
                </a:lnTo>
                <a:lnTo>
                  <a:pt x="224997" y="545601"/>
                </a:lnTo>
                <a:lnTo>
                  <a:pt x="275589" y="549910"/>
                </a:lnTo>
                <a:lnTo>
                  <a:pt x="325804" y="545601"/>
                </a:lnTo>
                <a:lnTo>
                  <a:pt x="372695" y="533129"/>
                </a:lnTo>
                <a:lnTo>
                  <a:pt x="415572" y="513174"/>
                </a:lnTo>
                <a:lnTo>
                  <a:pt x="453745" y="486413"/>
                </a:lnTo>
                <a:lnTo>
                  <a:pt x="486524" y="453527"/>
                </a:lnTo>
                <a:lnTo>
                  <a:pt x="513221" y="415195"/>
                </a:lnTo>
                <a:lnTo>
                  <a:pt x="533143" y="372097"/>
                </a:lnTo>
                <a:lnTo>
                  <a:pt x="545603" y="324912"/>
                </a:lnTo>
                <a:lnTo>
                  <a:pt x="549909" y="274319"/>
                </a:lnTo>
                <a:lnTo>
                  <a:pt x="545603" y="224105"/>
                </a:lnTo>
                <a:lnTo>
                  <a:pt x="533143" y="177214"/>
                </a:lnTo>
                <a:lnTo>
                  <a:pt x="513221" y="134337"/>
                </a:lnTo>
                <a:lnTo>
                  <a:pt x="486524" y="96164"/>
                </a:lnTo>
                <a:lnTo>
                  <a:pt x="453745" y="63385"/>
                </a:lnTo>
                <a:lnTo>
                  <a:pt x="415572" y="36688"/>
                </a:lnTo>
                <a:lnTo>
                  <a:pt x="372695" y="16766"/>
                </a:lnTo>
                <a:lnTo>
                  <a:pt x="325804" y="4306"/>
                </a:lnTo>
                <a:lnTo>
                  <a:pt x="275589" y="0"/>
                </a:lnTo>
                <a:close/>
              </a:path>
            </a:pathLst>
          </a:custGeom>
          <a:solidFill>
            <a:srgbClr val="33003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1346200" y="170179"/>
            <a:ext cx="6566534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360" dirty="0"/>
              <a:t>BLOOD </a:t>
            </a:r>
            <a:r>
              <a:rPr spc="580" dirty="0"/>
              <a:t>–</a:t>
            </a:r>
            <a:r>
              <a:rPr spc="-650" dirty="0"/>
              <a:t> </a:t>
            </a:r>
            <a:r>
              <a:rPr spc="-55" dirty="0"/>
              <a:t>TESTES </a:t>
            </a:r>
            <a:r>
              <a:rPr spc="45" dirty="0"/>
              <a:t>BARRIER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4361179" y="1120139"/>
            <a:ext cx="217804" cy="28194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650" spc="-140" dirty="0">
                <a:solidFill>
                  <a:srgbClr val="33003E"/>
                </a:solidFill>
                <a:latin typeface="UnDotum"/>
                <a:cs typeface="UnDotum"/>
              </a:rPr>
              <a:t></a:t>
            </a:r>
            <a:endParaRPr sz="1650">
              <a:latin typeface="UnDotum"/>
              <a:cs typeface="UnDotum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335779" y="1087120"/>
            <a:ext cx="4249420" cy="52971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11150" marR="520065" indent="85090">
              <a:lnSpc>
                <a:spcPct val="100000"/>
              </a:lnSpc>
              <a:spcBef>
                <a:spcPts val="100"/>
              </a:spcBef>
            </a:pPr>
            <a:r>
              <a:rPr sz="2400" spc="-140" dirty="0">
                <a:latin typeface="Trebuchet MS"/>
                <a:cs typeface="Trebuchet MS"/>
              </a:rPr>
              <a:t>Adjacent </a:t>
            </a:r>
            <a:r>
              <a:rPr sz="2400" spc="-95" dirty="0">
                <a:latin typeface="Trebuchet MS"/>
                <a:cs typeface="Trebuchet MS"/>
              </a:rPr>
              <a:t>sertoli </a:t>
            </a:r>
            <a:r>
              <a:rPr sz="2400" spc="-145" dirty="0">
                <a:latin typeface="Trebuchet MS"/>
                <a:cs typeface="Trebuchet MS"/>
              </a:rPr>
              <a:t>cells </a:t>
            </a:r>
            <a:r>
              <a:rPr sz="2400" spc="-135" dirty="0">
                <a:latin typeface="Trebuchet MS"/>
                <a:cs typeface="Trebuchet MS"/>
              </a:rPr>
              <a:t>are  </a:t>
            </a:r>
            <a:r>
              <a:rPr sz="2400" spc="-145" dirty="0">
                <a:latin typeface="Trebuchet MS"/>
                <a:cs typeface="Trebuchet MS"/>
              </a:rPr>
              <a:t>joined </a:t>
            </a:r>
            <a:r>
              <a:rPr sz="2400" spc="-110" dirty="0">
                <a:latin typeface="Trebuchet MS"/>
                <a:cs typeface="Trebuchet MS"/>
              </a:rPr>
              <a:t>together </a:t>
            </a:r>
            <a:r>
              <a:rPr sz="2400" spc="-135" dirty="0">
                <a:latin typeface="Trebuchet MS"/>
                <a:cs typeface="Trebuchet MS"/>
              </a:rPr>
              <a:t>by </a:t>
            </a:r>
            <a:r>
              <a:rPr sz="2400" spc="-155" dirty="0">
                <a:latin typeface="Trebuchet MS"/>
                <a:cs typeface="Trebuchet MS"/>
              </a:rPr>
              <a:t>tight  </a:t>
            </a:r>
            <a:r>
              <a:rPr sz="2400" spc="-140" dirty="0">
                <a:latin typeface="Trebuchet MS"/>
                <a:cs typeface="Trebuchet MS"/>
              </a:rPr>
              <a:t>junction </a:t>
            </a:r>
            <a:r>
              <a:rPr sz="2400" spc="-90" dirty="0">
                <a:latin typeface="Trebuchet MS"/>
                <a:cs typeface="Trebuchet MS"/>
              </a:rPr>
              <a:t>through </a:t>
            </a:r>
            <a:r>
              <a:rPr sz="2400" spc="-114" dirty="0">
                <a:latin typeface="Trebuchet MS"/>
                <a:cs typeface="Trebuchet MS"/>
              </a:rPr>
              <a:t>their </a:t>
            </a:r>
            <a:r>
              <a:rPr sz="2400" spc="-175" dirty="0">
                <a:latin typeface="Trebuchet MS"/>
                <a:cs typeface="Trebuchet MS"/>
              </a:rPr>
              <a:t>basal  </a:t>
            </a:r>
            <a:r>
              <a:rPr sz="2400" spc="-135" dirty="0">
                <a:latin typeface="Trebuchet MS"/>
                <a:cs typeface="Trebuchet MS"/>
              </a:rPr>
              <a:t>cytoplasmic </a:t>
            </a:r>
            <a:r>
              <a:rPr sz="2400" spc="-80" dirty="0">
                <a:latin typeface="Trebuchet MS"/>
                <a:cs typeface="Trebuchet MS"/>
              </a:rPr>
              <a:t>processes </a:t>
            </a:r>
            <a:r>
              <a:rPr sz="2400" spc="-65" dirty="0">
                <a:latin typeface="Trebuchet MS"/>
                <a:cs typeface="Trebuchet MS"/>
              </a:rPr>
              <a:t>over  </a:t>
            </a:r>
            <a:r>
              <a:rPr sz="2400" spc="-135" dirty="0">
                <a:latin typeface="Trebuchet MS"/>
                <a:cs typeface="Trebuchet MS"/>
              </a:rPr>
              <a:t>spermatogonia.</a:t>
            </a:r>
            <a:endParaRPr sz="2400">
              <a:latin typeface="Trebuchet MS"/>
              <a:cs typeface="Trebuchet MS"/>
            </a:endParaRPr>
          </a:p>
          <a:p>
            <a:pPr marL="311150" marR="665480" indent="-273050">
              <a:lnSpc>
                <a:spcPct val="100000"/>
              </a:lnSpc>
              <a:spcBef>
                <a:spcPts val="590"/>
              </a:spcBef>
              <a:buClr>
                <a:srgbClr val="33003E"/>
              </a:buClr>
              <a:buSzPct val="68750"/>
              <a:buFont typeface="UnDotum"/>
              <a:buChar char=""/>
              <a:tabLst>
                <a:tab pos="311150" algn="l"/>
              </a:tabLst>
            </a:pPr>
            <a:r>
              <a:rPr sz="2400" spc="-85" dirty="0">
                <a:latin typeface="Trebuchet MS"/>
                <a:cs typeface="Trebuchet MS"/>
              </a:rPr>
              <a:t>These </a:t>
            </a:r>
            <a:r>
              <a:rPr sz="2400" spc="-155" dirty="0">
                <a:latin typeface="Trebuchet MS"/>
                <a:cs typeface="Trebuchet MS"/>
              </a:rPr>
              <a:t>tight </a:t>
            </a:r>
            <a:r>
              <a:rPr sz="2400" spc="-130" dirty="0">
                <a:latin typeface="Trebuchet MS"/>
                <a:cs typeface="Trebuchet MS"/>
              </a:rPr>
              <a:t>junctions </a:t>
            </a:r>
            <a:r>
              <a:rPr sz="2400" spc="-100" dirty="0">
                <a:latin typeface="Trebuchet MS"/>
                <a:cs typeface="Trebuchet MS"/>
              </a:rPr>
              <a:t>form  blood-testes</a:t>
            </a:r>
            <a:r>
              <a:rPr sz="2400" spc="-60" dirty="0">
                <a:latin typeface="Trebuchet MS"/>
                <a:cs typeface="Trebuchet MS"/>
              </a:rPr>
              <a:t> </a:t>
            </a:r>
            <a:r>
              <a:rPr sz="2400" spc="-130" dirty="0">
                <a:latin typeface="Trebuchet MS"/>
                <a:cs typeface="Trebuchet MS"/>
              </a:rPr>
              <a:t>barrier.</a:t>
            </a:r>
            <a:endParaRPr sz="2400">
              <a:latin typeface="Trebuchet MS"/>
              <a:cs typeface="Trebuchet MS"/>
            </a:endParaRPr>
          </a:p>
          <a:p>
            <a:pPr marL="311150" marR="30480" indent="-273050">
              <a:lnSpc>
                <a:spcPct val="100000"/>
              </a:lnSpc>
              <a:spcBef>
                <a:spcPts val="600"/>
              </a:spcBef>
              <a:buClr>
                <a:srgbClr val="33003E"/>
              </a:buClr>
              <a:buSzPct val="68750"/>
              <a:buFont typeface="UnDotum"/>
              <a:buChar char=""/>
              <a:tabLst>
                <a:tab pos="311150" algn="l"/>
              </a:tabLst>
            </a:pPr>
            <a:r>
              <a:rPr sz="2400" spc="-70" dirty="0">
                <a:solidFill>
                  <a:srgbClr val="001F5F"/>
                </a:solidFill>
                <a:latin typeface="Trebuchet MS"/>
                <a:cs typeface="Trebuchet MS"/>
              </a:rPr>
              <a:t>The </a:t>
            </a:r>
            <a:r>
              <a:rPr sz="2400" spc="-100" dirty="0">
                <a:solidFill>
                  <a:srgbClr val="001F5F"/>
                </a:solidFill>
                <a:latin typeface="Trebuchet MS"/>
                <a:cs typeface="Trebuchet MS"/>
              </a:rPr>
              <a:t>blood-testes </a:t>
            </a:r>
            <a:r>
              <a:rPr sz="2400" spc="-95" dirty="0">
                <a:solidFill>
                  <a:srgbClr val="001F5F"/>
                </a:solidFill>
                <a:latin typeface="Trebuchet MS"/>
                <a:cs typeface="Trebuchet MS"/>
              </a:rPr>
              <a:t>barrier  </a:t>
            </a:r>
            <a:r>
              <a:rPr sz="2400" spc="-110" dirty="0">
                <a:solidFill>
                  <a:srgbClr val="001F5F"/>
                </a:solidFill>
                <a:latin typeface="Trebuchet MS"/>
                <a:cs typeface="Trebuchet MS"/>
              </a:rPr>
              <a:t>prevents entry </a:t>
            </a:r>
            <a:r>
              <a:rPr sz="2400" spc="-130" dirty="0">
                <a:solidFill>
                  <a:srgbClr val="001F5F"/>
                </a:solidFill>
                <a:latin typeface="Trebuchet MS"/>
                <a:cs typeface="Trebuchet MS"/>
              </a:rPr>
              <a:t>of </a:t>
            </a:r>
            <a:r>
              <a:rPr sz="2400" spc="-155" dirty="0">
                <a:solidFill>
                  <a:srgbClr val="001F5F"/>
                </a:solidFill>
                <a:latin typeface="Trebuchet MS"/>
                <a:cs typeface="Trebuchet MS"/>
              </a:rPr>
              <a:t>harmful  </a:t>
            </a:r>
            <a:r>
              <a:rPr sz="2400" spc="-120" dirty="0">
                <a:solidFill>
                  <a:srgbClr val="001F5F"/>
                </a:solidFill>
                <a:latin typeface="Trebuchet MS"/>
                <a:cs typeface="Trebuchet MS"/>
              </a:rPr>
              <a:t>substances </a:t>
            </a:r>
            <a:r>
              <a:rPr sz="2400" spc="-95" dirty="0">
                <a:solidFill>
                  <a:srgbClr val="001F5F"/>
                </a:solidFill>
                <a:latin typeface="Trebuchet MS"/>
                <a:cs typeface="Trebuchet MS"/>
              </a:rPr>
              <a:t>from </a:t>
            </a:r>
            <a:r>
              <a:rPr sz="2400" spc="-80" dirty="0">
                <a:solidFill>
                  <a:srgbClr val="001F5F"/>
                </a:solidFill>
                <a:latin typeface="Trebuchet MS"/>
                <a:cs typeface="Trebuchet MS"/>
              </a:rPr>
              <a:t>blood </a:t>
            </a:r>
            <a:r>
              <a:rPr sz="2400" spc="-190" dirty="0">
                <a:solidFill>
                  <a:srgbClr val="001F5F"/>
                </a:solidFill>
                <a:latin typeface="Trebuchet MS"/>
                <a:cs typeface="Trebuchet MS"/>
              </a:rPr>
              <a:t>affecting  </a:t>
            </a:r>
            <a:r>
              <a:rPr sz="2400" spc="-130" dirty="0">
                <a:solidFill>
                  <a:srgbClr val="001F5F"/>
                </a:solidFill>
                <a:latin typeface="Trebuchet MS"/>
                <a:cs typeface="Trebuchet MS"/>
              </a:rPr>
              <a:t>developing </a:t>
            </a:r>
            <a:r>
              <a:rPr sz="2400" spc="-90" dirty="0">
                <a:solidFill>
                  <a:srgbClr val="001F5F"/>
                </a:solidFill>
                <a:latin typeface="Trebuchet MS"/>
                <a:cs typeface="Trebuchet MS"/>
              </a:rPr>
              <a:t>sperms </a:t>
            </a:r>
            <a:r>
              <a:rPr sz="2400" spc="-160" dirty="0">
                <a:solidFill>
                  <a:srgbClr val="001F5F"/>
                </a:solidFill>
                <a:latin typeface="Trebuchet MS"/>
                <a:cs typeface="Trebuchet MS"/>
              </a:rPr>
              <a:t>and </a:t>
            </a:r>
            <a:r>
              <a:rPr sz="2400" spc="-200" dirty="0">
                <a:solidFill>
                  <a:srgbClr val="001F5F"/>
                </a:solidFill>
                <a:latin typeface="Trebuchet MS"/>
                <a:cs typeface="Trebuchet MS"/>
              </a:rPr>
              <a:t>at </a:t>
            </a:r>
            <a:r>
              <a:rPr sz="2400" spc="-145" dirty="0">
                <a:solidFill>
                  <a:srgbClr val="001F5F"/>
                </a:solidFill>
                <a:latin typeface="Trebuchet MS"/>
                <a:cs typeface="Trebuchet MS"/>
              </a:rPr>
              <a:t>the  </a:t>
            </a:r>
            <a:r>
              <a:rPr sz="2400" spc="-150" dirty="0">
                <a:solidFill>
                  <a:srgbClr val="001F5F"/>
                </a:solidFill>
                <a:latin typeface="Trebuchet MS"/>
                <a:cs typeface="Trebuchet MS"/>
              </a:rPr>
              <a:t>same </a:t>
            </a:r>
            <a:r>
              <a:rPr sz="2400" spc="-155" dirty="0">
                <a:solidFill>
                  <a:srgbClr val="001F5F"/>
                </a:solidFill>
                <a:latin typeface="Trebuchet MS"/>
                <a:cs typeface="Trebuchet MS"/>
              </a:rPr>
              <a:t>time </a:t>
            </a:r>
            <a:r>
              <a:rPr sz="2400" spc="-130" dirty="0">
                <a:solidFill>
                  <a:srgbClr val="001F5F"/>
                </a:solidFill>
                <a:latin typeface="Trebuchet MS"/>
                <a:cs typeface="Trebuchet MS"/>
              </a:rPr>
              <a:t>preventing </a:t>
            </a:r>
            <a:r>
              <a:rPr sz="2400" spc="-90" dirty="0">
                <a:solidFill>
                  <a:srgbClr val="001F5F"/>
                </a:solidFill>
                <a:latin typeface="Trebuchet MS"/>
                <a:cs typeface="Trebuchet MS"/>
              </a:rPr>
              <a:t>sperms  </a:t>
            </a:r>
            <a:r>
              <a:rPr sz="2400" spc="-145" dirty="0">
                <a:solidFill>
                  <a:srgbClr val="001F5F"/>
                </a:solidFill>
                <a:latin typeface="Trebuchet MS"/>
                <a:cs typeface="Trebuchet MS"/>
              </a:rPr>
              <a:t>related </a:t>
            </a:r>
            <a:r>
              <a:rPr sz="2400" spc="-95" dirty="0">
                <a:solidFill>
                  <a:srgbClr val="001F5F"/>
                </a:solidFill>
                <a:latin typeface="Trebuchet MS"/>
                <a:cs typeface="Trebuchet MS"/>
              </a:rPr>
              <a:t>proteins </a:t>
            </a:r>
            <a:r>
              <a:rPr sz="2400" spc="-60" dirty="0">
                <a:solidFill>
                  <a:srgbClr val="001F5F"/>
                </a:solidFill>
                <a:latin typeface="Trebuchet MS"/>
                <a:cs typeface="Trebuchet MS"/>
              </a:rPr>
              <a:t>to </a:t>
            </a:r>
            <a:r>
              <a:rPr sz="2400" spc="-114" dirty="0">
                <a:solidFill>
                  <a:srgbClr val="001F5F"/>
                </a:solidFill>
                <a:latin typeface="Trebuchet MS"/>
                <a:cs typeface="Trebuchet MS"/>
              </a:rPr>
              <a:t>enter  </a:t>
            </a:r>
            <a:r>
              <a:rPr sz="2400" spc="-145" dirty="0">
                <a:solidFill>
                  <a:srgbClr val="001F5F"/>
                </a:solidFill>
                <a:latin typeface="Trebuchet MS"/>
                <a:cs typeface="Trebuchet MS"/>
              </a:rPr>
              <a:t>circulation</a:t>
            </a:r>
            <a:r>
              <a:rPr sz="2400" spc="-145" dirty="0">
                <a:latin typeface="Trebuchet MS"/>
                <a:cs typeface="Trebuchet MS"/>
              </a:rPr>
              <a:t>.</a:t>
            </a:r>
            <a:endParaRPr sz="2400">
              <a:latin typeface="Trebuchet MS"/>
              <a:cs typeface="Trebuchet MS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251459" y="1196339"/>
            <a:ext cx="4104640" cy="5343525"/>
            <a:chOff x="251459" y="1196339"/>
            <a:chExt cx="4104640" cy="5343525"/>
          </a:xfrm>
        </p:grpSpPr>
        <p:sp>
          <p:nvSpPr>
            <p:cNvPr id="12" name="object 12"/>
            <p:cNvSpPr/>
            <p:nvPr/>
          </p:nvSpPr>
          <p:spPr>
            <a:xfrm>
              <a:off x="251459" y="1196339"/>
              <a:ext cx="4104640" cy="511175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258570" y="5300980"/>
              <a:ext cx="864869" cy="1224280"/>
            </a:xfrm>
            <a:custGeom>
              <a:avLst/>
              <a:gdLst/>
              <a:ahLst/>
              <a:cxnLst/>
              <a:rect l="l" t="t" r="r" b="b"/>
              <a:pathLst>
                <a:path w="864869" h="1224279">
                  <a:moveTo>
                    <a:pt x="0" y="0"/>
                  </a:moveTo>
                  <a:lnTo>
                    <a:pt x="864869" y="1224280"/>
                  </a:lnTo>
                </a:path>
              </a:pathLst>
            </a:custGeom>
            <a:ln w="28393">
              <a:solidFill>
                <a:srgbClr val="33003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69850" y="6492240"/>
            <a:ext cx="2094864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85" dirty="0">
                <a:latin typeface="Trebuchet MS"/>
                <a:cs typeface="Trebuchet MS"/>
              </a:rPr>
              <a:t>blood-testes</a:t>
            </a:r>
            <a:r>
              <a:rPr sz="2000" spc="-105" dirty="0">
                <a:latin typeface="Trebuchet MS"/>
                <a:cs typeface="Trebuchet MS"/>
              </a:rPr>
              <a:t> </a:t>
            </a:r>
            <a:r>
              <a:rPr sz="2000" spc="-80" dirty="0">
                <a:latin typeface="Trebuchet MS"/>
                <a:cs typeface="Trebuchet MS"/>
              </a:rPr>
              <a:t>barrier</a:t>
            </a:r>
            <a:endParaRPr sz="20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440236" y="345079"/>
            <a:ext cx="282575" cy="1190625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2100"/>
              </a:lnSpc>
            </a:pPr>
            <a:r>
              <a:rPr sz="1800" spc="-10" dirty="0">
                <a:latin typeface="Arial"/>
                <a:cs typeface="Arial"/>
              </a:rPr>
              <a:t>31-03-2014</a:t>
            </a:r>
            <a:endParaRPr sz="18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76200" y="0"/>
            <a:ext cx="0" cy="6858000"/>
          </a:xfrm>
          <a:custGeom>
            <a:avLst/>
            <a:gdLst/>
            <a:ahLst/>
            <a:cxnLst/>
            <a:rect l="l" t="t" r="r" b="b"/>
            <a:pathLst>
              <a:path h="6858000">
                <a:moveTo>
                  <a:pt x="0" y="0"/>
                </a:moveTo>
                <a:lnTo>
                  <a:pt x="0" y="6858000"/>
                </a:lnTo>
              </a:path>
            </a:pathLst>
          </a:custGeom>
          <a:ln w="57146">
            <a:solidFill>
              <a:srgbClr val="ABA8A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8839200" y="0"/>
            <a:ext cx="304800" cy="6858000"/>
            <a:chOff x="8839200" y="0"/>
            <a:chExt cx="304800" cy="6858000"/>
          </a:xfrm>
        </p:grpSpPr>
        <p:sp>
          <p:nvSpPr>
            <p:cNvPr id="5" name="object 5"/>
            <p:cNvSpPr/>
            <p:nvPr/>
          </p:nvSpPr>
          <p:spPr>
            <a:xfrm>
              <a:off x="8839200" y="0"/>
              <a:ext cx="304800" cy="6858000"/>
            </a:xfrm>
            <a:custGeom>
              <a:avLst/>
              <a:gdLst/>
              <a:ahLst/>
              <a:cxnLst/>
              <a:rect l="l" t="t" r="r" b="b"/>
              <a:pathLst>
                <a:path w="304800" h="6858000">
                  <a:moveTo>
                    <a:pt x="304800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304800" y="6858000"/>
                  </a:lnTo>
                  <a:close/>
                </a:path>
              </a:pathLst>
            </a:custGeom>
            <a:solidFill>
              <a:srgbClr val="ABA8AD">
                <a:alpha val="86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8915400" y="0"/>
              <a:ext cx="0" cy="6858000"/>
            </a:xfrm>
            <a:custGeom>
              <a:avLst/>
              <a:gdLst/>
              <a:ahLst/>
              <a:cxnLst/>
              <a:rect l="l" t="t" r="r" b="b"/>
              <a:pathLst>
                <a:path h="685800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ln w="9344">
              <a:solidFill>
                <a:srgbClr val="33003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" name="object 7"/>
          <p:cNvGrpSpPr/>
          <p:nvPr/>
        </p:nvGrpSpPr>
        <p:grpSpPr>
          <a:xfrm>
            <a:off x="4272340" y="969070"/>
            <a:ext cx="4433570" cy="5880100"/>
            <a:chOff x="4272340" y="969070"/>
            <a:chExt cx="4433570" cy="5880100"/>
          </a:xfrm>
        </p:grpSpPr>
        <p:sp>
          <p:nvSpPr>
            <p:cNvPr id="8" name="object 8"/>
            <p:cNvSpPr/>
            <p:nvPr/>
          </p:nvSpPr>
          <p:spPr>
            <a:xfrm>
              <a:off x="8155940" y="5715000"/>
              <a:ext cx="549910" cy="549910"/>
            </a:xfrm>
            <a:custGeom>
              <a:avLst/>
              <a:gdLst/>
              <a:ahLst/>
              <a:cxnLst/>
              <a:rect l="l" t="t" r="r" b="b"/>
              <a:pathLst>
                <a:path w="549909" h="549910">
                  <a:moveTo>
                    <a:pt x="275589" y="0"/>
                  </a:moveTo>
                  <a:lnTo>
                    <a:pt x="224997" y="4306"/>
                  </a:lnTo>
                  <a:lnTo>
                    <a:pt x="177812" y="16766"/>
                  </a:lnTo>
                  <a:lnTo>
                    <a:pt x="134714" y="36688"/>
                  </a:lnTo>
                  <a:lnTo>
                    <a:pt x="96382" y="63385"/>
                  </a:lnTo>
                  <a:lnTo>
                    <a:pt x="63496" y="96164"/>
                  </a:lnTo>
                  <a:lnTo>
                    <a:pt x="36735" y="134337"/>
                  </a:lnTo>
                  <a:lnTo>
                    <a:pt x="16780" y="177214"/>
                  </a:lnTo>
                  <a:lnTo>
                    <a:pt x="4308" y="224105"/>
                  </a:lnTo>
                  <a:lnTo>
                    <a:pt x="0" y="274319"/>
                  </a:lnTo>
                  <a:lnTo>
                    <a:pt x="4308" y="324912"/>
                  </a:lnTo>
                  <a:lnTo>
                    <a:pt x="16780" y="372097"/>
                  </a:lnTo>
                  <a:lnTo>
                    <a:pt x="36735" y="415195"/>
                  </a:lnTo>
                  <a:lnTo>
                    <a:pt x="63496" y="453527"/>
                  </a:lnTo>
                  <a:lnTo>
                    <a:pt x="96382" y="486413"/>
                  </a:lnTo>
                  <a:lnTo>
                    <a:pt x="134714" y="513174"/>
                  </a:lnTo>
                  <a:lnTo>
                    <a:pt x="177812" y="533129"/>
                  </a:lnTo>
                  <a:lnTo>
                    <a:pt x="224997" y="545601"/>
                  </a:lnTo>
                  <a:lnTo>
                    <a:pt x="275589" y="549910"/>
                  </a:lnTo>
                  <a:lnTo>
                    <a:pt x="325804" y="545601"/>
                  </a:lnTo>
                  <a:lnTo>
                    <a:pt x="372695" y="533129"/>
                  </a:lnTo>
                  <a:lnTo>
                    <a:pt x="415572" y="513174"/>
                  </a:lnTo>
                  <a:lnTo>
                    <a:pt x="453745" y="486413"/>
                  </a:lnTo>
                  <a:lnTo>
                    <a:pt x="486524" y="453527"/>
                  </a:lnTo>
                  <a:lnTo>
                    <a:pt x="513221" y="415195"/>
                  </a:lnTo>
                  <a:lnTo>
                    <a:pt x="533143" y="372097"/>
                  </a:lnTo>
                  <a:lnTo>
                    <a:pt x="545603" y="324912"/>
                  </a:lnTo>
                  <a:lnTo>
                    <a:pt x="549909" y="274319"/>
                  </a:lnTo>
                  <a:lnTo>
                    <a:pt x="545603" y="224105"/>
                  </a:lnTo>
                  <a:lnTo>
                    <a:pt x="533143" y="177214"/>
                  </a:lnTo>
                  <a:lnTo>
                    <a:pt x="513221" y="134337"/>
                  </a:lnTo>
                  <a:lnTo>
                    <a:pt x="486524" y="96164"/>
                  </a:lnTo>
                  <a:lnTo>
                    <a:pt x="453745" y="63385"/>
                  </a:lnTo>
                  <a:lnTo>
                    <a:pt x="415572" y="36688"/>
                  </a:lnTo>
                  <a:lnTo>
                    <a:pt x="372695" y="16766"/>
                  </a:lnTo>
                  <a:lnTo>
                    <a:pt x="325804" y="4306"/>
                  </a:lnTo>
                  <a:lnTo>
                    <a:pt x="275589" y="0"/>
                  </a:lnTo>
                  <a:close/>
                </a:path>
              </a:pathLst>
            </a:custGeom>
            <a:solidFill>
              <a:srgbClr val="33003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4272340" y="969070"/>
              <a:ext cx="3986409" cy="305041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4272340" y="4064060"/>
              <a:ext cx="3986409" cy="2784989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6229350" y="4436109"/>
              <a:ext cx="1440180" cy="433070"/>
            </a:xfrm>
            <a:custGeom>
              <a:avLst/>
              <a:gdLst/>
              <a:ahLst/>
              <a:cxnLst/>
              <a:rect l="l" t="t" r="r" b="b"/>
              <a:pathLst>
                <a:path w="1440179" h="433070">
                  <a:moveTo>
                    <a:pt x="0" y="433069"/>
                  </a:moveTo>
                  <a:lnTo>
                    <a:pt x="360679" y="73659"/>
                  </a:lnTo>
                </a:path>
                <a:path w="1440179" h="433070">
                  <a:moveTo>
                    <a:pt x="718820" y="143509"/>
                  </a:moveTo>
                  <a:lnTo>
                    <a:pt x="1440179" y="0"/>
                  </a:lnTo>
                </a:path>
                <a:path w="1440179" h="433070">
                  <a:moveTo>
                    <a:pt x="863600" y="288289"/>
                  </a:moveTo>
                  <a:lnTo>
                    <a:pt x="1366520" y="1269"/>
                  </a:lnTo>
                </a:path>
              </a:pathLst>
            </a:custGeom>
            <a:ln w="93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1583689" y="170179"/>
            <a:ext cx="6092825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165" dirty="0"/>
              <a:t>SPERMATOGENIC</a:t>
            </a:r>
            <a:r>
              <a:rPr spc="-170" dirty="0"/>
              <a:t> </a:t>
            </a:r>
            <a:r>
              <a:rPr spc="10" dirty="0"/>
              <a:t>CELLS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77469" y="904239"/>
            <a:ext cx="217804" cy="28194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650" spc="-140" dirty="0">
                <a:solidFill>
                  <a:srgbClr val="33003E"/>
                </a:solidFill>
                <a:latin typeface="UnDotum"/>
                <a:cs typeface="UnDotum"/>
              </a:rPr>
              <a:t></a:t>
            </a:r>
            <a:endParaRPr sz="1650">
              <a:latin typeface="UnDotum"/>
              <a:cs typeface="UnDotum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50520" y="871220"/>
            <a:ext cx="3472179" cy="1854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85090">
              <a:lnSpc>
                <a:spcPct val="100000"/>
              </a:lnSpc>
              <a:spcBef>
                <a:spcPts val="100"/>
              </a:spcBef>
            </a:pPr>
            <a:r>
              <a:rPr sz="2400" spc="-114" dirty="0">
                <a:latin typeface="Trebuchet MS"/>
                <a:cs typeface="Trebuchet MS"/>
              </a:rPr>
              <a:t>It </a:t>
            </a:r>
            <a:r>
              <a:rPr sz="2400" spc="-105" dirty="0">
                <a:latin typeface="Trebuchet MS"/>
                <a:cs typeface="Trebuchet MS"/>
              </a:rPr>
              <a:t>is </a:t>
            </a:r>
            <a:r>
              <a:rPr sz="2400" spc="-130" dirty="0">
                <a:latin typeface="Trebuchet MS"/>
                <a:cs typeface="Trebuchet MS"/>
              </a:rPr>
              <a:t>arranged </a:t>
            </a:r>
            <a:r>
              <a:rPr sz="2400" spc="-145" dirty="0">
                <a:latin typeface="Trebuchet MS"/>
                <a:cs typeface="Trebuchet MS"/>
              </a:rPr>
              <a:t>as </a:t>
            </a:r>
            <a:r>
              <a:rPr sz="2400" spc="-105" dirty="0">
                <a:latin typeface="Trebuchet MS"/>
                <a:cs typeface="Trebuchet MS"/>
              </a:rPr>
              <a:t>complex  </a:t>
            </a:r>
            <a:r>
              <a:rPr sz="2400" spc="-150" dirty="0">
                <a:latin typeface="Trebuchet MS"/>
                <a:cs typeface="Trebuchet MS"/>
              </a:rPr>
              <a:t>stratified epithelium </a:t>
            </a:r>
            <a:r>
              <a:rPr sz="2400" spc="-114" dirty="0">
                <a:latin typeface="Trebuchet MS"/>
                <a:cs typeface="Trebuchet MS"/>
              </a:rPr>
              <a:t>which  </a:t>
            </a:r>
            <a:r>
              <a:rPr sz="2400" spc="-85" dirty="0">
                <a:latin typeface="Trebuchet MS"/>
                <a:cs typeface="Trebuchet MS"/>
              </a:rPr>
              <a:t>consists </a:t>
            </a:r>
            <a:r>
              <a:rPr sz="2400" spc="-130" dirty="0">
                <a:latin typeface="Trebuchet MS"/>
                <a:cs typeface="Trebuchet MS"/>
              </a:rPr>
              <a:t>of </a:t>
            </a:r>
            <a:r>
              <a:rPr sz="2400" spc="-125" dirty="0">
                <a:latin typeface="Trebuchet MS"/>
                <a:cs typeface="Trebuchet MS"/>
              </a:rPr>
              <a:t>stem </a:t>
            </a:r>
            <a:r>
              <a:rPr sz="2400" spc="-145" dirty="0">
                <a:latin typeface="Trebuchet MS"/>
                <a:cs typeface="Trebuchet MS"/>
              </a:rPr>
              <a:t>cells  </a:t>
            </a:r>
            <a:r>
              <a:rPr sz="2400" spc="-114" dirty="0">
                <a:latin typeface="Trebuchet MS"/>
                <a:cs typeface="Trebuchet MS"/>
              </a:rPr>
              <a:t>(spermatogonia) </a:t>
            </a:r>
            <a:r>
              <a:rPr sz="2400" spc="-200" dirty="0">
                <a:latin typeface="Trebuchet MS"/>
                <a:cs typeface="Trebuchet MS"/>
              </a:rPr>
              <a:t>at </a:t>
            </a:r>
            <a:r>
              <a:rPr sz="2400" spc="-145" dirty="0">
                <a:latin typeface="Trebuchet MS"/>
                <a:cs typeface="Trebuchet MS"/>
              </a:rPr>
              <a:t>the </a:t>
            </a:r>
            <a:r>
              <a:rPr sz="2400" spc="-150" dirty="0">
                <a:latin typeface="Trebuchet MS"/>
                <a:cs typeface="Trebuchet MS"/>
              </a:rPr>
              <a:t>base  </a:t>
            </a:r>
            <a:r>
              <a:rPr sz="2400" spc="-130" dirty="0">
                <a:latin typeface="Trebuchet MS"/>
                <a:cs typeface="Trebuchet MS"/>
              </a:rPr>
              <a:t>of </a:t>
            </a:r>
            <a:r>
              <a:rPr sz="2400" spc="-145" dirty="0">
                <a:latin typeface="Trebuchet MS"/>
                <a:cs typeface="Trebuchet MS"/>
              </a:rPr>
              <a:t>the</a:t>
            </a:r>
            <a:r>
              <a:rPr sz="2400" spc="15" dirty="0">
                <a:latin typeface="Trebuchet MS"/>
                <a:cs typeface="Trebuchet MS"/>
              </a:rPr>
              <a:t> </a:t>
            </a:r>
            <a:r>
              <a:rPr sz="2400" spc="-170" dirty="0">
                <a:latin typeface="Trebuchet MS"/>
                <a:cs typeface="Trebuchet MS"/>
              </a:rPr>
              <a:t>epithelium.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2069" y="2776220"/>
            <a:ext cx="387032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2475" spc="-209" baseline="15151" dirty="0">
                <a:solidFill>
                  <a:srgbClr val="33003E"/>
                </a:solidFill>
                <a:latin typeface="UnDotum"/>
                <a:cs typeface="UnDotum"/>
              </a:rPr>
              <a:t> </a:t>
            </a:r>
            <a:r>
              <a:rPr sz="2400" spc="-75" dirty="0">
                <a:latin typeface="Trebuchet MS"/>
                <a:cs typeface="Trebuchet MS"/>
              </a:rPr>
              <a:t>The other </a:t>
            </a:r>
            <a:r>
              <a:rPr sz="2400" spc="-145" dirty="0">
                <a:latin typeface="Trebuchet MS"/>
                <a:cs typeface="Trebuchet MS"/>
              </a:rPr>
              <a:t>cells </a:t>
            </a:r>
            <a:r>
              <a:rPr sz="2400" spc="-130" dirty="0">
                <a:latin typeface="Trebuchet MS"/>
                <a:cs typeface="Trebuchet MS"/>
              </a:rPr>
              <a:t>are</a:t>
            </a:r>
            <a:r>
              <a:rPr sz="2400" spc="-75" dirty="0">
                <a:latin typeface="Trebuchet MS"/>
                <a:cs typeface="Trebuchet MS"/>
              </a:rPr>
              <a:t> </a:t>
            </a:r>
            <a:r>
              <a:rPr sz="2400" spc="-130" dirty="0">
                <a:latin typeface="Trebuchet MS"/>
                <a:cs typeface="Trebuchet MS"/>
              </a:rPr>
              <a:t>arranged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50520" y="3141979"/>
            <a:ext cx="3610610" cy="1488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140" dirty="0">
                <a:latin typeface="Trebuchet MS"/>
                <a:cs typeface="Trebuchet MS"/>
              </a:rPr>
              <a:t>in </a:t>
            </a:r>
            <a:r>
              <a:rPr sz="2400" spc="-145" dirty="0">
                <a:latin typeface="Trebuchet MS"/>
                <a:cs typeface="Trebuchet MS"/>
              </a:rPr>
              <a:t>the </a:t>
            </a:r>
            <a:r>
              <a:rPr sz="2400" spc="-45" dirty="0">
                <a:latin typeface="Trebuchet MS"/>
                <a:cs typeface="Trebuchet MS"/>
              </a:rPr>
              <a:t>order </a:t>
            </a:r>
            <a:r>
              <a:rPr sz="2400" spc="-130" dirty="0">
                <a:latin typeface="Trebuchet MS"/>
                <a:cs typeface="Trebuchet MS"/>
              </a:rPr>
              <a:t>of</a:t>
            </a:r>
            <a:r>
              <a:rPr sz="2400" spc="85" dirty="0">
                <a:latin typeface="Trebuchet MS"/>
                <a:cs typeface="Trebuchet MS"/>
              </a:rPr>
              <a:t> </a:t>
            </a:r>
            <a:r>
              <a:rPr sz="2400" spc="-150" dirty="0">
                <a:latin typeface="Trebuchet MS"/>
                <a:cs typeface="Trebuchet MS"/>
              </a:rPr>
              <a:t>development.</a:t>
            </a:r>
            <a:endParaRPr sz="2400">
              <a:latin typeface="Trebuchet MS"/>
              <a:cs typeface="Trebuchet MS"/>
            </a:endParaRPr>
          </a:p>
          <a:p>
            <a:pPr marL="12700" marR="224790">
              <a:lnSpc>
                <a:spcPct val="100000"/>
              </a:lnSpc>
            </a:pPr>
            <a:r>
              <a:rPr sz="2400" spc="-229" dirty="0">
                <a:latin typeface="Trebuchet MS"/>
                <a:cs typeface="Trebuchet MS"/>
              </a:rPr>
              <a:t>i.e </a:t>
            </a:r>
            <a:r>
              <a:rPr sz="2400" spc="-135" dirty="0">
                <a:latin typeface="Trebuchet MS"/>
                <a:cs typeface="Trebuchet MS"/>
              </a:rPr>
              <a:t>spermatogonia,  spermatocytes, </a:t>
            </a:r>
            <a:r>
              <a:rPr sz="2400" spc="-145" dirty="0">
                <a:latin typeface="Trebuchet MS"/>
                <a:cs typeface="Trebuchet MS"/>
              </a:rPr>
              <a:t>spermatids,  </a:t>
            </a:r>
            <a:r>
              <a:rPr sz="2400" spc="-130" dirty="0">
                <a:latin typeface="Trebuchet MS"/>
                <a:cs typeface="Trebuchet MS"/>
              </a:rPr>
              <a:t>spermatozoa.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2069" y="4679950"/>
            <a:ext cx="40513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2475" spc="-209" baseline="15151" dirty="0">
                <a:solidFill>
                  <a:srgbClr val="33003E"/>
                </a:solidFill>
                <a:latin typeface="UnDotum"/>
                <a:cs typeface="UnDotum"/>
              </a:rPr>
              <a:t> </a:t>
            </a:r>
            <a:r>
              <a:rPr sz="2400" spc="-70" dirty="0">
                <a:latin typeface="Trebuchet MS"/>
                <a:cs typeface="Trebuchet MS"/>
              </a:rPr>
              <a:t>This process </a:t>
            </a:r>
            <a:r>
              <a:rPr sz="2400" spc="-130" dirty="0">
                <a:latin typeface="Trebuchet MS"/>
                <a:cs typeface="Trebuchet MS"/>
              </a:rPr>
              <a:t>of </a:t>
            </a:r>
            <a:r>
              <a:rPr sz="2400" spc="-150" dirty="0">
                <a:latin typeface="Trebuchet MS"/>
                <a:cs typeface="Trebuchet MS"/>
              </a:rPr>
              <a:t>differentiation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50520" y="5045709"/>
            <a:ext cx="3174365" cy="1488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400" spc="-130" dirty="0">
                <a:latin typeface="Trebuchet MS"/>
                <a:cs typeface="Trebuchet MS"/>
              </a:rPr>
              <a:t>of </a:t>
            </a:r>
            <a:r>
              <a:rPr sz="2400" spc="-120" dirty="0">
                <a:latin typeface="Trebuchet MS"/>
                <a:cs typeface="Trebuchet MS"/>
              </a:rPr>
              <a:t>spermatogonia </a:t>
            </a:r>
            <a:r>
              <a:rPr sz="2400" spc="-60" dirty="0">
                <a:latin typeface="Trebuchet MS"/>
                <a:cs typeface="Trebuchet MS"/>
              </a:rPr>
              <a:t>to  </a:t>
            </a:r>
            <a:r>
              <a:rPr sz="2400" spc="-110" dirty="0">
                <a:latin typeface="Trebuchet MS"/>
                <a:cs typeface="Trebuchet MS"/>
              </a:rPr>
              <a:t>spermatozoa </a:t>
            </a:r>
            <a:r>
              <a:rPr sz="2400" spc="-105" dirty="0">
                <a:latin typeface="Trebuchet MS"/>
                <a:cs typeface="Trebuchet MS"/>
              </a:rPr>
              <a:t>is </a:t>
            </a:r>
            <a:r>
              <a:rPr sz="2400" spc="-170" dirty="0">
                <a:latin typeface="Trebuchet MS"/>
                <a:cs typeface="Trebuchet MS"/>
              </a:rPr>
              <a:t>called  </a:t>
            </a:r>
            <a:r>
              <a:rPr sz="2400" spc="-125" dirty="0">
                <a:latin typeface="Trebuchet MS"/>
                <a:cs typeface="Trebuchet MS"/>
              </a:rPr>
              <a:t>spermiogenesis. </a:t>
            </a:r>
            <a:r>
              <a:rPr sz="2400" spc="-114" dirty="0">
                <a:latin typeface="Trebuchet MS"/>
                <a:cs typeface="Trebuchet MS"/>
              </a:rPr>
              <a:t>It </a:t>
            </a:r>
            <a:r>
              <a:rPr sz="2400" spc="-135" dirty="0">
                <a:latin typeface="Trebuchet MS"/>
                <a:cs typeface="Trebuchet MS"/>
              </a:rPr>
              <a:t>takes  </a:t>
            </a:r>
            <a:r>
              <a:rPr sz="2400" spc="-145" dirty="0">
                <a:latin typeface="Trebuchet MS"/>
                <a:cs typeface="Trebuchet MS"/>
              </a:rPr>
              <a:t>usually </a:t>
            </a:r>
            <a:r>
              <a:rPr sz="2400" spc="-10" dirty="0">
                <a:latin typeface="Trebuchet MS"/>
                <a:cs typeface="Trebuchet MS"/>
              </a:rPr>
              <a:t>64±4 </a:t>
            </a:r>
            <a:r>
              <a:rPr sz="2400" spc="-135" dirty="0">
                <a:latin typeface="Trebuchet MS"/>
                <a:cs typeface="Trebuchet MS"/>
              </a:rPr>
              <a:t>days </a:t>
            </a:r>
            <a:r>
              <a:rPr sz="2400" spc="-140" dirty="0">
                <a:latin typeface="Trebuchet MS"/>
                <a:cs typeface="Trebuchet MS"/>
              </a:rPr>
              <a:t>in</a:t>
            </a:r>
            <a:r>
              <a:rPr sz="2400" spc="-10" dirty="0">
                <a:latin typeface="Trebuchet MS"/>
                <a:cs typeface="Trebuchet MS"/>
              </a:rPr>
              <a:t> </a:t>
            </a:r>
            <a:r>
              <a:rPr sz="2400" spc="-200" dirty="0">
                <a:latin typeface="Trebuchet MS"/>
                <a:cs typeface="Trebuchet MS"/>
              </a:rPr>
              <a:t>men.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6305550" y="4255770"/>
            <a:ext cx="1155700" cy="1534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1" spc="-5" dirty="0">
                <a:latin typeface="Arial"/>
                <a:cs typeface="Arial"/>
              </a:rPr>
              <a:t>late</a:t>
            </a:r>
            <a:r>
              <a:rPr sz="900" b="1" spc="75" dirty="0">
                <a:latin typeface="Arial"/>
                <a:cs typeface="Arial"/>
              </a:rPr>
              <a:t> </a:t>
            </a:r>
            <a:r>
              <a:rPr sz="900" b="1" spc="-5" dirty="0">
                <a:latin typeface="Arial"/>
                <a:cs typeface="Arial"/>
              </a:rPr>
              <a:t>spermatogonia</a:t>
            </a:r>
            <a:endParaRPr sz="900">
              <a:latin typeface="Arial"/>
              <a:cs typeface="Arial"/>
            </a:endParaRPr>
          </a:p>
          <a:p>
            <a:pPr marL="927100" marR="118110">
              <a:lnSpc>
                <a:spcPct val="100000"/>
              </a:lnSpc>
            </a:pPr>
            <a:r>
              <a:rPr sz="900" b="1" dirty="0">
                <a:latin typeface="Arial"/>
                <a:cs typeface="Arial"/>
              </a:rPr>
              <a:t>s  p  e  r  m  a  t</a:t>
            </a:r>
            <a:endParaRPr sz="900">
              <a:latin typeface="Arial"/>
              <a:cs typeface="Arial"/>
            </a:endParaRPr>
          </a:p>
          <a:p>
            <a:pPr marL="927100" marR="150495">
              <a:lnSpc>
                <a:spcPct val="100000"/>
              </a:lnSpc>
            </a:pPr>
            <a:r>
              <a:rPr sz="900" b="1" dirty="0">
                <a:latin typeface="Arial"/>
                <a:cs typeface="Arial"/>
              </a:rPr>
              <a:t>i  d  s</a:t>
            </a:r>
            <a:endParaRPr sz="900">
              <a:latin typeface="Arial"/>
              <a:cs typeface="Arial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5723890" y="4870450"/>
            <a:ext cx="1944370" cy="1295400"/>
          </a:xfrm>
          <a:custGeom>
            <a:avLst/>
            <a:gdLst/>
            <a:ahLst/>
            <a:cxnLst/>
            <a:rect l="l" t="t" r="r" b="b"/>
            <a:pathLst>
              <a:path w="1944370" h="1295400">
                <a:moveTo>
                  <a:pt x="1296669" y="1007110"/>
                </a:moveTo>
                <a:lnTo>
                  <a:pt x="1727200" y="0"/>
                </a:lnTo>
              </a:path>
              <a:path w="1944370" h="1295400">
                <a:moveTo>
                  <a:pt x="0" y="1150620"/>
                </a:moveTo>
                <a:lnTo>
                  <a:pt x="1727200" y="0"/>
                </a:lnTo>
              </a:path>
              <a:path w="1944370" h="1295400">
                <a:moveTo>
                  <a:pt x="1800860" y="863600"/>
                </a:moveTo>
                <a:lnTo>
                  <a:pt x="1079500" y="1295400"/>
                </a:lnTo>
              </a:path>
              <a:path w="1944370" h="1295400">
                <a:moveTo>
                  <a:pt x="1079500" y="1295400"/>
                </a:moveTo>
                <a:lnTo>
                  <a:pt x="1944369" y="937260"/>
                </a:lnTo>
              </a:path>
            </a:pathLst>
          </a:custGeom>
          <a:ln w="93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7542530" y="4765040"/>
            <a:ext cx="36957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1" spc="5" dirty="0">
                <a:latin typeface="Arial"/>
                <a:cs typeface="Arial"/>
              </a:rPr>
              <a:t>s</a:t>
            </a:r>
            <a:r>
              <a:rPr sz="900" b="1" spc="-5" dirty="0">
                <a:latin typeface="Arial"/>
                <a:cs typeface="Arial"/>
              </a:rPr>
              <a:t>ertoli</a:t>
            </a:r>
            <a:endParaRPr sz="9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8456930" y="4902200"/>
            <a:ext cx="89535" cy="711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900" b="1" dirty="0">
                <a:latin typeface="Arial"/>
                <a:cs typeface="Arial"/>
              </a:rPr>
              <a:t>c  e  l  l  s</a:t>
            </a:r>
            <a:endParaRPr sz="9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6233159" y="6127750"/>
            <a:ext cx="63944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1" spc="-10" dirty="0">
                <a:latin typeface="Arial"/>
                <a:cs typeface="Arial"/>
              </a:rPr>
              <a:t>leydig</a:t>
            </a:r>
            <a:r>
              <a:rPr sz="900" b="1" spc="-70" dirty="0">
                <a:latin typeface="Arial"/>
                <a:cs typeface="Arial"/>
              </a:rPr>
              <a:t> </a:t>
            </a:r>
            <a:r>
              <a:rPr sz="900" b="1" dirty="0">
                <a:latin typeface="Arial"/>
                <a:cs typeface="Arial"/>
              </a:rPr>
              <a:t>cells</a:t>
            </a:r>
            <a:endParaRPr sz="900">
              <a:latin typeface="Arial"/>
              <a:cs typeface="Arial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4715509" y="4436109"/>
            <a:ext cx="648970" cy="505459"/>
          </a:xfrm>
          <a:custGeom>
            <a:avLst/>
            <a:gdLst/>
            <a:ahLst/>
            <a:cxnLst/>
            <a:rect l="l" t="t" r="r" b="b"/>
            <a:pathLst>
              <a:path w="648970" h="505460">
                <a:moveTo>
                  <a:pt x="647700" y="1269"/>
                </a:moveTo>
                <a:lnTo>
                  <a:pt x="0" y="505459"/>
                </a:lnTo>
              </a:path>
              <a:path w="648970" h="505460">
                <a:moveTo>
                  <a:pt x="576579" y="144779"/>
                </a:moveTo>
                <a:lnTo>
                  <a:pt x="648969" y="0"/>
                </a:lnTo>
              </a:path>
            </a:pathLst>
          </a:custGeom>
          <a:ln w="93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 txBox="1"/>
          <p:nvPr/>
        </p:nvSpPr>
        <p:spPr>
          <a:xfrm>
            <a:off x="5394959" y="4250690"/>
            <a:ext cx="76581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900" b="1" spc="-5" dirty="0">
                <a:latin typeface="Arial"/>
                <a:cs typeface="Arial"/>
              </a:rPr>
              <a:t>primary  </a:t>
            </a:r>
            <a:r>
              <a:rPr sz="900" b="1" spc="5" dirty="0">
                <a:latin typeface="Arial"/>
                <a:cs typeface="Arial"/>
              </a:rPr>
              <a:t>s</a:t>
            </a:r>
            <a:r>
              <a:rPr sz="900" b="1" spc="-5" dirty="0">
                <a:latin typeface="Arial"/>
                <a:cs typeface="Arial"/>
              </a:rPr>
              <a:t>perm</a:t>
            </a:r>
            <a:r>
              <a:rPr sz="900" b="1" spc="5" dirty="0">
                <a:latin typeface="Arial"/>
                <a:cs typeface="Arial"/>
              </a:rPr>
              <a:t>a</a:t>
            </a:r>
            <a:r>
              <a:rPr sz="900" b="1" dirty="0">
                <a:latin typeface="Arial"/>
                <a:cs typeface="Arial"/>
              </a:rPr>
              <a:t>toc</a:t>
            </a:r>
            <a:r>
              <a:rPr sz="900" b="1" spc="-45" dirty="0">
                <a:latin typeface="Arial"/>
                <a:cs typeface="Arial"/>
              </a:rPr>
              <a:t>y</a:t>
            </a:r>
            <a:r>
              <a:rPr sz="900" b="1" dirty="0">
                <a:latin typeface="Arial"/>
                <a:cs typeface="Arial"/>
              </a:rPr>
              <a:t>te</a:t>
            </a:r>
            <a:endParaRPr sz="900">
              <a:latin typeface="Arial"/>
              <a:cs typeface="Arial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4932679" y="5447029"/>
            <a:ext cx="143510" cy="575310"/>
          </a:xfrm>
          <a:custGeom>
            <a:avLst/>
            <a:gdLst/>
            <a:ahLst/>
            <a:cxnLst/>
            <a:rect l="l" t="t" r="r" b="b"/>
            <a:pathLst>
              <a:path w="143510" h="575310">
                <a:moveTo>
                  <a:pt x="0" y="0"/>
                </a:moveTo>
                <a:lnTo>
                  <a:pt x="71120" y="575310"/>
                </a:lnTo>
              </a:path>
              <a:path w="143510" h="575310">
                <a:moveTo>
                  <a:pt x="143510" y="142240"/>
                </a:moveTo>
                <a:lnTo>
                  <a:pt x="71120" y="574040"/>
                </a:lnTo>
              </a:path>
            </a:pathLst>
          </a:custGeom>
          <a:ln w="93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 txBox="1"/>
          <p:nvPr/>
        </p:nvSpPr>
        <p:spPr>
          <a:xfrm>
            <a:off x="4758690" y="6186170"/>
            <a:ext cx="86741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1" spc="-5" dirty="0">
                <a:latin typeface="Arial"/>
                <a:cs typeface="Arial"/>
              </a:rPr>
              <a:t>early</a:t>
            </a:r>
            <a:r>
              <a:rPr sz="900" b="1" spc="-80" dirty="0">
                <a:latin typeface="Arial"/>
                <a:cs typeface="Arial"/>
              </a:rPr>
              <a:t> </a:t>
            </a:r>
            <a:r>
              <a:rPr sz="900" b="1" spc="-5" dirty="0">
                <a:latin typeface="Arial"/>
                <a:cs typeface="Arial"/>
              </a:rPr>
              <a:t>sprmatids</a:t>
            </a:r>
            <a:endParaRPr sz="9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440236" y="345079"/>
            <a:ext cx="282575" cy="1190625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2100"/>
              </a:lnSpc>
            </a:pPr>
            <a:r>
              <a:rPr sz="1800" spc="-10" dirty="0">
                <a:latin typeface="Arial"/>
                <a:cs typeface="Arial"/>
              </a:rPr>
              <a:t>31-03-2014</a:t>
            </a:r>
            <a:endParaRPr sz="18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76200" y="0"/>
            <a:ext cx="0" cy="6858000"/>
          </a:xfrm>
          <a:custGeom>
            <a:avLst/>
            <a:gdLst/>
            <a:ahLst/>
            <a:cxnLst/>
            <a:rect l="l" t="t" r="r" b="b"/>
            <a:pathLst>
              <a:path h="6858000">
                <a:moveTo>
                  <a:pt x="0" y="0"/>
                </a:moveTo>
                <a:lnTo>
                  <a:pt x="0" y="6858000"/>
                </a:lnTo>
              </a:path>
            </a:pathLst>
          </a:custGeom>
          <a:ln w="57146">
            <a:solidFill>
              <a:srgbClr val="ABA8A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8839200" y="0"/>
            <a:ext cx="304800" cy="6858000"/>
            <a:chOff x="8839200" y="0"/>
            <a:chExt cx="304800" cy="6858000"/>
          </a:xfrm>
        </p:grpSpPr>
        <p:sp>
          <p:nvSpPr>
            <p:cNvPr id="5" name="object 5"/>
            <p:cNvSpPr/>
            <p:nvPr/>
          </p:nvSpPr>
          <p:spPr>
            <a:xfrm>
              <a:off x="8839200" y="0"/>
              <a:ext cx="304800" cy="6858000"/>
            </a:xfrm>
            <a:custGeom>
              <a:avLst/>
              <a:gdLst/>
              <a:ahLst/>
              <a:cxnLst/>
              <a:rect l="l" t="t" r="r" b="b"/>
              <a:pathLst>
                <a:path w="304800" h="6858000">
                  <a:moveTo>
                    <a:pt x="304800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304800" y="6858000"/>
                  </a:lnTo>
                  <a:close/>
                </a:path>
              </a:pathLst>
            </a:custGeom>
            <a:solidFill>
              <a:srgbClr val="ABA8AD">
                <a:alpha val="86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8915400" y="0"/>
              <a:ext cx="0" cy="6858000"/>
            </a:xfrm>
            <a:custGeom>
              <a:avLst/>
              <a:gdLst/>
              <a:ahLst/>
              <a:cxnLst/>
              <a:rect l="l" t="t" r="r" b="b"/>
              <a:pathLst>
                <a:path h="685800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ln w="9344">
              <a:solidFill>
                <a:srgbClr val="33003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/>
          <p:nvPr/>
        </p:nvSpPr>
        <p:spPr>
          <a:xfrm>
            <a:off x="8155940" y="5715000"/>
            <a:ext cx="549910" cy="549910"/>
          </a:xfrm>
          <a:custGeom>
            <a:avLst/>
            <a:gdLst/>
            <a:ahLst/>
            <a:cxnLst/>
            <a:rect l="l" t="t" r="r" b="b"/>
            <a:pathLst>
              <a:path w="549909" h="549910">
                <a:moveTo>
                  <a:pt x="275589" y="0"/>
                </a:moveTo>
                <a:lnTo>
                  <a:pt x="224997" y="4306"/>
                </a:lnTo>
                <a:lnTo>
                  <a:pt x="177812" y="16766"/>
                </a:lnTo>
                <a:lnTo>
                  <a:pt x="134714" y="36688"/>
                </a:lnTo>
                <a:lnTo>
                  <a:pt x="96382" y="63385"/>
                </a:lnTo>
                <a:lnTo>
                  <a:pt x="63496" y="96164"/>
                </a:lnTo>
                <a:lnTo>
                  <a:pt x="36735" y="134337"/>
                </a:lnTo>
                <a:lnTo>
                  <a:pt x="16780" y="177214"/>
                </a:lnTo>
                <a:lnTo>
                  <a:pt x="4308" y="224105"/>
                </a:lnTo>
                <a:lnTo>
                  <a:pt x="0" y="274319"/>
                </a:lnTo>
                <a:lnTo>
                  <a:pt x="4308" y="324912"/>
                </a:lnTo>
                <a:lnTo>
                  <a:pt x="16780" y="372097"/>
                </a:lnTo>
                <a:lnTo>
                  <a:pt x="36735" y="415195"/>
                </a:lnTo>
                <a:lnTo>
                  <a:pt x="63496" y="453527"/>
                </a:lnTo>
                <a:lnTo>
                  <a:pt x="96382" y="486413"/>
                </a:lnTo>
                <a:lnTo>
                  <a:pt x="134714" y="513174"/>
                </a:lnTo>
                <a:lnTo>
                  <a:pt x="177812" y="533129"/>
                </a:lnTo>
                <a:lnTo>
                  <a:pt x="224997" y="545601"/>
                </a:lnTo>
                <a:lnTo>
                  <a:pt x="275589" y="549910"/>
                </a:lnTo>
                <a:lnTo>
                  <a:pt x="325804" y="545601"/>
                </a:lnTo>
                <a:lnTo>
                  <a:pt x="372695" y="533129"/>
                </a:lnTo>
                <a:lnTo>
                  <a:pt x="415572" y="513174"/>
                </a:lnTo>
                <a:lnTo>
                  <a:pt x="453745" y="486413"/>
                </a:lnTo>
                <a:lnTo>
                  <a:pt x="486524" y="453527"/>
                </a:lnTo>
                <a:lnTo>
                  <a:pt x="513221" y="415195"/>
                </a:lnTo>
                <a:lnTo>
                  <a:pt x="533143" y="372097"/>
                </a:lnTo>
                <a:lnTo>
                  <a:pt x="545603" y="324912"/>
                </a:lnTo>
                <a:lnTo>
                  <a:pt x="549909" y="274319"/>
                </a:lnTo>
                <a:lnTo>
                  <a:pt x="545603" y="224105"/>
                </a:lnTo>
                <a:lnTo>
                  <a:pt x="533143" y="177214"/>
                </a:lnTo>
                <a:lnTo>
                  <a:pt x="513221" y="134337"/>
                </a:lnTo>
                <a:lnTo>
                  <a:pt x="486524" y="96164"/>
                </a:lnTo>
                <a:lnTo>
                  <a:pt x="453745" y="63385"/>
                </a:lnTo>
                <a:lnTo>
                  <a:pt x="415572" y="36688"/>
                </a:lnTo>
                <a:lnTo>
                  <a:pt x="372695" y="16766"/>
                </a:lnTo>
                <a:lnTo>
                  <a:pt x="325804" y="4306"/>
                </a:lnTo>
                <a:lnTo>
                  <a:pt x="275589" y="0"/>
                </a:lnTo>
                <a:close/>
              </a:path>
            </a:pathLst>
          </a:custGeom>
          <a:solidFill>
            <a:srgbClr val="33003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3022600" y="170179"/>
            <a:ext cx="3362960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210" dirty="0"/>
              <a:t>spermatogonia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4780279" y="1159509"/>
            <a:ext cx="3777615" cy="23710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8450" marR="17780" indent="-273050">
              <a:lnSpc>
                <a:spcPct val="100000"/>
              </a:lnSpc>
              <a:spcBef>
                <a:spcPts val="100"/>
              </a:spcBef>
            </a:pPr>
            <a:r>
              <a:rPr sz="2475" spc="-209" baseline="15151" dirty="0">
                <a:solidFill>
                  <a:srgbClr val="33003E"/>
                </a:solidFill>
                <a:latin typeface="UnDotum"/>
                <a:cs typeface="UnDotum"/>
              </a:rPr>
              <a:t> </a:t>
            </a:r>
            <a:r>
              <a:rPr sz="2400" spc="-85" dirty="0">
                <a:latin typeface="Trebuchet MS"/>
                <a:cs typeface="Trebuchet MS"/>
              </a:rPr>
              <a:t>These </a:t>
            </a:r>
            <a:r>
              <a:rPr sz="2400" spc="-130" dirty="0">
                <a:latin typeface="Trebuchet MS"/>
                <a:cs typeface="Trebuchet MS"/>
              </a:rPr>
              <a:t>are </a:t>
            </a:r>
            <a:r>
              <a:rPr sz="2400" spc="-140" dirty="0">
                <a:latin typeface="Trebuchet MS"/>
                <a:cs typeface="Trebuchet MS"/>
              </a:rPr>
              <a:t>immature  </a:t>
            </a:r>
            <a:r>
              <a:rPr sz="2400" spc="-125" dirty="0">
                <a:latin typeface="Trebuchet MS"/>
                <a:cs typeface="Trebuchet MS"/>
              </a:rPr>
              <a:t>spermatogenic </a:t>
            </a:r>
            <a:r>
              <a:rPr sz="2400" spc="-145" dirty="0">
                <a:latin typeface="Trebuchet MS"/>
                <a:cs typeface="Trebuchet MS"/>
              </a:rPr>
              <a:t>cells </a:t>
            </a:r>
            <a:r>
              <a:rPr sz="2400" spc="-155" dirty="0">
                <a:latin typeface="Trebuchet MS"/>
                <a:cs typeface="Trebuchet MS"/>
              </a:rPr>
              <a:t>lying </a:t>
            </a:r>
            <a:r>
              <a:rPr sz="2400" spc="-40" dirty="0">
                <a:latin typeface="Trebuchet MS"/>
                <a:cs typeface="Trebuchet MS"/>
              </a:rPr>
              <a:t>on  </a:t>
            </a:r>
            <a:r>
              <a:rPr sz="2400" spc="-140" dirty="0">
                <a:latin typeface="Trebuchet MS"/>
                <a:cs typeface="Trebuchet MS"/>
              </a:rPr>
              <a:t>the </a:t>
            </a:r>
            <a:r>
              <a:rPr sz="2400" spc="-145" dirty="0">
                <a:latin typeface="Trebuchet MS"/>
                <a:cs typeface="Trebuchet MS"/>
              </a:rPr>
              <a:t>basement </a:t>
            </a:r>
            <a:r>
              <a:rPr sz="2400" spc="-140" dirty="0">
                <a:latin typeface="Trebuchet MS"/>
                <a:cs typeface="Trebuchet MS"/>
              </a:rPr>
              <a:t>membrane </a:t>
            </a:r>
            <a:r>
              <a:rPr sz="2400" spc="-130" dirty="0">
                <a:latin typeface="Trebuchet MS"/>
                <a:cs typeface="Trebuchet MS"/>
              </a:rPr>
              <a:t>of  </a:t>
            </a:r>
            <a:r>
              <a:rPr sz="2400" spc="-114" dirty="0">
                <a:latin typeface="Trebuchet MS"/>
                <a:cs typeface="Trebuchet MS"/>
              </a:rPr>
              <a:t>seminiferous</a:t>
            </a:r>
            <a:r>
              <a:rPr sz="2400" spc="-55" dirty="0">
                <a:latin typeface="Trebuchet MS"/>
                <a:cs typeface="Trebuchet MS"/>
              </a:rPr>
              <a:t> </a:t>
            </a:r>
            <a:r>
              <a:rPr sz="2400" spc="-175" dirty="0">
                <a:latin typeface="Trebuchet MS"/>
                <a:cs typeface="Trebuchet MS"/>
              </a:rPr>
              <a:t>tubule.</a:t>
            </a:r>
            <a:endParaRPr sz="2400">
              <a:latin typeface="Trebuchet MS"/>
              <a:cs typeface="Trebuchet MS"/>
            </a:endParaRPr>
          </a:p>
          <a:p>
            <a:pPr marL="1414780" marR="760730" indent="-246379">
              <a:lnSpc>
                <a:spcPct val="120500"/>
              </a:lnSpc>
              <a:spcBef>
                <a:spcPts val="10"/>
              </a:spcBef>
            </a:pPr>
            <a:r>
              <a:rPr sz="2400" spc="-55" dirty="0">
                <a:solidFill>
                  <a:srgbClr val="001F5F"/>
                </a:solidFill>
                <a:latin typeface="Trebuchet MS"/>
                <a:cs typeface="Trebuchet MS"/>
              </a:rPr>
              <a:t>S</a:t>
            </a:r>
            <a:r>
              <a:rPr sz="2400" spc="-135" dirty="0">
                <a:solidFill>
                  <a:srgbClr val="001F5F"/>
                </a:solidFill>
                <a:latin typeface="Trebuchet MS"/>
                <a:cs typeface="Trebuchet MS"/>
              </a:rPr>
              <a:t>perm</a:t>
            </a:r>
            <a:r>
              <a:rPr sz="2400" spc="-140" dirty="0">
                <a:solidFill>
                  <a:srgbClr val="001F5F"/>
                </a:solidFill>
                <a:latin typeface="Trebuchet MS"/>
                <a:cs typeface="Trebuchet MS"/>
              </a:rPr>
              <a:t>a</a:t>
            </a:r>
            <a:r>
              <a:rPr sz="2400" spc="-150" dirty="0">
                <a:solidFill>
                  <a:srgbClr val="001F5F"/>
                </a:solidFill>
                <a:latin typeface="Trebuchet MS"/>
                <a:cs typeface="Trebuchet MS"/>
              </a:rPr>
              <a:t>t</a:t>
            </a:r>
            <a:r>
              <a:rPr sz="2400" spc="30" dirty="0">
                <a:solidFill>
                  <a:srgbClr val="001F5F"/>
                </a:solidFill>
                <a:latin typeface="Trebuchet MS"/>
                <a:cs typeface="Trebuchet MS"/>
              </a:rPr>
              <a:t>o</a:t>
            </a:r>
            <a:r>
              <a:rPr sz="2400" spc="-190" dirty="0">
                <a:solidFill>
                  <a:srgbClr val="001F5F"/>
                </a:solidFill>
                <a:latin typeface="Trebuchet MS"/>
                <a:cs typeface="Trebuchet MS"/>
              </a:rPr>
              <a:t>g</a:t>
            </a:r>
            <a:r>
              <a:rPr sz="2400" spc="30" dirty="0">
                <a:solidFill>
                  <a:srgbClr val="001F5F"/>
                </a:solidFill>
                <a:latin typeface="Trebuchet MS"/>
                <a:cs typeface="Trebuchet MS"/>
              </a:rPr>
              <a:t>o</a:t>
            </a:r>
            <a:r>
              <a:rPr sz="2400" spc="-135" dirty="0">
                <a:solidFill>
                  <a:srgbClr val="001F5F"/>
                </a:solidFill>
                <a:latin typeface="Trebuchet MS"/>
                <a:cs typeface="Trebuchet MS"/>
              </a:rPr>
              <a:t>ni</a:t>
            </a:r>
            <a:r>
              <a:rPr sz="2400" spc="-170" dirty="0">
                <a:solidFill>
                  <a:srgbClr val="001F5F"/>
                </a:solidFill>
                <a:latin typeface="Trebuchet MS"/>
                <a:cs typeface="Trebuchet MS"/>
              </a:rPr>
              <a:t>a  </a:t>
            </a:r>
            <a:r>
              <a:rPr sz="2400" spc="-65" dirty="0">
                <a:solidFill>
                  <a:srgbClr val="001F5F"/>
                </a:solidFill>
                <a:latin typeface="Trebuchet MS"/>
                <a:cs typeface="Trebuchet MS"/>
              </a:rPr>
              <a:t>(Mitosis)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219440" y="5802694"/>
            <a:ext cx="254635" cy="2559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989"/>
              </a:lnSpc>
            </a:pPr>
            <a:r>
              <a:rPr sz="1800" spc="-5" dirty="0">
                <a:latin typeface="Arial"/>
                <a:cs typeface="Arial"/>
              </a:rPr>
              <a:t>12</a:t>
            </a:r>
            <a:endParaRPr sz="1800">
              <a:latin typeface="Arial"/>
              <a:cs typeface="Arial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251459" y="1267460"/>
            <a:ext cx="4439258" cy="531616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6371590" y="3500120"/>
            <a:ext cx="937260" cy="360680"/>
          </a:xfrm>
          <a:custGeom>
            <a:avLst/>
            <a:gdLst/>
            <a:ahLst/>
            <a:cxnLst/>
            <a:rect l="l" t="t" r="r" b="b"/>
            <a:pathLst>
              <a:path w="937259" h="360679">
                <a:moveTo>
                  <a:pt x="431800" y="0"/>
                </a:moveTo>
                <a:lnTo>
                  <a:pt x="0" y="360679"/>
                </a:lnTo>
              </a:path>
              <a:path w="937259" h="360679">
                <a:moveTo>
                  <a:pt x="431800" y="0"/>
                </a:moveTo>
                <a:lnTo>
                  <a:pt x="937260" y="360679"/>
                </a:lnTo>
              </a:path>
            </a:pathLst>
          </a:custGeom>
          <a:ln w="28393">
            <a:solidFill>
              <a:srgbClr val="3300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4531359" y="3822700"/>
            <a:ext cx="1543050" cy="63627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>
              <a:lnSpc>
                <a:spcPct val="100400"/>
              </a:lnSpc>
              <a:spcBef>
                <a:spcPts val="90"/>
              </a:spcBef>
            </a:pPr>
            <a:r>
              <a:rPr sz="2000" spc="-80" dirty="0">
                <a:solidFill>
                  <a:srgbClr val="001F5F"/>
                </a:solidFill>
                <a:latin typeface="Trebuchet MS"/>
                <a:cs typeface="Trebuchet MS"/>
              </a:rPr>
              <a:t>Type </a:t>
            </a:r>
            <a:r>
              <a:rPr sz="2000" spc="150" dirty="0">
                <a:solidFill>
                  <a:srgbClr val="001F5F"/>
                </a:solidFill>
                <a:latin typeface="Trebuchet MS"/>
                <a:cs typeface="Trebuchet MS"/>
              </a:rPr>
              <a:t>A  </a:t>
            </a:r>
            <a:r>
              <a:rPr sz="2000" spc="-70" dirty="0">
                <a:solidFill>
                  <a:srgbClr val="001F5F"/>
                </a:solidFill>
                <a:latin typeface="Trebuchet MS"/>
                <a:cs typeface="Trebuchet MS"/>
              </a:rPr>
              <a:t>s</a:t>
            </a:r>
            <a:r>
              <a:rPr sz="2000" spc="-85" dirty="0">
                <a:solidFill>
                  <a:srgbClr val="001F5F"/>
                </a:solidFill>
                <a:latin typeface="Trebuchet MS"/>
                <a:cs typeface="Trebuchet MS"/>
              </a:rPr>
              <a:t>p</a:t>
            </a:r>
            <a:r>
              <a:rPr sz="2000" spc="-65" dirty="0">
                <a:solidFill>
                  <a:srgbClr val="001F5F"/>
                </a:solidFill>
                <a:latin typeface="Trebuchet MS"/>
                <a:cs typeface="Trebuchet MS"/>
              </a:rPr>
              <a:t>er</a:t>
            </a:r>
            <a:r>
              <a:rPr sz="2000" spc="-110" dirty="0">
                <a:solidFill>
                  <a:srgbClr val="001F5F"/>
                </a:solidFill>
                <a:latin typeface="Trebuchet MS"/>
                <a:cs typeface="Trebuchet MS"/>
              </a:rPr>
              <a:t>m</a:t>
            </a:r>
            <a:r>
              <a:rPr sz="2000" spc="-204" dirty="0">
                <a:solidFill>
                  <a:srgbClr val="001F5F"/>
                </a:solidFill>
                <a:latin typeface="Trebuchet MS"/>
                <a:cs typeface="Trebuchet MS"/>
              </a:rPr>
              <a:t>a</a:t>
            </a:r>
            <a:r>
              <a:rPr sz="2000" spc="-130" dirty="0">
                <a:solidFill>
                  <a:srgbClr val="001F5F"/>
                </a:solidFill>
                <a:latin typeface="Trebuchet MS"/>
                <a:cs typeface="Trebuchet MS"/>
              </a:rPr>
              <a:t>t</a:t>
            </a:r>
            <a:r>
              <a:rPr sz="2000" spc="30" dirty="0">
                <a:solidFill>
                  <a:srgbClr val="001F5F"/>
                </a:solidFill>
                <a:latin typeface="Trebuchet MS"/>
                <a:cs typeface="Trebuchet MS"/>
              </a:rPr>
              <a:t>o</a:t>
            </a:r>
            <a:r>
              <a:rPr sz="2000" spc="-160" dirty="0">
                <a:solidFill>
                  <a:srgbClr val="001F5F"/>
                </a:solidFill>
                <a:latin typeface="Trebuchet MS"/>
                <a:cs typeface="Trebuchet MS"/>
              </a:rPr>
              <a:t>g</a:t>
            </a:r>
            <a:r>
              <a:rPr sz="2000" spc="25" dirty="0">
                <a:solidFill>
                  <a:srgbClr val="001F5F"/>
                </a:solidFill>
                <a:latin typeface="Trebuchet MS"/>
                <a:cs typeface="Trebuchet MS"/>
              </a:rPr>
              <a:t>o</a:t>
            </a:r>
            <a:r>
              <a:rPr sz="2000" spc="-90" dirty="0">
                <a:solidFill>
                  <a:srgbClr val="001F5F"/>
                </a:solidFill>
                <a:latin typeface="Trebuchet MS"/>
                <a:cs typeface="Trebuchet MS"/>
              </a:rPr>
              <a:t>n</a:t>
            </a:r>
            <a:r>
              <a:rPr sz="2000" spc="-170" dirty="0">
                <a:solidFill>
                  <a:srgbClr val="001F5F"/>
                </a:solidFill>
                <a:latin typeface="Trebuchet MS"/>
                <a:cs typeface="Trebuchet MS"/>
              </a:rPr>
              <a:t>ia</a:t>
            </a:r>
            <a:endParaRPr sz="2000">
              <a:latin typeface="Trebuchet MS"/>
              <a:cs typeface="Trebuchet MS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259829" y="3895090"/>
            <a:ext cx="1544320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000" spc="-80" dirty="0">
                <a:solidFill>
                  <a:srgbClr val="001F5F"/>
                </a:solidFill>
                <a:latin typeface="Trebuchet MS"/>
                <a:cs typeface="Trebuchet MS"/>
              </a:rPr>
              <a:t>Type </a:t>
            </a:r>
            <a:r>
              <a:rPr sz="2000" spc="-10" dirty="0">
                <a:solidFill>
                  <a:srgbClr val="001F5F"/>
                </a:solidFill>
                <a:latin typeface="Trebuchet MS"/>
                <a:cs typeface="Trebuchet MS"/>
              </a:rPr>
              <a:t>B  </a:t>
            </a:r>
            <a:r>
              <a:rPr sz="2000" spc="-70" dirty="0">
                <a:solidFill>
                  <a:srgbClr val="001F5F"/>
                </a:solidFill>
                <a:latin typeface="Trebuchet MS"/>
                <a:cs typeface="Trebuchet MS"/>
              </a:rPr>
              <a:t>s</a:t>
            </a:r>
            <a:r>
              <a:rPr sz="2000" spc="-85" dirty="0">
                <a:solidFill>
                  <a:srgbClr val="001F5F"/>
                </a:solidFill>
                <a:latin typeface="Trebuchet MS"/>
                <a:cs typeface="Trebuchet MS"/>
              </a:rPr>
              <a:t>p</a:t>
            </a:r>
            <a:r>
              <a:rPr sz="2000" spc="-65" dirty="0">
                <a:solidFill>
                  <a:srgbClr val="001F5F"/>
                </a:solidFill>
                <a:latin typeface="Trebuchet MS"/>
                <a:cs typeface="Trebuchet MS"/>
              </a:rPr>
              <a:t>er</a:t>
            </a:r>
            <a:r>
              <a:rPr sz="2000" spc="-110" dirty="0">
                <a:solidFill>
                  <a:srgbClr val="001F5F"/>
                </a:solidFill>
                <a:latin typeface="Trebuchet MS"/>
                <a:cs typeface="Trebuchet MS"/>
              </a:rPr>
              <a:t>m</a:t>
            </a:r>
            <a:r>
              <a:rPr sz="2000" spc="-204" dirty="0">
                <a:solidFill>
                  <a:srgbClr val="001F5F"/>
                </a:solidFill>
                <a:latin typeface="Trebuchet MS"/>
                <a:cs typeface="Trebuchet MS"/>
              </a:rPr>
              <a:t>a</a:t>
            </a:r>
            <a:r>
              <a:rPr sz="2000" spc="-130" dirty="0">
                <a:solidFill>
                  <a:srgbClr val="001F5F"/>
                </a:solidFill>
                <a:latin typeface="Trebuchet MS"/>
                <a:cs typeface="Trebuchet MS"/>
              </a:rPr>
              <a:t>t</a:t>
            </a:r>
            <a:r>
              <a:rPr sz="2000" spc="30" dirty="0">
                <a:solidFill>
                  <a:srgbClr val="001F5F"/>
                </a:solidFill>
                <a:latin typeface="Trebuchet MS"/>
                <a:cs typeface="Trebuchet MS"/>
              </a:rPr>
              <a:t>o</a:t>
            </a:r>
            <a:r>
              <a:rPr sz="2000" spc="-160" dirty="0">
                <a:solidFill>
                  <a:srgbClr val="001F5F"/>
                </a:solidFill>
                <a:latin typeface="Trebuchet MS"/>
                <a:cs typeface="Trebuchet MS"/>
              </a:rPr>
              <a:t>g</a:t>
            </a:r>
            <a:r>
              <a:rPr sz="2000" spc="25" dirty="0">
                <a:solidFill>
                  <a:srgbClr val="001F5F"/>
                </a:solidFill>
                <a:latin typeface="Trebuchet MS"/>
                <a:cs typeface="Trebuchet MS"/>
              </a:rPr>
              <a:t>o</a:t>
            </a:r>
            <a:r>
              <a:rPr sz="2000" spc="-90" dirty="0">
                <a:solidFill>
                  <a:srgbClr val="001F5F"/>
                </a:solidFill>
                <a:latin typeface="Trebuchet MS"/>
                <a:cs typeface="Trebuchet MS"/>
              </a:rPr>
              <a:t>n</a:t>
            </a:r>
            <a:r>
              <a:rPr sz="2000" spc="-130" dirty="0">
                <a:solidFill>
                  <a:srgbClr val="001F5F"/>
                </a:solidFill>
                <a:latin typeface="Trebuchet MS"/>
                <a:cs typeface="Trebuchet MS"/>
              </a:rPr>
              <a:t>i</a:t>
            </a:r>
            <a:r>
              <a:rPr sz="2000" spc="-200" dirty="0">
                <a:solidFill>
                  <a:srgbClr val="001F5F"/>
                </a:solidFill>
                <a:latin typeface="Trebuchet MS"/>
                <a:cs typeface="Trebuchet MS"/>
              </a:rPr>
              <a:t>a</a:t>
            </a:r>
            <a:endParaRPr sz="2000">
              <a:latin typeface="Trebuchet MS"/>
              <a:cs typeface="Trebuchet MS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5939790" y="4508500"/>
            <a:ext cx="0" cy="360680"/>
          </a:xfrm>
          <a:custGeom>
            <a:avLst/>
            <a:gdLst/>
            <a:ahLst/>
            <a:cxnLst/>
            <a:rect l="l" t="t" r="r" b="b"/>
            <a:pathLst>
              <a:path h="360679">
                <a:moveTo>
                  <a:pt x="0" y="0"/>
                </a:moveTo>
                <a:lnTo>
                  <a:pt x="0" y="360680"/>
                </a:lnTo>
              </a:path>
            </a:pathLst>
          </a:custGeom>
          <a:ln w="28393">
            <a:solidFill>
              <a:srgbClr val="3300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5008879" y="4903470"/>
            <a:ext cx="1858010" cy="1244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000" spc="-85" dirty="0">
                <a:solidFill>
                  <a:srgbClr val="001F5F"/>
                </a:solidFill>
                <a:latin typeface="Trebuchet MS"/>
                <a:cs typeface="Trebuchet MS"/>
              </a:rPr>
              <a:t>Serve </a:t>
            </a:r>
            <a:r>
              <a:rPr sz="2000" spc="-120" dirty="0">
                <a:solidFill>
                  <a:srgbClr val="001F5F"/>
                </a:solidFill>
                <a:latin typeface="Trebuchet MS"/>
                <a:cs typeface="Trebuchet MS"/>
              </a:rPr>
              <a:t>as </a:t>
            </a:r>
            <a:r>
              <a:rPr sz="2000" spc="-105" dirty="0">
                <a:solidFill>
                  <a:srgbClr val="001F5F"/>
                </a:solidFill>
                <a:latin typeface="Trebuchet MS"/>
                <a:cs typeface="Trebuchet MS"/>
              </a:rPr>
              <a:t>stem </a:t>
            </a:r>
            <a:r>
              <a:rPr sz="2000" spc="-140" dirty="0">
                <a:solidFill>
                  <a:srgbClr val="001F5F"/>
                </a:solidFill>
                <a:latin typeface="Trebuchet MS"/>
                <a:cs typeface="Trebuchet MS"/>
              </a:rPr>
              <a:t>cell  </a:t>
            </a:r>
            <a:r>
              <a:rPr sz="2000" spc="25" dirty="0">
                <a:solidFill>
                  <a:srgbClr val="001F5F"/>
                </a:solidFill>
                <a:latin typeface="Trebuchet MS"/>
                <a:cs typeface="Trebuchet MS"/>
              </a:rPr>
              <a:t>Of</a:t>
            </a:r>
            <a:r>
              <a:rPr sz="2000" spc="-65" dirty="0">
                <a:solidFill>
                  <a:srgbClr val="001F5F"/>
                </a:solidFill>
                <a:latin typeface="Trebuchet MS"/>
                <a:cs typeface="Trebuchet MS"/>
              </a:rPr>
              <a:t> </a:t>
            </a:r>
            <a:r>
              <a:rPr sz="2000" spc="-85" dirty="0">
                <a:solidFill>
                  <a:srgbClr val="001F5F"/>
                </a:solidFill>
                <a:latin typeface="Trebuchet MS"/>
                <a:cs typeface="Trebuchet MS"/>
              </a:rPr>
              <a:t>Germinal</a:t>
            </a:r>
            <a:endParaRPr sz="2000">
              <a:latin typeface="Trebuchet MS"/>
              <a:cs typeface="Trebuchet MS"/>
            </a:endParaRPr>
          </a:p>
          <a:p>
            <a:pPr marL="927100" marR="43180">
              <a:lnSpc>
                <a:spcPct val="100000"/>
              </a:lnSpc>
            </a:pPr>
            <a:r>
              <a:rPr sz="2000" spc="-125" dirty="0">
                <a:solidFill>
                  <a:srgbClr val="001F5F"/>
                </a:solidFill>
                <a:latin typeface="Trebuchet MS"/>
                <a:cs typeface="Trebuchet MS"/>
              </a:rPr>
              <a:t>e</a:t>
            </a:r>
            <a:r>
              <a:rPr sz="2000" spc="-120" dirty="0">
                <a:solidFill>
                  <a:srgbClr val="001F5F"/>
                </a:solidFill>
                <a:latin typeface="Trebuchet MS"/>
                <a:cs typeface="Trebuchet MS"/>
              </a:rPr>
              <a:t>p</a:t>
            </a:r>
            <a:r>
              <a:rPr sz="2000" spc="-130" dirty="0">
                <a:solidFill>
                  <a:srgbClr val="001F5F"/>
                </a:solidFill>
                <a:latin typeface="Trebuchet MS"/>
                <a:cs typeface="Trebuchet MS"/>
              </a:rPr>
              <a:t>it</a:t>
            </a:r>
            <a:r>
              <a:rPr sz="2000" spc="-90" dirty="0">
                <a:solidFill>
                  <a:srgbClr val="001F5F"/>
                </a:solidFill>
                <a:latin typeface="Trebuchet MS"/>
                <a:cs typeface="Trebuchet MS"/>
              </a:rPr>
              <a:t>h</a:t>
            </a:r>
            <a:r>
              <a:rPr sz="2000" spc="-145" dirty="0">
                <a:solidFill>
                  <a:srgbClr val="001F5F"/>
                </a:solidFill>
                <a:latin typeface="Trebuchet MS"/>
                <a:cs typeface="Trebuchet MS"/>
              </a:rPr>
              <a:t>e</a:t>
            </a:r>
            <a:r>
              <a:rPr sz="2000" spc="-150" dirty="0">
                <a:solidFill>
                  <a:srgbClr val="001F5F"/>
                </a:solidFill>
                <a:latin typeface="Trebuchet MS"/>
                <a:cs typeface="Trebuchet MS"/>
              </a:rPr>
              <a:t>l</a:t>
            </a:r>
            <a:r>
              <a:rPr sz="2000" spc="-105" dirty="0">
                <a:solidFill>
                  <a:srgbClr val="001F5F"/>
                </a:solidFill>
                <a:latin typeface="Trebuchet MS"/>
                <a:cs typeface="Trebuchet MS"/>
              </a:rPr>
              <a:t>iu  </a:t>
            </a:r>
            <a:r>
              <a:rPr sz="2000" spc="-120" dirty="0">
                <a:solidFill>
                  <a:srgbClr val="001F5F"/>
                </a:solidFill>
                <a:latin typeface="Trebuchet MS"/>
                <a:cs typeface="Trebuchet MS"/>
              </a:rPr>
              <a:t>m</a:t>
            </a:r>
            <a:endParaRPr sz="2000">
              <a:latin typeface="Trebuchet MS"/>
              <a:cs typeface="Trebuchet MS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7811769" y="4580890"/>
            <a:ext cx="2540" cy="360680"/>
          </a:xfrm>
          <a:custGeom>
            <a:avLst/>
            <a:gdLst/>
            <a:ahLst/>
            <a:cxnLst/>
            <a:rect l="l" t="t" r="r" b="b"/>
            <a:pathLst>
              <a:path w="2540" h="360679">
                <a:moveTo>
                  <a:pt x="0" y="0"/>
                </a:moveTo>
                <a:lnTo>
                  <a:pt x="2539" y="360680"/>
                </a:lnTo>
              </a:path>
            </a:pathLst>
          </a:custGeom>
          <a:ln w="28393">
            <a:solidFill>
              <a:srgbClr val="3300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6948169" y="5012690"/>
            <a:ext cx="1799589" cy="1845310"/>
          </a:xfrm>
          <a:custGeom>
            <a:avLst/>
            <a:gdLst/>
            <a:ahLst/>
            <a:cxnLst/>
            <a:rect l="l" t="t" r="r" b="b"/>
            <a:pathLst>
              <a:path w="1799590" h="1845309">
                <a:moveTo>
                  <a:pt x="1799589" y="1845310"/>
                </a:moveTo>
                <a:lnTo>
                  <a:pt x="0" y="1845310"/>
                </a:lnTo>
                <a:lnTo>
                  <a:pt x="0" y="0"/>
                </a:lnTo>
                <a:lnTo>
                  <a:pt x="1799589" y="0"/>
                </a:lnTo>
                <a:lnTo>
                  <a:pt x="1799589" y="184531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7025640" y="5046979"/>
            <a:ext cx="93281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50" dirty="0">
                <a:solidFill>
                  <a:srgbClr val="001F5F"/>
                </a:solidFill>
                <a:latin typeface="Trebuchet MS"/>
                <a:cs typeface="Trebuchet MS"/>
              </a:rPr>
              <a:t>Undergo</a:t>
            </a:r>
            <a:endParaRPr sz="2000">
              <a:latin typeface="Trebuchet MS"/>
              <a:cs typeface="Trebuchet MS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7455508" y="5351779"/>
            <a:ext cx="1198907" cy="12439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000" spc="-105" dirty="0" err="1">
                <a:solidFill>
                  <a:srgbClr val="001F5F"/>
                </a:solidFill>
                <a:latin typeface="Trebuchet MS"/>
                <a:cs typeface="Trebuchet MS"/>
              </a:rPr>
              <a:t>matur</a:t>
            </a:r>
            <a:r>
              <a:rPr sz="2000" spc="-105" dirty="0">
                <a:solidFill>
                  <a:srgbClr val="001F5F"/>
                </a:solidFill>
                <a:latin typeface="Trebuchet MS"/>
                <a:cs typeface="Trebuchet MS"/>
              </a:rPr>
              <a:t> </a:t>
            </a:r>
            <a:r>
              <a:rPr sz="2000" spc="-105" dirty="0" err="1">
                <a:solidFill>
                  <a:srgbClr val="001F5F"/>
                </a:solidFill>
                <a:latin typeface="Trebuchet MS"/>
                <a:cs typeface="Trebuchet MS"/>
              </a:rPr>
              <a:t>ation</a:t>
            </a:r>
            <a:r>
              <a:rPr sz="2000" spc="-105" dirty="0">
                <a:solidFill>
                  <a:srgbClr val="001F5F"/>
                </a:solidFill>
                <a:latin typeface="Trebuchet MS"/>
                <a:cs typeface="Trebuchet MS"/>
              </a:rPr>
              <a:t>  </a:t>
            </a:r>
            <a:r>
              <a:rPr sz="2000" spc="-50" dirty="0">
                <a:solidFill>
                  <a:srgbClr val="001F5F"/>
                </a:solidFill>
                <a:latin typeface="Trebuchet MS"/>
                <a:cs typeface="Trebuchet MS"/>
              </a:rPr>
              <a:t>to  </a:t>
            </a:r>
            <a:r>
              <a:rPr sz="2000" spc="-80" dirty="0">
                <a:solidFill>
                  <a:srgbClr val="001F5F"/>
                </a:solidFill>
                <a:latin typeface="Trebuchet MS"/>
                <a:cs typeface="Trebuchet MS"/>
              </a:rPr>
              <a:t>form  </a:t>
            </a:r>
            <a:r>
              <a:rPr sz="2000" spc="-110" dirty="0">
                <a:solidFill>
                  <a:srgbClr val="001F5F"/>
                </a:solidFill>
                <a:latin typeface="Trebuchet MS"/>
                <a:cs typeface="Trebuchet MS"/>
              </a:rPr>
              <a:t>p</a:t>
            </a:r>
            <a:r>
              <a:rPr sz="2000" spc="-60" dirty="0">
                <a:solidFill>
                  <a:srgbClr val="001F5F"/>
                </a:solidFill>
                <a:latin typeface="Trebuchet MS"/>
                <a:cs typeface="Trebuchet MS"/>
              </a:rPr>
              <a:t>ri</a:t>
            </a:r>
            <a:r>
              <a:rPr sz="2000" spc="-125" dirty="0">
                <a:solidFill>
                  <a:srgbClr val="001F5F"/>
                </a:solidFill>
                <a:latin typeface="Trebuchet MS"/>
                <a:cs typeface="Trebuchet MS"/>
              </a:rPr>
              <a:t>m</a:t>
            </a:r>
            <a:r>
              <a:rPr sz="2000" spc="-204" dirty="0">
                <a:solidFill>
                  <a:srgbClr val="001F5F"/>
                </a:solidFill>
                <a:latin typeface="Trebuchet MS"/>
                <a:cs typeface="Trebuchet MS"/>
              </a:rPr>
              <a:t>a</a:t>
            </a:r>
            <a:r>
              <a:rPr sz="2000" spc="10" dirty="0">
                <a:solidFill>
                  <a:srgbClr val="001F5F"/>
                </a:solidFill>
                <a:latin typeface="Trebuchet MS"/>
                <a:cs typeface="Trebuchet MS"/>
              </a:rPr>
              <a:t>r</a:t>
            </a:r>
            <a:endParaRPr sz="2000" dirty="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440236" y="345079"/>
            <a:ext cx="282575" cy="1190625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2100"/>
              </a:lnSpc>
            </a:pPr>
            <a:r>
              <a:rPr sz="1800" spc="-10" dirty="0">
                <a:latin typeface="Arial"/>
                <a:cs typeface="Arial"/>
              </a:rPr>
              <a:t>31-03-2014</a:t>
            </a:r>
            <a:endParaRPr sz="18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76200" y="0"/>
            <a:ext cx="0" cy="6858000"/>
          </a:xfrm>
          <a:custGeom>
            <a:avLst/>
            <a:gdLst/>
            <a:ahLst/>
            <a:cxnLst/>
            <a:rect l="l" t="t" r="r" b="b"/>
            <a:pathLst>
              <a:path h="6858000">
                <a:moveTo>
                  <a:pt x="0" y="0"/>
                </a:moveTo>
                <a:lnTo>
                  <a:pt x="0" y="6858000"/>
                </a:lnTo>
              </a:path>
            </a:pathLst>
          </a:custGeom>
          <a:ln w="57146">
            <a:solidFill>
              <a:srgbClr val="ABA8A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8839200" y="0"/>
            <a:ext cx="304800" cy="6858000"/>
            <a:chOff x="8839200" y="0"/>
            <a:chExt cx="304800" cy="6858000"/>
          </a:xfrm>
        </p:grpSpPr>
        <p:sp>
          <p:nvSpPr>
            <p:cNvPr id="5" name="object 5"/>
            <p:cNvSpPr/>
            <p:nvPr/>
          </p:nvSpPr>
          <p:spPr>
            <a:xfrm>
              <a:off x="8839200" y="0"/>
              <a:ext cx="304800" cy="6858000"/>
            </a:xfrm>
            <a:custGeom>
              <a:avLst/>
              <a:gdLst/>
              <a:ahLst/>
              <a:cxnLst/>
              <a:rect l="l" t="t" r="r" b="b"/>
              <a:pathLst>
                <a:path w="304800" h="6858000">
                  <a:moveTo>
                    <a:pt x="304800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304800" y="6858000"/>
                  </a:lnTo>
                  <a:close/>
                </a:path>
              </a:pathLst>
            </a:custGeom>
            <a:solidFill>
              <a:srgbClr val="ABA8AD">
                <a:alpha val="86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8915400" y="0"/>
              <a:ext cx="0" cy="6858000"/>
            </a:xfrm>
            <a:custGeom>
              <a:avLst/>
              <a:gdLst/>
              <a:ahLst/>
              <a:cxnLst/>
              <a:rect l="l" t="t" r="r" b="b"/>
              <a:pathLst>
                <a:path h="685800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ln w="9344">
              <a:solidFill>
                <a:srgbClr val="33003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" name="object 7"/>
          <p:cNvGrpSpPr/>
          <p:nvPr/>
        </p:nvGrpSpPr>
        <p:grpSpPr>
          <a:xfrm>
            <a:off x="4127560" y="969069"/>
            <a:ext cx="4578350" cy="5718751"/>
            <a:chOff x="4127560" y="969070"/>
            <a:chExt cx="4578350" cy="5295900"/>
          </a:xfrm>
        </p:grpSpPr>
        <p:sp>
          <p:nvSpPr>
            <p:cNvPr id="8" name="object 8"/>
            <p:cNvSpPr/>
            <p:nvPr/>
          </p:nvSpPr>
          <p:spPr>
            <a:xfrm>
              <a:off x="8155940" y="5715000"/>
              <a:ext cx="549910" cy="549910"/>
            </a:xfrm>
            <a:custGeom>
              <a:avLst/>
              <a:gdLst/>
              <a:ahLst/>
              <a:cxnLst/>
              <a:rect l="l" t="t" r="r" b="b"/>
              <a:pathLst>
                <a:path w="549909" h="549910">
                  <a:moveTo>
                    <a:pt x="275589" y="0"/>
                  </a:moveTo>
                  <a:lnTo>
                    <a:pt x="224997" y="4306"/>
                  </a:lnTo>
                  <a:lnTo>
                    <a:pt x="177812" y="16766"/>
                  </a:lnTo>
                  <a:lnTo>
                    <a:pt x="134714" y="36688"/>
                  </a:lnTo>
                  <a:lnTo>
                    <a:pt x="96382" y="63385"/>
                  </a:lnTo>
                  <a:lnTo>
                    <a:pt x="63496" y="96164"/>
                  </a:lnTo>
                  <a:lnTo>
                    <a:pt x="36735" y="134337"/>
                  </a:lnTo>
                  <a:lnTo>
                    <a:pt x="16780" y="177214"/>
                  </a:lnTo>
                  <a:lnTo>
                    <a:pt x="4308" y="224105"/>
                  </a:lnTo>
                  <a:lnTo>
                    <a:pt x="0" y="274319"/>
                  </a:lnTo>
                  <a:lnTo>
                    <a:pt x="4308" y="324912"/>
                  </a:lnTo>
                  <a:lnTo>
                    <a:pt x="16780" y="372097"/>
                  </a:lnTo>
                  <a:lnTo>
                    <a:pt x="36735" y="415195"/>
                  </a:lnTo>
                  <a:lnTo>
                    <a:pt x="63496" y="453527"/>
                  </a:lnTo>
                  <a:lnTo>
                    <a:pt x="96382" y="486413"/>
                  </a:lnTo>
                  <a:lnTo>
                    <a:pt x="134714" y="513174"/>
                  </a:lnTo>
                  <a:lnTo>
                    <a:pt x="177812" y="533129"/>
                  </a:lnTo>
                  <a:lnTo>
                    <a:pt x="224997" y="545601"/>
                  </a:lnTo>
                  <a:lnTo>
                    <a:pt x="275589" y="549910"/>
                  </a:lnTo>
                  <a:lnTo>
                    <a:pt x="325804" y="545601"/>
                  </a:lnTo>
                  <a:lnTo>
                    <a:pt x="372695" y="533129"/>
                  </a:lnTo>
                  <a:lnTo>
                    <a:pt x="415572" y="513174"/>
                  </a:lnTo>
                  <a:lnTo>
                    <a:pt x="453745" y="486413"/>
                  </a:lnTo>
                  <a:lnTo>
                    <a:pt x="486524" y="453527"/>
                  </a:lnTo>
                  <a:lnTo>
                    <a:pt x="513221" y="415195"/>
                  </a:lnTo>
                  <a:lnTo>
                    <a:pt x="533143" y="372097"/>
                  </a:lnTo>
                  <a:lnTo>
                    <a:pt x="545603" y="324912"/>
                  </a:lnTo>
                  <a:lnTo>
                    <a:pt x="549909" y="274319"/>
                  </a:lnTo>
                  <a:lnTo>
                    <a:pt x="545603" y="224105"/>
                  </a:lnTo>
                  <a:lnTo>
                    <a:pt x="533143" y="177214"/>
                  </a:lnTo>
                  <a:lnTo>
                    <a:pt x="513221" y="134337"/>
                  </a:lnTo>
                  <a:lnTo>
                    <a:pt x="486524" y="96164"/>
                  </a:lnTo>
                  <a:lnTo>
                    <a:pt x="453745" y="63385"/>
                  </a:lnTo>
                  <a:lnTo>
                    <a:pt x="415572" y="36688"/>
                  </a:lnTo>
                  <a:lnTo>
                    <a:pt x="372695" y="16766"/>
                  </a:lnTo>
                  <a:lnTo>
                    <a:pt x="325804" y="4306"/>
                  </a:lnTo>
                  <a:lnTo>
                    <a:pt x="275589" y="0"/>
                  </a:lnTo>
                  <a:close/>
                </a:path>
              </a:pathLst>
            </a:custGeom>
            <a:solidFill>
              <a:srgbClr val="33003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4127560" y="969070"/>
              <a:ext cx="4321689" cy="477761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2256789" y="170179"/>
            <a:ext cx="5034280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204" dirty="0"/>
              <a:t>Primary</a:t>
            </a:r>
            <a:r>
              <a:rPr spc="-110" dirty="0"/>
              <a:t> </a:t>
            </a:r>
            <a:r>
              <a:rPr spc="-220" dirty="0"/>
              <a:t>spermatocyte</a:t>
            </a:r>
          </a:p>
        </p:txBody>
      </p:sp>
      <p:grpSp>
        <p:nvGrpSpPr>
          <p:cNvPr id="11" name="object 11"/>
          <p:cNvGrpSpPr/>
          <p:nvPr/>
        </p:nvGrpSpPr>
        <p:grpSpPr>
          <a:xfrm>
            <a:off x="1987550" y="4653279"/>
            <a:ext cx="127000" cy="721360"/>
            <a:chOff x="1987550" y="4653279"/>
            <a:chExt cx="127000" cy="721360"/>
          </a:xfrm>
        </p:grpSpPr>
        <p:sp>
          <p:nvSpPr>
            <p:cNvPr id="12" name="object 12"/>
            <p:cNvSpPr/>
            <p:nvPr/>
          </p:nvSpPr>
          <p:spPr>
            <a:xfrm>
              <a:off x="2051050" y="4653279"/>
              <a:ext cx="0" cy="601980"/>
            </a:xfrm>
            <a:custGeom>
              <a:avLst/>
              <a:gdLst/>
              <a:ahLst/>
              <a:cxnLst/>
              <a:rect l="l" t="t" r="r" b="b"/>
              <a:pathLst>
                <a:path h="601979">
                  <a:moveTo>
                    <a:pt x="0" y="0"/>
                  </a:moveTo>
                  <a:lnTo>
                    <a:pt x="0" y="601980"/>
                  </a:lnTo>
                </a:path>
              </a:pathLst>
            </a:custGeom>
            <a:ln w="27940">
              <a:solidFill>
                <a:srgbClr val="33003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987550" y="5246369"/>
              <a:ext cx="127000" cy="12827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41756" y="1159509"/>
            <a:ext cx="3844290" cy="49314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71500" marR="30480" indent="-273050">
              <a:lnSpc>
                <a:spcPct val="100000"/>
              </a:lnSpc>
              <a:spcBef>
                <a:spcPts val="100"/>
              </a:spcBef>
              <a:buClr>
                <a:srgbClr val="33003E"/>
              </a:buClr>
              <a:buSzPct val="68750"/>
              <a:buFont typeface="UnDotum"/>
              <a:buChar char=""/>
              <a:tabLst>
                <a:tab pos="572135" algn="l"/>
              </a:tabLst>
            </a:pPr>
            <a:r>
              <a:rPr sz="2400" spc="-85" dirty="0">
                <a:latin typeface="Trebuchet MS"/>
                <a:cs typeface="Trebuchet MS"/>
              </a:rPr>
              <a:t>These </a:t>
            </a:r>
            <a:r>
              <a:rPr sz="2400" spc="-130" dirty="0">
                <a:latin typeface="Trebuchet MS"/>
                <a:cs typeface="Trebuchet MS"/>
              </a:rPr>
              <a:t>are </a:t>
            </a:r>
            <a:r>
              <a:rPr sz="2400" spc="-140" dirty="0">
                <a:latin typeface="Trebuchet MS"/>
                <a:cs typeface="Trebuchet MS"/>
              </a:rPr>
              <a:t>largest </a:t>
            </a:r>
            <a:r>
              <a:rPr sz="2400" spc="-125" dirty="0">
                <a:latin typeface="Trebuchet MS"/>
                <a:cs typeface="Trebuchet MS"/>
              </a:rPr>
              <a:t>germ  </a:t>
            </a:r>
            <a:r>
              <a:rPr sz="2400" spc="-145" dirty="0">
                <a:latin typeface="Trebuchet MS"/>
                <a:cs typeface="Trebuchet MS"/>
              </a:rPr>
              <a:t>cells </a:t>
            </a:r>
            <a:r>
              <a:rPr sz="2400" spc="-120" dirty="0">
                <a:latin typeface="Trebuchet MS"/>
                <a:cs typeface="Trebuchet MS"/>
              </a:rPr>
              <a:t>occupying </a:t>
            </a:r>
            <a:r>
              <a:rPr sz="2400" spc="-140" dirty="0">
                <a:latin typeface="Trebuchet MS"/>
                <a:cs typeface="Trebuchet MS"/>
              </a:rPr>
              <a:t>the </a:t>
            </a:r>
            <a:r>
              <a:rPr sz="2400" spc="-150" dirty="0">
                <a:latin typeface="Trebuchet MS"/>
                <a:cs typeface="Trebuchet MS"/>
              </a:rPr>
              <a:t>middle  </a:t>
            </a:r>
            <a:r>
              <a:rPr sz="2400" spc="-100" dirty="0">
                <a:latin typeface="Trebuchet MS"/>
                <a:cs typeface="Trebuchet MS"/>
              </a:rPr>
              <a:t>region </a:t>
            </a:r>
            <a:r>
              <a:rPr sz="2400" spc="-130" dirty="0">
                <a:latin typeface="Trebuchet MS"/>
                <a:cs typeface="Trebuchet MS"/>
              </a:rPr>
              <a:t>of </a:t>
            </a:r>
            <a:r>
              <a:rPr sz="2400" spc="-114" dirty="0">
                <a:latin typeface="Trebuchet MS"/>
                <a:cs typeface="Trebuchet MS"/>
              </a:rPr>
              <a:t>seminiferous  </a:t>
            </a:r>
            <a:r>
              <a:rPr sz="2400" spc="-175" dirty="0">
                <a:latin typeface="Trebuchet MS"/>
                <a:cs typeface="Trebuchet MS"/>
              </a:rPr>
              <a:t>tubule.</a:t>
            </a:r>
            <a:endParaRPr sz="2400">
              <a:latin typeface="Trebuchet MS"/>
              <a:cs typeface="Trebuchet MS"/>
            </a:endParaRPr>
          </a:p>
          <a:p>
            <a:pPr marL="571500" marR="316865" indent="-273050">
              <a:lnSpc>
                <a:spcPct val="100000"/>
              </a:lnSpc>
              <a:spcBef>
                <a:spcPts val="600"/>
              </a:spcBef>
              <a:buClr>
                <a:srgbClr val="33003E"/>
              </a:buClr>
              <a:buSzPct val="68750"/>
              <a:buFont typeface="UnDotum"/>
              <a:buChar char=""/>
              <a:tabLst>
                <a:tab pos="572135" algn="l"/>
              </a:tabLst>
            </a:pPr>
            <a:r>
              <a:rPr sz="2400" spc="-90" dirty="0">
                <a:latin typeface="Trebuchet MS"/>
                <a:cs typeface="Trebuchet MS"/>
              </a:rPr>
              <a:t>They </a:t>
            </a:r>
            <a:r>
              <a:rPr sz="2400" spc="-165" dirty="0">
                <a:latin typeface="Trebuchet MS"/>
                <a:cs typeface="Trebuchet MS"/>
              </a:rPr>
              <a:t>have </a:t>
            </a:r>
            <a:r>
              <a:rPr sz="2400" spc="-155" dirty="0">
                <a:latin typeface="Trebuchet MS"/>
                <a:cs typeface="Trebuchet MS"/>
              </a:rPr>
              <a:t>large </a:t>
            </a:r>
            <a:r>
              <a:rPr sz="2400" spc="-125" dirty="0">
                <a:latin typeface="Trebuchet MS"/>
                <a:cs typeface="Trebuchet MS"/>
              </a:rPr>
              <a:t>nucleus  with </a:t>
            </a:r>
            <a:r>
              <a:rPr sz="2400" spc="-95" dirty="0">
                <a:latin typeface="Trebuchet MS"/>
                <a:cs typeface="Trebuchet MS"/>
              </a:rPr>
              <a:t>coarse </a:t>
            </a:r>
            <a:r>
              <a:rPr sz="2400" spc="-114" dirty="0">
                <a:latin typeface="Trebuchet MS"/>
                <a:cs typeface="Trebuchet MS"/>
              </a:rPr>
              <a:t>chromatin  </a:t>
            </a:r>
            <a:r>
              <a:rPr sz="2400" spc="-160" dirty="0">
                <a:latin typeface="Trebuchet MS"/>
                <a:cs typeface="Trebuchet MS"/>
              </a:rPr>
              <a:t>clumps.</a:t>
            </a:r>
            <a:endParaRPr sz="2400">
              <a:latin typeface="Trebuchet MS"/>
              <a:cs typeface="Trebuchet MS"/>
            </a:endParaRPr>
          </a:p>
          <a:p>
            <a:pPr marL="1005840" marR="259079" indent="-278130">
              <a:lnSpc>
                <a:spcPct val="120500"/>
              </a:lnSpc>
              <a:spcBef>
                <a:spcPts val="10"/>
              </a:spcBef>
            </a:pPr>
            <a:r>
              <a:rPr sz="2400" spc="-110" dirty="0">
                <a:solidFill>
                  <a:srgbClr val="001F5F"/>
                </a:solidFill>
                <a:latin typeface="Trebuchet MS"/>
                <a:cs typeface="Trebuchet MS"/>
              </a:rPr>
              <a:t>Primary </a:t>
            </a:r>
            <a:r>
              <a:rPr sz="2400" spc="-114" dirty="0">
                <a:solidFill>
                  <a:srgbClr val="001F5F"/>
                </a:solidFill>
                <a:latin typeface="Trebuchet MS"/>
                <a:cs typeface="Trebuchet MS"/>
              </a:rPr>
              <a:t>spermatocytes  </a:t>
            </a:r>
            <a:r>
              <a:rPr sz="2400" spc="-90" dirty="0">
                <a:solidFill>
                  <a:srgbClr val="001F5F"/>
                </a:solidFill>
                <a:latin typeface="Trebuchet MS"/>
                <a:cs typeface="Trebuchet MS"/>
              </a:rPr>
              <a:t>(I </a:t>
            </a:r>
            <a:r>
              <a:rPr sz="2400" spc="-85" dirty="0">
                <a:solidFill>
                  <a:srgbClr val="001F5F"/>
                </a:solidFill>
                <a:latin typeface="Trebuchet MS"/>
                <a:cs typeface="Trebuchet MS"/>
              </a:rPr>
              <a:t>Meiotic</a:t>
            </a:r>
            <a:r>
              <a:rPr sz="2400" spc="-25" dirty="0">
                <a:solidFill>
                  <a:srgbClr val="001F5F"/>
                </a:solidFill>
                <a:latin typeface="Trebuchet MS"/>
                <a:cs typeface="Trebuchet MS"/>
              </a:rPr>
              <a:t> </a:t>
            </a:r>
            <a:r>
              <a:rPr sz="2400" spc="-110" dirty="0">
                <a:solidFill>
                  <a:srgbClr val="001F5F"/>
                </a:solidFill>
                <a:latin typeface="Trebuchet MS"/>
                <a:cs typeface="Trebuchet MS"/>
              </a:rPr>
              <a:t>division)</a:t>
            </a:r>
            <a:endParaRPr sz="24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</a:pPr>
            <a:endParaRPr sz="2800">
              <a:latin typeface="Trebuchet MS"/>
              <a:cs typeface="Trebuchet MS"/>
            </a:endParaRPr>
          </a:p>
          <a:p>
            <a:pPr marL="60325" marR="293370" indent="-35560">
              <a:lnSpc>
                <a:spcPct val="100000"/>
              </a:lnSpc>
              <a:spcBef>
                <a:spcPts val="1905"/>
              </a:spcBef>
            </a:pPr>
            <a:r>
              <a:rPr sz="2400" spc="-100" dirty="0">
                <a:solidFill>
                  <a:srgbClr val="001F5F"/>
                </a:solidFill>
                <a:latin typeface="Trebuchet MS"/>
                <a:cs typeface="Trebuchet MS"/>
              </a:rPr>
              <a:t>condary </a:t>
            </a:r>
            <a:r>
              <a:rPr sz="2400" spc="-114" dirty="0">
                <a:solidFill>
                  <a:srgbClr val="001F5F"/>
                </a:solidFill>
                <a:latin typeface="Trebuchet MS"/>
                <a:cs typeface="Trebuchet MS"/>
              </a:rPr>
              <a:t>spermatocytes  </a:t>
            </a:r>
            <a:r>
              <a:rPr sz="2400" spc="-135" dirty="0">
                <a:solidFill>
                  <a:srgbClr val="001F5F"/>
                </a:solidFill>
                <a:latin typeface="Trebuchet MS"/>
                <a:cs typeface="Trebuchet MS"/>
              </a:rPr>
              <a:t>aploid </a:t>
            </a:r>
            <a:r>
              <a:rPr sz="2400" spc="-145" dirty="0">
                <a:solidFill>
                  <a:srgbClr val="001F5F"/>
                </a:solidFill>
                <a:latin typeface="Trebuchet MS"/>
                <a:cs typeface="Trebuchet MS"/>
              </a:rPr>
              <a:t>no. </a:t>
            </a:r>
            <a:r>
              <a:rPr sz="2400" spc="-130" dirty="0">
                <a:solidFill>
                  <a:srgbClr val="001F5F"/>
                </a:solidFill>
                <a:latin typeface="Trebuchet MS"/>
                <a:cs typeface="Trebuchet MS"/>
              </a:rPr>
              <a:t>of</a:t>
            </a:r>
            <a:r>
              <a:rPr sz="2400" spc="50" dirty="0">
                <a:solidFill>
                  <a:srgbClr val="001F5F"/>
                </a:solidFill>
                <a:latin typeface="Trebuchet MS"/>
                <a:cs typeface="Trebuchet MS"/>
              </a:rPr>
              <a:t> </a:t>
            </a:r>
            <a:r>
              <a:rPr sz="2400" spc="-70" dirty="0">
                <a:solidFill>
                  <a:srgbClr val="001F5F"/>
                </a:solidFill>
                <a:latin typeface="Trebuchet MS"/>
                <a:cs typeface="Trebuchet MS"/>
              </a:rPr>
              <a:t>chromosomes)</a:t>
            </a:r>
            <a:endParaRPr sz="24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440236" y="345079"/>
            <a:ext cx="282575" cy="1190625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2100"/>
              </a:lnSpc>
            </a:pPr>
            <a:r>
              <a:rPr sz="1800" spc="-10" dirty="0">
                <a:latin typeface="Arial"/>
                <a:cs typeface="Arial"/>
              </a:rPr>
              <a:t>31-03-2014</a:t>
            </a:r>
            <a:endParaRPr sz="18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76200" y="0"/>
            <a:ext cx="0" cy="6858000"/>
          </a:xfrm>
          <a:custGeom>
            <a:avLst/>
            <a:gdLst/>
            <a:ahLst/>
            <a:cxnLst/>
            <a:rect l="l" t="t" r="r" b="b"/>
            <a:pathLst>
              <a:path h="6858000">
                <a:moveTo>
                  <a:pt x="0" y="0"/>
                </a:moveTo>
                <a:lnTo>
                  <a:pt x="0" y="6858000"/>
                </a:lnTo>
              </a:path>
            </a:pathLst>
          </a:custGeom>
          <a:ln w="57146">
            <a:solidFill>
              <a:srgbClr val="ABA8A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8839200" y="0"/>
            <a:ext cx="304800" cy="6858000"/>
            <a:chOff x="8839200" y="0"/>
            <a:chExt cx="304800" cy="6858000"/>
          </a:xfrm>
        </p:grpSpPr>
        <p:sp>
          <p:nvSpPr>
            <p:cNvPr id="5" name="object 5"/>
            <p:cNvSpPr/>
            <p:nvPr/>
          </p:nvSpPr>
          <p:spPr>
            <a:xfrm>
              <a:off x="8839200" y="0"/>
              <a:ext cx="304800" cy="6858000"/>
            </a:xfrm>
            <a:custGeom>
              <a:avLst/>
              <a:gdLst/>
              <a:ahLst/>
              <a:cxnLst/>
              <a:rect l="l" t="t" r="r" b="b"/>
              <a:pathLst>
                <a:path w="304800" h="6858000">
                  <a:moveTo>
                    <a:pt x="304800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304800" y="6858000"/>
                  </a:lnTo>
                  <a:close/>
                </a:path>
              </a:pathLst>
            </a:custGeom>
            <a:solidFill>
              <a:srgbClr val="ABA8AD">
                <a:alpha val="86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8915400" y="0"/>
              <a:ext cx="0" cy="6858000"/>
            </a:xfrm>
            <a:custGeom>
              <a:avLst/>
              <a:gdLst/>
              <a:ahLst/>
              <a:cxnLst/>
              <a:rect l="l" t="t" r="r" b="b"/>
              <a:pathLst>
                <a:path h="685800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ln w="9344">
              <a:solidFill>
                <a:srgbClr val="33003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/>
          <p:nvPr/>
        </p:nvSpPr>
        <p:spPr>
          <a:xfrm>
            <a:off x="8155940" y="5715000"/>
            <a:ext cx="549910" cy="549910"/>
          </a:xfrm>
          <a:custGeom>
            <a:avLst/>
            <a:gdLst/>
            <a:ahLst/>
            <a:cxnLst/>
            <a:rect l="l" t="t" r="r" b="b"/>
            <a:pathLst>
              <a:path w="549909" h="549910">
                <a:moveTo>
                  <a:pt x="275589" y="0"/>
                </a:moveTo>
                <a:lnTo>
                  <a:pt x="224997" y="4306"/>
                </a:lnTo>
                <a:lnTo>
                  <a:pt x="177812" y="16766"/>
                </a:lnTo>
                <a:lnTo>
                  <a:pt x="134714" y="36688"/>
                </a:lnTo>
                <a:lnTo>
                  <a:pt x="96382" y="63385"/>
                </a:lnTo>
                <a:lnTo>
                  <a:pt x="63496" y="96164"/>
                </a:lnTo>
                <a:lnTo>
                  <a:pt x="36735" y="134337"/>
                </a:lnTo>
                <a:lnTo>
                  <a:pt x="16780" y="177214"/>
                </a:lnTo>
                <a:lnTo>
                  <a:pt x="4308" y="224105"/>
                </a:lnTo>
                <a:lnTo>
                  <a:pt x="0" y="274319"/>
                </a:lnTo>
                <a:lnTo>
                  <a:pt x="4308" y="324912"/>
                </a:lnTo>
                <a:lnTo>
                  <a:pt x="16780" y="372097"/>
                </a:lnTo>
                <a:lnTo>
                  <a:pt x="36735" y="415195"/>
                </a:lnTo>
                <a:lnTo>
                  <a:pt x="63496" y="453527"/>
                </a:lnTo>
                <a:lnTo>
                  <a:pt x="96382" y="486413"/>
                </a:lnTo>
                <a:lnTo>
                  <a:pt x="134714" y="513174"/>
                </a:lnTo>
                <a:lnTo>
                  <a:pt x="177812" y="533129"/>
                </a:lnTo>
                <a:lnTo>
                  <a:pt x="224997" y="545601"/>
                </a:lnTo>
                <a:lnTo>
                  <a:pt x="275589" y="549910"/>
                </a:lnTo>
                <a:lnTo>
                  <a:pt x="325804" y="545601"/>
                </a:lnTo>
                <a:lnTo>
                  <a:pt x="372695" y="533129"/>
                </a:lnTo>
                <a:lnTo>
                  <a:pt x="415572" y="513174"/>
                </a:lnTo>
                <a:lnTo>
                  <a:pt x="453745" y="486413"/>
                </a:lnTo>
                <a:lnTo>
                  <a:pt x="486524" y="453527"/>
                </a:lnTo>
                <a:lnTo>
                  <a:pt x="513221" y="415195"/>
                </a:lnTo>
                <a:lnTo>
                  <a:pt x="533143" y="372097"/>
                </a:lnTo>
                <a:lnTo>
                  <a:pt x="545603" y="324912"/>
                </a:lnTo>
                <a:lnTo>
                  <a:pt x="549909" y="274319"/>
                </a:lnTo>
                <a:lnTo>
                  <a:pt x="545603" y="224105"/>
                </a:lnTo>
                <a:lnTo>
                  <a:pt x="533143" y="177214"/>
                </a:lnTo>
                <a:lnTo>
                  <a:pt x="513221" y="134337"/>
                </a:lnTo>
                <a:lnTo>
                  <a:pt x="486524" y="96164"/>
                </a:lnTo>
                <a:lnTo>
                  <a:pt x="453745" y="63385"/>
                </a:lnTo>
                <a:lnTo>
                  <a:pt x="415572" y="36688"/>
                </a:lnTo>
                <a:lnTo>
                  <a:pt x="372695" y="16766"/>
                </a:lnTo>
                <a:lnTo>
                  <a:pt x="325804" y="4306"/>
                </a:lnTo>
                <a:lnTo>
                  <a:pt x="275589" y="0"/>
                </a:lnTo>
                <a:close/>
              </a:path>
            </a:pathLst>
          </a:custGeom>
          <a:solidFill>
            <a:srgbClr val="33003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994410" y="302259"/>
            <a:ext cx="7125970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0" spc="265" dirty="0"/>
              <a:t>SECONDARY</a:t>
            </a:r>
            <a:r>
              <a:rPr sz="4000" spc="-150" dirty="0"/>
              <a:t> </a:t>
            </a:r>
            <a:r>
              <a:rPr sz="4000" spc="100" dirty="0"/>
              <a:t>SPERMATOCYTES</a:t>
            </a:r>
            <a:endParaRPr sz="4000"/>
          </a:p>
        </p:txBody>
      </p:sp>
      <p:sp>
        <p:nvSpPr>
          <p:cNvPr id="9" name="object 9"/>
          <p:cNvSpPr txBox="1"/>
          <p:nvPr/>
        </p:nvSpPr>
        <p:spPr>
          <a:xfrm>
            <a:off x="4794250" y="1192530"/>
            <a:ext cx="217804" cy="28194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650" spc="-140" dirty="0">
                <a:solidFill>
                  <a:srgbClr val="33003E"/>
                </a:solidFill>
                <a:latin typeface="UnDotum"/>
                <a:cs typeface="UnDotum"/>
              </a:rPr>
              <a:t></a:t>
            </a:r>
            <a:endParaRPr sz="1650">
              <a:latin typeface="UnDotum"/>
              <a:cs typeface="UnDotum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063490" y="1159509"/>
            <a:ext cx="3193415" cy="20053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4604" marR="178435" indent="86360">
              <a:lnSpc>
                <a:spcPct val="100000"/>
              </a:lnSpc>
              <a:spcBef>
                <a:spcPts val="100"/>
              </a:spcBef>
            </a:pPr>
            <a:r>
              <a:rPr sz="2400" spc="5" dirty="0">
                <a:latin typeface="Trebuchet MS"/>
                <a:cs typeface="Trebuchet MS"/>
              </a:rPr>
              <a:t>Are </a:t>
            </a:r>
            <a:r>
              <a:rPr sz="2400" spc="-140" dirty="0">
                <a:latin typeface="Trebuchet MS"/>
                <a:cs typeface="Trebuchet MS"/>
              </a:rPr>
              <a:t>smaller </a:t>
            </a:r>
            <a:r>
              <a:rPr sz="2400" spc="-135" dirty="0">
                <a:latin typeface="Trebuchet MS"/>
                <a:cs typeface="Trebuchet MS"/>
              </a:rPr>
              <a:t>in </a:t>
            </a:r>
            <a:r>
              <a:rPr sz="2400" spc="-130" dirty="0">
                <a:latin typeface="Trebuchet MS"/>
                <a:cs typeface="Trebuchet MS"/>
              </a:rPr>
              <a:t>size </a:t>
            </a:r>
            <a:r>
              <a:rPr sz="2400" spc="-125" dirty="0">
                <a:latin typeface="Trebuchet MS"/>
                <a:cs typeface="Trebuchet MS"/>
              </a:rPr>
              <a:t>with  </a:t>
            </a:r>
            <a:r>
              <a:rPr sz="2400" spc="-114" dirty="0">
                <a:latin typeface="Trebuchet MS"/>
                <a:cs typeface="Trebuchet MS"/>
              </a:rPr>
              <a:t>their </a:t>
            </a:r>
            <a:r>
              <a:rPr sz="2400" spc="-145" dirty="0">
                <a:latin typeface="Trebuchet MS"/>
                <a:cs typeface="Trebuchet MS"/>
              </a:rPr>
              <a:t>nuclei </a:t>
            </a:r>
            <a:r>
              <a:rPr sz="2400" spc="-155" dirty="0">
                <a:latin typeface="Trebuchet MS"/>
                <a:cs typeface="Trebuchet MS"/>
              </a:rPr>
              <a:t>having </a:t>
            </a:r>
            <a:r>
              <a:rPr sz="2400" spc="-114" dirty="0">
                <a:latin typeface="Trebuchet MS"/>
                <a:cs typeface="Trebuchet MS"/>
              </a:rPr>
              <a:t>less  </a:t>
            </a:r>
            <a:r>
              <a:rPr sz="2400" spc="-120" dirty="0">
                <a:latin typeface="Trebuchet MS"/>
                <a:cs typeface="Trebuchet MS"/>
              </a:rPr>
              <a:t>dense</a:t>
            </a:r>
            <a:r>
              <a:rPr sz="2400" spc="-65" dirty="0">
                <a:latin typeface="Trebuchet MS"/>
                <a:cs typeface="Trebuchet MS"/>
              </a:rPr>
              <a:t> </a:t>
            </a:r>
            <a:r>
              <a:rPr sz="2400" spc="-140" dirty="0">
                <a:latin typeface="Trebuchet MS"/>
                <a:cs typeface="Trebuchet MS"/>
              </a:rPr>
              <a:t>chromatin.</a:t>
            </a:r>
            <a:endParaRPr sz="2400">
              <a:latin typeface="Trebuchet MS"/>
              <a:cs typeface="Trebuchet MS"/>
            </a:endParaRPr>
          </a:p>
          <a:p>
            <a:pPr marL="411480" marR="5080" indent="-398780">
              <a:lnSpc>
                <a:spcPct val="120500"/>
              </a:lnSpc>
              <a:spcBef>
                <a:spcPts val="10"/>
              </a:spcBef>
            </a:pPr>
            <a:r>
              <a:rPr sz="2400" spc="-105" dirty="0">
                <a:solidFill>
                  <a:srgbClr val="001F5F"/>
                </a:solidFill>
                <a:latin typeface="Trebuchet MS"/>
                <a:cs typeface="Trebuchet MS"/>
              </a:rPr>
              <a:t>Secondary </a:t>
            </a:r>
            <a:r>
              <a:rPr sz="2400" spc="-114" dirty="0">
                <a:solidFill>
                  <a:srgbClr val="001F5F"/>
                </a:solidFill>
                <a:latin typeface="Trebuchet MS"/>
                <a:cs typeface="Trebuchet MS"/>
              </a:rPr>
              <a:t>spermatocytes  </a:t>
            </a:r>
            <a:r>
              <a:rPr sz="2400" spc="-85" dirty="0">
                <a:solidFill>
                  <a:srgbClr val="001F5F"/>
                </a:solidFill>
                <a:latin typeface="Trebuchet MS"/>
                <a:cs typeface="Trebuchet MS"/>
              </a:rPr>
              <a:t>(II Meiotic</a:t>
            </a:r>
            <a:r>
              <a:rPr sz="2400" spc="-35" dirty="0">
                <a:solidFill>
                  <a:srgbClr val="001F5F"/>
                </a:solidFill>
                <a:latin typeface="Trebuchet MS"/>
                <a:cs typeface="Trebuchet MS"/>
              </a:rPr>
              <a:t> </a:t>
            </a:r>
            <a:r>
              <a:rPr sz="2400" spc="-110" dirty="0">
                <a:solidFill>
                  <a:srgbClr val="001F5F"/>
                </a:solidFill>
                <a:latin typeface="Trebuchet MS"/>
                <a:cs typeface="Trebuchet MS"/>
              </a:rPr>
              <a:t>division)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759450" y="4023359"/>
            <a:ext cx="1978660" cy="1275080"/>
          </a:xfrm>
          <a:prstGeom prst="rect">
            <a:avLst/>
          </a:prstGeom>
        </p:spPr>
        <p:txBody>
          <a:bodyPr vert="horz" wrap="square" lIns="0" tIns="88900" rIns="0" bIns="0" rtlCol="0">
            <a:spAutoFit/>
          </a:bodyPr>
          <a:lstStyle/>
          <a:p>
            <a:pPr marL="12700" indent="205740">
              <a:lnSpc>
                <a:spcPct val="100000"/>
              </a:lnSpc>
              <a:spcBef>
                <a:spcPts val="700"/>
              </a:spcBef>
            </a:pPr>
            <a:r>
              <a:rPr sz="2400" spc="-120" dirty="0">
                <a:solidFill>
                  <a:srgbClr val="001F5F"/>
                </a:solidFill>
                <a:latin typeface="Trebuchet MS"/>
                <a:cs typeface="Trebuchet MS"/>
              </a:rPr>
              <a:t>Spermatids</a:t>
            </a:r>
            <a:endParaRPr sz="2400">
              <a:latin typeface="Trebuchet MS"/>
              <a:cs typeface="Trebuchet MS"/>
            </a:endParaRPr>
          </a:p>
          <a:p>
            <a:pPr marL="107950" marR="5080" indent="-95250">
              <a:lnSpc>
                <a:spcPct val="100000"/>
              </a:lnSpc>
              <a:spcBef>
                <a:spcPts val="600"/>
              </a:spcBef>
            </a:pPr>
            <a:r>
              <a:rPr sz="2400" spc="-95" dirty="0">
                <a:solidFill>
                  <a:srgbClr val="001F5F"/>
                </a:solidFill>
                <a:latin typeface="Trebuchet MS"/>
                <a:cs typeface="Trebuchet MS"/>
              </a:rPr>
              <a:t>(Haploid </a:t>
            </a:r>
            <a:r>
              <a:rPr sz="2400" spc="-140" dirty="0">
                <a:solidFill>
                  <a:srgbClr val="001F5F"/>
                </a:solidFill>
                <a:latin typeface="Trebuchet MS"/>
                <a:cs typeface="Trebuchet MS"/>
              </a:rPr>
              <a:t>no.of  </a:t>
            </a:r>
            <a:r>
              <a:rPr sz="2400" spc="-135" dirty="0">
                <a:solidFill>
                  <a:srgbClr val="001F5F"/>
                </a:solidFill>
                <a:latin typeface="Trebuchet MS"/>
                <a:cs typeface="Trebuchet MS"/>
              </a:rPr>
              <a:t>c</a:t>
            </a:r>
            <a:r>
              <a:rPr sz="2400" spc="-55" dirty="0">
                <a:solidFill>
                  <a:srgbClr val="001F5F"/>
                </a:solidFill>
                <a:latin typeface="Trebuchet MS"/>
                <a:cs typeface="Trebuchet MS"/>
              </a:rPr>
              <a:t>h</a:t>
            </a:r>
            <a:r>
              <a:rPr sz="2400" spc="-50" dirty="0">
                <a:solidFill>
                  <a:srgbClr val="001F5F"/>
                </a:solidFill>
                <a:latin typeface="Trebuchet MS"/>
                <a:cs typeface="Trebuchet MS"/>
              </a:rPr>
              <a:t>r</a:t>
            </a:r>
            <a:r>
              <a:rPr sz="2400" spc="30" dirty="0">
                <a:solidFill>
                  <a:srgbClr val="001F5F"/>
                </a:solidFill>
                <a:latin typeface="Trebuchet MS"/>
                <a:cs typeface="Trebuchet MS"/>
              </a:rPr>
              <a:t>o</a:t>
            </a:r>
            <a:r>
              <a:rPr sz="2400" spc="-60" dirty="0">
                <a:solidFill>
                  <a:srgbClr val="001F5F"/>
                </a:solidFill>
                <a:latin typeface="Trebuchet MS"/>
                <a:cs typeface="Trebuchet MS"/>
              </a:rPr>
              <a:t>mo</a:t>
            </a:r>
            <a:r>
              <a:rPr sz="2400" spc="-45" dirty="0">
                <a:solidFill>
                  <a:srgbClr val="001F5F"/>
                </a:solidFill>
                <a:latin typeface="Trebuchet MS"/>
                <a:cs typeface="Trebuchet MS"/>
              </a:rPr>
              <a:t>s</a:t>
            </a:r>
            <a:r>
              <a:rPr sz="2400" spc="20" dirty="0">
                <a:solidFill>
                  <a:srgbClr val="001F5F"/>
                </a:solidFill>
                <a:latin typeface="Trebuchet MS"/>
                <a:cs typeface="Trebuchet MS"/>
              </a:rPr>
              <a:t>o</a:t>
            </a:r>
            <a:r>
              <a:rPr sz="2400" spc="-190" dirty="0">
                <a:solidFill>
                  <a:srgbClr val="001F5F"/>
                </a:solidFill>
                <a:latin typeface="Trebuchet MS"/>
                <a:cs typeface="Trebuchet MS"/>
              </a:rPr>
              <a:t>m</a:t>
            </a:r>
            <a:r>
              <a:rPr sz="2400" spc="-120" dirty="0">
                <a:solidFill>
                  <a:srgbClr val="001F5F"/>
                </a:solidFill>
                <a:latin typeface="Trebuchet MS"/>
                <a:cs typeface="Trebuchet MS"/>
              </a:rPr>
              <a:t>e</a:t>
            </a:r>
            <a:r>
              <a:rPr sz="2400" spc="-55" dirty="0">
                <a:solidFill>
                  <a:srgbClr val="001F5F"/>
                </a:solidFill>
                <a:latin typeface="Trebuchet MS"/>
                <a:cs typeface="Trebuchet MS"/>
              </a:rPr>
              <a:t>s</a:t>
            </a:r>
            <a:r>
              <a:rPr sz="2400" spc="-110" dirty="0">
                <a:solidFill>
                  <a:srgbClr val="001F5F"/>
                </a:solidFill>
                <a:latin typeface="Trebuchet MS"/>
                <a:cs typeface="Trebuchet MS"/>
              </a:rPr>
              <a:t>)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240090" y="1041460"/>
            <a:ext cx="4442339" cy="521068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3" name="object 13"/>
          <p:cNvGrpSpPr/>
          <p:nvPr/>
        </p:nvGrpSpPr>
        <p:grpSpPr>
          <a:xfrm>
            <a:off x="6523990" y="3199129"/>
            <a:ext cx="128270" cy="877569"/>
            <a:chOff x="6523990" y="3199129"/>
            <a:chExt cx="128270" cy="877569"/>
          </a:xfrm>
        </p:grpSpPr>
        <p:sp>
          <p:nvSpPr>
            <p:cNvPr id="14" name="object 14"/>
            <p:cNvSpPr/>
            <p:nvPr/>
          </p:nvSpPr>
          <p:spPr>
            <a:xfrm>
              <a:off x="6587490" y="3213099"/>
              <a:ext cx="1270" cy="744220"/>
            </a:xfrm>
            <a:custGeom>
              <a:avLst/>
              <a:gdLst/>
              <a:ahLst/>
              <a:cxnLst/>
              <a:rect l="l" t="t" r="r" b="b"/>
              <a:pathLst>
                <a:path w="1270" h="744220">
                  <a:moveTo>
                    <a:pt x="0" y="0"/>
                  </a:moveTo>
                  <a:lnTo>
                    <a:pt x="1269" y="744219"/>
                  </a:lnTo>
                </a:path>
              </a:pathLst>
            </a:custGeom>
            <a:ln w="27940">
              <a:solidFill>
                <a:srgbClr val="33003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6523990" y="3948429"/>
              <a:ext cx="128269" cy="128269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440236" y="345079"/>
            <a:ext cx="282575" cy="1190625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2100"/>
              </a:lnSpc>
            </a:pPr>
            <a:r>
              <a:rPr sz="1800" spc="-10" dirty="0">
                <a:latin typeface="Arial"/>
                <a:cs typeface="Arial"/>
              </a:rPr>
              <a:t>31-03-2014</a:t>
            </a:r>
            <a:endParaRPr sz="18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76200" y="0"/>
            <a:ext cx="0" cy="6858000"/>
          </a:xfrm>
          <a:custGeom>
            <a:avLst/>
            <a:gdLst/>
            <a:ahLst/>
            <a:cxnLst/>
            <a:rect l="l" t="t" r="r" b="b"/>
            <a:pathLst>
              <a:path h="6858000">
                <a:moveTo>
                  <a:pt x="0" y="0"/>
                </a:moveTo>
                <a:lnTo>
                  <a:pt x="0" y="6858000"/>
                </a:lnTo>
              </a:path>
            </a:pathLst>
          </a:custGeom>
          <a:ln w="57146">
            <a:solidFill>
              <a:srgbClr val="ABA8A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8839200" y="0"/>
            <a:ext cx="304800" cy="6858000"/>
            <a:chOff x="8839200" y="0"/>
            <a:chExt cx="304800" cy="6858000"/>
          </a:xfrm>
        </p:grpSpPr>
        <p:sp>
          <p:nvSpPr>
            <p:cNvPr id="5" name="object 5"/>
            <p:cNvSpPr/>
            <p:nvPr/>
          </p:nvSpPr>
          <p:spPr>
            <a:xfrm>
              <a:off x="8839200" y="0"/>
              <a:ext cx="304800" cy="6858000"/>
            </a:xfrm>
            <a:custGeom>
              <a:avLst/>
              <a:gdLst/>
              <a:ahLst/>
              <a:cxnLst/>
              <a:rect l="l" t="t" r="r" b="b"/>
              <a:pathLst>
                <a:path w="304800" h="6858000">
                  <a:moveTo>
                    <a:pt x="304800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304800" y="6858000"/>
                  </a:lnTo>
                  <a:close/>
                </a:path>
              </a:pathLst>
            </a:custGeom>
            <a:solidFill>
              <a:srgbClr val="ABA8AD">
                <a:alpha val="86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8915400" y="0"/>
              <a:ext cx="0" cy="6858000"/>
            </a:xfrm>
            <a:custGeom>
              <a:avLst/>
              <a:gdLst/>
              <a:ahLst/>
              <a:cxnLst/>
              <a:rect l="l" t="t" r="r" b="b"/>
              <a:pathLst>
                <a:path h="685800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ln w="9344">
              <a:solidFill>
                <a:srgbClr val="33003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/>
          <p:nvPr/>
        </p:nvSpPr>
        <p:spPr>
          <a:xfrm>
            <a:off x="8155940" y="5715000"/>
            <a:ext cx="549910" cy="549910"/>
          </a:xfrm>
          <a:custGeom>
            <a:avLst/>
            <a:gdLst/>
            <a:ahLst/>
            <a:cxnLst/>
            <a:rect l="l" t="t" r="r" b="b"/>
            <a:pathLst>
              <a:path w="549909" h="549910">
                <a:moveTo>
                  <a:pt x="275589" y="0"/>
                </a:moveTo>
                <a:lnTo>
                  <a:pt x="224997" y="4306"/>
                </a:lnTo>
                <a:lnTo>
                  <a:pt x="177812" y="16766"/>
                </a:lnTo>
                <a:lnTo>
                  <a:pt x="134714" y="36688"/>
                </a:lnTo>
                <a:lnTo>
                  <a:pt x="96382" y="63385"/>
                </a:lnTo>
                <a:lnTo>
                  <a:pt x="63496" y="96164"/>
                </a:lnTo>
                <a:lnTo>
                  <a:pt x="36735" y="134337"/>
                </a:lnTo>
                <a:lnTo>
                  <a:pt x="16780" y="177214"/>
                </a:lnTo>
                <a:lnTo>
                  <a:pt x="4308" y="224105"/>
                </a:lnTo>
                <a:lnTo>
                  <a:pt x="0" y="274319"/>
                </a:lnTo>
                <a:lnTo>
                  <a:pt x="4308" y="324912"/>
                </a:lnTo>
                <a:lnTo>
                  <a:pt x="16780" y="372097"/>
                </a:lnTo>
                <a:lnTo>
                  <a:pt x="36735" y="415195"/>
                </a:lnTo>
                <a:lnTo>
                  <a:pt x="63496" y="453527"/>
                </a:lnTo>
                <a:lnTo>
                  <a:pt x="96382" y="486413"/>
                </a:lnTo>
                <a:lnTo>
                  <a:pt x="134714" y="513174"/>
                </a:lnTo>
                <a:lnTo>
                  <a:pt x="177812" y="533129"/>
                </a:lnTo>
                <a:lnTo>
                  <a:pt x="224997" y="545601"/>
                </a:lnTo>
                <a:lnTo>
                  <a:pt x="275589" y="549910"/>
                </a:lnTo>
                <a:lnTo>
                  <a:pt x="325804" y="545601"/>
                </a:lnTo>
                <a:lnTo>
                  <a:pt x="372695" y="533129"/>
                </a:lnTo>
                <a:lnTo>
                  <a:pt x="415572" y="513174"/>
                </a:lnTo>
                <a:lnTo>
                  <a:pt x="453745" y="486413"/>
                </a:lnTo>
                <a:lnTo>
                  <a:pt x="486524" y="453527"/>
                </a:lnTo>
                <a:lnTo>
                  <a:pt x="513221" y="415195"/>
                </a:lnTo>
                <a:lnTo>
                  <a:pt x="533143" y="372097"/>
                </a:lnTo>
                <a:lnTo>
                  <a:pt x="545603" y="324912"/>
                </a:lnTo>
                <a:lnTo>
                  <a:pt x="549909" y="274319"/>
                </a:lnTo>
                <a:lnTo>
                  <a:pt x="545603" y="224105"/>
                </a:lnTo>
                <a:lnTo>
                  <a:pt x="533143" y="177214"/>
                </a:lnTo>
                <a:lnTo>
                  <a:pt x="513221" y="134337"/>
                </a:lnTo>
                <a:lnTo>
                  <a:pt x="486524" y="96164"/>
                </a:lnTo>
                <a:lnTo>
                  <a:pt x="453745" y="63385"/>
                </a:lnTo>
                <a:lnTo>
                  <a:pt x="415572" y="36688"/>
                </a:lnTo>
                <a:lnTo>
                  <a:pt x="372695" y="16766"/>
                </a:lnTo>
                <a:lnTo>
                  <a:pt x="325804" y="4306"/>
                </a:lnTo>
                <a:lnTo>
                  <a:pt x="275589" y="0"/>
                </a:lnTo>
                <a:close/>
              </a:path>
            </a:pathLst>
          </a:custGeom>
          <a:solidFill>
            <a:srgbClr val="33003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2843529" y="241300"/>
            <a:ext cx="3146425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10" dirty="0"/>
              <a:t>S</a:t>
            </a:r>
            <a:r>
              <a:rPr spc="-215" dirty="0"/>
              <a:t>P</a:t>
            </a:r>
            <a:r>
              <a:rPr spc="-160" dirty="0"/>
              <a:t>E</a:t>
            </a:r>
            <a:r>
              <a:rPr spc="204" dirty="0"/>
              <a:t>RM</a:t>
            </a:r>
            <a:r>
              <a:rPr spc="335" dirty="0"/>
              <a:t>A</a:t>
            </a:r>
            <a:r>
              <a:rPr spc="105" dirty="0"/>
              <a:t>T</a:t>
            </a:r>
            <a:r>
              <a:rPr spc="125" dirty="0"/>
              <a:t>IDS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314959" y="942340"/>
            <a:ext cx="3516629" cy="43522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7815" marR="388620" indent="-273050">
              <a:lnSpc>
                <a:spcPct val="100000"/>
              </a:lnSpc>
              <a:spcBef>
                <a:spcPts val="100"/>
              </a:spcBef>
              <a:buClr>
                <a:srgbClr val="33003E"/>
              </a:buClr>
              <a:buSzPct val="68750"/>
              <a:buFont typeface="UnDotum"/>
              <a:buChar char=""/>
              <a:tabLst>
                <a:tab pos="298450" algn="l"/>
              </a:tabLst>
            </a:pPr>
            <a:r>
              <a:rPr sz="2400" spc="-90" dirty="0">
                <a:latin typeface="Trebuchet MS"/>
                <a:cs typeface="Trebuchet MS"/>
              </a:rPr>
              <a:t>They </a:t>
            </a:r>
            <a:r>
              <a:rPr sz="2400" spc="-135" dirty="0">
                <a:latin typeface="Trebuchet MS"/>
                <a:cs typeface="Trebuchet MS"/>
              </a:rPr>
              <a:t>are </a:t>
            </a:r>
            <a:r>
              <a:rPr sz="2400" spc="-130" dirty="0">
                <a:latin typeface="Trebuchet MS"/>
                <a:cs typeface="Trebuchet MS"/>
              </a:rPr>
              <a:t>much </a:t>
            </a:r>
            <a:r>
              <a:rPr sz="2400" spc="-135" dirty="0">
                <a:latin typeface="Trebuchet MS"/>
                <a:cs typeface="Trebuchet MS"/>
              </a:rPr>
              <a:t>smaller  </a:t>
            </a:r>
            <a:r>
              <a:rPr sz="2400" spc="-160" dirty="0">
                <a:latin typeface="Trebuchet MS"/>
                <a:cs typeface="Trebuchet MS"/>
              </a:rPr>
              <a:t>and </a:t>
            </a:r>
            <a:r>
              <a:rPr sz="2400" spc="-170" dirty="0">
                <a:latin typeface="Trebuchet MS"/>
                <a:cs typeface="Trebuchet MS"/>
              </a:rPr>
              <a:t>lie </a:t>
            </a:r>
            <a:r>
              <a:rPr sz="2400" spc="-135" dirty="0">
                <a:latin typeface="Trebuchet MS"/>
                <a:cs typeface="Trebuchet MS"/>
              </a:rPr>
              <a:t>in </a:t>
            </a:r>
            <a:r>
              <a:rPr sz="2400" spc="-75" dirty="0">
                <a:latin typeface="Trebuchet MS"/>
                <a:cs typeface="Trebuchet MS"/>
              </a:rPr>
              <a:t>groups </a:t>
            </a:r>
            <a:r>
              <a:rPr sz="2400" spc="-135" dirty="0">
                <a:latin typeface="Trebuchet MS"/>
                <a:cs typeface="Trebuchet MS"/>
              </a:rPr>
              <a:t>in  </a:t>
            </a:r>
            <a:r>
              <a:rPr sz="2400" spc="-95" dirty="0">
                <a:latin typeface="Trebuchet MS"/>
                <a:cs typeface="Trebuchet MS"/>
              </a:rPr>
              <a:t>sertoli</a:t>
            </a:r>
            <a:r>
              <a:rPr sz="2400" spc="-60" dirty="0">
                <a:latin typeface="Trebuchet MS"/>
                <a:cs typeface="Trebuchet MS"/>
              </a:rPr>
              <a:t> </a:t>
            </a:r>
            <a:r>
              <a:rPr sz="2400" spc="-180" dirty="0">
                <a:latin typeface="Trebuchet MS"/>
                <a:cs typeface="Trebuchet MS"/>
              </a:rPr>
              <a:t>cells.</a:t>
            </a:r>
            <a:endParaRPr sz="2400">
              <a:latin typeface="Trebuchet MS"/>
              <a:cs typeface="Trebuchet MS"/>
            </a:endParaRPr>
          </a:p>
          <a:p>
            <a:pPr marL="297815" marR="31115" indent="-273050">
              <a:lnSpc>
                <a:spcPct val="100000"/>
              </a:lnSpc>
              <a:spcBef>
                <a:spcPts val="600"/>
              </a:spcBef>
              <a:buClr>
                <a:srgbClr val="33003E"/>
              </a:buClr>
              <a:buSzPct val="68750"/>
              <a:buFont typeface="UnDotum"/>
              <a:buChar char=""/>
              <a:tabLst>
                <a:tab pos="298450" algn="l"/>
              </a:tabLst>
            </a:pPr>
            <a:r>
              <a:rPr sz="2400" spc="5" dirty="0">
                <a:latin typeface="Trebuchet MS"/>
                <a:cs typeface="Trebuchet MS"/>
              </a:rPr>
              <a:t>With </a:t>
            </a:r>
            <a:r>
              <a:rPr sz="2400" spc="-140" dirty="0">
                <a:latin typeface="Trebuchet MS"/>
                <a:cs typeface="Trebuchet MS"/>
              </a:rPr>
              <a:t>the </a:t>
            </a:r>
            <a:r>
              <a:rPr sz="2400" spc="-114" dirty="0">
                <a:latin typeface="Trebuchet MS"/>
                <a:cs typeface="Trebuchet MS"/>
              </a:rPr>
              <a:t>formation </a:t>
            </a:r>
            <a:r>
              <a:rPr sz="2400" spc="-130" dirty="0">
                <a:latin typeface="Trebuchet MS"/>
                <a:cs typeface="Trebuchet MS"/>
              </a:rPr>
              <a:t>of  </a:t>
            </a:r>
            <a:r>
              <a:rPr sz="2400" spc="-120" dirty="0">
                <a:latin typeface="Trebuchet MS"/>
                <a:cs typeface="Trebuchet MS"/>
              </a:rPr>
              <a:t>spermatids </a:t>
            </a:r>
            <a:r>
              <a:rPr sz="2400" spc="-145" dirty="0">
                <a:latin typeface="Trebuchet MS"/>
                <a:cs typeface="Trebuchet MS"/>
              </a:rPr>
              <a:t>the </a:t>
            </a:r>
            <a:r>
              <a:rPr sz="2400" spc="-130" dirty="0">
                <a:latin typeface="Trebuchet MS"/>
                <a:cs typeface="Trebuchet MS"/>
              </a:rPr>
              <a:t>first </a:t>
            </a:r>
            <a:r>
              <a:rPr sz="2400" spc="-140" dirty="0">
                <a:latin typeface="Trebuchet MS"/>
                <a:cs typeface="Trebuchet MS"/>
              </a:rPr>
              <a:t>phase  </a:t>
            </a:r>
            <a:r>
              <a:rPr sz="2400" spc="-130" dirty="0">
                <a:latin typeface="Trebuchet MS"/>
                <a:cs typeface="Trebuchet MS"/>
              </a:rPr>
              <a:t>of </a:t>
            </a:r>
            <a:r>
              <a:rPr sz="2400" spc="-114" dirty="0">
                <a:latin typeface="Trebuchet MS"/>
                <a:cs typeface="Trebuchet MS"/>
              </a:rPr>
              <a:t>spermatogenesis </a:t>
            </a:r>
            <a:r>
              <a:rPr sz="2400" spc="-225" dirty="0">
                <a:latin typeface="Trebuchet MS"/>
                <a:cs typeface="Trebuchet MS"/>
              </a:rPr>
              <a:t>i.e  </a:t>
            </a:r>
            <a:r>
              <a:rPr sz="2400" spc="-114" dirty="0">
                <a:latin typeface="Trebuchet MS"/>
                <a:cs typeface="Trebuchet MS"/>
              </a:rPr>
              <a:t>spermatocytogenesis </a:t>
            </a:r>
            <a:r>
              <a:rPr sz="2400" spc="-110" dirty="0">
                <a:latin typeface="Trebuchet MS"/>
                <a:cs typeface="Trebuchet MS"/>
              </a:rPr>
              <a:t>is  </a:t>
            </a:r>
            <a:r>
              <a:rPr sz="2400" spc="-155" dirty="0">
                <a:latin typeface="Trebuchet MS"/>
                <a:cs typeface="Trebuchet MS"/>
              </a:rPr>
              <a:t>completed.</a:t>
            </a:r>
            <a:endParaRPr sz="2400">
              <a:latin typeface="Trebuchet MS"/>
              <a:cs typeface="Trebuchet MS"/>
            </a:endParaRPr>
          </a:p>
          <a:p>
            <a:pPr marL="298450" indent="-298450">
              <a:lnSpc>
                <a:spcPct val="100000"/>
              </a:lnSpc>
              <a:spcBef>
                <a:spcPts val="590"/>
              </a:spcBef>
              <a:buClr>
                <a:srgbClr val="33003E"/>
              </a:buClr>
              <a:buSzPct val="68750"/>
              <a:buFont typeface="UnDotum"/>
              <a:buChar char=""/>
              <a:tabLst>
                <a:tab pos="298450" algn="l"/>
              </a:tabLst>
            </a:pPr>
            <a:r>
              <a:rPr sz="2400" spc="-70" dirty="0">
                <a:solidFill>
                  <a:srgbClr val="001F5F"/>
                </a:solidFill>
                <a:latin typeface="Trebuchet MS"/>
                <a:cs typeface="Trebuchet MS"/>
              </a:rPr>
              <a:t>II </a:t>
            </a:r>
            <a:r>
              <a:rPr sz="2400" spc="-140" dirty="0">
                <a:solidFill>
                  <a:srgbClr val="001F5F"/>
                </a:solidFill>
                <a:latin typeface="Trebuchet MS"/>
                <a:cs typeface="Trebuchet MS"/>
              </a:rPr>
              <a:t>Phase</a:t>
            </a:r>
            <a:r>
              <a:rPr sz="2400" spc="-100" dirty="0">
                <a:solidFill>
                  <a:srgbClr val="001F5F"/>
                </a:solidFill>
                <a:latin typeface="Trebuchet MS"/>
                <a:cs typeface="Trebuchet MS"/>
              </a:rPr>
              <a:t> </a:t>
            </a:r>
            <a:r>
              <a:rPr sz="2400" spc="-120" dirty="0">
                <a:solidFill>
                  <a:srgbClr val="001F5F"/>
                </a:solidFill>
                <a:latin typeface="Trebuchet MS"/>
                <a:cs typeface="Trebuchet MS"/>
              </a:rPr>
              <a:t>(Spermiogenesis):</a:t>
            </a:r>
            <a:endParaRPr sz="2400">
              <a:latin typeface="Trebuchet MS"/>
              <a:cs typeface="Trebuchet MS"/>
            </a:endParaRPr>
          </a:p>
          <a:p>
            <a:pPr marL="833119" marR="813435" indent="248920">
              <a:lnSpc>
                <a:spcPct val="120800"/>
              </a:lnSpc>
            </a:pPr>
            <a:r>
              <a:rPr sz="2400" spc="-120" dirty="0">
                <a:solidFill>
                  <a:srgbClr val="001F5F"/>
                </a:solidFill>
                <a:latin typeface="Trebuchet MS"/>
                <a:cs typeface="Trebuchet MS"/>
              </a:rPr>
              <a:t>Spermatids  </a:t>
            </a:r>
            <a:r>
              <a:rPr sz="2400" spc="35" dirty="0">
                <a:solidFill>
                  <a:srgbClr val="001F5F"/>
                </a:solidFill>
                <a:latin typeface="Trebuchet MS"/>
                <a:cs typeface="Trebuchet MS"/>
              </a:rPr>
              <a:t>(Non </a:t>
            </a:r>
            <a:r>
              <a:rPr sz="2400" spc="315" dirty="0">
                <a:solidFill>
                  <a:srgbClr val="001F5F"/>
                </a:solidFill>
                <a:latin typeface="Trebuchet MS"/>
                <a:cs typeface="Trebuchet MS"/>
              </a:rPr>
              <a:t>–</a:t>
            </a:r>
            <a:r>
              <a:rPr sz="2400" spc="-200" dirty="0">
                <a:solidFill>
                  <a:srgbClr val="001F5F"/>
                </a:solidFill>
                <a:latin typeface="Trebuchet MS"/>
                <a:cs typeface="Trebuchet MS"/>
              </a:rPr>
              <a:t> </a:t>
            </a:r>
            <a:r>
              <a:rPr sz="2400" spc="-130" dirty="0">
                <a:solidFill>
                  <a:srgbClr val="001F5F"/>
                </a:solidFill>
                <a:latin typeface="Trebuchet MS"/>
                <a:cs typeface="Trebuchet MS"/>
              </a:rPr>
              <a:t>motile)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30580" y="5711190"/>
            <a:ext cx="2496185" cy="90931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2540">
              <a:lnSpc>
                <a:spcPct val="120800"/>
              </a:lnSpc>
              <a:spcBef>
                <a:spcPts val="100"/>
              </a:spcBef>
            </a:pPr>
            <a:r>
              <a:rPr sz="2400" spc="-80" dirty="0">
                <a:solidFill>
                  <a:srgbClr val="001F5F"/>
                </a:solidFill>
                <a:latin typeface="Trebuchet MS"/>
                <a:cs typeface="Trebuchet MS"/>
              </a:rPr>
              <a:t>Motile </a:t>
            </a:r>
            <a:r>
              <a:rPr sz="2400" spc="-110" dirty="0">
                <a:solidFill>
                  <a:srgbClr val="001F5F"/>
                </a:solidFill>
                <a:latin typeface="Trebuchet MS"/>
                <a:cs typeface="Trebuchet MS"/>
              </a:rPr>
              <a:t>spermatozoa  </a:t>
            </a:r>
            <a:r>
              <a:rPr sz="2400" spc="-80" dirty="0">
                <a:solidFill>
                  <a:srgbClr val="001F5F"/>
                </a:solidFill>
                <a:latin typeface="Trebuchet MS"/>
                <a:cs typeface="Trebuchet MS"/>
              </a:rPr>
              <a:t>(By</a:t>
            </a:r>
            <a:r>
              <a:rPr sz="2400" spc="-75" dirty="0">
                <a:solidFill>
                  <a:srgbClr val="001F5F"/>
                </a:solidFill>
                <a:latin typeface="Trebuchet MS"/>
                <a:cs typeface="Trebuchet MS"/>
              </a:rPr>
              <a:t> </a:t>
            </a:r>
            <a:r>
              <a:rPr sz="2400" spc="-110" dirty="0">
                <a:solidFill>
                  <a:srgbClr val="001F5F"/>
                </a:solidFill>
                <a:latin typeface="Trebuchet MS"/>
                <a:cs typeface="Trebuchet MS"/>
              </a:rPr>
              <a:t>spermiogenesis)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206740" y="5768340"/>
            <a:ext cx="280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"/>
                <a:cs typeface="Arial"/>
              </a:rPr>
              <a:t>15</a:t>
            </a:r>
            <a:endParaRPr sz="1800">
              <a:latin typeface="Arial"/>
              <a:cs typeface="Arial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4201220" y="1112580"/>
            <a:ext cx="4489329" cy="526402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3" name="object 13"/>
          <p:cNvGrpSpPr/>
          <p:nvPr/>
        </p:nvGrpSpPr>
        <p:grpSpPr>
          <a:xfrm>
            <a:off x="2059939" y="5285740"/>
            <a:ext cx="128270" cy="591820"/>
            <a:chOff x="2059939" y="5285740"/>
            <a:chExt cx="128270" cy="591820"/>
          </a:xfrm>
        </p:grpSpPr>
        <p:sp>
          <p:nvSpPr>
            <p:cNvPr id="14" name="object 14"/>
            <p:cNvSpPr/>
            <p:nvPr/>
          </p:nvSpPr>
          <p:spPr>
            <a:xfrm>
              <a:off x="2123439" y="5299710"/>
              <a:ext cx="1270" cy="458470"/>
            </a:xfrm>
            <a:custGeom>
              <a:avLst/>
              <a:gdLst/>
              <a:ahLst/>
              <a:cxnLst/>
              <a:rect l="l" t="t" r="r" b="b"/>
              <a:pathLst>
                <a:path w="1269" h="458470">
                  <a:moveTo>
                    <a:pt x="0" y="0"/>
                  </a:moveTo>
                  <a:lnTo>
                    <a:pt x="1270" y="458469"/>
                  </a:lnTo>
                </a:path>
              </a:pathLst>
            </a:custGeom>
            <a:ln w="27940">
              <a:solidFill>
                <a:srgbClr val="33003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2059939" y="5749290"/>
              <a:ext cx="128270" cy="128269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6200" y="0"/>
            <a:ext cx="0" cy="6858000"/>
          </a:xfrm>
          <a:custGeom>
            <a:avLst/>
            <a:gdLst/>
            <a:ahLst/>
            <a:cxnLst/>
            <a:rect l="l" t="t" r="r" b="b"/>
            <a:pathLst>
              <a:path h="6858000">
                <a:moveTo>
                  <a:pt x="0" y="0"/>
                </a:moveTo>
                <a:lnTo>
                  <a:pt x="0" y="6858000"/>
                </a:lnTo>
              </a:path>
            </a:pathLst>
          </a:custGeom>
          <a:ln w="57146">
            <a:solidFill>
              <a:srgbClr val="ABA8A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8839200" y="0"/>
            <a:ext cx="304800" cy="6858000"/>
            <a:chOff x="8839200" y="0"/>
            <a:chExt cx="304800" cy="6858000"/>
          </a:xfrm>
        </p:grpSpPr>
        <p:sp>
          <p:nvSpPr>
            <p:cNvPr id="4" name="object 4"/>
            <p:cNvSpPr/>
            <p:nvPr/>
          </p:nvSpPr>
          <p:spPr>
            <a:xfrm>
              <a:off x="8839200" y="0"/>
              <a:ext cx="304800" cy="6858000"/>
            </a:xfrm>
            <a:custGeom>
              <a:avLst/>
              <a:gdLst/>
              <a:ahLst/>
              <a:cxnLst/>
              <a:rect l="l" t="t" r="r" b="b"/>
              <a:pathLst>
                <a:path w="304800" h="6858000">
                  <a:moveTo>
                    <a:pt x="304800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304800" y="6858000"/>
                  </a:lnTo>
                  <a:close/>
                </a:path>
              </a:pathLst>
            </a:custGeom>
            <a:solidFill>
              <a:srgbClr val="ABA8AD">
                <a:alpha val="86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8915400" y="0"/>
              <a:ext cx="0" cy="6858000"/>
            </a:xfrm>
            <a:custGeom>
              <a:avLst/>
              <a:gdLst/>
              <a:ahLst/>
              <a:cxnLst/>
              <a:rect l="l" t="t" r="r" b="b"/>
              <a:pathLst>
                <a:path h="685800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ln w="9344">
              <a:solidFill>
                <a:srgbClr val="33003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/>
          <p:nvPr/>
        </p:nvSpPr>
        <p:spPr>
          <a:xfrm>
            <a:off x="8155940" y="5715000"/>
            <a:ext cx="549910" cy="549910"/>
          </a:xfrm>
          <a:custGeom>
            <a:avLst/>
            <a:gdLst/>
            <a:ahLst/>
            <a:cxnLst/>
            <a:rect l="l" t="t" r="r" b="b"/>
            <a:pathLst>
              <a:path w="549909" h="549910">
                <a:moveTo>
                  <a:pt x="275589" y="0"/>
                </a:moveTo>
                <a:lnTo>
                  <a:pt x="224997" y="4306"/>
                </a:lnTo>
                <a:lnTo>
                  <a:pt x="177812" y="16766"/>
                </a:lnTo>
                <a:lnTo>
                  <a:pt x="134714" y="36688"/>
                </a:lnTo>
                <a:lnTo>
                  <a:pt x="96382" y="63385"/>
                </a:lnTo>
                <a:lnTo>
                  <a:pt x="63496" y="96164"/>
                </a:lnTo>
                <a:lnTo>
                  <a:pt x="36735" y="134337"/>
                </a:lnTo>
                <a:lnTo>
                  <a:pt x="16780" y="177214"/>
                </a:lnTo>
                <a:lnTo>
                  <a:pt x="4308" y="224105"/>
                </a:lnTo>
                <a:lnTo>
                  <a:pt x="0" y="274319"/>
                </a:lnTo>
                <a:lnTo>
                  <a:pt x="4308" y="324912"/>
                </a:lnTo>
                <a:lnTo>
                  <a:pt x="16780" y="372097"/>
                </a:lnTo>
                <a:lnTo>
                  <a:pt x="36735" y="415195"/>
                </a:lnTo>
                <a:lnTo>
                  <a:pt x="63496" y="453527"/>
                </a:lnTo>
                <a:lnTo>
                  <a:pt x="96382" y="486413"/>
                </a:lnTo>
                <a:lnTo>
                  <a:pt x="134714" y="513174"/>
                </a:lnTo>
                <a:lnTo>
                  <a:pt x="177812" y="533129"/>
                </a:lnTo>
                <a:lnTo>
                  <a:pt x="224997" y="545601"/>
                </a:lnTo>
                <a:lnTo>
                  <a:pt x="275589" y="549910"/>
                </a:lnTo>
                <a:lnTo>
                  <a:pt x="325804" y="545601"/>
                </a:lnTo>
                <a:lnTo>
                  <a:pt x="372695" y="533129"/>
                </a:lnTo>
                <a:lnTo>
                  <a:pt x="415572" y="513174"/>
                </a:lnTo>
                <a:lnTo>
                  <a:pt x="453745" y="486413"/>
                </a:lnTo>
                <a:lnTo>
                  <a:pt x="486524" y="453527"/>
                </a:lnTo>
                <a:lnTo>
                  <a:pt x="513221" y="415195"/>
                </a:lnTo>
                <a:lnTo>
                  <a:pt x="533143" y="372097"/>
                </a:lnTo>
                <a:lnTo>
                  <a:pt x="545603" y="324912"/>
                </a:lnTo>
                <a:lnTo>
                  <a:pt x="549909" y="274319"/>
                </a:lnTo>
                <a:lnTo>
                  <a:pt x="545603" y="224105"/>
                </a:lnTo>
                <a:lnTo>
                  <a:pt x="533143" y="177214"/>
                </a:lnTo>
                <a:lnTo>
                  <a:pt x="513221" y="134337"/>
                </a:lnTo>
                <a:lnTo>
                  <a:pt x="486524" y="96164"/>
                </a:lnTo>
                <a:lnTo>
                  <a:pt x="453745" y="63385"/>
                </a:lnTo>
                <a:lnTo>
                  <a:pt x="415572" y="36688"/>
                </a:lnTo>
                <a:lnTo>
                  <a:pt x="372695" y="16766"/>
                </a:lnTo>
                <a:lnTo>
                  <a:pt x="325804" y="4306"/>
                </a:lnTo>
                <a:lnTo>
                  <a:pt x="275589" y="0"/>
                </a:lnTo>
                <a:close/>
              </a:path>
            </a:pathLst>
          </a:custGeom>
          <a:solidFill>
            <a:srgbClr val="33003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919480" y="13969"/>
            <a:ext cx="684466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125" dirty="0">
                <a:solidFill>
                  <a:srgbClr val="FF0000"/>
                </a:solidFill>
              </a:rPr>
              <a:t>Spermatogenic </a:t>
            </a:r>
            <a:r>
              <a:rPr sz="2400" spc="-65" dirty="0">
                <a:solidFill>
                  <a:srgbClr val="FF0000"/>
                </a:solidFill>
              </a:rPr>
              <a:t>Cells </a:t>
            </a:r>
            <a:r>
              <a:rPr sz="2400" spc="-135" dirty="0">
                <a:solidFill>
                  <a:srgbClr val="FF0000"/>
                </a:solidFill>
              </a:rPr>
              <a:t>in </a:t>
            </a:r>
            <a:r>
              <a:rPr sz="2400" spc="-160" dirty="0">
                <a:solidFill>
                  <a:srgbClr val="FF0000"/>
                </a:solidFill>
              </a:rPr>
              <a:t>different </a:t>
            </a:r>
            <a:r>
              <a:rPr sz="2400" spc="-140" dirty="0">
                <a:solidFill>
                  <a:srgbClr val="FF0000"/>
                </a:solidFill>
              </a:rPr>
              <a:t>Stages </a:t>
            </a:r>
            <a:r>
              <a:rPr sz="2400" spc="-130" dirty="0">
                <a:solidFill>
                  <a:srgbClr val="FF0000"/>
                </a:solidFill>
              </a:rPr>
              <a:t>of</a:t>
            </a:r>
            <a:r>
              <a:rPr sz="2400" spc="280" dirty="0">
                <a:solidFill>
                  <a:srgbClr val="FF0000"/>
                </a:solidFill>
              </a:rPr>
              <a:t> </a:t>
            </a:r>
            <a:r>
              <a:rPr sz="2400" spc="-130" dirty="0">
                <a:solidFill>
                  <a:srgbClr val="FF0000"/>
                </a:solidFill>
              </a:rPr>
              <a:t>development</a:t>
            </a:r>
            <a:endParaRPr sz="2400"/>
          </a:p>
        </p:txBody>
      </p:sp>
      <p:grpSp>
        <p:nvGrpSpPr>
          <p:cNvPr id="8" name="object 8"/>
          <p:cNvGrpSpPr/>
          <p:nvPr/>
        </p:nvGrpSpPr>
        <p:grpSpPr>
          <a:xfrm>
            <a:off x="966787" y="1126489"/>
            <a:ext cx="6628130" cy="4751070"/>
            <a:chOff x="966787" y="1126489"/>
            <a:chExt cx="6628130" cy="4751070"/>
          </a:xfrm>
        </p:grpSpPr>
        <p:sp>
          <p:nvSpPr>
            <p:cNvPr id="9" name="object 9"/>
            <p:cNvSpPr/>
            <p:nvPr/>
          </p:nvSpPr>
          <p:spPr>
            <a:xfrm>
              <a:off x="1332229" y="1126489"/>
              <a:ext cx="6262370" cy="475107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971550" y="1414779"/>
              <a:ext cx="864869" cy="576580"/>
            </a:xfrm>
            <a:custGeom>
              <a:avLst/>
              <a:gdLst/>
              <a:ahLst/>
              <a:cxnLst/>
              <a:rect l="l" t="t" r="r" b="b"/>
              <a:pathLst>
                <a:path w="864869" h="576580">
                  <a:moveTo>
                    <a:pt x="0" y="0"/>
                  </a:moveTo>
                  <a:lnTo>
                    <a:pt x="864869" y="576580"/>
                  </a:lnTo>
                </a:path>
              </a:pathLst>
            </a:custGeom>
            <a:ln w="93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256540" y="1126490"/>
            <a:ext cx="10661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"/>
                <a:cs typeface="Arial"/>
              </a:rPr>
              <a:t>spematids</a:t>
            </a:r>
            <a:endParaRPr sz="1800">
              <a:latin typeface="Arial"/>
              <a:cs typeface="Arial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829310" y="1413510"/>
            <a:ext cx="1870710" cy="3096260"/>
          </a:xfrm>
          <a:custGeom>
            <a:avLst/>
            <a:gdLst/>
            <a:ahLst/>
            <a:cxnLst/>
            <a:rect l="l" t="t" r="r" b="b"/>
            <a:pathLst>
              <a:path w="1870710" h="3096260">
                <a:moveTo>
                  <a:pt x="0" y="0"/>
                </a:moveTo>
                <a:lnTo>
                  <a:pt x="646430" y="1512569"/>
                </a:lnTo>
              </a:path>
              <a:path w="1870710" h="3096260">
                <a:moveTo>
                  <a:pt x="71120" y="0"/>
                </a:moveTo>
                <a:lnTo>
                  <a:pt x="1150620" y="1799589"/>
                </a:lnTo>
              </a:path>
              <a:path w="1870710" h="3096260">
                <a:moveTo>
                  <a:pt x="142240" y="2664460"/>
                </a:moveTo>
                <a:lnTo>
                  <a:pt x="1870710" y="2663190"/>
                </a:lnTo>
              </a:path>
              <a:path w="1870710" h="3096260">
                <a:moveTo>
                  <a:pt x="1438910" y="3096260"/>
                </a:moveTo>
                <a:lnTo>
                  <a:pt x="142240" y="2663190"/>
                </a:lnTo>
              </a:path>
            </a:pathLst>
          </a:custGeom>
          <a:ln w="93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293370" y="3558540"/>
            <a:ext cx="84836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Arial"/>
                <a:cs typeface="Arial"/>
              </a:rPr>
              <a:t>pimary  </a:t>
            </a:r>
            <a:r>
              <a:rPr sz="1800" dirty="0">
                <a:latin typeface="Arial"/>
                <a:cs typeface="Arial"/>
              </a:rPr>
              <a:t>s</a:t>
            </a:r>
            <a:r>
              <a:rPr sz="1800" spc="-15" dirty="0">
                <a:latin typeface="Arial"/>
                <a:cs typeface="Arial"/>
              </a:rPr>
              <a:t>p</a:t>
            </a:r>
            <a:r>
              <a:rPr sz="1800" spc="-5" dirty="0">
                <a:latin typeface="Arial"/>
                <a:cs typeface="Arial"/>
              </a:rPr>
              <a:t>erm</a:t>
            </a:r>
            <a:r>
              <a:rPr sz="1800" spc="-15" dirty="0">
                <a:latin typeface="Arial"/>
                <a:cs typeface="Arial"/>
              </a:rPr>
              <a:t>a</a:t>
            </a:r>
            <a:r>
              <a:rPr sz="1800" dirty="0">
                <a:latin typeface="Arial"/>
                <a:cs typeface="Arial"/>
              </a:rPr>
              <a:t>t</a:t>
            </a:r>
            <a:endParaRPr sz="18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220469" y="4107179"/>
            <a:ext cx="1276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Arial"/>
                <a:cs typeface="Arial"/>
              </a:rPr>
              <a:t>o</a:t>
            </a:r>
            <a:endParaRPr sz="18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220469" y="4381500"/>
            <a:ext cx="127635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just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Arial"/>
                <a:cs typeface="Arial"/>
              </a:rPr>
              <a:t>c  y  t  e</a:t>
            </a:r>
            <a:endParaRPr sz="1800">
              <a:latin typeface="Arial"/>
              <a:cs typeface="Arial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5867400" y="1485900"/>
            <a:ext cx="2160270" cy="3671570"/>
          </a:xfrm>
          <a:custGeom>
            <a:avLst/>
            <a:gdLst/>
            <a:ahLst/>
            <a:cxnLst/>
            <a:rect l="l" t="t" r="r" b="b"/>
            <a:pathLst>
              <a:path w="2160270" h="3671570">
                <a:moveTo>
                  <a:pt x="144779" y="3166110"/>
                </a:moveTo>
                <a:lnTo>
                  <a:pt x="2160270" y="0"/>
                </a:lnTo>
              </a:path>
              <a:path w="2160270" h="3671570">
                <a:moveTo>
                  <a:pt x="0" y="3671570"/>
                </a:moveTo>
                <a:lnTo>
                  <a:pt x="2160270" y="0"/>
                </a:lnTo>
              </a:path>
            </a:pathLst>
          </a:custGeom>
          <a:ln w="93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7602218" y="889000"/>
            <a:ext cx="1156335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27305" algn="r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Arial"/>
                <a:cs typeface="Arial"/>
              </a:rPr>
              <a:t>s</a:t>
            </a:r>
            <a:r>
              <a:rPr sz="1800" spc="-15" dirty="0">
                <a:latin typeface="Arial"/>
                <a:cs typeface="Arial"/>
              </a:rPr>
              <a:t>e</a:t>
            </a:r>
            <a:r>
              <a:rPr sz="1800" dirty="0">
                <a:latin typeface="Arial"/>
                <a:cs typeface="Arial"/>
              </a:rPr>
              <a:t>con</a:t>
            </a:r>
            <a:r>
              <a:rPr sz="1800" spc="-15" dirty="0">
                <a:latin typeface="Arial"/>
                <a:cs typeface="Arial"/>
              </a:rPr>
              <a:t>d</a:t>
            </a:r>
            <a:r>
              <a:rPr sz="1800" spc="-5" dirty="0">
                <a:latin typeface="Arial"/>
                <a:cs typeface="Arial"/>
              </a:rPr>
              <a:t>ary  </a:t>
            </a:r>
            <a:r>
              <a:rPr sz="1800" dirty="0">
                <a:latin typeface="Arial"/>
                <a:cs typeface="Arial"/>
              </a:rPr>
              <a:t>s</a:t>
            </a:r>
            <a:r>
              <a:rPr sz="1800" spc="-15" dirty="0">
                <a:latin typeface="Arial"/>
                <a:cs typeface="Arial"/>
              </a:rPr>
              <a:t>p</a:t>
            </a:r>
            <a:r>
              <a:rPr sz="1800" spc="-5" dirty="0">
                <a:latin typeface="Arial"/>
                <a:cs typeface="Arial"/>
              </a:rPr>
              <a:t>ermatoc</a:t>
            </a:r>
            <a:endParaRPr sz="1800" dirty="0">
              <a:latin typeface="Arial"/>
              <a:cs typeface="Arial"/>
            </a:endParaRPr>
          </a:p>
          <a:p>
            <a:pPr marL="927100" marR="5080" algn="r">
              <a:lnSpc>
                <a:spcPct val="100000"/>
              </a:lnSpc>
            </a:pPr>
            <a:r>
              <a:rPr sz="1800" spc="-35" dirty="0">
                <a:latin typeface="Arial"/>
                <a:cs typeface="Arial"/>
              </a:rPr>
              <a:t>y</a:t>
            </a:r>
            <a:r>
              <a:rPr sz="1800" dirty="0">
                <a:latin typeface="Arial"/>
                <a:cs typeface="Arial"/>
              </a:rPr>
              <a:t>t  e</a:t>
            </a:r>
          </a:p>
        </p:txBody>
      </p:sp>
      <p:sp>
        <p:nvSpPr>
          <p:cNvPr id="18" name="object 18"/>
          <p:cNvSpPr/>
          <p:nvPr/>
        </p:nvSpPr>
        <p:spPr>
          <a:xfrm>
            <a:off x="6445250" y="3717290"/>
            <a:ext cx="1295400" cy="718820"/>
          </a:xfrm>
          <a:custGeom>
            <a:avLst/>
            <a:gdLst/>
            <a:ahLst/>
            <a:cxnLst/>
            <a:rect l="l" t="t" r="r" b="b"/>
            <a:pathLst>
              <a:path w="1295400" h="718820">
                <a:moveTo>
                  <a:pt x="0" y="575310"/>
                </a:moveTo>
                <a:lnTo>
                  <a:pt x="1295400" y="1270"/>
                </a:lnTo>
              </a:path>
              <a:path w="1295400" h="718820">
                <a:moveTo>
                  <a:pt x="718820" y="718820"/>
                </a:moveTo>
                <a:lnTo>
                  <a:pt x="1295400" y="0"/>
                </a:lnTo>
              </a:path>
            </a:pathLst>
          </a:custGeom>
          <a:ln w="93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7713980" y="3460750"/>
            <a:ext cx="6343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Arial"/>
                <a:cs typeface="Arial"/>
              </a:rPr>
              <a:t>serto</a:t>
            </a:r>
            <a:r>
              <a:rPr sz="1800" spc="-10" dirty="0">
                <a:latin typeface="Arial"/>
                <a:cs typeface="Arial"/>
              </a:rPr>
              <a:t>l</a:t>
            </a:r>
            <a:r>
              <a:rPr sz="1800" dirty="0">
                <a:latin typeface="Arial"/>
                <a:cs typeface="Arial"/>
              </a:rPr>
              <a:t>i</a:t>
            </a:r>
            <a:endParaRPr sz="18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8605520" y="3722368"/>
            <a:ext cx="15303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Arial"/>
                <a:cs typeface="Arial"/>
              </a:rPr>
              <a:t>c  e</a:t>
            </a:r>
          </a:p>
        </p:txBody>
      </p:sp>
      <p:sp>
        <p:nvSpPr>
          <p:cNvPr id="21" name="object 21"/>
          <p:cNvSpPr txBox="1"/>
          <p:nvPr/>
        </p:nvSpPr>
        <p:spPr>
          <a:xfrm>
            <a:off x="8628380" y="4283709"/>
            <a:ext cx="7620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Arial"/>
                <a:cs typeface="Arial"/>
              </a:rPr>
              <a:t>l  l</a:t>
            </a:r>
            <a:endParaRPr sz="18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8628380" y="4832350"/>
            <a:ext cx="1397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Arial"/>
                <a:cs typeface="Arial"/>
              </a:rPr>
              <a:t>s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440236" y="345079"/>
            <a:ext cx="282575" cy="1190625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2100"/>
              </a:lnSpc>
            </a:pPr>
            <a:r>
              <a:rPr sz="1800" spc="-10" dirty="0">
                <a:latin typeface="Arial"/>
                <a:cs typeface="Arial"/>
              </a:rPr>
              <a:t>31-03-2014</a:t>
            </a:r>
            <a:endParaRPr sz="18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76200" y="0"/>
            <a:ext cx="0" cy="6858000"/>
          </a:xfrm>
          <a:custGeom>
            <a:avLst/>
            <a:gdLst/>
            <a:ahLst/>
            <a:cxnLst/>
            <a:rect l="l" t="t" r="r" b="b"/>
            <a:pathLst>
              <a:path h="6858000">
                <a:moveTo>
                  <a:pt x="0" y="0"/>
                </a:moveTo>
                <a:lnTo>
                  <a:pt x="0" y="6858000"/>
                </a:lnTo>
              </a:path>
            </a:pathLst>
          </a:custGeom>
          <a:ln w="57146">
            <a:solidFill>
              <a:srgbClr val="ABA8A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8839200" y="0"/>
            <a:ext cx="304800" cy="6858000"/>
            <a:chOff x="8839200" y="0"/>
            <a:chExt cx="304800" cy="6858000"/>
          </a:xfrm>
        </p:grpSpPr>
        <p:sp>
          <p:nvSpPr>
            <p:cNvPr id="5" name="object 5"/>
            <p:cNvSpPr/>
            <p:nvPr/>
          </p:nvSpPr>
          <p:spPr>
            <a:xfrm>
              <a:off x="8839200" y="0"/>
              <a:ext cx="304800" cy="6858000"/>
            </a:xfrm>
            <a:custGeom>
              <a:avLst/>
              <a:gdLst/>
              <a:ahLst/>
              <a:cxnLst/>
              <a:rect l="l" t="t" r="r" b="b"/>
              <a:pathLst>
                <a:path w="304800" h="6858000">
                  <a:moveTo>
                    <a:pt x="304800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304800" y="6858000"/>
                  </a:lnTo>
                  <a:close/>
                </a:path>
              </a:pathLst>
            </a:custGeom>
            <a:solidFill>
              <a:srgbClr val="ABA8AD">
                <a:alpha val="86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8915400" y="0"/>
              <a:ext cx="0" cy="6858000"/>
            </a:xfrm>
            <a:custGeom>
              <a:avLst/>
              <a:gdLst/>
              <a:ahLst/>
              <a:cxnLst/>
              <a:rect l="l" t="t" r="r" b="b"/>
              <a:pathLst>
                <a:path h="685800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ln w="9344">
              <a:solidFill>
                <a:srgbClr val="33003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/>
          <p:nvPr/>
        </p:nvSpPr>
        <p:spPr>
          <a:xfrm>
            <a:off x="8155940" y="5715000"/>
            <a:ext cx="549910" cy="549910"/>
          </a:xfrm>
          <a:custGeom>
            <a:avLst/>
            <a:gdLst/>
            <a:ahLst/>
            <a:cxnLst/>
            <a:rect l="l" t="t" r="r" b="b"/>
            <a:pathLst>
              <a:path w="549909" h="549910">
                <a:moveTo>
                  <a:pt x="275589" y="0"/>
                </a:moveTo>
                <a:lnTo>
                  <a:pt x="224997" y="4306"/>
                </a:lnTo>
                <a:lnTo>
                  <a:pt x="177812" y="16766"/>
                </a:lnTo>
                <a:lnTo>
                  <a:pt x="134714" y="36688"/>
                </a:lnTo>
                <a:lnTo>
                  <a:pt x="96382" y="63385"/>
                </a:lnTo>
                <a:lnTo>
                  <a:pt x="63496" y="96164"/>
                </a:lnTo>
                <a:lnTo>
                  <a:pt x="36735" y="134337"/>
                </a:lnTo>
                <a:lnTo>
                  <a:pt x="16780" y="177214"/>
                </a:lnTo>
                <a:lnTo>
                  <a:pt x="4308" y="224105"/>
                </a:lnTo>
                <a:lnTo>
                  <a:pt x="0" y="274319"/>
                </a:lnTo>
                <a:lnTo>
                  <a:pt x="4308" y="324912"/>
                </a:lnTo>
                <a:lnTo>
                  <a:pt x="16780" y="372097"/>
                </a:lnTo>
                <a:lnTo>
                  <a:pt x="36735" y="415195"/>
                </a:lnTo>
                <a:lnTo>
                  <a:pt x="63496" y="453527"/>
                </a:lnTo>
                <a:lnTo>
                  <a:pt x="96382" y="486413"/>
                </a:lnTo>
                <a:lnTo>
                  <a:pt x="134714" y="513174"/>
                </a:lnTo>
                <a:lnTo>
                  <a:pt x="177812" y="533129"/>
                </a:lnTo>
                <a:lnTo>
                  <a:pt x="224997" y="545601"/>
                </a:lnTo>
                <a:lnTo>
                  <a:pt x="275589" y="549910"/>
                </a:lnTo>
                <a:lnTo>
                  <a:pt x="325804" y="545601"/>
                </a:lnTo>
                <a:lnTo>
                  <a:pt x="372695" y="533129"/>
                </a:lnTo>
                <a:lnTo>
                  <a:pt x="415572" y="513174"/>
                </a:lnTo>
                <a:lnTo>
                  <a:pt x="453745" y="486413"/>
                </a:lnTo>
                <a:lnTo>
                  <a:pt x="486524" y="453527"/>
                </a:lnTo>
                <a:lnTo>
                  <a:pt x="513221" y="415195"/>
                </a:lnTo>
                <a:lnTo>
                  <a:pt x="533143" y="372097"/>
                </a:lnTo>
                <a:lnTo>
                  <a:pt x="545603" y="324912"/>
                </a:lnTo>
                <a:lnTo>
                  <a:pt x="549909" y="274319"/>
                </a:lnTo>
                <a:lnTo>
                  <a:pt x="545603" y="224105"/>
                </a:lnTo>
                <a:lnTo>
                  <a:pt x="533143" y="177214"/>
                </a:lnTo>
                <a:lnTo>
                  <a:pt x="513221" y="134337"/>
                </a:lnTo>
                <a:lnTo>
                  <a:pt x="486524" y="96164"/>
                </a:lnTo>
                <a:lnTo>
                  <a:pt x="453745" y="63385"/>
                </a:lnTo>
                <a:lnTo>
                  <a:pt x="415572" y="36688"/>
                </a:lnTo>
                <a:lnTo>
                  <a:pt x="372695" y="16766"/>
                </a:lnTo>
                <a:lnTo>
                  <a:pt x="325804" y="4306"/>
                </a:lnTo>
                <a:lnTo>
                  <a:pt x="275589" y="0"/>
                </a:lnTo>
                <a:close/>
              </a:path>
            </a:pathLst>
          </a:custGeom>
          <a:solidFill>
            <a:srgbClr val="33003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2581910" y="170179"/>
            <a:ext cx="4241165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140" dirty="0"/>
              <a:t>GENITAL</a:t>
            </a:r>
            <a:r>
              <a:rPr spc="-180" dirty="0"/>
              <a:t> </a:t>
            </a:r>
            <a:r>
              <a:rPr spc="270" dirty="0"/>
              <a:t>DUCTS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388620" y="1159509"/>
            <a:ext cx="3041650" cy="2523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8450" marR="17780" indent="-273050">
              <a:lnSpc>
                <a:spcPct val="100000"/>
              </a:lnSpc>
              <a:spcBef>
                <a:spcPts val="100"/>
              </a:spcBef>
              <a:buClr>
                <a:srgbClr val="33003E"/>
              </a:buClr>
              <a:buSzPct val="68750"/>
              <a:buFont typeface="UnDotum"/>
              <a:buChar char=""/>
              <a:tabLst>
                <a:tab pos="298450" algn="l"/>
              </a:tabLst>
            </a:pPr>
            <a:r>
              <a:rPr sz="2400" spc="-125" dirty="0">
                <a:latin typeface="Trebuchet MS"/>
                <a:cs typeface="Trebuchet MS"/>
              </a:rPr>
              <a:t>Genital </a:t>
            </a:r>
            <a:r>
              <a:rPr sz="2400" spc="-114" dirty="0">
                <a:latin typeface="Trebuchet MS"/>
                <a:cs typeface="Trebuchet MS"/>
              </a:rPr>
              <a:t>ducts </a:t>
            </a:r>
            <a:r>
              <a:rPr sz="2400" spc="-110" dirty="0">
                <a:latin typeface="Trebuchet MS"/>
                <a:cs typeface="Trebuchet MS"/>
              </a:rPr>
              <a:t>conduct  </a:t>
            </a:r>
            <a:r>
              <a:rPr sz="2400" spc="-90" dirty="0">
                <a:latin typeface="Trebuchet MS"/>
                <a:cs typeface="Trebuchet MS"/>
              </a:rPr>
              <a:t>sperms </a:t>
            </a:r>
            <a:r>
              <a:rPr sz="2400" spc="-60" dirty="0">
                <a:latin typeface="Trebuchet MS"/>
                <a:cs typeface="Trebuchet MS"/>
              </a:rPr>
              <a:t>to</a:t>
            </a:r>
            <a:r>
              <a:rPr sz="2400" spc="-50" dirty="0">
                <a:latin typeface="Trebuchet MS"/>
                <a:cs typeface="Trebuchet MS"/>
              </a:rPr>
              <a:t> </a:t>
            </a:r>
            <a:r>
              <a:rPr sz="2400" spc="-140" dirty="0">
                <a:latin typeface="Trebuchet MS"/>
                <a:cs typeface="Trebuchet MS"/>
              </a:rPr>
              <a:t>urethra.</a:t>
            </a:r>
            <a:endParaRPr sz="2400">
              <a:latin typeface="Trebuchet MS"/>
              <a:cs typeface="Trebuchet MS"/>
            </a:endParaRPr>
          </a:p>
          <a:p>
            <a:pPr marL="298450" indent="-273050">
              <a:lnSpc>
                <a:spcPct val="100000"/>
              </a:lnSpc>
              <a:spcBef>
                <a:spcPts val="600"/>
              </a:spcBef>
              <a:buClr>
                <a:srgbClr val="33003E"/>
              </a:buClr>
              <a:buSzPct val="68750"/>
              <a:buFont typeface="UnDotum"/>
              <a:buChar char=""/>
              <a:tabLst>
                <a:tab pos="298450" algn="l"/>
              </a:tabLst>
            </a:pPr>
            <a:r>
              <a:rPr sz="2400" spc="-90" dirty="0">
                <a:latin typeface="Trebuchet MS"/>
                <a:cs typeface="Trebuchet MS"/>
              </a:rPr>
              <a:t>They</a:t>
            </a:r>
            <a:r>
              <a:rPr sz="2400" spc="-55" dirty="0">
                <a:latin typeface="Trebuchet MS"/>
                <a:cs typeface="Trebuchet MS"/>
              </a:rPr>
              <a:t> </a:t>
            </a:r>
            <a:r>
              <a:rPr sz="2400" spc="-135" dirty="0">
                <a:latin typeface="Trebuchet MS"/>
                <a:cs typeface="Trebuchet MS"/>
              </a:rPr>
              <a:t>are</a:t>
            </a:r>
            <a:endParaRPr sz="2400">
              <a:latin typeface="Trebuchet MS"/>
              <a:cs typeface="Trebuchet MS"/>
            </a:endParaRPr>
          </a:p>
          <a:p>
            <a:pPr marL="285115" indent="-260350">
              <a:lnSpc>
                <a:spcPct val="100000"/>
              </a:lnSpc>
              <a:spcBef>
                <a:spcPts val="600"/>
              </a:spcBef>
              <a:buAutoNum type="romanUcParenR"/>
              <a:tabLst>
                <a:tab pos="285750" algn="l"/>
              </a:tabLst>
            </a:pPr>
            <a:r>
              <a:rPr sz="2400" spc="-130" dirty="0">
                <a:latin typeface="Trebuchet MS"/>
                <a:cs typeface="Trebuchet MS"/>
              </a:rPr>
              <a:t>Epididymis</a:t>
            </a:r>
            <a:endParaRPr sz="2400">
              <a:latin typeface="Trebuchet MS"/>
              <a:cs typeface="Trebuchet MS"/>
            </a:endParaRPr>
          </a:p>
          <a:p>
            <a:pPr marL="361315" indent="-336550">
              <a:lnSpc>
                <a:spcPct val="100000"/>
              </a:lnSpc>
              <a:spcBef>
                <a:spcPts val="590"/>
              </a:spcBef>
              <a:buAutoNum type="romanUcParenR"/>
              <a:tabLst>
                <a:tab pos="361950" algn="l"/>
              </a:tabLst>
            </a:pPr>
            <a:r>
              <a:rPr sz="2400" spc="-40" dirty="0">
                <a:latin typeface="Trebuchet MS"/>
                <a:cs typeface="Trebuchet MS"/>
              </a:rPr>
              <a:t>Ductus</a:t>
            </a:r>
            <a:r>
              <a:rPr sz="2400" spc="-70" dirty="0">
                <a:latin typeface="Trebuchet MS"/>
                <a:cs typeface="Trebuchet MS"/>
              </a:rPr>
              <a:t> </a:t>
            </a:r>
            <a:r>
              <a:rPr sz="2400" spc="-130" dirty="0">
                <a:latin typeface="Trebuchet MS"/>
                <a:cs typeface="Trebuchet MS"/>
              </a:rPr>
              <a:t>deferens</a:t>
            </a:r>
            <a:endParaRPr sz="2400">
              <a:latin typeface="Trebuchet MS"/>
              <a:cs typeface="Trebuchet MS"/>
            </a:endParaRPr>
          </a:p>
          <a:p>
            <a:pPr marL="437515" indent="-412750">
              <a:lnSpc>
                <a:spcPct val="100000"/>
              </a:lnSpc>
              <a:spcBef>
                <a:spcPts val="600"/>
              </a:spcBef>
              <a:buAutoNum type="romanUcParenR"/>
              <a:tabLst>
                <a:tab pos="438150" algn="l"/>
              </a:tabLst>
            </a:pPr>
            <a:r>
              <a:rPr sz="2400" spc="-150" dirty="0">
                <a:latin typeface="Trebuchet MS"/>
                <a:cs typeface="Trebuchet MS"/>
              </a:rPr>
              <a:t>Ejaculatory</a:t>
            </a:r>
            <a:r>
              <a:rPr sz="2400" spc="-60" dirty="0">
                <a:latin typeface="Trebuchet MS"/>
                <a:cs typeface="Trebuchet MS"/>
              </a:rPr>
              <a:t> </a:t>
            </a:r>
            <a:r>
              <a:rPr sz="2400" spc="-130" dirty="0">
                <a:latin typeface="Trebuchet MS"/>
                <a:cs typeface="Trebuchet MS"/>
              </a:rPr>
              <a:t>duct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206740" y="5768340"/>
            <a:ext cx="280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"/>
                <a:cs typeface="Arial"/>
              </a:rPr>
              <a:t>18</a:t>
            </a:r>
            <a:endParaRPr sz="1800">
              <a:latin typeface="Arial"/>
              <a:cs typeface="Arial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3479860" y="1112580"/>
            <a:ext cx="5064639" cy="528180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440236" y="345079"/>
            <a:ext cx="282575" cy="1190625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2100"/>
              </a:lnSpc>
            </a:pPr>
            <a:r>
              <a:rPr sz="1800" spc="-10" dirty="0">
                <a:latin typeface="Arial"/>
                <a:cs typeface="Arial"/>
              </a:rPr>
              <a:t>31-03-2014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47626" y="0"/>
            <a:ext cx="4465955" cy="6858000"/>
            <a:chOff x="47626" y="0"/>
            <a:chExt cx="4465955" cy="6858000"/>
          </a:xfrm>
        </p:grpSpPr>
        <p:sp>
          <p:nvSpPr>
            <p:cNvPr id="4" name="object 4"/>
            <p:cNvSpPr/>
            <p:nvPr/>
          </p:nvSpPr>
          <p:spPr>
            <a:xfrm>
              <a:off x="76200" y="0"/>
              <a:ext cx="0" cy="6858000"/>
            </a:xfrm>
            <a:custGeom>
              <a:avLst/>
              <a:gdLst/>
              <a:ahLst/>
              <a:cxnLst/>
              <a:rect l="l" t="t" r="r" b="b"/>
              <a:pathLst>
                <a:path h="685800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ln w="57146">
              <a:solidFill>
                <a:srgbClr val="ABA8A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95310" y="1184970"/>
              <a:ext cx="4418209" cy="540626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258570" y="835660"/>
              <a:ext cx="576580" cy="1369060"/>
            </a:xfrm>
            <a:custGeom>
              <a:avLst/>
              <a:gdLst/>
              <a:ahLst/>
              <a:cxnLst/>
              <a:rect l="l" t="t" r="r" b="b"/>
              <a:pathLst>
                <a:path w="576580" h="1369060">
                  <a:moveTo>
                    <a:pt x="576580" y="1369060"/>
                  </a:moveTo>
                  <a:lnTo>
                    <a:pt x="0" y="0"/>
                  </a:lnTo>
                </a:path>
              </a:pathLst>
            </a:custGeom>
            <a:ln w="28393">
              <a:solidFill>
                <a:srgbClr val="33003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" name="object 7"/>
          <p:cNvGrpSpPr/>
          <p:nvPr/>
        </p:nvGrpSpPr>
        <p:grpSpPr>
          <a:xfrm>
            <a:off x="8839200" y="0"/>
            <a:ext cx="304800" cy="6858000"/>
            <a:chOff x="8839200" y="0"/>
            <a:chExt cx="304800" cy="6858000"/>
          </a:xfrm>
        </p:grpSpPr>
        <p:sp>
          <p:nvSpPr>
            <p:cNvPr id="8" name="object 8"/>
            <p:cNvSpPr/>
            <p:nvPr/>
          </p:nvSpPr>
          <p:spPr>
            <a:xfrm>
              <a:off x="8839200" y="0"/>
              <a:ext cx="304800" cy="6858000"/>
            </a:xfrm>
            <a:custGeom>
              <a:avLst/>
              <a:gdLst/>
              <a:ahLst/>
              <a:cxnLst/>
              <a:rect l="l" t="t" r="r" b="b"/>
              <a:pathLst>
                <a:path w="304800" h="6858000">
                  <a:moveTo>
                    <a:pt x="304800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304800" y="6858000"/>
                  </a:lnTo>
                  <a:close/>
                </a:path>
              </a:pathLst>
            </a:custGeom>
            <a:solidFill>
              <a:srgbClr val="ABA8AD">
                <a:alpha val="86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8915400" y="0"/>
              <a:ext cx="0" cy="6858000"/>
            </a:xfrm>
            <a:custGeom>
              <a:avLst/>
              <a:gdLst/>
              <a:ahLst/>
              <a:cxnLst/>
              <a:rect l="l" t="t" r="r" b="b"/>
              <a:pathLst>
                <a:path h="685800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ln w="9344">
              <a:solidFill>
                <a:srgbClr val="33003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/>
          <p:nvPr/>
        </p:nvSpPr>
        <p:spPr>
          <a:xfrm>
            <a:off x="8155940" y="5715000"/>
            <a:ext cx="549910" cy="549910"/>
          </a:xfrm>
          <a:custGeom>
            <a:avLst/>
            <a:gdLst/>
            <a:ahLst/>
            <a:cxnLst/>
            <a:rect l="l" t="t" r="r" b="b"/>
            <a:pathLst>
              <a:path w="549909" h="549910">
                <a:moveTo>
                  <a:pt x="275589" y="0"/>
                </a:moveTo>
                <a:lnTo>
                  <a:pt x="224997" y="4306"/>
                </a:lnTo>
                <a:lnTo>
                  <a:pt x="177812" y="16766"/>
                </a:lnTo>
                <a:lnTo>
                  <a:pt x="134714" y="36688"/>
                </a:lnTo>
                <a:lnTo>
                  <a:pt x="96382" y="63385"/>
                </a:lnTo>
                <a:lnTo>
                  <a:pt x="63496" y="96164"/>
                </a:lnTo>
                <a:lnTo>
                  <a:pt x="36735" y="134337"/>
                </a:lnTo>
                <a:lnTo>
                  <a:pt x="16780" y="177214"/>
                </a:lnTo>
                <a:lnTo>
                  <a:pt x="4308" y="224105"/>
                </a:lnTo>
                <a:lnTo>
                  <a:pt x="0" y="274319"/>
                </a:lnTo>
                <a:lnTo>
                  <a:pt x="4308" y="324912"/>
                </a:lnTo>
                <a:lnTo>
                  <a:pt x="16780" y="372097"/>
                </a:lnTo>
                <a:lnTo>
                  <a:pt x="36735" y="415195"/>
                </a:lnTo>
                <a:lnTo>
                  <a:pt x="63496" y="453527"/>
                </a:lnTo>
                <a:lnTo>
                  <a:pt x="96382" y="486413"/>
                </a:lnTo>
                <a:lnTo>
                  <a:pt x="134714" y="513174"/>
                </a:lnTo>
                <a:lnTo>
                  <a:pt x="177812" y="533129"/>
                </a:lnTo>
                <a:lnTo>
                  <a:pt x="224997" y="545601"/>
                </a:lnTo>
                <a:lnTo>
                  <a:pt x="275589" y="549910"/>
                </a:lnTo>
                <a:lnTo>
                  <a:pt x="325804" y="545601"/>
                </a:lnTo>
                <a:lnTo>
                  <a:pt x="372695" y="533129"/>
                </a:lnTo>
                <a:lnTo>
                  <a:pt x="415572" y="513174"/>
                </a:lnTo>
                <a:lnTo>
                  <a:pt x="453745" y="486413"/>
                </a:lnTo>
                <a:lnTo>
                  <a:pt x="486524" y="453527"/>
                </a:lnTo>
                <a:lnTo>
                  <a:pt x="513221" y="415195"/>
                </a:lnTo>
                <a:lnTo>
                  <a:pt x="533143" y="372097"/>
                </a:lnTo>
                <a:lnTo>
                  <a:pt x="545603" y="324912"/>
                </a:lnTo>
                <a:lnTo>
                  <a:pt x="549909" y="274319"/>
                </a:lnTo>
                <a:lnTo>
                  <a:pt x="545603" y="224105"/>
                </a:lnTo>
                <a:lnTo>
                  <a:pt x="533143" y="177214"/>
                </a:lnTo>
                <a:lnTo>
                  <a:pt x="513221" y="134337"/>
                </a:lnTo>
                <a:lnTo>
                  <a:pt x="486524" y="96164"/>
                </a:lnTo>
                <a:lnTo>
                  <a:pt x="453745" y="63385"/>
                </a:lnTo>
                <a:lnTo>
                  <a:pt x="415572" y="36688"/>
                </a:lnTo>
                <a:lnTo>
                  <a:pt x="372695" y="16766"/>
                </a:lnTo>
                <a:lnTo>
                  <a:pt x="325804" y="4306"/>
                </a:lnTo>
                <a:lnTo>
                  <a:pt x="275589" y="0"/>
                </a:lnTo>
                <a:close/>
              </a:path>
            </a:pathLst>
          </a:custGeom>
          <a:solidFill>
            <a:srgbClr val="33003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3276600" y="241300"/>
            <a:ext cx="2879090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80" dirty="0"/>
              <a:t>EPIDIDYMIS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4707890" y="1087120"/>
            <a:ext cx="3874770" cy="47180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8450" marR="638810" indent="-273050">
              <a:lnSpc>
                <a:spcPct val="100000"/>
              </a:lnSpc>
              <a:spcBef>
                <a:spcPts val="100"/>
              </a:spcBef>
              <a:buClr>
                <a:srgbClr val="33003E"/>
              </a:buClr>
              <a:buSzPct val="68750"/>
              <a:buFont typeface="UnDotum"/>
              <a:buChar char=""/>
              <a:tabLst>
                <a:tab pos="298450" algn="l"/>
              </a:tabLst>
            </a:pPr>
            <a:r>
              <a:rPr sz="2400" spc="-114" dirty="0">
                <a:latin typeface="Trebuchet MS"/>
                <a:cs typeface="Trebuchet MS"/>
              </a:rPr>
              <a:t>It </a:t>
            </a:r>
            <a:r>
              <a:rPr sz="2400" spc="-105" dirty="0">
                <a:latin typeface="Trebuchet MS"/>
                <a:cs typeface="Trebuchet MS"/>
              </a:rPr>
              <a:t>is </a:t>
            </a:r>
            <a:r>
              <a:rPr sz="2400" spc="-240" dirty="0">
                <a:latin typeface="Trebuchet MS"/>
                <a:cs typeface="Trebuchet MS"/>
              </a:rPr>
              <a:t>a </a:t>
            </a:r>
            <a:r>
              <a:rPr sz="2400" spc="-130" dirty="0">
                <a:latin typeface="Trebuchet MS"/>
                <a:cs typeface="Trebuchet MS"/>
              </a:rPr>
              <a:t>comma </a:t>
            </a:r>
            <a:r>
              <a:rPr sz="2400" spc="-135" dirty="0">
                <a:latin typeface="Trebuchet MS"/>
                <a:cs typeface="Trebuchet MS"/>
              </a:rPr>
              <a:t>shaped  </a:t>
            </a:r>
            <a:r>
              <a:rPr sz="2400" spc="-95" dirty="0">
                <a:latin typeface="Trebuchet MS"/>
                <a:cs typeface="Trebuchet MS"/>
              </a:rPr>
              <a:t>structure </a:t>
            </a:r>
            <a:r>
              <a:rPr sz="2400" spc="-40" dirty="0">
                <a:latin typeface="Trebuchet MS"/>
                <a:cs typeface="Trebuchet MS"/>
              </a:rPr>
              <a:t>on </a:t>
            </a:r>
            <a:r>
              <a:rPr sz="2400" spc="-145" dirty="0">
                <a:latin typeface="Trebuchet MS"/>
                <a:cs typeface="Trebuchet MS"/>
              </a:rPr>
              <a:t>the  </a:t>
            </a:r>
            <a:r>
              <a:rPr sz="2400" spc="-114" dirty="0">
                <a:latin typeface="Trebuchet MS"/>
                <a:cs typeface="Trebuchet MS"/>
              </a:rPr>
              <a:t>posterolateral </a:t>
            </a:r>
            <a:r>
              <a:rPr sz="2400" spc="-150" dirty="0">
                <a:latin typeface="Trebuchet MS"/>
                <a:cs typeface="Trebuchet MS"/>
              </a:rPr>
              <a:t>aspect </a:t>
            </a:r>
            <a:r>
              <a:rPr sz="2400" spc="-130" dirty="0">
                <a:latin typeface="Trebuchet MS"/>
                <a:cs typeface="Trebuchet MS"/>
              </a:rPr>
              <a:t>of  </a:t>
            </a:r>
            <a:r>
              <a:rPr sz="2400" spc="-155" dirty="0">
                <a:latin typeface="Trebuchet MS"/>
                <a:cs typeface="Trebuchet MS"/>
              </a:rPr>
              <a:t>testes.</a:t>
            </a:r>
            <a:endParaRPr sz="2400">
              <a:latin typeface="Trebuchet MS"/>
              <a:cs typeface="Trebuchet MS"/>
            </a:endParaRPr>
          </a:p>
          <a:p>
            <a:pPr marL="298450" marR="339090" indent="-273050" algn="just">
              <a:lnSpc>
                <a:spcPct val="100000"/>
              </a:lnSpc>
              <a:spcBef>
                <a:spcPts val="590"/>
              </a:spcBef>
              <a:buClr>
                <a:srgbClr val="33003E"/>
              </a:buClr>
              <a:buSzPct val="68750"/>
              <a:buFont typeface="UnDotum"/>
              <a:buChar char=""/>
              <a:tabLst>
                <a:tab pos="298450" algn="l"/>
              </a:tabLst>
            </a:pPr>
            <a:r>
              <a:rPr sz="2400" spc="-114" dirty="0">
                <a:latin typeface="Trebuchet MS"/>
                <a:cs typeface="Trebuchet MS"/>
              </a:rPr>
              <a:t>It </a:t>
            </a:r>
            <a:r>
              <a:rPr sz="2400" spc="-105" dirty="0">
                <a:latin typeface="Trebuchet MS"/>
                <a:cs typeface="Trebuchet MS"/>
              </a:rPr>
              <a:t>is 6m </a:t>
            </a:r>
            <a:r>
              <a:rPr sz="2400" spc="-165" dirty="0">
                <a:latin typeface="Trebuchet MS"/>
                <a:cs typeface="Trebuchet MS"/>
              </a:rPr>
              <a:t>long, </a:t>
            </a:r>
            <a:r>
              <a:rPr sz="2400" spc="-150" dirty="0">
                <a:latin typeface="Trebuchet MS"/>
                <a:cs typeface="Trebuchet MS"/>
              </a:rPr>
              <a:t>highly </a:t>
            </a:r>
            <a:r>
              <a:rPr sz="2400" spc="-125" dirty="0">
                <a:latin typeface="Trebuchet MS"/>
                <a:cs typeface="Trebuchet MS"/>
              </a:rPr>
              <a:t>coiled  </a:t>
            </a:r>
            <a:r>
              <a:rPr sz="2400" spc="-160" dirty="0">
                <a:latin typeface="Trebuchet MS"/>
                <a:cs typeface="Trebuchet MS"/>
              </a:rPr>
              <a:t>and </a:t>
            </a:r>
            <a:r>
              <a:rPr sz="2400" spc="-95" dirty="0">
                <a:latin typeface="Trebuchet MS"/>
                <a:cs typeface="Trebuchet MS"/>
              </a:rPr>
              <a:t>supported </a:t>
            </a:r>
            <a:r>
              <a:rPr sz="2400" spc="-140" dirty="0">
                <a:latin typeface="Trebuchet MS"/>
                <a:cs typeface="Trebuchet MS"/>
              </a:rPr>
              <a:t>by </a:t>
            </a:r>
            <a:r>
              <a:rPr sz="2400" spc="-135" dirty="0">
                <a:latin typeface="Trebuchet MS"/>
                <a:cs typeface="Trebuchet MS"/>
              </a:rPr>
              <a:t>vascular  </a:t>
            </a:r>
            <a:r>
              <a:rPr sz="2400" spc="-125" dirty="0">
                <a:latin typeface="Trebuchet MS"/>
                <a:cs typeface="Trebuchet MS"/>
              </a:rPr>
              <a:t>connective</a:t>
            </a:r>
            <a:r>
              <a:rPr sz="2400" spc="-65" dirty="0">
                <a:latin typeface="Trebuchet MS"/>
                <a:cs typeface="Trebuchet MS"/>
              </a:rPr>
              <a:t> </a:t>
            </a:r>
            <a:r>
              <a:rPr sz="2400" spc="-150" dirty="0">
                <a:latin typeface="Trebuchet MS"/>
                <a:cs typeface="Trebuchet MS"/>
              </a:rPr>
              <a:t>tissue.</a:t>
            </a:r>
            <a:endParaRPr sz="2400">
              <a:latin typeface="Trebuchet MS"/>
              <a:cs typeface="Trebuchet MS"/>
            </a:endParaRPr>
          </a:p>
          <a:p>
            <a:pPr marL="298450" marR="17780" indent="-273050">
              <a:lnSpc>
                <a:spcPct val="100000"/>
              </a:lnSpc>
              <a:spcBef>
                <a:spcPts val="600"/>
              </a:spcBef>
              <a:buClr>
                <a:srgbClr val="33003E"/>
              </a:buClr>
              <a:buSzPct val="68750"/>
              <a:buFont typeface="UnDotum"/>
              <a:buChar char=""/>
              <a:tabLst>
                <a:tab pos="298450" algn="l"/>
              </a:tabLst>
            </a:pPr>
            <a:r>
              <a:rPr sz="2400" spc="-114" dirty="0">
                <a:latin typeface="Trebuchet MS"/>
                <a:cs typeface="Trebuchet MS"/>
              </a:rPr>
              <a:t>It </a:t>
            </a:r>
            <a:r>
              <a:rPr sz="2400" spc="-105" dirty="0">
                <a:latin typeface="Trebuchet MS"/>
                <a:cs typeface="Trebuchet MS"/>
              </a:rPr>
              <a:t>is </a:t>
            </a:r>
            <a:r>
              <a:rPr sz="2400" spc="-150" dirty="0">
                <a:latin typeface="Trebuchet MS"/>
                <a:cs typeface="Trebuchet MS"/>
              </a:rPr>
              <a:t>lined </a:t>
            </a:r>
            <a:r>
              <a:rPr sz="2400" spc="-135" dirty="0">
                <a:latin typeface="Trebuchet MS"/>
                <a:cs typeface="Trebuchet MS"/>
              </a:rPr>
              <a:t>by </a:t>
            </a:r>
            <a:r>
              <a:rPr sz="2400" spc="-130" dirty="0">
                <a:latin typeface="Trebuchet MS"/>
                <a:cs typeface="Trebuchet MS"/>
              </a:rPr>
              <a:t>pseudostratified  </a:t>
            </a:r>
            <a:r>
              <a:rPr sz="2400" spc="-114" dirty="0">
                <a:latin typeface="Trebuchet MS"/>
                <a:cs typeface="Trebuchet MS"/>
              </a:rPr>
              <a:t>columnar</a:t>
            </a:r>
            <a:r>
              <a:rPr sz="2400" spc="-65" dirty="0">
                <a:latin typeface="Trebuchet MS"/>
                <a:cs typeface="Trebuchet MS"/>
              </a:rPr>
              <a:t> </a:t>
            </a:r>
            <a:r>
              <a:rPr sz="2400" spc="-170" dirty="0">
                <a:latin typeface="Trebuchet MS"/>
                <a:cs typeface="Trebuchet MS"/>
              </a:rPr>
              <a:t>epithelium.</a:t>
            </a:r>
            <a:endParaRPr sz="2400">
              <a:latin typeface="Trebuchet MS"/>
              <a:cs typeface="Trebuchet MS"/>
            </a:endParaRPr>
          </a:p>
          <a:p>
            <a:pPr marL="298450" marR="361315" indent="-273050">
              <a:lnSpc>
                <a:spcPct val="100000"/>
              </a:lnSpc>
              <a:spcBef>
                <a:spcPts val="600"/>
              </a:spcBef>
              <a:buClr>
                <a:srgbClr val="33003E"/>
              </a:buClr>
              <a:buSzPct val="68750"/>
              <a:buFont typeface="UnDotum"/>
              <a:buChar char=""/>
              <a:tabLst>
                <a:tab pos="298450" algn="l"/>
              </a:tabLst>
            </a:pPr>
            <a:r>
              <a:rPr sz="2400" spc="-114" dirty="0">
                <a:latin typeface="Trebuchet MS"/>
                <a:cs typeface="Trebuchet MS"/>
              </a:rPr>
              <a:t>It </a:t>
            </a:r>
            <a:r>
              <a:rPr sz="2400" spc="-85" dirty="0">
                <a:latin typeface="Trebuchet MS"/>
                <a:cs typeface="Trebuchet MS"/>
              </a:rPr>
              <a:t>consists </a:t>
            </a:r>
            <a:r>
              <a:rPr sz="2400" spc="-130" dirty="0">
                <a:latin typeface="Trebuchet MS"/>
                <a:cs typeface="Trebuchet MS"/>
              </a:rPr>
              <a:t>of </a:t>
            </a:r>
            <a:r>
              <a:rPr sz="2400" spc="-60" dirty="0">
                <a:latin typeface="Trebuchet MS"/>
                <a:cs typeface="Trebuchet MS"/>
              </a:rPr>
              <a:t>two </a:t>
            </a:r>
            <a:r>
              <a:rPr sz="2400" spc="-125" dirty="0">
                <a:latin typeface="Trebuchet MS"/>
                <a:cs typeface="Trebuchet MS"/>
              </a:rPr>
              <a:t>types </a:t>
            </a:r>
            <a:r>
              <a:rPr sz="2400" spc="-130" dirty="0">
                <a:latin typeface="Trebuchet MS"/>
                <a:cs typeface="Trebuchet MS"/>
              </a:rPr>
              <a:t>of  </a:t>
            </a:r>
            <a:r>
              <a:rPr sz="2400" spc="-145" dirty="0">
                <a:latin typeface="Trebuchet MS"/>
                <a:cs typeface="Trebuchet MS"/>
              </a:rPr>
              <a:t>cells</a:t>
            </a:r>
            <a:endParaRPr sz="2400">
              <a:latin typeface="Trebuchet MS"/>
              <a:cs typeface="Trebuchet MS"/>
            </a:endParaRPr>
          </a:p>
          <a:p>
            <a:pPr marL="25400">
              <a:lnSpc>
                <a:spcPct val="100000"/>
              </a:lnSpc>
              <a:spcBef>
                <a:spcPts val="600"/>
              </a:spcBef>
            </a:pPr>
            <a:r>
              <a:rPr sz="2400" spc="-90" dirty="0">
                <a:latin typeface="Trebuchet MS"/>
                <a:cs typeface="Trebuchet MS"/>
              </a:rPr>
              <a:t>I) </a:t>
            </a:r>
            <a:r>
              <a:rPr sz="2400" spc="-140" dirty="0">
                <a:latin typeface="Trebuchet MS"/>
                <a:cs typeface="Trebuchet MS"/>
              </a:rPr>
              <a:t>Tall </a:t>
            </a:r>
            <a:r>
              <a:rPr sz="2400" spc="-114" dirty="0">
                <a:latin typeface="Trebuchet MS"/>
                <a:cs typeface="Trebuchet MS"/>
              </a:rPr>
              <a:t>columnar </a:t>
            </a:r>
            <a:r>
              <a:rPr sz="2400" spc="-130" dirty="0">
                <a:latin typeface="Trebuchet MS"/>
                <a:cs typeface="Trebuchet MS"/>
              </a:rPr>
              <a:t>principle</a:t>
            </a:r>
            <a:r>
              <a:rPr sz="2400" spc="95" dirty="0">
                <a:latin typeface="Trebuchet MS"/>
                <a:cs typeface="Trebuchet MS"/>
              </a:rPr>
              <a:t> </a:t>
            </a:r>
            <a:r>
              <a:rPr sz="2400" spc="-145" dirty="0">
                <a:latin typeface="Trebuchet MS"/>
                <a:cs typeface="Trebuchet MS"/>
              </a:rPr>
              <a:t>cells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720590" y="5855970"/>
            <a:ext cx="229679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85" dirty="0">
                <a:latin typeface="Trebuchet MS"/>
                <a:cs typeface="Trebuchet MS"/>
              </a:rPr>
              <a:t>II) </a:t>
            </a:r>
            <a:r>
              <a:rPr sz="2400" spc="-165" dirty="0">
                <a:latin typeface="Trebuchet MS"/>
                <a:cs typeface="Trebuchet MS"/>
              </a:rPr>
              <a:t>Small </a:t>
            </a:r>
            <a:r>
              <a:rPr sz="2400" spc="-175" dirty="0">
                <a:latin typeface="Trebuchet MS"/>
                <a:cs typeface="Trebuchet MS"/>
              </a:rPr>
              <a:t>basal</a:t>
            </a:r>
            <a:r>
              <a:rPr sz="2400" spc="60" dirty="0">
                <a:latin typeface="Trebuchet MS"/>
                <a:cs typeface="Trebuchet MS"/>
              </a:rPr>
              <a:t> </a:t>
            </a:r>
            <a:r>
              <a:rPr sz="2400" spc="-145" dirty="0">
                <a:latin typeface="Trebuchet MS"/>
                <a:cs typeface="Trebuchet MS"/>
              </a:rPr>
              <a:t>cells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8206740" y="5768340"/>
            <a:ext cx="280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"/>
                <a:cs typeface="Arial"/>
              </a:rPr>
              <a:t>19</a:t>
            </a:r>
            <a:endParaRPr sz="18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-37083" y="510540"/>
            <a:ext cx="2170681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2000" spc="-110" dirty="0" err="1">
                <a:latin typeface="Trebuchet MS"/>
                <a:cs typeface="Trebuchet MS"/>
              </a:rPr>
              <a:t>epididysmu</a:t>
            </a:r>
            <a:r>
              <a:rPr sz="2000" spc="-110" dirty="0" err="1">
                <a:latin typeface="Trebuchet MS"/>
                <a:cs typeface="Trebuchet MS"/>
              </a:rPr>
              <a:t>s</a:t>
            </a:r>
            <a:endParaRPr sz="2000" dirty="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440236" y="345079"/>
            <a:ext cx="281305" cy="480695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2090"/>
              </a:lnSpc>
            </a:pPr>
            <a:r>
              <a:rPr sz="1800" spc="-15" dirty="0">
                <a:latin typeface="Arial"/>
                <a:cs typeface="Arial"/>
              </a:rPr>
              <a:t>3</a:t>
            </a:r>
            <a:r>
              <a:rPr sz="1800" spc="-5" dirty="0">
                <a:latin typeface="Arial"/>
                <a:cs typeface="Arial"/>
              </a:rPr>
              <a:t>1</a:t>
            </a:r>
            <a:r>
              <a:rPr sz="1800" spc="-15" dirty="0">
                <a:latin typeface="Arial"/>
                <a:cs typeface="Arial"/>
              </a:rPr>
              <a:t>-</a:t>
            </a:r>
            <a:r>
              <a:rPr sz="1800" dirty="0">
                <a:latin typeface="Arial"/>
                <a:cs typeface="Arial"/>
              </a:rPr>
              <a:t>0</a:t>
            </a:r>
            <a:endParaRPr sz="18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452936" y="812439"/>
            <a:ext cx="257175" cy="7105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5"/>
              </a:lnSpc>
            </a:pPr>
            <a:r>
              <a:rPr sz="1800" dirty="0">
                <a:latin typeface="Arial"/>
                <a:cs typeface="Arial"/>
              </a:rPr>
              <a:t>3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27800"/>
              </a:lnSpc>
              <a:spcBef>
                <a:spcPts val="545"/>
              </a:spcBef>
            </a:pPr>
            <a:r>
              <a:rPr sz="1800" dirty="0">
                <a:latin typeface="Arial"/>
                <a:cs typeface="Arial"/>
              </a:rPr>
              <a:t>-  2</a:t>
            </a:r>
            <a:endParaRPr sz="1800">
              <a:latin typeface="Arial"/>
              <a:cs typeface="Arial"/>
            </a:endParaRPr>
          </a:p>
          <a:p>
            <a:pPr marL="635">
              <a:lnSpc>
                <a:spcPts val="409"/>
              </a:lnSpc>
            </a:pPr>
            <a:r>
              <a:rPr sz="1800" dirty="0">
                <a:latin typeface="Arial"/>
                <a:cs typeface="Arial"/>
              </a:rPr>
              <a:t>0</a:t>
            </a:r>
            <a:endParaRPr sz="1800">
              <a:latin typeface="Arial"/>
              <a:cs typeface="Arial"/>
            </a:endParaRPr>
          </a:p>
          <a:p>
            <a:pPr marL="1270">
              <a:lnSpc>
                <a:spcPts val="1000"/>
              </a:lnSpc>
            </a:pPr>
            <a:r>
              <a:rPr sz="1800" dirty="0">
                <a:latin typeface="Arial"/>
                <a:cs typeface="Arial"/>
              </a:rPr>
              <a:t>1</a:t>
            </a:r>
            <a:endParaRPr sz="1800">
              <a:latin typeface="Arial"/>
              <a:cs typeface="Arial"/>
            </a:endParaRPr>
          </a:p>
          <a:p>
            <a:pPr marL="1270">
              <a:lnSpc>
                <a:spcPts val="1580"/>
              </a:lnSpc>
            </a:pPr>
            <a:r>
              <a:rPr sz="1800" dirty="0">
                <a:latin typeface="Arial"/>
                <a:cs typeface="Arial"/>
              </a:rPr>
              <a:t>4</a:t>
            </a:r>
            <a:endParaRPr sz="18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76200" y="0"/>
            <a:ext cx="0" cy="6858000"/>
          </a:xfrm>
          <a:custGeom>
            <a:avLst/>
            <a:gdLst/>
            <a:ahLst/>
            <a:cxnLst/>
            <a:rect l="l" t="t" r="r" b="b"/>
            <a:pathLst>
              <a:path h="6858000">
                <a:moveTo>
                  <a:pt x="0" y="0"/>
                </a:moveTo>
                <a:lnTo>
                  <a:pt x="0" y="6858000"/>
                </a:lnTo>
              </a:path>
            </a:pathLst>
          </a:custGeom>
          <a:ln w="57146">
            <a:solidFill>
              <a:srgbClr val="ABA8A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" name="object 5"/>
          <p:cNvGrpSpPr/>
          <p:nvPr/>
        </p:nvGrpSpPr>
        <p:grpSpPr>
          <a:xfrm>
            <a:off x="8839200" y="0"/>
            <a:ext cx="304800" cy="6858000"/>
            <a:chOff x="8839200" y="0"/>
            <a:chExt cx="304800" cy="6858000"/>
          </a:xfrm>
        </p:grpSpPr>
        <p:sp>
          <p:nvSpPr>
            <p:cNvPr id="6" name="object 6"/>
            <p:cNvSpPr/>
            <p:nvPr/>
          </p:nvSpPr>
          <p:spPr>
            <a:xfrm>
              <a:off x="8839200" y="0"/>
              <a:ext cx="304800" cy="6858000"/>
            </a:xfrm>
            <a:custGeom>
              <a:avLst/>
              <a:gdLst/>
              <a:ahLst/>
              <a:cxnLst/>
              <a:rect l="l" t="t" r="r" b="b"/>
              <a:pathLst>
                <a:path w="304800" h="6858000">
                  <a:moveTo>
                    <a:pt x="304800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304800" y="6858000"/>
                  </a:lnTo>
                  <a:close/>
                </a:path>
              </a:pathLst>
            </a:custGeom>
            <a:solidFill>
              <a:srgbClr val="ABA8AD">
                <a:alpha val="86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8915400" y="0"/>
              <a:ext cx="0" cy="6858000"/>
            </a:xfrm>
            <a:custGeom>
              <a:avLst/>
              <a:gdLst/>
              <a:ahLst/>
              <a:cxnLst/>
              <a:rect l="l" t="t" r="r" b="b"/>
              <a:pathLst>
                <a:path h="685800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ln w="9344">
              <a:solidFill>
                <a:srgbClr val="33003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/>
          <p:nvPr/>
        </p:nvSpPr>
        <p:spPr>
          <a:xfrm>
            <a:off x="8155940" y="5715000"/>
            <a:ext cx="549910" cy="549910"/>
          </a:xfrm>
          <a:custGeom>
            <a:avLst/>
            <a:gdLst/>
            <a:ahLst/>
            <a:cxnLst/>
            <a:rect l="l" t="t" r="r" b="b"/>
            <a:pathLst>
              <a:path w="549909" h="549910">
                <a:moveTo>
                  <a:pt x="275589" y="0"/>
                </a:moveTo>
                <a:lnTo>
                  <a:pt x="224997" y="4306"/>
                </a:lnTo>
                <a:lnTo>
                  <a:pt x="177812" y="16766"/>
                </a:lnTo>
                <a:lnTo>
                  <a:pt x="134714" y="36688"/>
                </a:lnTo>
                <a:lnTo>
                  <a:pt x="96382" y="63385"/>
                </a:lnTo>
                <a:lnTo>
                  <a:pt x="63496" y="96164"/>
                </a:lnTo>
                <a:lnTo>
                  <a:pt x="36735" y="134337"/>
                </a:lnTo>
                <a:lnTo>
                  <a:pt x="16780" y="177214"/>
                </a:lnTo>
                <a:lnTo>
                  <a:pt x="4308" y="224105"/>
                </a:lnTo>
                <a:lnTo>
                  <a:pt x="0" y="274319"/>
                </a:lnTo>
                <a:lnTo>
                  <a:pt x="4308" y="324912"/>
                </a:lnTo>
                <a:lnTo>
                  <a:pt x="16780" y="372097"/>
                </a:lnTo>
                <a:lnTo>
                  <a:pt x="36735" y="415195"/>
                </a:lnTo>
                <a:lnTo>
                  <a:pt x="63496" y="453527"/>
                </a:lnTo>
                <a:lnTo>
                  <a:pt x="96382" y="486413"/>
                </a:lnTo>
                <a:lnTo>
                  <a:pt x="134714" y="513174"/>
                </a:lnTo>
                <a:lnTo>
                  <a:pt x="177812" y="533129"/>
                </a:lnTo>
                <a:lnTo>
                  <a:pt x="224997" y="545601"/>
                </a:lnTo>
                <a:lnTo>
                  <a:pt x="275589" y="549910"/>
                </a:lnTo>
                <a:lnTo>
                  <a:pt x="325804" y="545601"/>
                </a:lnTo>
                <a:lnTo>
                  <a:pt x="372695" y="533129"/>
                </a:lnTo>
                <a:lnTo>
                  <a:pt x="415572" y="513174"/>
                </a:lnTo>
                <a:lnTo>
                  <a:pt x="453745" y="486413"/>
                </a:lnTo>
                <a:lnTo>
                  <a:pt x="486524" y="453527"/>
                </a:lnTo>
                <a:lnTo>
                  <a:pt x="513221" y="415195"/>
                </a:lnTo>
                <a:lnTo>
                  <a:pt x="533143" y="372097"/>
                </a:lnTo>
                <a:lnTo>
                  <a:pt x="545603" y="324912"/>
                </a:lnTo>
                <a:lnTo>
                  <a:pt x="549909" y="274319"/>
                </a:lnTo>
                <a:lnTo>
                  <a:pt x="545603" y="224105"/>
                </a:lnTo>
                <a:lnTo>
                  <a:pt x="533143" y="177214"/>
                </a:lnTo>
                <a:lnTo>
                  <a:pt x="513221" y="134337"/>
                </a:lnTo>
                <a:lnTo>
                  <a:pt x="486524" y="96164"/>
                </a:lnTo>
                <a:lnTo>
                  <a:pt x="453745" y="63385"/>
                </a:lnTo>
                <a:lnTo>
                  <a:pt x="415572" y="36688"/>
                </a:lnTo>
                <a:lnTo>
                  <a:pt x="372695" y="16766"/>
                </a:lnTo>
                <a:lnTo>
                  <a:pt x="325804" y="4306"/>
                </a:lnTo>
                <a:lnTo>
                  <a:pt x="275589" y="0"/>
                </a:lnTo>
                <a:close/>
              </a:path>
            </a:pathLst>
          </a:custGeom>
          <a:solidFill>
            <a:srgbClr val="33003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3336290" y="96520"/>
            <a:ext cx="2878455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60" dirty="0"/>
              <a:t>E</a:t>
            </a:r>
            <a:r>
              <a:rPr spc="-229" dirty="0"/>
              <a:t>P</a:t>
            </a:r>
            <a:r>
              <a:rPr spc="-114" dirty="0"/>
              <a:t>I</a:t>
            </a:r>
            <a:r>
              <a:rPr spc="295" dirty="0"/>
              <a:t>DID</a:t>
            </a:r>
            <a:r>
              <a:rPr spc="340" dirty="0"/>
              <a:t>Y</a:t>
            </a:r>
            <a:r>
              <a:rPr spc="310" dirty="0"/>
              <a:t>M</a:t>
            </a:r>
            <a:r>
              <a:rPr spc="-114" dirty="0"/>
              <a:t>IS</a:t>
            </a:r>
          </a:p>
        </p:txBody>
      </p:sp>
      <p:sp>
        <p:nvSpPr>
          <p:cNvPr id="10" name="object 10"/>
          <p:cNvSpPr/>
          <p:nvPr/>
        </p:nvSpPr>
        <p:spPr>
          <a:xfrm>
            <a:off x="311210" y="824290"/>
            <a:ext cx="8292979" cy="391401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4826" y="1303020"/>
            <a:ext cx="671195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2000" b="1" dirty="0">
                <a:latin typeface="Trebuchet MS"/>
                <a:cs typeface="Trebuchet MS"/>
              </a:rPr>
              <a:t>s</a:t>
            </a:r>
            <a:r>
              <a:rPr sz="2000" b="1" dirty="0">
                <a:latin typeface="Trebuchet MS"/>
                <a:cs typeface="Trebuchet MS"/>
              </a:rPr>
              <a:t>p</a:t>
            </a:r>
            <a:r>
              <a:rPr sz="2000" b="1" spc="-55" dirty="0">
                <a:latin typeface="Trebuchet MS"/>
                <a:cs typeface="Trebuchet MS"/>
              </a:rPr>
              <a:t>e</a:t>
            </a:r>
            <a:r>
              <a:rPr sz="2000" b="1" spc="40" dirty="0">
                <a:latin typeface="Trebuchet MS"/>
                <a:cs typeface="Trebuchet MS"/>
              </a:rPr>
              <a:t>r</a:t>
            </a:r>
            <a:r>
              <a:rPr sz="2000" b="1" spc="195" dirty="0">
                <a:latin typeface="Trebuchet MS"/>
                <a:cs typeface="Trebuchet MS"/>
              </a:rPr>
              <a:t>m</a:t>
            </a:r>
            <a:endParaRPr sz="2000" dirty="0">
              <a:latin typeface="Trebuchet MS"/>
              <a:cs typeface="Trebuchet MS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1258569" y="2923539"/>
            <a:ext cx="5834380" cy="1225550"/>
          </a:xfrm>
          <a:custGeom>
            <a:avLst/>
            <a:gdLst/>
            <a:ahLst/>
            <a:cxnLst/>
            <a:rect l="l" t="t" r="r" b="b"/>
            <a:pathLst>
              <a:path w="5834380" h="1225550">
                <a:moveTo>
                  <a:pt x="4465320" y="434339"/>
                </a:moveTo>
                <a:lnTo>
                  <a:pt x="5689600" y="360680"/>
                </a:lnTo>
              </a:path>
              <a:path w="5834380" h="1225550">
                <a:moveTo>
                  <a:pt x="289560" y="73660"/>
                </a:moveTo>
                <a:lnTo>
                  <a:pt x="1369060" y="0"/>
                </a:lnTo>
              </a:path>
              <a:path w="5834380" h="1225550">
                <a:moveTo>
                  <a:pt x="648969" y="1009650"/>
                </a:moveTo>
                <a:lnTo>
                  <a:pt x="0" y="1225550"/>
                </a:lnTo>
              </a:path>
              <a:path w="5834380" h="1225550">
                <a:moveTo>
                  <a:pt x="4969509" y="1225550"/>
                </a:moveTo>
                <a:lnTo>
                  <a:pt x="5834380" y="849630"/>
                </a:lnTo>
              </a:path>
            </a:pathLst>
          </a:custGeom>
          <a:ln w="28393">
            <a:solidFill>
              <a:srgbClr val="3300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-6933" y="2670809"/>
            <a:ext cx="625475" cy="9361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5240" marR="5080" indent="-3175">
              <a:lnSpc>
                <a:spcPct val="100000"/>
              </a:lnSpc>
              <a:spcBef>
                <a:spcPts val="100"/>
              </a:spcBef>
            </a:pPr>
            <a:r>
              <a:rPr lang="en-US" sz="2000" spc="-105" dirty="0">
                <a:latin typeface="Trebuchet MS"/>
                <a:cs typeface="Trebuchet MS"/>
              </a:rPr>
              <a:t>pri</a:t>
            </a:r>
            <a:r>
              <a:rPr sz="2000" spc="-105" dirty="0">
                <a:latin typeface="Trebuchet MS"/>
                <a:cs typeface="Trebuchet MS"/>
              </a:rPr>
              <a:t>nc</a:t>
            </a:r>
            <a:r>
              <a:rPr sz="2000" spc="-90" dirty="0">
                <a:latin typeface="Trebuchet MS"/>
                <a:cs typeface="Trebuchet MS"/>
              </a:rPr>
              <a:t>i</a:t>
            </a:r>
            <a:r>
              <a:rPr sz="2000" spc="-160" dirty="0">
                <a:latin typeface="Trebuchet MS"/>
                <a:cs typeface="Trebuchet MS"/>
              </a:rPr>
              <a:t>p</a:t>
            </a:r>
            <a:r>
              <a:rPr sz="2000" spc="-130" dirty="0">
                <a:latin typeface="Trebuchet MS"/>
                <a:cs typeface="Trebuchet MS"/>
              </a:rPr>
              <a:t>le </a:t>
            </a:r>
            <a:r>
              <a:rPr lang="en-US" sz="2000" spc="-130" dirty="0">
                <a:latin typeface="Trebuchet MS"/>
                <a:cs typeface="Trebuchet MS"/>
              </a:rPr>
              <a:t> </a:t>
            </a:r>
            <a:r>
              <a:rPr lang="en-US" sz="2000" spc="-130" dirty="0" err="1">
                <a:latin typeface="Trebuchet MS"/>
                <a:cs typeface="Trebuchet MS"/>
              </a:rPr>
              <a:t>cel</a:t>
            </a:r>
            <a:r>
              <a:rPr sz="2000" spc="-130" dirty="0">
                <a:latin typeface="Trebuchet MS"/>
                <a:cs typeface="Trebuchet MS"/>
              </a:rPr>
              <a:t> </a:t>
            </a:r>
            <a:r>
              <a:rPr sz="2000" spc="-105" dirty="0">
                <a:latin typeface="Trebuchet MS"/>
                <a:cs typeface="Trebuchet MS"/>
              </a:rPr>
              <a:t>ls</a:t>
            </a:r>
            <a:endParaRPr sz="2000" dirty="0">
              <a:latin typeface="Trebuchet MS"/>
              <a:cs typeface="Trebuchet MS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046" y="4110990"/>
            <a:ext cx="46799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125" dirty="0">
                <a:latin typeface="Trebuchet MS"/>
                <a:cs typeface="Trebuchet MS"/>
              </a:rPr>
              <a:t>c</a:t>
            </a:r>
            <a:r>
              <a:rPr sz="2000" spc="-185" dirty="0">
                <a:latin typeface="Trebuchet MS"/>
                <a:cs typeface="Trebuchet MS"/>
              </a:rPr>
              <a:t>e</a:t>
            </a:r>
            <a:r>
              <a:rPr sz="2000" spc="-90" dirty="0">
                <a:latin typeface="Trebuchet MS"/>
                <a:cs typeface="Trebuchet MS"/>
              </a:rPr>
              <a:t>l</a:t>
            </a:r>
            <a:r>
              <a:rPr sz="2000" spc="-105" dirty="0">
                <a:latin typeface="Trebuchet MS"/>
                <a:cs typeface="Trebuchet MS"/>
              </a:rPr>
              <a:t>ls</a:t>
            </a:r>
            <a:endParaRPr sz="2000">
              <a:latin typeface="Trebuchet MS"/>
              <a:cs typeface="Trebuchet MS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262370" y="2957829"/>
            <a:ext cx="1708785" cy="980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335" marR="38735">
              <a:lnSpc>
                <a:spcPct val="100000"/>
              </a:lnSpc>
              <a:spcBef>
                <a:spcPts val="100"/>
              </a:spcBef>
            </a:pPr>
            <a:r>
              <a:rPr sz="2000" spc="-95" dirty="0">
                <a:latin typeface="Trebuchet MS"/>
                <a:cs typeface="Trebuchet MS"/>
              </a:rPr>
              <a:t>Pseu</a:t>
            </a:r>
            <a:r>
              <a:rPr sz="2000" spc="-40" dirty="0">
                <a:latin typeface="Trebuchet MS"/>
                <a:cs typeface="Trebuchet MS"/>
              </a:rPr>
              <a:t>do</a:t>
            </a:r>
            <a:r>
              <a:rPr sz="2000" spc="-90" dirty="0">
                <a:latin typeface="Trebuchet MS"/>
                <a:cs typeface="Trebuchet MS"/>
              </a:rPr>
              <a:t>s</a:t>
            </a:r>
            <a:r>
              <a:rPr sz="2000" spc="-85" dirty="0">
                <a:latin typeface="Trebuchet MS"/>
                <a:cs typeface="Trebuchet MS"/>
              </a:rPr>
              <a:t>tr</a:t>
            </a:r>
            <a:r>
              <a:rPr sz="2000" spc="-105" dirty="0">
                <a:latin typeface="Trebuchet MS"/>
                <a:cs typeface="Trebuchet MS"/>
              </a:rPr>
              <a:t>a</a:t>
            </a:r>
            <a:r>
              <a:rPr sz="2000" spc="-130" dirty="0">
                <a:latin typeface="Trebuchet MS"/>
                <a:cs typeface="Trebuchet MS"/>
              </a:rPr>
              <a:t>t</a:t>
            </a:r>
            <a:r>
              <a:rPr sz="2000" spc="-170" dirty="0">
                <a:latin typeface="Trebuchet MS"/>
                <a:cs typeface="Trebuchet MS"/>
              </a:rPr>
              <a:t>i</a:t>
            </a:r>
            <a:r>
              <a:rPr sz="2000" spc="-204" dirty="0">
                <a:latin typeface="Trebuchet MS"/>
                <a:cs typeface="Trebuchet MS"/>
              </a:rPr>
              <a:t>f</a:t>
            </a:r>
            <a:r>
              <a:rPr sz="2000" spc="-110" dirty="0">
                <a:latin typeface="Trebuchet MS"/>
                <a:cs typeface="Trebuchet MS"/>
              </a:rPr>
              <a:t>ied  </a:t>
            </a:r>
            <a:r>
              <a:rPr sz="2000" spc="-125" dirty="0">
                <a:latin typeface="Trebuchet MS"/>
                <a:cs typeface="Trebuchet MS"/>
              </a:rPr>
              <a:t>epithelium</a:t>
            </a:r>
            <a:endParaRPr sz="20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320"/>
              </a:spcBef>
            </a:pPr>
            <a:r>
              <a:rPr sz="2000" spc="-55" dirty="0">
                <a:latin typeface="Trebuchet MS"/>
                <a:cs typeface="Trebuchet MS"/>
              </a:rPr>
              <a:t>Smooth</a:t>
            </a:r>
            <a:r>
              <a:rPr sz="2000" spc="-135" dirty="0">
                <a:latin typeface="Trebuchet MS"/>
                <a:cs typeface="Trebuchet MS"/>
              </a:rPr>
              <a:t> </a:t>
            </a:r>
            <a:r>
              <a:rPr sz="2000" spc="-100" dirty="0">
                <a:latin typeface="Trebuchet MS"/>
                <a:cs typeface="Trebuchet MS"/>
              </a:rPr>
              <a:t>muscles</a:t>
            </a:r>
            <a:endParaRPr sz="2000">
              <a:latin typeface="Trebuchet MS"/>
              <a:cs typeface="Trebuchet MS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1907539" y="835660"/>
            <a:ext cx="576580" cy="360680"/>
          </a:xfrm>
          <a:custGeom>
            <a:avLst/>
            <a:gdLst/>
            <a:ahLst/>
            <a:cxnLst/>
            <a:rect l="l" t="t" r="r" b="b"/>
            <a:pathLst>
              <a:path w="576580" h="360680">
                <a:moveTo>
                  <a:pt x="576580" y="360679"/>
                </a:moveTo>
                <a:lnTo>
                  <a:pt x="0" y="0"/>
                </a:lnTo>
              </a:path>
            </a:pathLst>
          </a:custGeom>
          <a:ln w="28393">
            <a:solidFill>
              <a:srgbClr val="3300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137160" y="510540"/>
            <a:ext cx="109791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60" dirty="0">
                <a:latin typeface="Trebuchet MS"/>
                <a:cs typeface="Trebuchet MS"/>
              </a:rPr>
              <a:t>S</a:t>
            </a:r>
            <a:r>
              <a:rPr sz="2000" spc="-130" dirty="0">
                <a:latin typeface="Trebuchet MS"/>
                <a:cs typeface="Trebuchet MS"/>
              </a:rPr>
              <a:t>t</a:t>
            </a:r>
            <a:r>
              <a:rPr sz="2000" spc="-55" dirty="0">
                <a:latin typeface="Trebuchet MS"/>
                <a:cs typeface="Trebuchet MS"/>
              </a:rPr>
              <a:t>ereo</a:t>
            </a:r>
            <a:r>
              <a:rPr sz="2000" spc="-125" dirty="0">
                <a:latin typeface="Trebuchet MS"/>
                <a:cs typeface="Trebuchet MS"/>
              </a:rPr>
              <a:t>c</a:t>
            </a:r>
            <a:r>
              <a:rPr sz="2000" spc="-130" dirty="0">
                <a:latin typeface="Trebuchet MS"/>
                <a:cs typeface="Trebuchet MS"/>
              </a:rPr>
              <a:t>i</a:t>
            </a:r>
            <a:r>
              <a:rPr sz="2000" spc="-170" dirty="0">
                <a:latin typeface="Trebuchet MS"/>
                <a:cs typeface="Trebuchet MS"/>
              </a:rPr>
              <a:t>lia</a:t>
            </a:r>
            <a:endParaRPr sz="2000">
              <a:latin typeface="Trebuchet MS"/>
              <a:cs typeface="Trebuchet MS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-77469" y="4871720"/>
            <a:ext cx="30035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240" dirty="0">
                <a:latin typeface="UnDotum"/>
                <a:cs typeface="UnDotum"/>
              </a:rPr>
              <a:t></a:t>
            </a:r>
            <a:endParaRPr sz="2400">
              <a:latin typeface="UnDotum"/>
              <a:cs typeface="UnDotum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922019" y="4903470"/>
            <a:ext cx="826008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140" dirty="0">
                <a:latin typeface="Trebuchet MS"/>
                <a:cs typeface="Trebuchet MS"/>
              </a:rPr>
              <a:t>Tall </a:t>
            </a:r>
            <a:r>
              <a:rPr sz="2400" spc="-114" dirty="0">
                <a:latin typeface="Trebuchet MS"/>
                <a:cs typeface="Trebuchet MS"/>
              </a:rPr>
              <a:t>columnar </a:t>
            </a:r>
            <a:r>
              <a:rPr sz="2400" spc="-130" dirty="0">
                <a:latin typeface="Trebuchet MS"/>
                <a:cs typeface="Trebuchet MS"/>
              </a:rPr>
              <a:t>principle </a:t>
            </a:r>
            <a:r>
              <a:rPr sz="2400" spc="-145" dirty="0">
                <a:latin typeface="Trebuchet MS"/>
                <a:cs typeface="Trebuchet MS"/>
              </a:rPr>
              <a:t>cells </a:t>
            </a:r>
            <a:r>
              <a:rPr sz="2400" spc="-135" dirty="0">
                <a:latin typeface="Trebuchet MS"/>
                <a:cs typeface="Trebuchet MS"/>
              </a:rPr>
              <a:t>bear </a:t>
            </a:r>
            <a:r>
              <a:rPr sz="2400" spc="-125" dirty="0">
                <a:latin typeface="Trebuchet MS"/>
                <a:cs typeface="Trebuchet MS"/>
              </a:rPr>
              <a:t>microvilli </a:t>
            </a:r>
            <a:r>
              <a:rPr sz="2400" spc="-170" dirty="0">
                <a:latin typeface="Trebuchet MS"/>
                <a:cs typeface="Trebuchet MS"/>
              </a:rPr>
              <a:t>called </a:t>
            </a:r>
            <a:r>
              <a:rPr sz="2400" spc="-125" dirty="0">
                <a:latin typeface="Trebuchet MS"/>
                <a:cs typeface="Trebuchet MS"/>
              </a:rPr>
              <a:t>stereocilia</a:t>
            </a:r>
            <a:r>
              <a:rPr sz="2400" spc="-40" dirty="0">
                <a:latin typeface="Trebuchet MS"/>
                <a:cs typeface="Trebuchet MS"/>
              </a:rPr>
              <a:t> </a:t>
            </a:r>
            <a:r>
              <a:rPr sz="2400" spc="-120" dirty="0">
                <a:latin typeface="Trebuchet MS"/>
                <a:cs typeface="Trebuchet MS"/>
              </a:rPr>
              <a:t>which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64159" y="5269229"/>
            <a:ext cx="573341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135" dirty="0">
                <a:latin typeface="Trebuchet MS"/>
                <a:cs typeface="Trebuchet MS"/>
              </a:rPr>
              <a:t>are </a:t>
            </a:r>
            <a:r>
              <a:rPr sz="2400" spc="-120" dirty="0">
                <a:latin typeface="Trebuchet MS"/>
                <a:cs typeface="Trebuchet MS"/>
              </a:rPr>
              <a:t>involved </a:t>
            </a:r>
            <a:r>
              <a:rPr sz="2400" spc="-140" dirty="0">
                <a:latin typeface="Trebuchet MS"/>
                <a:cs typeface="Trebuchet MS"/>
              </a:rPr>
              <a:t>in </a:t>
            </a:r>
            <a:r>
              <a:rPr sz="2400" spc="-95" dirty="0">
                <a:latin typeface="Trebuchet MS"/>
                <a:cs typeface="Trebuchet MS"/>
              </a:rPr>
              <a:t>both </a:t>
            </a:r>
            <a:r>
              <a:rPr sz="2400" spc="-100" dirty="0">
                <a:latin typeface="Trebuchet MS"/>
                <a:cs typeface="Trebuchet MS"/>
              </a:rPr>
              <a:t>secretion </a:t>
            </a:r>
            <a:r>
              <a:rPr sz="2400" spc="-160" dirty="0">
                <a:latin typeface="Trebuchet MS"/>
                <a:cs typeface="Trebuchet MS"/>
              </a:rPr>
              <a:t>and</a:t>
            </a:r>
            <a:r>
              <a:rPr sz="2400" spc="225" dirty="0">
                <a:latin typeface="Trebuchet MS"/>
                <a:cs typeface="Trebuchet MS"/>
              </a:rPr>
              <a:t> </a:t>
            </a:r>
            <a:r>
              <a:rPr sz="2400" spc="-114" dirty="0">
                <a:latin typeface="Trebuchet MS"/>
                <a:cs typeface="Trebuchet MS"/>
              </a:rPr>
              <a:t>absorption.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-77469" y="5603240"/>
            <a:ext cx="30035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240" dirty="0">
                <a:latin typeface="UnDotum"/>
                <a:cs typeface="UnDotum"/>
              </a:rPr>
              <a:t></a:t>
            </a:r>
            <a:endParaRPr sz="2400">
              <a:latin typeface="UnDotum"/>
              <a:cs typeface="UnDotum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896619" y="5634990"/>
            <a:ext cx="761555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2400" spc="-135" dirty="0">
                <a:latin typeface="Trebuchet MS"/>
                <a:cs typeface="Trebuchet MS"/>
              </a:rPr>
              <a:t>Beneath </a:t>
            </a:r>
            <a:r>
              <a:rPr sz="2400" spc="-145" dirty="0">
                <a:latin typeface="Trebuchet MS"/>
                <a:cs typeface="Trebuchet MS"/>
              </a:rPr>
              <a:t>the </a:t>
            </a:r>
            <a:r>
              <a:rPr sz="2400" spc="-150" dirty="0">
                <a:latin typeface="Trebuchet MS"/>
                <a:cs typeface="Trebuchet MS"/>
              </a:rPr>
              <a:t>epithelium </a:t>
            </a:r>
            <a:r>
              <a:rPr sz="2400" spc="-114" dirty="0">
                <a:latin typeface="Trebuchet MS"/>
                <a:cs typeface="Trebuchet MS"/>
              </a:rPr>
              <a:t>there </a:t>
            </a:r>
            <a:r>
              <a:rPr sz="2400" spc="-105" dirty="0">
                <a:latin typeface="Trebuchet MS"/>
                <a:cs typeface="Trebuchet MS"/>
              </a:rPr>
              <a:t>is </a:t>
            </a:r>
            <a:r>
              <a:rPr sz="2400" spc="-240" dirty="0">
                <a:latin typeface="Trebuchet MS"/>
                <a:cs typeface="Trebuchet MS"/>
              </a:rPr>
              <a:t>a </a:t>
            </a:r>
            <a:r>
              <a:rPr sz="2400" spc="-130" dirty="0">
                <a:latin typeface="Trebuchet MS"/>
                <a:cs typeface="Trebuchet MS"/>
              </a:rPr>
              <a:t>circularly arranged</a:t>
            </a:r>
            <a:r>
              <a:rPr sz="2400" spc="120" dirty="0">
                <a:latin typeface="Trebuchet MS"/>
                <a:cs typeface="Trebuchet MS"/>
              </a:rPr>
              <a:t> </a:t>
            </a:r>
            <a:r>
              <a:rPr sz="2400" spc="-265" dirty="0">
                <a:latin typeface="Trebuchet MS"/>
                <a:cs typeface="Trebuchet MS"/>
              </a:rPr>
              <a:t>smoot</a:t>
            </a:r>
            <a:r>
              <a:rPr sz="2700" spc="-397" baseline="-13888" dirty="0">
                <a:latin typeface="Arial"/>
                <a:cs typeface="Arial"/>
              </a:rPr>
              <a:t>2</a:t>
            </a:r>
            <a:r>
              <a:rPr sz="2400" spc="-265" dirty="0">
                <a:latin typeface="Trebuchet MS"/>
                <a:cs typeface="Trebuchet MS"/>
              </a:rPr>
              <a:t>h</a:t>
            </a:r>
            <a:r>
              <a:rPr sz="2700" spc="-397" baseline="-13888" dirty="0">
                <a:latin typeface="Arial"/>
                <a:cs typeface="Arial"/>
              </a:rPr>
              <a:t>0</a:t>
            </a:r>
            <a:endParaRPr sz="2700" baseline="-13888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64159" y="6000750"/>
            <a:ext cx="1707514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135" dirty="0">
                <a:latin typeface="Trebuchet MS"/>
                <a:cs typeface="Trebuchet MS"/>
              </a:rPr>
              <a:t>muscle</a:t>
            </a:r>
            <a:r>
              <a:rPr sz="2400" spc="-114" dirty="0">
                <a:latin typeface="Trebuchet MS"/>
                <a:cs typeface="Trebuchet MS"/>
              </a:rPr>
              <a:t> </a:t>
            </a:r>
            <a:r>
              <a:rPr sz="2400" spc="-165" dirty="0">
                <a:latin typeface="Trebuchet MS"/>
                <a:cs typeface="Trebuchet MS"/>
              </a:rPr>
              <a:t>fibres.</a:t>
            </a:r>
            <a:endParaRPr sz="24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440236" y="345079"/>
            <a:ext cx="282575" cy="1190625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2100"/>
              </a:lnSpc>
            </a:pPr>
            <a:r>
              <a:rPr sz="1800" spc="-10" dirty="0">
                <a:latin typeface="Arial"/>
                <a:cs typeface="Arial"/>
              </a:rPr>
              <a:t>31-03-2014</a:t>
            </a:r>
            <a:endParaRPr sz="18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76200" y="0"/>
            <a:ext cx="0" cy="6858000"/>
          </a:xfrm>
          <a:custGeom>
            <a:avLst/>
            <a:gdLst/>
            <a:ahLst/>
            <a:cxnLst/>
            <a:rect l="l" t="t" r="r" b="b"/>
            <a:pathLst>
              <a:path h="6858000">
                <a:moveTo>
                  <a:pt x="0" y="0"/>
                </a:moveTo>
                <a:lnTo>
                  <a:pt x="0" y="6858000"/>
                </a:lnTo>
              </a:path>
            </a:pathLst>
          </a:custGeom>
          <a:ln w="57146">
            <a:solidFill>
              <a:srgbClr val="ABA8A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8839200" y="0"/>
            <a:ext cx="304800" cy="6858000"/>
            <a:chOff x="8839200" y="0"/>
            <a:chExt cx="304800" cy="6858000"/>
          </a:xfrm>
        </p:grpSpPr>
        <p:sp>
          <p:nvSpPr>
            <p:cNvPr id="5" name="object 5"/>
            <p:cNvSpPr/>
            <p:nvPr/>
          </p:nvSpPr>
          <p:spPr>
            <a:xfrm>
              <a:off x="8839200" y="0"/>
              <a:ext cx="304800" cy="6858000"/>
            </a:xfrm>
            <a:custGeom>
              <a:avLst/>
              <a:gdLst/>
              <a:ahLst/>
              <a:cxnLst/>
              <a:rect l="l" t="t" r="r" b="b"/>
              <a:pathLst>
                <a:path w="304800" h="6858000">
                  <a:moveTo>
                    <a:pt x="304800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304800" y="6858000"/>
                  </a:lnTo>
                  <a:close/>
                </a:path>
              </a:pathLst>
            </a:custGeom>
            <a:solidFill>
              <a:srgbClr val="ABA8AD">
                <a:alpha val="86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8915400" y="0"/>
              <a:ext cx="0" cy="6858000"/>
            </a:xfrm>
            <a:custGeom>
              <a:avLst/>
              <a:gdLst/>
              <a:ahLst/>
              <a:cxnLst/>
              <a:rect l="l" t="t" r="r" b="b"/>
              <a:pathLst>
                <a:path h="685800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ln w="9344">
              <a:solidFill>
                <a:srgbClr val="33003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/>
          <p:nvPr/>
        </p:nvSpPr>
        <p:spPr>
          <a:xfrm>
            <a:off x="8155940" y="5715000"/>
            <a:ext cx="549910" cy="549910"/>
          </a:xfrm>
          <a:custGeom>
            <a:avLst/>
            <a:gdLst/>
            <a:ahLst/>
            <a:cxnLst/>
            <a:rect l="l" t="t" r="r" b="b"/>
            <a:pathLst>
              <a:path w="549909" h="549910">
                <a:moveTo>
                  <a:pt x="275589" y="0"/>
                </a:moveTo>
                <a:lnTo>
                  <a:pt x="224997" y="4306"/>
                </a:lnTo>
                <a:lnTo>
                  <a:pt x="177812" y="16766"/>
                </a:lnTo>
                <a:lnTo>
                  <a:pt x="134714" y="36688"/>
                </a:lnTo>
                <a:lnTo>
                  <a:pt x="96382" y="63385"/>
                </a:lnTo>
                <a:lnTo>
                  <a:pt x="63496" y="96164"/>
                </a:lnTo>
                <a:lnTo>
                  <a:pt x="36735" y="134337"/>
                </a:lnTo>
                <a:lnTo>
                  <a:pt x="16780" y="177214"/>
                </a:lnTo>
                <a:lnTo>
                  <a:pt x="4308" y="224105"/>
                </a:lnTo>
                <a:lnTo>
                  <a:pt x="0" y="274319"/>
                </a:lnTo>
                <a:lnTo>
                  <a:pt x="4308" y="324912"/>
                </a:lnTo>
                <a:lnTo>
                  <a:pt x="16780" y="372097"/>
                </a:lnTo>
                <a:lnTo>
                  <a:pt x="36735" y="415195"/>
                </a:lnTo>
                <a:lnTo>
                  <a:pt x="63496" y="453527"/>
                </a:lnTo>
                <a:lnTo>
                  <a:pt x="96382" y="486413"/>
                </a:lnTo>
                <a:lnTo>
                  <a:pt x="134714" y="513174"/>
                </a:lnTo>
                <a:lnTo>
                  <a:pt x="177812" y="533129"/>
                </a:lnTo>
                <a:lnTo>
                  <a:pt x="224997" y="545601"/>
                </a:lnTo>
                <a:lnTo>
                  <a:pt x="275589" y="549910"/>
                </a:lnTo>
                <a:lnTo>
                  <a:pt x="325804" y="545601"/>
                </a:lnTo>
                <a:lnTo>
                  <a:pt x="372695" y="533129"/>
                </a:lnTo>
                <a:lnTo>
                  <a:pt x="415572" y="513174"/>
                </a:lnTo>
                <a:lnTo>
                  <a:pt x="453745" y="486413"/>
                </a:lnTo>
                <a:lnTo>
                  <a:pt x="486524" y="453527"/>
                </a:lnTo>
                <a:lnTo>
                  <a:pt x="513221" y="415195"/>
                </a:lnTo>
                <a:lnTo>
                  <a:pt x="533143" y="372097"/>
                </a:lnTo>
                <a:lnTo>
                  <a:pt x="545603" y="324912"/>
                </a:lnTo>
                <a:lnTo>
                  <a:pt x="549909" y="274319"/>
                </a:lnTo>
                <a:lnTo>
                  <a:pt x="545603" y="224105"/>
                </a:lnTo>
                <a:lnTo>
                  <a:pt x="533143" y="177214"/>
                </a:lnTo>
                <a:lnTo>
                  <a:pt x="513221" y="134337"/>
                </a:lnTo>
                <a:lnTo>
                  <a:pt x="486524" y="96164"/>
                </a:lnTo>
                <a:lnTo>
                  <a:pt x="453745" y="63385"/>
                </a:lnTo>
                <a:lnTo>
                  <a:pt x="415572" y="36688"/>
                </a:lnTo>
                <a:lnTo>
                  <a:pt x="372695" y="16766"/>
                </a:lnTo>
                <a:lnTo>
                  <a:pt x="325804" y="4306"/>
                </a:lnTo>
                <a:lnTo>
                  <a:pt x="275589" y="0"/>
                </a:lnTo>
                <a:close/>
              </a:path>
            </a:pathLst>
          </a:custGeom>
          <a:solidFill>
            <a:srgbClr val="33003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1096010" y="412750"/>
            <a:ext cx="6490335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80" dirty="0"/>
              <a:t>EPIDIDYMIS </a:t>
            </a:r>
            <a:r>
              <a:rPr spc="-195" dirty="0"/>
              <a:t>-</a:t>
            </a:r>
            <a:r>
              <a:rPr spc="-340" dirty="0"/>
              <a:t> </a:t>
            </a:r>
            <a:r>
              <a:rPr spc="250" dirty="0"/>
              <a:t>FUNCTIONS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505459" y="1230629"/>
            <a:ext cx="7720330" cy="5267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23850" marR="30480" indent="-273050">
              <a:lnSpc>
                <a:spcPct val="150000"/>
              </a:lnSpc>
              <a:spcBef>
                <a:spcPts val="100"/>
              </a:spcBef>
              <a:buClr>
                <a:srgbClr val="33003E"/>
              </a:buClr>
              <a:buSzPct val="68750"/>
              <a:buFont typeface="UnDotum"/>
              <a:buChar char=""/>
              <a:tabLst>
                <a:tab pos="323850" algn="l"/>
              </a:tabLst>
            </a:pPr>
            <a:r>
              <a:rPr sz="2400" spc="-110" dirty="0">
                <a:latin typeface="Trebuchet MS"/>
                <a:cs typeface="Trebuchet MS"/>
              </a:rPr>
              <a:t>Storage </a:t>
            </a:r>
            <a:r>
              <a:rPr sz="2400" spc="-130" dirty="0">
                <a:latin typeface="Trebuchet MS"/>
                <a:cs typeface="Trebuchet MS"/>
              </a:rPr>
              <a:t>of </a:t>
            </a:r>
            <a:r>
              <a:rPr sz="2400" spc="-110" dirty="0">
                <a:latin typeface="Trebuchet MS"/>
                <a:cs typeface="Trebuchet MS"/>
              </a:rPr>
              <a:t>spermatozoa </a:t>
            </a:r>
            <a:r>
              <a:rPr sz="2400" spc="315" dirty="0">
                <a:latin typeface="Trebuchet MS"/>
                <a:cs typeface="Trebuchet MS"/>
              </a:rPr>
              <a:t>– </a:t>
            </a:r>
            <a:r>
              <a:rPr sz="2400" spc="-130" dirty="0">
                <a:latin typeface="Trebuchet MS"/>
                <a:cs typeface="Trebuchet MS"/>
              </a:rPr>
              <a:t>Epididymis </a:t>
            </a:r>
            <a:r>
              <a:rPr sz="2400" spc="-105" dirty="0">
                <a:latin typeface="Trebuchet MS"/>
                <a:cs typeface="Trebuchet MS"/>
              </a:rPr>
              <a:t>is </a:t>
            </a:r>
            <a:r>
              <a:rPr sz="2400" spc="-5" dirty="0">
                <a:latin typeface="Trebuchet MS"/>
                <a:cs typeface="Trebuchet MS"/>
              </a:rPr>
              <a:t>so </a:t>
            </a:r>
            <a:r>
              <a:rPr sz="2400" spc="-114" dirty="0">
                <a:latin typeface="Trebuchet MS"/>
                <a:cs typeface="Trebuchet MS"/>
              </a:rPr>
              <a:t>long </a:t>
            </a:r>
            <a:r>
              <a:rPr sz="2400" spc="-165" dirty="0">
                <a:latin typeface="Trebuchet MS"/>
                <a:cs typeface="Trebuchet MS"/>
              </a:rPr>
              <a:t>that </a:t>
            </a:r>
            <a:r>
              <a:rPr sz="2400" spc="-160" dirty="0">
                <a:latin typeface="Trebuchet MS"/>
                <a:cs typeface="Trebuchet MS"/>
              </a:rPr>
              <a:t>it </a:t>
            </a:r>
            <a:r>
              <a:rPr sz="2400" spc="-135" dirty="0">
                <a:latin typeface="Trebuchet MS"/>
                <a:cs typeface="Trebuchet MS"/>
              </a:rPr>
              <a:t>takes  </a:t>
            </a:r>
            <a:r>
              <a:rPr sz="2400" spc="-240" dirty="0">
                <a:latin typeface="Trebuchet MS"/>
                <a:cs typeface="Trebuchet MS"/>
              </a:rPr>
              <a:t>a </a:t>
            </a:r>
            <a:r>
              <a:rPr sz="2400" spc="-100" dirty="0">
                <a:latin typeface="Trebuchet MS"/>
                <a:cs typeface="Trebuchet MS"/>
              </a:rPr>
              <a:t>month </a:t>
            </a:r>
            <a:r>
              <a:rPr sz="2400" spc="-80" dirty="0">
                <a:latin typeface="Trebuchet MS"/>
                <a:cs typeface="Trebuchet MS"/>
              </a:rPr>
              <a:t>for </a:t>
            </a:r>
            <a:r>
              <a:rPr sz="2400" spc="-145" dirty="0">
                <a:latin typeface="Trebuchet MS"/>
                <a:cs typeface="Trebuchet MS"/>
              </a:rPr>
              <a:t>the </a:t>
            </a:r>
            <a:r>
              <a:rPr sz="2400" spc="-95" dirty="0">
                <a:latin typeface="Trebuchet MS"/>
                <a:cs typeface="Trebuchet MS"/>
              </a:rPr>
              <a:t>sperm </a:t>
            </a:r>
            <a:r>
              <a:rPr sz="2400" spc="-60" dirty="0">
                <a:latin typeface="Trebuchet MS"/>
                <a:cs typeface="Trebuchet MS"/>
              </a:rPr>
              <a:t>to </a:t>
            </a:r>
            <a:r>
              <a:rPr sz="2400" spc="-155" dirty="0">
                <a:latin typeface="Trebuchet MS"/>
                <a:cs typeface="Trebuchet MS"/>
              </a:rPr>
              <a:t>make </a:t>
            </a:r>
            <a:r>
              <a:rPr sz="2400" spc="-145" dirty="0">
                <a:latin typeface="Trebuchet MS"/>
                <a:cs typeface="Trebuchet MS"/>
              </a:rPr>
              <a:t>the</a:t>
            </a:r>
            <a:r>
              <a:rPr sz="2400" spc="-75" dirty="0">
                <a:latin typeface="Trebuchet MS"/>
                <a:cs typeface="Trebuchet MS"/>
              </a:rPr>
              <a:t> </a:t>
            </a:r>
            <a:r>
              <a:rPr sz="2400" spc="-150" dirty="0">
                <a:latin typeface="Trebuchet MS"/>
                <a:cs typeface="Trebuchet MS"/>
              </a:rPr>
              <a:t>journey.</a:t>
            </a:r>
            <a:endParaRPr sz="2400">
              <a:latin typeface="Trebuchet MS"/>
              <a:cs typeface="Trebuchet MS"/>
            </a:endParaRPr>
          </a:p>
          <a:p>
            <a:pPr marL="323850" marR="329565" indent="-273050">
              <a:lnSpc>
                <a:spcPct val="150000"/>
              </a:lnSpc>
              <a:spcBef>
                <a:spcPts val="600"/>
              </a:spcBef>
              <a:buClr>
                <a:srgbClr val="33003E"/>
              </a:buClr>
              <a:buSzPct val="68750"/>
              <a:buFont typeface="UnDotum"/>
              <a:buChar char=""/>
              <a:tabLst>
                <a:tab pos="323850" algn="l"/>
              </a:tabLst>
            </a:pPr>
            <a:r>
              <a:rPr sz="2400" spc="-70" dirty="0">
                <a:latin typeface="Trebuchet MS"/>
                <a:cs typeface="Trebuchet MS"/>
              </a:rPr>
              <a:t>Smooth </a:t>
            </a:r>
            <a:r>
              <a:rPr sz="2400" spc="-120" dirty="0">
                <a:latin typeface="Trebuchet MS"/>
                <a:cs typeface="Trebuchet MS"/>
              </a:rPr>
              <a:t>muscles </a:t>
            </a:r>
            <a:r>
              <a:rPr sz="2400" spc="-135" dirty="0">
                <a:latin typeface="Trebuchet MS"/>
                <a:cs typeface="Trebuchet MS"/>
              </a:rPr>
              <a:t>in </a:t>
            </a:r>
            <a:r>
              <a:rPr sz="2400" spc="-140" dirty="0">
                <a:latin typeface="Trebuchet MS"/>
                <a:cs typeface="Trebuchet MS"/>
              </a:rPr>
              <a:t>the </a:t>
            </a:r>
            <a:r>
              <a:rPr sz="2400" spc="-170" dirty="0">
                <a:latin typeface="Trebuchet MS"/>
                <a:cs typeface="Trebuchet MS"/>
              </a:rPr>
              <a:t>wall </a:t>
            </a:r>
            <a:r>
              <a:rPr sz="2400" spc="-105" dirty="0">
                <a:latin typeface="Trebuchet MS"/>
                <a:cs typeface="Trebuchet MS"/>
              </a:rPr>
              <a:t>contracts </a:t>
            </a:r>
            <a:r>
              <a:rPr sz="2400" spc="-140" dirty="0">
                <a:latin typeface="Trebuchet MS"/>
                <a:cs typeface="Trebuchet MS"/>
              </a:rPr>
              <a:t>rhythmically </a:t>
            </a:r>
            <a:r>
              <a:rPr sz="2400" spc="-114" dirty="0">
                <a:latin typeface="Trebuchet MS"/>
                <a:cs typeface="Trebuchet MS"/>
              </a:rPr>
              <a:t>during  </a:t>
            </a:r>
            <a:r>
              <a:rPr sz="2400" spc="-170" dirty="0">
                <a:latin typeface="Trebuchet MS"/>
                <a:cs typeface="Trebuchet MS"/>
              </a:rPr>
              <a:t>ejaculation </a:t>
            </a:r>
            <a:r>
              <a:rPr sz="2400" spc="-60" dirty="0">
                <a:latin typeface="Trebuchet MS"/>
                <a:cs typeface="Trebuchet MS"/>
              </a:rPr>
              <a:t>to </a:t>
            </a:r>
            <a:r>
              <a:rPr sz="2400" spc="-100" dirty="0">
                <a:latin typeface="Trebuchet MS"/>
                <a:cs typeface="Trebuchet MS"/>
              </a:rPr>
              <a:t>move </a:t>
            </a:r>
            <a:r>
              <a:rPr sz="2400" spc="-140" dirty="0">
                <a:latin typeface="Trebuchet MS"/>
                <a:cs typeface="Trebuchet MS"/>
              </a:rPr>
              <a:t>the </a:t>
            </a:r>
            <a:r>
              <a:rPr sz="2400" spc="-95" dirty="0">
                <a:latin typeface="Trebuchet MS"/>
                <a:cs typeface="Trebuchet MS"/>
              </a:rPr>
              <a:t>sperm</a:t>
            </a:r>
            <a:r>
              <a:rPr sz="2400" spc="175" dirty="0">
                <a:latin typeface="Trebuchet MS"/>
                <a:cs typeface="Trebuchet MS"/>
              </a:rPr>
              <a:t> </a:t>
            </a:r>
            <a:r>
              <a:rPr sz="2400" spc="-180" dirty="0">
                <a:latin typeface="Trebuchet MS"/>
                <a:cs typeface="Trebuchet MS"/>
              </a:rPr>
              <a:t>along.</a:t>
            </a:r>
            <a:endParaRPr sz="2400">
              <a:latin typeface="Trebuchet MS"/>
              <a:cs typeface="Trebuchet MS"/>
            </a:endParaRPr>
          </a:p>
          <a:p>
            <a:pPr marL="323850" marR="361315" indent="-273050">
              <a:lnSpc>
                <a:spcPct val="150000"/>
              </a:lnSpc>
              <a:spcBef>
                <a:spcPts val="600"/>
              </a:spcBef>
              <a:buClr>
                <a:srgbClr val="33003E"/>
              </a:buClr>
              <a:buSzPct val="68750"/>
              <a:buFont typeface="UnDotum"/>
              <a:buChar char=""/>
              <a:tabLst>
                <a:tab pos="323850" algn="l"/>
              </a:tabLst>
            </a:pPr>
            <a:r>
              <a:rPr sz="2400" spc="-160" dirty="0">
                <a:latin typeface="Trebuchet MS"/>
                <a:cs typeface="Trebuchet MS"/>
              </a:rPr>
              <a:t>Epithelial </a:t>
            </a:r>
            <a:r>
              <a:rPr sz="2400" spc="-145" dirty="0">
                <a:latin typeface="Trebuchet MS"/>
                <a:cs typeface="Trebuchet MS"/>
              </a:rPr>
              <a:t>cells </a:t>
            </a:r>
            <a:r>
              <a:rPr sz="2400" spc="-130" dirty="0">
                <a:latin typeface="Trebuchet MS"/>
                <a:cs typeface="Trebuchet MS"/>
              </a:rPr>
              <a:t>are </a:t>
            </a:r>
            <a:r>
              <a:rPr sz="2400" spc="-140" dirty="0">
                <a:latin typeface="Trebuchet MS"/>
                <a:cs typeface="Trebuchet MS"/>
              </a:rPr>
              <a:t>phagocytic </a:t>
            </a:r>
            <a:r>
              <a:rPr sz="2400" spc="-160" dirty="0">
                <a:latin typeface="Trebuchet MS"/>
                <a:cs typeface="Trebuchet MS"/>
              </a:rPr>
              <a:t>and </a:t>
            </a:r>
            <a:r>
              <a:rPr sz="2400" spc="-145" dirty="0">
                <a:latin typeface="Trebuchet MS"/>
                <a:cs typeface="Trebuchet MS"/>
              </a:rPr>
              <a:t>degenerate the </a:t>
            </a:r>
            <a:r>
              <a:rPr sz="2400" spc="-90" dirty="0">
                <a:latin typeface="Trebuchet MS"/>
                <a:cs typeface="Trebuchet MS"/>
              </a:rPr>
              <a:t>sperms  </a:t>
            </a:r>
            <a:r>
              <a:rPr sz="2400" spc="-160" dirty="0">
                <a:latin typeface="Trebuchet MS"/>
                <a:cs typeface="Trebuchet MS"/>
              </a:rPr>
              <a:t>and </a:t>
            </a:r>
            <a:r>
              <a:rPr sz="2400" spc="-130" dirty="0">
                <a:latin typeface="Trebuchet MS"/>
                <a:cs typeface="Trebuchet MS"/>
              </a:rPr>
              <a:t>residual</a:t>
            </a:r>
            <a:r>
              <a:rPr sz="2400" spc="50" dirty="0">
                <a:latin typeface="Trebuchet MS"/>
                <a:cs typeface="Trebuchet MS"/>
              </a:rPr>
              <a:t> </a:t>
            </a:r>
            <a:r>
              <a:rPr sz="2400" spc="-135" dirty="0">
                <a:latin typeface="Trebuchet MS"/>
                <a:cs typeface="Trebuchet MS"/>
              </a:rPr>
              <a:t>bodies.</a:t>
            </a:r>
            <a:endParaRPr sz="2400">
              <a:latin typeface="Trebuchet MS"/>
              <a:cs typeface="Trebuchet MS"/>
            </a:endParaRPr>
          </a:p>
          <a:p>
            <a:pPr marL="323850" indent="-273050">
              <a:lnSpc>
                <a:spcPct val="100000"/>
              </a:lnSpc>
              <a:spcBef>
                <a:spcPts val="2039"/>
              </a:spcBef>
              <a:buClr>
                <a:srgbClr val="33003E"/>
              </a:buClr>
              <a:buSzPct val="68750"/>
              <a:buFont typeface="UnDotum"/>
              <a:buChar char=""/>
              <a:tabLst>
                <a:tab pos="323850" algn="l"/>
              </a:tabLst>
            </a:pPr>
            <a:r>
              <a:rPr sz="2400" spc="-100" dirty="0">
                <a:latin typeface="Trebuchet MS"/>
                <a:cs typeface="Trebuchet MS"/>
              </a:rPr>
              <a:t>Maturation </a:t>
            </a:r>
            <a:r>
              <a:rPr sz="2400" spc="-130" dirty="0">
                <a:latin typeface="Trebuchet MS"/>
                <a:cs typeface="Trebuchet MS"/>
              </a:rPr>
              <a:t>of </a:t>
            </a:r>
            <a:r>
              <a:rPr sz="2400" spc="-110" dirty="0">
                <a:latin typeface="Trebuchet MS"/>
                <a:cs typeface="Trebuchet MS"/>
              </a:rPr>
              <a:t>spermatozoa </a:t>
            </a:r>
            <a:r>
              <a:rPr sz="2400" spc="315" dirty="0">
                <a:latin typeface="Trebuchet MS"/>
                <a:cs typeface="Trebuchet MS"/>
              </a:rPr>
              <a:t>– </a:t>
            </a:r>
            <a:r>
              <a:rPr sz="2400" spc="-140" dirty="0">
                <a:latin typeface="Trebuchet MS"/>
                <a:cs typeface="Trebuchet MS"/>
              </a:rPr>
              <a:t>they </a:t>
            </a:r>
            <a:r>
              <a:rPr sz="2400" spc="-120" dirty="0">
                <a:latin typeface="Trebuchet MS"/>
                <a:cs typeface="Trebuchet MS"/>
              </a:rPr>
              <a:t>become</a:t>
            </a:r>
            <a:r>
              <a:rPr sz="2400" spc="-185" dirty="0">
                <a:latin typeface="Trebuchet MS"/>
                <a:cs typeface="Trebuchet MS"/>
              </a:rPr>
              <a:t> </a:t>
            </a:r>
            <a:r>
              <a:rPr sz="2400" spc="-130" dirty="0">
                <a:latin typeface="Trebuchet MS"/>
                <a:cs typeface="Trebuchet MS"/>
              </a:rPr>
              <a:t>motile</a:t>
            </a:r>
            <a:endParaRPr sz="2400">
              <a:latin typeface="Trebuchet MS"/>
              <a:cs typeface="Trebuchet MS"/>
            </a:endParaRPr>
          </a:p>
          <a:p>
            <a:pPr marL="323850" marR="579120" indent="-273050">
              <a:lnSpc>
                <a:spcPct val="150000"/>
              </a:lnSpc>
              <a:spcBef>
                <a:spcPts val="600"/>
              </a:spcBef>
              <a:buClr>
                <a:srgbClr val="33003E"/>
              </a:buClr>
              <a:buSzPct val="68750"/>
              <a:buFont typeface="UnDotum"/>
              <a:buChar char=""/>
              <a:tabLst>
                <a:tab pos="323850" algn="l"/>
              </a:tabLst>
            </a:pPr>
            <a:r>
              <a:rPr sz="2400" spc="-55" dirty="0">
                <a:latin typeface="Trebuchet MS"/>
                <a:cs typeface="Trebuchet MS"/>
              </a:rPr>
              <a:t>Absorption </a:t>
            </a:r>
            <a:r>
              <a:rPr sz="2400" spc="-130" dirty="0">
                <a:latin typeface="Trebuchet MS"/>
                <a:cs typeface="Trebuchet MS"/>
              </a:rPr>
              <a:t>of </a:t>
            </a:r>
            <a:r>
              <a:rPr sz="2400" spc="-135" dirty="0">
                <a:latin typeface="Trebuchet MS"/>
                <a:cs typeface="Trebuchet MS"/>
              </a:rPr>
              <a:t>testicular </a:t>
            </a:r>
            <a:r>
              <a:rPr sz="2400" spc="-175" dirty="0">
                <a:latin typeface="Trebuchet MS"/>
                <a:cs typeface="Trebuchet MS"/>
              </a:rPr>
              <a:t>fluid </a:t>
            </a:r>
            <a:r>
              <a:rPr sz="2400" spc="315" dirty="0">
                <a:latin typeface="Trebuchet MS"/>
                <a:cs typeface="Trebuchet MS"/>
              </a:rPr>
              <a:t>– </a:t>
            </a:r>
            <a:r>
              <a:rPr sz="2400" spc="20" dirty="0">
                <a:latin typeface="Trebuchet MS"/>
                <a:cs typeface="Trebuchet MS"/>
              </a:rPr>
              <a:t>90% </a:t>
            </a:r>
            <a:r>
              <a:rPr sz="2400" spc="-130" dirty="0">
                <a:latin typeface="Trebuchet MS"/>
                <a:cs typeface="Trebuchet MS"/>
              </a:rPr>
              <a:t>of </a:t>
            </a:r>
            <a:r>
              <a:rPr sz="2400" spc="-135" dirty="0">
                <a:latin typeface="Trebuchet MS"/>
                <a:cs typeface="Trebuchet MS"/>
              </a:rPr>
              <a:t>testicular </a:t>
            </a:r>
            <a:r>
              <a:rPr sz="2400" spc="-175" dirty="0">
                <a:latin typeface="Trebuchet MS"/>
                <a:cs typeface="Trebuchet MS"/>
              </a:rPr>
              <a:t>fluid </a:t>
            </a:r>
            <a:r>
              <a:rPr sz="2400" spc="-105" dirty="0">
                <a:latin typeface="Trebuchet MS"/>
                <a:cs typeface="Trebuchet MS"/>
              </a:rPr>
              <a:t>is  </a:t>
            </a:r>
            <a:r>
              <a:rPr sz="2400" spc="-100" dirty="0">
                <a:latin typeface="Trebuchet MS"/>
                <a:cs typeface="Trebuchet MS"/>
              </a:rPr>
              <a:t>absorbed</a:t>
            </a:r>
            <a:r>
              <a:rPr sz="2400" spc="-70" dirty="0">
                <a:latin typeface="Trebuchet MS"/>
                <a:cs typeface="Trebuchet MS"/>
              </a:rPr>
              <a:t> </a:t>
            </a:r>
            <a:r>
              <a:rPr sz="2400" spc="-155" dirty="0">
                <a:latin typeface="Trebuchet MS"/>
                <a:cs typeface="Trebuchet MS"/>
              </a:rPr>
              <a:t>here.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8101330" y="5661659"/>
            <a:ext cx="608330" cy="593090"/>
          </a:xfrm>
          <a:custGeom>
            <a:avLst/>
            <a:gdLst/>
            <a:ahLst/>
            <a:cxnLst/>
            <a:rect l="l" t="t" r="r" b="b"/>
            <a:pathLst>
              <a:path w="608329" h="593089">
                <a:moveTo>
                  <a:pt x="608329" y="0"/>
                </a:moveTo>
                <a:lnTo>
                  <a:pt x="0" y="0"/>
                </a:lnTo>
                <a:lnTo>
                  <a:pt x="0" y="593089"/>
                </a:lnTo>
                <a:lnTo>
                  <a:pt x="608329" y="59308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440236" y="345079"/>
            <a:ext cx="282575" cy="1190625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2100"/>
              </a:lnSpc>
            </a:pPr>
            <a:r>
              <a:rPr sz="1800" spc="-10" dirty="0">
                <a:latin typeface="Arial"/>
                <a:cs typeface="Arial"/>
              </a:rPr>
              <a:t>31-03-2014</a:t>
            </a:r>
            <a:endParaRPr sz="18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76200" y="0"/>
            <a:ext cx="0" cy="6858000"/>
          </a:xfrm>
          <a:custGeom>
            <a:avLst/>
            <a:gdLst/>
            <a:ahLst/>
            <a:cxnLst/>
            <a:rect l="l" t="t" r="r" b="b"/>
            <a:pathLst>
              <a:path h="6858000">
                <a:moveTo>
                  <a:pt x="0" y="0"/>
                </a:moveTo>
                <a:lnTo>
                  <a:pt x="0" y="6858000"/>
                </a:lnTo>
              </a:path>
            </a:pathLst>
          </a:custGeom>
          <a:ln w="57146">
            <a:solidFill>
              <a:srgbClr val="ABA8A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8839200" y="0"/>
            <a:ext cx="304800" cy="6858000"/>
            <a:chOff x="8839200" y="0"/>
            <a:chExt cx="304800" cy="6858000"/>
          </a:xfrm>
        </p:grpSpPr>
        <p:sp>
          <p:nvSpPr>
            <p:cNvPr id="5" name="object 5"/>
            <p:cNvSpPr/>
            <p:nvPr/>
          </p:nvSpPr>
          <p:spPr>
            <a:xfrm>
              <a:off x="8839200" y="0"/>
              <a:ext cx="304800" cy="6858000"/>
            </a:xfrm>
            <a:custGeom>
              <a:avLst/>
              <a:gdLst/>
              <a:ahLst/>
              <a:cxnLst/>
              <a:rect l="l" t="t" r="r" b="b"/>
              <a:pathLst>
                <a:path w="304800" h="6858000">
                  <a:moveTo>
                    <a:pt x="304800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304800" y="6858000"/>
                  </a:lnTo>
                  <a:close/>
                </a:path>
              </a:pathLst>
            </a:custGeom>
            <a:solidFill>
              <a:srgbClr val="ABA8AD">
                <a:alpha val="86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8915400" y="0"/>
              <a:ext cx="0" cy="6858000"/>
            </a:xfrm>
            <a:custGeom>
              <a:avLst/>
              <a:gdLst/>
              <a:ahLst/>
              <a:cxnLst/>
              <a:rect l="l" t="t" r="r" b="b"/>
              <a:pathLst>
                <a:path h="685800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ln w="9344">
              <a:solidFill>
                <a:srgbClr val="33003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/>
          <p:nvPr/>
        </p:nvSpPr>
        <p:spPr>
          <a:xfrm>
            <a:off x="8155940" y="5715000"/>
            <a:ext cx="549910" cy="549910"/>
          </a:xfrm>
          <a:custGeom>
            <a:avLst/>
            <a:gdLst/>
            <a:ahLst/>
            <a:cxnLst/>
            <a:rect l="l" t="t" r="r" b="b"/>
            <a:pathLst>
              <a:path w="549909" h="549910">
                <a:moveTo>
                  <a:pt x="275589" y="0"/>
                </a:moveTo>
                <a:lnTo>
                  <a:pt x="224997" y="4306"/>
                </a:lnTo>
                <a:lnTo>
                  <a:pt x="177812" y="16766"/>
                </a:lnTo>
                <a:lnTo>
                  <a:pt x="134714" y="36688"/>
                </a:lnTo>
                <a:lnTo>
                  <a:pt x="96382" y="63385"/>
                </a:lnTo>
                <a:lnTo>
                  <a:pt x="63496" y="96164"/>
                </a:lnTo>
                <a:lnTo>
                  <a:pt x="36735" y="134337"/>
                </a:lnTo>
                <a:lnTo>
                  <a:pt x="16780" y="177214"/>
                </a:lnTo>
                <a:lnTo>
                  <a:pt x="4308" y="224105"/>
                </a:lnTo>
                <a:lnTo>
                  <a:pt x="0" y="274319"/>
                </a:lnTo>
                <a:lnTo>
                  <a:pt x="4308" y="324912"/>
                </a:lnTo>
                <a:lnTo>
                  <a:pt x="16780" y="372097"/>
                </a:lnTo>
                <a:lnTo>
                  <a:pt x="36735" y="415195"/>
                </a:lnTo>
                <a:lnTo>
                  <a:pt x="63496" y="453527"/>
                </a:lnTo>
                <a:lnTo>
                  <a:pt x="96382" y="486413"/>
                </a:lnTo>
                <a:lnTo>
                  <a:pt x="134714" y="513174"/>
                </a:lnTo>
                <a:lnTo>
                  <a:pt x="177812" y="533129"/>
                </a:lnTo>
                <a:lnTo>
                  <a:pt x="224997" y="545601"/>
                </a:lnTo>
                <a:lnTo>
                  <a:pt x="275589" y="549910"/>
                </a:lnTo>
                <a:lnTo>
                  <a:pt x="325804" y="545601"/>
                </a:lnTo>
                <a:lnTo>
                  <a:pt x="372695" y="533129"/>
                </a:lnTo>
                <a:lnTo>
                  <a:pt x="415572" y="513174"/>
                </a:lnTo>
                <a:lnTo>
                  <a:pt x="453745" y="486413"/>
                </a:lnTo>
                <a:lnTo>
                  <a:pt x="486524" y="453527"/>
                </a:lnTo>
                <a:lnTo>
                  <a:pt x="513221" y="415195"/>
                </a:lnTo>
                <a:lnTo>
                  <a:pt x="533143" y="372097"/>
                </a:lnTo>
                <a:lnTo>
                  <a:pt x="545603" y="324912"/>
                </a:lnTo>
                <a:lnTo>
                  <a:pt x="549909" y="274319"/>
                </a:lnTo>
                <a:lnTo>
                  <a:pt x="545603" y="224105"/>
                </a:lnTo>
                <a:lnTo>
                  <a:pt x="533143" y="177214"/>
                </a:lnTo>
                <a:lnTo>
                  <a:pt x="513221" y="134337"/>
                </a:lnTo>
                <a:lnTo>
                  <a:pt x="486524" y="96164"/>
                </a:lnTo>
                <a:lnTo>
                  <a:pt x="453745" y="63385"/>
                </a:lnTo>
                <a:lnTo>
                  <a:pt x="415572" y="36688"/>
                </a:lnTo>
                <a:lnTo>
                  <a:pt x="372695" y="16766"/>
                </a:lnTo>
                <a:lnTo>
                  <a:pt x="325804" y="4306"/>
                </a:lnTo>
                <a:lnTo>
                  <a:pt x="275589" y="0"/>
                </a:lnTo>
                <a:close/>
              </a:path>
            </a:pathLst>
          </a:custGeom>
          <a:solidFill>
            <a:srgbClr val="33003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904239" y="220979"/>
            <a:ext cx="670179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65" dirty="0"/>
              <a:t>EPIDIDYMIS </a:t>
            </a:r>
            <a:r>
              <a:rPr sz="3600" spc="475" dirty="0"/>
              <a:t>–</a:t>
            </a:r>
            <a:r>
              <a:rPr sz="3600" spc="-620" dirty="0"/>
              <a:t> </a:t>
            </a:r>
            <a:r>
              <a:rPr sz="3600" spc="220" dirty="0"/>
              <a:t>PANORAMIC </a:t>
            </a:r>
            <a:r>
              <a:rPr sz="3600" spc="125" dirty="0"/>
              <a:t>VIEW</a:t>
            </a:r>
            <a:endParaRPr sz="3600"/>
          </a:p>
        </p:txBody>
      </p:sp>
      <p:sp>
        <p:nvSpPr>
          <p:cNvPr id="9" name="object 9"/>
          <p:cNvSpPr txBox="1"/>
          <p:nvPr/>
        </p:nvSpPr>
        <p:spPr>
          <a:xfrm>
            <a:off x="8206740" y="5768340"/>
            <a:ext cx="280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"/>
                <a:cs typeface="Arial"/>
              </a:rPr>
              <a:t>22</a:t>
            </a:r>
            <a:endParaRPr sz="1800">
              <a:latin typeface="Arial"/>
              <a:cs typeface="Arial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238820" y="824290"/>
            <a:ext cx="8522849" cy="585711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440236" y="345079"/>
            <a:ext cx="282575" cy="1190625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2100"/>
              </a:lnSpc>
            </a:pPr>
            <a:r>
              <a:rPr sz="1800" spc="-10" dirty="0">
                <a:latin typeface="Arial"/>
                <a:cs typeface="Arial"/>
              </a:rPr>
              <a:t>31-03-2014</a:t>
            </a:r>
            <a:endParaRPr sz="18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76200" y="0"/>
            <a:ext cx="0" cy="6858000"/>
          </a:xfrm>
          <a:custGeom>
            <a:avLst/>
            <a:gdLst/>
            <a:ahLst/>
            <a:cxnLst/>
            <a:rect l="l" t="t" r="r" b="b"/>
            <a:pathLst>
              <a:path h="6858000">
                <a:moveTo>
                  <a:pt x="0" y="0"/>
                </a:moveTo>
                <a:lnTo>
                  <a:pt x="0" y="6858000"/>
                </a:lnTo>
              </a:path>
            </a:pathLst>
          </a:custGeom>
          <a:ln w="57146">
            <a:solidFill>
              <a:srgbClr val="ABA8A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8839200" y="0"/>
            <a:ext cx="304800" cy="6858000"/>
            <a:chOff x="8839200" y="0"/>
            <a:chExt cx="304800" cy="6858000"/>
          </a:xfrm>
        </p:grpSpPr>
        <p:sp>
          <p:nvSpPr>
            <p:cNvPr id="5" name="object 5"/>
            <p:cNvSpPr/>
            <p:nvPr/>
          </p:nvSpPr>
          <p:spPr>
            <a:xfrm>
              <a:off x="8839200" y="0"/>
              <a:ext cx="304800" cy="6858000"/>
            </a:xfrm>
            <a:custGeom>
              <a:avLst/>
              <a:gdLst/>
              <a:ahLst/>
              <a:cxnLst/>
              <a:rect l="l" t="t" r="r" b="b"/>
              <a:pathLst>
                <a:path w="304800" h="6858000">
                  <a:moveTo>
                    <a:pt x="304800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304800" y="6858000"/>
                  </a:lnTo>
                  <a:close/>
                </a:path>
              </a:pathLst>
            </a:custGeom>
            <a:solidFill>
              <a:srgbClr val="ABA8AD">
                <a:alpha val="86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8915400" y="0"/>
              <a:ext cx="0" cy="6858000"/>
            </a:xfrm>
            <a:custGeom>
              <a:avLst/>
              <a:gdLst/>
              <a:ahLst/>
              <a:cxnLst/>
              <a:rect l="l" t="t" r="r" b="b"/>
              <a:pathLst>
                <a:path h="685800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ln w="9344">
              <a:solidFill>
                <a:srgbClr val="33003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/>
          <p:nvPr/>
        </p:nvSpPr>
        <p:spPr>
          <a:xfrm>
            <a:off x="8155940" y="5715000"/>
            <a:ext cx="549910" cy="549910"/>
          </a:xfrm>
          <a:custGeom>
            <a:avLst/>
            <a:gdLst/>
            <a:ahLst/>
            <a:cxnLst/>
            <a:rect l="l" t="t" r="r" b="b"/>
            <a:pathLst>
              <a:path w="549909" h="549910">
                <a:moveTo>
                  <a:pt x="275589" y="0"/>
                </a:moveTo>
                <a:lnTo>
                  <a:pt x="224997" y="4306"/>
                </a:lnTo>
                <a:lnTo>
                  <a:pt x="177812" y="16766"/>
                </a:lnTo>
                <a:lnTo>
                  <a:pt x="134714" y="36688"/>
                </a:lnTo>
                <a:lnTo>
                  <a:pt x="96382" y="63385"/>
                </a:lnTo>
                <a:lnTo>
                  <a:pt x="63496" y="96164"/>
                </a:lnTo>
                <a:lnTo>
                  <a:pt x="36735" y="134337"/>
                </a:lnTo>
                <a:lnTo>
                  <a:pt x="16780" y="177214"/>
                </a:lnTo>
                <a:lnTo>
                  <a:pt x="4308" y="224105"/>
                </a:lnTo>
                <a:lnTo>
                  <a:pt x="0" y="274319"/>
                </a:lnTo>
                <a:lnTo>
                  <a:pt x="4308" y="324912"/>
                </a:lnTo>
                <a:lnTo>
                  <a:pt x="16780" y="372097"/>
                </a:lnTo>
                <a:lnTo>
                  <a:pt x="36735" y="415195"/>
                </a:lnTo>
                <a:lnTo>
                  <a:pt x="63496" y="453527"/>
                </a:lnTo>
                <a:lnTo>
                  <a:pt x="96382" y="486413"/>
                </a:lnTo>
                <a:lnTo>
                  <a:pt x="134714" y="513174"/>
                </a:lnTo>
                <a:lnTo>
                  <a:pt x="177812" y="533129"/>
                </a:lnTo>
                <a:lnTo>
                  <a:pt x="224997" y="545601"/>
                </a:lnTo>
                <a:lnTo>
                  <a:pt x="275589" y="549910"/>
                </a:lnTo>
                <a:lnTo>
                  <a:pt x="325804" y="545601"/>
                </a:lnTo>
                <a:lnTo>
                  <a:pt x="372695" y="533129"/>
                </a:lnTo>
                <a:lnTo>
                  <a:pt x="415572" y="513174"/>
                </a:lnTo>
                <a:lnTo>
                  <a:pt x="453745" y="486413"/>
                </a:lnTo>
                <a:lnTo>
                  <a:pt x="486524" y="453527"/>
                </a:lnTo>
                <a:lnTo>
                  <a:pt x="513221" y="415195"/>
                </a:lnTo>
                <a:lnTo>
                  <a:pt x="533143" y="372097"/>
                </a:lnTo>
                <a:lnTo>
                  <a:pt x="545603" y="324912"/>
                </a:lnTo>
                <a:lnTo>
                  <a:pt x="549909" y="274319"/>
                </a:lnTo>
                <a:lnTo>
                  <a:pt x="545603" y="224105"/>
                </a:lnTo>
                <a:lnTo>
                  <a:pt x="533143" y="177214"/>
                </a:lnTo>
                <a:lnTo>
                  <a:pt x="513221" y="134337"/>
                </a:lnTo>
                <a:lnTo>
                  <a:pt x="486524" y="96164"/>
                </a:lnTo>
                <a:lnTo>
                  <a:pt x="453745" y="63385"/>
                </a:lnTo>
                <a:lnTo>
                  <a:pt x="415572" y="36688"/>
                </a:lnTo>
                <a:lnTo>
                  <a:pt x="372695" y="16766"/>
                </a:lnTo>
                <a:lnTo>
                  <a:pt x="325804" y="4306"/>
                </a:lnTo>
                <a:lnTo>
                  <a:pt x="275589" y="0"/>
                </a:lnTo>
                <a:close/>
              </a:path>
            </a:pathLst>
          </a:custGeom>
          <a:solidFill>
            <a:srgbClr val="33003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1804670" y="170179"/>
            <a:ext cx="4932045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265" dirty="0"/>
              <a:t>DUCTUS</a:t>
            </a:r>
            <a:r>
              <a:rPr spc="-150" dirty="0"/>
              <a:t> </a:t>
            </a:r>
            <a:r>
              <a:rPr spc="60" dirty="0"/>
              <a:t>DEFERENS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388620" y="1303020"/>
            <a:ext cx="3500754" cy="45656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8450" marR="17780" indent="-273050">
              <a:lnSpc>
                <a:spcPct val="100000"/>
              </a:lnSpc>
              <a:spcBef>
                <a:spcPts val="100"/>
              </a:spcBef>
              <a:buClr>
                <a:srgbClr val="33003E"/>
              </a:buClr>
              <a:buSzPct val="68750"/>
              <a:buFont typeface="UnDotum"/>
              <a:buChar char=""/>
              <a:tabLst>
                <a:tab pos="298450" algn="l"/>
              </a:tabLst>
            </a:pPr>
            <a:r>
              <a:rPr sz="2400" spc="-114" dirty="0">
                <a:latin typeface="Trebuchet MS"/>
                <a:cs typeface="Trebuchet MS"/>
              </a:rPr>
              <a:t>It </a:t>
            </a:r>
            <a:r>
              <a:rPr sz="2400" spc="-105" dirty="0">
                <a:latin typeface="Trebuchet MS"/>
                <a:cs typeface="Trebuchet MS"/>
              </a:rPr>
              <a:t>is </a:t>
            </a:r>
            <a:r>
              <a:rPr sz="2400" spc="-240" dirty="0">
                <a:latin typeface="Trebuchet MS"/>
                <a:cs typeface="Trebuchet MS"/>
              </a:rPr>
              <a:t>a </a:t>
            </a:r>
            <a:r>
              <a:rPr sz="2400" spc="-125" dirty="0">
                <a:latin typeface="Trebuchet MS"/>
                <a:cs typeface="Trebuchet MS"/>
              </a:rPr>
              <a:t>thick muscular </a:t>
            </a:r>
            <a:r>
              <a:rPr sz="2400" spc="-140" dirty="0">
                <a:latin typeface="Trebuchet MS"/>
                <a:cs typeface="Trebuchet MS"/>
              </a:rPr>
              <a:t>tube  </a:t>
            </a:r>
            <a:r>
              <a:rPr sz="2400" spc="-130" dirty="0">
                <a:latin typeface="Trebuchet MS"/>
                <a:cs typeface="Trebuchet MS"/>
              </a:rPr>
              <a:t>extending </a:t>
            </a:r>
            <a:r>
              <a:rPr sz="2400" spc="-95" dirty="0">
                <a:latin typeface="Trebuchet MS"/>
                <a:cs typeface="Trebuchet MS"/>
              </a:rPr>
              <a:t>from </a:t>
            </a:r>
            <a:r>
              <a:rPr sz="2400" spc="-145" dirty="0">
                <a:latin typeface="Trebuchet MS"/>
                <a:cs typeface="Trebuchet MS"/>
              </a:rPr>
              <a:t>the </a:t>
            </a:r>
            <a:r>
              <a:rPr sz="2400" spc="-185" dirty="0">
                <a:latin typeface="Trebuchet MS"/>
                <a:cs typeface="Trebuchet MS"/>
              </a:rPr>
              <a:t>tail </a:t>
            </a:r>
            <a:r>
              <a:rPr sz="2400" spc="-130" dirty="0">
                <a:latin typeface="Trebuchet MS"/>
                <a:cs typeface="Trebuchet MS"/>
              </a:rPr>
              <a:t>of  </a:t>
            </a:r>
            <a:r>
              <a:rPr sz="2400" spc="-135" dirty="0">
                <a:latin typeface="Trebuchet MS"/>
                <a:cs typeface="Trebuchet MS"/>
              </a:rPr>
              <a:t>epididymis </a:t>
            </a:r>
            <a:r>
              <a:rPr sz="2400" spc="-60" dirty="0">
                <a:latin typeface="Trebuchet MS"/>
                <a:cs typeface="Trebuchet MS"/>
              </a:rPr>
              <a:t>to </a:t>
            </a:r>
            <a:r>
              <a:rPr sz="2400" spc="-110" dirty="0">
                <a:latin typeface="Trebuchet MS"/>
                <a:cs typeface="Trebuchet MS"/>
              </a:rPr>
              <a:t>prostatic  </a:t>
            </a:r>
            <a:r>
              <a:rPr sz="2400" spc="-140" dirty="0">
                <a:latin typeface="Trebuchet MS"/>
                <a:cs typeface="Trebuchet MS"/>
              </a:rPr>
              <a:t>urethra.</a:t>
            </a:r>
            <a:endParaRPr sz="2400">
              <a:latin typeface="Trebuchet MS"/>
              <a:cs typeface="Trebuchet MS"/>
            </a:endParaRPr>
          </a:p>
          <a:p>
            <a:pPr marL="298450" marR="114300" indent="-273050">
              <a:lnSpc>
                <a:spcPct val="100000"/>
              </a:lnSpc>
              <a:spcBef>
                <a:spcPts val="590"/>
              </a:spcBef>
              <a:buClr>
                <a:srgbClr val="33003E"/>
              </a:buClr>
              <a:buSzPct val="68750"/>
              <a:buFont typeface="UnDotum"/>
              <a:buChar char=""/>
              <a:tabLst>
                <a:tab pos="298450" algn="l"/>
              </a:tabLst>
            </a:pPr>
            <a:r>
              <a:rPr sz="2400" spc="-75" dirty="0">
                <a:latin typeface="Trebuchet MS"/>
                <a:cs typeface="Trebuchet MS"/>
              </a:rPr>
              <a:t>The </a:t>
            </a:r>
            <a:r>
              <a:rPr sz="2400" spc="-150" dirty="0">
                <a:latin typeface="Trebuchet MS"/>
                <a:cs typeface="Trebuchet MS"/>
              </a:rPr>
              <a:t>distal </a:t>
            </a:r>
            <a:r>
              <a:rPr sz="2400" spc="-130" dirty="0">
                <a:latin typeface="Trebuchet MS"/>
                <a:cs typeface="Trebuchet MS"/>
              </a:rPr>
              <a:t>end of </a:t>
            </a:r>
            <a:r>
              <a:rPr sz="2400" spc="-114" dirty="0">
                <a:latin typeface="Trebuchet MS"/>
                <a:cs typeface="Trebuchet MS"/>
              </a:rPr>
              <a:t>ductus  </a:t>
            </a:r>
            <a:r>
              <a:rPr sz="2400" spc="-130" dirty="0">
                <a:latin typeface="Trebuchet MS"/>
                <a:cs typeface="Trebuchet MS"/>
              </a:rPr>
              <a:t>deferens </a:t>
            </a:r>
            <a:r>
              <a:rPr sz="2400" spc="-105" dirty="0">
                <a:latin typeface="Trebuchet MS"/>
                <a:cs typeface="Trebuchet MS"/>
              </a:rPr>
              <a:t>is </a:t>
            </a:r>
            <a:r>
              <a:rPr sz="2400" spc="-165" dirty="0">
                <a:latin typeface="Trebuchet MS"/>
                <a:cs typeface="Trebuchet MS"/>
              </a:rPr>
              <a:t>dilated </a:t>
            </a:r>
            <a:r>
              <a:rPr sz="2400" spc="-60" dirty="0">
                <a:latin typeface="Trebuchet MS"/>
                <a:cs typeface="Trebuchet MS"/>
              </a:rPr>
              <a:t>to  </a:t>
            </a:r>
            <a:r>
              <a:rPr sz="2400" spc="-100" dirty="0">
                <a:latin typeface="Trebuchet MS"/>
                <a:cs typeface="Trebuchet MS"/>
              </a:rPr>
              <a:t>form </a:t>
            </a:r>
            <a:r>
              <a:rPr sz="2400" spc="-180" dirty="0">
                <a:latin typeface="Trebuchet MS"/>
                <a:cs typeface="Trebuchet MS"/>
              </a:rPr>
              <a:t>ampulla </a:t>
            </a:r>
            <a:r>
              <a:rPr sz="2400" spc="-120" dirty="0">
                <a:latin typeface="Trebuchet MS"/>
                <a:cs typeface="Trebuchet MS"/>
              </a:rPr>
              <a:t>which </a:t>
            </a:r>
            <a:r>
              <a:rPr sz="2400" spc="-135" dirty="0">
                <a:latin typeface="Trebuchet MS"/>
                <a:cs typeface="Trebuchet MS"/>
              </a:rPr>
              <a:t>joins  </a:t>
            </a:r>
            <a:r>
              <a:rPr sz="2400" spc="-125" dirty="0">
                <a:latin typeface="Trebuchet MS"/>
                <a:cs typeface="Trebuchet MS"/>
              </a:rPr>
              <a:t>with </a:t>
            </a:r>
            <a:r>
              <a:rPr sz="2400" spc="-130" dirty="0">
                <a:latin typeface="Trebuchet MS"/>
                <a:cs typeface="Trebuchet MS"/>
              </a:rPr>
              <a:t>duct of </a:t>
            </a:r>
            <a:r>
              <a:rPr sz="2400" spc="-150" dirty="0">
                <a:latin typeface="Trebuchet MS"/>
                <a:cs typeface="Trebuchet MS"/>
              </a:rPr>
              <a:t>seminal  </a:t>
            </a:r>
            <a:r>
              <a:rPr sz="2400" spc="-140" dirty="0">
                <a:latin typeface="Trebuchet MS"/>
                <a:cs typeface="Trebuchet MS"/>
              </a:rPr>
              <a:t>vesicle </a:t>
            </a:r>
            <a:r>
              <a:rPr sz="2400" spc="-60" dirty="0">
                <a:latin typeface="Trebuchet MS"/>
                <a:cs typeface="Trebuchet MS"/>
              </a:rPr>
              <a:t>to </a:t>
            </a:r>
            <a:r>
              <a:rPr sz="2400" spc="-100" dirty="0">
                <a:latin typeface="Trebuchet MS"/>
                <a:cs typeface="Trebuchet MS"/>
              </a:rPr>
              <a:t>form  </a:t>
            </a:r>
            <a:r>
              <a:rPr sz="2400" spc="-155" dirty="0">
                <a:latin typeface="Trebuchet MS"/>
                <a:cs typeface="Trebuchet MS"/>
              </a:rPr>
              <a:t>ejaculatory</a:t>
            </a:r>
            <a:r>
              <a:rPr sz="2400" spc="-55" dirty="0">
                <a:latin typeface="Trebuchet MS"/>
                <a:cs typeface="Trebuchet MS"/>
              </a:rPr>
              <a:t> </a:t>
            </a:r>
            <a:r>
              <a:rPr sz="2400" spc="-175" dirty="0">
                <a:latin typeface="Trebuchet MS"/>
                <a:cs typeface="Trebuchet MS"/>
              </a:rPr>
              <a:t>duct.</a:t>
            </a:r>
            <a:endParaRPr sz="2400">
              <a:latin typeface="Trebuchet MS"/>
              <a:cs typeface="Trebuchet MS"/>
            </a:endParaRPr>
          </a:p>
          <a:p>
            <a:pPr marL="298450" marR="325120" indent="-273050">
              <a:lnSpc>
                <a:spcPct val="100000"/>
              </a:lnSpc>
              <a:spcBef>
                <a:spcPts val="600"/>
              </a:spcBef>
              <a:buClr>
                <a:srgbClr val="33003E"/>
              </a:buClr>
              <a:buSzPct val="68750"/>
              <a:buFont typeface="UnDotum"/>
              <a:buChar char=""/>
              <a:tabLst>
                <a:tab pos="298450" algn="l"/>
              </a:tabLst>
            </a:pPr>
            <a:r>
              <a:rPr sz="2400" spc="-40" dirty="0">
                <a:latin typeface="Trebuchet MS"/>
                <a:cs typeface="Trebuchet MS"/>
              </a:rPr>
              <a:t>Ductus </a:t>
            </a:r>
            <a:r>
              <a:rPr sz="2400" spc="-130" dirty="0">
                <a:latin typeface="Trebuchet MS"/>
                <a:cs typeface="Trebuchet MS"/>
              </a:rPr>
              <a:t>deferens </a:t>
            </a:r>
            <a:r>
              <a:rPr sz="2400" spc="-105" dirty="0">
                <a:latin typeface="Trebuchet MS"/>
                <a:cs typeface="Trebuchet MS"/>
              </a:rPr>
              <a:t>is </a:t>
            </a:r>
            <a:r>
              <a:rPr sz="2400" spc="-110" dirty="0">
                <a:latin typeface="Trebuchet MS"/>
                <a:cs typeface="Trebuchet MS"/>
              </a:rPr>
              <a:t>also  </a:t>
            </a:r>
            <a:r>
              <a:rPr sz="2400" spc="-170" dirty="0">
                <a:latin typeface="Trebuchet MS"/>
                <a:cs typeface="Trebuchet MS"/>
              </a:rPr>
              <a:t>called </a:t>
            </a:r>
            <a:r>
              <a:rPr sz="2400" spc="-140" dirty="0">
                <a:latin typeface="Trebuchet MS"/>
                <a:cs typeface="Trebuchet MS"/>
              </a:rPr>
              <a:t>vas</a:t>
            </a:r>
            <a:r>
              <a:rPr sz="2400" spc="35" dirty="0">
                <a:latin typeface="Trebuchet MS"/>
                <a:cs typeface="Trebuchet MS"/>
              </a:rPr>
              <a:t> </a:t>
            </a:r>
            <a:r>
              <a:rPr sz="2400" spc="-155" dirty="0">
                <a:latin typeface="Trebuchet MS"/>
                <a:cs typeface="Trebuchet MS"/>
              </a:rPr>
              <a:t>deferens.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206740" y="5768340"/>
            <a:ext cx="280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"/>
                <a:cs typeface="Arial"/>
              </a:rPr>
              <a:t>23</a:t>
            </a:r>
            <a:endParaRPr sz="1800">
              <a:latin typeface="Arial"/>
              <a:cs typeface="Arial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4271070" y="1616770"/>
            <a:ext cx="4504569" cy="376923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440236" y="345079"/>
            <a:ext cx="282575" cy="1190625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2100"/>
              </a:lnSpc>
            </a:pPr>
            <a:r>
              <a:rPr sz="1800" spc="-10" dirty="0">
                <a:latin typeface="Arial"/>
                <a:cs typeface="Arial"/>
              </a:rPr>
              <a:t>31-03-2014</a:t>
            </a:r>
            <a:endParaRPr sz="18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76200" y="0"/>
            <a:ext cx="0" cy="6858000"/>
          </a:xfrm>
          <a:custGeom>
            <a:avLst/>
            <a:gdLst/>
            <a:ahLst/>
            <a:cxnLst/>
            <a:rect l="l" t="t" r="r" b="b"/>
            <a:pathLst>
              <a:path h="6858000">
                <a:moveTo>
                  <a:pt x="0" y="0"/>
                </a:moveTo>
                <a:lnTo>
                  <a:pt x="0" y="6858000"/>
                </a:lnTo>
              </a:path>
            </a:pathLst>
          </a:custGeom>
          <a:ln w="57146">
            <a:solidFill>
              <a:srgbClr val="ABA8A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8839200" y="0"/>
            <a:ext cx="304800" cy="6858000"/>
            <a:chOff x="8839200" y="0"/>
            <a:chExt cx="304800" cy="6858000"/>
          </a:xfrm>
        </p:grpSpPr>
        <p:sp>
          <p:nvSpPr>
            <p:cNvPr id="5" name="object 5"/>
            <p:cNvSpPr/>
            <p:nvPr/>
          </p:nvSpPr>
          <p:spPr>
            <a:xfrm>
              <a:off x="8839200" y="0"/>
              <a:ext cx="304800" cy="6858000"/>
            </a:xfrm>
            <a:custGeom>
              <a:avLst/>
              <a:gdLst/>
              <a:ahLst/>
              <a:cxnLst/>
              <a:rect l="l" t="t" r="r" b="b"/>
              <a:pathLst>
                <a:path w="304800" h="6858000">
                  <a:moveTo>
                    <a:pt x="304800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304800" y="6858000"/>
                  </a:lnTo>
                  <a:close/>
                </a:path>
              </a:pathLst>
            </a:custGeom>
            <a:solidFill>
              <a:srgbClr val="ABA8AD">
                <a:alpha val="86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8915400" y="0"/>
              <a:ext cx="0" cy="6858000"/>
            </a:xfrm>
            <a:custGeom>
              <a:avLst/>
              <a:gdLst/>
              <a:ahLst/>
              <a:cxnLst/>
              <a:rect l="l" t="t" r="r" b="b"/>
              <a:pathLst>
                <a:path h="685800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ln w="9344">
              <a:solidFill>
                <a:srgbClr val="33003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/>
          <p:nvPr/>
        </p:nvSpPr>
        <p:spPr>
          <a:xfrm>
            <a:off x="8155940" y="5715000"/>
            <a:ext cx="549910" cy="549910"/>
          </a:xfrm>
          <a:custGeom>
            <a:avLst/>
            <a:gdLst/>
            <a:ahLst/>
            <a:cxnLst/>
            <a:rect l="l" t="t" r="r" b="b"/>
            <a:pathLst>
              <a:path w="549909" h="549910">
                <a:moveTo>
                  <a:pt x="275589" y="0"/>
                </a:moveTo>
                <a:lnTo>
                  <a:pt x="224997" y="4306"/>
                </a:lnTo>
                <a:lnTo>
                  <a:pt x="177812" y="16766"/>
                </a:lnTo>
                <a:lnTo>
                  <a:pt x="134714" y="36688"/>
                </a:lnTo>
                <a:lnTo>
                  <a:pt x="96382" y="63385"/>
                </a:lnTo>
                <a:lnTo>
                  <a:pt x="63496" y="96164"/>
                </a:lnTo>
                <a:lnTo>
                  <a:pt x="36735" y="134337"/>
                </a:lnTo>
                <a:lnTo>
                  <a:pt x="16780" y="177214"/>
                </a:lnTo>
                <a:lnTo>
                  <a:pt x="4308" y="224105"/>
                </a:lnTo>
                <a:lnTo>
                  <a:pt x="0" y="274319"/>
                </a:lnTo>
                <a:lnTo>
                  <a:pt x="4308" y="324912"/>
                </a:lnTo>
                <a:lnTo>
                  <a:pt x="16780" y="372097"/>
                </a:lnTo>
                <a:lnTo>
                  <a:pt x="36735" y="415195"/>
                </a:lnTo>
                <a:lnTo>
                  <a:pt x="63496" y="453527"/>
                </a:lnTo>
                <a:lnTo>
                  <a:pt x="96382" y="486413"/>
                </a:lnTo>
                <a:lnTo>
                  <a:pt x="134714" y="513174"/>
                </a:lnTo>
                <a:lnTo>
                  <a:pt x="177812" y="533129"/>
                </a:lnTo>
                <a:lnTo>
                  <a:pt x="224997" y="545601"/>
                </a:lnTo>
                <a:lnTo>
                  <a:pt x="275589" y="549910"/>
                </a:lnTo>
                <a:lnTo>
                  <a:pt x="325804" y="545601"/>
                </a:lnTo>
                <a:lnTo>
                  <a:pt x="372695" y="533129"/>
                </a:lnTo>
                <a:lnTo>
                  <a:pt x="415572" y="513174"/>
                </a:lnTo>
                <a:lnTo>
                  <a:pt x="453745" y="486413"/>
                </a:lnTo>
                <a:lnTo>
                  <a:pt x="486524" y="453527"/>
                </a:lnTo>
                <a:lnTo>
                  <a:pt x="513221" y="415195"/>
                </a:lnTo>
                <a:lnTo>
                  <a:pt x="533143" y="372097"/>
                </a:lnTo>
                <a:lnTo>
                  <a:pt x="545603" y="324912"/>
                </a:lnTo>
                <a:lnTo>
                  <a:pt x="549909" y="274319"/>
                </a:lnTo>
                <a:lnTo>
                  <a:pt x="545603" y="224105"/>
                </a:lnTo>
                <a:lnTo>
                  <a:pt x="533143" y="177214"/>
                </a:lnTo>
                <a:lnTo>
                  <a:pt x="513221" y="134337"/>
                </a:lnTo>
                <a:lnTo>
                  <a:pt x="486524" y="96164"/>
                </a:lnTo>
                <a:lnTo>
                  <a:pt x="453745" y="63385"/>
                </a:lnTo>
                <a:lnTo>
                  <a:pt x="415572" y="36688"/>
                </a:lnTo>
                <a:lnTo>
                  <a:pt x="372695" y="16766"/>
                </a:lnTo>
                <a:lnTo>
                  <a:pt x="325804" y="4306"/>
                </a:lnTo>
                <a:lnTo>
                  <a:pt x="275589" y="0"/>
                </a:lnTo>
                <a:close/>
              </a:path>
            </a:pathLst>
          </a:custGeom>
          <a:solidFill>
            <a:srgbClr val="33003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8206740" y="5768340"/>
            <a:ext cx="280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"/>
                <a:cs typeface="Arial"/>
              </a:rPr>
              <a:t>24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311210" y="247710"/>
            <a:ext cx="3986529" cy="4861560"/>
            <a:chOff x="311210" y="247710"/>
            <a:chExt cx="3986529" cy="4861560"/>
          </a:xfrm>
        </p:grpSpPr>
        <p:sp>
          <p:nvSpPr>
            <p:cNvPr id="10" name="object 10"/>
            <p:cNvSpPr/>
            <p:nvPr/>
          </p:nvSpPr>
          <p:spPr>
            <a:xfrm>
              <a:off x="311210" y="247710"/>
              <a:ext cx="3986409" cy="486143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259840" y="621029"/>
              <a:ext cx="1870710" cy="215900"/>
            </a:xfrm>
            <a:custGeom>
              <a:avLst/>
              <a:gdLst/>
              <a:ahLst/>
              <a:cxnLst/>
              <a:rect l="l" t="t" r="r" b="b"/>
              <a:pathLst>
                <a:path w="1870710" h="215900">
                  <a:moveTo>
                    <a:pt x="1870710" y="215900"/>
                  </a:moveTo>
                  <a:lnTo>
                    <a:pt x="1440180" y="0"/>
                  </a:lnTo>
                </a:path>
                <a:path w="1870710" h="215900">
                  <a:moveTo>
                    <a:pt x="0" y="215900"/>
                  </a:moveTo>
                  <a:lnTo>
                    <a:pt x="360679" y="0"/>
                  </a:lnTo>
                </a:path>
              </a:pathLst>
            </a:custGeom>
            <a:ln w="28393">
              <a:solidFill>
                <a:srgbClr val="33003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/>
          <p:nvPr/>
        </p:nvSpPr>
        <p:spPr>
          <a:xfrm>
            <a:off x="5928420" y="247710"/>
            <a:ext cx="1753749" cy="490334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427990" y="223520"/>
            <a:ext cx="1720214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35" dirty="0">
                <a:solidFill>
                  <a:srgbClr val="000000"/>
                </a:solidFill>
              </a:rPr>
              <a:t>Ductus</a:t>
            </a:r>
            <a:r>
              <a:rPr sz="2000" spc="-95" dirty="0">
                <a:solidFill>
                  <a:srgbClr val="000000"/>
                </a:solidFill>
              </a:rPr>
              <a:t> </a:t>
            </a:r>
            <a:r>
              <a:rPr sz="2000" spc="-110" dirty="0">
                <a:solidFill>
                  <a:srgbClr val="000000"/>
                </a:solidFill>
              </a:rPr>
              <a:t>deferens</a:t>
            </a:r>
            <a:endParaRPr sz="2000"/>
          </a:p>
        </p:txBody>
      </p:sp>
      <p:sp>
        <p:nvSpPr>
          <p:cNvPr id="14" name="object 14"/>
          <p:cNvSpPr txBox="1"/>
          <p:nvPr/>
        </p:nvSpPr>
        <p:spPr>
          <a:xfrm rot="21540000">
            <a:off x="2548008" y="1870636"/>
            <a:ext cx="825541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000"/>
              </a:lnSpc>
            </a:pPr>
            <a:r>
              <a:rPr sz="2000" spc="-155" dirty="0">
                <a:latin typeface="Trebuchet MS"/>
                <a:cs typeface="Trebuchet MS"/>
              </a:rPr>
              <a:t>Sem</a:t>
            </a:r>
            <a:r>
              <a:rPr sz="3000" spc="-232" baseline="1388" dirty="0">
                <a:latin typeface="Trebuchet MS"/>
                <a:cs typeface="Trebuchet MS"/>
              </a:rPr>
              <a:t>inal</a:t>
            </a:r>
            <a:endParaRPr sz="3000" baseline="1388">
              <a:latin typeface="Trebuchet MS"/>
              <a:cs typeface="Trebuchet MS"/>
            </a:endParaRPr>
          </a:p>
        </p:txBody>
      </p:sp>
      <p:sp>
        <p:nvSpPr>
          <p:cNvPr id="15" name="object 15"/>
          <p:cNvSpPr txBox="1"/>
          <p:nvPr/>
        </p:nvSpPr>
        <p:spPr>
          <a:xfrm rot="21540000">
            <a:off x="3463822" y="2149442"/>
            <a:ext cx="613240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000"/>
              </a:lnSpc>
            </a:pPr>
            <a:r>
              <a:rPr sz="2000" spc="-145" dirty="0">
                <a:latin typeface="Trebuchet MS"/>
                <a:cs typeface="Trebuchet MS"/>
              </a:rPr>
              <a:t>ves</a:t>
            </a:r>
            <a:r>
              <a:rPr sz="3000" spc="-217" baseline="1388" dirty="0">
                <a:latin typeface="Trebuchet MS"/>
                <a:cs typeface="Trebuchet MS"/>
              </a:rPr>
              <a:t>icl</a:t>
            </a:r>
            <a:endParaRPr sz="3000" baseline="1388">
              <a:latin typeface="Trebuchet MS"/>
              <a:cs typeface="Trebuchet MS"/>
            </a:endParaRPr>
          </a:p>
        </p:txBody>
      </p:sp>
      <p:sp>
        <p:nvSpPr>
          <p:cNvPr id="16" name="object 16"/>
          <p:cNvSpPr txBox="1"/>
          <p:nvPr/>
        </p:nvSpPr>
        <p:spPr>
          <a:xfrm rot="21540000">
            <a:off x="3422936" y="2460825"/>
            <a:ext cx="283697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000"/>
              </a:lnSpc>
            </a:pPr>
            <a:r>
              <a:rPr sz="2000" spc="-135" dirty="0">
                <a:latin typeface="Trebuchet MS"/>
                <a:cs typeface="Trebuchet MS"/>
              </a:rPr>
              <a:t>e</a:t>
            </a:r>
            <a:endParaRPr sz="2000">
              <a:latin typeface="Trebuchet MS"/>
              <a:cs typeface="Trebuchet MS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1332230" y="2924810"/>
            <a:ext cx="1654810" cy="1512570"/>
          </a:xfrm>
          <a:custGeom>
            <a:avLst/>
            <a:gdLst/>
            <a:ahLst/>
            <a:cxnLst/>
            <a:rect l="l" t="t" r="r" b="b"/>
            <a:pathLst>
              <a:path w="1654810" h="1512570">
                <a:moveTo>
                  <a:pt x="1438909" y="0"/>
                </a:moveTo>
                <a:lnTo>
                  <a:pt x="0" y="1512570"/>
                </a:lnTo>
              </a:path>
              <a:path w="1654810" h="1512570">
                <a:moveTo>
                  <a:pt x="1654809" y="143510"/>
                </a:moveTo>
                <a:lnTo>
                  <a:pt x="1150620" y="288289"/>
                </a:lnTo>
              </a:path>
            </a:pathLst>
          </a:custGeom>
          <a:ln w="28393">
            <a:solidFill>
              <a:srgbClr val="3300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-27300" y="4471670"/>
            <a:ext cx="1276985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2000" spc="-95" dirty="0">
                <a:latin typeface="Trebuchet MS"/>
                <a:cs typeface="Trebuchet MS"/>
              </a:rPr>
              <a:t>ovu</a:t>
            </a:r>
            <a:r>
              <a:rPr sz="2000" spc="-95" dirty="0">
                <a:latin typeface="Trebuchet MS"/>
                <a:cs typeface="Trebuchet MS"/>
              </a:rPr>
              <a:t>latory</a:t>
            </a:r>
            <a:r>
              <a:rPr sz="2000" spc="-110" dirty="0">
                <a:latin typeface="Trebuchet MS"/>
                <a:cs typeface="Trebuchet MS"/>
              </a:rPr>
              <a:t> duct</a:t>
            </a:r>
            <a:endParaRPr sz="2000" dirty="0">
              <a:latin typeface="Trebuchet MS"/>
              <a:cs typeface="Trebuchet MS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6974840" y="1733550"/>
            <a:ext cx="820419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spc="-30" dirty="0">
                <a:latin typeface="Trebuchet MS"/>
                <a:cs typeface="Trebuchet MS"/>
              </a:rPr>
              <a:t>Ductus  </a:t>
            </a:r>
            <a:r>
              <a:rPr sz="1800" spc="-100" dirty="0">
                <a:latin typeface="Trebuchet MS"/>
                <a:cs typeface="Trebuchet MS"/>
              </a:rPr>
              <a:t>d</a:t>
            </a:r>
            <a:r>
              <a:rPr sz="1800" spc="-114" dirty="0">
                <a:latin typeface="Trebuchet MS"/>
                <a:cs typeface="Trebuchet MS"/>
              </a:rPr>
              <a:t>e</a:t>
            </a:r>
            <a:r>
              <a:rPr sz="1800" spc="-140" dirty="0">
                <a:latin typeface="Trebuchet MS"/>
                <a:cs typeface="Trebuchet MS"/>
              </a:rPr>
              <a:t>f</a:t>
            </a:r>
            <a:r>
              <a:rPr sz="1800" spc="-195" dirty="0">
                <a:latin typeface="Trebuchet MS"/>
                <a:cs typeface="Trebuchet MS"/>
              </a:rPr>
              <a:t>e</a:t>
            </a:r>
            <a:r>
              <a:rPr sz="1800" spc="-5" dirty="0">
                <a:latin typeface="Trebuchet MS"/>
                <a:cs typeface="Trebuchet MS"/>
              </a:rPr>
              <a:t>r</a:t>
            </a:r>
            <a:r>
              <a:rPr sz="1800" spc="-114" dirty="0">
                <a:latin typeface="Trebuchet MS"/>
                <a:cs typeface="Trebuchet MS"/>
              </a:rPr>
              <a:t>e</a:t>
            </a:r>
            <a:r>
              <a:rPr sz="1800" spc="-60" dirty="0">
                <a:latin typeface="Trebuchet MS"/>
                <a:cs typeface="Trebuchet MS"/>
              </a:rPr>
              <a:t>ns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5651500" y="2053589"/>
            <a:ext cx="2160270" cy="3103880"/>
          </a:xfrm>
          <a:custGeom>
            <a:avLst/>
            <a:gdLst/>
            <a:ahLst/>
            <a:cxnLst/>
            <a:rect l="l" t="t" r="r" b="b"/>
            <a:pathLst>
              <a:path w="2160270" h="3103879">
                <a:moveTo>
                  <a:pt x="1799590" y="7620"/>
                </a:moveTo>
                <a:lnTo>
                  <a:pt x="2160270" y="0"/>
                </a:lnTo>
              </a:path>
              <a:path w="2160270" h="3103879">
                <a:moveTo>
                  <a:pt x="935990" y="871220"/>
                </a:moveTo>
                <a:lnTo>
                  <a:pt x="0" y="1591310"/>
                </a:lnTo>
              </a:path>
              <a:path w="2160270" h="3103879">
                <a:moveTo>
                  <a:pt x="1079500" y="3103880"/>
                </a:moveTo>
                <a:lnTo>
                  <a:pt x="1270" y="2887980"/>
                </a:lnTo>
              </a:path>
            </a:pathLst>
          </a:custGeom>
          <a:ln w="28393">
            <a:solidFill>
              <a:srgbClr val="3300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3879850" y="3390900"/>
            <a:ext cx="72898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spc="-45" dirty="0">
                <a:latin typeface="Trebuchet MS"/>
                <a:cs typeface="Trebuchet MS"/>
              </a:rPr>
              <a:t>S</a:t>
            </a:r>
            <a:r>
              <a:rPr sz="1800" spc="-125" dirty="0">
                <a:latin typeface="Trebuchet MS"/>
                <a:cs typeface="Trebuchet MS"/>
              </a:rPr>
              <a:t>e</a:t>
            </a:r>
            <a:r>
              <a:rPr sz="1800" spc="-110" dirty="0">
                <a:latin typeface="Trebuchet MS"/>
                <a:cs typeface="Trebuchet MS"/>
              </a:rPr>
              <a:t>m</a:t>
            </a:r>
            <a:r>
              <a:rPr sz="1800" spc="-120" dirty="0">
                <a:latin typeface="Trebuchet MS"/>
                <a:cs typeface="Trebuchet MS"/>
              </a:rPr>
              <a:t>i</a:t>
            </a:r>
            <a:r>
              <a:rPr sz="1800" spc="-135" dirty="0">
                <a:latin typeface="Trebuchet MS"/>
                <a:cs typeface="Trebuchet MS"/>
              </a:rPr>
              <a:t>na</a:t>
            </a:r>
            <a:r>
              <a:rPr sz="1800" spc="-140" dirty="0">
                <a:latin typeface="Trebuchet MS"/>
                <a:cs typeface="Trebuchet MS"/>
              </a:rPr>
              <a:t>l  </a:t>
            </a:r>
            <a:r>
              <a:rPr sz="1800" spc="-105" dirty="0">
                <a:latin typeface="Trebuchet MS"/>
                <a:cs typeface="Trebuchet MS"/>
              </a:rPr>
              <a:t>vesicle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4577079" y="4470400"/>
            <a:ext cx="1271270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10" dirty="0">
                <a:latin typeface="Trebuchet MS"/>
                <a:cs typeface="Trebuchet MS"/>
              </a:rPr>
              <a:t>Ejaculatory</a:t>
            </a:r>
            <a:endParaRPr sz="1800">
              <a:latin typeface="Trebuchet MS"/>
              <a:cs typeface="Trebuchet MS"/>
            </a:endParaRPr>
          </a:p>
          <a:p>
            <a:pPr marL="927100" marR="5080">
              <a:lnSpc>
                <a:spcPct val="100000"/>
              </a:lnSpc>
            </a:pPr>
            <a:r>
              <a:rPr sz="1800" spc="-90" dirty="0">
                <a:latin typeface="Trebuchet MS"/>
                <a:cs typeface="Trebuchet MS"/>
              </a:rPr>
              <a:t>d</a:t>
            </a:r>
            <a:r>
              <a:rPr sz="1800" spc="-75" dirty="0">
                <a:latin typeface="Trebuchet MS"/>
                <a:cs typeface="Trebuchet MS"/>
              </a:rPr>
              <a:t>uc  </a:t>
            </a:r>
            <a:r>
              <a:rPr sz="1800" spc="-114" dirty="0">
                <a:latin typeface="Trebuchet MS"/>
                <a:cs typeface="Trebuchet MS"/>
              </a:rPr>
              <a:t>t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7451090" y="4580890"/>
            <a:ext cx="289560" cy="433070"/>
          </a:xfrm>
          <a:custGeom>
            <a:avLst/>
            <a:gdLst/>
            <a:ahLst/>
            <a:cxnLst/>
            <a:rect l="l" t="t" r="r" b="b"/>
            <a:pathLst>
              <a:path w="289559" h="433070">
                <a:moveTo>
                  <a:pt x="0" y="0"/>
                </a:moveTo>
                <a:lnTo>
                  <a:pt x="289559" y="433070"/>
                </a:lnTo>
              </a:path>
            </a:pathLst>
          </a:custGeom>
          <a:ln w="28393">
            <a:solidFill>
              <a:srgbClr val="3300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 txBox="1"/>
          <p:nvPr/>
        </p:nvSpPr>
        <p:spPr>
          <a:xfrm>
            <a:off x="7818119" y="4975859"/>
            <a:ext cx="78041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5" dirty="0">
                <a:latin typeface="Trebuchet MS"/>
                <a:cs typeface="Trebuchet MS"/>
              </a:rPr>
              <a:t>A</a:t>
            </a:r>
            <a:r>
              <a:rPr sz="1800" spc="15" dirty="0">
                <a:latin typeface="Trebuchet MS"/>
                <a:cs typeface="Trebuchet MS"/>
              </a:rPr>
              <a:t>m</a:t>
            </a:r>
            <a:r>
              <a:rPr sz="1800" spc="-110" dirty="0">
                <a:latin typeface="Trebuchet MS"/>
                <a:cs typeface="Trebuchet MS"/>
              </a:rPr>
              <a:t>pul</a:t>
            </a:r>
            <a:r>
              <a:rPr sz="1800" spc="-145" dirty="0">
                <a:latin typeface="Trebuchet MS"/>
                <a:cs typeface="Trebuchet MS"/>
              </a:rPr>
              <a:t>l</a:t>
            </a:r>
            <a:r>
              <a:rPr sz="1800" spc="-180" dirty="0">
                <a:latin typeface="Trebuchet MS"/>
                <a:cs typeface="Trebuchet MS"/>
              </a:rPr>
              <a:t>a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-25247" y="5321300"/>
            <a:ext cx="8055609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2400" spc="-100" dirty="0">
                <a:latin typeface="Trebuchet MS"/>
                <a:cs typeface="Trebuchet MS"/>
              </a:rPr>
              <a:t>ejacul</a:t>
            </a:r>
            <a:r>
              <a:rPr sz="2400" spc="-100" dirty="0">
                <a:latin typeface="Trebuchet MS"/>
                <a:cs typeface="Trebuchet MS"/>
              </a:rPr>
              <a:t>atory </a:t>
            </a:r>
            <a:r>
              <a:rPr sz="2400" spc="-130" dirty="0">
                <a:latin typeface="Trebuchet MS"/>
                <a:cs typeface="Trebuchet MS"/>
              </a:rPr>
              <a:t>duct </a:t>
            </a:r>
            <a:r>
              <a:rPr sz="2400" spc="-114" dirty="0">
                <a:latin typeface="Trebuchet MS"/>
                <a:cs typeface="Trebuchet MS"/>
              </a:rPr>
              <a:t>pierces </a:t>
            </a:r>
            <a:r>
              <a:rPr sz="2400" spc="-145" dirty="0">
                <a:latin typeface="Trebuchet MS"/>
                <a:cs typeface="Trebuchet MS"/>
              </a:rPr>
              <a:t>the </a:t>
            </a:r>
            <a:r>
              <a:rPr sz="2400" spc="-110" dirty="0">
                <a:latin typeface="Trebuchet MS"/>
                <a:cs typeface="Trebuchet MS"/>
              </a:rPr>
              <a:t>prostate </a:t>
            </a:r>
            <a:r>
              <a:rPr sz="2400" spc="-160" dirty="0">
                <a:latin typeface="Trebuchet MS"/>
                <a:cs typeface="Trebuchet MS"/>
              </a:rPr>
              <a:t>and </a:t>
            </a:r>
            <a:r>
              <a:rPr sz="2400" spc="-85" dirty="0">
                <a:latin typeface="Trebuchet MS"/>
                <a:cs typeface="Trebuchet MS"/>
              </a:rPr>
              <a:t>opens </a:t>
            </a:r>
            <a:r>
              <a:rPr sz="2400" spc="-100" dirty="0">
                <a:latin typeface="Trebuchet MS"/>
                <a:cs typeface="Trebuchet MS"/>
              </a:rPr>
              <a:t>into </a:t>
            </a:r>
            <a:r>
              <a:rPr sz="2400" spc="-110" dirty="0">
                <a:latin typeface="Trebuchet MS"/>
                <a:cs typeface="Trebuchet MS"/>
              </a:rPr>
              <a:t>prostatic</a:t>
            </a:r>
            <a:r>
              <a:rPr sz="2400" spc="-95" dirty="0">
                <a:latin typeface="Trebuchet MS"/>
                <a:cs typeface="Trebuchet MS"/>
              </a:rPr>
              <a:t> </a:t>
            </a:r>
            <a:r>
              <a:rPr sz="2400" spc="-140" dirty="0">
                <a:latin typeface="Trebuchet MS"/>
                <a:cs typeface="Trebuchet MS"/>
              </a:rPr>
              <a:t>urethra.</a:t>
            </a:r>
            <a:endParaRPr sz="2400" dirty="0">
              <a:latin typeface="Trebuchet MS"/>
              <a:cs typeface="Trebuchet MS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43174" y="5687059"/>
            <a:ext cx="4164329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0" dirty="0">
                <a:latin typeface="Trebuchet MS"/>
                <a:cs typeface="Trebuchet MS"/>
              </a:rPr>
              <a:t>s </a:t>
            </a:r>
            <a:r>
              <a:rPr sz="2400" spc="-130" dirty="0">
                <a:latin typeface="Trebuchet MS"/>
                <a:cs typeface="Trebuchet MS"/>
              </a:rPr>
              <a:t>deferens </a:t>
            </a:r>
            <a:r>
              <a:rPr sz="2400" spc="-85" dirty="0">
                <a:latin typeface="Trebuchet MS"/>
                <a:cs typeface="Trebuchet MS"/>
              </a:rPr>
              <a:t>consists </a:t>
            </a:r>
            <a:r>
              <a:rPr sz="2400" spc="-130" dirty="0">
                <a:latin typeface="Trebuchet MS"/>
                <a:cs typeface="Trebuchet MS"/>
              </a:rPr>
              <a:t>of </a:t>
            </a:r>
            <a:r>
              <a:rPr sz="2400" spc="-114" dirty="0">
                <a:latin typeface="Trebuchet MS"/>
                <a:cs typeface="Trebuchet MS"/>
              </a:rPr>
              <a:t>three</a:t>
            </a:r>
            <a:r>
              <a:rPr sz="2400" spc="60" dirty="0">
                <a:latin typeface="Trebuchet MS"/>
                <a:cs typeface="Trebuchet MS"/>
              </a:rPr>
              <a:t> </a:t>
            </a:r>
            <a:r>
              <a:rPr sz="2400" spc="-110" dirty="0">
                <a:latin typeface="Trebuchet MS"/>
                <a:cs typeface="Trebuchet MS"/>
              </a:rPr>
              <a:t>coats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-76837" y="6052820"/>
            <a:ext cx="454342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100" dirty="0">
                <a:latin typeface="Trebuchet MS"/>
                <a:cs typeface="Trebuchet MS"/>
              </a:rPr>
              <a:t>cosa </a:t>
            </a:r>
            <a:r>
              <a:rPr sz="2400" spc="-85" dirty="0">
                <a:latin typeface="Trebuchet MS"/>
                <a:cs typeface="Trebuchet MS"/>
              </a:rPr>
              <a:t>II) Muscular </a:t>
            </a:r>
            <a:r>
              <a:rPr sz="2400" spc="-145" dirty="0">
                <a:latin typeface="Trebuchet MS"/>
                <a:cs typeface="Trebuchet MS"/>
              </a:rPr>
              <a:t>layer </a:t>
            </a:r>
            <a:r>
              <a:rPr sz="2400" spc="-80" dirty="0">
                <a:latin typeface="Trebuchet MS"/>
                <a:cs typeface="Trebuchet MS"/>
              </a:rPr>
              <a:t>III)</a:t>
            </a:r>
            <a:r>
              <a:rPr sz="2400" spc="120" dirty="0">
                <a:latin typeface="Trebuchet MS"/>
                <a:cs typeface="Trebuchet MS"/>
              </a:rPr>
              <a:t> </a:t>
            </a:r>
            <a:r>
              <a:rPr sz="2400" spc="-120" dirty="0">
                <a:latin typeface="Trebuchet MS"/>
                <a:cs typeface="Trebuchet MS"/>
              </a:rPr>
              <a:t>Adventitia</a:t>
            </a:r>
            <a:endParaRPr sz="24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440236" y="345079"/>
            <a:ext cx="282575" cy="1190625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2100"/>
              </a:lnSpc>
            </a:pPr>
            <a:r>
              <a:rPr sz="1800" spc="-10" dirty="0">
                <a:latin typeface="Arial"/>
                <a:cs typeface="Arial"/>
              </a:rPr>
              <a:t>31-03-2014</a:t>
            </a:r>
            <a:endParaRPr sz="18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76200" y="0"/>
            <a:ext cx="0" cy="6858000"/>
          </a:xfrm>
          <a:custGeom>
            <a:avLst/>
            <a:gdLst/>
            <a:ahLst/>
            <a:cxnLst/>
            <a:rect l="l" t="t" r="r" b="b"/>
            <a:pathLst>
              <a:path h="6858000">
                <a:moveTo>
                  <a:pt x="0" y="0"/>
                </a:moveTo>
                <a:lnTo>
                  <a:pt x="0" y="6858000"/>
                </a:lnTo>
              </a:path>
            </a:pathLst>
          </a:custGeom>
          <a:ln w="57146">
            <a:solidFill>
              <a:srgbClr val="ABA8A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8839200" y="0"/>
            <a:ext cx="304800" cy="6858000"/>
            <a:chOff x="8839200" y="0"/>
            <a:chExt cx="304800" cy="6858000"/>
          </a:xfrm>
        </p:grpSpPr>
        <p:sp>
          <p:nvSpPr>
            <p:cNvPr id="5" name="object 5"/>
            <p:cNvSpPr/>
            <p:nvPr/>
          </p:nvSpPr>
          <p:spPr>
            <a:xfrm>
              <a:off x="8839200" y="0"/>
              <a:ext cx="304800" cy="6858000"/>
            </a:xfrm>
            <a:custGeom>
              <a:avLst/>
              <a:gdLst/>
              <a:ahLst/>
              <a:cxnLst/>
              <a:rect l="l" t="t" r="r" b="b"/>
              <a:pathLst>
                <a:path w="304800" h="6858000">
                  <a:moveTo>
                    <a:pt x="304800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304800" y="6858000"/>
                  </a:lnTo>
                  <a:close/>
                </a:path>
              </a:pathLst>
            </a:custGeom>
            <a:solidFill>
              <a:srgbClr val="ABA8AD">
                <a:alpha val="86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8915400" y="0"/>
              <a:ext cx="0" cy="6858000"/>
            </a:xfrm>
            <a:custGeom>
              <a:avLst/>
              <a:gdLst/>
              <a:ahLst/>
              <a:cxnLst/>
              <a:rect l="l" t="t" r="r" b="b"/>
              <a:pathLst>
                <a:path h="685800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ln w="9344">
              <a:solidFill>
                <a:srgbClr val="33003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/>
          <p:nvPr/>
        </p:nvSpPr>
        <p:spPr>
          <a:xfrm>
            <a:off x="8155940" y="5715000"/>
            <a:ext cx="549910" cy="549910"/>
          </a:xfrm>
          <a:custGeom>
            <a:avLst/>
            <a:gdLst/>
            <a:ahLst/>
            <a:cxnLst/>
            <a:rect l="l" t="t" r="r" b="b"/>
            <a:pathLst>
              <a:path w="549909" h="549910">
                <a:moveTo>
                  <a:pt x="275589" y="0"/>
                </a:moveTo>
                <a:lnTo>
                  <a:pt x="224997" y="4306"/>
                </a:lnTo>
                <a:lnTo>
                  <a:pt x="177812" y="16766"/>
                </a:lnTo>
                <a:lnTo>
                  <a:pt x="134714" y="36688"/>
                </a:lnTo>
                <a:lnTo>
                  <a:pt x="96382" y="63385"/>
                </a:lnTo>
                <a:lnTo>
                  <a:pt x="63496" y="96164"/>
                </a:lnTo>
                <a:lnTo>
                  <a:pt x="36735" y="134337"/>
                </a:lnTo>
                <a:lnTo>
                  <a:pt x="16780" y="177214"/>
                </a:lnTo>
                <a:lnTo>
                  <a:pt x="4308" y="224105"/>
                </a:lnTo>
                <a:lnTo>
                  <a:pt x="0" y="274319"/>
                </a:lnTo>
                <a:lnTo>
                  <a:pt x="4308" y="324912"/>
                </a:lnTo>
                <a:lnTo>
                  <a:pt x="16780" y="372097"/>
                </a:lnTo>
                <a:lnTo>
                  <a:pt x="36735" y="415195"/>
                </a:lnTo>
                <a:lnTo>
                  <a:pt x="63496" y="453527"/>
                </a:lnTo>
                <a:lnTo>
                  <a:pt x="96382" y="486413"/>
                </a:lnTo>
                <a:lnTo>
                  <a:pt x="134714" y="513174"/>
                </a:lnTo>
                <a:lnTo>
                  <a:pt x="177812" y="533129"/>
                </a:lnTo>
                <a:lnTo>
                  <a:pt x="224997" y="545601"/>
                </a:lnTo>
                <a:lnTo>
                  <a:pt x="275589" y="549910"/>
                </a:lnTo>
                <a:lnTo>
                  <a:pt x="325804" y="545601"/>
                </a:lnTo>
                <a:lnTo>
                  <a:pt x="372695" y="533129"/>
                </a:lnTo>
                <a:lnTo>
                  <a:pt x="415572" y="513174"/>
                </a:lnTo>
                <a:lnTo>
                  <a:pt x="453745" y="486413"/>
                </a:lnTo>
                <a:lnTo>
                  <a:pt x="486524" y="453527"/>
                </a:lnTo>
                <a:lnTo>
                  <a:pt x="513221" y="415195"/>
                </a:lnTo>
                <a:lnTo>
                  <a:pt x="533143" y="372097"/>
                </a:lnTo>
                <a:lnTo>
                  <a:pt x="545603" y="324912"/>
                </a:lnTo>
                <a:lnTo>
                  <a:pt x="549909" y="274319"/>
                </a:lnTo>
                <a:lnTo>
                  <a:pt x="545603" y="224105"/>
                </a:lnTo>
                <a:lnTo>
                  <a:pt x="533143" y="177214"/>
                </a:lnTo>
                <a:lnTo>
                  <a:pt x="513221" y="134337"/>
                </a:lnTo>
                <a:lnTo>
                  <a:pt x="486524" y="96164"/>
                </a:lnTo>
                <a:lnTo>
                  <a:pt x="453745" y="63385"/>
                </a:lnTo>
                <a:lnTo>
                  <a:pt x="415572" y="36688"/>
                </a:lnTo>
                <a:lnTo>
                  <a:pt x="372695" y="16766"/>
                </a:lnTo>
                <a:lnTo>
                  <a:pt x="325804" y="4306"/>
                </a:lnTo>
                <a:lnTo>
                  <a:pt x="275589" y="0"/>
                </a:lnTo>
                <a:close/>
              </a:path>
            </a:pathLst>
          </a:custGeom>
          <a:solidFill>
            <a:srgbClr val="33003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2091689" y="241300"/>
            <a:ext cx="4932045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265" dirty="0"/>
              <a:t>DUCTUS</a:t>
            </a:r>
            <a:r>
              <a:rPr spc="-155" dirty="0"/>
              <a:t> </a:t>
            </a:r>
            <a:r>
              <a:rPr spc="60" dirty="0"/>
              <a:t>DEFERENS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8206740" y="5768340"/>
            <a:ext cx="280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"/>
                <a:cs typeface="Arial"/>
              </a:rPr>
              <a:t>25</a:t>
            </a:r>
            <a:endParaRPr sz="1800">
              <a:latin typeface="Arial"/>
              <a:cs typeface="Arial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240090" y="896680"/>
            <a:ext cx="8160899" cy="404355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4603750" y="1734820"/>
            <a:ext cx="80835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20" dirty="0">
                <a:latin typeface="Trebuchet MS"/>
                <a:cs typeface="Trebuchet MS"/>
              </a:rPr>
              <a:t>M</a:t>
            </a:r>
            <a:r>
              <a:rPr sz="2000" spc="25" dirty="0">
                <a:latin typeface="Trebuchet MS"/>
                <a:cs typeface="Trebuchet MS"/>
              </a:rPr>
              <a:t>u</a:t>
            </a:r>
            <a:r>
              <a:rPr sz="2000" spc="-114" dirty="0">
                <a:latin typeface="Trebuchet MS"/>
                <a:cs typeface="Trebuchet MS"/>
              </a:rPr>
              <a:t>c</a:t>
            </a:r>
            <a:r>
              <a:rPr sz="2000" spc="25" dirty="0">
                <a:latin typeface="Trebuchet MS"/>
                <a:cs typeface="Trebuchet MS"/>
              </a:rPr>
              <a:t>o</a:t>
            </a:r>
            <a:r>
              <a:rPr sz="2000" spc="-125" dirty="0">
                <a:latin typeface="Trebuchet MS"/>
                <a:cs typeface="Trebuchet MS"/>
              </a:rPr>
              <a:t>sa</a:t>
            </a:r>
            <a:endParaRPr sz="2000">
              <a:latin typeface="Trebuchet MS"/>
              <a:cs typeface="Trebuchet MS"/>
            </a:endParaRPr>
          </a:p>
        </p:txBody>
      </p:sp>
      <p:sp>
        <p:nvSpPr>
          <p:cNvPr id="12" name="object 12"/>
          <p:cNvSpPr txBox="1"/>
          <p:nvPr/>
        </p:nvSpPr>
        <p:spPr>
          <a:xfrm rot="21300000">
            <a:off x="1747413" y="1172900"/>
            <a:ext cx="1812396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000"/>
              </a:lnSpc>
            </a:pPr>
            <a:r>
              <a:rPr sz="2000" spc="-85" dirty="0">
                <a:latin typeface="Trebuchet MS"/>
                <a:cs typeface="Trebuchet MS"/>
              </a:rPr>
              <a:t>Inner</a:t>
            </a:r>
            <a:r>
              <a:rPr sz="2000" spc="-125" dirty="0">
                <a:latin typeface="Trebuchet MS"/>
                <a:cs typeface="Trebuchet MS"/>
              </a:rPr>
              <a:t> l</a:t>
            </a:r>
            <a:r>
              <a:rPr sz="3000" spc="-187" baseline="1388" dirty="0">
                <a:latin typeface="Trebuchet MS"/>
                <a:cs typeface="Trebuchet MS"/>
              </a:rPr>
              <a:t>ongitudinal</a:t>
            </a:r>
            <a:endParaRPr sz="3000" baseline="1388">
              <a:latin typeface="Trebuchet MS"/>
              <a:cs typeface="Trebuchet MS"/>
            </a:endParaRPr>
          </a:p>
        </p:txBody>
      </p:sp>
      <p:sp>
        <p:nvSpPr>
          <p:cNvPr id="13" name="object 13"/>
          <p:cNvSpPr txBox="1"/>
          <p:nvPr/>
        </p:nvSpPr>
        <p:spPr>
          <a:xfrm rot="21120000">
            <a:off x="530731" y="2117271"/>
            <a:ext cx="1625250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000"/>
              </a:lnSpc>
            </a:pPr>
            <a:r>
              <a:rPr sz="2000" spc="-90" dirty="0">
                <a:latin typeface="Trebuchet MS"/>
                <a:cs typeface="Trebuchet MS"/>
              </a:rPr>
              <a:t>Middle </a:t>
            </a:r>
            <a:r>
              <a:rPr sz="3000" spc="-165" baseline="1388" dirty="0">
                <a:latin typeface="Trebuchet MS"/>
                <a:cs typeface="Trebuchet MS"/>
              </a:rPr>
              <a:t>circular</a:t>
            </a:r>
            <a:endParaRPr sz="3000" baseline="1388">
              <a:latin typeface="Trebuchet MS"/>
              <a:cs typeface="Trebuchet MS"/>
            </a:endParaRPr>
          </a:p>
        </p:txBody>
      </p:sp>
      <p:sp>
        <p:nvSpPr>
          <p:cNvPr id="14" name="object 14"/>
          <p:cNvSpPr txBox="1"/>
          <p:nvPr/>
        </p:nvSpPr>
        <p:spPr>
          <a:xfrm rot="20820000">
            <a:off x="-78389" y="2621144"/>
            <a:ext cx="400676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000"/>
              </a:lnSpc>
            </a:pPr>
            <a:r>
              <a:rPr sz="2000" spc="-130" dirty="0">
                <a:latin typeface="Trebuchet MS"/>
                <a:cs typeface="Trebuchet MS"/>
              </a:rPr>
              <a:t>t</a:t>
            </a:r>
            <a:r>
              <a:rPr sz="2000" spc="-150" dirty="0">
                <a:latin typeface="Trebuchet MS"/>
                <a:cs typeface="Trebuchet MS"/>
              </a:rPr>
              <a:t>e</a:t>
            </a:r>
            <a:r>
              <a:rPr sz="2000" spc="10" dirty="0">
                <a:latin typeface="Trebuchet MS"/>
                <a:cs typeface="Trebuchet MS"/>
              </a:rPr>
              <a:t>r</a:t>
            </a:r>
            <a:endParaRPr sz="2000">
              <a:latin typeface="Trebuchet MS"/>
              <a:cs typeface="Trebuchet MS"/>
            </a:endParaRPr>
          </a:p>
        </p:txBody>
      </p:sp>
      <p:sp>
        <p:nvSpPr>
          <p:cNvPr id="15" name="object 15"/>
          <p:cNvSpPr txBox="1"/>
          <p:nvPr/>
        </p:nvSpPr>
        <p:spPr>
          <a:xfrm rot="20820000">
            <a:off x="-55592" y="2854676"/>
            <a:ext cx="1017725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000"/>
              </a:lnSpc>
            </a:pPr>
            <a:r>
              <a:rPr sz="2000" spc="-140" dirty="0">
                <a:latin typeface="Trebuchet MS"/>
                <a:cs typeface="Trebuchet MS"/>
              </a:rPr>
              <a:t>ngitud</a:t>
            </a:r>
            <a:r>
              <a:rPr sz="3000" spc="-209" baseline="1388" dirty="0">
                <a:latin typeface="Trebuchet MS"/>
                <a:cs typeface="Trebuchet MS"/>
              </a:rPr>
              <a:t>inal</a:t>
            </a:r>
            <a:endParaRPr sz="3000" baseline="1388">
              <a:latin typeface="Trebuchet MS"/>
              <a:cs typeface="Trebuchet MS"/>
            </a:endParaRPr>
          </a:p>
        </p:txBody>
      </p:sp>
      <p:sp>
        <p:nvSpPr>
          <p:cNvPr id="16" name="object 16"/>
          <p:cNvSpPr txBox="1"/>
          <p:nvPr/>
        </p:nvSpPr>
        <p:spPr>
          <a:xfrm rot="1560000">
            <a:off x="-51320" y="4075618"/>
            <a:ext cx="795391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000"/>
              </a:lnSpc>
            </a:pPr>
            <a:r>
              <a:rPr sz="2000" spc="-120" dirty="0">
                <a:latin typeface="Trebuchet MS"/>
                <a:cs typeface="Trebuchet MS"/>
              </a:rPr>
              <a:t>v</a:t>
            </a:r>
            <a:r>
              <a:rPr sz="2000" spc="-135" dirty="0">
                <a:latin typeface="Trebuchet MS"/>
                <a:cs typeface="Trebuchet MS"/>
              </a:rPr>
              <a:t>e</a:t>
            </a:r>
            <a:r>
              <a:rPr sz="2000" spc="-100" dirty="0">
                <a:latin typeface="Trebuchet MS"/>
                <a:cs typeface="Trebuchet MS"/>
              </a:rPr>
              <a:t>n</a:t>
            </a:r>
            <a:r>
              <a:rPr sz="2000" spc="-140" dirty="0">
                <a:latin typeface="Trebuchet MS"/>
                <a:cs typeface="Trebuchet MS"/>
              </a:rPr>
              <a:t>t</a:t>
            </a:r>
            <a:r>
              <a:rPr sz="2000" spc="-130" dirty="0">
                <a:latin typeface="Trebuchet MS"/>
                <a:cs typeface="Trebuchet MS"/>
              </a:rPr>
              <a:t>i</a:t>
            </a:r>
            <a:r>
              <a:rPr sz="2000" spc="-135" dirty="0">
                <a:latin typeface="Trebuchet MS"/>
                <a:cs typeface="Trebuchet MS"/>
              </a:rPr>
              <a:t>t</a:t>
            </a:r>
            <a:r>
              <a:rPr sz="2000" spc="-150" dirty="0">
                <a:latin typeface="Trebuchet MS"/>
                <a:cs typeface="Trebuchet MS"/>
              </a:rPr>
              <a:t>i</a:t>
            </a:r>
            <a:r>
              <a:rPr sz="2000" spc="-200" dirty="0">
                <a:latin typeface="Trebuchet MS"/>
                <a:cs typeface="Trebuchet MS"/>
              </a:rPr>
              <a:t>a</a:t>
            </a:r>
            <a:endParaRPr sz="2000">
              <a:latin typeface="Trebuchet MS"/>
              <a:cs typeface="Trebuchet MS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56540" y="4975859"/>
            <a:ext cx="825754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400" spc="-60" dirty="0">
                <a:solidFill>
                  <a:srgbClr val="001F5F"/>
                </a:solidFill>
                <a:latin typeface="Trebuchet MS"/>
                <a:cs typeface="Trebuchet MS"/>
              </a:rPr>
              <a:t>Mucosa </a:t>
            </a:r>
            <a:r>
              <a:rPr sz="2400" spc="315" dirty="0">
                <a:latin typeface="Trebuchet MS"/>
                <a:cs typeface="Trebuchet MS"/>
              </a:rPr>
              <a:t>– </a:t>
            </a:r>
            <a:r>
              <a:rPr sz="2400" spc="-114" dirty="0">
                <a:latin typeface="Trebuchet MS"/>
                <a:cs typeface="Trebuchet MS"/>
              </a:rPr>
              <a:t>It </a:t>
            </a:r>
            <a:r>
              <a:rPr sz="2400" spc="-105" dirty="0">
                <a:latin typeface="Trebuchet MS"/>
                <a:cs typeface="Trebuchet MS"/>
              </a:rPr>
              <a:t>is </a:t>
            </a:r>
            <a:r>
              <a:rPr sz="2400" spc="-114" dirty="0">
                <a:latin typeface="Trebuchet MS"/>
                <a:cs typeface="Trebuchet MS"/>
              </a:rPr>
              <a:t>irregular </a:t>
            </a:r>
            <a:r>
              <a:rPr sz="2400" spc="-110" dirty="0">
                <a:latin typeface="Trebuchet MS"/>
                <a:cs typeface="Trebuchet MS"/>
              </a:rPr>
              <a:t>star </a:t>
            </a:r>
            <a:r>
              <a:rPr sz="2400" spc="-140" dirty="0">
                <a:latin typeface="Trebuchet MS"/>
                <a:cs typeface="Trebuchet MS"/>
              </a:rPr>
              <a:t>shaped </a:t>
            </a:r>
            <a:r>
              <a:rPr sz="2400" spc="-160" dirty="0">
                <a:latin typeface="Trebuchet MS"/>
                <a:cs typeface="Trebuchet MS"/>
              </a:rPr>
              <a:t>and </a:t>
            </a:r>
            <a:r>
              <a:rPr sz="2400" spc="-105" dirty="0">
                <a:latin typeface="Trebuchet MS"/>
                <a:cs typeface="Trebuchet MS"/>
              </a:rPr>
              <a:t>is </a:t>
            </a:r>
            <a:r>
              <a:rPr sz="2400" spc="-150" dirty="0">
                <a:latin typeface="Trebuchet MS"/>
                <a:cs typeface="Trebuchet MS"/>
              </a:rPr>
              <a:t>lined </a:t>
            </a:r>
            <a:r>
              <a:rPr sz="2400" spc="-135" dirty="0">
                <a:latin typeface="Trebuchet MS"/>
                <a:cs typeface="Trebuchet MS"/>
              </a:rPr>
              <a:t>by </a:t>
            </a:r>
            <a:r>
              <a:rPr sz="2400" spc="-130" dirty="0">
                <a:latin typeface="Trebuchet MS"/>
                <a:cs typeface="Trebuchet MS"/>
              </a:rPr>
              <a:t>pseudostratified  </a:t>
            </a:r>
            <a:r>
              <a:rPr sz="2400" spc="-114" dirty="0">
                <a:latin typeface="Trebuchet MS"/>
                <a:cs typeface="Trebuchet MS"/>
              </a:rPr>
              <a:t>columnar </a:t>
            </a:r>
            <a:r>
              <a:rPr sz="2400" spc="-150" dirty="0">
                <a:latin typeface="Trebuchet MS"/>
                <a:cs typeface="Trebuchet MS"/>
              </a:rPr>
              <a:t>epithelium </a:t>
            </a:r>
            <a:r>
              <a:rPr sz="2400" spc="-125" dirty="0">
                <a:latin typeface="Trebuchet MS"/>
                <a:cs typeface="Trebuchet MS"/>
              </a:rPr>
              <a:t>with </a:t>
            </a:r>
            <a:r>
              <a:rPr sz="2400" spc="-145" dirty="0">
                <a:latin typeface="Trebuchet MS"/>
                <a:cs typeface="Trebuchet MS"/>
              </a:rPr>
              <a:t>stereocilia. </a:t>
            </a:r>
            <a:r>
              <a:rPr sz="2400" spc="-160" dirty="0">
                <a:latin typeface="Trebuchet MS"/>
                <a:cs typeface="Trebuchet MS"/>
              </a:rPr>
              <a:t>Lamina </a:t>
            </a:r>
            <a:r>
              <a:rPr sz="2400" spc="-90" dirty="0">
                <a:latin typeface="Trebuchet MS"/>
                <a:cs typeface="Trebuchet MS"/>
              </a:rPr>
              <a:t>propria</a:t>
            </a:r>
            <a:r>
              <a:rPr sz="2400" spc="360" dirty="0">
                <a:latin typeface="Trebuchet MS"/>
                <a:cs typeface="Trebuchet MS"/>
              </a:rPr>
              <a:t> </a:t>
            </a:r>
            <a:r>
              <a:rPr sz="2400" spc="-120" dirty="0">
                <a:latin typeface="Trebuchet MS"/>
                <a:cs typeface="Trebuchet MS"/>
              </a:rPr>
              <a:t>contains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256540" y="5707379"/>
            <a:ext cx="7310120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150" dirty="0">
                <a:latin typeface="Trebuchet MS"/>
                <a:cs typeface="Trebuchet MS"/>
              </a:rPr>
              <a:t>collagen </a:t>
            </a:r>
            <a:r>
              <a:rPr sz="2400" spc="-160" dirty="0">
                <a:latin typeface="Trebuchet MS"/>
                <a:cs typeface="Trebuchet MS"/>
              </a:rPr>
              <a:t>and </a:t>
            </a:r>
            <a:r>
              <a:rPr sz="2400" spc="-155" dirty="0">
                <a:latin typeface="Trebuchet MS"/>
                <a:cs typeface="Trebuchet MS"/>
              </a:rPr>
              <a:t>elastic</a:t>
            </a:r>
            <a:r>
              <a:rPr sz="2400" spc="130" dirty="0">
                <a:latin typeface="Trebuchet MS"/>
                <a:cs typeface="Trebuchet MS"/>
              </a:rPr>
              <a:t> </a:t>
            </a:r>
            <a:r>
              <a:rPr sz="2400" spc="-165" dirty="0">
                <a:latin typeface="Trebuchet MS"/>
                <a:cs typeface="Trebuchet MS"/>
              </a:rPr>
              <a:t>fibres.</a:t>
            </a:r>
            <a:endParaRPr sz="2400">
              <a:latin typeface="Trebuchet MS"/>
              <a:cs typeface="Trebuchet MS"/>
            </a:endParaRPr>
          </a:p>
          <a:p>
            <a:pPr marL="12700" marR="5080">
              <a:lnSpc>
                <a:spcPct val="100000"/>
              </a:lnSpc>
            </a:pPr>
            <a:r>
              <a:rPr sz="2400" spc="-80" dirty="0">
                <a:solidFill>
                  <a:srgbClr val="001F5F"/>
                </a:solidFill>
                <a:latin typeface="Trebuchet MS"/>
                <a:cs typeface="Trebuchet MS"/>
              </a:rPr>
              <a:t>Muscle </a:t>
            </a:r>
            <a:r>
              <a:rPr sz="2400" spc="-140" dirty="0">
                <a:solidFill>
                  <a:srgbClr val="001F5F"/>
                </a:solidFill>
                <a:latin typeface="Trebuchet MS"/>
                <a:cs typeface="Trebuchet MS"/>
              </a:rPr>
              <a:t>layer </a:t>
            </a:r>
            <a:r>
              <a:rPr sz="2400" spc="315" dirty="0">
                <a:latin typeface="Trebuchet MS"/>
                <a:cs typeface="Trebuchet MS"/>
              </a:rPr>
              <a:t>– </a:t>
            </a:r>
            <a:r>
              <a:rPr sz="2400" spc="-90" dirty="0">
                <a:latin typeface="Trebuchet MS"/>
                <a:cs typeface="Trebuchet MS"/>
              </a:rPr>
              <a:t>Inner </a:t>
            </a:r>
            <a:r>
              <a:rPr sz="2400" spc="-160" dirty="0">
                <a:latin typeface="Trebuchet MS"/>
                <a:cs typeface="Trebuchet MS"/>
              </a:rPr>
              <a:t>and </a:t>
            </a:r>
            <a:r>
              <a:rPr sz="2400" spc="-75" dirty="0">
                <a:latin typeface="Trebuchet MS"/>
                <a:cs typeface="Trebuchet MS"/>
              </a:rPr>
              <a:t>outer </a:t>
            </a:r>
            <a:r>
              <a:rPr sz="2400" spc="-160" dirty="0">
                <a:latin typeface="Trebuchet MS"/>
                <a:cs typeface="Trebuchet MS"/>
              </a:rPr>
              <a:t>longitudinal, </a:t>
            </a:r>
            <a:r>
              <a:rPr sz="2400" spc="-150" dirty="0">
                <a:latin typeface="Trebuchet MS"/>
                <a:cs typeface="Trebuchet MS"/>
              </a:rPr>
              <a:t>middle </a:t>
            </a:r>
            <a:r>
              <a:rPr sz="2400" spc="-120" dirty="0">
                <a:latin typeface="Trebuchet MS"/>
                <a:cs typeface="Trebuchet MS"/>
              </a:rPr>
              <a:t>circular  </a:t>
            </a:r>
            <a:r>
              <a:rPr sz="2400" spc="-120" dirty="0">
                <a:solidFill>
                  <a:srgbClr val="001F5F"/>
                </a:solidFill>
                <a:latin typeface="Trebuchet MS"/>
                <a:cs typeface="Trebuchet MS"/>
              </a:rPr>
              <a:t>Adventitia </a:t>
            </a:r>
            <a:r>
              <a:rPr sz="2400" spc="315" dirty="0">
                <a:latin typeface="Trebuchet MS"/>
                <a:cs typeface="Trebuchet MS"/>
              </a:rPr>
              <a:t>– </a:t>
            </a:r>
            <a:r>
              <a:rPr sz="2400" spc="-135" dirty="0">
                <a:latin typeface="Trebuchet MS"/>
                <a:cs typeface="Trebuchet MS"/>
              </a:rPr>
              <a:t>fibroelastic </a:t>
            </a:r>
            <a:r>
              <a:rPr sz="2400" spc="160" dirty="0">
                <a:latin typeface="Trebuchet MS"/>
                <a:cs typeface="Trebuchet MS"/>
              </a:rPr>
              <a:t>CT </a:t>
            </a:r>
            <a:r>
              <a:rPr sz="2400" spc="-125" dirty="0">
                <a:latin typeface="Trebuchet MS"/>
                <a:cs typeface="Trebuchet MS"/>
              </a:rPr>
              <a:t>with </a:t>
            </a:r>
            <a:r>
              <a:rPr sz="2400" spc="-75" dirty="0">
                <a:latin typeface="Trebuchet MS"/>
                <a:cs typeface="Trebuchet MS"/>
              </a:rPr>
              <a:t>blood </a:t>
            </a:r>
            <a:r>
              <a:rPr sz="2400" spc="-114" dirty="0">
                <a:latin typeface="Trebuchet MS"/>
                <a:cs typeface="Trebuchet MS"/>
              </a:rPr>
              <a:t>vessels </a:t>
            </a:r>
            <a:r>
              <a:rPr sz="2400" spc="-160" dirty="0">
                <a:latin typeface="Trebuchet MS"/>
                <a:cs typeface="Trebuchet MS"/>
              </a:rPr>
              <a:t>and</a:t>
            </a:r>
            <a:r>
              <a:rPr sz="2400" spc="-370" dirty="0">
                <a:latin typeface="Trebuchet MS"/>
                <a:cs typeface="Trebuchet MS"/>
              </a:rPr>
              <a:t> </a:t>
            </a:r>
            <a:r>
              <a:rPr sz="2400" spc="-100" dirty="0">
                <a:latin typeface="Trebuchet MS"/>
                <a:cs typeface="Trebuchet MS"/>
              </a:rPr>
              <a:t>nerves</a:t>
            </a:r>
            <a:endParaRPr sz="24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440236" y="345079"/>
            <a:ext cx="282575" cy="1190625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2100"/>
              </a:lnSpc>
            </a:pPr>
            <a:r>
              <a:rPr sz="1800" spc="-10" dirty="0">
                <a:latin typeface="Arial"/>
                <a:cs typeface="Arial"/>
              </a:rPr>
              <a:t>31-03-2014</a:t>
            </a:r>
            <a:endParaRPr sz="18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76200" y="0"/>
            <a:ext cx="0" cy="6858000"/>
          </a:xfrm>
          <a:custGeom>
            <a:avLst/>
            <a:gdLst/>
            <a:ahLst/>
            <a:cxnLst/>
            <a:rect l="l" t="t" r="r" b="b"/>
            <a:pathLst>
              <a:path h="6858000">
                <a:moveTo>
                  <a:pt x="0" y="0"/>
                </a:moveTo>
                <a:lnTo>
                  <a:pt x="0" y="6858000"/>
                </a:lnTo>
              </a:path>
            </a:pathLst>
          </a:custGeom>
          <a:ln w="57146">
            <a:solidFill>
              <a:srgbClr val="ABA8A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8839200" y="0"/>
            <a:ext cx="304800" cy="6858000"/>
            <a:chOff x="8839200" y="0"/>
            <a:chExt cx="304800" cy="6858000"/>
          </a:xfrm>
        </p:grpSpPr>
        <p:sp>
          <p:nvSpPr>
            <p:cNvPr id="5" name="object 5"/>
            <p:cNvSpPr/>
            <p:nvPr/>
          </p:nvSpPr>
          <p:spPr>
            <a:xfrm>
              <a:off x="8839200" y="0"/>
              <a:ext cx="304800" cy="6858000"/>
            </a:xfrm>
            <a:custGeom>
              <a:avLst/>
              <a:gdLst/>
              <a:ahLst/>
              <a:cxnLst/>
              <a:rect l="l" t="t" r="r" b="b"/>
              <a:pathLst>
                <a:path w="304800" h="6858000">
                  <a:moveTo>
                    <a:pt x="304800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304800" y="6858000"/>
                  </a:lnTo>
                  <a:close/>
                </a:path>
              </a:pathLst>
            </a:custGeom>
            <a:solidFill>
              <a:srgbClr val="ABA8AD">
                <a:alpha val="86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8915400" y="0"/>
              <a:ext cx="0" cy="6858000"/>
            </a:xfrm>
            <a:custGeom>
              <a:avLst/>
              <a:gdLst/>
              <a:ahLst/>
              <a:cxnLst/>
              <a:rect l="l" t="t" r="r" b="b"/>
              <a:pathLst>
                <a:path h="685800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ln w="9344">
              <a:solidFill>
                <a:srgbClr val="33003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/>
          <p:nvPr/>
        </p:nvSpPr>
        <p:spPr>
          <a:xfrm>
            <a:off x="8155940" y="5715000"/>
            <a:ext cx="549910" cy="549910"/>
          </a:xfrm>
          <a:custGeom>
            <a:avLst/>
            <a:gdLst/>
            <a:ahLst/>
            <a:cxnLst/>
            <a:rect l="l" t="t" r="r" b="b"/>
            <a:pathLst>
              <a:path w="549909" h="549910">
                <a:moveTo>
                  <a:pt x="275589" y="0"/>
                </a:moveTo>
                <a:lnTo>
                  <a:pt x="224997" y="4306"/>
                </a:lnTo>
                <a:lnTo>
                  <a:pt x="177812" y="16766"/>
                </a:lnTo>
                <a:lnTo>
                  <a:pt x="134714" y="36688"/>
                </a:lnTo>
                <a:lnTo>
                  <a:pt x="96382" y="63385"/>
                </a:lnTo>
                <a:lnTo>
                  <a:pt x="63496" y="96164"/>
                </a:lnTo>
                <a:lnTo>
                  <a:pt x="36735" y="134337"/>
                </a:lnTo>
                <a:lnTo>
                  <a:pt x="16780" y="177214"/>
                </a:lnTo>
                <a:lnTo>
                  <a:pt x="4308" y="224105"/>
                </a:lnTo>
                <a:lnTo>
                  <a:pt x="0" y="274319"/>
                </a:lnTo>
                <a:lnTo>
                  <a:pt x="4308" y="324912"/>
                </a:lnTo>
                <a:lnTo>
                  <a:pt x="16780" y="372097"/>
                </a:lnTo>
                <a:lnTo>
                  <a:pt x="36735" y="415195"/>
                </a:lnTo>
                <a:lnTo>
                  <a:pt x="63496" y="453527"/>
                </a:lnTo>
                <a:lnTo>
                  <a:pt x="96382" y="486413"/>
                </a:lnTo>
                <a:lnTo>
                  <a:pt x="134714" y="513174"/>
                </a:lnTo>
                <a:lnTo>
                  <a:pt x="177812" y="533129"/>
                </a:lnTo>
                <a:lnTo>
                  <a:pt x="224997" y="545601"/>
                </a:lnTo>
                <a:lnTo>
                  <a:pt x="275589" y="549910"/>
                </a:lnTo>
                <a:lnTo>
                  <a:pt x="325804" y="545601"/>
                </a:lnTo>
                <a:lnTo>
                  <a:pt x="372695" y="533129"/>
                </a:lnTo>
                <a:lnTo>
                  <a:pt x="415572" y="513174"/>
                </a:lnTo>
                <a:lnTo>
                  <a:pt x="453745" y="486413"/>
                </a:lnTo>
                <a:lnTo>
                  <a:pt x="486524" y="453527"/>
                </a:lnTo>
                <a:lnTo>
                  <a:pt x="513221" y="415195"/>
                </a:lnTo>
                <a:lnTo>
                  <a:pt x="533143" y="372097"/>
                </a:lnTo>
                <a:lnTo>
                  <a:pt x="545603" y="324912"/>
                </a:lnTo>
                <a:lnTo>
                  <a:pt x="549909" y="274319"/>
                </a:lnTo>
                <a:lnTo>
                  <a:pt x="545603" y="224105"/>
                </a:lnTo>
                <a:lnTo>
                  <a:pt x="533143" y="177214"/>
                </a:lnTo>
                <a:lnTo>
                  <a:pt x="513221" y="134337"/>
                </a:lnTo>
                <a:lnTo>
                  <a:pt x="486524" y="96164"/>
                </a:lnTo>
                <a:lnTo>
                  <a:pt x="453745" y="63385"/>
                </a:lnTo>
                <a:lnTo>
                  <a:pt x="415572" y="36688"/>
                </a:lnTo>
                <a:lnTo>
                  <a:pt x="372695" y="16766"/>
                </a:lnTo>
                <a:lnTo>
                  <a:pt x="325804" y="4306"/>
                </a:lnTo>
                <a:lnTo>
                  <a:pt x="275589" y="0"/>
                </a:lnTo>
                <a:close/>
              </a:path>
            </a:pathLst>
          </a:custGeom>
          <a:solidFill>
            <a:srgbClr val="33003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1146810" y="412750"/>
            <a:ext cx="6532245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204" dirty="0"/>
              <a:t>ACCESSORY </a:t>
            </a:r>
            <a:r>
              <a:rPr spc="130" dirty="0"/>
              <a:t>SEX</a:t>
            </a:r>
            <a:r>
              <a:rPr spc="-475" dirty="0"/>
              <a:t> </a:t>
            </a:r>
            <a:r>
              <a:rPr spc="275" dirty="0"/>
              <a:t>GLANDS</a:t>
            </a:r>
          </a:p>
        </p:txBody>
      </p:sp>
      <p:sp>
        <p:nvSpPr>
          <p:cNvPr id="9" name="object 9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09880" marR="99695" indent="-271780">
              <a:lnSpc>
                <a:spcPct val="150000"/>
              </a:lnSpc>
              <a:spcBef>
                <a:spcPts val="100"/>
              </a:spcBef>
              <a:buClr>
                <a:srgbClr val="33003E"/>
              </a:buClr>
              <a:buSzPct val="68750"/>
              <a:buFont typeface="UnDotum"/>
              <a:buChar char=""/>
              <a:tabLst>
                <a:tab pos="309880" algn="l"/>
              </a:tabLst>
            </a:pPr>
            <a:r>
              <a:rPr sz="2400" spc="-85" dirty="0"/>
              <a:t>These </a:t>
            </a:r>
            <a:r>
              <a:rPr sz="2400" spc="-150" dirty="0"/>
              <a:t>glands </a:t>
            </a:r>
            <a:r>
              <a:rPr sz="2400" spc="-135" dirty="0"/>
              <a:t>are </a:t>
            </a:r>
            <a:r>
              <a:rPr sz="2400" spc="-114" dirty="0"/>
              <a:t>androgen </a:t>
            </a:r>
            <a:r>
              <a:rPr sz="2400" spc="-145" dirty="0"/>
              <a:t>dependant </a:t>
            </a:r>
            <a:r>
              <a:rPr sz="2400" spc="-95" dirty="0"/>
              <a:t>organs </a:t>
            </a:r>
            <a:r>
              <a:rPr sz="2400" spc="-70" dirty="0"/>
              <a:t>whose  </a:t>
            </a:r>
            <a:r>
              <a:rPr sz="2400" spc="-95" dirty="0"/>
              <a:t>secretions provide </a:t>
            </a:r>
            <a:r>
              <a:rPr sz="2400" spc="-140" dirty="0"/>
              <a:t>medium </a:t>
            </a:r>
            <a:r>
              <a:rPr sz="2400" spc="-80" dirty="0"/>
              <a:t>for </a:t>
            </a:r>
            <a:r>
              <a:rPr sz="2400" spc="-90" dirty="0"/>
              <a:t>transport </a:t>
            </a:r>
            <a:r>
              <a:rPr sz="2400" spc="-160" dirty="0"/>
              <a:t>and </a:t>
            </a:r>
            <a:r>
              <a:rPr sz="2400" spc="-100" dirty="0"/>
              <a:t>nourishment </a:t>
            </a:r>
            <a:r>
              <a:rPr sz="2400" spc="-130" dirty="0"/>
              <a:t>of  </a:t>
            </a:r>
            <a:r>
              <a:rPr sz="2400" spc="-90" dirty="0"/>
              <a:t>sperms </a:t>
            </a:r>
            <a:r>
              <a:rPr sz="2400" spc="-160" dirty="0"/>
              <a:t>and </a:t>
            </a:r>
            <a:r>
              <a:rPr sz="2400" spc="-120" dirty="0"/>
              <a:t>constitute </a:t>
            </a:r>
            <a:r>
              <a:rPr sz="2400" spc="-140" dirty="0"/>
              <a:t>the </a:t>
            </a:r>
            <a:r>
              <a:rPr sz="2400" spc="-125" dirty="0"/>
              <a:t>bulk </a:t>
            </a:r>
            <a:r>
              <a:rPr sz="2400" spc="-130" dirty="0"/>
              <a:t>of </a:t>
            </a:r>
            <a:r>
              <a:rPr sz="2400" spc="-125" dirty="0"/>
              <a:t>semen </a:t>
            </a:r>
            <a:r>
              <a:rPr sz="2400" spc="-145" dirty="0"/>
              <a:t>(Seminal</a:t>
            </a:r>
            <a:r>
              <a:rPr sz="2400" spc="-135" dirty="0"/>
              <a:t> </a:t>
            </a:r>
            <a:r>
              <a:rPr sz="2400" spc="-190" dirty="0"/>
              <a:t>fluid).</a:t>
            </a:r>
            <a:endParaRPr sz="2400"/>
          </a:p>
          <a:p>
            <a:pPr marL="309880" indent="-271780">
              <a:lnSpc>
                <a:spcPct val="100000"/>
              </a:lnSpc>
              <a:spcBef>
                <a:spcPts val="2030"/>
              </a:spcBef>
              <a:buClr>
                <a:srgbClr val="33003E"/>
              </a:buClr>
              <a:buSzPct val="68750"/>
              <a:buFont typeface="UnDotum"/>
              <a:buChar char=""/>
              <a:tabLst>
                <a:tab pos="309880" algn="l"/>
              </a:tabLst>
            </a:pPr>
            <a:r>
              <a:rPr sz="2400" spc="-90" dirty="0"/>
              <a:t>They</a:t>
            </a:r>
            <a:r>
              <a:rPr sz="2400" spc="-55" dirty="0"/>
              <a:t> </a:t>
            </a:r>
            <a:r>
              <a:rPr sz="2400" spc="-135" dirty="0"/>
              <a:t>are</a:t>
            </a:r>
            <a:endParaRPr sz="2400"/>
          </a:p>
          <a:p>
            <a:pPr marL="297815" indent="-260350">
              <a:lnSpc>
                <a:spcPct val="100000"/>
              </a:lnSpc>
              <a:spcBef>
                <a:spcPts val="2039"/>
              </a:spcBef>
              <a:buAutoNum type="romanUcParenR"/>
              <a:tabLst>
                <a:tab pos="298450" algn="l"/>
              </a:tabLst>
            </a:pPr>
            <a:r>
              <a:rPr spc="-150" dirty="0"/>
              <a:t>Seminal </a:t>
            </a:r>
            <a:r>
              <a:rPr spc="-140" dirty="0"/>
              <a:t>vesicle </a:t>
            </a:r>
            <a:r>
              <a:rPr spc="-70" dirty="0"/>
              <a:t>(Accounts </a:t>
            </a:r>
            <a:r>
              <a:rPr spc="-80" dirty="0"/>
              <a:t>for </a:t>
            </a:r>
            <a:r>
              <a:rPr spc="15" dirty="0"/>
              <a:t>30% </a:t>
            </a:r>
            <a:r>
              <a:rPr spc="-130" dirty="0"/>
              <a:t>of </a:t>
            </a:r>
            <a:r>
              <a:rPr spc="-155" dirty="0"/>
              <a:t>seminal</a:t>
            </a:r>
            <a:r>
              <a:rPr spc="170" dirty="0"/>
              <a:t> </a:t>
            </a:r>
            <a:r>
              <a:rPr spc="-165" dirty="0"/>
              <a:t>fluid)</a:t>
            </a:r>
          </a:p>
          <a:p>
            <a:pPr marL="373380" indent="-335915">
              <a:lnSpc>
                <a:spcPct val="100000"/>
              </a:lnSpc>
              <a:spcBef>
                <a:spcPts val="2039"/>
              </a:spcBef>
              <a:buAutoNum type="romanUcParenR"/>
              <a:tabLst>
                <a:tab pos="374015" algn="l"/>
              </a:tabLst>
            </a:pPr>
            <a:r>
              <a:rPr spc="-105" dirty="0"/>
              <a:t>Prostate </a:t>
            </a:r>
            <a:r>
              <a:rPr spc="-170" dirty="0"/>
              <a:t>gland </a:t>
            </a:r>
            <a:r>
              <a:rPr spc="-70" dirty="0"/>
              <a:t>(Accounts </a:t>
            </a:r>
            <a:r>
              <a:rPr spc="-80" dirty="0"/>
              <a:t>for </a:t>
            </a:r>
            <a:r>
              <a:rPr spc="20" dirty="0"/>
              <a:t>60% </a:t>
            </a:r>
            <a:r>
              <a:rPr spc="-130" dirty="0"/>
              <a:t>of </a:t>
            </a:r>
            <a:r>
              <a:rPr spc="-150" dirty="0"/>
              <a:t>seminal</a:t>
            </a:r>
            <a:r>
              <a:rPr spc="145" dirty="0"/>
              <a:t> </a:t>
            </a:r>
            <a:r>
              <a:rPr spc="-165" dirty="0"/>
              <a:t>fluid)</a:t>
            </a:r>
          </a:p>
          <a:p>
            <a:pPr marL="449580" indent="-412115">
              <a:lnSpc>
                <a:spcPct val="100000"/>
              </a:lnSpc>
              <a:spcBef>
                <a:spcPts val="2039"/>
              </a:spcBef>
              <a:buAutoNum type="romanUcParenR"/>
              <a:tabLst>
                <a:tab pos="450215" algn="l"/>
              </a:tabLst>
            </a:pPr>
            <a:r>
              <a:rPr spc="-105" dirty="0"/>
              <a:t>Bulbourethral </a:t>
            </a:r>
            <a:r>
              <a:rPr spc="-150" dirty="0"/>
              <a:t>glands </a:t>
            </a:r>
            <a:r>
              <a:rPr spc="-70" dirty="0"/>
              <a:t>(Accounts </a:t>
            </a:r>
            <a:r>
              <a:rPr spc="-80" dirty="0"/>
              <a:t>for </a:t>
            </a:r>
            <a:r>
              <a:rPr spc="20" dirty="0"/>
              <a:t>10% </a:t>
            </a:r>
            <a:r>
              <a:rPr spc="-130" dirty="0"/>
              <a:t>of </a:t>
            </a:r>
            <a:r>
              <a:rPr spc="-150" dirty="0"/>
              <a:t>seminal</a:t>
            </a:r>
            <a:r>
              <a:rPr spc="105" dirty="0"/>
              <a:t> </a:t>
            </a:r>
            <a:r>
              <a:rPr spc="-160" dirty="0"/>
              <a:t>fluid)</a:t>
            </a: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2150"/>
          </a:p>
          <a:p>
            <a:pPr marR="17780" algn="r">
              <a:lnSpc>
                <a:spcPct val="100000"/>
              </a:lnSpc>
            </a:pPr>
            <a:r>
              <a:rPr sz="1800" spc="-5" dirty="0">
                <a:latin typeface="Arial"/>
                <a:cs typeface="Arial"/>
              </a:rPr>
              <a:t>26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440236" y="345079"/>
            <a:ext cx="282575" cy="1190625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2100"/>
              </a:lnSpc>
            </a:pPr>
            <a:r>
              <a:rPr sz="1800" spc="-10" dirty="0">
                <a:latin typeface="Arial"/>
                <a:cs typeface="Arial"/>
              </a:rPr>
              <a:t>31-03-2014</a:t>
            </a:r>
            <a:endParaRPr sz="18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76200" y="0"/>
            <a:ext cx="0" cy="6858000"/>
          </a:xfrm>
          <a:custGeom>
            <a:avLst/>
            <a:gdLst/>
            <a:ahLst/>
            <a:cxnLst/>
            <a:rect l="l" t="t" r="r" b="b"/>
            <a:pathLst>
              <a:path h="6858000">
                <a:moveTo>
                  <a:pt x="0" y="0"/>
                </a:moveTo>
                <a:lnTo>
                  <a:pt x="0" y="6858000"/>
                </a:lnTo>
              </a:path>
            </a:pathLst>
          </a:custGeom>
          <a:ln w="57146">
            <a:solidFill>
              <a:srgbClr val="ABA8A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8839200" y="0"/>
            <a:ext cx="304800" cy="6858000"/>
            <a:chOff x="8839200" y="0"/>
            <a:chExt cx="304800" cy="6858000"/>
          </a:xfrm>
        </p:grpSpPr>
        <p:sp>
          <p:nvSpPr>
            <p:cNvPr id="5" name="object 5"/>
            <p:cNvSpPr/>
            <p:nvPr/>
          </p:nvSpPr>
          <p:spPr>
            <a:xfrm>
              <a:off x="8839200" y="0"/>
              <a:ext cx="304800" cy="6858000"/>
            </a:xfrm>
            <a:custGeom>
              <a:avLst/>
              <a:gdLst/>
              <a:ahLst/>
              <a:cxnLst/>
              <a:rect l="l" t="t" r="r" b="b"/>
              <a:pathLst>
                <a:path w="304800" h="6858000">
                  <a:moveTo>
                    <a:pt x="304800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304800" y="6858000"/>
                  </a:lnTo>
                  <a:close/>
                </a:path>
              </a:pathLst>
            </a:custGeom>
            <a:solidFill>
              <a:srgbClr val="ABA8AD">
                <a:alpha val="86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8915400" y="0"/>
              <a:ext cx="0" cy="6858000"/>
            </a:xfrm>
            <a:custGeom>
              <a:avLst/>
              <a:gdLst/>
              <a:ahLst/>
              <a:cxnLst/>
              <a:rect l="l" t="t" r="r" b="b"/>
              <a:pathLst>
                <a:path h="685800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ln w="9344">
              <a:solidFill>
                <a:srgbClr val="33003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/>
          <p:nvPr/>
        </p:nvSpPr>
        <p:spPr>
          <a:xfrm>
            <a:off x="8155940" y="5715000"/>
            <a:ext cx="549910" cy="549910"/>
          </a:xfrm>
          <a:custGeom>
            <a:avLst/>
            <a:gdLst/>
            <a:ahLst/>
            <a:cxnLst/>
            <a:rect l="l" t="t" r="r" b="b"/>
            <a:pathLst>
              <a:path w="549909" h="549910">
                <a:moveTo>
                  <a:pt x="275589" y="0"/>
                </a:moveTo>
                <a:lnTo>
                  <a:pt x="224997" y="4306"/>
                </a:lnTo>
                <a:lnTo>
                  <a:pt x="177812" y="16766"/>
                </a:lnTo>
                <a:lnTo>
                  <a:pt x="134714" y="36688"/>
                </a:lnTo>
                <a:lnTo>
                  <a:pt x="96382" y="63385"/>
                </a:lnTo>
                <a:lnTo>
                  <a:pt x="63496" y="96164"/>
                </a:lnTo>
                <a:lnTo>
                  <a:pt x="36735" y="134337"/>
                </a:lnTo>
                <a:lnTo>
                  <a:pt x="16780" y="177214"/>
                </a:lnTo>
                <a:lnTo>
                  <a:pt x="4308" y="224105"/>
                </a:lnTo>
                <a:lnTo>
                  <a:pt x="0" y="274319"/>
                </a:lnTo>
                <a:lnTo>
                  <a:pt x="4308" y="324912"/>
                </a:lnTo>
                <a:lnTo>
                  <a:pt x="16780" y="372097"/>
                </a:lnTo>
                <a:lnTo>
                  <a:pt x="36735" y="415195"/>
                </a:lnTo>
                <a:lnTo>
                  <a:pt x="63496" y="453527"/>
                </a:lnTo>
                <a:lnTo>
                  <a:pt x="96382" y="486413"/>
                </a:lnTo>
                <a:lnTo>
                  <a:pt x="134714" y="513174"/>
                </a:lnTo>
                <a:lnTo>
                  <a:pt x="177812" y="533129"/>
                </a:lnTo>
                <a:lnTo>
                  <a:pt x="224997" y="545601"/>
                </a:lnTo>
                <a:lnTo>
                  <a:pt x="275589" y="549910"/>
                </a:lnTo>
                <a:lnTo>
                  <a:pt x="325804" y="545601"/>
                </a:lnTo>
                <a:lnTo>
                  <a:pt x="372695" y="533129"/>
                </a:lnTo>
                <a:lnTo>
                  <a:pt x="415572" y="513174"/>
                </a:lnTo>
                <a:lnTo>
                  <a:pt x="453745" y="486413"/>
                </a:lnTo>
                <a:lnTo>
                  <a:pt x="486524" y="453527"/>
                </a:lnTo>
                <a:lnTo>
                  <a:pt x="513221" y="415195"/>
                </a:lnTo>
                <a:lnTo>
                  <a:pt x="533143" y="372097"/>
                </a:lnTo>
                <a:lnTo>
                  <a:pt x="545603" y="324912"/>
                </a:lnTo>
                <a:lnTo>
                  <a:pt x="549909" y="274319"/>
                </a:lnTo>
                <a:lnTo>
                  <a:pt x="545603" y="224105"/>
                </a:lnTo>
                <a:lnTo>
                  <a:pt x="533143" y="177214"/>
                </a:lnTo>
                <a:lnTo>
                  <a:pt x="513221" y="134337"/>
                </a:lnTo>
                <a:lnTo>
                  <a:pt x="486524" y="96164"/>
                </a:lnTo>
                <a:lnTo>
                  <a:pt x="453745" y="63385"/>
                </a:lnTo>
                <a:lnTo>
                  <a:pt x="415572" y="36688"/>
                </a:lnTo>
                <a:lnTo>
                  <a:pt x="372695" y="16766"/>
                </a:lnTo>
                <a:lnTo>
                  <a:pt x="325804" y="4306"/>
                </a:lnTo>
                <a:lnTo>
                  <a:pt x="275589" y="0"/>
                </a:lnTo>
                <a:close/>
              </a:path>
            </a:pathLst>
          </a:custGeom>
          <a:solidFill>
            <a:srgbClr val="33003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2100579" y="99059"/>
            <a:ext cx="4339590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114" dirty="0"/>
              <a:t>SEMINAL</a:t>
            </a:r>
            <a:r>
              <a:rPr spc="-160" dirty="0"/>
              <a:t> </a:t>
            </a:r>
            <a:r>
              <a:rPr spc="-10" dirty="0"/>
              <a:t>VESICLE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5213350" y="1303020"/>
            <a:ext cx="3491865" cy="41998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8450" marR="268605" indent="-273050">
              <a:lnSpc>
                <a:spcPct val="100000"/>
              </a:lnSpc>
              <a:spcBef>
                <a:spcPts val="100"/>
              </a:spcBef>
              <a:buClr>
                <a:srgbClr val="33003E"/>
              </a:buClr>
              <a:buSzPct val="68750"/>
              <a:buFont typeface="UnDotum"/>
              <a:buChar char=""/>
              <a:tabLst>
                <a:tab pos="298450" algn="l"/>
              </a:tabLst>
            </a:pPr>
            <a:r>
              <a:rPr sz="2400" spc="-90" dirty="0">
                <a:latin typeface="Trebuchet MS"/>
                <a:cs typeface="Trebuchet MS"/>
              </a:rPr>
              <a:t>These </a:t>
            </a:r>
            <a:r>
              <a:rPr sz="2400" spc="-130" dirty="0">
                <a:latin typeface="Trebuchet MS"/>
                <a:cs typeface="Trebuchet MS"/>
              </a:rPr>
              <a:t>are </a:t>
            </a:r>
            <a:r>
              <a:rPr sz="2400" spc="-135" dirty="0">
                <a:latin typeface="Trebuchet MS"/>
                <a:cs typeface="Trebuchet MS"/>
              </a:rPr>
              <a:t>paired </a:t>
            </a:r>
            <a:r>
              <a:rPr sz="2400" spc="-150" dirty="0">
                <a:latin typeface="Trebuchet MS"/>
                <a:cs typeface="Trebuchet MS"/>
              </a:rPr>
              <a:t>glands  </a:t>
            </a:r>
            <a:r>
              <a:rPr sz="2400" spc="-110" dirty="0">
                <a:latin typeface="Trebuchet MS"/>
                <a:cs typeface="Trebuchet MS"/>
              </a:rPr>
              <a:t>present </a:t>
            </a:r>
            <a:r>
              <a:rPr sz="2400" spc="-200" dirty="0">
                <a:latin typeface="Trebuchet MS"/>
                <a:cs typeface="Trebuchet MS"/>
              </a:rPr>
              <a:t>at </a:t>
            </a:r>
            <a:r>
              <a:rPr sz="2400" spc="-140" dirty="0">
                <a:latin typeface="Trebuchet MS"/>
                <a:cs typeface="Trebuchet MS"/>
              </a:rPr>
              <a:t>the </a:t>
            </a:r>
            <a:r>
              <a:rPr sz="2400" spc="-150" dirty="0">
                <a:latin typeface="Trebuchet MS"/>
                <a:cs typeface="Trebuchet MS"/>
              </a:rPr>
              <a:t>base </a:t>
            </a:r>
            <a:r>
              <a:rPr sz="2400" spc="-130" dirty="0">
                <a:latin typeface="Trebuchet MS"/>
                <a:cs typeface="Trebuchet MS"/>
              </a:rPr>
              <a:t>of  </a:t>
            </a:r>
            <a:r>
              <a:rPr sz="2400" spc="-110" dirty="0">
                <a:latin typeface="Trebuchet MS"/>
                <a:cs typeface="Trebuchet MS"/>
              </a:rPr>
              <a:t>urinary</a:t>
            </a:r>
            <a:r>
              <a:rPr sz="2400" spc="-55" dirty="0">
                <a:latin typeface="Trebuchet MS"/>
                <a:cs typeface="Trebuchet MS"/>
              </a:rPr>
              <a:t> </a:t>
            </a:r>
            <a:r>
              <a:rPr sz="2400" spc="-165" dirty="0">
                <a:latin typeface="Trebuchet MS"/>
                <a:cs typeface="Trebuchet MS"/>
              </a:rPr>
              <a:t>bladder.</a:t>
            </a:r>
            <a:endParaRPr sz="2400">
              <a:latin typeface="Trebuchet MS"/>
              <a:cs typeface="Trebuchet MS"/>
            </a:endParaRPr>
          </a:p>
          <a:p>
            <a:pPr marL="298450" marR="349885" indent="-273050">
              <a:lnSpc>
                <a:spcPct val="100000"/>
              </a:lnSpc>
              <a:spcBef>
                <a:spcPts val="590"/>
              </a:spcBef>
              <a:buClr>
                <a:srgbClr val="33003E"/>
              </a:buClr>
              <a:buSzPct val="68750"/>
              <a:buFont typeface="UnDotum"/>
              <a:buChar char=""/>
              <a:tabLst>
                <a:tab pos="298450" algn="l"/>
              </a:tabLst>
            </a:pPr>
            <a:r>
              <a:rPr sz="2400" spc="-150" dirty="0">
                <a:latin typeface="Trebuchet MS"/>
                <a:cs typeface="Trebuchet MS"/>
              </a:rPr>
              <a:t>Each </a:t>
            </a:r>
            <a:r>
              <a:rPr sz="2400" spc="-170" dirty="0">
                <a:latin typeface="Trebuchet MS"/>
                <a:cs typeface="Trebuchet MS"/>
              </a:rPr>
              <a:t>gland </a:t>
            </a:r>
            <a:r>
              <a:rPr sz="2400" spc="-105" dirty="0">
                <a:latin typeface="Trebuchet MS"/>
                <a:cs typeface="Trebuchet MS"/>
              </a:rPr>
              <a:t>is </a:t>
            </a:r>
            <a:r>
              <a:rPr sz="2400" spc="-145" dirty="0">
                <a:latin typeface="Trebuchet MS"/>
                <a:cs typeface="Trebuchet MS"/>
              </a:rPr>
              <a:t>elongated  blind </a:t>
            </a:r>
            <a:r>
              <a:rPr sz="2400" spc="-140" dirty="0">
                <a:latin typeface="Trebuchet MS"/>
                <a:cs typeface="Trebuchet MS"/>
              </a:rPr>
              <a:t>tube</a:t>
            </a:r>
            <a:r>
              <a:rPr sz="2400" spc="15" dirty="0">
                <a:latin typeface="Trebuchet MS"/>
                <a:cs typeface="Trebuchet MS"/>
              </a:rPr>
              <a:t> </a:t>
            </a:r>
            <a:r>
              <a:rPr sz="2400" spc="-95" dirty="0">
                <a:latin typeface="Trebuchet MS"/>
                <a:cs typeface="Trebuchet MS"/>
              </a:rPr>
              <a:t>(12-15cm)</a:t>
            </a:r>
            <a:endParaRPr sz="2400">
              <a:latin typeface="Trebuchet MS"/>
              <a:cs typeface="Trebuchet MS"/>
            </a:endParaRPr>
          </a:p>
          <a:p>
            <a:pPr marL="298450" marR="17780" indent="-273050">
              <a:lnSpc>
                <a:spcPct val="100000"/>
              </a:lnSpc>
              <a:spcBef>
                <a:spcPts val="600"/>
              </a:spcBef>
              <a:buClr>
                <a:srgbClr val="33003E"/>
              </a:buClr>
              <a:buSzPct val="68750"/>
              <a:buFont typeface="UnDotum"/>
              <a:buChar char=""/>
              <a:tabLst>
                <a:tab pos="298450" algn="l"/>
              </a:tabLst>
            </a:pPr>
            <a:r>
              <a:rPr sz="2400" spc="-110" dirty="0">
                <a:latin typeface="Trebuchet MS"/>
                <a:cs typeface="Trebuchet MS"/>
              </a:rPr>
              <a:t>Secretes </a:t>
            </a:r>
            <a:r>
              <a:rPr sz="2400" spc="-125" dirty="0">
                <a:latin typeface="Trebuchet MS"/>
                <a:cs typeface="Trebuchet MS"/>
              </a:rPr>
              <a:t>thick </a:t>
            </a:r>
            <a:r>
              <a:rPr sz="2400" spc="-114" dirty="0">
                <a:latin typeface="Trebuchet MS"/>
                <a:cs typeface="Trebuchet MS"/>
              </a:rPr>
              <a:t>yellow  </a:t>
            </a:r>
            <a:r>
              <a:rPr sz="2400" spc="-90" dirty="0">
                <a:latin typeface="Trebuchet MS"/>
                <a:cs typeface="Trebuchet MS"/>
              </a:rPr>
              <a:t>viscous </a:t>
            </a:r>
            <a:r>
              <a:rPr sz="2400" spc="-170" dirty="0">
                <a:latin typeface="Trebuchet MS"/>
                <a:cs typeface="Trebuchet MS"/>
              </a:rPr>
              <a:t>alkaline </a:t>
            </a:r>
            <a:r>
              <a:rPr sz="2400" spc="-175" dirty="0">
                <a:latin typeface="Trebuchet MS"/>
                <a:cs typeface="Trebuchet MS"/>
              </a:rPr>
              <a:t>fluid </a:t>
            </a:r>
            <a:r>
              <a:rPr sz="2400" spc="-100" dirty="0">
                <a:latin typeface="Trebuchet MS"/>
                <a:cs typeface="Trebuchet MS"/>
              </a:rPr>
              <a:t>rich  </a:t>
            </a:r>
            <a:r>
              <a:rPr sz="2400" spc="-140" dirty="0">
                <a:latin typeface="Trebuchet MS"/>
                <a:cs typeface="Trebuchet MS"/>
              </a:rPr>
              <a:t>in </a:t>
            </a:r>
            <a:r>
              <a:rPr sz="2400" spc="-110" dirty="0">
                <a:latin typeface="Trebuchet MS"/>
                <a:cs typeface="Trebuchet MS"/>
              </a:rPr>
              <a:t>fructose </a:t>
            </a:r>
            <a:r>
              <a:rPr sz="2400" spc="-165" dirty="0">
                <a:latin typeface="Trebuchet MS"/>
                <a:cs typeface="Trebuchet MS"/>
              </a:rPr>
              <a:t>that </a:t>
            </a:r>
            <a:r>
              <a:rPr sz="2400" spc="-80" dirty="0">
                <a:latin typeface="Trebuchet MS"/>
                <a:cs typeface="Trebuchet MS"/>
              </a:rPr>
              <a:t>nourishes  </a:t>
            </a:r>
            <a:r>
              <a:rPr sz="2400" spc="-145" dirty="0">
                <a:latin typeface="Trebuchet MS"/>
                <a:cs typeface="Trebuchet MS"/>
              </a:rPr>
              <a:t>the </a:t>
            </a:r>
            <a:r>
              <a:rPr sz="2400" spc="-140" dirty="0">
                <a:latin typeface="Trebuchet MS"/>
                <a:cs typeface="Trebuchet MS"/>
              </a:rPr>
              <a:t>sperm. </a:t>
            </a:r>
            <a:r>
              <a:rPr sz="2400" spc="-114" dirty="0">
                <a:latin typeface="Trebuchet MS"/>
                <a:cs typeface="Trebuchet MS"/>
              </a:rPr>
              <a:t>It </a:t>
            </a:r>
            <a:r>
              <a:rPr sz="2400" spc="-110" dirty="0">
                <a:latin typeface="Trebuchet MS"/>
                <a:cs typeface="Trebuchet MS"/>
              </a:rPr>
              <a:t>also  </a:t>
            </a:r>
            <a:r>
              <a:rPr sz="2400" spc="-120" dirty="0">
                <a:latin typeface="Trebuchet MS"/>
                <a:cs typeface="Trebuchet MS"/>
              </a:rPr>
              <a:t>contains </a:t>
            </a:r>
            <a:r>
              <a:rPr sz="2400" spc="-105" dirty="0">
                <a:latin typeface="Trebuchet MS"/>
                <a:cs typeface="Trebuchet MS"/>
              </a:rPr>
              <a:t>ascorbic </a:t>
            </a:r>
            <a:r>
              <a:rPr sz="2400" spc="-165" dirty="0">
                <a:latin typeface="Trebuchet MS"/>
                <a:cs typeface="Trebuchet MS"/>
              </a:rPr>
              <a:t>acid  </a:t>
            </a:r>
            <a:r>
              <a:rPr sz="2400" spc="-160" dirty="0">
                <a:latin typeface="Trebuchet MS"/>
                <a:cs typeface="Trebuchet MS"/>
              </a:rPr>
              <a:t>and</a:t>
            </a:r>
            <a:r>
              <a:rPr sz="2400" spc="-65" dirty="0">
                <a:latin typeface="Trebuchet MS"/>
                <a:cs typeface="Trebuchet MS"/>
              </a:rPr>
              <a:t> </a:t>
            </a:r>
            <a:r>
              <a:rPr sz="2400" spc="-145" dirty="0">
                <a:latin typeface="Trebuchet MS"/>
                <a:cs typeface="Trebuchet MS"/>
              </a:rPr>
              <a:t>prostaglandin.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206740" y="5768340"/>
            <a:ext cx="280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"/>
                <a:cs typeface="Arial"/>
              </a:rPr>
              <a:t>27</a:t>
            </a:r>
            <a:endParaRPr sz="1800">
              <a:latin typeface="Arial"/>
              <a:cs typeface="Arial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179070" y="1196339"/>
            <a:ext cx="5025390" cy="475361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 rot="19860000">
            <a:off x="2413229" y="3065287"/>
            <a:ext cx="1553164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000"/>
              </a:lnSpc>
            </a:pPr>
            <a:r>
              <a:rPr sz="2000" spc="-140" dirty="0">
                <a:latin typeface="Trebuchet MS"/>
                <a:cs typeface="Trebuchet MS"/>
              </a:rPr>
              <a:t>Semin</a:t>
            </a:r>
            <a:r>
              <a:rPr sz="3000" spc="-209" baseline="1388" dirty="0">
                <a:latin typeface="Trebuchet MS"/>
                <a:cs typeface="Trebuchet MS"/>
              </a:rPr>
              <a:t>al</a:t>
            </a:r>
            <a:r>
              <a:rPr sz="3000" spc="-179" baseline="1388" dirty="0">
                <a:latin typeface="Trebuchet MS"/>
                <a:cs typeface="Trebuchet MS"/>
              </a:rPr>
              <a:t> </a:t>
            </a:r>
            <a:r>
              <a:rPr sz="3000" spc="-195" baseline="1388" dirty="0">
                <a:latin typeface="Trebuchet MS"/>
                <a:cs typeface="Trebuchet MS"/>
              </a:rPr>
              <a:t>vesicle</a:t>
            </a:r>
            <a:endParaRPr sz="3000" baseline="1388">
              <a:latin typeface="Trebuchet MS"/>
              <a:cs typeface="Trebuchet MS"/>
            </a:endParaRPr>
          </a:p>
        </p:txBody>
      </p:sp>
      <p:sp>
        <p:nvSpPr>
          <p:cNvPr id="13" name="object 13"/>
          <p:cNvSpPr txBox="1"/>
          <p:nvPr/>
        </p:nvSpPr>
        <p:spPr>
          <a:xfrm rot="1740000">
            <a:off x="101091" y="2236110"/>
            <a:ext cx="1551912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000"/>
              </a:lnSpc>
            </a:pPr>
            <a:r>
              <a:rPr sz="2000" spc="-130" dirty="0">
                <a:latin typeface="Trebuchet MS"/>
                <a:cs typeface="Trebuchet MS"/>
              </a:rPr>
              <a:t>Seminal</a:t>
            </a:r>
            <a:r>
              <a:rPr sz="2000" spc="-114" dirty="0">
                <a:latin typeface="Trebuchet MS"/>
                <a:cs typeface="Trebuchet MS"/>
              </a:rPr>
              <a:t> </a:t>
            </a:r>
            <a:r>
              <a:rPr sz="2000" spc="-120" dirty="0">
                <a:latin typeface="Trebuchet MS"/>
                <a:cs typeface="Trebuchet MS"/>
              </a:rPr>
              <a:t>vesicle</a:t>
            </a:r>
            <a:endParaRPr sz="2000">
              <a:latin typeface="Trebuchet MS"/>
              <a:cs typeface="Trebuchet MS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8768" y="5839459"/>
            <a:ext cx="444055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6990">
              <a:lnSpc>
                <a:spcPct val="100000"/>
              </a:lnSpc>
              <a:spcBef>
                <a:spcPts val="100"/>
              </a:spcBef>
            </a:pPr>
            <a:r>
              <a:rPr sz="2400" spc="-170" dirty="0">
                <a:solidFill>
                  <a:srgbClr val="001F5F"/>
                </a:solidFill>
                <a:latin typeface="Trebuchet MS"/>
                <a:cs typeface="Trebuchet MS"/>
              </a:rPr>
              <a:t>made </a:t>
            </a:r>
            <a:r>
              <a:rPr sz="2400" spc="-125" dirty="0">
                <a:solidFill>
                  <a:srgbClr val="001F5F"/>
                </a:solidFill>
                <a:latin typeface="Trebuchet MS"/>
                <a:cs typeface="Trebuchet MS"/>
              </a:rPr>
              <a:t>up </a:t>
            </a:r>
            <a:r>
              <a:rPr sz="2400" spc="-130" dirty="0">
                <a:solidFill>
                  <a:srgbClr val="001F5F"/>
                </a:solidFill>
                <a:latin typeface="Trebuchet MS"/>
                <a:cs typeface="Trebuchet MS"/>
              </a:rPr>
              <a:t>of </a:t>
            </a:r>
            <a:r>
              <a:rPr sz="2400" spc="-114" dirty="0">
                <a:solidFill>
                  <a:srgbClr val="001F5F"/>
                </a:solidFill>
                <a:latin typeface="Trebuchet MS"/>
                <a:cs typeface="Trebuchet MS"/>
              </a:rPr>
              <a:t>three</a:t>
            </a:r>
            <a:r>
              <a:rPr sz="2400" spc="175" dirty="0">
                <a:solidFill>
                  <a:srgbClr val="001F5F"/>
                </a:solidFill>
                <a:latin typeface="Trebuchet MS"/>
                <a:cs typeface="Trebuchet MS"/>
              </a:rPr>
              <a:t> </a:t>
            </a:r>
            <a:r>
              <a:rPr sz="2400" spc="-110" dirty="0">
                <a:solidFill>
                  <a:srgbClr val="001F5F"/>
                </a:solidFill>
                <a:latin typeface="Trebuchet MS"/>
                <a:cs typeface="Trebuchet MS"/>
              </a:rPr>
              <a:t>coats</a:t>
            </a:r>
            <a:endParaRPr sz="24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</a:pPr>
            <a:r>
              <a:rPr sz="2400" spc="-100" dirty="0">
                <a:solidFill>
                  <a:srgbClr val="001F5F"/>
                </a:solidFill>
                <a:latin typeface="Trebuchet MS"/>
                <a:cs typeface="Trebuchet MS"/>
              </a:rPr>
              <a:t>ucosa </a:t>
            </a:r>
            <a:r>
              <a:rPr sz="2400" spc="-85" dirty="0">
                <a:solidFill>
                  <a:srgbClr val="001F5F"/>
                </a:solidFill>
                <a:latin typeface="Trebuchet MS"/>
                <a:cs typeface="Trebuchet MS"/>
              </a:rPr>
              <a:t>II) </a:t>
            </a:r>
            <a:r>
              <a:rPr sz="2400" spc="-80" dirty="0">
                <a:solidFill>
                  <a:srgbClr val="001F5F"/>
                </a:solidFill>
                <a:latin typeface="Trebuchet MS"/>
                <a:cs typeface="Trebuchet MS"/>
              </a:rPr>
              <a:t>Muscle </a:t>
            </a:r>
            <a:r>
              <a:rPr sz="2400" spc="-145" dirty="0">
                <a:solidFill>
                  <a:srgbClr val="001F5F"/>
                </a:solidFill>
                <a:latin typeface="Trebuchet MS"/>
                <a:cs typeface="Trebuchet MS"/>
              </a:rPr>
              <a:t>layer </a:t>
            </a:r>
            <a:r>
              <a:rPr sz="2400" spc="-80" dirty="0">
                <a:solidFill>
                  <a:srgbClr val="001F5F"/>
                </a:solidFill>
                <a:latin typeface="Trebuchet MS"/>
                <a:cs typeface="Trebuchet MS"/>
              </a:rPr>
              <a:t>III)</a:t>
            </a:r>
            <a:r>
              <a:rPr sz="2400" spc="90" dirty="0">
                <a:solidFill>
                  <a:srgbClr val="001F5F"/>
                </a:solidFill>
                <a:latin typeface="Trebuchet MS"/>
                <a:cs typeface="Trebuchet MS"/>
              </a:rPr>
              <a:t> </a:t>
            </a:r>
            <a:r>
              <a:rPr sz="2400" spc="-120" dirty="0">
                <a:solidFill>
                  <a:srgbClr val="001F5F"/>
                </a:solidFill>
                <a:latin typeface="Trebuchet MS"/>
                <a:cs typeface="Trebuchet MS"/>
              </a:rPr>
              <a:t>Adventitia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15" name="object 15"/>
          <p:cNvSpPr txBox="1"/>
          <p:nvPr/>
        </p:nvSpPr>
        <p:spPr>
          <a:xfrm rot="18600000">
            <a:off x="2079142" y="2742073"/>
            <a:ext cx="1718766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000"/>
              </a:lnSpc>
            </a:pPr>
            <a:r>
              <a:rPr sz="2000" spc="240" dirty="0">
                <a:latin typeface="Trebuchet MS"/>
                <a:cs typeface="Trebuchet MS"/>
              </a:rPr>
              <a:t>D</a:t>
            </a:r>
            <a:r>
              <a:rPr sz="2000" spc="-125" dirty="0">
                <a:latin typeface="Trebuchet MS"/>
                <a:cs typeface="Trebuchet MS"/>
              </a:rPr>
              <a:t>u</a:t>
            </a:r>
            <a:r>
              <a:rPr sz="3000" spc="-225" baseline="1388" dirty="0">
                <a:latin typeface="Trebuchet MS"/>
                <a:cs typeface="Trebuchet MS"/>
              </a:rPr>
              <a:t>c</a:t>
            </a:r>
            <a:r>
              <a:rPr sz="3000" spc="-240" baseline="1388" dirty="0">
                <a:latin typeface="Trebuchet MS"/>
                <a:cs typeface="Trebuchet MS"/>
              </a:rPr>
              <a:t>t</a:t>
            </a:r>
            <a:r>
              <a:rPr sz="3000" spc="-172" baseline="1388" dirty="0">
                <a:latin typeface="Trebuchet MS"/>
                <a:cs typeface="Trebuchet MS"/>
              </a:rPr>
              <a:t>u</a:t>
            </a:r>
            <a:r>
              <a:rPr sz="3000" spc="-60" baseline="1388" dirty="0">
                <a:latin typeface="Trebuchet MS"/>
                <a:cs typeface="Trebuchet MS"/>
              </a:rPr>
              <a:t>s</a:t>
            </a:r>
            <a:r>
              <a:rPr sz="3000" spc="-120" baseline="1388" dirty="0">
                <a:latin typeface="Trebuchet MS"/>
                <a:cs typeface="Trebuchet MS"/>
              </a:rPr>
              <a:t> </a:t>
            </a:r>
            <a:r>
              <a:rPr sz="3000" spc="-195" baseline="1388" dirty="0">
                <a:latin typeface="Trebuchet MS"/>
                <a:cs typeface="Trebuchet MS"/>
              </a:rPr>
              <a:t>d</a:t>
            </a:r>
            <a:r>
              <a:rPr sz="3000" spc="-247" baseline="2777" dirty="0">
                <a:latin typeface="Trebuchet MS"/>
                <a:cs typeface="Trebuchet MS"/>
              </a:rPr>
              <a:t>e</a:t>
            </a:r>
            <a:r>
              <a:rPr sz="3000" spc="-390" baseline="2777" dirty="0">
                <a:latin typeface="Trebuchet MS"/>
                <a:cs typeface="Trebuchet MS"/>
              </a:rPr>
              <a:t>f</a:t>
            </a:r>
            <a:r>
              <a:rPr sz="3000" spc="-247" baseline="2777" dirty="0">
                <a:latin typeface="Trebuchet MS"/>
                <a:cs typeface="Trebuchet MS"/>
              </a:rPr>
              <a:t>e</a:t>
            </a:r>
            <a:r>
              <a:rPr sz="3000" spc="-37" baseline="2777" dirty="0">
                <a:latin typeface="Trebuchet MS"/>
                <a:cs typeface="Trebuchet MS"/>
              </a:rPr>
              <a:t>r</a:t>
            </a:r>
            <a:r>
              <a:rPr sz="3000" spc="-232" baseline="4166" dirty="0">
                <a:latin typeface="Trebuchet MS"/>
                <a:cs typeface="Trebuchet MS"/>
              </a:rPr>
              <a:t>e</a:t>
            </a:r>
            <a:r>
              <a:rPr sz="3000" spc="-172" baseline="4166" dirty="0">
                <a:latin typeface="Trebuchet MS"/>
                <a:cs typeface="Trebuchet MS"/>
              </a:rPr>
              <a:t>n</a:t>
            </a:r>
            <a:r>
              <a:rPr sz="3000" spc="-60" baseline="4166" dirty="0">
                <a:latin typeface="Trebuchet MS"/>
                <a:cs typeface="Trebuchet MS"/>
              </a:rPr>
              <a:t>s</a:t>
            </a:r>
            <a:endParaRPr sz="3000" baseline="4166">
              <a:latin typeface="Trebuchet MS"/>
              <a:cs typeface="Trebuchet MS"/>
            </a:endParaRPr>
          </a:p>
        </p:txBody>
      </p:sp>
      <p:sp>
        <p:nvSpPr>
          <p:cNvPr id="16" name="object 16"/>
          <p:cNvSpPr txBox="1"/>
          <p:nvPr/>
        </p:nvSpPr>
        <p:spPr>
          <a:xfrm rot="3600000">
            <a:off x="1580647" y="1697842"/>
            <a:ext cx="922131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000"/>
              </a:lnSpc>
            </a:pPr>
            <a:r>
              <a:rPr sz="2000" spc="-114" dirty="0">
                <a:latin typeface="Trebuchet MS"/>
                <a:cs typeface="Trebuchet MS"/>
              </a:rPr>
              <a:t>d</a:t>
            </a:r>
            <a:r>
              <a:rPr sz="2000" spc="-145" dirty="0">
                <a:latin typeface="Trebuchet MS"/>
                <a:cs typeface="Trebuchet MS"/>
              </a:rPr>
              <a:t>e</a:t>
            </a:r>
            <a:r>
              <a:rPr sz="2000" spc="-245" dirty="0">
                <a:latin typeface="Trebuchet MS"/>
                <a:cs typeface="Trebuchet MS"/>
              </a:rPr>
              <a:t>f</a:t>
            </a:r>
            <a:r>
              <a:rPr sz="2000" spc="-150" dirty="0">
                <a:latin typeface="Trebuchet MS"/>
                <a:cs typeface="Trebuchet MS"/>
              </a:rPr>
              <a:t>e</a:t>
            </a:r>
            <a:r>
              <a:rPr sz="2000" spc="5" dirty="0">
                <a:latin typeface="Trebuchet MS"/>
                <a:cs typeface="Trebuchet MS"/>
              </a:rPr>
              <a:t>r</a:t>
            </a:r>
            <a:r>
              <a:rPr sz="2000" spc="-150" dirty="0">
                <a:latin typeface="Trebuchet MS"/>
                <a:cs typeface="Trebuchet MS"/>
              </a:rPr>
              <a:t>e</a:t>
            </a:r>
            <a:r>
              <a:rPr sz="2000" spc="-90" dirty="0">
                <a:latin typeface="Trebuchet MS"/>
                <a:cs typeface="Trebuchet MS"/>
              </a:rPr>
              <a:t>n</a:t>
            </a:r>
            <a:r>
              <a:rPr sz="2000" spc="-40" dirty="0">
                <a:latin typeface="Trebuchet MS"/>
                <a:cs typeface="Trebuchet MS"/>
              </a:rPr>
              <a:t>s</a:t>
            </a:r>
            <a:endParaRPr sz="2000">
              <a:latin typeface="Trebuchet MS"/>
              <a:cs typeface="Trebuchet MS"/>
            </a:endParaRPr>
          </a:p>
        </p:txBody>
      </p:sp>
      <p:sp>
        <p:nvSpPr>
          <p:cNvPr id="17" name="object 17"/>
          <p:cNvSpPr txBox="1"/>
          <p:nvPr/>
        </p:nvSpPr>
        <p:spPr>
          <a:xfrm rot="1140000">
            <a:off x="578578" y="1620757"/>
            <a:ext cx="785770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000"/>
              </a:lnSpc>
            </a:pPr>
            <a:r>
              <a:rPr sz="3000" spc="-82" baseline="1388" dirty="0">
                <a:latin typeface="Trebuchet MS"/>
                <a:cs typeface="Trebuchet MS"/>
              </a:rPr>
              <a:t>Duc</a:t>
            </a:r>
            <a:r>
              <a:rPr sz="2000" spc="-55" dirty="0">
                <a:latin typeface="Trebuchet MS"/>
                <a:cs typeface="Trebuchet MS"/>
              </a:rPr>
              <a:t>tus</a:t>
            </a:r>
            <a:endParaRPr sz="20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440236" y="345079"/>
            <a:ext cx="282575" cy="1190625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2100"/>
              </a:lnSpc>
            </a:pPr>
            <a:r>
              <a:rPr sz="1800" spc="-10" dirty="0">
                <a:latin typeface="Arial"/>
                <a:cs typeface="Arial"/>
              </a:rPr>
              <a:t>31-03-2014</a:t>
            </a:r>
            <a:endParaRPr sz="18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76200" y="0"/>
            <a:ext cx="0" cy="6858000"/>
          </a:xfrm>
          <a:custGeom>
            <a:avLst/>
            <a:gdLst/>
            <a:ahLst/>
            <a:cxnLst/>
            <a:rect l="l" t="t" r="r" b="b"/>
            <a:pathLst>
              <a:path h="6858000">
                <a:moveTo>
                  <a:pt x="0" y="0"/>
                </a:moveTo>
                <a:lnTo>
                  <a:pt x="0" y="6858000"/>
                </a:lnTo>
              </a:path>
            </a:pathLst>
          </a:custGeom>
          <a:ln w="57146">
            <a:solidFill>
              <a:srgbClr val="ABA8A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8839200" y="0"/>
            <a:ext cx="304800" cy="6858000"/>
            <a:chOff x="8839200" y="0"/>
            <a:chExt cx="304800" cy="6858000"/>
          </a:xfrm>
        </p:grpSpPr>
        <p:sp>
          <p:nvSpPr>
            <p:cNvPr id="5" name="object 5"/>
            <p:cNvSpPr/>
            <p:nvPr/>
          </p:nvSpPr>
          <p:spPr>
            <a:xfrm>
              <a:off x="8839200" y="0"/>
              <a:ext cx="304800" cy="6858000"/>
            </a:xfrm>
            <a:custGeom>
              <a:avLst/>
              <a:gdLst/>
              <a:ahLst/>
              <a:cxnLst/>
              <a:rect l="l" t="t" r="r" b="b"/>
              <a:pathLst>
                <a:path w="304800" h="6858000">
                  <a:moveTo>
                    <a:pt x="304800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304800" y="6858000"/>
                  </a:lnTo>
                  <a:close/>
                </a:path>
              </a:pathLst>
            </a:custGeom>
            <a:solidFill>
              <a:srgbClr val="ABA8AD">
                <a:alpha val="86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8915400" y="0"/>
              <a:ext cx="0" cy="6858000"/>
            </a:xfrm>
            <a:custGeom>
              <a:avLst/>
              <a:gdLst/>
              <a:ahLst/>
              <a:cxnLst/>
              <a:rect l="l" t="t" r="r" b="b"/>
              <a:pathLst>
                <a:path h="685800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ln w="9344">
              <a:solidFill>
                <a:srgbClr val="33003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/>
          <p:nvPr/>
        </p:nvSpPr>
        <p:spPr>
          <a:xfrm>
            <a:off x="8155940" y="5715000"/>
            <a:ext cx="549910" cy="549910"/>
          </a:xfrm>
          <a:custGeom>
            <a:avLst/>
            <a:gdLst/>
            <a:ahLst/>
            <a:cxnLst/>
            <a:rect l="l" t="t" r="r" b="b"/>
            <a:pathLst>
              <a:path w="549909" h="549910">
                <a:moveTo>
                  <a:pt x="275589" y="0"/>
                </a:moveTo>
                <a:lnTo>
                  <a:pt x="224997" y="4306"/>
                </a:lnTo>
                <a:lnTo>
                  <a:pt x="177812" y="16766"/>
                </a:lnTo>
                <a:lnTo>
                  <a:pt x="134714" y="36688"/>
                </a:lnTo>
                <a:lnTo>
                  <a:pt x="96382" y="63385"/>
                </a:lnTo>
                <a:lnTo>
                  <a:pt x="63496" y="96164"/>
                </a:lnTo>
                <a:lnTo>
                  <a:pt x="36735" y="134337"/>
                </a:lnTo>
                <a:lnTo>
                  <a:pt x="16780" y="177214"/>
                </a:lnTo>
                <a:lnTo>
                  <a:pt x="4308" y="224105"/>
                </a:lnTo>
                <a:lnTo>
                  <a:pt x="0" y="274319"/>
                </a:lnTo>
                <a:lnTo>
                  <a:pt x="4308" y="324912"/>
                </a:lnTo>
                <a:lnTo>
                  <a:pt x="16780" y="372097"/>
                </a:lnTo>
                <a:lnTo>
                  <a:pt x="36735" y="415195"/>
                </a:lnTo>
                <a:lnTo>
                  <a:pt x="63496" y="453527"/>
                </a:lnTo>
                <a:lnTo>
                  <a:pt x="96382" y="486413"/>
                </a:lnTo>
                <a:lnTo>
                  <a:pt x="134714" y="513174"/>
                </a:lnTo>
                <a:lnTo>
                  <a:pt x="177812" y="533129"/>
                </a:lnTo>
                <a:lnTo>
                  <a:pt x="224997" y="545601"/>
                </a:lnTo>
                <a:lnTo>
                  <a:pt x="275589" y="549910"/>
                </a:lnTo>
                <a:lnTo>
                  <a:pt x="325804" y="545601"/>
                </a:lnTo>
                <a:lnTo>
                  <a:pt x="372695" y="533129"/>
                </a:lnTo>
                <a:lnTo>
                  <a:pt x="415572" y="513174"/>
                </a:lnTo>
                <a:lnTo>
                  <a:pt x="453745" y="486413"/>
                </a:lnTo>
                <a:lnTo>
                  <a:pt x="486524" y="453527"/>
                </a:lnTo>
                <a:lnTo>
                  <a:pt x="513221" y="415195"/>
                </a:lnTo>
                <a:lnTo>
                  <a:pt x="533143" y="372097"/>
                </a:lnTo>
                <a:lnTo>
                  <a:pt x="545603" y="324912"/>
                </a:lnTo>
                <a:lnTo>
                  <a:pt x="549909" y="274319"/>
                </a:lnTo>
                <a:lnTo>
                  <a:pt x="545603" y="224105"/>
                </a:lnTo>
                <a:lnTo>
                  <a:pt x="533143" y="177214"/>
                </a:lnTo>
                <a:lnTo>
                  <a:pt x="513221" y="134337"/>
                </a:lnTo>
                <a:lnTo>
                  <a:pt x="486524" y="96164"/>
                </a:lnTo>
                <a:lnTo>
                  <a:pt x="453745" y="63385"/>
                </a:lnTo>
                <a:lnTo>
                  <a:pt x="415572" y="36688"/>
                </a:lnTo>
                <a:lnTo>
                  <a:pt x="372695" y="16766"/>
                </a:lnTo>
                <a:lnTo>
                  <a:pt x="325804" y="4306"/>
                </a:lnTo>
                <a:lnTo>
                  <a:pt x="275589" y="0"/>
                </a:lnTo>
                <a:close/>
              </a:path>
            </a:pathLst>
          </a:custGeom>
          <a:solidFill>
            <a:srgbClr val="33003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2316479" y="412750"/>
            <a:ext cx="4339590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114" dirty="0"/>
              <a:t>SEMINAL</a:t>
            </a:r>
            <a:r>
              <a:rPr spc="-165" dirty="0"/>
              <a:t> </a:t>
            </a:r>
            <a:r>
              <a:rPr spc="-10" dirty="0"/>
              <a:t>VESICLE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8206740" y="5768340"/>
            <a:ext cx="280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"/>
                <a:cs typeface="Arial"/>
              </a:rPr>
              <a:t>28</a:t>
            </a:r>
            <a:endParaRPr sz="1800">
              <a:latin typeface="Arial"/>
              <a:cs typeface="Arial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179070" y="1123950"/>
            <a:ext cx="8566150" cy="57340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440236" y="345079"/>
            <a:ext cx="282575" cy="1190625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2100"/>
              </a:lnSpc>
            </a:pPr>
            <a:r>
              <a:rPr sz="1800" spc="-10" dirty="0">
                <a:latin typeface="Arial"/>
                <a:cs typeface="Arial"/>
              </a:rPr>
              <a:t>31-03-2014</a:t>
            </a:r>
            <a:endParaRPr sz="18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76200" y="0"/>
            <a:ext cx="0" cy="6858000"/>
          </a:xfrm>
          <a:custGeom>
            <a:avLst/>
            <a:gdLst/>
            <a:ahLst/>
            <a:cxnLst/>
            <a:rect l="l" t="t" r="r" b="b"/>
            <a:pathLst>
              <a:path h="6858000">
                <a:moveTo>
                  <a:pt x="0" y="0"/>
                </a:moveTo>
                <a:lnTo>
                  <a:pt x="0" y="6858000"/>
                </a:lnTo>
              </a:path>
            </a:pathLst>
          </a:custGeom>
          <a:ln w="57146">
            <a:solidFill>
              <a:srgbClr val="ABA8A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8839200" y="0"/>
            <a:ext cx="304800" cy="6858000"/>
            <a:chOff x="8839200" y="0"/>
            <a:chExt cx="304800" cy="6858000"/>
          </a:xfrm>
        </p:grpSpPr>
        <p:sp>
          <p:nvSpPr>
            <p:cNvPr id="5" name="object 5"/>
            <p:cNvSpPr/>
            <p:nvPr/>
          </p:nvSpPr>
          <p:spPr>
            <a:xfrm>
              <a:off x="8839200" y="0"/>
              <a:ext cx="304800" cy="6858000"/>
            </a:xfrm>
            <a:custGeom>
              <a:avLst/>
              <a:gdLst/>
              <a:ahLst/>
              <a:cxnLst/>
              <a:rect l="l" t="t" r="r" b="b"/>
              <a:pathLst>
                <a:path w="304800" h="6858000">
                  <a:moveTo>
                    <a:pt x="304800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304800" y="6858000"/>
                  </a:lnTo>
                  <a:close/>
                </a:path>
              </a:pathLst>
            </a:custGeom>
            <a:solidFill>
              <a:srgbClr val="ABA8AD">
                <a:alpha val="86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8915400" y="0"/>
              <a:ext cx="0" cy="6858000"/>
            </a:xfrm>
            <a:custGeom>
              <a:avLst/>
              <a:gdLst/>
              <a:ahLst/>
              <a:cxnLst/>
              <a:rect l="l" t="t" r="r" b="b"/>
              <a:pathLst>
                <a:path h="685800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ln w="9344">
              <a:solidFill>
                <a:srgbClr val="33003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/>
          <p:nvPr/>
        </p:nvSpPr>
        <p:spPr>
          <a:xfrm>
            <a:off x="8155940" y="5715000"/>
            <a:ext cx="549910" cy="549910"/>
          </a:xfrm>
          <a:custGeom>
            <a:avLst/>
            <a:gdLst/>
            <a:ahLst/>
            <a:cxnLst/>
            <a:rect l="l" t="t" r="r" b="b"/>
            <a:pathLst>
              <a:path w="549909" h="549910">
                <a:moveTo>
                  <a:pt x="275589" y="0"/>
                </a:moveTo>
                <a:lnTo>
                  <a:pt x="224997" y="4306"/>
                </a:lnTo>
                <a:lnTo>
                  <a:pt x="177812" y="16766"/>
                </a:lnTo>
                <a:lnTo>
                  <a:pt x="134714" y="36688"/>
                </a:lnTo>
                <a:lnTo>
                  <a:pt x="96382" y="63385"/>
                </a:lnTo>
                <a:lnTo>
                  <a:pt x="63496" y="96164"/>
                </a:lnTo>
                <a:lnTo>
                  <a:pt x="36735" y="134337"/>
                </a:lnTo>
                <a:lnTo>
                  <a:pt x="16780" y="177214"/>
                </a:lnTo>
                <a:lnTo>
                  <a:pt x="4308" y="224105"/>
                </a:lnTo>
                <a:lnTo>
                  <a:pt x="0" y="274319"/>
                </a:lnTo>
                <a:lnTo>
                  <a:pt x="4308" y="324912"/>
                </a:lnTo>
                <a:lnTo>
                  <a:pt x="16780" y="372097"/>
                </a:lnTo>
                <a:lnTo>
                  <a:pt x="36735" y="415195"/>
                </a:lnTo>
                <a:lnTo>
                  <a:pt x="63496" y="453527"/>
                </a:lnTo>
                <a:lnTo>
                  <a:pt x="96382" y="486413"/>
                </a:lnTo>
                <a:lnTo>
                  <a:pt x="134714" y="513174"/>
                </a:lnTo>
                <a:lnTo>
                  <a:pt x="177812" y="533129"/>
                </a:lnTo>
                <a:lnTo>
                  <a:pt x="224997" y="545601"/>
                </a:lnTo>
                <a:lnTo>
                  <a:pt x="275589" y="549910"/>
                </a:lnTo>
                <a:lnTo>
                  <a:pt x="325804" y="545601"/>
                </a:lnTo>
                <a:lnTo>
                  <a:pt x="372695" y="533129"/>
                </a:lnTo>
                <a:lnTo>
                  <a:pt x="415572" y="513174"/>
                </a:lnTo>
                <a:lnTo>
                  <a:pt x="453745" y="486413"/>
                </a:lnTo>
                <a:lnTo>
                  <a:pt x="486524" y="453527"/>
                </a:lnTo>
                <a:lnTo>
                  <a:pt x="513221" y="415195"/>
                </a:lnTo>
                <a:lnTo>
                  <a:pt x="533143" y="372097"/>
                </a:lnTo>
                <a:lnTo>
                  <a:pt x="545603" y="324912"/>
                </a:lnTo>
                <a:lnTo>
                  <a:pt x="549909" y="274319"/>
                </a:lnTo>
                <a:lnTo>
                  <a:pt x="545603" y="224105"/>
                </a:lnTo>
                <a:lnTo>
                  <a:pt x="533143" y="177214"/>
                </a:lnTo>
                <a:lnTo>
                  <a:pt x="513221" y="134337"/>
                </a:lnTo>
                <a:lnTo>
                  <a:pt x="486524" y="96164"/>
                </a:lnTo>
                <a:lnTo>
                  <a:pt x="453745" y="63385"/>
                </a:lnTo>
                <a:lnTo>
                  <a:pt x="415572" y="36688"/>
                </a:lnTo>
                <a:lnTo>
                  <a:pt x="372695" y="16766"/>
                </a:lnTo>
                <a:lnTo>
                  <a:pt x="325804" y="4306"/>
                </a:lnTo>
                <a:lnTo>
                  <a:pt x="275589" y="0"/>
                </a:lnTo>
                <a:close/>
              </a:path>
            </a:pathLst>
          </a:custGeom>
          <a:solidFill>
            <a:srgbClr val="33003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1959610" y="170179"/>
            <a:ext cx="4765040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100" dirty="0"/>
              <a:t>PROSTATE</a:t>
            </a:r>
            <a:r>
              <a:rPr spc="-165" dirty="0"/>
              <a:t> </a:t>
            </a:r>
            <a:r>
              <a:rPr spc="355" dirty="0"/>
              <a:t>GLAND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8206740" y="5768340"/>
            <a:ext cx="280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"/>
                <a:cs typeface="Arial"/>
              </a:rPr>
              <a:t>29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323850" y="980439"/>
            <a:ext cx="6047740" cy="5342255"/>
            <a:chOff x="323850" y="980439"/>
            <a:chExt cx="6047740" cy="5342255"/>
          </a:xfrm>
        </p:grpSpPr>
        <p:sp>
          <p:nvSpPr>
            <p:cNvPr id="11" name="object 11"/>
            <p:cNvSpPr/>
            <p:nvPr/>
          </p:nvSpPr>
          <p:spPr>
            <a:xfrm>
              <a:off x="323850" y="980439"/>
              <a:ext cx="6047740" cy="519303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3347720" y="2852419"/>
              <a:ext cx="1871980" cy="3455670"/>
            </a:xfrm>
            <a:custGeom>
              <a:avLst/>
              <a:gdLst/>
              <a:ahLst/>
              <a:cxnLst/>
              <a:rect l="l" t="t" r="r" b="b"/>
              <a:pathLst>
                <a:path w="1871979" h="3455670">
                  <a:moveTo>
                    <a:pt x="863600" y="1008379"/>
                  </a:moveTo>
                  <a:lnTo>
                    <a:pt x="144779" y="3455669"/>
                  </a:lnTo>
                </a:path>
                <a:path w="1871979" h="3455670">
                  <a:moveTo>
                    <a:pt x="0" y="1224279"/>
                  </a:moveTo>
                  <a:lnTo>
                    <a:pt x="144779" y="3455669"/>
                  </a:lnTo>
                </a:path>
                <a:path w="1871979" h="3455670">
                  <a:moveTo>
                    <a:pt x="1800859" y="0"/>
                  </a:moveTo>
                  <a:lnTo>
                    <a:pt x="1871979" y="3384550"/>
                  </a:lnTo>
                </a:path>
              </a:pathLst>
            </a:custGeom>
            <a:ln w="28393">
              <a:solidFill>
                <a:srgbClr val="33003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1722120" y="6271259"/>
            <a:ext cx="149288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90" dirty="0">
                <a:latin typeface="Trebuchet MS"/>
                <a:cs typeface="Trebuchet MS"/>
              </a:rPr>
              <a:t>Prostate</a:t>
            </a:r>
            <a:r>
              <a:rPr sz="2000" spc="-105" dirty="0">
                <a:latin typeface="Trebuchet MS"/>
                <a:cs typeface="Trebuchet MS"/>
              </a:rPr>
              <a:t> </a:t>
            </a:r>
            <a:r>
              <a:rPr sz="2000" spc="-140" dirty="0">
                <a:latin typeface="Trebuchet MS"/>
                <a:cs typeface="Trebuchet MS"/>
              </a:rPr>
              <a:t>gland</a:t>
            </a:r>
            <a:endParaRPr sz="2000">
              <a:latin typeface="Trebuchet MS"/>
              <a:cs typeface="Trebuchet MS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740150" y="6200140"/>
            <a:ext cx="155384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130" dirty="0">
                <a:latin typeface="Trebuchet MS"/>
                <a:cs typeface="Trebuchet MS"/>
              </a:rPr>
              <a:t>Seminal</a:t>
            </a:r>
            <a:r>
              <a:rPr sz="2000" spc="-90" dirty="0">
                <a:latin typeface="Trebuchet MS"/>
                <a:cs typeface="Trebuchet MS"/>
              </a:rPr>
              <a:t> </a:t>
            </a:r>
            <a:r>
              <a:rPr sz="2000" spc="-120" dirty="0">
                <a:latin typeface="Trebuchet MS"/>
                <a:cs typeface="Trebuchet MS"/>
              </a:rPr>
              <a:t>vesicle</a:t>
            </a:r>
            <a:endParaRPr sz="2000">
              <a:latin typeface="Trebuchet MS"/>
              <a:cs typeface="Trebuchet MS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160270" y="1951990"/>
            <a:ext cx="165163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60" dirty="0">
                <a:latin typeface="Trebuchet MS"/>
                <a:cs typeface="Trebuchet MS"/>
              </a:rPr>
              <a:t>Urinary</a:t>
            </a:r>
            <a:r>
              <a:rPr sz="2000" spc="-110" dirty="0">
                <a:latin typeface="Trebuchet MS"/>
                <a:cs typeface="Trebuchet MS"/>
              </a:rPr>
              <a:t> </a:t>
            </a:r>
            <a:r>
              <a:rPr sz="2000" spc="-114" dirty="0">
                <a:latin typeface="Trebuchet MS"/>
                <a:cs typeface="Trebuchet MS"/>
              </a:rPr>
              <a:t>bladder</a:t>
            </a:r>
            <a:endParaRPr sz="2000">
              <a:latin typeface="Trebuchet MS"/>
              <a:cs typeface="Trebuchet MS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593840" y="1631950"/>
            <a:ext cx="30035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240" dirty="0">
                <a:latin typeface="UnDotum"/>
                <a:cs typeface="UnDotum"/>
              </a:rPr>
              <a:t></a:t>
            </a:r>
            <a:endParaRPr sz="2400">
              <a:latin typeface="UnDotum"/>
              <a:cs typeface="UnDotum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7508240" y="1662429"/>
            <a:ext cx="981075" cy="404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400" spc="-114" dirty="0">
                <a:latin typeface="Trebuchet MS"/>
                <a:cs typeface="Trebuchet MS"/>
              </a:rPr>
              <a:t>It </a:t>
            </a:r>
            <a:r>
              <a:rPr sz="2400" spc="-105" dirty="0">
                <a:latin typeface="Trebuchet MS"/>
                <a:cs typeface="Trebuchet MS"/>
              </a:rPr>
              <a:t>is  </a:t>
            </a:r>
            <a:r>
              <a:rPr sz="2400" spc="-110" dirty="0">
                <a:latin typeface="Trebuchet MS"/>
                <a:cs typeface="Trebuchet MS"/>
              </a:rPr>
              <a:t>present  </a:t>
            </a:r>
            <a:r>
              <a:rPr sz="2400" spc="-200" dirty="0">
                <a:latin typeface="Trebuchet MS"/>
                <a:cs typeface="Trebuchet MS"/>
              </a:rPr>
              <a:t>at </a:t>
            </a:r>
            <a:r>
              <a:rPr sz="2400" spc="-145" dirty="0">
                <a:latin typeface="Trebuchet MS"/>
                <a:cs typeface="Trebuchet MS"/>
              </a:rPr>
              <a:t>the  </a:t>
            </a:r>
            <a:r>
              <a:rPr sz="2400" spc="-150" dirty="0">
                <a:latin typeface="Trebuchet MS"/>
                <a:cs typeface="Trebuchet MS"/>
              </a:rPr>
              <a:t>beginin  </a:t>
            </a:r>
            <a:r>
              <a:rPr sz="2400" spc="-185" dirty="0">
                <a:latin typeface="Trebuchet MS"/>
                <a:cs typeface="Trebuchet MS"/>
              </a:rPr>
              <a:t>g </a:t>
            </a:r>
            <a:r>
              <a:rPr sz="2400" spc="-130" dirty="0">
                <a:latin typeface="Trebuchet MS"/>
                <a:cs typeface="Trebuchet MS"/>
              </a:rPr>
              <a:t>of  </a:t>
            </a:r>
            <a:r>
              <a:rPr sz="2400" spc="-185" dirty="0">
                <a:latin typeface="Trebuchet MS"/>
                <a:cs typeface="Trebuchet MS"/>
              </a:rPr>
              <a:t>male  </a:t>
            </a:r>
            <a:r>
              <a:rPr sz="2400" spc="-110" dirty="0">
                <a:latin typeface="Trebuchet MS"/>
                <a:cs typeface="Trebuchet MS"/>
              </a:rPr>
              <a:t>urethra  </a:t>
            </a:r>
            <a:r>
              <a:rPr sz="2400" spc="-114" dirty="0">
                <a:latin typeface="Trebuchet MS"/>
                <a:cs typeface="Trebuchet MS"/>
              </a:rPr>
              <a:t>It </a:t>
            </a:r>
            <a:r>
              <a:rPr sz="2400" spc="-105" dirty="0">
                <a:latin typeface="Trebuchet MS"/>
                <a:cs typeface="Trebuchet MS"/>
              </a:rPr>
              <a:t>is </a:t>
            </a:r>
            <a:r>
              <a:rPr sz="2400" spc="-130" dirty="0">
                <a:latin typeface="Trebuchet MS"/>
                <a:cs typeface="Trebuchet MS"/>
              </a:rPr>
              <a:t>of  </a:t>
            </a:r>
            <a:r>
              <a:rPr sz="2400" spc="-145" dirty="0">
                <a:latin typeface="Trebuchet MS"/>
                <a:cs typeface="Trebuchet MS"/>
              </a:rPr>
              <a:t>the </a:t>
            </a:r>
            <a:r>
              <a:rPr sz="2400" spc="-130" dirty="0">
                <a:latin typeface="Trebuchet MS"/>
                <a:cs typeface="Trebuchet MS"/>
              </a:rPr>
              <a:t>size  of  </a:t>
            </a:r>
            <a:r>
              <a:rPr sz="2400" spc="-135" dirty="0">
                <a:latin typeface="Trebuchet MS"/>
                <a:cs typeface="Trebuchet MS"/>
              </a:rPr>
              <a:t>c</a:t>
            </a:r>
            <a:r>
              <a:rPr sz="2400" spc="-125" dirty="0">
                <a:latin typeface="Trebuchet MS"/>
                <a:cs typeface="Trebuchet MS"/>
              </a:rPr>
              <a:t>h</a:t>
            </a:r>
            <a:r>
              <a:rPr sz="2400" spc="-155" dirty="0">
                <a:latin typeface="Trebuchet MS"/>
                <a:cs typeface="Trebuchet MS"/>
              </a:rPr>
              <a:t>e</a:t>
            </a:r>
            <a:r>
              <a:rPr sz="2400" spc="-55" dirty="0">
                <a:latin typeface="Trebuchet MS"/>
                <a:cs typeface="Trebuchet MS"/>
              </a:rPr>
              <a:t>s</a:t>
            </a:r>
            <a:r>
              <a:rPr sz="2400" spc="-125" dirty="0">
                <a:latin typeface="Trebuchet MS"/>
                <a:cs typeface="Trebuchet MS"/>
              </a:rPr>
              <a:t>tnu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6593840" y="4192270"/>
            <a:ext cx="30035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240" dirty="0">
                <a:latin typeface="UnDotum"/>
                <a:cs typeface="UnDotum"/>
              </a:rPr>
              <a:t></a:t>
            </a:r>
            <a:endParaRPr sz="2400">
              <a:latin typeface="UnDotum"/>
              <a:cs typeface="UnDotum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7508240" y="5685790"/>
            <a:ext cx="19431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254" dirty="0">
                <a:latin typeface="Trebuchet MS"/>
                <a:cs typeface="Trebuchet MS"/>
              </a:rPr>
              <a:t>t.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6593840" y="6021070"/>
            <a:ext cx="30035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240" dirty="0">
                <a:latin typeface="UnDotum"/>
                <a:cs typeface="UnDotum"/>
              </a:rPr>
              <a:t></a:t>
            </a:r>
            <a:endParaRPr sz="2400">
              <a:latin typeface="UnDotum"/>
              <a:cs typeface="UnDotum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7508240" y="6051550"/>
            <a:ext cx="99250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400" spc="-114" dirty="0">
                <a:latin typeface="Trebuchet MS"/>
                <a:cs typeface="Trebuchet MS"/>
              </a:rPr>
              <a:t>It </a:t>
            </a:r>
            <a:r>
              <a:rPr sz="2400" spc="-105" dirty="0">
                <a:latin typeface="Trebuchet MS"/>
                <a:cs typeface="Trebuchet MS"/>
              </a:rPr>
              <a:t>is </a:t>
            </a:r>
            <a:r>
              <a:rPr sz="2400" spc="-100" dirty="0">
                <a:latin typeface="Trebuchet MS"/>
                <a:cs typeface="Trebuchet MS"/>
              </a:rPr>
              <a:t>20g  </a:t>
            </a:r>
            <a:r>
              <a:rPr sz="2400" spc="-135" dirty="0">
                <a:latin typeface="Trebuchet MS"/>
                <a:cs typeface="Trebuchet MS"/>
              </a:rPr>
              <a:t>in</a:t>
            </a:r>
            <a:endParaRPr sz="24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440236" y="345079"/>
            <a:ext cx="281305" cy="810895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2090"/>
              </a:lnSpc>
            </a:pPr>
            <a:r>
              <a:rPr sz="1800" spc="-10" dirty="0">
                <a:latin typeface="Arial"/>
                <a:cs typeface="Arial"/>
              </a:rPr>
              <a:t>31-03-2</a:t>
            </a:r>
            <a:endParaRPr sz="18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76200" y="0"/>
            <a:ext cx="0" cy="6858000"/>
          </a:xfrm>
          <a:custGeom>
            <a:avLst/>
            <a:gdLst/>
            <a:ahLst/>
            <a:cxnLst/>
            <a:rect l="l" t="t" r="r" b="b"/>
            <a:pathLst>
              <a:path h="6858000">
                <a:moveTo>
                  <a:pt x="0" y="0"/>
                </a:moveTo>
                <a:lnTo>
                  <a:pt x="0" y="6858000"/>
                </a:lnTo>
              </a:path>
            </a:pathLst>
          </a:custGeom>
          <a:ln w="57146">
            <a:solidFill>
              <a:srgbClr val="ABA8A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8839200" y="0"/>
            <a:ext cx="304800" cy="6858000"/>
            <a:chOff x="8839200" y="0"/>
            <a:chExt cx="304800" cy="6858000"/>
          </a:xfrm>
        </p:grpSpPr>
        <p:sp>
          <p:nvSpPr>
            <p:cNvPr id="5" name="object 5"/>
            <p:cNvSpPr/>
            <p:nvPr/>
          </p:nvSpPr>
          <p:spPr>
            <a:xfrm>
              <a:off x="8839200" y="0"/>
              <a:ext cx="304800" cy="6858000"/>
            </a:xfrm>
            <a:custGeom>
              <a:avLst/>
              <a:gdLst/>
              <a:ahLst/>
              <a:cxnLst/>
              <a:rect l="l" t="t" r="r" b="b"/>
              <a:pathLst>
                <a:path w="304800" h="6858000">
                  <a:moveTo>
                    <a:pt x="304800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304800" y="6858000"/>
                  </a:lnTo>
                  <a:close/>
                </a:path>
              </a:pathLst>
            </a:custGeom>
            <a:solidFill>
              <a:srgbClr val="ABA8AD">
                <a:alpha val="86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8915400" y="0"/>
              <a:ext cx="0" cy="6858000"/>
            </a:xfrm>
            <a:custGeom>
              <a:avLst/>
              <a:gdLst/>
              <a:ahLst/>
              <a:cxnLst/>
              <a:rect l="l" t="t" r="r" b="b"/>
              <a:pathLst>
                <a:path h="685800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ln w="9344">
              <a:solidFill>
                <a:srgbClr val="33003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/>
          <p:nvPr/>
        </p:nvSpPr>
        <p:spPr>
          <a:xfrm>
            <a:off x="8155940" y="5715000"/>
            <a:ext cx="549910" cy="549910"/>
          </a:xfrm>
          <a:custGeom>
            <a:avLst/>
            <a:gdLst/>
            <a:ahLst/>
            <a:cxnLst/>
            <a:rect l="l" t="t" r="r" b="b"/>
            <a:pathLst>
              <a:path w="549909" h="549910">
                <a:moveTo>
                  <a:pt x="275589" y="0"/>
                </a:moveTo>
                <a:lnTo>
                  <a:pt x="224997" y="4306"/>
                </a:lnTo>
                <a:lnTo>
                  <a:pt x="177812" y="16766"/>
                </a:lnTo>
                <a:lnTo>
                  <a:pt x="134714" y="36688"/>
                </a:lnTo>
                <a:lnTo>
                  <a:pt x="96382" y="63385"/>
                </a:lnTo>
                <a:lnTo>
                  <a:pt x="63496" y="96164"/>
                </a:lnTo>
                <a:lnTo>
                  <a:pt x="36735" y="134337"/>
                </a:lnTo>
                <a:lnTo>
                  <a:pt x="16780" y="177214"/>
                </a:lnTo>
                <a:lnTo>
                  <a:pt x="4308" y="224105"/>
                </a:lnTo>
                <a:lnTo>
                  <a:pt x="0" y="274319"/>
                </a:lnTo>
                <a:lnTo>
                  <a:pt x="4308" y="324912"/>
                </a:lnTo>
                <a:lnTo>
                  <a:pt x="16780" y="372097"/>
                </a:lnTo>
                <a:lnTo>
                  <a:pt x="36735" y="415195"/>
                </a:lnTo>
                <a:lnTo>
                  <a:pt x="63496" y="453527"/>
                </a:lnTo>
                <a:lnTo>
                  <a:pt x="96382" y="486413"/>
                </a:lnTo>
                <a:lnTo>
                  <a:pt x="134714" y="513174"/>
                </a:lnTo>
                <a:lnTo>
                  <a:pt x="177812" y="533129"/>
                </a:lnTo>
                <a:lnTo>
                  <a:pt x="224997" y="545601"/>
                </a:lnTo>
                <a:lnTo>
                  <a:pt x="275589" y="549910"/>
                </a:lnTo>
                <a:lnTo>
                  <a:pt x="325804" y="545601"/>
                </a:lnTo>
                <a:lnTo>
                  <a:pt x="372695" y="533129"/>
                </a:lnTo>
                <a:lnTo>
                  <a:pt x="415572" y="513174"/>
                </a:lnTo>
                <a:lnTo>
                  <a:pt x="453745" y="486413"/>
                </a:lnTo>
                <a:lnTo>
                  <a:pt x="486524" y="453527"/>
                </a:lnTo>
                <a:lnTo>
                  <a:pt x="513221" y="415195"/>
                </a:lnTo>
                <a:lnTo>
                  <a:pt x="533143" y="372097"/>
                </a:lnTo>
                <a:lnTo>
                  <a:pt x="545603" y="324912"/>
                </a:lnTo>
                <a:lnTo>
                  <a:pt x="549909" y="274319"/>
                </a:lnTo>
                <a:lnTo>
                  <a:pt x="545603" y="224105"/>
                </a:lnTo>
                <a:lnTo>
                  <a:pt x="533143" y="177214"/>
                </a:lnTo>
                <a:lnTo>
                  <a:pt x="513221" y="134337"/>
                </a:lnTo>
                <a:lnTo>
                  <a:pt x="486524" y="96164"/>
                </a:lnTo>
                <a:lnTo>
                  <a:pt x="453745" y="63385"/>
                </a:lnTo>
                <a:lnTo>
                  <a:pt x="415572" y="36688"/>
                </a:lnTo>
                <a:lnTo>
                  <a:pt x="372695" y="16766"/>
                </a:lnTo>
                <a:lnTo>
                  <a:pt x="325804" y="4306"/>
                </a:lnTo>
                <a:lnTo>
                  <a:pt x="275589" y="0"/>
                </a:lnTo>
                <a:close/>
              </a:path>
            </a:pathLst>
          </a:custGeom>
          <a:solidFill>
            <a:srgbClr val="33003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2104389" y="241300"/>
            <a:ext cx="4765675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100" dirty="0"/>
              <a:t>PROSTATE</a:t>
            </a:r>
            <a:r>
              <a:rPr spc="-145" dirty="0"/>
              <a:t> </a:t>
            </a:r>
            <a:r>
              <a:rPr spc="350" dirty="0"/>
              <a:t>GLAND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314959" y="1230629"/>
            <a:ext cx="3734435" cy="2296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7815" marR="17780" indent="-273050">
              <a:lnSpc>
                <a:spcPct val="100000"/>
              </a:lnSpc>
              <a:spcBef>
                <a:spcPts val="100"/>
              </a:spcBef>
              <a:buClr>
                <a:srgbClr val="33003E"/>
              </a:buClr>
              <a:buSzPct val="68750"/>
              <a:buFont typeface="UnDotum"/>
              <a:buChar char=""/>
              <a:tabLst>
                <a:tab pos="298450" algn="l"/>
              </a:tabLst>
            </a:pPr>
            <a:r>
              <a:rPr sz="2400" spc="-110" dirty="0">
                <a:latin typeface="Trebuchet MS"/>
                <a:cs typeface="Trebuchet MS"/>
              </a:rPr>
              <a:t>Histologically prostate  </a:t>
            </a:r>
            <a:r>
              <a:rPr sz="2400" spc="-85" dirty="0">
                <a:latin typeface="Trebuchet MS"/>
                <a:cs typeface="Trebuchet MS"/>
              </a:rPr>
              <a:t>consists </a:t>
            </a:r>
            <a:r>
              <a:rPr sz="2400" spc="-130" dirty="0">
                <a:latin typeface="Trebuchet MS"/>
                <a:cs typeface="Trebuchet MS"/>
              </a:rPr>
              <a:t>of </a:t>
            </a:r>
            <a:r>
              <a:rPr sz="2400" spc="-145" dirty="0">
                <a:latin typeface="Trebuchet MS"/>
                <a:cs typeface="Trebuchet MS"/>
              </a:rPr>
              <a:t>parenchyma  </a:t>
            </a:r>
            <a:r>
              <a:rPr sz="2400" spc="-125" dirty="0">
                <a:latin typeface="Trebuchet MS"/>
                <a:cs typeface="Trebuchet MS"/>
              </a:rPr>
              <a:t>(tubulo-alveolar </a:t>
            </a:r>
            <a:r>
              <a:rPr sz="2400" spc="-145" dirty="0">
                <a:latin typeface="Trebuchet MS"/>
                <a:cs typeface="Trebuchet MS"/>
              </a:rPr>
              <a:t>glands) </a:t>
            </a:r>
            <a:r>
              <a:rPr sz="2400" spc="-160" dirty="0">
                <a:latin typeface="Trebuchet MS"/>
                <a:cs typeface="Trebuchet MS"/>
              </a:rPr>
              <a:t>and  </a:t>
            </a:r>
            <a:r>
              <a:rPr sz="2400" spc="-240" dirty="0">
                <a:latin typeface="Trebuchet MS"/>
                <a:cs typeface="Trebuchet MS"/>
              </a:rPr>
              <a:t>a </a:t>
            </a:r>
            <a:r>
              <a:rPr sz="2400" spc="-135" dirty="0">
                <a:latin typeface="Trebuchet MS"/>
                <a:cs typeface="Trebuchet MS"/>
              </a:rPr>
              <a:t>characteristic  </a:t>
            </a:r>
            <a:r>
              <a:rPr sz="2400" spc="-120" dirty="0">
                <a:latin typeface="Trebuchet MS"/>
                <a:cs typeface="Trebuchet MS"/>
              </a:rPr>
              <a:t>fibromuscular</a:t>
            </a:r>
            <a:r>
              <a:rPr sz="2400" spc="-75" dirty="0">
                <a:latin typeface="Trebuchet MS"/>
                <a:cs typeface="Trebuchet MS"/>
              </a:rPr>
              <a:t> </a:t>
            </a:r>
            <a:r>
              <a:rPr sz="2400" spc="-130" dirty="0">
                <a:latin typeface="Trebuchet MS"/>
                <a:cs typeface="Trebuchet MS"/>
              </a:rPr>
              <a:t>stroma.</a:t>
            </a:r>
            <a:endParaRPr sz="2400">
              <a:latin typeface="Trebuchet MS"/>
              <a:cs typeface="Trebuchet MS"/>
            </a:endParaRPr>
          </a:p>
          <a:p>
            <a:pPr marL="298450" indent="-273050">
              <a:lnSpc>
                <a:spcPct val="100000"/>
              </a:lnSpc>
              <a:spcBef>
                <a:spcPts val="600"/>
              </a:spcBef>
              <a:buClr>
                <a:srgbClr val="33003E"/>
              </a:buClr>
              <a:buSzPct val="68750"/>
              <a:buFont typeface="UnDotum"/>
              <a:buChar char=""/>
              <a:tabLst>
                <a:tab pos="298450" algn="l"/>
              </a:tabLst>
            </a:pPr>
            <a:r>
              <a:rPr sz="2400" spc="-114" dirty="0">
                <a:solidFill>
                  <a:srgbClr val="001F5F"/>
                </a:solidFill>
                <a:latin typeface="Trebuchet MS"/>
                <a:cs typeface="Trebuchet MS"/>
              </a:rPr>
              <a:t>Glandular</a:t>
            </a:r>
            <a:r>
              <a:rPr sz="2400" spc="-70" dirty="0">
                <a:solidFill>
                  <a:srgbClr val="001F5F"/>
                </a:solidFill>
                <a:latin typeface="Trebuchet MS"/>
                <a:cs typeface="Trebuchet MS"/>
              </a:rPr>
              <a:t> </a:t>
            </a:r>
            <a:r>
              <a:rPr sz="2400" spc="-165" dirty="0">
                <a:solidFill>
                  <a:srgbClr val="001F5F"/>
                </a:solidFill>
                <a:latin typeface="Trebuchet MS"/>
                <a:cs typeface="Trebuchet MS"/>
              </a:rPr>
              <a:t>parenchyma: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219440" y="1141369"/>
            <a:ext cx="490855" cy="49168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34315">
              <a:lnSpc>
                <a:spcPts val="215"/>
              </a:lnSpc>
            </a:pPr>
            <a:r>
              <a:rPr sz="1800" dirty="0">
                <a:latin typeface="Arial"/>
                <a:cs typeface="Arial"/>
              </a:rPr>
              <a:t>0</a:t>
            </a:r>
            <a:endParaRPr sz="1800">
              <a:latin typeface="Arial"/>
              <a:cs typeface="Arial"/>
            </a:endParaRPr>
          </a:p>
          <a:p>
            <a:pPr marL="234315">
              <a:lnSpc>
                <a:spcPts val="785"/>
              </a:lnSpc>
            </a:pPr>
            <a:r>
              <a:rPr sz="1800" dirty="0">
                <a:latin typeface="Arial"/>
                <a:cs typeface="Arial"/>
              </a:rPr>
              <a:t>1</a:t>
            </a:r>
            <a:endParaRPr sz="1800">
              <a:latin typeface="Arial"/>
              <a:cs typeface="Arial"/>
            </a:endParaRPr>
          </a:p>
          <a:p>
            <a:pPr marL="234315">
              <a:lnSpc>
                <a:spcPts val="1580"/>
              </a:lnSpc>
            </a:pPr>
            <a:r>
              <a:rPr sz="1800" dirty="0">
                <a:latin typeface="Arial"/>
                <a:cs typeface="Arial"/>
              </a:rPr>
              <a:t>4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0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0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0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0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0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0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0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0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0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0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0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0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0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0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0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0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0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0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0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0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0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0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0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0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0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0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0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0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605"/>
              </a:spcBef>
            </a:pPr>
            <a:r>
              <a:rPr sz="1800" spc="-5" dirty="0">
                <a:latin typeface="Arial"/>
                <a:cs typeface="Arial"/>
              </a:rPr>
              <a:t>30</a:t>
            </a:r>
            <a:endParaRPr sz="18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27659" y="3610610"/>
            <a:ext cx="103505" cy="28194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650" spc="-1040" dirty="0">
                <a:solidFill>
                  <a:srgbClr val="33003E"/>
                </a:solidFill>
                <a:latin typeface="UnDotum"/>
                <a:cs typeface="UnDotum"/>
              </a:rPr>
              <a:t></a:t>
            </a:r>
            <a:endParaRPr sz="1650">
              <a:latin typeface="UnDotum"/>
              <a:cs typeface="UnDotum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27659" y="4784090"/>
            <a:ext cx="103505" cy="28194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650" spc="-1040" dirty="0">
                <a:solidFill>
                  <a:srgbClr val="33003E"/>
                </a:solidFill>
                <a:latin typeface="UnDotum"/>
                <a:cs typeface="UnDotum"/>
              </a:rPr>
              <a:t></a:t>
            </a:r>
            <a:endParaRPr sz="1650">
              <a:latin typeface="UnDotum"/>
              <a:cs typeface="UnDotum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3982780" y="1112580"/>
            <a:ext cx="4734560" cy="5428615"/>
            <a:chOff x="3982780" y="1112580"/>
            <a:chExt cx="4734560" cy="5428615"/>
          </a:xfrm>
        </p:grpSpPr>
        <p:sp>
          <p:nvSpPr>
            <p:cNvPr id="14" name="object 14"/>
            <p:cNvSpPr/>
            <p:nvPr/>
          </p:nvSpPr>
          <p:spPr>
            <a:xfrm>
              <a:off x="3982780" y="1112580"/>
              <a:ext cx="4734439" cy="499351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4716779" y="4654550"/>
              <a:ext cx="2952750" cy="1871980"/>
            </a:xfrm>
            <a:custGeom>
              <a:avLst/>
              <a:gdLst/>
              <a:ahLst/>
              <a:cxnLst/>
              <a:rect l="l" t="t" r="r" b="b"/>
              <a:pathLst>
                <a:path w="2952750" h="1871979">
                  <a:moveTo>
                    <a:pt x="0" y="1079500"/>
                  </a:moveTo>
                  <a:lnTo>
                    <a:pt x="144780" y="1870710"/>
                  </a:lnTo>
                </a:path>
                <a:path w="2952750" h="1871979">
                  <a:moveTo>
                    <a:pt x="2807970" y="0"/>
                  </a:moveTo>
                  <a:lnTo>
                    <a:pt x="2952750" y="1871980"/>
                  </a:lnTo>
                </a:path>
                <a:path w="2952750" h="1871979">
                  <a:moveTo>
                    <a:pt x="2015490" y="863600"/>
                  </a:moveTo>
                  <a:lnTo>
                    <a:pt x="2952750" y="1871980"/>
                  </a:lnTo>
                </a:path>
              </a:pathLst>
            </a:custGeom>
            <a:ln w="28393">
              <a:solidFill>
                <a:srgbClr val="33003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600709" y="3577590"/>
            <a:ext cx="7153909" cy="32448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3880485">
              <a:lnSpc>
                <a:spcPct val="100000"/>
              </a:lnSpc>
              <a:spcBef>
                <a:spcPts val="100"/>
              </a:spcBef>
            </a:pPr>
            <a:r>
              <a:rPr sz="2400" spc="-90" dirty="0">
                <a:latin typeface="Trebuchet MS"/>
                <a:cs typeface="Trebuchet MS"/>
              </a:rPr>
              <a:t>Formed </a:t>
            </a:r>
            <a:r>
              <a:rPr sz="2400" spc="-135" dirty="0">
                <a:latin typeface="Trebuchet MS"/>
                <a:cs typeface="Trebuchet MS"/>
              </a:rPr>
              <a:t>by </a:t>
            </a:r>
            <a:r>
              <a:rPr sz="2400" spc="-114" dirty="0">
                <a:latin typeface="Trebuchet MS"/>
                <a:cs typeface="Trebuchet MS"/>
              </a:rPr>
              <a:t>irregular  </a:t>
            </a:r>
            <a:r>
              <a:rPr sz="2400" spc="-110" dirty="0">
                <a:latin typeface="Trebuchet MS"/>
                <a:cs typeface="Trebuchet MS"/>
              </a:rPr>
              <a:t>prostatic </a:t>
            </a:r>
            <a:r>
              <a:rPr sz="2400" spc="-150" dirty="0">
                <a:latin typeface="Trebuchet MS"/>
                <a:cs typeface="Trebuchet MS"/>
              </a:rPr>
              <a:t>alveoli </a:t>
            </a:r>
            <a:r>
              <a:rPr sz="2400" spc="-125" dirty="0">
                <a:latin typeface="Trebuchet MS"/>
                <a:cs typeface="Trebuchet MS"/>
              </a:rPr>
              <a:t>with </a:t>
            </a:r>
            <a:r>
              <a:rPr sz="2400" spc="-130" dirty="0">
                <a:latin typeface="Trebuchet MS"/>
                <a:cs typeface="Trebuchet MS"/>
              </a:rPr>
              <a:t>wide  </a:t>
            </a:r>
            <a:r>
              <a:rPr sz="2400" spc="-180" dirty="0">
                <a:latin typeface="Trebuchet MS"/>
                <a:cs typeface="Trebuchet MS"/>
              </a:rPr>
              <a:t>lumen.</a:t>
            </a:r>
            <a:endParaRPr sz="2400">
              <a:latin typeface="Trebuchet MS"/>
              <a:cs typeface="Trebuchet MS"/>
            </a:endParaRPr>
          </a:p>
          <a:p>
            <a:pPr marL="12700" marR="3923029">
              <a:lnSpc>
                <a:spcPct val="100000"/>
              </a:lnSpc>
              <a:spcBef>
                <a:spcPts val="600"/>
              </a:spcBef>
            </a:pPr>
            <a:r>
              <a:rPr sz="2400" spc="-85" dirty="0">
                <a:latin typeface="Trebuchet MS"/>
                <a:cs typeface="Trebuchet MS"/>
              </a:rPr>
              <a:t>Secretory </a:t>
            </a:r>
            <a:r>
              <a:rPr sz="2400" spc="-155" dirty="0">
                <a:latin typeface="Trebuchet MS"/>
                <a:cs typeface="Trebuchet MS"/>
              </a:rPr>
              <a:t>lining </a:t>
            </a:r>
            <a:r>
              <a:rPr sz="2400" spc="-130" dirty="0">
                <a:latin typeface="Trebuchet MS"/>
                <a:cs typeface="Trebuchet MS"/>
              </a:rPr>
              <a:t>of </a:t>
            </a:r>
            <a:r>
              <a:rPr sz="2400" spc="-145" dirty="0">
                <a:latin typeface="Trebuchet MS"/>
                <a:cs typeface="Trebuchet MS"/>
              </a:rPr>
              <a:t>alveoli  </a:t>
            </a:r>
            <a:r>
              <a:rPr sz="2400" spc="-120" dirty="0">
                <a:latin typeface="Trebuchet MS"/>
                <a:cs typeface="Trebuchet MS"/>
              </a:rPr>
              <a:t>varies </a:t>
            </a:r>
            <a:r>
              <a:rPr sz="2400" spc="-95" dirty="0">
                <a:latin typeface="Trebuchet MS"/>
                <a:cs typeface="Trebuchet MS"/>
              </a:rPr>
              <a:t>from </a:t>
            </a:r>
            <a:r>
              <a:rPr sz="2400" spc="-135" dirty="0">
                <a:latin typeface="Trebuchet MS"/>
                <a:cs typeface="Trebuchet MS"/>
              </a:rPr>
              <a:t>cuboidal </a:t>
            </a:r>
            <a:r>
              <a:rPr sz="2400" spc="-60" dirty="0">
                <a:latin typeface="Trebuchet MS"/>
                <a:cs typeface="Trebuchet MS"/>
              </a:rPr>
              <a:t>to  </a:t>
            </a:r>
            <a:r>
              <a:rPr sz="2400" spc="-110" dirty="0">
                <a:latin typeface="Trebuchet MS"/>
                <a:cs typeface="Trebuchet MS"/>
              </a:rPr>
              <a:t>columnar </a:t>
            </a:r>
            <a:r>
              <a:rPr sz="2400" spc="-140" dirty="0">
                <a:latin typeface="Trebuchet MS"/>
                <a:cs typeface="Trebuchet MS"/>
              </a:rPr>
              <a:t>depending </a:t>
            </a:r>
            <a:r>
              <a:rPr sz="2400" spc="-85" dirty="0">
                <a:latin typeface="Trebuchet MS"/>
                <a:cs typeface="Trebuchet MS"/>
              </a:rPr>
              <a:t>upon  </a:t>
            </a:r>
            <a:r>
              <a:rPr sz="2400" spc="-180" dirty="0">
                <a:latin typeface="Trebuchet MS"/>
                <a:cs typeface="Trebuchet MS"/>
              </a:rPr>
              <a:t>activity.</a:t>
            </a:r>
            <a:endParaRPr sz="2400">
              <a:latin typeface="Trebuchet MS"/>
              <a:cs typeface="Trebuchet MS"/>
            </a:endParaRPr>
          </a:p>
          <a:p>
            <a:pPr marL="2426970">
              <a:lnSpc>
                <a:spcPct val="100000"/>
              </a:lnSpc>
              <a:spcBef>
                <a:spcPts val="2190"/>
              </a:spcBef>
              <a:tabLst>
                <a:tab pos="4874895" algn="l"/>
              </a:tabLst>
            </a:pPr>
            <a:r>
              <a:rPr sz="2000" spc="-95" dirty="0">
                <a:latin typeface="Trebuchet MS"/>
                <a:cs typeface="Trebuchet MS"/>
              </a:rPr>
              <a:t>Glandular</a:t>
            </a:r>
            <a:r>
              <a:rPr sz="2000" spc="-35" dirty="0">
                <a:latin typeface="Trebuchet MS"/>
                <a:cs typeface="Trebuchet MS"/>
              </a:rPr>
              <a:t> </a:t>
            </a:r>
            <a:r>
              <a:rPr sz="2000" spc="-120" dirty="0">
                <a:latin typeface="Trebuchet MS"/>
                <a:cs typeface="Trebuchet MS"/>
              </a:rPr>
              <a:t>parenchyma	</a:t>
            </a:r>
            <a:r>
              <a:rPr sz="2000" spc="-90" dirty="0">
                <a:latin typeface="Trebuchet MS"/>
                <a:cs typeface="Trebuchet MS"/>
              </a:rPr>
              <a:t>Fibromuscular</a:t>
            </a:r>
            <a:r>
              <a:rPr sz="2000" spc="-75" dirty="0">
                <a:latin typeface="Trebuchet MS"/>
                <a:cs typeface="Trebuchet MS"/>
              </a:rPr>
              <a:t> </a:t>
            </a:r>
            <a:r>
              <a:rPr sz="2000" spc="-80" dirty="0">
                <a:latin typeface="Trebuchet MS"/>
                <a:cs typeface="Trebuchet MS"/>
              </a:rPr>
              <a:t>stroma</a:t>
            </a:r>
            <a:endParaRPr sz="20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440236" y="345079"/>
            <a:ext cx="282575" cy="1190625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2100"/>
              </a:lnSpc>
            </a:pPr>
            <a:r>
              <a:rPr sz="1800" spc="-10" dirty="0">
                <a:latin typeface="Arial"/>
                <a:cs typeface="Arial"/>
              </a:rPr>
              <a:t>31-03-2014</a:t>
            </a:r>
            <a:endParaRPr sz="18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76200" y="0"/>
            <a:ext cx="0" cy="6858000"/>
          </a:xfrm>
          <a:custGeom>
            <a:avLst/>
            <a:gdLst/>
            <a:ahLst/>
            <a:cxnLst/>
            <a:rect l="l" t="t" r="r" b="b"/>
            <a:pathLst>
              <a:path h="6858000">
                <a:moveTo>
                  <a:pt x="0" y="0"/>
                </a:moveTo>
                <a:lnTo>
                  <a:pt x="0" y="6858000"/>
                </a:lnTo>
              </a:path>
            </a:pathLst>
          </a:custGeom>
          <a:ln w="57146">
            <a:solidFill>
              <a:srgbClr val="ABA8A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8839200" y="0"/>
            <a:ext cx="304800" cy="6858000"/>
            <a:chOff x="8839200" y="0"/>
            <a:chExt cx="304800" cy="6858000"/>
          </a:xfrm>
        </p:grpSpPr>
        <p:sp>
          <p:nvSpPr>
            <p:cNvPr id="5" name="object 5"/>
            <p:cNvSpPr/>
            <p:nvPr/>
          </p:nvSpPr>
          <p:spPr>
            <a:xfrm>
              <a:off x="8839200" y="0"/>
              <a:ext cx="304800" cy="6858000"/>
            </a:xfrm>
            <a:custGeom>
              <a:avLst/>
              <a:gdLst/>
              <a:ahLst/>
              <a:cxnLst/>
              <a:rect l="l" t="t" r="r" b="b"/>
              <a:pathLst>
                <a:path w="304800" h="6858000">
                  <a:moveTo>
                    <a:pt x="304800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304800" y="6858000"/>
                  </a:lnTo>
                  <a:close/>
                </a:path>
              </a:pathLst>
            </a:custGeom>
            <a:solidFill>
              <a:srgbClr val="ABA8AD">
                <a:alpha val="86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8915400" y="0"/>
              <a:ext cx="0" cy="6858000"/>
            </a:xfrm>
            <a:custGeom>
              <a:avLst/>
              <a:gdLst/>
              <a:ahLst/>
              <a:cxnLst/>
              <a:rect l="l" t="t" r="r" b="b"/>
              <a:pathLst>
                <a:path h="685800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ln w="9344">
              <a:solidFill>
                <a:srgbClr val="33003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/>
          <p:nvPr/>
        </p:nvSpPr>
        <p:spPr>
          <a:xfrm>
            <a:off x="8155940" y="5715000"/>
            <a:ext cx="549910" cy="549910"/>
          </a:xfrm>
          <a:custGeom>
            <a:avLst/>
            <a:gdLst/>
            <a:ahLst/>
            <a:cxnLst/>
            <a:rect l="l" t="t" r="r" b="b"/>
            <a:pathLst>
              <a:path w="549909" h="549910">
                <a:moveTo>
                  <a:pt x="275589" y="0"/>
                </a:moveTo>
                <a:lnTo>
                  <a:pt x="224997" y="4306"/>
                </a:lnTo>
                <a:lnTo>
                  <a:pt x="177812" y="16766"/>
                </a:lnTo>
                <a:lnTo>
                  <a:pt x="134714" y="36688"/>
                </a:lnTo>
                <a:lnTo>
                  <a:pt x="96382" y="63385"/>
                </a:lnTo>
                <a:lnTo>
                  <a:pt x="63496" y="96164"/>
                </a:lnTo>
                <a:lnTo>
                  <a:pt x="36735" y="134337"/>
                </a:lnTo>
                <a:lnTo>
                  <a:pt x="16780" y="177214"/>
                </a:lnTo>
                <a:lnTo>
                  <a:pt x="4308" y="224105"/>
                </a:lnTo>
                <a:lnTo>
                  <a:pt x="0" y="274319"/>
                </a:lnTo>
                <a:lnTo>
                  <a:pt x="4308" y="324912"/>
                </a:lnTo>
                <a:lnTo>
                  <a:pt x="16780" y="372097"/>
                </a:lnTo>
                <a:lnTo>
                  <a:pt x="36735" y="415195"/>
                </a:lnTo>
                <a:lnTo>
                  <a:pt x="63496" y="453527"/>
                </a:lnTo>
                <a:lnTo>
                  <a:pt x="96382" y="486413"/>
                </a:lnTo>
                <a:lnTo>
                  <a:pt x="134714" y="513174"/>
                </a:lnTo>
                <a:lnTo>
                  <a:pt x="177812" y="533129"/>
                </a:lnTo>
                <a:lnTo>
                  <a:pt x="224997" y="545601"/>
                </a:lnTo>
                <a:lnTo>
                  <a:pt x="275589" y="549910"/>
                </a:lnTo>
                <a:lnTo>
                  <a:pt x="325804" y="545601"/>
                </a:lnTo>
                <a:lnTo>
                  <a:pt x="372695" y="533129"/>
                </a:lnTo>
                <a:lnTo>
                  <a:pt x="415572" y="513174"/>
                </a:lnTo>
                <a:lnTo>
                  <a:pt x="453745" y="486413"/>
                </a:lnTo>
                <a:lnTo>
                  <a:pt x="486524" y="453527"/>
                </a:lnTo>
                <a:lnTo>
                  <a:pt x="513221" y="415195"/>
                </a:lnTo>
                <a:lnTo>
                  <a:pt x="533143" y="372097"/>
                </a:lnTo>
                <a:lnTo>
                  <a:pt x="545603" y="324912"/>
                </a:lnTo>
                <a:lnTo>
                  <a:pt x="549909" y="274319"/>
                </a:lnTo>
                <a:lnTo>
                  <a:pt x="545603" y="224105"/>
                </a:lnTo>
                <a:lnTo>
                  <a:pt x="533143" y="177214"/>
                </a:lnTo>
                <a:lnTo>
                  <a:pt x="513221" y="134337"/>
                </a:lnTo>
                <a:lnTo>
                  <a:pt x="486524" y="96164"/>
                </a:lnTo>
                <a:lnTo>
                  <a:pt x="453745" y="63385"/>
                </a:lnTo>
                <a:lnTo>
                  <a:pt x="415572" y="36688"/>
                </a:lnTo>
                <a:lnTo>
                  <a:pt x="372695" y="16766"/>
                </a:lnTo>
                <a:lnTo>
                  <a:pt x="325804" y="4306"/>
                </a:lnTo>
                <a:lnTo>
                  <a:pt x="275589" y="0"/>
                </a:lnTo>
                <a:close/>
              </a:path>
            </a:pathLst>
          </a:custGeom>
          <a:solidFill>
            <a:srgbClr val="33003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1888489" y="99059"/>
            <a:ext cx="4765675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100" dirty="0"/>
              <a:t>PROSTATE</a:t>
            </a:r>
            <a:r>
              <a:rPr spc="-145" dirty="0"/>
              <a:t> </a:t>
            </a:r>
            <a:r>
              <a:rPr spc="350" dirty="0"/>
              <a:t>GLAND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8206740" y="5768340"/>
            <a:ext cx="280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"/>
                <a:cs typeface="Arial"/>
              </a:rPr>
              <a:t>31</a:t>
            </a:r>
            <a:endParaRPr sz="1800">
              <a:latin typeface="Arial"/>
              <a:cs typeface="Arial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311210" y="895410"/>
            <a:ext cx="8089779" cy="376288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19911" y="4686300"/>
            <a:ext cx="7971790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61290" algn="just">
              <a:lnSpc>
                <a:spcPct val="100000"/>
              </a:lnSpc>
              <a:spcBef>
                <a:spcPts val="100"/>
              </a:spcBef>
            </a:pPr>
            <a:r>
              <a:rPr sz="2400" spc="-75" dirty="0">
                <a:latin typeface="Trebuchet MS"/>
                <a:cs typeface="Trebuchet MS"/>
              </a:rPr>
              <a:t>The </a:t>
            </a:r>
            <a:r>
              <a:rPr sz="2400" spc="-145" dirty="0">
                <a:latin typeface="Trebuchet MS"/>
                <a:cs typeface="Trebuchet MS"/>
              </a:rPr>
              <a:t>lumen </a:t>
            </a:r>
            <a:r>
              <a:rPr sz="2400" spc="-120" dirty="0">
                <a:latin typeface="Trebuchet MS"/>
                <a:cs typeface="Trebuchet MS"/>
              </a:rPr>
              <a:t>contains </a:t>
            </a:r>
            <a:r>
              <a:rPr sz="2400" spc="-130" dirty="0">
                <a:latin typeface="Trebuchet MS"/>
                <a:cs typeface="Trebuchet MS"/>
              </a:rPr>
              <a:t>spherical </a:t>
            </a:r>
            <a:r>
              <a:rPr sz="2400" spc="-110" dirty="0">
                <a:latin typeface="Trebuchet MS"/>
                <a:cs typeface="Trebuchet MS"/>
              </a:rPr>
              <a:t>prostatic </a:t>
            </a:r>
            <a:r>
              <a:rPr sz="2400" spc="-90" dirty="0">
                <a:latin typeface="Trebuchet MS"/>
                <a:cs typeface="Trebuchet MS"/>
              </a:rPr>
              <a:t>concretions </a:t>
            </a:r>
            <a:r>
              <a:rPr sz="2400" spc="20" dirty="0">
                <a:latin typeface="Trebuchet MS"/>
                <a:cs typeface="Trebuchet MS"/>
              </a:rPr>
              <a:t>or </a:t>
            </a:r>
            <a:r>
              <a:rPr sz="2400" spc="-65" dirty="0">
                <a:latin typeface="Trebuchet MS"/>
                <a:cs typeface="Trebuchet MS"/>
              </a:rPr>
              <a:t>corpora  </a:t>
            </a:r>
            <a:r>
              <a:rPr sz="2400" spc="-195" dirty="0">
                <a:latin typeface="Trebuchet MS"/>
                <a:cs typeface="Trebuchet MS"/>
              </a:rPr>
              <a:t>lacea </a:t>
            </a:r>
            <a:r>
              <a:rPr sz="2400" spc="-120" dirty="0">
                <a:latin typeface="Trebuchet MS"/>
                <a:cs typeface="Trebuchet MS"/>
              </a:rPr>
              <a:t>which </a:t>
            </a:r>
            <a:r>
              <a:rPr sz="2400" spc="-130" dirty="0">
                <a:latin typeface="Trebuchet MS"/>
                <a:cs typeface="Trebuchet MS"/>
              </a:rPr>
              <a:t>are </a:t>
            </a:r>
            <a:r>
              <a:rPr sz="2400" spc="-114" dirty="0">
                <a:latin typeface="Trebuchet MS"/>
                <a:cs typeface="Trebuchet MS"/>
              </a:rPr>
              <a:t>formed </a:t>
            </a:r>
            <a:r>
              <a:rPr sz="2400" spc="-135" dirty="0">
                <a:latin typeface="Trebuchet MS"/>
                <a:cs typeface="Trebuchet MS"/>
              </a:rPr>
              <a:t>by </a:t>
            </a:r>
            <a:r>
              <a:rPr sz="2400" spc="-110" dirty="0">
                <a:latin typeface="Trebuchet MS"/>
                <a:cs typeface="Trebuchet MS"/>
              </a:rPr>
              <a:t>condensation </a:t>
            </a:r>
            <a:r>
              <a:rPr sz="2400" spc="-130" dirty="0">
                <a:latin typeface="Trebuchet MS"/>
                <a:cs typeface="Trebuchet MS"/>
              </a:rPr>
              <a:t>of </a:t>
            </a:r>
            <a:r>
              <a:rPr sz="2400" spc="-110" dirty="0">
                <a:latin typeface="Trebuchet MS"/>
                <a:cs typeface="Trebuchet MS"/>
              </a:rPr>
              <a:t>prostatic </a:t>
            </a:r>
            <a:r>
              <a:rPr sz="2400" spc="-120" dirty="0">
                <a:latin typeface="Trebuchet MS"/>
                <a:cs typeface="Trebuchet MS"/>
              </a:rPr>
              <a:t>secretions.  </a:t>
            </a:r>
            <a:r>
              <a:rPr sz="2400" spc="-75" dirty="0">
                <a:latin typeface="Trebuchet MS"/>
                <a:cs typeface="Trebuchet MS"/>
              </a:rPr>
              <a:t>The </a:t>
            </a:r>
            <a:r>
              <a:rPr sz="2400" spc="-110" dirty="0">
                <a:latin typeface="Trebuchet MS"/>
                <a:cs typeface="Trebuchet MS"/>
              </a:rPr>
              <a:t>number </a:t>
            </a:r>
            <a:r>
              <a:rPr sz="2400" spc="-130" dirty="0">
                <a:latin typeface="Trebuchet MS"/>
                <a:cs typeface="Trebuchet MS"/>
              </a:rPr>
              <a:t>of </a:t>
            </a:r>
            <a:r>
              <a:rPr sz="2400" spc="-85" dirty="0">
                <a:latin typeface="Trebuchet MS"/>
                <a:cs typeface="Trebuchet MS"/>
              </a:rPr>
              <a:t>concretions </a:t>
            </a:r>
            <a:r>
              <a:rPr sz="2400" spc="-130" dirty="0">
                <a:latin typeface="Trebuchet MS"/>
                <a:cs typeface="Trebuchet MS"/>
              </a:rPr>
              <a:t>increase </a:t>
            </a:r>
            <a:r>
              <a:rPr sz="2400" spc="-120" dirty="0">
                <a:latin typeface="Trebuchet MS"/>
                <a:cs typeface="Trebuchet MS"/>
              </a:rPr>
              <a:t>with </a:t>
            </a:r>
            <a:r>
              <a:rPr sz="2400" spc="-200" dirty="0">
                <a:latin typeface="Trebuchet MS"/>
                <a:cs typeface="Trebuchet MS"/>
              </a:rPr>
              <a:t>age </a:t>
            </a:r>
            <a:r>
              <a:rPr sz="2400" spc="-160" dirty="0">
                <a:latin typeface="Trebuchet MS"/>
                <a:cs typeface="Trebuchet MS"/>
              </a:rPr>
              <a:t>and </a:t>
            </a:r>
            <a:r>
              <a:rPr sz="2400" spc="-180" dirty="0">
                <a:latin typeface="Trebuchet MS"/>
                <a:cs typeface="Trebuchet MS"/>
              </a:rPr>
              <a:t>may</a:t>
            </a:r>
            <a:r>
              <a:rPr sz="2400" spc="-35" dirty="0">
                <a:latin typeface="Trebuchet MS"/>
                <a:cs typeface="Trebuchet MS"/>
              </a:rPr>
              <a:t> </a:t>
            </a:r>
            <a:r>
              <a:rPr sz="2400" spc="-120" dirty="0">
                <a:latin typeface="Trebuchet MS"/>
                <a:cs typeface="Trebuchet MS"/>
              </a:rPr>
              <a:t>become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-13309" y="5783579"/>
            <a:ext cx="60388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160" dirty="0">
                <a:latin typeface="Trebuchet MS"/>
                <a:cs typeface="Trebuchet MS"/>
              </a:rPr>
              <a:t>i</a:t>
            </a:r>
            <a:r>
              <a:rPr sz="2400" spc="-225" dirty="0">
                <a:latin typeface="Trebuchet MS"/>
                <a:cs typeface="Trebuchet MS"/>
              </a:rPr>
              <a:t>fi</a:t>
            </a:r>
            <a:r>
              <a:rPr sz="2400" spc="-140" dirty="0">
                <a:latin typeface="Trebuchet MS"/>
                <a:cs typeface="Trebuchet MS"/>
              </a:rPr>
              <a:t>e</a:t>
            </a:r>
            <a:r>
              <a:rPr sz="2400" spc="-145" dirty="0">
                <a:latin typeface="Trebuchet MS"/>
                <a:cs typeface="Trebuchet MS"/>
              </a:rPr>
              <a:t>d</a:t>
            </a:r>
            <a:r>
              <a:rPr sz="2400" spc="-360" dirty="0">
                <a:latin typeface="Trebuchet MS"/>
                <a:cs typeface="Trebuchet MS"/>
              </a:rPr>
              <a:t>.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7524750" y="908050"/>
            <a:ext cx="287020" cy="1369060"/>
          </a:xfrm>
          <a:custGeom>
            <a:avLst/>
            <a:gdLst/>
            <a:ahLst/>
            <a:cxnLst/>
            <a:rect l="l" t="t" r="r" b="b"/>
            <a:pathLst>
              <a:path w="287020" h="1369060">
                <a:moveTo>
                  <a:pt x="0" y="1369060"/>
                </a:moveTo>
                <a:lnTo>
                  <a:pt x="287020" y="0"/>
                </a:lnTo>
              </a:path>
            </a:pathLst>
          </a:custGeom>
          <a:ln w="28393">
            <a:solidFill>
              <a:srgbClr val="3300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7457440" y="223520"/>
            <a:ext cx="1753235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5" dirty="0">
                <a:latin typeface="Trebuchet MS"/>
                <a:cs typeface="Trebuchet MS"/>
              </a:rPr>
              <a:t>Corpora</a:t>
            </a:r>
            <a:endParaRPr sz="2000">
              <a:latin typeface="Trebuchet MS"/>
              <a:cs typeface="Trebuchet MS"/>
            </a:endParaRPr>
          </a:p>
          <a:p>
            <a:pPr marL="927100">
              <a:lnSpc>
                <a:spcPct val="100000"/>
              </a:lnSpc>
            </a:pPr>
            <a:r>
              <a:rPr sz="2000" spc="-204" dirty="0">
                <a:latin typeface="Trebuchet MS"/>
                <a:cs typeface="Trebuchet MS"/>
              </a:rPr>
              <a:t>a</a:t>
            </a:r>
            <a:r>
              <a:rPr sz="2000" spc="-114" dirty="0">
                <a:latin typeface="Trebuchet MS"/>
                <a:cs typeface="Trebuchet MS"/>
              </a:rPr>
              <a:t>my</a:t>
            </a:r>
            <a:r>
              <a:rPr sz="2000" spc="-180" dirty="0">
                <a:latin typeface="Trebuchet MS"/>
                <a:cs typeface="Trebuchet MS"/>
              </a:rPr>
              <a:t>la</a:t>
            </a:r>
            <a:r>
              <a:rPr sz="2000" spc="-114" dirty="0">
                <a:latin typeface="Trebuchet MS"/>
                <a:cs typeface="Trebuchet MS"/>
              </a:rPr>
              <a:t>c</a:t>
            </a:r>
            <a:r>
              <a:rPr sz="2000" spc="-135" dirty="0">
                <a:latin typeface="Trebuchet MS"/>
                <a:cs typeface="Trebuchet MS"/>
              </a:rPr>
              <a:t>e</a:t>
            </a:r>
            <a:endParaRPr sz="20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440236" y="345079"/>
            <a:ext cx="281305" cy="278765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2090"/>
              </a:lnSpc>
            </a:pPr>
            <a:r>
              <a:rPr sz="1800" spc="-15" dirty="0">
                <a:latin typeface="Arial"/>
                <a:cs typeface="Arial"/>
              </a:rPr>
              <a:t>3</a:t>
            </a:r>
            <a:r>
              <a:rPr sz="1800" dirty="0">
                <a:latin typeface="Arial"/>
                <a:cs typeface="Arial"/>
              </a:rPr>
              <a:t>1</a:t>
            </a:r>
            <a:endParaRPr sz="18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452936" y="610509"/>
            <a:ext cx="257175" cy="91249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420"/>
              </a:lnSpc>
            </a:pPr>
            <a:r>
              <a:rPr sz="1800" dirty="0">
                <a:latin typeface="Arial"/>
                <a:cs typeface="Arial"/>
              </a:rPr>
              <a:t>-</a:t>
            </a:r>
            <a:endParaRPr sz="1800">
              <a:latin typeface="Arial"/>
              <a:cs typeface="Arial"/>
            </a:endParaRPr>
          </a:p>
          <a:p>
            <a:pPr>
              <a:lnSpc>
                <a:spcPts val="375"/>
              </a:lnSpc>
            </a:pPr>
            <a:r>
              <a:rPr sz="1800" dirty="0">
                <a:latin typeface="Arial"/>
                <a:cs typeface="Arial"/>
              </a:rPr>
              <a:t>0</a:t>
            </a:r>
            <a:endParaRPr sz="1800">
              <a:latin typeface="Arial"/>
              <a:cs typeface="Arial"/>
            </a:endParaRPr>
          </a:p>
          <a:p>
            <a:pPr>
              <a:lnSpc>
                <a:spcPts val="1000"/>
              </a:lnSpc>
            </a:pPr>
            <a:r>
              <a:rPr sz="1800" dirty="0">
                <a:latin typeface="Arial"/>
                <a:cs typeface="Arial"/>
              </a:rPr>
              <a:t>3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27800"/>
              </a:lnSpc>
              <a:spcBef>
                <a:spcPts val="555"/>
              </a:spcBef>
            </a:pPr>
            <a:r>
              <a:rPr sz="1800" dirty="0">
                <a:latin typeface="Arial"/>
                <a:cs typeface="Arial"/>
              </a:rPr>
              <a:t>-  2</a:t>
            </a:r>
            <a:endParaRPr sz="1800">
              <a:latin typeface="Arial"/>
              <a:cs typeface="Arial"/>
            </a:endParaRPr>
          </a:p>
          <a:p>
            <a:pPr marL="1270">
              <a:lnSpc>
                <a:spcPts val="409"/>
              </a:lnSpc>
            </a:pPr>
            <a:r>
              <a:rPr sz="1800" dirty="0">
                <a:latin typeface="Arial"/>
                <a:cs typeface="Arial"/>
              </a:rPr>
              <a:t>0</a:t>
            </a:r>
            <a:endParaRPr sz="1800">
              <a:latin typeface="Arial"/>
              <a:cs typeface="Arial"/>
            </a:endParaRPr>
          </a:p>
          <a:p>
            <a:pPr marL="1270">
              <a:lnSpc>
                <a:spcPts val="1000"/>
              </a:lnSpc>
            </a:pPr>
            <a:r>
              <a:rPr sz="1800" dirty="0">
                <a:latin typeface="Arial"/>
                <a:cs typeface="Arial"/>
              </a:rPr>
              <a:t>1</a:t>
            </a:r>
            <a:endParaRPr sz="1800">
              <a:latin typeface="Arial"/>
              <a:cs typeface="Arial"/>
            </a:endParaRPr>
          </a:p>
          <a:p>
            <a:pPr marL="1270">
              <a:lnSpc>
                <a:spcPts val="1580"/>
              </a:lnSpc>
            </a:pPr>
            <a:r>
              <a:rPr sz="1800" dirty="0">
                <a:latin typeface="Arial"/>
                <a:cs typeface="Arial"/>
              </a:rPr>
              <a:t>4</a:t>
            </a:r>
            <a:endParaRPr sz="18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76200" y="0"/>
            <a:ext cx="0" cy="6858000"/>
          </a:xfrm>
          <a:custGeom>
            <a:avLst/>
            <a:gdLst/>
            <a:ahLst/>
            <a:cxnLst/>
            <a:rect l="l" t="t" r="r" b="b"/>
            <a:pathLst>
              <a:path h="6858000">
                <a:moveTo>
                  <a:pt x="0" y="0"/>
                </a:moveTo>
                <a:lnTo>
                  <a:pt x="0" y="6858000"/>
                </a:lnTo>
              </a:path>
            </a:pathLst>
          </a:custGeom>
          <a:ln w="57146">
            <a:solidFill>
              <a:srgbClr val="ABA8A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" name="object 5"/>
          <p:cNvGrpSpPr/>
          <p:nvPr/>
        </p:nvGrpSpPr>
        <p:grpSpPr>
          <a:xfrm>
            <a:off x="8839200" y="0"/>
            <a:ext cx="304800" cy="6858000"/>
            <a:chOff x="8839200" y="0"/>
            <a:chExt cx="304800" cy="6858000"/>
          </a:xfrm>
        </p:grpSpPr>
        <p:sp>
          <p:nvSpPr>
            <p:cNvPr id="6" name="object 6"/>
            <p:cNvSpPr/>
            <p:nvPr/>
          </p:nvSpPr>
          <p:spPr>
            <a:xfrm>
              <a:off x="8839200" y="0"/>
              <a:ext cx="304800" cy="6858000"/>
            </a:xfrm>
            <a:custGeom>
              <a:avLst/>
              <a:gdLst/>
              <a:ahLst/>
              <a:cxnLst/>
              <a:rect l="l" t="t" r="r" b="b"/>
              <a:pathLst>
                <a:path w="304800" h="6858000">
                  <a:moveTo>
                    <a:pt x="304800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304800" y="6858000"/>
                  </a:lnTo>
                  <a:close/>
                </a:path>
              </a:pathLst>
            </a:custGeom>
            <a:solidFill>
              <a:srgbClr val="ABA8AD">
                <a:alpha val="86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8915400" y="0"/>
              <a:ext cx="0" cy="6858000"/>
            </a:xfrm>
            <a:custGeom>
              <a:avLst/>
              <a:gdLst/>
              <a:ahLst/>
              <a:cxnLst/>
              <a:rect l="l" t="t" r="r" b="b"/>
              <a:pathLst>
                <a:path h="685800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ln w="9344">
              <a:solidFill>
                <a:srgbClr val="33003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/>
          <p:nvPr/>
        </p:nvSpPr>
        <p:spPr>
          <a:xfrm>
            <a:off x="8155940" y="5715000"/>
            <a:ext cx="549910" cy="549910"/>
          </a:xfrm>
          <a:custGeom>
            <a:avLst/>
            <a:gdLst/>
            <a:ahLst/>
            <a:cxnLst/>
            <a:rect l="l" t="t" r="r" b="b"/>
            <a:pathLst>
              <a:path w="549909" h="549910">
                <a:moveTo>
                  <a:pt x="275589" y="0"/>
                </a:moveTo>
                <a:lnTo>
                  <a:pt x="224997" y="4306"/>
                </a:lnTo>
                <a:lnTo>
                  <a:pt x="177812" y="16766"/>
                </a:lnTo>
                <a:lnTo>
                  <a:pt x="134714" y="36688"/>
                </a:lnTo>
                <a:lnTo>
                  <a:pt x="96382" y="63385"/>
                </a:lnTo>
                <a:lnTo>
                  <a:pt x="63496" y="96164"/>
                </a:lnTo>
                <a:lnTo>
                  <a:pt x="36735" y="134337"/>
                </a:lnTo>
                <a:lnTo>
                  <a:pt x="16780" y="177214"/>
                </a:lnTo>
                <a:lnTo>
                  <a:pt x="4308" y="224105"/>
                </a:lnTo>
                <a:lnTo>
                  <a:pt x="0" y="274319"/>
                </a:lnTo>
                <a:lnTo>
                  <a:pt x="4308" y="324912"/>
                </a:lnTo>
                <a:lnTo>
                  <a:pt x="16780" y="372097"/>
                </a:lnTo>
                <a:lnTo>
                  <a:pt x="36735" y="415195"/>
                </a:lnTo>
                <a:lnTo>
                  <a:pt x="63496" y="453527"/>
                </a:lnTo>
                <a:lnTo>
                  <a:pt x="96382" y="486413"/>
                </a:lnTo>
                <a:lnTo>
                  <a:pt x="134714" y="513174"/>
                </a:lnTo>
                <a:lnTo>
                  <a:pt x="177812" y="533129"/>
                </a:lnTo>
                <a:lnTo>
                  <a:pt x="224997" y="545601"/>
                </a:lnTo>
                <a:lnTo>
                  <a:pt x="275589" y="549910"/>
                </a:lnTo>
                <a:lnTo>
                  <a:pt x="325804" y="545601"/>
                </a:lnTo>
                <a:lnTo>
                  <a:pt x="372695" y="533129"/>
                </a:lnTo>
                <a:lnTo>
                  <a:pt x="415572" y="513174"/>
                </a:lnTo>
                <a:lnTo>
                  <a:pt x="453745" y="486413"/>
                </a:lnTo>
                <a:lnTo>
                  <a:pt x="486524" y="453527"/>
                </a:lnTo>
                <a:lnTo>
                  <a:pt x="513221" y="415195"/>
                </a:lnTo>
                <a:lnTo>
                  <a:pt x="533143" y="372097"/>
                </a:lnTo>
                <a:lnTo>
                  <a:pt x="545603" y="324912"/>
                </a:lnTo>
                <a:lnTo>
                  <a:pt x="549909" y="274319"/>
                </a:lnTo>
                <a:lnTo>
                  <a:pt x="545603" y="224105"/>
                </a:lnTo>
                <a:lnTo>
                  <a:pt x="533143" y="177214"/>
                </a:lnTo>
                <a:lnTo>
                  <a:pt x="513221" y="134337"/>
                </a:lnTo>
                <a:lnTo>
                  <a:pt x="486524" y="96164"/>
                </a:lnTo>
                <a:lnTo>
                  <a:pt x="453745" y="63385"/>
                </a:lnTo>
                <a:lnTo>
                  <a:pt x="415572" y="36688"/>
                </a:lnTo>
                <a:lnTo>
                  <a:pt x="372695" y="16766"/>
                </a:lnTo>
                <a:lnTo>
                  <a:pt x="325804" y="4306"/>
                </a:lnTo>
                <a:lnTo>
                  <a:pt x="275589" y="0"/>
                </a:lnTo>
                <a:close/>
              </a:path>
            </a:pathLst>
          </a:custGeom>
          <a:solidFill>
            <a:srgbClr val="33003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8206740" y="5768340"/>
            <a:ext cx="280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"/>
                <a:cs typeface="Arial"/>
              </a:rPr>
              <a:t>32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166430" y="389663"/>
            <a:ext cx="8420100" cy="4060825"/>
            <a:chOff x="166430" y="389663"/>
            <a:chExt cx="8420100" cy="4060825"/>
          </a:xfrm>
        </p:grpSpPr>
        <p:sp>
          <p:nvSpPr>
            <p:cNvPr id="11" name="object 11"/>
            <p:cNvSpPr/>
            <p:nvPr/>
          </p:nvSpPr>
          <p:spPr>
            <a:xfrm>
              <a:off x="166430" y="537270"/>
              <a:ext cx="8419979" cy="391274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2627630" y="403859"/>
              <a:ext cx="2807970" cy="1729739"/>
            </a:xfrm>
            <a:custGeom>
              <a:avLst/>
              <a:gdLst/>
              <a:ahLst/>
              <a:cxnLst/>
              <a:rect l="l" t="t" r="r" b="b"/>
              <a:pathLst>
                <a:path w="2807970" h="1729739">
                  <a:moveTo>
                    <a:pt x="0" y="1729739"/>
                  </a:moveTo>
                  <a:lnTo>
                    <a:pt x="1654809" y="0"/>
                  </a:lnTo>
                </a:path>
                <a:path w="2807970" h="1729739">
                  <a:moveTo>
                    <a:pt x="1654809" y="1269"/>
                  </a:moveTo>
                  <a:lnTo>
                    <a:pt x="2807970" y="935989"/>
                  </a:lnTo>
                </a:path>
              </a:pathLst>
            </a:custGeom>
            <a:ln w="28393">
              <a:solidFill>
                <a:srgbClr val="33003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256540" y="4616450"/>
            <a:ext cx="280543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105" dirty="0">
                <a:solidFill>
                  <a:srgbClr val="001F5F"/>
                </a:solidFill>
                <a:latin typeface="Trebuchet MS"/>
                <a:cs typeface="Trebuchet MS"/>
              </a:rPr>
              <a:t>Fibromuscular</a:t>
            </a:r>
            <a:r>
              <a:rPr sz="2400" spc="-140" dirty="0">
                <a:solidFill>
                  <a:srgbClr val="001F5F"/>
                </a:solidFill>
                <a:latin typeface="Trebuchet MS"/>
                <a:cs typeface="Trebuchet MS"/>
              </a:rPr>
              <a:t> </a:t>
            </a:r>
            <a:r>
              <a:rPr sz="2400" spc="-130" dirty="0">
                <a:solidFill>
                  <a:srgbClr val="001F5F"/>
                </a:solidFill>
                <a:latin typeface="Trebuchet MS"/>
                <a:cs typeface="Trebuchet MS"/>
              </a:rPr>
              <a:t>stroma: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56540" y="4951729"/>
            <a:ext cx="30035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240" dirty="0">
                <a:latin typeface="UnDotum"/>
                <a:cs typeface="UnDotum"/>
              </a:rPr>
              <a:t></a:t>
            </a:r>
            <a:endParaRPr sz="2400">
              <a:latin typeface="UnDotum"/>
              <a:cs typeface="UnDotum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256030" y="4982209"/>
            <a:ext cx="725805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114" dirty="0">
                <a:latin typeface="Trebuchet MS"/>
                <a:cs typeface="Trebuchet MS"/>
              </a:rPr>
              <a:t>It </a:t>
            </a:r>
            <a:r>
              <a:rPr sz="2400" spc="-75" dirty="0">
                <a:latin typeface="Trebuchet MS"/>
                <a:cs typeface="Trebuchet MS"/>
              </a:rPr>
              <a:t>supports </a:t>
            </a:r>
            <a:r>
              <a:rPr sz="2400" spc="-145" dirty="0">
                <a:latin typeface="Trebuchet MS"/>
                <a:cs typeface="Trebuchet MS"/>
              </a:rPr>
              <a:t>the parenchyma </a:t>
            </a:r>
            <a:r>
              <a:rPr sz="2400" spc="-160" dirty="0">
                <a:latin typeface="Trebuchet MS"/>
                <a:cs typeface="Trebuchet MS"/>
              </a:rPr>
              <a:t>and </a:t>
            </a:r>
            <a:r>
              <a:rPr sz="2400" spc="-110" dirty="0">
                <a:latin typeface="Trebuchet MS"/>
                <a:cs typeface="Trebuchet MS"/>
              </a:rPr>
              <a:t>is </a:t>
            </a:r>
            <a:r>
              <a:rPr sz="2400" spc="-170" dirty="0">
                <a:latin typeface="Trebuchet MS"/>
                <a:cs typeface="Trebuchet MS"/>
              </a:rPr>
              <a:t>made </a:t>
            </a:r>
            <a:r>
              <a:rPr sz="2400" spc="-130" dirty="0">
                <a:latin typeface="Trebuchet MS"/>
                <a:cs typeface="Trebuchet MS"/>
              </a:rPr>
              <a:t>of </a:t>
            </a:r>
            <a:r>
              <a:rPr sz="2400" spc="-70" dirty="0">
                <a:latin typeface="Trebuchet MS"/>
                <a:cs typeface="Trebuchet MS"/>
              </a:rPr>
              <a:t>smooth</a:t>
            </a:r>
            <a:r>
              <a:rPr sz="2400" spc="-65" dirty="0">
                <a:latin typeface="Trebuchet MS"/>
                <a:cs typeface="Trebuchet MS"/>
              </a:rPr>
              <a:t> </a:t>
            </a:r>
            <a:r>
              <a:rPr sz="2400" spc="-135" dirty="0">
                <a:latin typeface="Trebuchet MS"/>
                <a:cs typeface="Trebuchet MS"/>
              </a:rPr>
              <a:t>muscle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170939" y="5347970"/>
            <a:ext cx="70548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225" dirty="0">
                <a:latin typeface="Trebuchet MS"/>
                <a:cs typeface="Trebuchet MS"/>
              </a:rPr>
              <a:t>fi</a:t>
            </a:r>
            <a:r>
              <a:rPr sz="2400" spc="-85" dirty="0">
                <a:latin typeface="Trebuchet MS"/>
                <a:cs typeface="Trebuchet MS"/>
              </a:rPr>
              <a:t>bres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56540" y="6414770"/>
            <a:ext cx="30035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240" dirty="0">
                <a:latin typeface="UnDotum"/>
                <a:cs typeface="UnDotum"/>
              </a:rPr>
              <a:t></a:t>
            </a:r>
            <a:endParaRPr sz="2400">
              <a:latin typeface="UnDotum"/>
              <a:cs typeface="UnDotum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98169" y="5713729"/>
            <a:ext cx="7482840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85470" marR="668020" indent="-572770">
              <a:lnSpc>
                <a:spcPct val="100000"/>
              </a:lnSpc>
              <a:spcBef>
                <a:spcPts val="100"/>
              </a:spcBef>
            </a:pPr>
            <a:r>
              <a:rPr sz="2400" spc="-120" dirty="0">
                <a:latin typeface="Trebuchet MS"/>
                <a:cs typeface="Trebuchet MS"/>
              </a:rPr>
              <a:t>mixed </a:t>
            </a:r>
            <a:r>
              <a:rPr sz="2400" spc="-125" dirty="0">
                <a:latin typeface="Trebuchet MS"/>
                <a:cs typeface="Trebuchet MS"/>
              </a:rPr>
              <a:t>with connective </a:t>
            </a:r>
            <a:r>
              <a:rPr sz="2400" spc="-114" dirty="0">
                <a:latin typeface="Trebuchet MS"/>
                <a:cs typeface="Trebuchet MS"/>
              </a:rPr>
              <a:t>tissue </a:t>
            </a:r>
            <a:r>
              <a:rPr sz="2400" spc="-130" dirty="0">
                <a:latin typeface="Trebuchet MS"/>
                <a:cs typeface="Trebuchet MS"/>
              </a:rPr>
              <a:t>fibres </a:t>
            </a:r>
            <a:r>
              <a:rPr sz="2400" spc="-114" dirty="0">
                <a:latin typeface="Trebuchet MS"/>
                <a:cs typeface="Trebuchet MS"/>
              </a:rPr>
              <a:t>running </a:t>
            </a:r>
            <a:r>
              <a:rPr sz="2400" spc="-140" dirty="0">
                <a:latin typeface="Trebuchet MS"/>
                <a:cs typeface="Trebuchet MS"/>
              </a:rPr>
              <a:t>in </a:t>
            </a:r>
            <a:r>
              <a:rPr sz="2400" spc="-160" dirty="0">
                <a:latin typeface="Trebuchet MS"/>
                <a:cs typeface="Trebuchet MS"/>
              </a:rPr>
              <a:t>different  </a:t>
            </a:r>
            <a:r>
              <a:rPr sz="2400" spc="-125" dirty="0">
                <a:latin typeface="Trebuchet MS"/>
                <a:cs typeface="Trebuchet MS"/>
              </a:rPr>
              <a:t>directions.</a:t>
            </a:r>
            <a:endParaRPr sz="2400">
              <a:latin typeface="Trebuchet MS"/>
              <a:cs typeface="Trebuchet MS"/>
            </a:endParaRPr>
          </a:p>
          <a:p>
            <a:pPr marL="670560">
              <a:lnSpc>
                <a:spcPct val="100000"/>
              </a:lnSpc>
            </a:pPr>
            <a:r>
              <a:rPr sz="2400" spc="-70" dirty="0">
                <a:latin typeface="Trebuchet MS"/>
                <a:cs typeface="Trebuchet MS"/>
              </a:rPr>
              <a:t>The </a:t>
            </a:r>
            <a:r>
              <a:rPr sz="2400" spc="-95" dirty="0">
                <a:latin typeface="Trebuchet MS"/>
                <a:cs typeface="Trebuchet MS"/>
              </a:rPr>
              <a:t>stroma </a:t>
            </a:r>
            <a:r>
              <a:rPr sz="2400" spc="-110" dirty="0">
                <a:latin typeface="Trebuchet MS"/>
                <a:cs typeface="Trebuchet MS"/>
              </a:rPr>
              <a:t>also </a:t>
            </a:r>
            <a:r>
              <a:rPr sz="2400" spc="-120" dirty="0">
                <a:latin typeface="Trebuchet MS"/>
                <a:cs typeface="Trebuchet MS"/>
              </a:rPr>
              <a:t>contains </a:t>
            </a:r>
            <a:r>
              <a:rPr sz="2400" spc="-75" dirty="0">
                <a:latin typeface="Trebuchet MS"/>
                <a:cs typeface="Trebuchet MS"/>
              </a:rPr>
              <a:t>blood </a:t>
            </a:r>
            <a:r>
              <a:rPr sz="2400" spc="-145" dirty="0">
                <a:latin typeface="Trebuchet MS"/>
                <a:cs typeface="Trebuchet MS"/>
              </a:rPr>
              <a:t>vessels, </a:t>
            </a:r>
            <a:r>
              <a:rPr sz="2400" spc="-150" dirty="0">
                <a:latin typeface="Trebuchet MS"/>
                <a:cs typeface="Trebuchet MS"/>
              </a:rPr>
              <a:t>lymphatics</a:t>
            </a:r>
            <a:r>
              <a:rPr sz="2400" spc="235" dirty="0">
                <a:latin typeface="Trebuchet MS"/>
                <a:cs typeface="Trebuchet MS"/>
              </a:rPr>
              <a:t> </a:t>
            </a:r>
            <a:r>
              <a:rPr sz="2400" spc="-160" dirty="0">
                <a:latin typeface="Trebuchet MS"/>
                <a:cs typeface="Trebuchet MS"/>
              </a:rPr>
              <a:t>and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19" name="object 19"/>
          <p:cNvSpPr txBox="1">
            <a:spLocks noGrp="1"/>
          </p:cNvSpPr>
          <p:nvPr>
            <p:ph type="title"/>
          </p:nvPr>
        </p:nvSpPr>
        <p:spPr>
          <a:xfrm>
            <a:off x="2155189" y="34290"/>
            <a:ext cx="425069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90" dirty="0">
                <a:solidFill>
                  <a:srgbClr val="000000"/>
                </a:solidFill>
              </a:rPr>
              <a:t>Fibromuscular </a:t>
            </a:r>
            <a:r>
              <a:rPr sz="2000" spc="-75" dirty="0">
                <a:solidFill>
                  <a:srgbClr val="000000"/>
                </a:solidFill>
              </a:rPr>
              <a:t>stroma </a:t>
            </a:r>
            <a:r>
              <a:rPr sz="2000" spc="-105" dirty="0">
                <a:solidFill>
                  <a:srgbClr val="000000"/>
                </a:solidFill>
              </a:rPr>
              <a:t>with </a:t>
            </a:r>
            <a:r>
              <a:rPr sz="2000" spc="-60" dirty="0">
                <a:solidFill>
                  <a:srgbClr val="000000"/>
                </a:solidFill>
              </a:rPr>
              <a:t>blood</a:t>
            </a:r>
            <a:r>
              <a:rPr sz="2000" spc="50" dirty="0">
                <a:solidFill>
                  <a:srgbClr val="000000"/>
                </a:solidFill>
              </a:rPr>
              <a:t> </a:t>
            </a:r>
            <a:r>
              <a:rPr sz="2000" spc="-95" dirty="0">
                <a:solidFill>
                  <a:srgbClr val="000000"/>
                </a:solidFill>
              </a:rPr>
              <a:t>vessels</a:t>
            </a:r>
            <a:endParaRPr sz="2000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440236" y="345079"/>
            <a:ext cx="282575" cy="1190625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2100"/>
              </a:lnSpc>
            </a:pPr>
            <a:r>
              <a:rPr sz="1800" spc="-10" dirty="0">
                <a:latin typeface="Arial"/>
                <a:cs typeface="Arial"/>
              </a:rPr>
              <a:t>31-03-2014</a:t>
            </a:r>
            <a:endParaRPr sz="18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76200" y="0"/>
            <a:ext cx="0" cy="6858000"/>
          </a:xfrm>
          <a:custGeom>
            <a:avLst/>
            <a:gdLst/>
            <a:ahLst/>
            <a:cxnLst/>
            <a:rect l="l" t="t" r="r" b="b"/>
            <a:pathLst>
              <a:path h="6858000">
                <a:moveTo>
                  <a:pt x="0" y="0"/>
                </a:moveTo>
                <a:lnTo>
                  <a:pt x="0" y="6858000"/>
                </a:lnTo>
              </a:path>
            </a:pathLst>
          </a:custGeom>
          <a:ln w="57146">
            <a:solidFill>
              <a:srgbClr val="ABA8A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8839200" y="0"/>
            <a:ext cx="304800" cy="6858000"/>
            <a:chOff x="8839200" y="0"/>
            <a:chExt cx="304800" cy="6858000"/>
          </a:xfrm>
        </p:grpSpPr>
        <p:sp>
          <p:nvSpPr>
            <p:cNvPr id="5" name="object 5"/>
            <p:cNvSpPr/>
            <p:nvPr/>
          </p:nvSpPr>
          <p:spPr>
            <a:xfrm>
              <a:off x="8839200" y="0"/>
              <a:ext cx="304800" cy="6858000"/>
            </a:xfrm>
            <a:custGeom>
              <a:avLst/>
              <a:gdLst/>
              <a:ahLst/>
              <a:cxnLst/>
              <a:rect l="l" t="t" r="r" b="b"/>
              <a:pathLst>
                <a:path w="304800" h="6858000">
                  <a:moveTo>
                    <a:pt x="304800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304800" y="6858000"/>
                  </a:lnTo>
                  <a:close/>
                </a:path>
              </a:pathLst>
            </a:custGeom>
            <a:solidFill>
              <a:srgbClr val="ABA8AD">
                <a:alpha val="86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8915400" y="0"/>
              <a:ext cx="0" cy="6858000"/>
            </a:xfrm>
            <a:custGeom>
              <a:avLst/>
              <a:gdLst/>
              <a:ahLst/>
              <a:cxnLst/>
              <a:rect l="l" t="t" r="r" b="b"/>
              <a:pathLst>
                <a:path h="685800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ln w="9344">
              <a:solidFill>
                <a:srgbClr val="33003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/>
          <p:nvPr/>
        </p:nvSpPr>
        <p:spPr>
          <a:xfrm>
            <a:off x="8155940" y="5715000"/>
            <a:ext cx="549910" cy="549910"/>
          </a:xfrm>
          <a:custGeom>
            <a:avLst/>
            <a:gdLst/>
            <a:ahLst/>
            <a:cxnLst/>
            <a:rect l="l" t="t" r="r" b="b"/>
            <a:pathLst>
              <a:path w="549909" h="549910">
                <a:moveTo>
                  <a:pt x="275589" y="0"/>
                </a:moveTo>
                <a:lnTo>
                  <a:pt x="224997" y="4306"/>
                </a:lnTo>
                <a:lnTo>
                  <a:pt x="177812" y="16766"/>
                </a:lnTo>
                <a:lnTo>
                  <a:pt x="134714" y="36688"/>
                </a:lnTo>
                <a:lnTo>
                  <a:pt x="96382" y="63385"/>
                </a:lnTo>
                <a:lnTo>
                  <a:pt x="63496" y="96164"/>
                </a:lnTo>
                <a:lnTo>
                  <a:pt x="36735" y="134337"/>
                </a:lnTo>
                <a:lnTo>
                  <a:pt x="16780" y="177214"/>
                </a:lnTo>
                <a:lnTo>
                  <a:pt x="4308" y="224105"/>
                </a:lnTo>
                <a:lnTo>
                  <a:pt x="0" y="274319"/>
                </a:lnTo>
                <a:lnTo>
                  <a:pt x="4308" y="324912"/>
                </a:lnTo>
                <a:lnTo>
                  <a:pt x="16780" y="372097"/>
                </a:lnTo>
                <a:lnTo>
                  <a:pt x="36735" y="415195"/>
                </a:lnTo>
                <a:lnTo>
                  <a:pt x="63496" y="453527"/>
                </a:lnTo>
                <a:lnTo>
                  <a:pt x="96382" y="486413"/>
                </a:lnTo>
                <a:lnTo>
                  <a:pt x="134714" y="513174"/>
                </a:lnTo>
                <a:lnTo>
                  <a:pt x="177812" y="533129"/>
                </a:lnTo>
                <a:lnTo>
                  <a:pt x="224997" y="545601"/>
                </a:lnTo>
                <a:lnTo>
                  <a:pt x="275589" y="549910"/>
                </a:lnTo>
                <a:lnTo>
                  <a:pt x="325804" y="545601"/>
                </a:lnTo>
                <a:lnTo>
                  <a:pt x="372695" y="533129"/>
                </a:lnTo>
                <a:lnTo>
                  <a:pt x="415572" y="513174"/>
                </a:lnTo>
                <a:lnTo>
                  <a:pt x="453745" y="486413"/>
                </a:lnTo>
                <a:lnTo>
                  <a:pt x="486524" y="453527"/>
                </a:lnTo>
                <a:lnTo>
                  <a:pt x="513221" y="415195"/>
                </a:lnTo>
                <a:lnTo>
                  <a:pt x="533143" y="372097"/>
                </a:lnTo>
                <a:lnTo>
                  <a:pt x="545603" y="324912"/>
                </a:lnTo>
                <a:lnTo>
                  <a:pt x="549909" y="274319"/>
                </a:lnTo>
                <a:lnTo>
                  <a:pt x="545603" y="224105"/>
                </a:lnTo>
                <a:lnTo>
                  <a:pt x="533143" y="177214"/>
                </a:lnTo>
                <a:lnTo>
                  <a:pt x="513221" y="134337"/>
                </a:lnTo>
                <a:lnTo>
                  <a:pt x="486524" y="96164"/>
                </a:lnTo>
                <a:lnTo>
                  <a:pt x="453745" y="63385"/>
                </a:lnTo>
                <a:lnTo>
                  <a:pt x="415572" y="36688"/>
                </a:lnTo>
                <a:lnTo>
                  <a:pt x="372695" y="16766"/>
                </a:lnTo>
                <a:lnTo>
                  <a:pt x="325804" y="4306"/>
                </a:lnTo>
                <a:lnTo>
                  <a:pt x="275589" y="0"/>
                </a:lnTo>
                <a:close/>
              </a:path>
            </a:pathLst>
          </a:custGeom>
          <a:solidFill>
            <a:srgbClr val="33003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699769" y="784859"/>
            <a:ext cx="7283450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spc="70" dirty="0"/>
              <a:t>PROSTATE </a:t>
            </a:r>
            <a:r>
              <a:rPr sz="3200" spc="254" dirty="0"/>
              <a:t>GLAND </a:t>
            </a:r>
            <a:r>
              <a:rPr sz="3200" spc="165" dirty="0"/>
              <a:t>(PANORAMIC</a:t>
            </a:r>
            <a:r>
              <a:rPr sz="3200" spc="-600" dirty="0"/>
              <a:t> </a:t>
            </a:r>
            <a:r>
              <a:rPr sz="3200" spc="60" dirty="0"/>
              <a:t>VIEW)</a:t>
            </a:r>
            <a:endParaRPr sz="3200"/>
          </a:p>
        </p:txBody>
      </p:sp>
      <p:sp>
        <p:nvSpPr>
          <p:cNvPr id="9" name="object 9"/>
          <p:cNvSpPr txBox="1"/>
          <p:nvPr/>
        </p:nvSpPr>
        <p:spPr>
          <a:xfrm>
            <a:off x="8206740" y="5768340"/>
            <a:ext cx="280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"/>
                <a:cs typeface="Arial"/>
              </a:rPr>
              <a:t>33</a:t>
            </a:r>
            <a:endParaRPr sz="1800">
              <a:latin typeface="Arial"/>
              <a:cs typeface="Arial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323850" y="1483360"/>
            <a:ext cx="8425180" cy="496951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440236" y="345079"/>
            <a:ext cx="282575" cy="1190625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2100"/>
              </a:lnSpc>
            </a:pPr>
            <a:r>
              <a:rPr sz="1800" spc="-10" dirty="0">
                <a:latin typeface="Arial"/>
                <a:cs typeface="Arial"/>
              </a:rPr>
              <a:t>31-03-2014</a:t>
            </a:r>
            <a:endParaRPr sz="18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76200" y="0"/>
            <a:ext cx="0" cy="6858000"/>
          </a:xfrm>
          <a:custGeom>
            <a:avLst/>
            <a:gdLst/>
            <a:ahLst/>
            <a:cxnLst/>
            <a:rect l="l" t="t" r="r" b="b"/>
            <a:pathLst>
              <a:path h="6858000">
                <a:moveTo>
                  <a:pt x="0" y="0"/>
                </a:moveTo>
                <a:lnTo>
                  <a:pt x="0" y="6858000"/>
                </a:lnTo>
              </a:path>
            </a:pathLst>
          </a:custGeom>
          <a:ln w="57146">
            <a:solidFill>
              <a:srgbClr val="ABA8A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8839200" y="0"/>
            <a:ext cx="304800" cy="6858000"/>
            <a:chOff x="8839200" y="0"/>
            <a:chExt cx="304800" cy="6858000"/>
          </a:xfrm>
        </p:grpSpPr>
        <p:sp>
          <p:nvSpPr>
            <p:cNvPr id="5" name="object 5"/>
            <p:cNvSpPr/>
            <p:nvPr/>
          </p:nvSpPr>
          <p:spPr>
            <a:xfrm>
              <a:off x="8839200" y="0"/>
              <a:ext cx="304800" cy="6858000"/>
            </a:xfrm>
            <a:custGeom>
              <a:avLst/>
              <a:gdLst/>
              <a:ahLst/>
              <a:cxnLst/>
              <a:rect l="l" t="t" r="r" b="b"/>
              <a:pathLst>
                <a:path w="304800" h="6858000">
                  <a:moveTo>
                    <a:pt x="304800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304800" y="6858000"/>
                  </a:lnTo>
                  <a:close/>
                </a:path>
              </a:pathLst>
            </a:custGeom>
            <a:solidFill>
              <a:srgbClr val="ABA8AD">
                <a:alpha val="86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8915400" y="0"/>
              <a:ext cx="0" cy="6858000"/>
            </a:xfrm>
            <a:custGeom>
              <a:avLst/>
              <a:gdLst/>
              <a:ahLst/>
              <a:cxnLst/>
              <a:rect l="l" t="t" r="r" b="b"/>
              <a:pathLst>
                <a:path h="685800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ln w="9344">
              <a:solidFill>
                <a:srgbClr val="33003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/>
          <p:nvPr/>
        </p:nvSpPr>
        <p:spPr>
          <a:xfrm>
            <a:off x="8155940" y="5715000"/>
            <a:ext cx="549910" cy="549910"/>
          </a:xfrm>
          <a:custGeom>
            <a:avLst/>
            <a:gdLst/>
            <a:ahLst/>
            <a:cxnLst/>
            <a:rect l="l" t="t" r="r" b="b"/>
            <a:pathLst>
              <a:path w="549909" h="549910">
                <a:moveTo>
                  <a:pt x="275589" y="0"/>
                </a:moveTo>
                <a:lnTo>
                  <a:pt x="224997" y="4306"/>
                </a:lnTo>
                <a:lnTo>
                  <a:pt x="177812" y="16766"/>
                </a:lnTo>
                <a:lnTo>
                  <a:pt x="134714" y="36688"/>
                </a:lnTo>
                <a:lnTo>
                  <a:pt x="96382" y="63385"/>
                </a:lnTo>
                <a:lnTo>
                  <a:pt x="63496" y="96164"/>
                </a:lnTo>
                <a:lnTo>
                  <a:pt x="36735" y="134337"/>
                </a:lnTo>
                <a:lnTo>
                  <a:pt x="16780" y="177214"/>
                </a:lnTo>
                <a:lnTo>
                  <a:pt x="4308" y="224105"/>
                </a:lnTo>
                <a:lnTo>
                  <a:pt x="0" y="274319"/>
                </a:lnTo>
                <a:lnTo>
                  <a:pt x="4308" y="324912"/>
                </a:lnTo>
                <a:lnTo>
                  <a:pt x="16780" y="372097"/>
                </a:lnTo>
                <a:lnTo>
                  <a:pt x="36735" y="415195"/>
                </a:lnTo>
                <a:lnTo>
                  <a:pt x="63496" y="453527"/>
                </a:lnTo>
                <a:lnTo>
                  <a:pt x="96382" y="486413"/>
                </a:lnTo>
                <a:lnTo>
                  <a:pt x="134714" y="513174"/>
                </a:lnTo>
                <a:lnTo>
                  <a:pt x="177812" y="533129"/>
                </a:lnTo>
                <a:lnTo>
                  <a:pt x="224997" y="545601"/>
                </a:lnTo>
                <a:lnTo>
                  <a:pt x="275589" y="549910"/>
                </a:lnTo>
                <a:lnTo>
                  <a:pt x="325804" y="545601"/>
                </a:lnTo>
                <a:lnTo>
                  <a:pt x="372695" y="533129"/>
                </a:lnTo>
                <a:lnTo>
                  <a:pt x="415572" y="513174"/>
                </a:lnTo>
                <a:lnTo>
                  <a:pt x="453745" y="486413"/>
                </a:lnTo>
                <a:lnTo>
                  <a:pt x="486524" y="453527"/>
                </a:lnTo>
                <a:lnTo>
                  <a:pt x="513221" y="415195"/>
                </a:lnTo>
                <a:lnTo>
                  <a:pt x="533143" y="372097"/>
                </a:lnTo>
                <a:lnTo>
                  <a:pt x="545603" y="324912"/>
                </a:lnTo>
                <a:lnTo>
                  <a:pt x="549909" y="274319"/>
                </a:lnTo>
                <a:lnTo>
                  <a:pt x="545603" y="224105"/>
                </a:lnTo>
                <a:lnTo>
                  <a:pt x="533143" y="177214"/>
                </a:lnTo>
                <a:lnTo>
                  <a:pt x="513221" y="134337"/>
                </a:lnTo>
                <a:lnTo>
                  <a:pt x="486524" y="96164"/>
                </a:lnTo>
                <a:lnTo>
                  <a:pt x="453745" y="63385"/>
                </a:lnTo>
                <a:lnTo>
                  <a:pt x="415572" y="36688"/>
                </a:lnTo>
                <a:lnTo>
                  <a:pt x="372695" y="16766"/>
                </a:lnTo>
                <a:lnTo>
                  <a:pt x="325804" y="4306"/>
                </a:lnTo>
                <a:lnTo>
                  <a:pt x="275589" y="0"/>
                </a:lnTo>
                <a:close/>
              </a:path>
            </a:pathLst>
          </a:custGeom>
          <a:solidFill>
            <a:srgbClr val="33003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8219440" y="5802694"/>
            <a:ext cx="127635" cy="2559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989"/>
              </a:lnSpc>
            </a:pPr>
            <a:r>
              <a:rPr sz="1800" spc="-5" dirty="0">
                <a:latin typeface="Arial"/>
                <a:cs typeface="Arial"/>
              </a:rPr>
              <a:t>3</a:t>
            </a:r>
            <a:endParaRPr sz="1800">
              <a:latin typeface="Arial"/>
              <a:cs typeface="Arial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166430" y="1184970"/>
            <a:ext cx="3961009" cy="549897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0" name="object 10"/>
          <p:cNvGrpSpPr/>
          <p:nvPr/>
        </p:nvGrpSpPr>
        <p:grpSpPr>
          <a:xfrm>
            <a:off x="4704140" y="1184970"/>
            <a:ext cx="3738879" cy="5436870"/>
            <a:chOff x="4704140" y="1184970"/>
            <a:chExt cx="3738879" cy="5436870"/>
          </a:xfrm>
        </p:grpSpPr>
        <p:sp>
          <p:nvSpPr>
            <p:cNvPr id="11" name="object 11"/>
            <p:cNvSpPr/>
            <p:nvPr/>
          </p:nvSpPr>
          <p:spPr>
            <a:xfrm>
              <a:off x="4704140" y="1184970"/>
              <a:ext cx="3738759" cy="5436749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5219700" y="4870450"/>
              <a:ext cx="864869" cy="1151890"/>
            </a:xfrm>
            <a:custGeom>
              <a:avLst/>
              <a:gdLst/>
              <a:ahLst/>
              <a:cxnLst/>
              <a:rect l="l" t="t" r="r" b="b"/>
              <a:pathLst>
                <a:path w="864870" h="1151889">
                  <a:moveTo>
                    <a:pt x="215900" y="215900"/>
                  </a:moveTo>
                  <a:lnTo>
                    <a:pt x="0" y="1150620"/>
                  </a:lnTo>
                </a:path>
                <a:path w="864870" h="1151889">
                  <a:moveTo>
                    <a:pt x="864870" y="0"/>
                  </a:moveTo>
                  <a:lnTo>
                    <a:pt x="0" y="1151890"/>
                  </a:lnTo>
                </a:path>
              </a:pathLst>
            </a:custGeom>
            <a:ln w="28393">
              <a:solidFill>
                <a:srgbClr val="33003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2056129" y="3822700"/>
            <a:ext cx="461009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30" dirty="0">
                <a:latin typeface="Arial"/>
                <a:cs typeface="Arial"/>
              </a:rPr>
              <a:t>P</a:t>
            </a:r>
            <a:r>
              <a:rPr sz="2400" b="1" spc="114" dirty="0">
                <a:latin typeface="Arial"/>
                <a:cs typeface="Arial"/>
              </a:rPr>
              <a:t>C</a:t>
            </a:r>
            <a:endParaRPr sz="24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 rot="300000">
            <a:off x="573147" y="2705932"/>
            <a:ext cx="1232946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000"/>
              </a:lnSpc>
            </a:pPr>
            <a:r>
              <a:rPr sz="3000" b="1" baseline="1388" dirty="0">
                <a:latin typeface="Arial"/>
                <a:cs typeface="Arial"/>
              </a:rPr>
              <a:t>Colum</a:t>
            </a:r>
            <a:r>
              <a:rPr sz="2000" b="1" dirty="0">
                <a:latin typeface="Arial"/>
                <a:cs typeface="Arial"/>
              </a:rPr>
              <a:t>nar</a:t>
            </a:r>
            <a:endParaRPr sz="20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 rot="1500000">
            <a:off x="1910835" y="2603585"/>
            <a:ext cx="574217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000"/>
              </a:lnSpc>
            </a:pPr>
            <a:r>
              <a:rPr sz="2000" b="1" spc="-125" dirty="0">
                <a:latin typeface="Arial"/>
                <a:cs typeface="Arial"/>
              </a:rPr>
              <a:t>c</a:t>
            </a:r>
            <a:r>
              <a:rPr sz="2000" b="1" spc="-30" dirty="0">
                <a:latin typeface="Arial"/>
                <a:cs typeface="Arial"/>
              </a:rPr>
              <a:t>e</a:t>
            </a:r>
            <a:r>
              <a:rPr sz="2000" b="1" spc="-20" dirty="0">
                <a:latin typeface="Arial"/>
                <a:cs typeface="Arial"/>
              </a:rPr>
              <a:t>l</a:t>
            </a:r>
            <a:r>
              <a:rPr sz="2000" b="1" spc="-40" dirty="0">
                <a:latin typeface="Arial"/>
                <a:cs typeface="Arial"/>
              </a:rPr>
              <a:t>l</a:t>
            </a:r>
            <a:r>
              <a:rPr sz="2000" b="1" spc="-260" dirty="0">
                <a:latin typeface="Arial"/>
                <a:cs typeface="Arial"/>
              </a:rPr>
              <a:t>s</a:t>
            </a:r>
            <a:endParaRPr sz="20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6039" y="1662429"/>
            <a:ext cx="267843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spc="-25" dirty="0">
                <a:latin typeface="Arial"/>
                <a:cs typeface="Arial"/>
              </a:rPr>
              <a:t>Fibromuscular</a:t>
            </a:r>
            <a:r>
              <a:rPr sz="2000" b="1" spc="-60" dirty="0">
                <a:latin typeface="Arial"/>
                <a:cs typeface="Arial"/>
              </a:rPr>
              <a:t> </a:t>
            </a:r>
            <a:r>
              <a:rPr sz="2000" b="1" spc="5" dirty="0">
                <a:latin typeface="Arial"/>
                <a:cs typeface="Arial"/>
              </a:rPr>
              <a:t>stroma</a:t>
            </a:r>
            <a:endParaRPr sz="20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812540" y="5984240"/>
            <a:ext cx="127190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b="1" spc="-15" dirty="0">
                <a:latin typeface="Arial"/>
                <a:cs typeface="Arial"/>
              </a:rPr>
              <a:t>Prostatic  </a:t>
            </a:r>
            <a:r>
              <a:rPr sz="1800" b="1" spc="-60" dirty="0">
                <a:latin typeface="Arial"/>
                <a:cs typeface="Arial"/>
              </a:rPr>
              <a:t>co</a:t>
            </a:r>
            <a:r>
              <a:rPr sz="1800" b="1" spc="-75" dirty="0">
                <a:latin typeface="Arial"/>
                <a:cs typeface="Arial"/>
              </a:rPr>
              <a:t>n</a:t>
            </a:r>
            <a:r>
              <a:rPr sz="1800" b="1" dirty="0">
                <a:latin typeface="Arial"/>
                <a:cs typeface="Arial"/>
              </a:rPr>
              <a:t>c</a:t>
            </a:r>
            <a:r>
              <a:rPr sz="1800" b="1" spc="-10" dirty="0">
                <a:latin typeface="Arial"/>
                <a:cs typeface="Arial"/>
              </a:rPr>
              <a:t>r</a:t>
            </a:r>
            <a:r>
              <a:rPr sz="1800" b="1" spc="-5" dirty="0">
                <a:latin typeface="Arial"/>
                <a:cs typeface="Arial"/>
              </a:rPr>
              <a:t>e</a:t>
            </a:r>
            <a:r>
              <a:rPr sz="1800" b="1" spc="55" dirty="0">
                <a:latin typeface="Arial"/>
                <a:cs typeface="Arial"/>
              </a:rPr>
              <a:t>t</a:t>
            </a:r>
            <a:r>
              <a:rPr sz="1800" b="1" spc="50" dirty="0">
                <a:latin typeface="Arial"/>
                <a:cs typeface="Arial"/>
              </a:rPr>
              <a:t>i</a:t>
            </a:r>
            <a:r>
              <a:rPr sz="1800" b="1" spc="-110" dirty="0">
                <a:latin typeface="Arial"/>
                <a:cs typeface="Arial"/>
              </a:rPr>
              <a:t>ons</a:t>
            </a:r>
            <a:endParaRPr sz="1800">
              <a:latin typeface="Arial"/>
              <a:cs typeface="Arial"/>
            </a:endParaRPr>
          </a:p>
        </p:txBody>
      </p:sp>
      <p:sp>
        <p:nvSpPr>
          <p:cNvPr id="18" name="object 18"/>
          <p:cNvSpPr txBox="1">
            <a:spLocks noGrp="1"/>
          </p:cNvSpPr>
          <p:nvPr>
            <p:ph type="title"/>
          </p:nvPr>
        </p:nvSpPr>
        <p:spPr>
          <a:xfrm>
            <a:off x="904239" y="281940"/>
            <a:ext cx="7283450" cy="7759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3675"/>
              </a:lnSpc>
              <a:spcBef>
                <a:spcPts val="100"/>
              </a:spcBef>
            </a:pPr>
            <a:r>
              <a:rPr sz="3200" spc="70" dirty="0"/>
              <a:t>PROSTATE </a:t>
            </a:r>
            <a:r>
              <a:rPr sz="3200" spc="254" dirty="0"/>
              <a:t>GLAND </a:t>
            </a:r>
            <a:r>
              <a:rPr sz="3200" spc="165" dirty="0"/>
              <a:t>(PANORAMIC</a:t>
            </a:r>
            <a:r>
              <a:rPr sz="3200" spc="-600" dirty="0"/>
              <a:t> </a:t>
            </a:r>
            <a:r>
              <a:rPr sz="3200" spc="60" dirty="0"/>
              <a:t>VIEW)</a:t>
            </a:r>
            <a:endParaRPr sz="3200"/>
          </a:p>
          <a:p>
            <a:pPr marL="4210050">
              <a:lnSpc>
                <a:spcPts val="2235"/>
              </a:lnSpc>
            </a:pPr>
            <a:r>
              <a:rPr sz="1800" b="1" spc="-15" dirty="0">
                <a:solidFill>
                  <a:srgbClr val="000000"/>
                </a:solidFill>
                <a:latin typeface="Arial"/>
                <a:cs typeface="Arial"/>
              </a:rPr>
              <a:t>Glandular</a:t>
            </a:r>
            <a:r>
              <a:rPr sz="1800" b="1" spc="-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000" b="1" spc="-25" dirty="0">
                <a:solidFill>
                  <a:srgbClr val="000000"/>
                </a:solidFill>
                <a:latin typeface="Arial"/>
                <a:cs typeface="Arial"/>
              </a:rPr>
              <a:t>parenchyma</a:t>
            </a:r>
            <a:endParaRPr sz="2000">
              <a:latin typeface="Arial"/>
              <a:cs typeface="Arial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5939790" y="1052830"/>
            <a:ext cx="2159000" cy="3455670"/>
          </a:xfrm>
          <a:custGeom>
            <a:avLst/>
            <a:gdLst/>
            <a:ahLst/>
            <a:cxnLst/>
            <a:rect l="l" t="t" r="r" b="b"/>
            <a:pathLst>
              <a:path w="2159000" h="3455670">
                <a:moveTo>
                  <a:pt x="793750" y="2663190"/>
                </a:moveTo>
                <a:lnTo>
                  <a:pt x="1729739" y="1270"/>
                </a:lnTo>
              </a:path>
              <a:path w="2159000" h="3455670">
                <a:moveTo>
                  <a:pt x="0" y="1800860"/>
                </a:moveTo>
                <a:lnTo>
                  <a:pt x="1729739" y="0"/>
                </a:lnTo>
              </a:path>
              <a:path w="2159000" h="3455670">
                <a:moveTo>
                  <a:pt x="1728469" y="2736850"/>
                </a:moveTo>
                <a:lnTo>
                  <a:pt x="2159000" y="3455670"/>
                </a:lnTo>
              </a:path>
            </a:pathLst>
          </a:custGeom>
          <a:ln w="28393">
            <a:solidFill>
              <a:srgbClr val="3300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/>
          <p:nvPr/>
        </p:nvSpPr>
        <p:spPr>
          <a:xfrm>
            <a:off x="6981190" y="4542790"/>
            <a:ext cx="1505585" cy="15252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165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latin typeface="Arial"/>
                <a:cs typeface="Arial"/>
              </a:rPr>
              <a:t>Fibro  </a:t>
            </a:r>
            <a:r>
              <a:rPr sz="1800" b="1" spc="120" dirty="0">
                <a:latin typeface="Arial"/>
                <a:cs typeface="Arial"/>
              </a:rPr>
              <a:t>m</a:t>
            </a:r>
            <a:r>
              <a:rPr sz="1800" b="1" spc="-65" dirty="0">
                <a:latin typeface="Arial"/>
                <a:cs typeface="Arial"/>
              </a:rPr>
              <a:t>u</a:t>
            </a:r>
            <a:r>
              <a:rPr sz="1800" b="1" spc="-235" dirty="0">
                <a:latin typeface="Arial"/>
                <a:cs typeface="Arial"/>
              </a:rPr>
              <a:t>s</a:t>
            </a:r>
            <a:r>
              <a:rPr sz="1800" b="1" spc="-75" dirty="0">
                <a:latin typeface="Arial"/>
                <a:cs typeface="Arial"/>
              </a:rPr>
              <a:t>c</a:t>
            </a:r>
            <a:r>
              <a:rPr sz="1800" b="1" spc="-90" dirty="0">
                <a:latin typeface="Arial"/>
                <a:cs typeface="Arial"/>
              </a:rPr>
              <a:t>u</a:t>
            </a:r>
            <a:r>
              <a:rPr sz="1800" b="1" spc="-15" dirty="0">
                <a:latin typeface="Arial"/>
                <a:cs typeface="Arial"/>
              </a:rPr>
              <a:t>l</a:t>
            </a:r>
            <a:r>
              <a:rPr sz="1800" b="1" spc="-40" dirty="0">
                <a:latin typeface="Arial"/>
                <a:cs typeface="Arial"/>
              </a:rPr>
              <a:t>a</a:t>
            </a:r>
            <a:r>
              <a:rPr sz="1800" b="1" spc="85" dirty="0">
                <a:latin typeface="Arial"/>
                <a:cs typeface="Arial"/>
              </a:rPr>
              <a:t>r  </a:t>
            </a:r>
            <a:r>
              <a:rPr sz="1800" b="1" spc="5" dirty="0">
                <a:latin typeface="Arial"/>
                <a:cs typeface="Arial"/>
              </a:rPr>
              <a:t>stroma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750">
              <a:latin typeface="Arial"/>
              <a:cs typeface="Arial"/>
            </a:endParaRPr>
          </a:p>
          <a:p>
            <a:pPr marR="5080" algn="r">
              <a:lnSpc>
                <a:spcPct val="100000"/>
              </a:lnSpc>
            </a:pPr>
            <a:r>
              <a:rPr sz="1800" spc="-5" dirty="0">
                <a:latin typeface="Arial"/>
                <a:cs typeface="Arial"/>
              </a:rPr>
              <a:t>4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440236" y="345079"/>
            <a:ext cx="282575" cy="1190625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2100"/>
              </a:lnSpc>
            </a:pPr>
            <a:r>
              <a:rPr sz="1800" spc="-10" dirty="0">
                <a:latin typeface="Arial"/>
                <a:cs typeface="Arial"/>
              </a:rPr>
              <a:t>31-03-2014</a:t>
            </a:r>
            <a:endParaRPr sz="18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76200" y="0"/>
            <a:ext cx="0" cy="6858000"/>
          </a:xfrm>
          <a:custGeom>
            <a:avLst/>
            <a:gdLst/>
            <a:ahLst/>
            <a:cxnLst/>
            <a:rect l="l" t="t" r="r" b="b"/>
            <a:pathLst>
              <a:path h="6858000">
                <a:moveTo>
                  <a:pt x="0" y="0"/>
                </a:moveTo>
                <a:lnTo>
                  <a:pt x="0" y="6858000"/>
                </a:lnTo>
              </a:path>
            </a:pathLst>
          </a:custGeom>
          <a:ln w="57146">
            <a:solidFill>
              <a:srgbClr val="ABA8A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8839200" y="0"/>
            <a:ext cx="304800" cy="6858000"/>
            <a:chOff x="8839200" y="0"/>
            <a:chExt cx="304800" cy="6858000"/>
          </a:xfrm>
        </p:grpSpPr>
        <p:sp>
          <p:nvSpPr>
            <p:cNvPr id="5" name="object 5"/>
            <p:cNvSpPr/>
            <p:nvPr/>
          </p:nvSpPr>
          <p:spPr>
            <a:xfrm>
              <a:off x="8839200" y="0"/>
              <a:ext cx="304800" cy="6858000"/>
            </a:xfrm>
            <a:custGeom>
              <a:avLst/>
              <a:gdLst/>
              <a:ahLst/>
              <a:cxnLst/>
              <a:rect l="l" t="t" r="r" b="b"/>
              <a:pathLst>
                <a:path w="304800" h="6858000">
                  <a:moveTo>
                    <a:pt x="304800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304800" y="6858000"/>
                  </a:lnTo>
                  <a:close/>
                </a:path>
              </a:pathLst>
            </a:custGeom>
            <a:solidFill>
              <a:srgbClr val="ABA8AD">
                <a:alpha val="86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8915400" y="0"/>
              <a:ext cx="0" cy="6858000"/>
            </a:xfrm>
            <a:custGeom>
              <a:avLst/>
              <a:gdLst/>
              <a:ahLst/>
              <a:cxnLst/>
              <a:rect l="l" t="t" r="r" b="b"/>
              <a:pathLst>
                <a:path h="685800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ln w="9344">
              <a:solidFill>
                <a:srgbClr val="33003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/>
          <p:nvPr/>
        </p:nvSpPr>
        <p:spPr>
          <a:xfrm>
            <a:off x="8155940" y="5715000"/>
            <a:ext cx="549910" cy="549910"/>
          </a:xfrm>
          <a:custGeom>
            <a:avLst/>
            <a:gdLst/>
            <a:ahLst/>
            <a:cxnLst/>
            <a:rect l="l" t="t" r="r" b="b"/>
            <a:pathLst>
              <a:path w="549909" h="549910">
                <a:moveTo>
                  <a:pt x="275589" y="0"/>
                </a:moveTo>
                <a:lnTo>
                  <a:pt x="224997" y="4306"/>
                </a:lnTo>
                <a:lnTo>
                  <a:pt x="177812" y="16766"/>
                </a:lnTo>
                <a:lnTo>
                  <a:pt x="134714" y="36688"/>
                </a:lnTo>
                <a:lnTo>
                  <a:pt x="96382" y="63385"/>
                </a:lnTo>
                <a:lnTo>
                  <a:pt x="63496" y="96164"/>
                </a:lnTo>
                <a:lnTo>
                  <a:pt x="36735" y="134337"/>
                </a:lnTo>
                <a:lnTo>
                  <a:pt x="16780" y="177214"/>
                </a:lnTo>
                <a:lnTo>
                  <a:pt x="4308" y="224105"/>
                </a:lnTo>
                <a:lnTo>
                  <a:pt x="0" y="274319"/>
                </a:lnTo>
                <a:lnTo>
                  <a:pt x="4308" y="324912"/>
                </a:lnTo>
                <a:lnTo>
                  <a:pt x="16780" y="372097"/>
                </a:lnTo>
                <a:lnTo>
                  <a:pt x="36735" y="415195"/>
                </a:lnTo>
                <a:lnTo>
                  <a:pt x="63496" y="453527"/>
                </a:lnTo>
                <a:lnTo>
                  <a:pt x="96382" y="486413"/>
                </a:lnTo>
                <a:lnTo>
                  <a:pt x="134714" y="513174"/>
                </a:lnTo>
                <a:lnTo>
                  <a:pt x="177812" y="533129"/>
                </a:lnTo>
                <a:lnTo>
                  <a:pt x="224997" y="545601"/>
                </a:lnTo>
                <a:lnTo>
                  <a:pt x="275589" y="549910"/>
                </a:lnTo>
                <a:lnTo>
                  <a:pt x="325804" y="545601"/>
                </a:lnTo>
                <a:lnTo>
                  <a:pt x="372695" y="533129"/>
                </a:lnTo>
                <a:lnTo>
                  <a:pt x="415572" y="513174"/>
                </a:lnTo>
                <a:lnTo>
                  <a:pt x="453745" y="486413"/>
                </a:lnTo>
                <a:lnTo>
                  <a:pt x="486524" y="453527"/>
                </a:lnTo>
                <a:lnTo>
                  <a:pt x="513221" y="415195"/>
                </a:lnTo>
                <a:lnTo>
                  <a:pt x="533143" y="372097"/>
                </a:lnTo>
                <a:lnTo>
                  <a:pt x="545603" y="324912"/>
                </a:lnTo>
                <a:lnTo>
                  <a:pt x="549909" y="274319"/>
                </a:lnTo>
                <a:lnTo>
                  <a:pt x="545603" y="224105"/>
                </a:lnTo>
                <a:lnTo>
                  <a:pt x="533143" y="177214"/>
                </a:lnTo>
                <a:lnTo>
                  <a:pt x="513221" y="134337"/>
                </a:lnTo>
                <a:lnTo>
                  <a:pt x="486524" y="96164"/>
                </a:lnTo>
                <a:lnTo>
                  <a:pt x="453745" y="63385"/>
                </a:lnTo>
                <a:lnTo>
                  <a:pt x="415572" y="36688"/>
                </a:lnTo>
                <a:lnTo>
                  <a:pt x="372695" y="16766"/>
                </a:lnTo>
                <a:lnTo>
                  <a:pt x="325804" y="4306"/>
                </a:lnTo>
                <a:lnTo>
                  <a:pt x="275589" y="0"/>
                </a:lnTo>
                <a:close/>
              </a:path>
            </a:pathLst>
          </a:custGeom>
          <a:solidFill>
            <a:srgbClr val="33003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759459" y="412750"/>
            <a:ext cx="6858634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140" dirty="0"/>
              <a:t>BULBOURETHRAL</a:t>
            </a:r>
            <a:r>
              <a:rPr spc="-165" dirty="0"/>
              <a:t> </a:t>
            </a:r>
            <a:r>
              <a:rPr spc="275" dirty="0"/>
              <a:t>GLANDS</a:t>
            </a:r>
          </a:p>
        </p:txBody>
      </p:sp>
      <p:grpSp>
        <p:nvGrpSpPr>
          <p:cNvPr id="9" name="object 9"/>
          <p:cNvGrpSpPr/>
          <p:nvPr/>
        </p:nvGrpSpPr>
        <p:grpSpPr>
          <a:xfrm>
            <a:off x="311210" y="1184970"/>
            <a:ext cx="5713730" cy="5137785"/>
            <a:chOff x="311210" y="1184970"/>
            <a:chExt cx="5713730" cy="5137785"/>
          </a:xfrm>
        </p:grpSpPr>
        <p:sp>
          <p:nvSpPr>
            <p:cNvPr id="10" name="object 10"/>
            <p:cNvSpPr/>
            <p:nvPr/>
          </p:nvSpPr>
          <p:spPr>
            <a:xfrm>
              <a:off x="311210" y="1184970"/>
              <a:ext cx="5713609" cy="490842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3851910" y="5013959"/>
              <a:ext cx="430530" cy="1294130"/>
            </a:xfrm>
            <a:custGeom>
              <a:avLst/>
              <a:gdLst/>
              <a:ahLst/>
              <a:cxnLst/>
              <a:rect l="l" t="t" r="r" b="b"/>
              <a:pathLst>
                <a:path w="430529" h="1294129">
                  <a:moveTo>
                    <a:pt x="0" y="0"/>
                  </a:moveTo>
                  <a:lnTo>
                    <a:pt x="430529" y="1294130"/>
                  </a:lnTo>
                </a:path>
              </a:pathLst>
            </a:custGeom>
            <a:ln w="28393">
              <a:solidFill>
                <a:srgbClr val="33003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2221229" y="1447800"/>
            <a:ext cx="6499225" cy="52146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152900" marR="38735" indent="-273050">
              <a:lnSpc>
                <a:spcPct val="100000"/>
              </a:lnSpc>
              <a:spcBef>
                <a:spcPts val="100"/>
              </a:spcBef>
              <a:buClr>
                <a:srgbClr val="33003E"/>
              </a:buClr>
              <a:buSzPct val="68750"/>
              <a:buFont typeface="UnDotum"/>
              <a:buChar char=""/>
              <a:tabLst>
                <a:tab pos="4152900" algn="l"/>
              </a:tabLst>
            </a:pPr>
            <a:r>
              <a:rPr sz="2400" spc="-85" dirty="0">
                <a:latin typeface="Trebuchet MS"/>
                <a:cs typeface="Trebuchet MS"/>
              </a:rPr>
              <a:t>These </a:t>
            </a:r>
            <a:r>
              <a:rPr sz="2400" spc="-150" dirty="0">
                <a:latin typeface="Trebuchet MS"/>
                <a:cs typeface="Trebuchet MS"/>
              </a:rPr>
              <a:t>glands </a:t>
            </a:r>
            <a:r>
              <a:rPr sz="2400" spc="-130" dirty="0">
                <a:latin typeface="Trebuchet MS"/>
                <a:cs typeface="Trebuchet MS"/>
              </a:rPr>
              <a:t>are </a:t>
            </a:r>
            <a:r>
              <a:rPr sz="2400" spc="-60" dirty="0">
                <a:latin typeface="Trebuchet MS"/>
                <a:cs typeface="Trebuchet MS"/>
              </a:rPr>
              <a:t>2  </a:t>
            </a:r>
            <a:r>
              <a:rPr sz="2400" spc="-135" dirty="0">
                <a:latin typeface="Trebuchet MS"/>
                <a:cs typeface="Trebuchet MS"/>
              </a:rPr>
              <a:t>in </a:t>
            </a:r>
            <a:r>
              <a:rPr sz="2400" spc="-110" dirty="0">
                <a:latin typeface="Trebuchet MS"/>
                <a:cs typeface="Trebuchet MS"/>
              </a:rPr>
              <a:t>number </a:t>
            </a:r>
            <a:r>
              <a:rPr sz="2400" spc="-160" dirty="0">
                <a:latin typeface="Trebuchet MS"/>
                <a:cs typeface="Trebuchet MS"/>
              </a:rPr>
              <a:t>and </a:t>
            </a:r>
            <a:r>
              <a:rPr sz="2400" spc="-135" dirty="0">
                <a:latin typeface="Trebuchet MS"/>
                <a:cs typeface="Trebuchet MS"/>
              </a:rPr>
              <a:t>are  </a:t>
            </a:r>
            <a:r>
              <a:rPr sz="2400" spc="-130" dirty="0">
                <a:latin typeface="Trebuchet MS"/>
                <a:cs typeface="Trebuchet MS"/>
              </a:rPr>
              <a:t>of </a:t>
            </a:r>
            <a:r>
              <a:rPr sz="2400" spc="-140" dirty="0">
                <a:latin typeface="Trebuchet MS"/>
                <a:cs typeface="Trebuchet MS"/>
              </a:rPr>
              <a:t>the </a:t>
            </a:r>
            <a:r>
              <a:rPr sz="2400" spc="-130" dirty="0">
                <a:latin typeface="Trebuchet MS"/>
                <a:cs typeface="Trebuchet MS"/>
              </a:rPr>
              <a:t>size of </a:t>
            </a:r>
            <a:r>
              <a:rPr sz="2400" spc="-240" dirty="0">
                <a:latin typeface="Trebuchet MS"/>
                <a:cs typeface="Trebuchet MS"/>
              </a:rPr>
              <a:t>a  </a:t>
            </a:r>
            <a:r>
              <a:rPr sz="2400" spc="-225" dirty="0">
                <a:latin typeface="Trebuchet MS"/>
                <a:cs typeface="Trebuchet MS"/>
              </a:rPr>
              <a:t>pea.</a:t>
            </a:r>
            <a:endParaRPr sz="2400">
              <a:latin typeface="Trebuchet MS"/>
              <a:cs typeface="Trebuchet MS"/>
            </a:endParaRPr>
          </a:p>
          <a:p>
            <a:pPr marL="4152900" marR="30480" indent="-273050">
              <a:lnSpc>
                <a:spcPct val="100000"/>
              </a:lnSpc>
              <a:spcBef>
                <a:spcPts val="590"/>
              </a:spcBef>
              <a:buClr>
                <a:srgbClr val="33003E"/>
              </a:buClr>
              <a:buSzPct val="68750"/>
              <a:buFont typeface="UnDotum"/>
              <a:buChar char=""/>
              <a:tabLst>
                <a:tab pos="4152900" algn="l"/>
              </a:tabLst>
            </a:pPr>
            <a:r>
              <a:rPr sz="2400" spc="-90" dirty="0">
                <a:latin typeface="Trebuchet MS"/>
                <a:cs typeface="Trebuchet MS"/>
              </a:rPr>
              <a:t>They </a:t>
            </a:r>
            <a:r>
              <a:rPr sz="2400" spc="-170" dirty="0">
                <a:latin typeface="Trebuchet MS"/>
                <a:cs typeface="Trebuchet MS"/>
              </a:rPr>
              <a:t>lie </a:t>
            </a:r>
            <a:r>
              <a:rPr sz="2400" spc="-140" dirty="0">
                <a:latin typeface="Trebuchet MS"/>
                <a:cs typeface="Trebuchet MS"/>
              </a:rPr>
              <a:t>in </a:t>
            </a:r>
            <a:r>
              <a:rPr sz="2400" spc="-145" dirty="0">
                <a:latin typeface="Trebuchet MS"/>
                <a:cs typeface="Trebuchet MS"/>
              </a:rPr>
              <a:t>deep  perineal </a:t>
            </a:r>
            <a:r>
              <a:rPr sz="2400" spc="-95" dirty="0">
                <a:latin typeface="Trebuchet MS"/>
                <a:cs typeface="Trebuchet MS"/>
              </a:rPr>
              <a:t>pouch  </a:t>
            </a:r>
            <a:r>
              <a:rPr sz="2400" spc="-160" dirty="0">
                <a:latin typeface="Trebuchet MS"/>
                <a:cs typeface="Trebuchet MS"/>
              </a:rPr>
              <a:t>and </a:t>
            </a:r>
            <a:r>
              <a:rPr sz="2400" spc="-120" dirty="0">
                <a:latin typeface="Trebuchet MS"/>
                <a:cs typeface="Trebuchet MS"/>
              </a:rPr>
              <a:t>secrete </a:t>
            </a:r>
            <a:r>
              <a:rPr sz="2400" spc="-114" dirty="0">
                <a:latin typeface="Trebuchet MS"/>
                <a:cs typeface="Trebuchet MS"/>
              </a:rPr>
              <a:t>mucus  </a:t>
            </a:r>
            <a:r>
              <a:rPr sz="2400" spc="-140" dirty="0">
                <a:latin typeface="Trebuchet MS"/>
                <a:cs typeface="Trebuchet MS"/>
              </a:rPr>
              <a:t>like </a:t>
            </a:r>
            <a:r>
              <a:rPr sz="2400" spc="-175" dirty="0">
                <a:latin typeface="Trebuchet MS"/>
                <a:cs typeface="Trebuchet MS"/>
              </a:rPr>
              <a:t>fluid </a:t>
            </a:r>
            <a:r>
              <a:rPr sz="2400" spc="-165" dirty="0">
                <a:latin typeface="Trebuchet MS"/>
                <a:cs typeface="Trebuchet MS"/>
              </a:rPr>
              <a:t>that  </a:t>
            </a:r>
            <a:r>
              <a:rPr sz="2400" spc="-135" dirty="0">
                <a:latin typeface="Trebuchet MS"/>
                <a:cs typeface="Trebuchet MS"/>
              </a:rPr>
              <a:t>lubricates </a:t>
            </a:r>
            <a:r>
              <a:rPr sz="2400" spc="-155" dirty="0">
                <a:latin typeface="Trebuchet MS"/>
                <a:cs typeface="Trebuchet MS"/>
              </a:rPr>
              <a:t>penile  </a:t>
            </a:r>
            <a:r>
              <a:rPr sz="2400" spc="-105" dirty="0">
                <a:latin typeface="Trebuchet MS"/>
                <a:cs typeface="Trebuchet MS"/>
              </a:rPr>
              <a:t>urethra </a:t>
            </a:r>
            <a:r>
              <a:rPr sz="2400" spc="-120" dirty="0">
                <a:latin typeface="Trebuchet MS"/>
                <a:cs typeface="Trebuchet MS"/>
              </a:rPr>
              <a:t>before  </a:t>
            </a:r>
            <a:r>
              <a:rPr sz="2400" spc="-185" dirty="0">
                <a:latin typeface="Trebuchet MS"/>
                <a:cs typeface="Trebuchet MS"/>
              </a:rPr>
              <a:t>ejaculation.</a:t>
            </a:r>
            <a:endParaRPr sz="2400">
              <a:latin typeface="Trebuchet MS"/>
              <a:cs typeface="Trebuchet MS"/>
            </a:endParaRPr>
          </a:p>
          <a:p>
            <a:pPr marR="238760" algn="r">
              <a:lnSpc>
                <a:spcPct val="100000"/>
              </a:lnSpc>
              <a:spcBef>
                <a:spcPts val="1750"/>
              </a:spcBef>
            </a:pPr>
            <a:r>
              <a:rPr sz="1800" spc="-5" dirty="0">
                <a:latin typeface="Arial"/>
                <a:cs typeface="Arial"/>
              </a:rPr>
              <a:t>35</a:t>
            </a:r>
            <a:endParaRPr sz="1800">
              <a:latin typeface="Arial"/>
              <a:cs typeface="Arial"/>
            </a:endParaRPr>
          </a:p>
          <a:p>
            <a:pPr marL="25400">
              <a:lnSpc>
                <a:spcPct val="100000"/>
              </a:lnSpc>
              <a:spcBef>
                <a:spcPts val="1800"/>
              </a:spcBef>
            </a:pPr>
            <a:r>
              <a:rPr sz="2400" spc="-105" dirty="0">
                <a:latin typeface="Trebuchet MS"/>
                <a:cs typeface="Trebuchet MS"/>
              </a:rPr>
              <a:t>Bulbourethral</a:t>
            </a:r>
            <a:r>
              <a:rPr sz="2400" spc="-60" dirty="0">
                <a:latin typeface="Trebuchet MS"/>
                <a:cs typeface="Trebuchet MS"/>
              </a:rPr>
              <a:t> </a:t>
            </a:r>
            <a:r>
              <a:rPr sz="2400" spc="-150" dirty="0">
                <a:latin typeface="Trebuchet MS"/>
                <a:cs typeface="Trebuchet MS"/>
              </a:rPr>
              <a:t>glands</a:t>
            </a:r>
            <a:endParaRPr sz="24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440236" y="345079"/>
            <a:ext cx="282575" cy="1190625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2100"/>
              </a:lnSpc>
            </a:pPr>
            <a:r>
              <a:rPr sz="1800" spc="-10" dirty="0">
                <a:latin typeface="Arial"/>
                <a:cs typeface="Arial"/>
              </a:rPr>
              <a:t>31-03-2014</a:t>
            </a:r>
            <a:endParaRPr sz="18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76200" y="0"/>
            <a:ext cx="0" cy="6858000"/>
          </a:xfrm>
          <a:custGeom>
            <a:avLst/>
            <a:gdLst/>
            <a:ahLst/>
            <a:cxnLst/>
            <a:rect l="l" t="t" r="r" b="b"/>
            <a:pathLst>
              <a:path h="6858000">
                <a:moveTo>
                  <a:pt x="0" y="0"/>
                </a:moveTo>
                <a:lnTo>
                  <a:pt x="0" y="6858000"/>
                </a:lnTo>
              </a:path>
            </a:pathLst>
          </a:custGeom>
          <a:ln w="57146">
            <a:solidFill>
              <a:srgbClr val="ABA8A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8839200" y="0"/>
            <a:ext cx="304800" cy="6858000"/>
            <a:chOff x="8839200" y="0"/>
            <a:chExt cx="304800" cy="6858000"/>
          </a:xfrm>
        </p:grpSpPr>
        <p:sp>
          <p:nvSpPr>
            <p:cNvPr id="5" name="object 5"/>
            <p:cNvSpPr/>
            <p:nvPr/>
          </p:nvSpPr>
          <p:spPr>
            <a:xfrm>
              <a:off x="8839200" y="0"/>
              <a:ext cx="304800" cy="6858000"/>
            </a:xfrm>
            <a:custGeom>
              <a:avLst/>
              <a:gdLst/>
              <a:ahLst/>
              <a:cxnLst/>
              <a:rect l="l" t="t" r="r" b="b"/>
              <a:pathLst>
                <a:path w="304800" h="6858000">
                  <a:moveTo>
                    <a:pt x="304800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304800" y="6858000"/>
                  </a:lnTo>
                  <a:close/>
                </a:path>
              </a:pathLst>
            </a:custGeom>
            <a:solidFill>
              <a:srgbClr val="ABA8AD">
                <a:alpha val="86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8915400" y="0"/>
              <a:ext cx="0" cy="6858000"/>
            </a:xfrm>
            <a:custGeom>
              <a:avLst/>
              <a:gdLst/>
              <a:ahLst/>
              <a:cxnLst/>
              <a:rect l="l" t="t" r="r" b="b"/>
              <a:pathLst>
                <a:path h="685800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ln w="9344">
              <a:solidFill>
                <a:srgbClr val="33003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/>
          <p:nvPr/>
        </p:nvSpPr>
        <p:spPr>
          <a:xfrm>
            <a:off x="8155940" y="5715000"/>
            <a:ext cx="549910" cy="549910"/>
          </a:xfrm>
          <a:custGeom>
            <a:avLst/>
            <a:gdLst/>
            <a:ahLst/>
            <a:cxnLst/>
            <a:rect l="l" t="t" r="r" b="b"/>
            <a:pathLst>
              <a:path w="549909" h="549910">
                <a:moveTo>
                  <a:pt x="275589" y="0"/>
                </a:moveTo>
                <a:lnTo>
                  <a:pt x="224997" y="4306"/>
                </a:lnTo>
                <a:lnTo>
                  <a:pt x="177812" y="16766"/>
                </a:lnTo>
                <a:lnTo>
                  <a:pt x="134714" y="36688"/>
                </a:lnTo>
                <a:lnTo>
                  <a:pt x="96382" y="63385"/>
                </a:lnTo>
                <a:lnTo>
                  <a:pt x="63496" y="96164"/>
                </a:lnTo>
                <a:lnTo>
                  <a:pt x="36735" y="134337"/>
                </a:lnTo>
                <a:lnTo>
                  <a:pt x="16780" y="177214"/>
                </a:lnTo>
                <a:lnTo>
                  <a:pt x="4308" y="224105"/>
                </a:lnTo>
                <a:lnTo>
                  <a:pt x="0" y="274319"/>
                </a:lnTo>
                <a:lnTo>
                  <a:pt x="4308" y="324912"/>
                </a:lnTo>
                <a:lnTo>
                  <a:pt x="16780" y="372097"/>
                </a:lnTo>
                <a:lnTo>
                  <a:pt x="36735" y="415195"/>
                </a:lnTo>
                <a:lnTo>
                  <a:pt x="63496" y="453527"/>
                </a:lnTo>
                <a:lnTo>
                  <a:pt x="96382" y="486413"/>
                </a:lnTo>
                <a:lnTo>
                  <a:pt x="134714" y="513174"/>
                </a:lnTo>
                <a:lnTo>
                  <a:pt x="177812" y="533129"/>
                </a:lnTo>
                <a:lnTo>
                  <a:pt x="224997" y="545601"/>
                </a:lnTo>
                <a:lnTo>
                  <a:pt x="275589" y="549910"/>
                </a:lnTo>
                <a:lnTo>
                  <a:pt x="325804" y="545601"/>
                </a:lnTo>
                <a:lnTo>
                  <a:pt x="372695" y="533129"/>
                </a:lnTo>
                <a:lnTo>
                  <a:pt x="415572" y="513174"/>
                </a:lnTo>
                <a:lnTo>
                  <a:pt x="453745" y="486413"/>
                </a:lnTo>
                <a:lnTo>
                  <a:pt x="486524" y="453527"/>
                </a:lnTo>
                <a:lnTo>
                  <a:pt x="513221" y="415195"/>
                </a:lnTo>
                <a:lnTo>
                  <a:pt x="533143" y="372097"/>
                </a:lnTo>
                <a:lnTo>
                  <a:pt x="545603" y="324912"/>
                </a:lnTo>
                <a:lnTo>
                  <a:pt x="549909" y="274319"/>
                </a:lnTo>
                <a:lnTo>
                  <a:pt x="545603" y="224105"/>
                </a:lnTo>
                <a:lnTo>
                  <a:pt x="533143" y="177214"/>
                </a:lnTo>
                <a:lnTo>
                  <a:pt x="513221" y="134337"/>
                </a:lnTo>
                <a:lnTo>
                  <a:pt x="486524" y="96164"/>
                </a:lnTo>
                <a:lnTo>
                  <a:pt x="453745" y="63385"/>
                </a:lnTo>
                <a:lnTo>
                  <a:pt x="415572" y="36688"/>
                </a:lnTo>
                <a:lnTo>
                  <a:pt x="372695" y="16766"/>
                </a:lnTo>
                <a:lnTo>
                  <a:pt x="325804" y="4306"/>
                </a:lnTo>
                <a:lnTo>
                  <a:pt x="275589" y="0"/>
                </a:lnTo>
                <a:close/>
              </a:path>
            </a:pathLst>
          </a:custGeom>
          <a:solidFill>
            <a:srgbClr val="33003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984250" y="412750"/>
            <a:ext cx="6857365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140" dirty="0"/>
              <a:t>BULBOURETHRAL</a:t>
            </a:r>
            <a:r>
              <a:rPr spc="-170" dirty="0"/>
              <a:t> </a:t>
            </a:r>
            <a:r>
              <a:rPr spc="275" dirty="0"/>
              <a:t>GLANDS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8206740" y="5768340"/>
            <a:ext cx="280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"/>
                <a:cs typeface="Arial"/>
              </a:rPr>
              <a:t>36</a:t>
            </a:r>
            <a:endParaRPr sz="1800">
              <a:latin typeface="Arial"/>
              <a:cs typeface="Arial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386487" y="1403757"/>
            <a:ext cx="8371024" cy="512998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440236" y="345079"/>
            <a:ext cx="282575" cy="1190625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2100"/>
              </a:lnSpc>
            </a:pPr>
            <a:r>
              <a:rPr sz="1800" spc="-10" dirty="0">
                <a:latin typeface="Arial"/>
                <a:cs typeface="Arial"/>
              </a:rPr>
              <a:t>31-03-2014</a:t>
            </a:r>
            <a:endParaRPr sz="18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76200" y="0"/>
            <a:ext cx="0" cy="6858000"/>
          </a:xfrm>
          <a:custGeom>
            <a:avLst/>
            <a:gdLst/>
            <a:ahLst/>
            <a:cxnLst/>
            <a:rect l="l" t="t" r="r" b="b"/>
            <a:pathLst>
              <a:path h="6858000">
                <a:moveTo>
                  <a:pt x="0" y="0"/>
                </a:moveTo>
                <a:lnTo>
                  <a:pt x="0" y="6858000"/>
                </a:lnTo>
              </a:path>
            </a:pathLst>
          </a:custGeom>
          <a:ln w="57146">
            <a:solidFill>
              <a:srgbClr val="ABA8A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8839200" y="0"/>
            <a:ext cx="304800" cy="6858000"/>
            <a:chOff x="8839200" y="0"/>
            <a:chExt cx="304800" cy="6858000"/>
          </a:xfrm>
        </p:grpSpPr>
        <p:sp>
          <p:nvSpPr>
            <p:cNvPr id="5" name="object 5"/>
            <p:cNvSpPr/>
            <p:nvPr/>
          </p:nvSpPr>
          <p:spPr>
            <a:xfrm>
              <a:off x="8839200" y="0"/>
              <a:ext cx="304800" cy="6858000"/>
            </a:xfrm>
            <a:custGeom>
              <a:avLst/>
              <a:gdLst/>
              <a:ahLst/>
              <a:cxnLst/>
              <a:rect l="l" t="t" r="r" b="b"/>
              <a:pathLst>
                <a:path w="304800" h="6858000">
                  <a:moveTo>
                    <a:pt x="304800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304800" y="6858000"/>
                  </a:lnTo>
                  <a:close/>
                </a:path>
              </a:pathLst>
            </a:custGeom>
            <a:solidFill>
              <a:srgbClr val="ABA8AD">
                <a:alpha val="86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8915400" y="0"/>
              <a:ext cx="0" cy="6858000"/>
            </a:xfrm>
            <a:custGeom>
              <a:avLst/>
              <a:gdLst/>
              <a:ahLst/>
              <a:cxnLst/>
              <a:rect l="l" t="t" r="r" b="b"/>
              <a:pathLst>
                <a:path h="685800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ln w="9344">
              <a:solidFill>
                <a:srgbClr val="33003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/>
          <p:nvPr/>
        </p:nvSpPr>
        <p:spPr>
          <a:xfrm>
            <a:off x="8155940" y="5715000"/>
            <a:ext cx="549910" cy="549910"/>
          </a:xfrm>
          <a:custGeom>
            <a:avLst/>
            <a:gdLst/>
            <a:ahLst/>
            <a:cxnLst/>
            <a:rect l="l" t="t" r="r" b="b"/>
            <a:pathLst>
              <a:path w="549909" h="549910">
                <a:moveTo>
                  <a:pt x="275589" y="0"/>
                </a:moveTo>
                <a:lnTo>
                  <a:pt x="224997" y="4306"/>
                </a:lnTo>
                <a:lnTo>
                  <a:pt x="177812" y="16766"/>
                </a:lnTo>
                <a:lnTo>
                  <a:pt x="134714" y="36688"/>
                </a:lnTo>
                <a:lnTo>
                  <a:pt x="96382" y="63385"/>
                </a:lnTo>
                <a:lnTo>
                  <a:pt x="63496" y="96164"/>
                </a:lnTo>
                <a:lnTo>
                  <a:pt x="36735" y="134337"/>
                </a:lnTo>
                <a:lnTo>
                  <a:pt x="16780" y="177214"/>
                </a:lnTo>
                <a:lnTo>
                  <a:pt x="4308" y="224105"/>
                </a:lnTo>
                <a:lnTo>
                  <a:pt x="0" y="274319"/>
                </a:lnTo>
                <a:lnTo>
                  <a:pt x="4308" y="324912"/>
                </a:lnTo>
                <a:lnTo>
                  <a:pt x="16780" y="372097"/>
                </a:lnTo>
                <a:lnTo>
                  <a:pt x="36735" y="415195"/>
                </a:lnTo>
                <a:lnTo>
                  <a:pt x="63496" y="453527"/>
                </a:lnTo>
                <a:lnTo>
                  <a:pt x="96382" y="486413"/>
                </a:lnTo>
                <a:lnTo>
                  <a:pt x="134714" y="513174"/>
                </a:lnTo>
                <a:lnTo>
                  <a:pt x="177812" y="533129"/>
                </a:lnTo>
                <a:lnTo>
                  <a:pt x="224997" y="545601"/>
                </a:lnTo>
                <a:lnTo>
                  <a:pt x="275589" y="549910"/>
                </a:lnTo>
                <a:lnTo>
                  <a:pt x="325804" y="545601"/>
                </a:lnTo>
                <a:lnTo>
                  <a:pt x="372695" y="533129"/>
                </a:lnTo>
                <a:lnTo>
                  <a:pt x="415572" y="513174"/>
                </a:lnTo>
                <a:lnTo>
                  <a:pt x="453745" y="486413"/>
                </a:lnTo>
                <a:lnTo>
                  <a:pt x="486524" y="453527"/>
                </a:lnTo>
                <a:lnTo>
                  <a:pt x="513221" y="415195"/>
                </a:lnTo>
                <a:lnTo>
                  <a:pt x="533143" y="372097"/>
                </a:lnTo>
                <a:lnTo>
                  <a:pt x="545603" y="324912"/>
                </a:lnTo>
                <a:lnTo>
                  <a:pt x="549909" y="274319"/>
                </a:lnTo>
                <a:lnTo>
                  <a:pt x="545603" y="224105"/>
                </a:lnTo>
                <a:lnTo>
                  <a:pt x="533143" y="177214"/>
                </a:lnTo>
                <a:lnTo>
                  <a:pt x="513221" y="134337"/>
                </a:lnTo>
                <a:lnTo>
                  <a:pt x="486524" y="96164"/>
                </a:lnTo>
                <a:lnTo>
                  <a:pt x="453745" y="63385"/>
                </a:lnTo>
                <a:lnTo>
                  <a:pt x="415572" y="36688"/>
                </a:lnTo>
                <a:lnTo>
                  <a:pt x="372695" y="16766"/>
                </a:lnTo>
                <a:lnTo>
                  <a:pt x="325804" y="4306"/>
                </a:lnTo>
                <a:lnTo>
                  <a:pt x="275589" y="0"/>
                </a:lnTo>
                <a:close/>
              </a:path>
            </a:pathLst>
          </a:custGeom>
          <a:solidFill>
            <a:srgbClr val="33003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3848100" y="170179"/>
            <a:ext cx="1422400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215" dirty="0"/>
              <a:t>P</a:t>
            </a:r>
            <a:r>
              <a:rPr spc="-160" dirty="0"/>
              <a:t>E</a:t>
            </a:r>
            <a:r>
              <a:rPr spc="625" dirty="0"/>
              <a:t>N</a:t>
            </a:r>
            <a:r>
              <a:rPr spc="-114" dirty="0"/>
              <a:t>IS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8206740" y="5768340"/>
            <a:ext cx="280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"/>
                <a:cs typeface="Arial"/>
              </a:rPr>
              <a:t>37</a:t>
            </a:r>
            <a:endParaRPr sz="1800">
              <a:latin typeface="Arial"/>
              <a:cs typeface="Arial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311210" y="824290"/>
            <a:ext cx="8450459" cy="571360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</TotalTime>
  <Words>1967</Words>
  <Application>Microsoft Office PowerPoint</Application>
  <PresentationFormat>On-screen Show (4:3)</PresentationFormat>
  <Paragraphs>416</Paragraphs>
  <Slides>51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51</vt:i4>
      </vt:variant>
    </vt:vector>
  </HeadingPairs>
  <TitlesOfParts>
    <vt:vector size="58" baseType="lpstr">
      <vt:lpstr>Arial</vt:lpstr>
      <vt:lpstr>Calibri</vt:lpstr>
      <vt:lpstr>Carlito</vt:lpstr>
      <vt:lpstr>Trebuchet MS</vt:lpstr>
      <vt:lpstr>UnDotum</vt:lpstr>
      <vt:lpstr>Wingdings</vt:lpstr>
      <vt:lpstr>Office Theme</vt:lpstr>
      <vt:lpstr>HISTOLOGY OF TESTIS AND OVARY</vt:lpstr>
      <vt:lpstr>Ovary</vt:lpstr>
      <vt:lpstr>Ovary</vt:lpstr>
      <vt:lpstr>Ovary</vt:lpstr>
      <vt:lpstr>PowerPoint Presentation</vt:lpstr>
      <vt:lpstr>Primary Follicle</vt:lpstr>
      <vt:lpstr>Primary Follicle</vt:lpstr>
      <vt:lpstr>Primary Follicle</vt:lpstr>
      <vt:lpstr>Growing Follicle</vt:lpstr>
      <vt:lpstr>Antral Follicle</vt:lpstr>
      <vt:lpstr>Antral Follicle</vt:lpstr>
      <vt:lpstr>Graafian follicle</vt:lpstr>
      <vt:lpstr>Graafian follicle</vt:lpstr>
      <vt:lpstr>Ovulation &amp; Atresia</vt:lpstr>
      <vt:lpstr>Corpus Luteum</vt:lpstr>
      <vt:lpstr>PowerPoint Presentation</vt:lpstr>
      <vt:lpstr>INTRODUCTION</vt:lpstr>
      <vt:lpstr>Testes</vt:lpstr>
      <vt:lpstr>Coverings of testes</vt:lpstr>
      <vt:lpstr>Testes (contd...)</vt:lpstr>
      <vt:lpstr>Testes (contd...)</vt:lpstr>
      <vt:lpstr>Testes (contd...)     S</vt:lpstr>
      <vt:lpstr>Testes (contd...)</vt:lpstr>
      <vt:lpstr>Functions of sertoli cells</vt:lpstr>
      <vt:lpstr>BLOOD – TESTES BARRIER</vt:lpstr>
      <vt:lpstr>SPERMATOGENIC CELLS</vt:lpstr>
      <vt:lpstr>spermatogonia</vt:lpstr>
      <vt:lpstr>Primary spermatocyte</vt:lpstr>
      <vt:lpstr>SECONDARY SPERMATOCYTES</vt:lpstr>
      <vt:lpstr>SPERMATIDS</vt:lpstr>
      <vt:lpstr>Spermatogenic Cells in different Stages of development</vt:lpstr>
      <vt:lpstr>GENITAL DUCTS</vt:lpstr>
      <vt:lpstr>EPIDIDYMIS</vt:lpstr>
      <vt:lpstr>EPIDIDYMIS</vt:lpstr>
      <vt:lpstr>EPIDIDYMIS - FUNCTIONS</vt:lpstr>
      <vt:lpstr>EPIDIDYMIS – PANORAMIC VIEW</vt:lpstr>
      <vt:lpstr>DUCTUS DEFERENS</vt:lpstr>
      <vt:lpstr>Ductus deferens</vt:lpstr>
      <vt:lpstr>DUCTUS DEFERENS</vt:lpstr>
      <vt:lpstr>ACCESSORY SEX GLANDS</vt:lpstr>
      <vt:lpstr>SEMINAL VESICLE</vt:lpstr>
      <vt:lpstr>SEMINAL VESICLE</vt:lpstr>
      <vt:lpstr>PROSTATE GLAND</vt:lpstr>
      <vt:lpstr>PROSTATE GLAND</vt:lpstr>
      <vt:lpstr>PROSTATE GLAND</vt:lpstr>
      <vt:lpstr>Fibromuscular stroma with blood vessels</vt:lpstr>
      <vt:lpstr>PROSTATE GLAND (PANORAMIC VIEW)</vt:lpstr>
      <vt:lpstr>PROSTATE GLAND (PANORAMIC VIEW) Glandular parenchyma</vt:lpstr>
      <vt:lpstr>BULBOURETHRAL GLANDS</vt:lpstr>
      <vt:lpstr>BULBOURETHRAL GLANDS</vt:lpstr>
      <vt:lpstr>PENIS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Ovary</dc:title>
  <dc:creator>Suresh Kottapalli</dc:creator>
  <cp:lastModifiedBy>Suresh Kottapalli</cp:lastModifiedBy>
  <cp:revision>4</cp:revision>
  <dcterms:created xsi:type="dcterms:W3CDTF">2020-05-01T12:27:25Z</dcterms:created>
  <dcterms:modified xsi:type="dcterms:W3CDTF">2020-05-20T06:04:55Z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2016-06-24T00:00:00Z</vt:filetime>
  </property>
  <property fmtid="{D5CDD505-2E9C-101B-9397-08002B2CF9AE}" pid="3" name="Creator">
    <vt:lpwstr>Microsoft® PowerPoint® 2013</vt:lpwstr>
  </property>
  <property fmtid="{D5CDD505-2E9C-101B-9397-08002B2CF9AE}" pid="4" name="LastSaved">
    <vt:filetime>2020-05-01T00:00:00Z</vt:filetime>
  </property>
</Properties>
</file>