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1" r:id="rId31"/>
    <p:sldId id="293" r:id="rId32"/>
    <p:sldId id="292" r:id="rId33"/>
    <p:sldId id="294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04F87-4F89-4EA4-9866-F50B6AB452FC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72E91-6CF8-45A1-9345-6A1FDB7F611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75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048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17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230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6438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122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321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077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737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8259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279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287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799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4361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783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04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325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5503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165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069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945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1785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5993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560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247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333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428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669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8185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213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5547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26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071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1209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72154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2645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4707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9180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2363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29887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4635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3517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9005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72E91-6CF8-45A1-9345-6A1FDB7F611C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049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92E7-14CE-449D-BB31-8DD6E61889B1}" type="datetimeFigureOut">
              <a:rPr lang="en-IN" smtClean="0"/>
              <a:pPr/>
              <a:t>03-02-2023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F8056-B47D-4C88-AB17-D348FD79762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635">
              <a:lnSpc>
                <a:spcPts val="3695"/>
              </a:lnSpc>
              <a:spcBef>
                <a:spcPts val="100"/>
              </a:spcBef>
            </a:pPr>
            <a:r>
              <a:rPr lang="en-IN" b="1" spc="-10" dirty="0" smtClean="0">
                <a:solidFill>
                  <a:srgbClr val="FF3300"/>
                </a:solidFill>
                <a:latin typeface="Times New Roman"/>
                <a:cs typeface="Times New Roman"/>
              </a:rPr>
              <a:t>DOCTOR-PATIENT</a:t>
            </a:r>
            <a:r>
              <a:rPr lang="en-IN" b="1" spc="-40" dirty="0" smtClean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3300"/>
                </a:solidFill>
                <a:latin typeface="Times New Roman"/>
                <a:cs typeface="Times New Roman"/>
              </a:rPr>
              <a:t>RELATIONSHIP</a:t>
            </a:r>
            <a:endParaRPr lang="en-IN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marR="731520" indent="-514350">
              <a:lnSpc>
                <a:spcPts val="3550"/>
              </a:lnSpc>
              <a:spcBef>
                <a:spcPts val="459"/>
              </a:spcBef>
              <a:buClr>
                <a:srgbClr val="000098"/>
              </a:buClr>
              <a:buSzPct val="89062"/>
              <a:buFont typeface="+mj-lt"/>
              <a:buAutoNum type="arabicPeriod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Appreciate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the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social roles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doctors</a:t>
            </a:r>
            <a:r>
              <a:rPr lang="en-IN" spc="5" dirty="0">
                <a:latin typeface="Times New Roman"/>
                <a:cs typeface="Times New Roman"/>
              </a:rPr>
              <a:t> and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patients</a:t>
            </a:r>
          </a:p>
          <a:p>
            <a:pPr marL="527050" marR="97155" indent="-514350">
              <a:lnSpc>
                <a:spcPts val="3550"/>
              </a:lnSpc>
              <a:spcBef>
                <a:spcPts val="810"/>
              </a:spcBef>
              <a:buClr>
                <a:srgbClr val="000098"/>
              </a:buClr>
              <a:buSzPct val="89062"/>
              <a:buFont typeface="+mj-lt"/>
              <a:buAutoNum type="arabicPeriod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Understand the Types </a:t>
            </a:r>
            <a:r>
              <a:rPr lang="en-IN" spc="5" dirty="0">
                <a:latin typeface="Times New Roman"/>
                <a:cs typeface="Times New Roman"/>
              </a:rPr>
              <a:t>and </a:t>
            </a:r>
            <a:r>
              <a:rPr lang="en-IN" dirty="0">
                <a:latin typeface="Times New Roman"/>
                <a:cs typeface="Times New Roman"/>
              </a:rPr>
              <a:t>Models </a:t>
            </a:r>
            <a:r>
              <a:rPr lang="en-IN" spc="5" dirty="0">
                <a:latin typeface="Times New Roman"/>
                <a:cs typeface="Times New Roman"/>
              </a:rPr>
              <a:t>of </a:t>
            </a:r>
            <a:r>
              <a:rPr lang="en-IN" dirty="0">
                <a:latin typeface="Times New Roman"/>
                <a:cs typeface="Times New Roman"/>
              </a:rPr>
              <a:t>Doctor-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Patient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Relationship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(DPR)</a:t>
            </a:r>
            <a:endParaRPr lang="en-IN" dirty="0">
              <a:latin typeface="Times New Roman"/>
              <a:cs typeface="Times New Roman"/>
            </a:endParaRPr>
          </a:p>
          <a:p>
            <a:pPr marL="527050" marR="1118870" indent="-514350">
              <a:lnSpc>
                <a:spcPts val="3550"/>
              </a:lnSpc>
              <a:spcBef>
                <a:spcPts val="810"/>
              </a:spcBef>
              <a:buClr>
                <a:srgbClr val="000098"/>
              </a:buClr>
              <a:buSzPct val="89062"/>
              <a:buFont typeface="+mj-lt"/>
              <a:buAutoNum type="arabicPeriod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Understand the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importance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effective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Communication in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DPR</a:t>
            </a:r>
            <a:endParaRPr lang="en-IN" dirty="0">
              <a:latin typeface="Times New Roman"/>
              <a:cs typeface="Times New Roman"/>
            </a:endParaRPr>
          </a:p>
          <a:p>
            <a:pPr marL="527050" indent="-514350">
              <a:spcBef>
                <a:spcPts val="450"/>
              </a:spcBef>
              <a:buClr>
                <a:srgbClr val="000098"/>
              </a:buClr>
              <a:buSzPct val="89062"/>
              <a:buFont typeface="+mj-lt"/>
              <a:buAutoNum type="arabicPeriod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Appreciate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the</a:t>
            </a:r>
            <a:r>
              <a:rPr lang="en-IN" spc="10" dirty="0" smtClean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changing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scenario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in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DPR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NATURE OF DOCTOR PATIENT RELATIONSHIP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43434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is an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clinical encounter 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between the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doctor and a</a:t>
            </a:r>
            <a:r>
              <a:rPr lang="en-IN" spc="7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which arises when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the doctor 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professional capacity;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(interact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patient)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434340" algn="l"/>
              </a:tabLst>
            </a:pP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IN" sz="4400" spc="15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usually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related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to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events,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but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IN" sz="4400" spc="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important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 realize the association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beyond the clinical 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premise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e.g.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(non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situation)</a:t>
            </a:r>
          </a:p>
          <a:p>
            <a:pPr marL="400050" indent="-387350" algn="just"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SzPct val="118750"/>
              <a:buFont typeface="Wingdings"/>
              <a:buChar char=""/>
              <a:tabLst>
                <a:tab pos="400050" algn="l"/>
              </a:tabLst>
            </a:pP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meetings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 are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frequent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regular</a:t>
            </a:r>
            <a:r>
              <a:rPr lang="en-IN" sz="4400" spc="15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occurrence</a:t>
            </a:r>
            <a:endParaRPr lang="en-IN" sz="4400" baseline="1157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715" algn="just">
              <a:lnSpc>
                <a:spcPct val="99500"/>
              </a:lnSpc>
              <a:spcBef>
                <a:spcPts val="10"/>
              </a:spcBef>
              <a:buClr>
                <a:srgbClr val="FF0000"/>
              </a:buClr>
              <a:buSzPct val="118750"/>
              <a:buFont typeface="Wingdings"/>
              <a:buChar char=""/>
              <a:tabLst>
                <a:tab pos="419100" algn="l"/>
              </a:tabLst>
            </a:pP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Depends not only on doctors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clinical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knowledge &amp; </a:t>
            </a:r>
            <a:r>
              <a:rPr lang="en-IN" sz="4400" spc="-7" baseline="1157" dirty="0" smtClean="0">
                <a:latin typeface="Times New Roman" pitchFamily="18" charset="0"/>
                <a:cs typeface="Times New Roman" pitchFamily="18" charset="0"/>
              </a:rPr>
              <a:t>skills </a:t>
            </a:r>
            <a:r>
              <a:rPr lang="en-IN" sz="4400" baseline="11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also the nature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relationship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that exists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doctor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&amp;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atient.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255270" indent="-243204">
              <a:lnSpc>
                <a:spcPct val="100000"/>
              </a:lnSpc>
              <a:spcBef>
                <a:spcPts val="154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Doctor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Patient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opposite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ends</a:t>
            </a:r>
          </a:p>
          <a:p>
            <a:pPr marL="12700" marR="5715">
              <a:lnSpc>
                <a:spcPct val="15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Doctor</a:t>
            </a:r>
            <a:r>
              <a:rPr lang="en-IN" spc="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IN" spc="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pc="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IN" spc="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IN" spc="1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pc="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en-IN" spc="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IN" spc="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pc="1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problem </a:t>
            </a:r>
            <a:r>
              <a:rPr lang="en-IN" spc="-7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n-IN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almost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knows nothing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about</a:t>
            </a:r>
          </a:p>
          <a:p>
            <a:pPr marL="12700" marR="5080">
              <a:lnSpc>
                <a:spcPct val="15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3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Doctor</a:t>
            </a:r>
            <a:r>
              <a:rPr lang="en-IN" spc="3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IN" spc="3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often</a:t>
            </a:r>
            <a:r>
              <a:rPr lang="en-IN" spc="3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concern</a:t>
            </a:r>
            <a:r>
              <a:rPr lang="en-IN" spc="3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IN" spc="3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3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lang="en-IN" spc="3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diagnosis </a:t>
            </a:r>
            <a:r>
              <a:rPr lang="en-IN" spc="-7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(find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fix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approach)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255270" indent="-243204">
              <a:lnSpc>
                <a:spcPct val="100000"/>
              </a:lnSpc>
              <a:spcBef>
                <a:spcPts val="144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patient is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concern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illness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(disruption of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life)</a:t>
            </a:r>
          </a:p>
          <a:p>
            <a:pPr marL="255270" indent="-243204">
              <a:lnSpc>
                <a:spcPct val="100000"/>
              </a:lnSpc>
              <a:spcBef>
                <a:spcPts val="144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entirely</a:t>
            </a:r>
            <a:r>
              <a:rPr lang="en-IN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lang="en-IN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IN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mechanic-client</a:t>
            </a:r>
            <a:r>
              <a:rPr lang="en-IN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relationship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DPR-WHY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IN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RELEVANT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IN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US?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770"/>
              </a:spcBef>
              <a:buNone/>
            </a:pP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    Because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understanding</a:t>
            </a:r>
            <a:r>
              <a:rPr lang="en-IN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of: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295275" indent="-283210">
              <a:lnSpc>
                <a:spcPct val="100000"/>
              </a:lnSpc>
              <a:spcBef>
                <a:spcPts val="167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Iceberg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phenomena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295275" indent="-283210">
              <a:lnSpc>
                <a:spcPct val="100000"/>
              </a:lnSpc>
              <a:spcBef>
                <a:spcPts val="1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decision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making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process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smtClean="0">
                <a:latin typeface="Times New Roman" pitchFamily="18" charset="0"/>
                <a:cs typeface="Times New Roman" pitchFamily="18" charset="0"/>
              </a:rPr>
              <a:t>illness</a:t>
            </a:r>
            <a:r>
              <a:rPr lang="en-IN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smtClean="0">
                <a:latin typeface="Times New Roman" pitchFamily="18" charset="0"/>
                <a:cs typeface="Times New Roman" pitchFamily="18" charset="0"/>
              </a:rPr>
              <a:t>behaviour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295275" indent="-283210">
              <a:lnSpc>
                <a:spcPct val="100000"/>
              </a:lnSpc>
              <a:spcBef>
                <a:spcPts val="1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decision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 seek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medical aid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PERCEPTIONS</a:t>
            </a:r>
            <a:r>
              <a:rPr lang="en-IN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1483995">
              <a:lnSpc>
                <a:spcPct val="83700"/>
              </a:lnSpc>
              <a:spcBef>
                <a:spcPts val="725"/>
              </a:spcBef>
              <a:buFont typeface="Wingdings" pitchFamily="2" charset="2"/>
              <a:buChar char="Ø"/>
            </a:pP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CLINICAL ICEBERG </a:t>
            </a:r>
            <a:r>
              <a:rPr lang="en-IN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(ICEBERG </a:t>
            </a:r>
            <a:r>
              <a:rPr lang="en-IN" b="1" spc="-6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THEORY,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LAST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1963)</a:t>
            </a:r>
            <a:endParaRPr lang="en-IN" dirty="0" smtClean="0">
              <a:latin typeface="Times New Roman"/>
              <a:cs typeface="Times New Roman"/>
            </a:endParaRPr>
          </a:p>
          <a:p>
            <a:pPr marL="355600" marR="931544">
              <a:lnSpc>
                <a:spcPct val="83000"/>
              </a:lnSpc>
              <a:spcBef>
                <a:spcPts val="875"/>
              </a:spcBef>
              <a:buClr>
                <a:srgbClr val="000098"/>
              </a:buClr>
              <a:buSzPct val="90277"/>
              <a:buFont typeface="Wingdings" pitchFamily="2" charset="2"/>
              <a:buChar char="Ø"/>
              <a:tabLst>
                <a:tab pos="355600" algn="l"/>
                <a:tab pos="2028189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Refers </a:t>
            </a:r>
            <a:r>
              <a:rPr lang="en-IN" dirty="0" smtClean="0">
                <a:latin typeface="Times New Roman"/>
                <a:cs typeface="Times New Roman"/>
              </a:rPr>
              <a:t>to the gap </a:t>
            </a:r>
            <a:r>
              <a:rPr lang="en-IN" spc="-5" dirty="0" smtClean="0">
                <a:latin typeface="Times New Roman"/>
                <a:cs typeface="Times New Roman"/>
              </a:rPr>
              <a:t>between the need for </a:t>
            </a:r>
            <a:r>
              <a:rPr lang="en-IN" spc="-88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medical	</a:t>
            </a:r>
            <a:r>
              <a:rPr lang="en-IN" dirty="0" smtClean="0">
                <a:latin typeface="Times New Roman"/>
                <a:cs typeface="Times New Roman"/>
              </a:rPr>
              <a:t>care and </a:t>
            </a:r>
            <a:r>
              <a:rPr lang="en-IN" spc="-5" dirty="0" smtClean="0">
                <a:latin typeface="Times New Roman"/>
                <a:cs typeface="Times New Roman"/>
              </a:rPr>
              <a:t>the utilization </a:t>
            </a:r>
            <a:r>
              <a:rPr lang="en-IN" dirty="0" smtClean="0">
                <a:latin typeface="Times New Roman"/>
                <a:cs typeface="Times New Roman"/>
              </a:rPr>
              <a:t>of 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professional</a:t>
            </a:r>
            <a:r>
              <a:rPr lang="en-IN" spc="-2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services.</a:t>
            </a:r>
            <a:endParaRPr lang="en-IN" dirty="0" smtClean="0">
              <a:latin typeface="Times New Roman"/>
              <a:cs typeface="Times New Roman"/>
            </a:endParaRPr>
          </a:p>
          <a:p>
            <a:pPr marL="355600" marR="5080">
              <a:lnSpc>
                <a:spcPct val="83000"/>
              </a:lnSpc>
              <a:spcBef>
                <a:spcPts val="895"/>
              </a:spcBef>
              <a:buClr>
                <a:srgbClr val="000098"/>
              </a:buClr>
              <a:buSzPct val="90277"/>
              <a:buFont typeface="Wingdings" pitchFamily="2" charset="2"/>
              <a:buChar char="Ø"/>
              <a:tabLst>
                <a:tab pos="35560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Health</a:t>
            </a:r>
            <a:r>
              <a:rPr lang="en-IN" spc="12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care</a:t>
            </a:r>
            <a:r>
              <a:rPr lang="en-IN" spc="13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professionals</a:t>
            </a:r>
            <a:r>
              <a:rPr lang="en-IN" spc="12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only</a:t>
            </a:r>
            <a:r>
              <a:rPr lang="en-IN" spc="12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see</a:t>
            </a:r>
            <a:r>
              <a:rPr lang="en-IN" spc="114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the</a:t>
            </a:r>
            <a:r>
              <a:rPr lang="en-IN" spc="114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tip 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of </a:t>
            </a:r>
            <a:r>
              <a:rPr lang="en-IN" spc="-5" dirty="0" smtClean="0">
                <a:latin typeface="Times New Roman"/>
                <a:cs typeface="Times New Roman"/>
              </a:rPr>
              <a:t>the iceberg with respect </a:t>
            </a:r>
            <a:r>
              <a:rPr lang="en-IN" dirty="0" smtClean="0">
                <a:latin typeface="Times New Roman"/>
                <a:cs typeface="Times New Roman"/>
              </a:rPr>
              <a:t>to the </a:t>
            </a:r>
            <a:r>
              <a:rPr lang="en-IN" spc="-5" dirty="0" smtClean="0">
                <a:latin typeface="Times New Roman"/>
                <a:cs typeface="Times New Roman"/>
              </a:rPr>
              <a:t>volume </a:t>
            </a:r>
            <a:r>
              <a:rPr lang="en-IN" dirty="0" smtClean="0">
                <a:latin typeface="Times New Roman"/>
                <a:cs typeface="Times New Roman"/>
              </a:rPr>
              <a:t>of </a:t>
            </a:r>
            <a:r>
              <a:rPr lang="en-IN" spc="-88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illness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in </a:t>
            </a:r>
            <a:r>
              <a:rPr lang="en-IN" spc="-5" dirty="0" smtClean="0">
                <a:latin typeface="Times New Roman"/>
                <a:cs typeface="Times New Roman"/>
              </a:rPr>
              <a:t>the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community</a:t>
            </a:r>
            <a:endParaRPr lang="en-IN" dirty="0" smtClean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905510"/>
            <a:ext cx="8001000" cy="52666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6630" y="2059940"/>
            <a:ext cx="2629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45134" algn="l"/>
              </a:tabLst>
            </a:pPr>
            <a:r>
              <a:rPr sz="1800" dirty="0"/>
              <a:t>Public’s </a:t>
            </a:r>
            <a:r>
              <a:rPr sz="1800" spc="-10" dirty="0"/>
              <a:t>perceived </a:t>
            </a:r>
            <a:r>
              <a:rPr sz="1800" spc="-5" dirty="0"/>
              <a:t>need </a:t>
            </a:r>
            <a:r>
              <a:rPr sz="1800" spc="-490" dirty="0"/>
              <a:t> </a:t>
            </a:r>
            <a:r>
              <a:rPr sz="1800" dirty="0"/>
              <a:t>for	</a:t>
            </a:r>
            <a:r>
              <a:rPr sz="1800" spc="-10" dirty="0"/>
              <a:t>care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2923947" y="2352447"/>
            <a:ext cx="751205" cy="504825"/>
            <a:chOff x="2923947" y="2352447"/>
            <a:chExt cx="751205" cy="504825"/>
          </a:xfrm>
        </p:grpSpPr>
        <p:sp>
          <p:nvSpPr>
            <p:cNvPr id="5" name="object 5"/>
            <p:cNvSpPr/>
            <p:nvPr/>
          </p:nvSpPr>
          <p:spPr>
            <a:xfrm>
              <a:off x="2928620" y="2357120"/>
              <a:ext cx="741680" cy="495300"/>
            </a:xfrm>
            <a:custGeom>
              <a:avLst/>
              <a:gdLst/>
              <a:ahLst/>
              <a:cxnLst/>
              <a:rect l="l" t="t" r="r" b="b"/>
              <a:pathLst>
                <a:path w="741679" h="495300">
                  <a:moveTo>
                    <a:pt x="60960" y="0"/>
                  </a:moveTo>
                  <a:lnTo>
                    <a:pt x="0" y="97789"/>
                  </a:lnTo>
                  <a:lnTo>
                    <a:pt x="533400" y="431800"/>
                  </a:lnTo>
                  <a:lnTo>
                    <a:pt x="502919" y="480059"/>
                  </a:lnTo>
                  <a:lnTo>
                    <a:pt x="741680" y="495300"/>
                  </a:lnTo>
                  <a:lnTo>
                    <a:pt x="624840" y="285750"/>
                  </a:lnTo>
                  <a:lnTo>
                    <a:pt x="593090" y="335279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8620" y="2357120"/>
              <a:ext cx="741680" cy="495300"/>
            </a:xfrm>
            <a:custGeom>
              <a:avLst/>
              <a:gdLst/>
              <a:ahLst/>
              <a:cxnLst/>
              <a:rect l="l" t="t" r="r" b="b"/>
              <a:pathLst>
                <a:path w="741679" h="495300">
                  <a:moveTo>
                    <a:pt x="60960" y="0"/>
                  </a:moveTo>
                  <a:lnTo>
                    <a:pt x="593090" y="335279"/>
                  </a:lnTo>
                  <a:lnTo>
                    <a:pt x="624840" y="285750"/>
                  </a:lnTo>
                  <a:lnTo>
                    <a:pt x="741680" y="495300"/>
                  </a:lnTo>
                  <a:lnTo>
                    <a:pt x="502919" y="480059"/>
                  </a:lnTo>
                  <a:lnTo>
                    <a:pt x="533400" y="431800"/>
                  </a:lnTo>
                  <a:lnTo>
                    <a:pt x="0" y="97789"/>
                  </a:lnTo>
                  <a:lnTo>
                    <a:pt x="6096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838200"/>
            <a:ext cx="8001000" cy="526669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870" y="1165860"/>
              <a:ext cx="6400800" cy="569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29400" y="990600"/>
              <a:ext cx="152400" cy="5486400"/>
            </a:xfrm>
            <a:custGeom>
              <a:avLst/>
              <a:gdLst/>
              <a:ahLst/>
              <a:cxnLst/>
              <a:rect l="l" t="t" r="r" b="b"/>
              <a:pathLst>
                <a:path w="152400" h="5486400">
                  <a:moveTo>
                    <a:pt x="0" y="0"/>
                  </a:moveTo>
                  <a:lnTo>
                    <a:pt x="27979" y="12461"/>
                  </a:lnTo>
                  <a:lnTo>
                    <a:pt x="52387" y="45402"/>
                  </a:lnTo>
                  <a:lnTo>
                    <a:pt x="69651" y="92154"/>
                  </a:lnTo>
                  <a:lnTo>
                    <a:pt x="76200" y="146050"/>
                  </a:lnTo>
                  <a:lnTo>
                    <a:pt x="76200" y="730250"/>
                  </a:lnTo>
                  <a:lnTo>
                    <a:pt x="82748" y="784145"/>
                  </a:lnTo>
                  <a:lnTo>
                    <a:pt x="100012" y="830897"/>
                  </a:lnTo>
                  <a:lnTo>
                    <a:pt x="124420" y="863838"/>
                  </a:lnTo>
                  <a:lnTo>
                    <a:pt x="152400" y="876300"/>
                  </a:lnTo>
                  <a:lnTo>
                    <a:pt x="124420" y="888940"/>
                  </a:lnTo>
                  <a:lnTo>
                    <a:pt x="100012" y="922178"/>
                  </a:lnTo>
                  <a:lnTo>
                    <a:pt x="82748" y="968990"/>
                  </a:lnTo>
                  <a:lnTo>
                    <a:pt x="76200" y="1022350"/>
                  </a:lnTo>
                  <a:lnTo>
                    <a:pt x="76200" y="1606550"/>
                  </a:lnTo>
                  <a:lnTo>
                    <a:pt x="69651" y="1660445"/>
                  </a:lnTo>
                  <a:lnTo>
                    <a:pt x="52387" y="1707197"/>
                  </a:lnTo>
                  <a:lnTo>
                    <a:pt x="27979" y="1740138"/>
                  </a:lnTo>
                  <a:lnTo>
                    <a:pt x="0" y="1752600"/>
                  </a:lnTo>
                </a:path>
                <a:path w="152400" h="5486400">
                  <a:moveTo>
                    <a:pt x="0" y="1828800"/>
                  </a:moveTo>
                  <a:lnTo>
                    <a:pt x="31768" y="1862567"/>
                  </a:lnTo>
                  <a:lnTo>
                    <a:pt x="45986" y="1900779"/>
                  </a:lnTo>
                  <a:lnTo>
                    <a:pt x="58205" y="1949653"/>
                  </a:lnTo>
                  <a:lnTo>
                    <a:pt x="67758" y="2006525"/>
                  </a:lnTo>
                  <a:lnTo>
                    <a:pt x="73978" y="2068730"/>
                  </a:lnTo>
                  <a:lnTo>
                    <a:pt x="76200" y="2133600"/>
                  </a:lnTo>
                  <a:lnTo>
                    <a:pt x="76200" y="3352800"/>
                  </a:lnTo>
                  <a:lnTo>
                    <a:pt x="78421" y="3417669"/>
                  </a:lnTo>
                  <a:lnTo>
                    <a:pt x="84641" y="3479874"/>
                  </a:lnTo>
                  <a:lnTo>
                    <a:pt x="94194" y="3536746"/>
                  </a:lnTo>
                  <a:lnTo>
                    <a:pt x="106413" y="3585620"/>
                  </a:lnTo>
                  <a:lnTo>
                    <a:pt x="120631" y="3623832"/>
                  </a:lnTo>
                  <a:lnTo>
                    <a:pt x="152400" y="3657600"/>
                  </a:lnTo>
                  <a:lnTo>
                    <a:pt x="136182" y="3666486"/>
                  </a:lnTo>
                  <a:lnTo>
                    <a:pt x="106413" y="3729579"/>
                  </a:lnTo>
                  <a:lnTo>
                    <a:pt x="94194" y="3778453"/>
                  </a:lnTo>
                  <a:lnTo>
                    <a:pt x="84641" y="3835325"/>
                  </a:lnTo>
                  <a:lnTo>
                    <a:pt x="78421" y="3897530"/>
                  </a:lnTo>
                  <a:lnTo>
                    <a:pt x="76200" y="3962400"/>
                  </a:lnTo>
                  <a:lnTo>
                    <a:pt x="76200" y="5181600"/>
                  </a:lnTo>
                  <a:lnTo>
                    <a:pt x="73978" y="5246469"/>
                  </a:lnTo>
                  <a:lnTo>
                    <a:pt x="67758" y="5308674"/>
                  </a:lnTo>
                  <a:lnTo>
                    <a:pt x="58205" y="5365546"/>
                  </a:lnTo>
                  <a:lnTo>
                    <a:pt x="45986" y="5414420"/>
                  </a:lnTo>
                  <a:lnTo>
                    <a:pt x="31768" y="5452632"/>
                  </a:lnTo>
                  <a:lnTo>
                    <a:pt x="16217" y="5477513"/>
                  </a:lnTo>
                  <a:lnTo>
                    <a:pt x="0" y="548640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4500" y="2857500"/>
              <a:ext cx="3286760" cy="3643629"/>
            </a:xfrm>
            <a:custGeom>
              <a:avLst/>
              <a:gdLst/>
              <a:ahLst/>
              <a:cxnLst/>
              <a:rect l="l" t="t" r="r" b="b"/>
              <a:pathLst>
                <a:path w="3286760" h="3643629">
                  <a:moveTo>
                    <a:pt x="3286760" y="0"/>
                  </a:moveTo>
                  <a:lnTo>
                    <a:pt x="0" y="0"/>
                  </a:lnTo>
                  <a:lnTo>
                    <a:pt x="1643379" y="3643629"/>
                  </a:lnTo>
                  <a:lnTo>
                    <a:pt x="3286760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4500" y="2857500"/>
              <a:ext cx="3286760" cy="3643629"/>
            </a:xfrm>
            <a:custGeom>
              <a:avLst/>
              <a:gdLst/>
              <a:ahLst/>
              <a:cxnLst/>
              <a:rect l="l" t="t" r="r" b="b"/>
              <a:pathLst>
                <a:path w="3286760" h="3643629">
                  <a:moveTo>
                    <a:pt x="0" y="0"/>
                  </a:moveTo>
                  <a:lnTo>
                    <a:pt x="3286760" y="0"/>
                  </a:lnTo>
                  <a:lnTo>
                    <a:pt x="1643379" y="3643629"/>
                  </a:lnTo>
                  <a:lnTo>
                    <a:pt x="0" y="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935469" y="1389379"/>
            <a:ext cx="187896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Public’s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perceived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need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8000" y="3463290"/>
            <a:ext cx="1851025" cy="155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sz="2000" b="1" dirty="0">
                <a:latin typeface="Arial"/>
                <a:cs typeface="Arial"/>
              </a:rPr>
              <a:t>Note </a:t>
            </a:r>
            <a:r>
              <a:rPr sz="2000" b="1" spc="-5" dirty="0">
                <a:latin typeface="Arial"/>
                <a:cs typeface="Arial"/>
              </a:rPr>
              <a:t>the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difference </a:t>
            </a:r>
            <a:r>
              <a:rPr sz="2000" b="1" dirty="0">
                <a:latin typeface="Arial"/>
                <a:cs typeface="Arial"/>
              </a:rPr>
              <a:t> between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actual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 </a:t>
            </a:r>
            <a:r>
              <a:rPr sz="2000" b="1" spc="-5" dirty="0">
                <a:latin typeface="Arial"/>
                <a:cs typeface="Arial"/>
              </a:rPr>
              <a:t>perceived 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need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2079" y="3257550"/>
            <a:ext cx="13023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Arial Narrow"/>
                <a:cs typeface="Arial Narrow"/>
              </a:rPr>
              <a:t>S</a:t>
            </a:r>
            <a:r>
              <a:rPr sz="2400" b="1" dirty="0">
                <a:latin typeface="Arial Narrow"/>
                <a:cs typeface="Arial Narrow"/>
              </a:rPr>
              <a:t>ymp</a:t>
            </a:r>
            <a:r>
              <a:rPr sz="2400" b="1" spc="5" dirty="0">
                <a:latin typeface="Arial Narrow"/>
                <a:cs typeface="Arial Narrow"/>
              </a:rPr>
              <a:t>t</a:t>
            </a:r>
            <a:r>
              <a:rPr sz="2400" b="1" spc="-5" dirty="0">
                <a:latin typeface="Arial Narrow"/>
                <a:cs typeface="Arial Narrow"/>
              </a:rPr>
              <a:t>oms  </a:t>
            </a:r>
            <a:r>
              <a:rPr sz="2400" b="1" dirty="0">
                <a:latin typeface="Arial Narrow"/>
                <a:cs typeface="Arial Narrow"/>
              </a:rPr>
              <a:t>Do </a:t>
            </a:r>
            <a:r>
              <a:rPr sz="2400" b="1" spc="5" dirty="0">
                <a:latin typeface="Arial Narrow"/>
                <a:cs typeface="Arial Narrow"/>
              </a:rPr>
              <a:t> </a:t>
            </a:r>
            <a:r>
              <a:rPr sz="2400" b="1" spc="-5" dirty="0">
                <a:latin typeface="Arial Narrow"/>
                <a:cs typeface="Arial Narrow"/>
              </a:rPr>
              <a:t>nothing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96950" y="3346450"/>
            <a:ext cx="1860550" cy="2366010"/>
          </a:xfrm>
          <a:custGeom>
            <a:avLst/>
            <a:gdLst/>
            <a:ahLst/>
            <a:cxnLst/>
            <a:rect l="l" t="t" r="r" b="b"/>
            <a:pathLst>
              <a:path w="1860550" h="2366010">
                <a:moveTo>
                  <a:pt x="970280" y="0"/>
                </a:moveTo>
                <a:lnTo>
                  <a:pt x="0" y="450850"/>
                </a:lnTo>
                <a:lnTo>
                  <a:pt x="890269" y="2366010"/>
                </a:lnTo>
                <a:lnTo>
                  <a:pt x="1860550" y="1915160"/>
                </a:lnTo>
                <a:lnTo>
                  <a:pt x="970280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 rot="3900000">
            <a:off x="1831479" y="4229603"/>
            <a:ext cx="603687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3200" b="1" dirty="0">
                <a:solidFill>
                  <a:srgbClr val="FF0000"/>
                </a:solidFill>
                <a:latin typeface="Arial Narrow"/>
                <a:cs typeface="Arial Narrow"/>
              </a:rPr>
              <a:t>No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 rot="3900000">
            <a:off x="831265" y="4434892"/>
            <a:ext cx="1720637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3200" b="1" spc="-5" dirty="0">
                <a:solidFill>
                  <a:srgbClr val="FF0000"/>
                </a:solidFill>
                <a:latin typeface="Arial Narrow"/>
                <a:cs typeface="Arial Narrow"/>
              </a:rPr>
              <a:t>sym</a:t>
            </a:r>
            <a:r>
              <a:rPr sz="3200" b="1" dirty="0">
                <a:solidFill>
                  <a:srgbClr val="FF0000"/>
                </a:solidFill>
                <a:latin typeface="Arial Narrow"/>
                <a:cs typeface="Arial Narrow"/>
              </a:rPr>
              <a:t>ptoms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48709" y="3247389"/>
            <a:ext cx="2021839" cy="2967990"/>
          </a:xfrm>
          <a:custGeom>
            <a:avLst/>
            <a:gdLst/>
            <a:ahLst/>
            <a:cxnLst/>
            <a:rect l="l" t="t" r="r" b="b"/>
            <a:pathLst>
              <a:path w="2021839" h="2967990">
                <a:moveTo>
                  <a:pt x="1156969" y="0"/>
                </a:moveTo>
                <a:lnTo>
                  <a:pt x="0" y="2580640"/>
                </a:lnTo>
                <a:lnTo>
                  <a:pt x="864869" y="2967990"/>
                </a:lnTo>
                <a:lnTo>
                  <a:pt x="2021839" y="387350"/>
                </a:lnTo>
                <a:lnTo>
                  <a:pt x="115696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 rot="6840000">
            <a:off x="4161576" y="4634412"/>
            <a:ext cx="135924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2800" b="1" spc="-5" dirty="0">
                <a:solidFill>
                  <a:srgbClr val="FF0000"/>
                </a:solidFill>
                <a:latin typeface="Arial Narrow"/>
                <a:cs typeface="Arial Narrow"/>
              </a:rPr>
              <a:t>S</a:t>
            </a: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el</a:t>
            </a:r>
            <a:r>
              <a:rPr sz="2800" b="1" spc="-10" dirty="0">
                <a:solidFill>
                  <a:srgbClr val="FF0000"/>
                </a:solidFill>
                <a:latin typeface="Arial Narrow"/>
                <a:cs typeface="Arial Narrow"/>
              </a:rPr>
              <a:t>f-</a:t>
            </a:r>
            <a:r>
              <a:rPr sz="2800" b="1" dirty="0">
                <a:solidFill>
                  <a:srgbClr val="FF0000"/>
                </a:solidFill>
                <a:latin typeface="Arial Narrow"/>
                <a:cs typeface="Arial Narrow"/>
              </a:rPr>
              <a:t>m</a:t>
            </a: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sz="2800" b="1" spc="-5" dirty="0">
                <a:solidFill>
                  <a:srgbClr val="FF0000"/>
                </a:solidFill>
                <a:latin typeface="Arial Narrow"/>
                <a:cs typeface="Arial Narrow"/>
              </a:rPr>
              <a:t>d,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7845" y="6614492"/>
            <a:ext cx="602234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  <a:tabLst>
                <a:tab pos="2803525" algn="l"/>
              </a:tabLst>
            </a:pPr>
            <a:r>
              <a:rPr sz="1400" dirty="0">
                <a:latin typeface="Arial"/>
                <a:cs typeface="Arial"/>
              </a:rPr>
              <a:t>19/10	Yusuf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Misau-Doctor-Patient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Relationship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6840000">
            <a:off x="3345296" y="4460118"/>
            <a:ext cx="2214408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A</a:t>
            </a:r>
            <a:r>
              <a:rPr sz="2800" b="1" spc="-10" dirty="0">
                <a:solidFill>
                  <a:srgbClr val="FF0000"/>
                </a:solidFill>
                <a:latin typeface="Arial Narrow"/>
                <a:cs typeface="Arial Narrow"/>
              </a:rPr>
              <a:t>lt</a:t>
            </a: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sz="2800" b="1" spc="-5" dirty="0">
                <a:solidFill>
                  <a:srgbClr val="FF0000"/>
                </a:solidFill>
                <a:latin typeface="Arial Narrow"/>
                <a:cs typeface="Arial Narrow"/>
              </a:rPr>
              <a:t>rn</a:t>
            </a: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a</a:t>
            </a:r>
            <a:r>
              <a:rPr sz="2800" b="1" spc="-10" dirty="0">
                <a:solidFill>
                  <a:srgbClr val="FF0000"/>
                </a:solidFill>
                <a:latin typeface="Arial Narrow"/>
                <a:cs typeface="Arial Narrow"/>
              </a:rPr>
              <a:t>ti</a:t>
            </a:r>
            <a:r>
              <a:rPr sz="2800" b="1" spc="-20" dirty="0">
                <a:solidFill>
                  <a:srgbClr val="FF0000"/>
                </a:solidFill>
                <a:latin typeface="Arial Narrow"/>
                <a:cs typeface="Arial Narrow"/>
              </a:rPr>
              <a:t>v</a:t>
            </a:r>
            <a:r>
              <a:rPr sz="2800" b="1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sz="2800" b="1" spc="-15" dirty="0">
                <a:solidFill>
                  <a:srgbClr val="FF0000"/>
                </a:solidFill>
                <a:latin typeface="Arial Narrow"/>
                <a:cs typeface="Arial Narrow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Arial Narrow"/>
                <a:cs typeface="Arial Narrow"/>
              </a:rPr>
              <a:t>m</a:t>
            </a:r>
            <a:r>
              <a:rPr sz="2800" b="1" spc="-10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sz="2800" b="1" dirty="0">
                <a:solidFill>
                  <a:srgbClr val="FF0000"/>
                </a:solidFill>
                <a:latin typeface="Arial Narrow"/>
                <a:cs typeface="Arial Narrow"/>
              </a:rPr>
              <a:t>d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154679" y="1936750"/>
            <a:ext cx="6197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5080" indent="-558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  <a:latin typeface="Arial Narrow"/>
                <a:cs typeface="Arial Narrow"/>
              </a:rPr>
              <a:t>S</a:t>
            </a:r>
            <a:r>
              <a:rPr spc="5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dirty="0">
                <a:solidFill>
                  <a:srgbClr val="FF0000"/>
                </a:solidFill>
                <a:latin typeface="Arial Narrow"/>
                <a:cs typeface="Arial Narrow"/>
              </a:rPr>
              <a:t>e  </a:t>
            </a:r>
            <a:r>
              <a:rPr spc="-5" dirty="0">
                <a:solidFill>
                  <a:srgbClr val="FF0000"/>
                </a:solidFill>
                <a:latin typeface="Arial Narrow"/>
                <a:cs typeface="Arial Narrow"/>
              </a:rPr>
              <a:t>GP</a:t>
            </a:r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IMPLICATIONS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080">
              <a:lnSpc>
                <a:spcPct val="83200"/>
              </a:lnSpc>
              <a:spcBef>
                <a:spcPts val="745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Treated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cases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representative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sufferers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whole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disorders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obtained by the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study of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such 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cases </a:t>
            </a:r>
            <a:r>
              <a:rPr lang="en-IN" spc="-7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is likely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IN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biased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0098"/>
              </a:buClr>
              <a:buFont typeface="Wingdings" pitchFamily="2" charset="2"/>
              <a:buChar char="Ø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gap</a:t>
            </a:r>
          </a:p>
          <a:p>
            <a:pPr marL="755650" lvl="1">
              <a:spcBef>
                <a:spcPts val="18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Appropriate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of both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groups</a:t>
            </a:r>
          </a:p>
          <a:p>
            <a:pPr marL="755650" lvl="1">
              <a:spcBef>
                <a:spcPts val="14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Successful</a:t>
            </a:r>
            <a:r>
              <a:rPr lang="en-IN"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Doctor-Patient</a:t>
            </a:r>
            <a:r>
              <a:rPr lang="en-IN"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Consultation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DECISION-MAKING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PROCESS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355600" marR="612140">
              <a:spcBef>
                <a:spcPts val="675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variables important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seeking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professional </a:t>
            </a:r>
            <a:r>
              <a:rPr lang="en-IN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advice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(Mechanic,1968)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755650" marR="5080" lvl="1">
              <a:spcBef>
                <a:spcPts val="615"/>
              </a:spcBef>
              <a:buClr>
                <a:srgbClr val="000098"/>
              </a:buClr>
              <a:buSzPct val="89583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By illness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behaviour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 we mean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way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symptoms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IN" sz="3200" spc="-6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perceived, evaluated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acted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upon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person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recognises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pain,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discomfort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lang="en-IN" sz="3200" spc="-6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organic</a:t>
            </a:r>
            <a:r>
              <a:rPr lang="en-IN" sz="32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malfunction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>
              <a:spcBef>
                <a:spcPts val="11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(Zola,1973)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212725">
              <a:spcBef>
                <a:spcPts val="605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model 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Health and Illness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behaviour in a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multi- </a:t>
            </a:r>
            <a:r>
              <a:rPr lang="en-IN" spc="-6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ethnic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(Jaafar,1995)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IN" sz="6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IN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IN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PARSONS’</a:t>
            </a:r>
            <a:r>
              <a:rPr lang="en-IN" sz="600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en-IN" sz="600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600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SICK</a:t>
            </a:r>
            <a:r>
              <a:rPr lang="en-IN" sz="600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00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ROLE.</a:t>
            </a:r>
            <a:endParaRPr lang="en-IN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855470" algn="l">
              <a:lnSpc>
                <a:spcPts val="329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PARSONS IDEAL PATIENT (SICK ROLE)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b="1" dirty="0" smtClean="0">
                <a:latin typeface="Times New Roman"/>
                <a:cs typeface="Times New Roman"/>
              </a:rPr>
              <a:t>RIGHTS</a:t>
            </a:r>
            <a:r>
              <a:rPr lang="en-IN" b="1" spc="-20" dirty="0" smtClean="0">
                <a:latin typeface="Times New Roman"/>
                <a:cs typeface="Times New Roman"/>
              </a:rPr>
              <a:t> </a:t>
            </a:r>
            <a:r>
              <a:rPr lang="en-IN" b="1" dirty="0" smtClean="0">
                <a:latin typeface="Times New Roman"/>
                <a:cs typeface="Times New Roman"/>
              </a:rPr>
              <a:t>(PERMITTED)</a:t>
            </a:r>
            <a:r>
              <a:rPr lang="en-IN" b="1" spc="-15" dirty="0" smtClean="0"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latin typeface="Times New Roman"/>
                <a:cs typeface="Times New Roman"/>
              </a:rPr>
              <a:t>TO:</a:t>
            </a:r>
          </a:p>
          <a:p>
            <a:pPr marL="355600">
              <a:spcBef>
                <a:spcPts val="610"/>
              </a:spcBef>
              <a:buClr>
                <a:srgbClr val="000098"/>
              </a:buClr>
              <a:buSzPct val="89062"/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/>
                <a:cs typeface="Times New Roman"/>
              </a:rPr>
              <a:t>Give </a:t>
            </a:r>
            <a:r>
              <a:rPr lang="en-IN" dirty="0">
                <a:latin typeface="Times New Roman"/>
                <a:cs typeface="Times New Roman"/>
              </a:rPr>
              <a:t>up some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activities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and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responsibilities</a:t>
            </a:r>
          </a:p>
          <a:p>
            <a:pPr marL="355600" marR="509270" indent="-355600">
              <a:lnSpc>
                <a:spcPts val="4360"/>
              </a:lnSpc>
              <a:spcBef>
                <a:spcPts val="220"/>
              </a:spcBef>
              <a:buClr>
                <a:srgbClr val="000098"/>
              </a:buClr>
              <a:buSzPct val="89062"/>
              <a:buFont typeface="Wingdings"/>
              <a:buChar char="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Regarded</a:t>
            </a:r>
            <a:r>
              <a:rPr lang="en-IN" spc="5" dirty="0">
                <a:latin typeface="Times New Roman"/>
                <a:cs typeface="Times New Roman"/>
              </a:rPr>
              <a:t> as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being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in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need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care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and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unable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to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get well by his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own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decision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&amp;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will</a:t>
            </a:r>
            <a:endParaRPr lang="en-IN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  <a:spcBef>
                <a:spcPts val="280"/>
              </a:spcBef>
              <a:buNone/>
            </a:pPr>
            <a:r>
              <a:rPr lang="en-IN" b="1" dirty="0" smtClean="0">
                <a:latin typeface="Times New Roman"/>
                <a:cs typeface="Times New Roman"/>
              </a:rPr>
              <a:t>       OBLIGATIONS</a:t>
            </a:r>
            <a:r>
              <a:rPr lang="en-IN" b="1" spc="-10" dirty="0" smtClean="0"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latin typeface="Times New Roman"/>
                <a:cs typeface="Times New Roman"/>
              </a:rPr>
              <a:t>(IN</a:t>
            </a:r>
            <a:r>
              <a:rPr lang="en-IN" b="1" dirty="0" smtClean="0">
                <a:latin typeface="Times New Roman"/>
                <a:cs typeface="Times New Roman"/>
              </a:rPr>
              <a:t> RETURN) :</a:t>
            </a:r>
            <a:endParaRPr lang="en-IN" dirty="0" smtClean="0">
              <a:latin typeface="Times New Roman"/>
              <a:cs typeface="Times New Roman"/>
            </a:endParaRPr>
          </a:p>
          <a:p>
            <a:pPr marL="355600">
              <a:spcBef>
                <a:spcPts val="520"/>
              </a:spcBef>
              <a:buClr>
                <a:srgbClr val="000098"/>
              </a:buClr>
              <a:buSzPct val="89062"/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/>
                <a:cs typeface="Times New Roman"/>
              </a:rPr>
              <a:t>Must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want </a:t>
            </a:r>
            <a:r>
              <a:rPr lang="en-IN" spc="-5" dirty="0">
                <a:latin typeface="Times New Roman"/>
                <a:cs typeface="Times New Roman"/>
              </a:rPr>
              <a:t>to</a:t>
            </a:r>
            <a:r>
              <a:rPr lang="en-IN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get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better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quickly</a:t>
            </a:r>
          </a:p>
          <a:p>
            <a:pPr marL="355600">
              <a:spcBef>
                <a:spcPts val="509"/>
              </a:spcBef>
              <a:buClr>
                <a:srgbClr val="000098"/>
              </a:buClr>
              <a:buSzPct val="89062"/>
              <a:buFont typeface="Wingdings"/>
              <a:buChar char=""/>
              <a:tabLst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Seek help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from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and </a:t>
            </a:r>
            <a:r>
              <a:rPr lang="en-IN" dirty="0">
                <a:latin typeface="Times New Roman"/>
                <a:cs typeface="Times New Roman"/>
              </a:rPr>
              <a:t>cooperate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with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doctor</a:t>
            </a:r>
            <a:endParaRPr lang="en-IN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PARSONS’ “DOCTOR”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(DOCTORS’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ROLE)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marR="70485" algn="just">
              <a:lnSpc>
                <a:spcPts val="3200"/>
              </a:lnSpc>
              <a:spcBef>
                <a:spcPts val="1789"/>
              </a:spcBef>
              <a:buFont typeface="Wingdings" pitchFamily="2" charset="2"/>
              <a:buChar char="Ø"/>
            </a:pPr>
            <a:r>
              <a:rPr lang="en-IN" dirty="0" smtClean="0">
                <a:latin typeface="Times New Roman"/>
                <a:cs typeface="Times New Roman"/>
              </a:rPr>
              <a:t>Apply </a:t>
            </a:r>
            <a:r>
              <a:rPr lang="en-IN" dirty="0">
                <a:latin typeface="Times New Roman"/>
                <a:cs typeface="Times New Roman"/>
              </a:rPr>
              <a:t>a high degree of skill &amp; knowledge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to the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problems of illness</a:t>
            </a:r>
          </a:p>
          <a:p>
            <a:pPr marL="12700" marR="62230" algn="just">
              <a:lnSpc>
                <a:spcPts val="3200"/>
              </a:lnSpc>
              <a:spcBef>
                <a:spcPts val="790"/>
              </a:spcBef>
              <a:buFont typeface="Wingdings" pitchFamily="2" charset="2"/>
              <a:buChar char="Ø"/>
            </a:pPr>
            <a:r>
              <a:rPr lang="en-IN" dirty="0">
                <a:latin typeface="Times New Roman"/>
                <a:cs typeface="Times New Roman"/>
              </a:rPr>
              <a:t>Act </a:t>
            </a:r>
            <a:r>
              <a:rPr lang="en-IN" spc="-5" dirty="0">
                <a:latin typeface="Times New Roman"/>
                <a:cs typeface="Times New Roman"/>
              </a:rPr>
              <a:t>for </a:t>
            </a:r>
            <a:r>
              <a:rPr lang="en-IN" dirty="0">
                <a:latin typeface="Times New Roman"/>
                <a:cs typeface="Times New Roman"/>
              </a:rPr>
              <a:t>welfare of patient </a:t>
            </a:r>
            <a:r>
              <a:rPr lang="en-IN" spc="5" dirty="0">
                <a:latin typeface="Times New Roman"/>
                <a:cs typeface="Times New Roman"/>
              </a:rPr>
              <a:t>and </a:t>
            </a:r>
            <a:r>
              <a:rPr lang="en-IN" dirty="0">
                <a:latin typeface="Times New Roman"/>
                <a:cs typeface="Times New Roman"/>
              </a:rPr>
              <a:t>community 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rather then </a:t>
            </a:r>
            <a:r>
              <a:rPr lang="en-IN" spc="-5" dirty="0">
                <a:latin typeface="Times New Roman"/>
                <a:cs typeface="Times New Roman"/>
              </a:rPr>
              <a:t>for </a:t>
            </a:r>
            <a:r>
              <a:rPr lang="en-IN" dirty="0">
                <a:latin typeface="Times New Roman"/>
                <a:cs typeface="Times New Roman"/>
              </a:rPr>
              <a:t>own self interest, desire for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money,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advancement </a:t>
            </a:r>
            <a:r>
              <a:rPr lang="en-IN" dirty="0">
                <a:latin typeface="Times New Roman"/>
                <a:cs typeface="Times New Roman"/>
              </a:rPr>
              <a:t>etc</a:t>
            </a:r>
          </a:p>
          <a:p>
            <a:pPr marL="12700" algn="just">
              <a:lnSpc>
                <a:spcPct val="100000"/>
              </a:lnSpc>
              <a:spcBef>
                <a:spcPts val="150"/>
              </a:spcBef>
              <a:buFont typeface="Wingdings" pitchFamily="2" charset="2"/>
              <a:buChar char="Ø"/>
            </a:pPr>
            <a:r>
              <a:rPr lang="en-IN" dirty="0">
                <a:latin typeface="Times New Roman"/>
                <a:cs typeface="Times New Roman"/>
              </a:rPr>
              <a:t>Be objective </a:t>
            </a:r>
            <a:r>
              <a:rPr lang="en-IN" spc="5" dirty="0">
                <a:latin typeface="Times New Roman"/>
                <a:cs typeface="Times New Roman"/>
              </a:rPr>
              <a:t>and</a:t>
            </a:r>
            <a:r>
              <a:rPr lang="en-IN" dirty="0">
                <a:latin typeface="Times New Roman"/>
                <a:cs typeface="Times New Roman"/>
              </a:rPr>
              <a:t> emotionally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spc="5" dirty="0">
                <a:latin typeface="Times New Roman"/>
                <a:cs typeface="Times New Roman"/>
              </a:rPr>
              <a:t>detached</a:t>
            </a:r>
            <a:endParaRPr lang="en-IN" dirty="0">
              <a:latin typeface="Times New Roman"/>
              <a:cs typeface="Times New Roman"/>
            </a:endParaRPr>
          </a:p>
          <a:p>
            <a:pPr marL="12700" marR="1339215" algn="just">
              <a:lnSpc>
                <a:spcPts val="3200"/>
              </a:lnSpc>
              <a:spcBef>
                <a:spcPts val="800"/>
              </a:spcBef>
              <a:buFont typeface="Wingdings" pitchFamily="2" charset="2"/>
              <a:buChar char="Ø"/>
            </a:pPr>
            <a:r>
              <a:rPr lang="en-IN" dirty="0">
                <a:latin typeface="Times New Roman"/>
                <a:cs typeface="Times New Roman"/>
              </a:rPr>
              <a:t>Be guided by rules of professional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practice.</a:t>
            </a:r>
            <a:endParaRPr lang="en-IN" sz="3600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DOCTOR’S</a:t>
            </a:r>
            <a:r>
              <a:rPr lang="en-IN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RIGHT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1665" marR="470534">
              <a:lnSpc>
                <a:spcPct val="92600"/>
              </a:lnSpc>
              <a:spcBef>
                <a:spcPts val="384"/>
              </a:spcBef>
              <a:buFont typeface="Wingdings" pitchFamily="2" charset="2"/>
              <a:buChar char="Ø"/>
            </a:pPr>
            <a:r>
              <a:rPr lang="en-IN" dirty="0">
                <a:latin typeface="Times New Roman"/>
                <a:cs typeface="Times New Roman"/>
              </a:rPr>
              <a:t>Granted right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to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examine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patients 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physically &amp; to enquire into intimate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areas of physical &amp;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personal </a:t>
            </a:r>
            <a:r>
              <a:rPr lang="en-IN" spc="-5" dirty="0">
                <a:latin typeface="Times New Roman"/>
                <a:cs typeface="Times New Roman"/>
              </a:rPr>
              <a:t>life</a:t>
            </a:r>
            <a:endParaRPr lang="en-IN" dirty="0">
              <a:latin typeface="Times New Roman"/>
              <a:cs typeface="Times New Roman"/>
            </a:endParaRPr>
          </a:p>
          <a:p>
            <a:pPr marL="621665" marR="852169" indent="-609600">
              <a:lnSpc>
                <a:spcPts val="3560"/>
              </a:lnSpc>
              <a:spcBef>
                <a:spcPts val="86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21665" algn="l"/>
                <a:tab pos="622300" algn="l"/>
              </a:tabLst>
            </a:pPr>
            <a:r>
              <a:rPr lang="en-IN" dirty="0">
                <a:latin typeface="Times New Roman"/>
                <a:cs typeface="Times New Roman"/>
              </a:rPr>
              <a:t>Granted considerable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autonomy in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professional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practice</a:t>
            </a:r>
          </a:p>
          <a:p>
            <a:pPr marL="621665" marR="1114425">
              <a:lnSpc>
                <a:spcPts val="3560"/>
              </a:lnSpc>
              <a:spcBef>
                <a:spcPts val="790"/>
              </a:spcBef>
              <a:buFont typeface="Wingdings" pitchFamily="2" charset="2"/>
              <a:buChar char="Ø"/>
            </a:pPr>
            <a:r>
              <a:rPr lang="en-IN" dirty="0">
                <a:latin typeface="Times New Roman"/>
                <a:cs typeface="Times New Roman"/>
              </a:rPr>
              <a:t>Occupies position of authority in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relation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to the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patient.</a:t>
            </a:r>
            <a:endParaRPr lang="en-IN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IMPLICATIONS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PARSONS’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THEORY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>
              <a:spcBef>
                <a:spcPts val="57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Protection</a:t>
            </a:r>
            <a:r>
              <a:rPr lang="en-IN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vulnerable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47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IN"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threatening</a:t>
            </a:r>
            <a:r>
              <a:rPr lang="en-IN"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symptoms</a:t>
            </a:r>
          </a:p>
          <a:p>
            <a:pPr marL="755650" lvl="1">
              <a:spcBef>
                <a:spcPts val="459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IN"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exploitation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45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Doctor-patient</a:t>
            </a:r>
            <a:r>
              <a:rPr lang="en-IN"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relationship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unequal</a:t>
            </a:r>
          </a:p>
          <a:p>
            <a:pPr marL="355600">
              <a:spcBef>
                <a:spcPts val="43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Correction</a:t>
            </a:r>
            <a:r>
              <a:rPr lang="en-IN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societal deviance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47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Being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sick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‘social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threat’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  <a:p>
            <a:pPr marL="755650" lvl="1">
              <a:spcBef>
                <a:spcPts val="459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755015" algn="l"/>
                <a:tab pos="755650" algn="l"/>
              </a:tabLst>
            </a:pP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en-IN"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en-IN"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IN"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>
                <a:latin typeface="Times New Roman" pitchFamily="18" charset="0"/>
                <a:cs typeface="Times New Roman" pitchFamily="18" charset="0"/>
              </a:rPr>
              <a:t>exploited</a:t>
            </a: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PERSONS’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>
              <a:spcBef>
                <a:spcPts val="61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Address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acute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problems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(ignores chronic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 err="1">
                <a:latin typeface="Times New Roman"/>
                <a:cs typeface="Times New Roman"/>
              </a:rPr>
              <a:t>dx</a:t>
            </a:r>
            <a:r>
              <a:rPr lang="en-IN" dirty="0">
                <a:latin typeface="Times New Roman"/>
                <a:cs typeface="Times New Roman"/>
              </a:rPr>
              <a:t>)</a:t>
            </a:r>
          </a:p>
          <a:p>
            <a:pPr marL="355600">
              <a:spcBef>
                <a:spcPts val="509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Clinically</a:t>
            </a:r>
            <a:r>
              <a:rPr lang="en-IN" spc="-3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oriented</a:t>
            </a:r>
          </a:p>
          <a:p>
            <a:pPr marL="355600">
              <a:spcBef>
                <a:spcPts val="520"/>
              </a:spcBef>
              <a:buClr>
                <a:srgbClr val="000098"/>
              </a:buClr>
              <a:buSzPct val="89062"/>
              <a:buNone/>
              <a:tabLst>
                <a:tab pos="354965" algn="l"/>
                <a:tab pos="355600" algn="l"/>
              </a:tabLst>
            </a:pPr>
            <a:endParaRPr lang="en-IN" dirty="0">
              <a:latin typeface="Times New Roman"/>
              <a:cs typeface="Times New Roman"/>
            </a:endParaRPr>
          </a:p>
          <a:p>
            <a:pPr marL="355600">
              <a:spcBef>
                <a:spcPts val="509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Rights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do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not always apply</a:t>
            </a:r>
          </a:p>
          <a:p>
            <a:pPr marL="355600">
              <a:spcBef>
                <a:spcPts val="509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Ignores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‘lay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referral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system’</a:t>
            </a:r>
          </a:p>
          <a:p>
            <a:pPr marL="355600">
              <a:spcBef>
                <a:spcPts val="52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Ignores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differential treatment of pt by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Doctors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endParaRPr lang="en-IN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IN" dirty="0">
              <a:solidFill>
                <a:srgbClr val="FF0000"/>
              </a:solidFill>
            </a:endParaRPr>
          </a:p>
          <a:p>
            <a:pPr>
              <a:buNone/>
            </a:pPr>
            <a:endParaRPr lang="en-IN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IN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IN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en-IN" sz="6600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INFLUENCING</a:t>
            </a:r>
            <a:r>
              <a:rPr lang="en-IN" sz="66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6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DPR</a:t>
            </a:r>
            <a:endParaRPr lang="en-IN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en-IN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INFLUENCING</a:t>
            </a:r>
            <a:r>
              <a:rPr lang="en-IN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DPR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algn="ctr">
              <a:lnSpc>
                <a:spcPct val="100000"/>
              </a:lnSpc>
              <a:spcBef>
                <a:spcPts val="740"/>
              </a:spcBef>
              <a:buNone/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Conflict</a:t>
            </a:r>
            <a:r>
              <a:rPr lang="en-IN" sz="3600" b="1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lang="en-IN" sz="3600" b="1" spc="-3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Interest</a:t>
            </a:r>
            <a:endParaRPr lang="en-IN" sz="3600" dirty="0" smtClean="0">
              <a:latin typeface="Times New Roman"/>
              <a:cs typeface="Times New Roman"/>
            </a:endParaRPr>
          </a:p>
          <a:p>
            <a:pPr marL="755650" indent="-285750">
              <a:lnSpc>
                <a:spcPct val="100000"/>
              </a:lnSpc>
              <a:spcBef>
                <a:spcPts val="57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75565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society</a:t>
            </a:r>
          </a:p>
          <a:p>
            <a:pPr marL="755650" indent="-285750">
              <a:lnSpc>
                <a:spcPct val="100000"/>
              </a:lnSpc>
              <a:spcBef>
                <a:spcPts val="54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75565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patient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IN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patients</a:t>
            </a:r>
          </a:p>
          <a:p>
            <a:pPr marL="755650" indent="-285750">
              <a:lnSpc>
                <a:spcPct val="100000"/>
              </a:lnSpc>
              <a:spcBef>
                <a:spcPts val="55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75565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confidentiality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en-IN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INFLUENCING</a:t>
            </a:r>
            <a:r>
              <a:rPr lang="en-IN" b="1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DPR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DIFFERENCES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PERSPECTIVES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698500" indent="-228600">
              <a:lnSpc>
                <a:spcPct val="100000"/>
              </a:lnSpc>
              <a:spcBef>
                <a:spcPts val="19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985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en-IN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class</a:t>
            </a:r>
          </a:p>
          <a:p>
            <a:pPr marL="698500" indent="-228600">
              <a:lnSpc>
                <a:spcPct val="100000"/>
              </a:lnSpc>
              <a:spcBef>
                <a:spcPts val="19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985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Ethnicity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698500" indent="-228600">
              <a:lnSpc>
                <a:spcPct val="100000"/>
              </a:lnSpc>
              <a:spcBef>
                <a:spcPts val="19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985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Gender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698500" indent="-228600">
              <a:lnSpc>
                <a:spcPct val="100000"/>
              </a:lnSpc>
              <a:spcBef>
                <a:spcPts val="19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985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Clinical-practice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style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698500" marR="5080" indent="-228600">
              <a:lnSpc>
                <a:spcPts val="3229"/>
              </a:lnSpc>
              <a:spcBef>
                <a:spcPts val="795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698500" algn="l"/>
              </a:tabLst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Types and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models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of doctor-patient </a:t>
            </a:r>
            <a:r>
              <a:rPr lang="en-IN" spc="-8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relationships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>
              <a:spcBef>
                <a:spcPts val="61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What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do you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understand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by DPR?</a:t>
            </a:r>
          </a:p>
          <a:p>
            <a:pPr marL="355600">
              <a:spcBef>
                <a:spcPts val="509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Why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do you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think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it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spc="-5" dirty="0">
                <a:latin typeface="Times New Roman"/>
                <a:cs typeface="Times New Roman"/>
              </a:rPr>
              <a:t>is </a:t>
            </a:r>
            <a:r>
              <a:rPr lang="en-IN" dirty="0">
                <a:latin typeface="Times New Roman"/>
                <a:cs typeface="Times New Roman"/>
              </a:rPr>
              <a:t>important?</a:t>
            </a:r>
          </a:p>
          <a:p>
            <a:pPr marL="355600">
              <a:spcBef>
                <a:spcPts val="52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What</a:t>
            </a:r>
            <a:r>
              <a:rPr lang="en-IN" spc="-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are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the</a:t>
            </a:r>
            <a:r>
              <a:rPr lang="en-IN" spc="1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factors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influencing DPR?</a:t>
            </a:r>
          </a:p>
          <a:p>
            <a:pPr marL="355600" marR="5080">
              <a:lnSpc>
                <a:spcPts val="3560"/>
              </a:lnSpc>
              <a:spcBef>
                <a:spcPts val="860"/>
              </a:spcBef>
              <a:buClr>
                <a:srgbClr val="000098"/>
              </a:buClr>
              <a:buSzPct val="89062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dirty="0">
                <a:latin typeface="Times New Roman"/>
                <a:cs typeface="Times New Roman"/>
              </a:rPr>
              <a:t>What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are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the</a:t>
            </a:r>
            <a:r>
              <a:rPr lang="en-IN" spc="2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implications</a:t>
            </a:r>
            <a:r>
              <a:rPr lang="en-IN" spc="10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and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flaws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 Parsons’ </a:t>
            </a:r>
            <a:r>
              <a:rPr lang="en-IN" spc="-78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Model</a:t>
            </a:r>
            <a:r>
              <a:rPr lang="en-IN" spc="-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of Sick</a:t>
            </a:r>
            <a:r>
              <a:rPr lang="en-IN" spc="5" dirty="0">
                <a:latin typeface="Times New Roman"/>
                <a:cs typeface="Times New Roman"/>
              </a:rPr>
              <a:t> </a:t>
            </a:r>
            <a:r>
              <a:rPr lang="en-IN" dirty="0">
                <a:latin typeface="Times New Roman"/>
                <a:cs typeface="Times New Roman"/>
              </a:rPr>
              <a:t>role?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R="106680" algn="ctr">
              <a:lnSpc>
                <a:spcPts val="3715"/>
              </a:lnSpc>
              <a:spcBef>
                <a:spcPts val="100"/>
              </a:spcBef>
              <a:buNone/>
            </a:pPr>
            <a:endParaRPr lang="en-IN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R="106680" algn="ctr">
              <a:lnSpc>
                <a:spcPts val="3715"/>
              </a:lnSpc>
              <a:spcBef>
                <a:spcPts val="100"/>
              </a:spcBef>
              <a:buNone/>
            </a:pP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R="106680" algn="ctr">
              <a:lnSpc>
                <a:spcPts val="3715"/>
              </a:lnSpc>
              <a:spcBef>
                <a:spcPts val="100"/>
              </a:spcBef>
              <a:buNone/>
            </a:pPr>
            <a:endParaRPr lang="en-IN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R="106680" algn="ctr">
              <a:lnSpc>
                <a:spcPts val="3715"/>
              </a:lnSpc>
              <a:spcBef>
                <a:spcPts val="100"/>
              </a:spcBef>
              <a:buNone/>
            </a:pP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R="106680" algn="ctr">
              <a:spcBef>
                <a:spcPts val="100"/>
              </a:spcBef>
              <a:buNone/>
            </a:pPr>
            <a:r>
              <a:rPr lang="en-IN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IN" sz="4400" b="1" spc="-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 algn="ctr">
              <a:buNone/>
            </a:pPr>
            <a:r>
              <a:rPr lang="en-IN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DOCTOR-PATIENT</a:t>
            </a:r>
            <a:r>
              <a:rPr lang="en-IN" sz="4400" b="1" spc="-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RELATIONSHIP</a:t>
            </a:r>
            <a:endParaRPr lang="en-IN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DOCTOR-PATIENT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RELATIONSHIPS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pPr marL="1441450" lvl="2" indent="-514350">
              <a:spcBef>
                <a:spcPts val="178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Default</a:t>
            </a:r>
          </a:p>
          <a:p>
            <a:pPr marL="1441450" lvl="2" indent="-514350">
              <a:spcBef>
                <a:spcPts val="178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Paternalism</a:t>
            </a:r>
            <a:r>
              <a:rPr lang="en-IN" sz="3200" spc="-1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(Doctor-centred,</a:t>
            </a:r>
            <a:r>
              <a:rPr lang="en-IN" sz="3200" spc="-10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Disease</a:t>
            </a:r>
            <a:r>
              <a:rPr lang="en-IN" sz="3200" spc="-15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model)</a:t>
            </a:r>
          </a:p>
          <a:p>
            <a:pPr marL="1441450" lvl="2" indent="-514350">
              <a:spcBef>
                <a:spcPts val="178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Consumerism</a:t>
            </a:r>
            <a:r>
              <a:rPr lang="en-IN" sz="3200" spc="-1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(typical </a:t>
            </a:r>
            <a:r>
              <a:rPr lang="en-IN" sz="3200" dirty="0" smtClean="0">
                <a:latin typeface="Times New Roman"/>
                <a:cs typeface="Times New Roman"/>
              </a:rPr>
              <a:t>in</a:t>
            </a:r>
            <a:r>
              <a:rPr lang="en-IN" sz="3200" spc="-5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private</a:t>
            </a:r>
            <a:r>
              <a:rPr lang="en-IN" sz="3200" spc="-1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practice)</a:t>
            </a:r>
          </a:p>
          <a:p>
            <a:pPr marL="1441450" lvl="2" indent="-514350">
              <a:spcBef>
                <a:spcPts val="178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Mutuality</a:t>
            </a:r>
            <a:r>
              <a:rPr lang="en-IN" sz="3200" spc="-2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(Patient-centred,</a:t>
            </a:r>
            <a:r>
              <a:rPr lang="en-IN" sz="3200" spc="-20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illness</a:t>
            </a:r>
            <a:r>
              <a:rPr lang="en-IN" sz="3200" spc="-5" dirty="0" smtClean="0">
                <a:latin typeface="Times New Roman"/>
                <a:cs typeface="Times New Roman"/>
              </a:rPr>
              <a:t> model)</a:t>
            </a:r>
          </a:p>
          <a:p>
            <a:pPr marL="1441450" lvl="2" indent="-514350">
              <a:spcBef>
                <a:spcPts val="1780"/>
              </a:spcBef>
              <a:buAutoNum type="arabicPeriod"/>
              <a:tabLst>
                <a:tab pos="526415" algn="l"/>
                <a:tab pos="52705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conflict</a:t>
            </a:r>
            <a:endParaRPr lang="en-IN" sz="3200" dirty="0" smtClean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0" dirty="0" smtClean="0">
                <a:solidFill>
                  <a:srgbClr val="FF0000"/>
                </a:solidFill>
                <a:latin typeface="Arial"/>
                <a:cs typeface="Arial"/>
              </a:rPr>
              <a:t>Types</a:t>
            </a:r>
            <a:r>
              <a:rPr lang="en-IN" b="0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0" dirty="0" smtClean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lang="en-IN" b="0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0" dirty="0" smtClean="0">
                <a:solidFill>
                  <a:srgbClr val="FF0000"/>
                </a:solidFill>
                <a:latin typeface="Arial"/>
                <a:cs typeface="Arial"/>
              </a:rPr>
              <a:t>doctor-patient</a:t>
            </a:r>
            <a:r>
              <a:rPr lang="en-IN" b="0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0" spc="-5" dirty="0" smtClean="0">
                <a:solidFill>
                  <a:srgbClr val="FF0000"/>
                </a:solidFill>
                <a:latin typeface="Arial"/>
                <a:cs typeface="Arial"/>
              </a:rPr>
              <a:t>relationships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86868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848"/>
                <a:gridCol w="54829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PATIENT CONTROL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DOCTOR CONTROL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LOW                                   HIGH</a:t>
                      </a:r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LOW</a:t>
                      </a:r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DEFAULT                           PATERNISM</a:t>
                      </a:r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COFLICTS</a:t>
                      </a:r>
                      <a:endParaRPr lang="en-IN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HIGH</a:t>
                      </a:r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CONSUMERISM               MUTALITY</a:t>
                      </a:r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MODELS</a:t>
            </a:r>
            <a:r>
              <a:rPr lang="en-IN" b="1" spc="-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DPR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>
              <a:lnSpc>
                <a:spcPct val="1042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lang="en-IN" b="1" dirty="0" err="1">
                <a:solidFill>
                  <a:srgbClr val="FF0000"/>
                </a:solidFill>
                <a:latin typeface="Times New Roman"/>
                <a:cs typeface="Times New Roman"/>
              </a:rPr>
              <a:t>Szasz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 and </a:t>
            </a:r>
            <a:r>
              <a:rPr lang="en-IN" b="1" dirty="0" err="1">
                <a:solidFill>
                  <a:srgbClr val="FF0000"/>
                </a:solidFill>
                <a:latin typeface="Times New Roman"/>
                <a:cs typeface="Times New Roman"/>
              </a:rPr>
              <a:t>Hollender</a:t>
            </a:r>
            <a:r>
              <a:rPr lang="en-IN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1956 -</a:t>
            </a:r>
            <a:r>
              <a:rPr lang="en-IN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Parson’s </a:t>
            </a:r>
            <a:r>
              <a:rPr lang="en-IN" b="1" spc="-7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5" dirty="0">
                <a:solidFill>
                  <a:srgbClr val="FF0000"/>
                </a:solidFill>
                <a:latin typeface="Times New Roman"/>
                <a:cs typeface="Times New Roman"/>
              </a:rPr>
              <a:t>concept</a:t>
            </a:r>
            <a:endParaRPr lang="en-IN" dirty="0">
              <a:latin typeface="Times New Roman"/>
              <a:cs typeface="Times New Roman"/>
            </a:endParaRPr>
          </a:p>
          <a:p>
            <a:pPr marL="355600">
              <a:spcBef>
                <a:spcPts val="2640"/>
              </a:spcBef>
              <a:buClr>
                <a:srgbClr val="00FF00"/>
              </a:buClr>
              <a:buSzPct val="89062"/>
              <a:buFont typeface="Wingdings" pitchFamily="2" charset="2"/>
              <a:buChar char="Ø"/>
              <a:tabLst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Activity-passivity</a:t>
            </a:r>
            <a:r>
              <a:rPr lang="en-IN" b="1" spc="-2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Model</a:t>
            </a:r>
            <a:endParaRPr lang="en-IN" dirty="0">
              <a:latin typeface="Times New Roman"/>
              <a:cs typeface="Times New Roman"/>
            </a:endParaRPr>
          </a:p>
          <a:p>
            <a:pPr marL="355600">
              <a:spcBef>
                <a:spcPts val="160"/>
              </a:spcBef>
              <a:buClr>
                <a:srgbClr val="00FF00"/>
              </a:buClr>
              <a:buSzPct val="89062"/>
              <a:buFont typeface="Wingdings" pitchFamily="2" charset="2"/>
              <a:buChar char="Ø"/>
              <a:tabLst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Guidance-cooperation</a:t>
            </a:r>
            <a:r>
              <a:rPr lang="en-IN" b="1" spc="5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Model</a:t>
            </a:r>
            <a:endParaRPr lang="en-IN" dirty="0">
              <a:latin typeface="Times New Roman"/>
              <a:cs typeface="Times New Roman"/>
            </a:endParaRPr>
          </a:p>
          <a:p>
            <a:pPr marL="355600">
              <a:spcBef>
                <a:spcPts val="160"/>
              </a:spcBef>
              <a:buClr>
                <a:srgbClr val="00FF00"/>
              </a:buClr>
              <a:buSzPct val="89062"/>
              <a:buFont typeface="Wingdings" pitchFamily="2" charset="2"/>
              <a:buChar char="Ø"/>
              <a:tabLst>
                <a:tab pos="355600" algn="l"/>
              </a:tabLst>
            </a:pPr>
            <a:r>
              <a:rPr lang="en-IN" b="1" dirty="0">
                <a:latin typeface="Times New Roman"/>
                <a:cs typeface="Times New Roman"/>
              </a:rPr>
              <a:t>Mutual</a:t>
            </a:r>
            <a:r>
              <a:rPr lang="en-IN" b="1" spc="-1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Participation</a:t>
            </a:r>
            <a:r>
              <a:rPr lang="en-IN" b="1" spc="-15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Model</a:t>
            </a:r>
            <a:endParaRPr lang="en-IN" dirty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en-IN" b="1" dirty="0" err="1">
                <a:solidFill>
                  <a:srgbClr val="FF0000"/>
                </a:solidFill>
                <a:latin typeface="Times New Roman"/>
                <a:cs typeface="Times New Roman"/>
              </a:rPr>
              <a:t>Szasz</a:t>
            </a:r>
            <a:r>
              <a:rPr lang="en-IN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lang="en-IN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Times New Roman"/>
                <a:cs typeface="Times New Roman"/>
              </a:rPr>
              <a:t>Hollender</a:t>
            </a:r>
            <a:r>
              <a:rPr lang="en-IN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1956</a:t>
            </a:r>
            <a:r>
              <a:rPr lang="en-IN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IN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Parson’s concept</a:t>
            </a:r>
            <a:endParaRPr lang="en-IN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50"/>
              </a:spcBef>
              <a:buFont typeface="Wingdings" pitchFamily="2" charset="2"/>
              <a:buChar char="Ø"/>
            </a:pPr>
            <a:r>
              <a:rPr lang="en-IN" b="1" dirty="0">
                <a:latin typeface="Times New Roman"/>
                <a:cs typeface="Times New Roman"/>
              </a:rPr>
              <a:t>Activity-passivity</a:t>
            </a:r>
            <a:r>
              <a:rPr lang="en-IN" b="1" spc="-20" dirty="0">
                <a:latin typeface="Times New Roman"/>
                <a:cs typeface="Times New Roman"/>
              </a:rPr>
              <a:t> </a:t>
            </a:r>
            <a:r>
              <a:rPr lang="en-IN" b="1" dirty="0">
                <a:latin typeface="Times New Roman"/>
                <a:cs typeface="Times New Roman"/>
              </a:rPr>
              <a:t>Model</a:t>
            </a:r>
            <a:endParaRPr lang="en-IN" dirty="0">
              <a:latin typeface="Times New Roman"/>
              <a:cs typeface="Times New Roman"/>
            </a:endParaRPr>
          </a:p>
          <a:p>
            <a:pPr marL="12700" marR="5080">
              <a:lnSpc>
                <a:spcPts val="4280"/>
              </a:lnSpc>
              <a:spcBef>
                <a:spcPts val="300"/>
              </a:spcBef>
              <a:buFont typeface="Wingdings" pitchFamily="2" charset="2"/>
              <a:buChar char="Ø"/>
              <a:tabLst>
                <a:tab pos="4084954" algn="l"/>
              </a:tabLst>
            </a:pPr>
            <a:r>
              <a:rPr lang="en-IN" dirty="0" smtClean="0">
                <a:latin typeface="Times New Roman"/>
                <a:cs typeface="Times New Roman"/>
              </a:rPr>
              <a:t>Doctor</a:t>
            </a:r>
            <a:r>
              <a:rPr lang="en-IN" spc="24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assumes</a:t>
            </a:r>
            <a:r>
              <a:rPr lang="en-IN" spc="26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complete</a:t>
            </a:r>
            <a:r>
              <a:rPr lang="en-IN" spc="24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responsibility 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for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the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pt’s</a:t>
            </a:r>
            <a:r>
              <a:rPr lang="en-IN" spc="1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treatment (Pt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on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the</a:t>
            </a:r>
            <a:r>
              <a:rPr lang="en-IN" spc="-3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operating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table</a:t>
            </a:r>
            <a:r>
              <a:rPr lang="en-IN" spc="-3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)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Szasz</a:t>
            </a:r>
            <a:r>
              <a:rPr lang="en-IN" b="1" spc="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lang="en-IN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Hollender</a:t>
            </a:r>
            <a:r>
              <a:rPr lang="en-IN" b="1" spc="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1956</a:t>
            </a:r>
            <a:r>
              <a:rPr lang="en-IN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IN" b="1" spc="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Parson’s concept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b="1" spc="-5" dirty="0" smtClean="0">
                <a:latin typeface="Times New Roman"/>
                <a:cs typeface="Times New Roman"/>
              </a:rPr>
              <a:t>GUIDANCE-COOPERATION</a:t>
            </a:r>
            <a:r>
              <a:rPr lang="en-IN" sz="2800" b="1" spc="-35" dirty="0" smtClean="0">
                <a:latin typeface="Times New Roman"/>
                <a:cs typeface="Times New Roman"/>
              </a:rPr>
              <a:t> </a:t>
            </a:r>
            <a:r>
              <a:rPr lang="en-IN" sz="2800" b="1" spc="-5" dirty="0" smtClean="0">
                <a:latin typeface="Times New Roman"/>
                <a:cs typeface="Times New Roman"/>
              </a:rPr>
              <a:t>MODEL</a:t>
            </a:r>
            <a:endParaRPr lang="en-IN" sz="2800" dirty="0" smtClean="0">
              <a:latin typeface="Times New Roman"/>
              <a:cs typeface="Times New Roman"/>
            </a:endParaRPr>
          </a:p>
          <a:p>
            <a:pPr marL="755015" marR="5080" indent="-285750">
              <a:lnSpc>
                <a:spcPts val="2790"/>
              </a:lnSpc>
              <a:spcBef>
                <a:spcPts val="685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755650" algn="l"/>
                <a:tab pos="2674620" algn="l"/>
                <a:tab pos="4518025" algn="l"/>
                <a:tab pos="5433060" algn="l"/>
                <a:tab pos="6958330" algn="l"/>
              </a:tabLst>
            </a:pPr>
            <a:r>
              <a:rPr lang="en-IN" dirty="0" smtClean="0">
                <a:latin typeface="Times New Roman"/>
                <a:cs typeface="Times New Roman"/>
              </a:rPr>
              <a:t>P</a:t>
            </a:r>
            <a:r>
              <a:rPr lang="en-IN" spc="-15" dirty="0" smtClean="0">
                <a:latin typeface="Times New Roman"/>
                <a:cs typeface="Times New Roman"/>
              </a:rPr>
              <a:t>a</a:t>
            </a:r>
            <a:r>
              <a:rPr lang="en-IN" dirty="0" smtClean="0">
                <a:latin typeface="Times New Roman"/>
                <a:cs typeface="Times New Roman"/>
              </a:rPr>
              <a:t>t</a:t>
            </a:r>
            <a:r>
              <a:rPr lang="en-IN" spc="-5" dirty="0" smtClean="0">
                <a:latin typeface="Times New Roman"/>
                <a:cs typeface="Times New Roman"/>
              </a:rPr>
              <a:t>e</a:t>
            </a:r>
            <a:r>
              <a:rPr lang="en-IN" spc="5" dirty="0" smtClean="0">
                <a:latin typeface="Times New Roman"/>
                <a:cs typeface="Times New Roman"/>
              </a:rPr>
              <a:t>r</a:t>
            </a:r>
            <a:r>
              <a:rPr lang="en-IN" dirty="0" smtClean="0">
                <a:latin typeface="Times New Roman"/>
                <a:cs typeface="Times New Roman"/>
              </a:rPr>
              <a:t>n</a:t>
            </a:r>
            <a:r>
              <a:rPr lang="en-IN" spc="-15" dirty="0" smtClean="0">
                <a:latin typeface="Times New Roman"/>
                <a:cs typeface="Times New Roman"/>
              </a:rPr>
              <a:t>a</a:t>
            </a:r>
            <a:r>
              <a:rPr lang="en-IN" dirty="0" smtClean="0">
                <a:latin typeface="Times New Roman"/>
                <a:cs typeface="Times New Roman"/>
              </a:rPr>
              <a:t>li</a:t>
            </a:r>
            <a:r>
              <a:rPr lang="en-IN" spc="10" dirty="0" smtClean="0">
                <a:latin typeface="Times New Roman"/>
                <a:cs typeface="Times New Roman"/>
              </a:rPr>
              <a:t>s</a:t>
            </a:r>
            <a:r>
              <a:rPr lang="en-IN" dirty="0" smtClean="0">
                <a:latin typeface="Times New Roman"/>
                <a:cs typeface="Times New Roman"/>
              </a:rPr>
              <a:t>tic	</a:t>
            </a:r>
            <a:r>
              <a:rPr lang="en-IN" spc="-5" dirty="0" smtClean="0">
                <a:latin typeface="Times New Roman"/>
                <a:cs typeface="Times New Roman"/>
              </a:rPr>
              <a:t>re</a:t>
            </a:r>
            <a:r>
              <a:rPr lang="en-IN" dirty="0" smtClean="0">
                <a:latin typeface="Times New Roman"/>
                <a:cs typeface="Times New Roman"/>
              </a:rPr>
              <a:t>l</a:t>
            </a:r>
            <a:r>
              <a:rPr lang="en-IN" spc="-15" dirty="0" smtClean="0">
                <a:latin typeface="Times New Roman"/>
                <a:cs typeface="Times New Roman"/>
              </a:rPr>
              <a:t>a</a:t>
            </a:r>
            <a:r>
              <a:rPr lang="en-IN" dirty="0" smtClean="0">
                <a:latin typeface="Times New Roman"/>
                <a:cs typeface="Times New Roman"/>
              </a:rPr>
              <a:t>ti</a:t>
            </a:r>
            <a:r>
              <a:rPr lang="en-IN" spc="10" dirty="0" smtClean="0">
                <a:latin typeface="Times New Roman"/>
                <a:cs typeface="Times New Roman"/>
              </a:rPr>
              <a:t>o</a:t>
            </a:r>
            <a:r>
              <a:rPr lang="en-IN" dirty="0" smtClean="0">
                <a:latin typeface="Times New Roman"/>
                <a:cs typeface="Times New Roman"/>
              </a:rPr>
              <a:t>ns</a:t>
            </a:r>
            <a:r>
              <a:rPr lang="en-IN" spc="10" dirty="0" smtClean="0">
                <a:latin typeface="Times New Roman"/>
                <a:cs typeface="Times New Roman"/>
              </a:rPr>
              <a:t>h</a:t>
            </a:r>
            <a:r>
              <a:rPr lang="en-IN" dirty="0" smtClean="0">
                <a:latin typeface="Times New Roman"/>
                <a:cs typeface="Times New Roman"/>
              </a:rPr>
              <a:t>ip	</a:t>
            </a:r>
            <a:r>
              <a:rPr lang="en-IN" spc="-5" dirty="0" smtClean="0">
                <a:latin typeface="Times New Roman"/>
                <a:cs typeface="Times New Roman"/>
              </a:rPr>
              <a:t>(</a:t>
            </a:r>
            <a:r>
              <a:rPr lang="en-IN" spc="10" dirty="0" smtClean="0">
                <a:latin typeface="Times New Roman"/>
                <a:cs typeface="Times New Roman"/>
              </a:rPr>
              <a:t>h</a:t>
            </a:r>
            <a:r>
              <a:rPr lang="en-IN" dirty="0" smtClean="0">
                <a:latin typeface="Times New Roman"/>
                <a:cs typeface="Times New Roman"/>
              </a:rPr>
              <a:t>igh	p</a:t>
            </a:r>
            <a:r>
              <a:rPr lang="en-IN" spc="10" dirty="0" smtClean="0">
                <a:latin typeface="Times New Roman"/>
                <a:cs typeface="Times New Roman"/>
              </a:rPr>
              <a:t>h</a:t>
            </a:r>
            <a:r>
              <a:rPr lang="en-IN" dirty="0" smtClean="0">
                <a:latin typeface="Times New Roman"/>
                <a:cs typeface="Times New Roman"/>
              </a:rPr>
              <a:t>ys</a:t>
            </a:r>
            <a:r>
              <a:rPr lang="en-IN" spc="5" dirty="0" smtClean="0">
                <a:latin typeface="Times New Roman"/>
                <a:cs typeface="Times New Roman"/>
              </a:rPr>
              <a:t>i</a:t>
            </a:r>
            <a:r>
              <a:rPr lang="en-IN" spc="-5" dirty="0" smtClean="0">
                <a:latin typeface="Times New Roman"/>
                <a:cs typeface="Times New Roman"/>
              </a:rPr>
              <a:t>c</a:t>
            </a:r>
            <a:r>
              <a:rPr lang="en-IN" dirty="0" smtClean="0">
                <a:latin typeface="Times New Roman"/>
                <a:cs typeface="Times New Roman"/>
              </a:rPr>
              <a:t>i</a:t>
            </a:r>
            <a:r>
              <a:rPr lang="en-IN" spc="-5" dirty="0" smtClean="0">
                <a:latin typeface="Times New Roman"/>
                <a:cs typeface="Times New Roman"/>
              </a:rPr>
              <a:t>a</a:t>
            </a:r>
            <a:r>
              <a:rPr lang="en-IN" dirty="0" smtClean="0">
                <a:latin typeface="Times New Roman"/>
                <a:cs typeface="Times New Roman"/>
              </a:rPr>
              <a:t>n	</a:t>
            </a:r>
            <a:r>
              <a:rPr lang="en-IN" spc="-5" dirty="0" smtClean="0">
                <a:latin typeface="Times New Roman"/>
                <a:cs typeface="Times New Roman"/>
              </a:rPr>
              <a:t>co</a:t>
            </a:r>
            <a:r>
              <a:rPr lang="en-IN" spc="5" dirty="0" smtClean="0">
                <a:latin typeface="Times New Roman"/>
                <a:cs typeface="Times New Roman"/>
              </a:rPr>
              <a:t>n</a:t>
            </a:r>
            <a:r>
              <a:rPr lang="en-IN" dirty="0" smtClean="0">
                <a:latin typeface="Times New Roman"/>
                <a:cs typeface="Times New Roman"/>
              </a:rPr>
              <a:t>t</a:t>
            </a:r>
            <a:r>
              <a:rPr lang="en-IN" spc="-5" dirty="0" smtClean="0">
                <a:latin typeface="Times New Roman"/>
                <a:cs typeface="Times New Roman"/>
              </a:rPr>
              <a:t>r</a:t>
            </a:r>
            <a:r>
              <a:rPr lang="en-IN" spc="10" dirty="0" smtClean="0">
                <a:latin typeface="Times New Roman"/>
                <a:cs typeface="Times New Roman"/>
              </a:rPr>
              <a:t>o</a:t>
            </a:r>
            <a:r>
              <a:rPr lang="en-IN" dirty="0" smtClean="0">
                <a:latin typeface="Times New Roman"/>
                <a:cs typeface="Times New Roman"/>
              </a:rPr>
              <a:t>l  &amp;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low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patient</a:t>
            </a:r>
            <a:r>
              <a:rPr lang="en-IN" dirty="0" smtClean="0">
                <a:latin typeface="Times New Roman"/>
                <a:cs typeface="Times New Roman"/>
              </a:rPr>
              <a:t> control)</a:t>
            </a:r>
          </a:p>
          <a:p>
            <a:pPr marL="755650" indent="-286385">
              <a:lnSpc>
                <a:spcPct val="100000"/>
              </a:lnSpc>
              <a:spcBef>
                <a:spcPts val="125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755650" algn="l"/>
              </a:tabLst>
            </a:pPr>
            <a:r>
              <a:rPr lang="en-IN" spc="-10" dirty="0" smtClean="0">
                <a:latin typeface="Times New Roman"/>
                <a:cs typeface="Times New Roman"/>
              </a:rPr>
              <a:t>Dr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is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dominant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&amp;</a:t>
            </a:r>
            <a:r>
              <a:rPr lang="en-IN" spc="-2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acts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as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a</a:t>
            </a:r>
            <a:r>
              <a:rPr lang="en-IN" spc="-2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parent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figure</a:t>
            </a:r>
          </a:p>
          <a:p>
            <a:pPr marL="755650" indent="-286385">
              <a:lnSpc>
                <a:spcPct val="100000"/>
              </a:lnSpc>
              <a:spcBef>
                <a:spcPts val="130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75565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Decides</a:t>
            </a:r>
            <a:r>
              <a:rPr lang="en-IN" spc="-3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for</a:t>
            </a:r>
            <a:r>
              <a:rPr lang="en-IN" spc="-5" dirty="0" smtClean="0">
                <a:latin typeface="Times New Roman"/>
                <a:cs typeface="Times New Roman"/>
              </a:rPr>
              <a:t> patient’s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best</a:t>
            </a:r>
            <a:r>
              <a:rPr lang="en-IN" spc="-5" dirty="0" smtClean="0">
                <a:latin typeface="Times New Roman"/>
                <a:cs typeface="Times New Roman"/>
              </a:rPr>
              <a:t> interest</a:t>
            </a:r>
            <a:endParaRPr lang="en-IN" dirty="0" smtClean="0">
              <a:latin typeface="Times New Roman"/>
              <a:cs typeface="Times New Roman"/>
            </a:endParaRPr>
          </a:p>
          <a:p>
            <a:pPr marL="755650" indent="-286385">
              <a:lnSpc>
                <a:spcPct val="100000"/>
              </a:lnSpc>
              <a:spcBef>
                <a:spcPts val="120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75565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Traditional</a:t>
            </a:r>
            <a:r>
              <a:rPr lang="en-IN" spc="-15" dirty="0" smtClean="0">
                <a:latin typeface="Times New Roman"/>
                <a:cs typeface="Times New Roman"/>
              </a:rPr>
              <a:t> </a:t>
            </a:r>
            <a:r>
              <a:rPr lang="en-IN" spc="-10" dirty="0" smtClean="0">
                <a:latin typeface="Times New Roman"/>
                <a:cs typeface="Times New Roman"/>
              </a:rPr>
              <a:t>medical </a:t>
            </a:r>
            <a:r>
              <a:rPr lang="en-IN" dirty="0" smtClean="0">
                <a:latin typeface="Times New Roman"/>
                <a:cs typeface="Times New Roman"/>
              </a:rPr>
              <a:t>consultation</a:t>
            </a:r>
          </a:p>
          <a:p>
            <a:pPr marL="755650" indent="-286385">
              <a:lnSpc>
                <a:spcPct val="100000"/>
              </a:lnSpc>
              <a:spcBef>
                <a:spcPts val="120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75565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Reliance</a:t>
            </a:r>
            <a:r>
              <a:rPr lang="en-IN" spc="-20" dirty="0" smtClean="0">
                <a:latin typeface="Times New Roman"/>
                <a:cs typeface="Times New Roman"/>
              </a:rPr>
              <a:t> </a:t>
            </a:r>
            <a:r>
              <a:rPr lang="en-IN" spc="5" dirty="0" smtClean="0">
                <a:latin typeface="Times New Roman"/>
                <a:cs typeface="Times New Roman"/>
              </a:rPr>
              <a:t>on</a:t>
            </a:r>
            <a:r>
              <a:rPr lang="en-IN" spc="-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doctors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for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decision making</a:t>
            </a:r>
            <a:endParaRPr lang="en-IN" dirty="0" smtClean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Szasz</a:t>
            </a:r>
            <a:r>
              <a:rPr lang="en-IN" b="1" spc="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lang="en-IN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Hollender</a:t>
            </a:r>
            <a:r>
              <a:rPr lang="en-IN" b="1" spc="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1956</a:t>
            </a:r>
            <a:r>
              <a:rPr lang="en-IN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IN" b="1" spc="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Parson’s concept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en-IN" sz="2800" b="1" spc="-5" dirty="0" smtClean="0">
                <a:latin typeface="Times New Roman"/>
                <a:cs typeface="Times New Roman"/>
              </a:rPr>
              <a:t>MUTUAL</a:t>
            </a:r>
            <a:r>
              <a:rPr lang="en-IN" sz="2800" b="1" spc="-30" dirty="0" smtClean="0">
                <a:latin typeface="Times New Roman"/>
                <a:cs typeface="Times New Roman"/>
              </a:rPr>
              <a:t> </a:t>
            </a:r>
            <a:r>
              <a:rPr lang="en-IN" sz="2800" b="1" spc="-5" dirty="0" smtClean="0">
                <a:latin typeface="Times New Roman"/>
                <a:cs typeface="Times New Roman"/>
              </a:rPr>
              <a:t>PARTICIPATION</a:t>
            </a:r>
            <a:r>
              <a:rPr lang="en-IN" sz="2800" b="1" spc="-25" dirty="0" smtClean="0">
                <a:latin typeface="Times New Roman"/>
                <a:cs typeface="Times New Roman"/>
              </a:rPr>
              <a:t> </a:t>
            </a:r>
            <a:r>
              <a:rPr lang="en-IN" sz="2800" b="1" dirty="0" smtClean="0">
                <a:latin typeface="Times New Roman"/>
                <a:cs typeface="Times New Roman"/>
              </a:rPr>
              <a:t>MODEL</a:t>
            </a:r>
            <a:endParaRPr lang="en-IN" sz="2800" dirty="0" smtClean="0">
              <a:latin typeface="Times New Roman"/>
              <a:cs typeface="Times New Roman"/>
            </a:endParaRPr>
          </a:p>
          <a:p>
            <a:pPr marL="354965" marR="7620" algn="just">
              <a:lnSpc>
                <a:spcPts val="3090"/>
              </a:lnSpc>
              <a:spcBef>
                <a:spcPts val="770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Active</a:t>
            </a:r>
            <a:r>
              <a:rPr lang="en-IN" dirty="0" smtClean="0">
                <a:latin typeface="Times New Roman"/>
                <a:cs typeface="Times New Roman"/>
              </a:rPr>
              <a:t> involvement</a:t>
            </a:r>
            <a:r>
              <a:rPr lang="en-IN" spc="5" dirty="0" smtClean="0">
                <a:latin typeface="Times New Roman"/>
                <a:cs typeface="Times New Roman"/>
              </a:rPr>
              <a:t> of</a:t>
            </a:r>
            <a:r>
              <a:rPr lang="en-IN" spc="1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patients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as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more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equal 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partners</a:t>
            </a:r>
            <a:r>
              <a:rPr lang="en-IN" spc="680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(‘meeting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5" dirty="0" smtClean="0">
                <a:latin typeface="Times New Roman"/>
                <a:cs typeface="Times New Roman"/>
              </a:rPr>
              <a:t>of</a:t>
            </a:r>
            <a:r>
              <a:rPr lang="en-IN" spc="-5" dirty="0" smtClean="0">
                <a:latin typeface="Times New Roman"/>
                <a:cs typeface="Times New Roman"/>
              </a:rPr>
              <a:t> experts’)</a:t>
            </a:r>
            <a:endParaRPr lang="en-IN" dirty="0" smtClean="0">
              <a:latin typeface="Times New Roman"/>
              <a:cs typeface="Times New Roman"/>
            </a:endParaRPr>
          </a:p>
          <a:p>
            <a:pPr marL="354965" marR="5080" algn="just">
              <a:lnSpc>
                <a:spcPct val="92200"/>
              </a:lnSpc>
              <a:spcBef>
                <a:spcPts val="645"/>
              </a:spcBef>
              <a:buClr>
                <a:srgbClr val="00FF00"/>
              </a:buClr>
              <a:buSzPct val="89285"/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/>
                <a:cs typeface="Times New Roman"/>
              </a:rPr>
              <a:t>Both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parties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share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power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and</a:t>
            </a:r>
            <a:r>
              <a:rPr lang="en-IN" dirty="0" smtClean="0">
                <a:latin typeface="Times New Roman"/>
                <a:cs typeface="Times New Roman"/>
              </a:rPr>
              <a:t> responsibility, 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exchange </a:t>
            </a:r>
            <a:r>
              <a:rPr lang="en-IN" dirty="0" smtClean="0">
                <a:latin typeface="Times New Roman"/>
                <a:cs typeface="Times New Roman"/>
              </a:rPr>
              <a:t>of</a:t>
            </a:r>
            <a:r>
              <a:rPr lang="en-IN" spc="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ideas &amp; sharing </a:t>
            </a:r>
            <a:r>
              <a:rPr lang="en-IN" spc="5" dirty="0" smtClean="0">
                <a:latin typeface="Times New Roman"/>
                <a:cs typeface="Times New Roman"/>
              </a:rPr>
              <a:t>of </a:t>
            </a:r>
            <a:r>
              <a:rPr lang="en-IN" spc="-5" dirty="0" smtClean="0">
                <a:latin typeface="Times New Roman"/>
                <a:cs typeface="Times New Roman"/>
              </a:rPr>
              <a:t>belief systems, 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need </a:t>
            </a:r>
            <a:r>
              <a:rPr lang="en-IN" spc="-10" dirty="0" smtClean="0">
                <a:latin typeface="Times New Roman"/>
                <a:cs typeface="Times New Roman"/>
              </a:rPr>
              <a:t>each </a:t>
            </a:r>
            <a:r>
              <a:rPr lang="en-IN" dirty="0" smtClean="0">
                <a:latin typeface="Times New Roman"/>
                <a:cs typeface="Times New Roman"/>
              </a:rPr>
              <a:t>other </a:t>
            </a:r>
            <a:r>
              <a:rPr lang="en-IN" spc="-5" dirty="0" smtClean="0">
                <a:latin typeface="Times New Roman"/>
                <a:cs typeface="Times New Roman"/>
              </a:rPr>
              <a:t>and will work</a:t>
            </a:r>
            <a:r>
              <a:rPr lang="en-IN" spc="1385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towards choices </a:t>
            </a:r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n-IN" spc="-5" dirty="0" smtClean="0">
                <a:latin typeface="Times New Roman"/>
                <a:cs typeface="Times New Roman"/>
              </a:rPr>
              <a:t>and actions </a:t>
            </a:r>
            <a:r>
              <a:rPr lang="en-IN" dirty="0" smtClean="0">
                <a:latin typeface="Times New Roman"/>
                <a:cs typeface="Times New Roman"/>
              </a:rPr>
              <a:t>satisfying</a:t>
            </a:r>
            <a:r>
              <a:rPr lang="en-IN" spc="-5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to them</a:t>
            </a:r>
            <a:r>
              <a:rPr lang="en-IN" spc="-10" dirty="0" smtClean="0">
                <a:latin typeface="Times New Roman"/>
                <a:cs typeface="Times New Roman"/>
              </a:rPr>
              <a:t> </a:t>
            </a:r>
            <a:r>
              <a:rPr lang="en-IN" dirty="0" smtClean="0">
                <a:latin typeface="Times New Roman"/>
                <a:cs typeface="Times New Roman"/>
              </a:rPr>
              <a:t>both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  <a:tabLst>
                <a:tab pos="4084954" algn="l"/>
              </a:tabLst>
            </a:pPr>
            <a:r>
              <a:rPr lang="en-IN" b="1" spc="-5" dirty="0" smtClean="0">
                <a:solidFill>
                  <a:srgbClr val="FF0000"/>
                </a:solidFill>
                <a:latin typeface="Arial"/>
                <a:cs typeface="Arial"/>
              </a:rPr>
              <a:t>Transactional</a:t>
            </a:r>
            <a:r>
              <a:rPr lang="en-IN" b="1" spc="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Arial"/>
                <a:cs typeface="Arial"/>
              </a:rPr>
              <a:t>Analysis	</a:t>
            </a:r>
            <a:r>
              <a:rPr lang="en-IN" b="1" dirty="0" smtClean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lang="en-IN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Arial"/>
                <a:cs typeface="Arial"/>
              </a:rPr>
              <a:t>TA</a:t>
            </a:r>
            <a:r>
              <a:rPr lang="en-IN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Arial"/>
                <a:cs typeface="Arial"/>
              </a:rPr>
              <a:t>(Eric</a:t>
            </a:r>
            <a:r>
              <a:rPr lang="en-IN" b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Arial"/>
                <a:cs typeface="Arial"/>
              </a:rPr>
              <a:t>Berne</a:t>
            </a:r>
            <a:r>
              <a:rPr lang="en-IN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Arial"/>
                <a:cs typeface="Arial"/>
              </a:rPr>
              <a:t>1986)</a:t>
            </a:r>
            <a:endParaRPr lang="en-IN" dirty="0" smtClean="0">
              <a:latin typeface="Arial"/>
              <a:cs typeface="Arial"/>
            </a:endParaRPr>
          </a:p>
          <a:p>
            <a:pPr marL="147320" marR="455930">
              <a:lnSpc>
                <a:spcPct val="113300"/>
              </a:lnSpc>
              <a:spcBef>
                <a:spcPts val="1000"/>
              </a:spcBef>
            </a:pPr>
            <a:r>
              <a:rPr lang="en-IN" sz="3600" dirty="0" smtClean="0">
                <a:latin typeface="Times New Roman"/>
                <a:cs typeface="Times New Roman"/>
              </a:rPr>
              <a:t>Describes </a:t>
            </a:r>
            <a:r>
              <a:rPr lang="en-IN" sz="3600" spc="5" dirty="0" smtClean="0">
                <a:latin typeface="Times New Roman"/>
                <a:cs typeface="Times New Roman"/>
              </a:rPr>
              <a:t>and</a:t>
            </a:r>
            <a:r>
              <a:rPr lang="en-IN" sz="3600" dirty="0" smtClean="0">
                <a:latin typeface="Times New Roman"/>
                <a:cs typeface="Times New Roman"/>
              </a:rPr>
              <a:t> explains</a:t>
            </a:r>
            <a:r>
              <a:rPr lang="en-IN" sz="3600" spc="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how</a:t>
            </a:r>
            <a:r>
              <a:rPr lang="en-IN" sz="3600" spc="10" dirty="0" smtClean="0">
                <a:latin typeface="Times New Roman"/>
                <a:cs typeface="Times New Roman"/>
              </a:rPr>
              <a:t> </a:t>
            </a:r>
            <a:r>
              <a:rPr lang="en-IN" sz="3600" spc="-5" dirty="0" smtClean="0">
                <a:latin typeface="Times New Roman"/>
                <a:cs typeface="Times New Roman"/>
              </a:rPr>
              <a:t>we</a:t>
            </a:r>
            <a:r>
              <a:rPr lang="en-IN" sz="3600" spc="10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relate</a:t>
            </a:r>
            <a:r>
              <a:rPr lang="en-IN" sz="3600" spc="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to</a:t>
            </a:r>
            <a:r>
              <a:rPr lang="en-IN" sz="3600" spc="15" dirty="0" smtClean="0">
                <a:latin typeface="Times New Roman"/>
                <a:cs typeface="Times New Roman"/>
              </a:rPr>
              <a:t> </a:t>
            </a:r>
            <a:r>
              <a:rPr lang="en-IN" sz="3600" spc="5" dirty="0" smtClean="0">
                <a:latin typeface="Times New Roman"/>
                <a:cs typeface="Times New Roman"/>
              </a:rPr>
              <a:t>each </a:t>
            </a:r>
            <a:r>
              <a:rPr lang="en-IN" sz="3600" spc="-78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other</a:t>
            </a:r>
            <a:r>
              <a:rPr lang="en-IN" sz="3600" spc="-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by</a:t>
            </a:r>
            <a:r>
              <a:rPr lang="en-IN" sz="3600" spc="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looking</a:t>
            </a:r>
            <a:r>
              <a:rPr lang="en-IN" sz="3600" spc="5" dirty="0" smtClean="0">
                <a:latin typeface="Times New Roman"/>
                <a:cs typeface="Times New Roman"/>
              </a:rPr>
              <a:t> at</a:t>
            </a:r>
            <a:r>
              <a:rPr lang="en-IN" sz="3600" spc="-5" dirty="0" smtClean="0">
                <a:latin typeface="Times New Roman"/>
                <a:cs typeface="Times New Roman"/>
              </a:rPr>
              <a:t> </a:t>
            </a:r>
            <a:r>
              <a:rPr lang="en-IN" sz="3600" dirty="0" smtClean="0">
                <a:latin typeface="Times New Roman"/>
                <a:cs typeface="Times New Roman"/>
              </a:rPr>
              <a:t>3</a:t>
            </a:r>
            <a:r>
              <a:rPr lang="en-IN" sz="3600" spc="5" dirty="0" smtClean="0">
                <a:latin typeface="Times New Roman"/>
                <a:cs typeface="Times New Roman"/>
              </a:rPr>
              <a:t> ego </a:t>
            </a:r>
            <a:r>
              <a:rPr lang="en-IN" sz="3600" dirty="0" smtClean="0">
                <a:latin typeface="Times New Roman"/>
                <a:cs typeface="Times New Roman"/>
              </a:rPr>
              <a:t>states.</a:t>
            </a:r>
          </a:p>
          <a:p>
            <a:pPr marL="603885">
              <a:lnSpc>
                <a:spcPct val="100000"/>
              </a:lnSpc>
              <a:spcBef>
                <a:spcPts val="56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Arial"/>
                <a:cs typeface="Arial"/>
              </a:rPr>
              <a:t>Ego</a:t>
            </a:r>
            <a:r>
              <a:rPr lang="en-IN" sz="3600" b="1" spc="-2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Arial"/>
                <a:cs typeface="Arial"/>
              </a:rPr>
              <a:t>states:</a:t>
            </a:r>
            <a:endParaRPr lang="en-IN" sz="3600" dirty="0" smtClean="0">
              <a:latin typeface="Arial"/>
              <a:cs typeface="Arial"/>
            </a:endParaRPr>
          </a:p>
          <a:p>
            <a:pPr marL="1290320" indent="-228600">
              <a:lnSpc>
                <a:spcPct val="100000"/>
              </a:lnSpc>
              <a:spcBef>
                <a:spcPts val="250"/>
              </a:spcBef>
              <a:buClr>
                <a:srgbClr val="1A09F3"/>
              </a:buClr>
              <a:buSzPct val="109375"/>
              <a:buFont typeface="Wingdings"/>
              <a:buChar char=""/>
              <a:tabLst>
                <a:tab pos="1290320" algn="l"/>
              </a:tabLst>
            </a:pPr>
            <a:r>
              <a:rPr lang="en-IN" sz="3600" dirty="0" smtClean="0">
                <a:latin typeface="Arial"/>
                <a:cs typeface="Arial"/>
              </a:rPr>
              <a:t>Parent</a:t>
            </a:r>
          </a:p>
          <a:p>
            <a:pPr marL="1290320" indent="-228600">
              <a:lnSpc>
                <a:spcPct val="100000"/>
              </a:lnSpc>
              <a:spcBef>
                <a:spcPts val="190"/>
              </a:spcBef>
              <a:buClr>
                <a:srgbClr val="1A09F3"/>
              </a:buClr>
              <a:buSzPct val="109375"/>
              <a:buFont typeface="Wingdings"/>
              <a:buChar char=""/>
              <a:tabLst>
                <a:tab pos="1290320" algn="l"/>
              </a:tabLst>
            </a:pPr>
            <a:r>
              <a:rPr lang="en-IN" sz="3600" spc="-5" dirty="0" smtClean="0">
                <a:latin typeface="Arial"/>
                <a:cs typeface="Arial"/>
              </a:rPr>
              <a:t>Adult</a:t>
            </a:r>
            <a:endParaRPr lang="en-IN" sz="3600" dirty="0" smtClean="0">
              <a:latin typeface="Arial"/>
              <a:cs typeface="Arial"/>
            </a:endParaRPr>
          </a:p>
          <a:p>
            <a:pPr marL="1290320" indent="-228600">
              <a:lnSpc>
                <a:spcPct val="100000"/>
              </a:lnSpc>
              <a:spcBef>
                <a:spcPts val="190"/>
              </a:spcBef>
              <a:buClr>
                <a:srgbClr val="1A09F3"/>
              </a:buClr>
              <a:buSzPct val="109375"/>
              <a:buFont typeface="Wingdings"/>
              <a:buChar char=""/>
              <a:tabLst>
                <a:tab pos="1290320" algn="l"/>
              </a:tabLst>
            </a:pPr>
            <a:r>
              <a:rPr lang="en-IN" sz="3600" spc="-5" dirty="0" smtClean="0">
                <a:latin typeface="Arial"/>
                <a:cs typeface="Arial"/>
              </a:rPr>
              <a:t>Child</a:t>
            </a:r>
            <a:endParaRPr lang="en-IN" sz="3600" dirty="0" smtClean="0">
              <a:latin typeface="Arial"/>
              <a:cs typeface="Arial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IN" spc="-5" dirty="0" smtClean="0">
                <a:solidFill>
                  <a:srgbClr val="FF0000"/>
                </a:solidFill>
              </a:rPr>
              <a:t>Transactional</a:t>
            </a:r>
            <a:r>
              <a:rPr lang="en-IN" spc="-55" dirty="0" smtClean="0">
                <a:solidFill>
                  <a:srgbClr val="FF0000"/>
                </a:solidFill>
              </a:rPr>
              <a:t> </a:t>
            </a:r>
            <a:r>
              <a:rPr lang="en-IN" spc="-5" dirty="0" smtClean="0">
                <a:solidFill>
                  <a:srgbClr val="FF0000"/>
                </a:solidFill>
              </a:rPr>
              <a:t>Analysis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539552" y="1844824"/>
            <a:ext cx="16561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DOCTOR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7020272" y="1700808"/>
            <a:ext cx="163448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PATIENT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539552" y="3212976"/>
            <a:ext cx="18505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PARENT</a:t>
            </a:r>
            <a:endParaRPr lang="en-IN" dirty="0"/>
          </a:p>
        </p:txBody>
      </p:sp>
      <p:sp>
        <p:nvSpPr>
          <p:cNvPr id="7" name="Oval 6"/>
          <p:cNvSpPr/>
          <p:nvPr/>
        </p:nvSpPr>
        <p:spPr>
          <a:xfrm>
            <a:off x="7092280" y="2924944"/>
            <a:ext cx="17784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PARENT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683568" y="4509120"/>
            <a:ext cx="149046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ADULT</a:t>
            </a:r>
            <a:endParaRPr lang="en-IN" dirty="0"/>
          </a:p>
        </p:txBody>
      </p:sp>
      <p:sp>
        <p:nvSpPr>
          <p:cNvPr id="9" name="Oval 8"/>
          <p:cNvSpPr/>
          <p:nvPr/>
        </p:nvSpPr>
        <p:spPr>
          <a:xfrm>
            <a:off x="7725544" y="4221088"/>
            <a:ext cx="14184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ADULT </a:t>
            </a:r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683568" y="6093296"/>
            <a:ext cx="163448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</a:t>
            </a:r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7668344" y="5661248"/>
            <a:ext cx="1475656" cy="1196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</a:t>
            </a:r>
            <a:endParaRPr lang="en-IN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411760" y="4797152"/>
            <a:ext cx="5112568" cy="720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79912" y="2943528"/>
            <a:ext cx="1348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RECIPROCAL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555776" y="3501008"/>
            <a:ext cx="4248472" cy="1440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99792" y="6237312"/>
            <a:ext cx="4680520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483768" y="3789040"/>
            <a:ext cx="5256584" cy="1152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411760" y="3861048"/>
            <a:ext cx="5256584" cy="22322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99992" y="4509120"/>
            <a:ext cx="1049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CROSSED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3275856" y="4941168"/>
            <a:ext cx="1762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DUPLEX/COVERT</a:t>
            </a: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5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DOCTORS COMMUNICATION SKILL</a:t>
            </a:r>
            <a:endParaRPr lang="en-IN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45440" marR="5080">
              <a:lnSpc>
                <a:spcPts val="3590"/>
              </a:lnSpc>
              <a:spcBef>
                <a:spcPts val="425"/>
              </a:spcBef>
            </a:pPr>
            <a:r>
              <a:rPr dirty="0"/>
              <a:t>A</a:t>
            </a:r>
            <a:r>
              <a:rPr spc="-30" dirty="0"/>
              <a:t> </a:t>
            </a:r>
            <a:r>
              <a:rPr dirty="0"/>
              <a:t>MODEL</a:t>
            </a:r>
            <a:r>
              <a:rPr spc="-1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-5" dirty="0"/>
              <a:t>THE</a:t>
            </a:r>
            <a:r>
              <a:rPr spc="-25" dirty="0"/>
              <a:t> </a:t>
            </a:r>
            <a:r>
              <a:rPr dirty="0"/>
              <a:t>COMMUNICATION </a:t>
            </a:r>
            <a:r>
              <a:rPr spc="-875" dirty="0"/>
              <a:t> </a:t>
            </a:r>
            <a:r>
              <a:rPr dirty="0"/>
              <a:t>PROCESS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38200" y="3422650"/>
            <a:ext cx="1277620" cy="927100"/>
            <a:chOff x="838200" y="3422650"/>
            <a:chExt cx="1277620" cy="927100"/>
          </a:xfrm>
        </p:grpSpPr>
        <p:sp>
          <p:nvSpPr>
            <p:cNvPr id="4" name="object 4"/>
            <p:cNvSpPr/>
            <p:nvPr/>
          </p:nvSpPr>
          <p:spPr>
            <a:xfrm>
              <a:off x="844550" y="3429000"/>
              <a:ext cx="1264920" cy="914400"/>
            </a:xfrm>
            <a:custGeom>
              <a:avLst/>
              <a:gdLst/>
              <a:ahLst/>
              <a:cxnLst/>
              <a:rect l="l" t="t" r="r" b="b"/>
              <a:pathLst>
                <a:path w="1264920" h="914400">
                  <a:moveTo>
                    <a:pt x="632460" y="0"/>
                  </a:moveTo>
                  <a:lnTo>
                    <a:pt x="577895" y="1676"/>
                  </a:lnTo>
                  <a:lnTo>
                    <a:pt x="524619" y="6614"/>
                  </a:lnTo>
                  <a:lnTo>
                    <a:pt x="472819" y="14677"/>
                  </a:lnTo>
                  <a:lnTo>
                    <a:pt x="422688" y="25729"/>
                  </a:lnTo>
                  <a:lnTo>
                    <a:pt x="374414" y="39633"/>
                  </a:lnTo>
                  <a:lnTo>
                    <a:pt x="328187" y="56251"/>
                  </a:lnTo>
                  <a:lnTo>
                    <a:pt x="284198" y="75448"/>
                  </a:lnTo>
                  <a:lnTo>
                    <a:pt x="242636" y="97088"/>
                  </a:lnTo>
                  <a:lnTo>
                    <a:pt x="203692" y="121032"/>
                  </a:lnTo>
                  <a:lnTo>
                    <a:pt x="167555" y="147145"/>
                  </a:lnTo>
                  <a:lnTo>
                    <a:pt x="134415" y="175289"/>
                  </a:lnTo>
                  <a:lnTo>
                    <a:pt x="104463" y="205330"/>
                  </a:lnTo>
                  <a:lnTo>
                    <a:pt x="77888" y="237128"/>
                  </a:lnTo>
                  <a:lnTo>
                    <a:pt x="54880" y="270549"/>
                  </a:lnTo>
                  <a:lnTo>
                    <a:pt x="35630" y="305455"/>
                  </a:lnTo>
                  <a:lnTo>
                    <a:pt x="20327" y="341710"/>
                  </a:lnTo>
                  <a:lnTo>
                    <a:pt x="9160" y="379176"/>
                  </a:lnTo>
                  <a:lnTo>
                    <a:pt x="2321" y="417719"/>
                  </a:lnTo>
                  <a:lnTo>
                    <a:pt x="0" y="457200"/>
                  </a:lnTo>
                  <a:lnTo>
                    <a:pt x="2321" y="496680"/>
                  </a:lnTo>
                  <a:lnTo>
                    <a:pt x="9160" y="535223"/>
                  </a:lnTo>
                  <a:lnTo>
                    <a:pt x="20327" y="572689"/>
                  </a:lnTo>
                  <a:lnTo>
                    <a:pt x="35630" y="608944"/>
                  </a:lnTo>
                  <a:lnTo>
                    <a:pt x="54880" y="643850"/>
                  </a:lnTo>
                  <a:lnTo>
                    <a:pt x="77888" y="677271"/>
                  </a:lnTo>
                  <a:lnTo>
                    <a:pt x="104463" y="709069"/>
                  </a:lnTo>
                  <a:lnTo>
                    <a:pt x="134415" y="739110"/>
                  </a:lnTo>
                  <a:lnTo>
                    <a:pt x="167555" y="767254"/>
                  </a:lnTo>
                  <a:lnTo>
                    <a:pt x="203692" y="793367"/>
                  </a:lnTo>
                  <a:lnTo>
                    <a:pt x="242636" y="817311"/>
                  </a:lnTo>
                  <a:lnTo>
                    <a:pt x="284198" y="838951"/>
                  </a:lnTo>
                  <a:lnTo>
                    <a:pt x="328187" y="858148"/>
                  </a:lnTo>
                  <a:lnTo>
                    <a:pt x="374414" y="874766"/>
                  </a:lnTo>
                  <a:lnTo>
                    <a:pt x="422688" y="888670"/>
                  </a:lnTo>
                  <a:lnTo>
                    <a:pt x="472819" y="899722"/>
                  </a:lnTo>
                  <a:lnTo>
                    <a:pt x="524619" y="907785"/>
                  </a:lnTo>
                  <a:lnTo>
                    <a:pt x="577895" y="912723"/>
                  </a:lnTo>
                  <a:lnTo>
                    <a:pt x="632460" y="914400"/>
                  </a:lnTo>
                  <a:lnTo>
                    <a:pt x="687024" y="912723"/>
                  </a:lnTo>
                  <a:lnTo>
                    <a:pt x="740300" y="907785"/>
                  </a:lnTo>
                  <a:lnTo>
                    <a:pt x="792100" y="899722"/>
                  </a:lnTo>
                  <a:lnTo>
                    <a:pt x="842231" y="888670"/>
                  </a:lnTo>
                  <a:lnTo>
                    <a:pt x="890505" y="874766"/>
                  </a:lnTo>
                  <a:lnTo>
                    <a:pt x="936732" y="858148"/>
                  </a:lnTo>
                  <a:lnTo>
                    <a:pt x="980721" y="838951"/>
                  </a:lnTo>
                  <a:lnTo>
                    <a:pt x="1022283" y="817311"/>
                  </a:lnTo>
                  <a:lnTo>
                    <a:pt x="1061227" y="793367"/>
                  </a:lnTo>
                  <a:lnTo>
                    <a:pt x="1097364" y="767254"/>
                  </a:lnTo>
                  <a:lnTo>
                    <a:pt x="1130504" y="739110"/>
                  </a:lnTo>
                  <a:lnTo>
                    <a:pt x="1160456" y="709069"/>
                  </a:lnTo>
                  <a:lnTo>
                    <a:pt x="1187031" y="677271"/>
                  </a:lnTo>
                  <a:lnTo>
                    <a:pt x="1210039" y="643850"/>
                  </a:lnTo>
                  <a:lnTo>
                    <a:pt x="1229289" y="608944"/>
                  </a:lnTo>
                  <a:lnTo>
                    <a:pt x="1244592" y="572689"/>
                  </a:lnTo>
                  <a:lnTo>
                    <a:pt x="1255759" y="535223"/>
                  </a:lnTo>
                  <a:lnTo>
                    <a:pt x="1262598" y="496680"/>
                  </a:lnTo>
                  <a:lnTo>
                    <a:pt x="1264920" y="457200"/>
                  </a:lnTo>
                  <a:lnTo>
                    <a:pt x="1262598" y="417719"/>
                  </a:lnTo>
                  <a:lnTo>
                    <a:pt x="1255759" y="379176"/>
                  </a:lnTo>
                  <a:lnTo>
                    <a:pt x="1244592" y="341710"/>
                  </a:lnTo>
                  <a:lnTo>
                    <a:pt x="1229289" y="305455"/>
                  </a:lnTo>
                  <a:lnTo>
                    <a:pt x="1210039" y="270549"/>
                  </a:lnTo>
                  <a:lnTo>
                    <a:pt x="1187031" y="237128"/>
                  </a:lnTo>
                  <a:lnTo>
                    <a:pt x="1160456" y="205330"/>
                  </a:lnTo>
                  <a:lnTo>
                    <a:pt x="1130504" y="175289"/>
                  </a:lnTo>
                  <a:lnTo>
                    <a:pt x="1097364" y="147145"/>
                  </a:lnTo>
                  <a:lnTo>
                    <a:pt x="1061227" y="121032"/>
                  </a:lnTo>
                  <a:lnTo>
                    <a:pt x="1022283" y="97088"/>
                  </a:lnTo>
                  <a:lnTo>
                    <a:pt x="980721" y="75448"/>
                  </a:lnTo>
                  <a:lnTo>
                    <a:pt x="936732" y="56251"/>
                  </a:lnTo>
                  <a:lnTo>
                    <a:pt x="890505" y="39633"/>
                  </a:lnTo>
                  <a:lnTo>
                    <a:pt x="842231" y="25729"/>
                  </a:lnTo>
                  <a:lnTo>
                    <a:pt x="792100" y="14677"/>
                  </a:lnTo>
                  <a:lnTo>
                    <a:pt x="740300" y="6614"/>
                  </a:lnTo>
                  <a:lnTo>
                    <a:pt x="687024" y="1676"/>
                  </a:lnTo>
                  <a:lnTo>
                    <a:pt x="632460" y="0"/>
                  </a:lnTo>
                  <a:close/>
                </a:path>
              </a:pathLst>
            </a:custGeom>
            <a:solidFill>
              <a:srgbClr val="33CC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4550" y="3429000"/>
              <a:ext cx="1264920" cy="914400"/>
            </a:xfrm>
            <a:custGeom>
              <a:avLst/>
              <a:gdLst/>
              <a:ahLst/>
              <a:cxnLst/>
              <a:rect l="l" t="t" r="r" b="b"/>
              <a:pathLst>
                <a:path w="1264920" h="914400">
                  <a:moveTo>
                    <a:pt x="632460" y="914400"/>
                  </a:moveTo>
                  <a:lnTo>
                    <a:pt x="577895" y="912723"/>
                  </a:lnTo>
                  <a:lnTo>
                    <a:pt x="524619" y="907785"/>
                  </a:lnTo>
                  <a:lnTo>
                    <a:pt x="472819" y="899722"/>
                  </a:lnTo>
                  <a:lnTo>
                    <a:pt x="422688" y="888670"/>
                  </a:lnTo>
                  <a:lnTo>
                    <a:pt x="374414" y="874766"/>
                  </a:lnTo>
                  <a:lnTo>
                    <a:pt x="328187" y="858148"/>
                  </a:lnTo>
                  <a:lnTo>
                    <a:pt x="284198" y="838951"/>
                  </a:lnTo>
                  <a:lnTo>
                    <a:pt x="242636" y="817311"/>
                  </a:lnTo>
                  <a:lnTo>
                    <a:pt x="203692" y="793367"/>
                  </a:lnTo>
                  <a:lnTo>
                    <a:pt x="167555" y="767254"/>
                  </a:lnTo>
                  <a:lnTo>
                    <a:pt x="134415" y="739110"/>
                  </a:lnTo>
                  <a:lnTo>
                    <a:pt x="104463" y="709069"/>
                  </a:lnTo>
                  <a:lnTo>
                    <a:pt x="77888" y="677271"/>
                  </a:lnTo>
                  <a:lnTo>
                    <a:pt x="54880" y="643850"/>
                  </a:lnTo>
                  <a:lnTo>
                    <a:pt x="35630" y="608944"/>
                  </a:lnTo>
                  <a:lnTo>
                    <a:pt x="20327" y="572689"/>
                  </a:lnTo>
                  <a:lnTo>
                    <a:pt x="9160" y="535223"/>
                  </a:lnTo>
                  <a:lnTo>
                    <a:pt x="2321" y="496680"/>
                  </a:lnTo>
                  <a:lnTo>
                    <a:pt x="0" y="457200"/>
                  </a:lnTo>
                  <a:lnTo>
                    <a:pt x="2321" y="417719"/>
                  </a:lnTo>
                  <a:lnTo>
                    <a:pt x="9160" y="379176"/>
                  </a:lnTo>
                  <a:lnTo>
                    <a:pt x="20327" y="341710"/>
                  </a:lnTo>
                  <a:lnTo>
                    <a:pt x="35630" y="305455"/>
                  </a:lnTo>
                  <a:lnTo>
                    <a:pt x="54880" y="270549"/>
                  </a:lnTo>
                  <a:lnTo>
                    <a:pt x="77888" y="237128"/>
                  </a:lnTo>
                  <a:lnTo>
                    <a:pt x="104463" y="205330"/>
                  </a:lnTo>
                  <a:lnTo>
                    <a:pt x="134415" y="175289"/>
                  </a:lnTo>
                  <a:lnTo>
                    <a:pt x="167555" y="147145"/>
                  </a:lnTo>
                  <a:lnTo>
                    <a:pt x="203692" y="121032"/>
                  </a:lnTo>
                  <a:lnTo>
                    <a:pt x="242636" y="97088"/>
                  </a:lnTo>
                  <a:lnTo>
                    <a:pt x="284198" y="75448"/>
                  </a:lnTo>
                  <a:lnTo>
                    <a:pt x="328187" y="56251"/>
                  </a:lnTo>
                  <a:lnTo>
                    <a:pt x="374414" y="39633"/>
                  </a:lnTo>
                  <a:lnTo>
                    <a:pt x="422688" y="25729"/>
                  </a:lnTo>
                  <a:lnTo>
                    <a:pt x="472819" y="14677"/>
                  </a:lnTo>
                  <a:lnTo>
                    <a:pt x="524619" y="6614"/>
                  </a:lnTo>
                  <a:lnTo>
                    <a:pt x="577895" y="1676"/>
                  </a:lnTo>
                  <a:lnTo>
                    <a:pt x="632460" y="0"/>
                  </a:lnTo>
                  <a:lnTo>
                    <a:pt x="687024" y="1676"/>
                  </a:lnTo>
                  <a:lnTo>
                    <a:pt x="740300" y="6614"/>
                  </a:lnTo>
                  <a:lnTo>
                    <a:pt x="792100" y="14677"/>
                  </a:lnTo>
                  <a:lnTo>
                    <a:pt x="842231" y="25729"/>
                  </a:lnTo>
                  <a:lnTo>
                    <a:pt x="890505" y="39633"/>
                  </a:lnTo>
                  <a:lnTo>
                    <a:pt x="936732" y="56251"/>
                  </a:lnTo>
                  <a:lnTo>
                    <a:pt x="980721" y="75448"/>
                  </a:lnTo>
                  <a:lnTo>
                    <a:pt x="1022283" y="97088"/>
                  </a:lnTo>
                  <a:lnTo>
                    <a:pt x="1061227" y="121032"/>
                  </a:lnTo>
                  <a:lnTo>
                    <a:pt x="1097364" y="147145"/>
                  </a:lnTo>
                  <a:lnTo>
                    <a:pt x="1130504" y="175289"/>
                  </a:lnTo>
                  <a:lnTo>
                    <a:pt x="1160456" y="205330"/>
                  </a:lnTo>
                  <a:lnTo>
                    <a:pt x="1187031" y="237128"/>
                  </a:lnTo>
                  <a:lnTo>
                    <a:pt x="1210039" y="270549"/>
                  </a:lnTo>
                  <a:lnTo>
                    <a:pt x="1229289" y="305455"/>
                  </a:lnTo>
                  <a:lnTo>
                    <a:pt x="1244592" y="341710"/>
                  </a:lnTo>
                  <a:lnTo>
                    <a:pt x="1255759" y="379176"/>
                  </a:lnTo>
                  <a:lnTo>
                    <a:pt x="1262598" y="417719"/>
                  </a:lnTo>
                  <a:lnTo>
                    <a:pt x="1264920" y="457200"/>
                  </a:lnTo>
                  <a:lnTo>
                    <a:pt x="1262598" y="496680"/>
                  </a:lnTo>
                  <a:lnTo>
                    <a:pt x="1255759" y="535223"/>
                  </a:lnTo>
                  <a:lnTo>
                    <a:pt x="1244592" y="572689"/>
                  </a:lnTo>
                  <a:lnTo>
                    <a:pt x="1229289" y="608944"/>
                  </a:lnTo>
                  <a:lnTo>
                    <a:pt x="1210039" y="643850"/>
                  </a:lnTo>
                  <a:lnTo>
                    <a:pt x="1187031" y="677271"/>
                  </a:lnTo>
                  <a:lnTo>
                    <a:pt x="1160456" y="709069"/>
                  </a:lnTo>
                  <a:lnTo>
                    <a:pt x="1130504" y="739110"/>
                  </a:lnTo>
                  <a:lnTo>
                    <a:pt x="1097364" y="767254"/>
                  </a:lnTo>
                  <a:lnTo>
                    <a:pt x="1061227" y="793367"/>
                  </a:lnTo>
                  <a:lnTo>
                    <a:pt x="1022283" y="817311"/>
                  </a:lnTo>
                  <a:lnTo>
                    <a:pt x="980721" y="838951"/>
                  </a:lnTo>
                  <a:lnTo>
                    <a:pt x="936732" y="858148"/>
                  </a:lnTo>
                  <a:lnTo>
                    <a:pt x="890505" y="874766"/>
                  </a:lnTo>
                  <a:lnTo>
                    <a:pt x="842231" y="888670"/>
                  </a:lnTo>
                  <a:lnTo>
                    <a:pt x="792100" y="899722"/>
                  </a:lnTo>
                  <a:lnTo>
                    <a:pt x="740300" y="907785"/>
                  </a:lnTo>
                  <a:lnTo>
                    <a:pt x="687024" y="912723"/>
                  </a:lnTo>
                  <a:lnTo>
                    <a:pt x="632460" y="9144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44880" y="3690620"/>
            <a:ext cx="1064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Narrow"/>
                <a:cs typeface="Arial Narrow"/>
              </a:rPr>
              <a:t>SE</a:t>
            </a:r>
            <a:r>
              <a:rPr sz="2400" spc="-10" dirty="0">
                <a:latin typeface="Arial Narrow"/>
                <a:cs typeface="Arial Narrow"/>
              </a:rPr>
              <a:t>N</a:t>
            </a:r>
            <a:r>
              <a:rPr sz="2400" dirty="0">
                <a:latin typeface="Arial Narrow"/>
                <a:cs typeface="Arial Narrow"/>
              </a:rPr>
              <a:t>D</a:t>
            </a:r>
            <a:r>
              <a:rPr sz="2400" spc="-5" dirty="0">
                <a:latin typeface="Arial Narrow"/>
                <a:cs typeface="Arial Narrow"/>
              </a:rPr>
              <a:t>ER</a:t>
            </a:r>
            <a:endParaRPr sz="2400">
              <a:latin typeface="Arial Narrow"/>
              <a:cs typeface="Arial Narrow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98030" y="3422650"/>
            <a:ext cx="1278890" cy="927100"/>
            <a:chOff x="7098030" y="3422650"/>
            <a:chExt cx="1278890" cy="927100"/>
          </a:xfrm>
        </p:grpSpPr>
        <p:sp>
          <p:nvSpPr>
            <p:cNvPr id="8" name="object 8"/>
            <p:cNvSpPr/>
            <p:nvPr/>
          </p:nvSpPr>
          <p:spPr>
            <a:xfrm>
              <a:off x="7104380" y="3429000"/>
              <a:ext cx="1266190" cy="914400"/>
            </a:xfrm>
            <a:custGeom>
              <a:avLst/>
              <a:gdLst/>
              <a:ahLst/>
              <a:cxnLst/>
              <a:rect l="l" t="t" r="r" b="b"/>
              <a:pathLst>
                <a:path w="1266190" h="914400">
                  <a:moveTo>
                    <a:pt x="633729" y="0"/>
                  </a:moveTo>
                  <a:lnTo>
                    <a:pt x="578975" y="1676"/>
                  </a:lnTo>
                  <a:lnTo>
                    <a:pt x="525528" y="6614"/>
                  </a:lnTo>
                  <a:lnTo>
                    <a:pt x="473578" y="14677"/>
                  </a:lnTo>
                  <a:lnTo>
                    <a:pt x="423313" y="25729"/>
                  </a:lnTo>
                  <a:lnTo>
                    <a:pt x="374922" y="39633"/>
                  </a:lnTo>
                  <a:lnTo>
                    <a:pt x="328594" y="56251"/>
                  </a:lnTo>
                  <a:lnTo>
                    <a:pt x="284518" y="75448"/>
                  </a:lnTo>
                  <a:lnTo>
                    <a:pt x="242883" y="97088"/>
                  </a:lnTo>
                  <a:lnTo>
                    <a:pt x="203877" y="121032"/>
                  </a:lnTo>
                  <a:lnTo>
                    <a:pt x="167690" y="147145"/>
                  </a:lnTo>
                  <a:lnTo>
                    <a:pt x="134510" y="175289"/>
                  </a:lnTo>
                  <a:lnTo>
                    <a:pt x="104527" y="205330"/>
                  </a:lnTo>
                  <a:lnTo>
                    <a:pt x="77928" y="237128"/>
                  </a:lnTo>
                  <a:lnTo>
                    <a:pt x="54904" y="270549"/>
                  </a:lnTo>
                  <a:lnTo>
                    <a:pt x="35642" y="305455"/>
                  </a:lnTo>
                  <a:lnTo>
                    <a:pt x="20332" y="341710"/>
                  </a:lnTo>
                  <a:lnTo>
                    <a:pt x="9162" y="379176"/>
                  </a:lnTo>
                  <a:lnTo>
                    <a:pt x="2322" y="417719"/>
                  </a:lnTo>
                  <a:lnTo>
                    <a:pt x="0" y="457200"/>
                  </a:lnTo>
                  <a:lnTo>
                    <a:pt x="2322" y="496680"/>
                  </a:lnTo>
                  <a:lnTo>
                    <a:pt x="9162" y="535223"/>
                  </a:lnTo>
                  <a:lnTo>
                    <a:pt x="20332" y="572689"/>
                  </a:lnTo>
                  <a:lnTo>
                    <a:pt x="35642" y="608944"/>
                  </a:lnTo>
                  <a:lnTo>
                    <a:pt x="54904" y="643850"/>
                  </a:lnTo>
                  <a:lnTo>
                    <a:pt x="77928" y="677271"/>
                  </a:lnTo>
                  <a:lnTo>
                    <a:pt x="104527" y="709069"/>
                  </a:lnTo>
                  <a:lnTo>
                    <a:pt x="134510" y="739110"/>
                  </a:lnTo>
                  <a:lnTo>
                    <a:pt x="167690" y="767254"/>
                  </a:lnTo>
                  <a:lnTo>
                    <a:pt x="203877" y="793367"/>
                  </a:lnTo>
                  <a:lnTo>
                    <a:pt x="242883" y="817311"/>
                  </a:lnTo>
                  <a:lnTo>
                    <a:pt x="284518" y="838951"/>
                  </a:lnTo>
                  <a:lnTo>
                    <a:pt x="328594" y="858148"/>
                  </a:lnTo>
                  <a:lnTo>
                    <a:pt x="374922" y="874766"/>
                  </a:lnTo>
                  <a:lnTo>
                    <a:pt x="423313" y="888670"/>
                  </a:lnTo>
                  <a:lnTo>
                    <a:pt x="473578" y="899722"/>
                  </a:lnTo>
                  <a:lnTo>
                    <a:pt x="525528" y="907785"/>
                  </a:lnTo>
                  <a:lnTo>
                    <a:pt x="578975" y="912723"/>
                  </a:lnTo>
                  <a:lnTo>
                    <a:pt x="633729" y="914400"/>
                  </a:lnTo>
                  <a:lnTo>
                    <a:pt x="688294" y="912723"/>
                  </a:lnTo>
                  <a:lnTo>
                    <a:pt x="741570" y="907785"/>
                  </a:lnTo>
                  <a:lnTo>
                    <a:pt x="793370" y="899722"/>
                  </a:lnTo>
                  <a:lnTo>
                    <a:pt x="843501" y="888670"/>
                  </a:lnTo>
                  <a:lnTo>
                    <a:pt x="891775" y="874766"/>
                  </a:lnTo>
                  <a:lnTo>
                    <a:pt x="938002" y="858148"/>
                  </a:lnTo>
                  <a:lnTo>
                    <a:pt x="981991" y="838951"/>
                  </a:lnTo>
                  <a:lnTo>
                    <a:pt x="1023553" y="817311"/>
                  </a:lnTo>
                  <a:lnTo>
                    <a:pt x="1062497" y="793367"/>
                  </a:lnTo>
                  <a:lnTo>
                    <a:pt x="1098634" y="767254"/>
                  </a:lnTo>
                  <a:lnTo>
                    <a:pt x="1131774" y="739110"/>
                  </a:lnTo>
                  <a:lnTo>
                    <a:pt x="1161726" y="709069"/>
                  </a:lnTo>
                  <a:lnTo>
                    <a:pt x="1188301" y="677271"/>
                  </a:lnTo>
                  <a:lnTo>
                    <a:pt x="1211309" y="643850"/>
                  </a:lnTo>
                  <a:lnTo>
                    <a:pt x="1230559" y="608944"/>
                  </a:lnTo>
                  <a:lnTo>
                    <a:pt x="1245862" y="572689"/>
                  </a:lnTo>
                  <a:lnTo>
                    <a:pt x="1257029" y="535223"/>
                  </a:lnTo>
                  <a:lnTo>
                    <a:pt x="1263868" y="496680"/>
                  </a:lnTo>
                  <a:lnTo>
                    <a:pt x="1266190" y="457200"/>
                  </a:lnTo>
                  <a:lnTo>
                    <a:pt x="1263868" y="417719"/>
                  </a:lnTo>
                  <a:lnTo>
                    <a:pt x="1257029" y="379176"/>
                  </a:lnTo>
                  <a:lnTo>
                    <a:pt x="1245862" y="341710"/>
                  </a:lnTo>
                  <a:lnTo>
                    <a:pt x="1230559" y="305455"/>
                  </a:lnTo>
                  <a:lnTo>
                    <a:pt x="1211309" y="270549"/>
                  </a:lnTo>
                  <a:lnTo>
                    <a:pt x="1188301" y="237128"/>
                  </a:lnTo>
                  <a:lnTo>
                    <a:pt x="1161726" y="205330"/>
                  </a:lnTo>
                  <a:lnTo>
                    <a:pt x="1131774" y="175289"/>
                  </a:lnTo>
                  <a:lnTo>
                    <a:pt x="1098634" y="147145"/>
                  </a:lnTo>
                  <a:lnTo>
                    <a:pt x="1062497" y="121032"/>
                  </a:lnTo>
                  <a:lnTo>
                    <a:pt x="1023553" y="97088"/>
                  </a:lnTo>
                  <a:lnTo>
                    <a:pt x="981991" y="75448"/>
                  </a:lnTo>
                  <a:lnTo>
                    <a:pt x="938002" y="56251"/>
                  </a:lnTo>
                  <a:lnTo>
                    <a:pt x="891775" y="39633"/>
                  </a:lnTo>
                  <a:lnTo>
                    <a:pt x="843501" y="25729"/>
                  </a:lnTo>
                  <a:lnTo>
                    <a:pt x="793370" y="14677"/>
                  </a:lnTo>
                  <a:lnTo>
                    <a:pt x="741570" y="6614"/>
                  </a:lnTo>
                  <a:lnTo>
                    <a:pt x="688294" y="1676"/>
                  </a:lnTo>
                  <a:lnTo>
                    <a:pt x="63372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04380" y="3429000"/>
              <a:ext cx="1266190" cy="914400"/>
            </a:xfrm>
            <a:custGeom>
              <a:avLst/>
              <a:gdLst/>
              <a:ahLst/>
              <a:cxnLst/>
              <a:rect l="l" t="t" r="r" b="b"/>
              <a:pathLst>
                <a:path w="1266190" h="914400">
                  <a:moveTo>
                    <a:pt x="633729" y="914400"/>
                  </a:moveTo>
                  <a:lnTo>
                    <a:pt x="578975" y="912723"/>
                  </a:lnTo>
                  <a:lnTo>
                    <a:pt x="525528" y="907785"/>
                  </a:lnTo>
                  <a:lnTo>
                    <a:pt x="473578" y="899722"/>
                  </a:lnTo>
                  <a:lnTo>
                    <a:pt x="423313" y="888670"/>
                  </a:lnTo>
                  <a:lnTo>
                    <a:pt x="374922" y="874766"/>
                  </a:lnTo>
                  <a:lnTo>
                    <a:pt x="328594" y="858148"/>
                  </a:lnTo>
                  <a:lnTo>
                    <a:pt x="284518" y="838951"/>
                  </a:lnTo>
                  <a:lnTo>
                    <a:pt x="242883" y="817311"/>
                  </a:lnTo>
                  <a:lnTo>
                    <a:pt x="203877" y="793367"/>
                  </a:lnTo>
                  <a:lnTo>
                    <a:pt x="167690" y="767254"/>
                  </a:lnTo>
                  <a:lnTo>
                    <a:pt x="134510" y="739110"/>
                  </a:lnTo>
                  <a:lnTo>
                    <a:pt x="104527" y="709069"/>
                  </a:lnTo>
                  <a:lnTo>
                    <a:pt x="77928" y="677271"/>
                  </a:lnTo>
                  <a:lnTo>
                    <a:pt x="54904" y="643850"/>
                  </a:lnTo>
                  <a:lnTo>
                    <a:pt x="35642" y="608944"/>
                  </a:lnTo>
                  <a:lnTo>
                    <a:pt x="20332" y="572689"/>
                  </a:lnTo>
                  <a:lnTo>
                    <a:pt x="9162" y="535223"/>
                  </a:lnTo>
                  <a:lnTo>
                    <a:pt x="2322" y="496680"/>
                  </a:lnTo>
                  <a:lnTo>
                    <a:pt x="0" y="457200"/>
                  </a:lnTo>
                  <a:lnTo>
                    <a:pt x="2322" y="417719"/>
                  </a:lnTo>
                  <a:lnTo>
                    <a:pt x="9162" y="379176"/>
                  </a:lnTo>
                  <a:lnTo>
                    <a:pt x="20332" y="341710"/>
                  </a:lnTo>
                  <a:lnTo>
                    <a:pt x="35642" y="305455"/>
                  </a:lnTo>
                  <a:lnTo>
                    <a:pt x="54904" y="270549"/>
                  </a:lnTo>
                  <a:lnTo>
                    <a:pt x="77928" y="237128"/>
                  </a:lnTo>
                  <a:lnTo>
                    <a:pt x="104527" y="205330"/>
                  </a:lnTo>
                  <a:lnTo>
                    <a:pt x="134510" y="175289"/>
                  </a:lnTo>
                  <a:lnTo>
                    <a:pt x="167690" y="147145"/>
                  </a:lnTo>
                  <a:lnTo>
                    <a:pt x="203877" y="121032"/>
                  </a:lnTo>
                  <a:lnTo>
                    <a:pt x="242883" y="97088"/>
                  </a:lnTo>
                  <a:lnTo>
                    <a:pt x="284518" y="75448"/>
                  </a:lnTo>
                  <a:lnTo>
                    <a:pt x="328594" y="56251"/>
                  </a:lnTo>
                  <a:lnTo>
                    <a:pt x="374922" y="39633"/>
                  </a:lnTo>
                  <a:lnTo>
                    <a:pt x="423313" y="25729"/>
                  </a:lnTo>
                  <a:lnTo>
                    <a:pt x="473578" y="14677"/>
                  </a:lnTo>
                  <a:lnTo>
                    <a:pt x="525528" y="6614"/>
                  </a:lnTo>
                  <a:lnTo>
                    <a:pt x="578975" y="1676"/>
                  </a:lnTo>
                  <a:lnTo>
                    <a:pt x="633729" y="0"/>
                  </a:lnTo>
                  <a:lnTo>
                    <a:pt x="688294" y="1676"/>
                  </a:lnTo>
                  <a:lnTo>
                    <a:pt x="741570" y="6614"/>
                  </a:lnTo>
                  <a:lnTo>
                    <a:pt x="793370" y="14677"/>
                  </a:lnTo>
                  <a:lnTo>
                    <a:pt x="843501" y="25729"/>
                  </a:lnTo>
                  <a:lnTo>
                    <a:pt x="891775" y="39633"/>
                  </a:lnTo>
                  <a:lnTo>
                    <a:pt x="938002" y="56251"/>
                  </a:lnTo>
                  <a:lnTo>
                    <a:pt x="981991" y="75448"/>
                  </a:lnTo>
                  <a:lnTo>
                    <a:pt x="1023553" y="97088"/>
                  </a:lnTo>
                  <a:lnTo>
                    <a:pt x="1062497" y="121032"/>
                  </a:lnTo>
                  <a:lnTo>
                    <a:pt x="1098634" y="147145"/>
                  </a:lnTo>
                  <a:lnTo>
                    <a:pt x="1131774" y="175289"/>
                  </a:lnTo>
                  <a:lnTo>
                    <a:pt x="1161726" y="205330"/>
                  </a:lnTo>
                  <a:lnTo>
                    <a:pt x="1188301" y="237128"/>
                  </a:lnTo>
                  <a:lnTo>
                    <a:pt x="1211309" y="270549"/>
                  </a:lnTo>
                  <a:lnTo>
                    <a:pt x="1230559" y="305455"/>
                  </a:lnTo>
                  <a:lnTo>
                    <a:pt x="1245862" y="341710"/>
                  </a:lnTo>
                  <a:lnTo>
                    <a:pt x="1257029" y="379176"/>
                  </a:lnTo>
                  <a:lnTo>
                    <a:pt x="1263868" y="417719"/>
                  </a:lnTo>
                  <a:lnTo>
                    <a:pt x="1266190" y="457200"/>
                  </a:lnTo>
                  <a:lnTo>
                    <a:pt x="1263868" y="496680"/>
                  </a:lnTo>
                  <a:lnTo>
                    <a:pt x="1257029" y="535223"/>
                  </a:lnTo>
                  <a:lnTo>
                    <a:pt x="1245862" y="572689"/>
                  </a:lnTo>
                  <a:lnTo>
                    <a:pt x="1230559" y="608944"/>
                  </a:lnTo>
                  <a:lnTo>
                    <a:pt x="1211309" y="643850"/>
                  </a:lnTo>
                  <a:lnTo>
                    <a:pt x="1188301" y="677271"/>
                  </a:lnTo>
                  <a:lnTo>
                    <a:pt x="1161726" y="709069"/>
                  </a:lnTo>
                  <a:lnTo>
                    <a:pt x="1131774" y="739110"/>
                  </a:lnTo>
                  <a:lnTo>
                    <a:pt x="1098634" y="767254"/>
                  </a:lnTo>
                  <a:lnTo>
                    <a:pt x="1062497" y="793367"/>
                  </a:lnTo>
                  <a:lnTo>
                    <a:pt x="1023553" y="817311"/>
                  </a:lnTo>
                  <a:lnTo>
                    <a:pt x="981991" y="838951"/>
                  </a:lnTo>
                  <a:lnTo>
                    <a:pt x="938002" y="858148"/>
                  </a:lnTo>
                  <a:lnTo>
                    <a:pt x="891775" y="874766"/>
                  </a:lnTo>
                  <a:lnTo>
                    <a:pt x="843501" y="888670"/>
                  </a:lnTo>
                  <a:lnTo>
                    <a:pt x="793370" y="899722"/>
                  </a:lnTo>
                  <a:lnTo>
                    <a:pt x="741570" y="907785"/>
                  </a:lnTo>
                  <a:lnTo>
                    <a:pt x="688294" y="912723"/>
                  </a:lnTo>
                  <a:lnTo>
                    <a:pt x="633729" y="9144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192009" y="3721100"/>
            <a:ext cx="10902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Narrow"/>
                <a:cs typeface="Arial Narrow"/>
              </a:rPr>
              <a:t>RECEIVER</a:t>
            </a:r>
            <a:endParaRPr sz="2000">
              <a:latin typeface="Arial Narrow"/>
              <a:cs typeface="Arial Narrow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83789" y="3422650"/>
            <a:ext cx="1421130" cy="1155700"/>
            <a:chOff x="2383789" y="3422650"/>
            <a:chExt cx="1421130" cy="1155700"/>
          </a:xfrm>
        </p:grpSpPr>
        <p:sp>
          <p:nvSpPr>
            <p:cNvPr id="12" name="object 12"/>
            <p:cNvSpPr/>
            <p:nvPr/>
          </p:nvSpPr>
          <p:spPr>
            <a:xfrm>
              <a:off x="2390139" y="3429000"/>
              <a:ext cx="1408430" cy="1143000"/>
            </a:xfrm>
            <a:custGeom>
              <a:avLst/>
              <a:gdLst/>
              <a:ahLst/>
              <a:cxnLst/>
              <a:rect l="l" t="t" r="r" b="b"/>
              <a:pathLst>
                <a:path w="1408429" h="1143000">
                  <a:moveTo>
                    <a:pt x="704850" y="0"/>
                  </a:moveTo>
                  <a:lnTo>
                    <a:pt x="652327" y="1564"/>
                  </a:lnTo>
                  <a:lnTo>
                    <a:pt x="600840" y="6183"/>
                  </a:lnTo>
                  <a:lnTo>
                    <a:pt x="550525" y="13747"/>
                  </a:lnTo>
                  <a:lnTo>
                    <a:pt x="501520" y="24148"/>
                  </a:lnTo>
                  <a:lnTo>
                    <a:pt x="453961" y="37275"/>
                  </a:lnTo>
                  <a:lnTo>
                    <a:pt x="407987" y="53019"/>
                  </a:lnTo>
                  <a:lnTo>
                    <a:pt x="363735" y="71271"/>
                  </a:lnTo>
                  <a:lnTo>
                    <a:pt x="321342" y="91920"/>
                  </a:lnTo>
                  <a:lnTo>
                    <a:pt x="280945" y="114859"/>
                  </a:lnTo>
                  <a:lnTo>
                    <a:pt x="242683" y="139976"/>
                  </a:lnTo>
                  <a:lnTo>
                    <a:pt x="206692" y="167163"/>
                  </a:lnTo>
                  <a:lnTo>
                    <a:pt x="173110" y="196310"/>
                  </a:lnTo>
                  <a:lnTo>
                    <a:pt x="142074" y="227308"/>
                  </a:lnTo>
                  <a:lnTo>
                    <a:pt x="113721" y="260047"/>
                  </a:lnTo>
                  <a:lnTo>
                    <a:pt x="88190" y="294418"/>
                  </a:lnTo>
                  <a:lnTo>
                    <a:pt x="65617" y="330310"/>
                  </a:lnTo>
                  <a:lnTo>
                    <a:pt x="46140" y="367615"/>
                  </a:lnTo>
                  <a:lnTo>
                    <a:pt x="29896" y="406224"/>
                  </a:lnTo>
                  <a:lnTo>
                    <a:pt x="17022" y="446026"/>
                  </a:lnTo>
                  <a:lnTo>
                    <a:pt x="7657" y="486912"/>
                  </a:lnTo>
                  <a:lnTo>
                    <a:pt x="1937" y="528773"/>
                  </a:lnTo>
                  <a:lnTo>
                    <a:pt x="0" y="571500"/>
                  </a:lnTo>
                  <a:lnTo>
                    <a:pt x="1937" y="614068"/>
                  </a:lnTo>
                  <a:lnTo>
                    <a:pt x="7657" y="655800"/>
                  </a:lnTo>
                  <a:lnTo>
                    <a:pt x="17022" y="696585"/>
                  </a:lnTo>
                  <a:lnTo>
                    <a:pt x="29896" y="736311"/>
                  </a:lnTo>
                  <a:lnTo>
                    <a:pt x="46140" y="774866"/>
                  </a:lnTo>
                  <a:lnTo>
                    <a:pt x="65617" y="812139"/>
                  </a:lnTo>
                  <a:lnTo>
                    <a:pt x="88190" y="848018"/>
                  </a:lnTo>
                  <a:lnTo>
                    <a:pt x="113721" y="882391"/>
                  </a:lnTo>
                  <a:lnTo>
                    <a:pt x="142074" y="915147"/>
                  </a:lnTo>
                  <a:lnTo>
                    <a:pt x="173110" y="946173"/>
                  </a:lnTo>
                  <a:lnTo>
                    <a:pt x="206692" y="975360"/>
                  </a:lnTo>
                  <a:lnTo>
                    <a:pt x="242683" y="1002593"/>
                  </a:lnTo>
                  <a:lnTo>
                    <a:pt x="280945" y="1027763"/>
                  </a:lnTo>
                  <a:lnTo>
                    <a:pt x="321342" y="1050758"/>
                  </a:lnTo>
                  <a:lnTo>
                    <a:pt x="363735" y="1071465"/>
                  </a:lnTo>
                  <a:lnTo>
                    <a:pt x="407987" y="1089774"/>
                  </a:lnTo>
                  <a:lnTo>
                    <a:pt x="453961" y="1105572"/>
                  </a:lnTo>
                  <a:lnTo>
                    <a:pt x="501520" y="1118748"/>
                  </a:lnTo>
                  <a:lnTo>
                    <a:pt x="550525" y="1129191"/>
                  </a:lnTo>
                  <a:lnTo>
                    <a:pt x="600840" y="1136788"/>
                  </a:lnTo>
                  <a:lnTo>
                    <a:pt x="652327" y="1141428"/>
                  </a:lnTo>
                  <a:lnTo>
                    <a:pt x="704850" y="1143000"/>
                  </a:lnTo>
                  <a:lnTo>
                    <a:pt x="757364" y="1141428"/>
                  </a:lnTo>
                  <a:lnTo>
                    <a:pt x="808829" y="1136788"/>
                  </a:lnTo>
                  <a:lnTo>
                    <a:pt x="859109" y="1129191"/>
                  </a:lnTo>
                  <a:lnTo>
                    <a:pt x="908069" y="1118748"/>
                  </a:lnTo>
                  <a:lnTo>
                    <a:pt x="955571" y="1105572"/>
                  </a:lnTo>
                  <a:lnTo>
                    <a:pt x="1001480" y="1089774"/>
                  </a:lnTo>
                  <a:lnTo>
                    <a:pt x="1045660" y="1071465"/>
                  </a:lnTo>
                  <a:lnTo>
                    <a:pt x="1087975" y="1050758"/>
                  </a:lnTo>
                  <a:lnTo>
                    <a:pt x="1128290" y="1027763"/>
                  </a:lnTo>
                  <a:lnTo>
                    <a:pt x="1166467" y="1002593"/>
                  </a:lnTo>
                  <a:lnTo>
                    <a:pt x="1202372" y="975360"/>
                  </a:lnTo>
                  <a:lnTo>
                    <a:pt x="1235868" y="946173"/>
                  </a:lnTo>
                  <a:lnTo>
                    <a:pt x="1266819" y="915147"/>
                  </a:lnTo>
                  <a:lnTo>
                    <a:pt x="1295089" y="882391"/>
                  </a:lnTo>
                  <a:lnTo>
                    <a:pt x="1320543" y="848018"/>
                  </a:lnTo>
                  <a:lnTo>
                    <a:pt x="1343044" y="812139"/>
                  </a:lnTo>
                  <a:lnTo>
                    <a:pt x="1362456" y="774866"/>
                  </a:lnTo>
                  <a:lnTo>
                    <a:pt x="1378644" y="736311"/>
                  </a:lnTo>
                  <a:lnTo>
                    <a:pt x="1391471" y="696585"/>
                  </a:lnTo>
                  <a:lnTo>
                    <a:pt x="1400802" y="655800"/>
                  </a:lnTo>
                  <a:lnTo>
                    <a:pt x="1406500" y="614068"/>
                  </a:lnTo>
                  <a:lnTo>
                    <a:pt x="1408430" y="571500"/>
                  </a:lnTo>
                  <a:lnTo>
                    <a:pt x="1406500" y="528773"/>
                  </a:lnTo>
                  <a:lnTo>
                    <a:pt x="1400802" y="486912"/>
                  </a:lnTo>
                  <a:lnTo>
                    <a:pt x="1391471" y="446026"/>
                  </a:lnTo>
                  <a:lnTo>
                    <a:pt x="1378644" y="406224"/>
                  </a:lnTo>
                  <a:lnTo>
                    <a:pt x="1362456" y="367615"/>
                  </a:lnTo>
                  <a:lnTo>
                    <a:pt x="1343044" y="330310"/>
                  </a:lnTo>
                  <a:lnTo>
                    <a:pt x="1320543" y="294418"/>
                  </a:lnTo>
                  <a:lnTo>
                    <a:pt x="1295089" y="260047"/>
                  </a:lnTo>
                  <a:lnTo>
                    <a:pt x="1266819" y="227308"/>
                  </a:lnTo>
                  <a:lnTo>
                    <a:pt x="1235868" y="196310"/>
                  </a:lnTo>
                  <a:lnTo>
                    <a:pt x="1202372" y="167163"/>
                  </a:lnTo>
                  <a:lnTo>
                    <a:pt x="1166467" y="139976"/>
                  </a:lnTo>
                  <a:lnTo>
                    <a:pt x="1128290" y="114859"/>
                  </a:lnTo>
                  <a:lnTo>
                    <a:pt x="1087975" y="91920"/>
                  </a:lnTo>
                  <a:lnTo>
                    <a:pt x="1045660" y="71271"/>
                  </a:lnTo>
                  <a:lnTo>
                    <a:pt x="1001480" y="53019"/>
                  </a:lnTo>
                  <a:lnTo>
                    <a:pt x="955571" y="37275"/>
                  </a:lnTo>
                  <a:lnTo>
                    <a:pt x="908069" y="24148"/>
                  </a:lnTo>
                  <a:lnTo>
                    <a:pt x="859109" y="13747"/>
                  </a:lnTo>
                  <a:lnTo>
                    <a:pt x="808829" y="6183"/>
                  </a:lnTo>
                  <a:lnTo>
                    <a:pt x="757364" y="1564"/>
                  </a:lnTo>
                  <a:lnTo>
                    <a:pt x="704850" y="0"/>
                  </a:lnTo>
                  <a:close/>
                </a:path>
              </a:pathLst>
            </a:custGeom>
            <a:solidFill>
              <a:srgbClr val="4C4C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90139" y="3429000"/>
              <a:ext cx="1408430" cy="1143000"/>
            </a:xfrm>
            <a:custGeom>
              <a:avLst/>
              <a:gdLst/>
              <a:ahLst/>
              <a:cxnLst/>
              <a:rect l="l" t="t" r="r" b="b"/>
              <a:pathLst>
                <a:path w="1408429" h="1143000">
                  <a:moveTo>
                    <a:pt x="704850" y="1143000"/>
                  </a:moveTo>
                  <a:lnTo>
                    <a:pt x="652327" y="1141428"/>
                  </a:lnTo>
                  <a:lnTo>
                    <a:pt x="600840" y="1136788"/>
                  </a:lnTo>
                  <a:lnTo>
                    <a:pt x="550525" y="1129191"/>
                  </a:lnTo>
                  <a:lnTo>
                    <a:pt x="501520" y="1118748"/>
                  </a:lnTo>
                  <a:lnTo>
                    <a:pt x="453961" y="1105572"/>
                  </a:lnTo>
                  <a:lnTo>
                    <a:pt x="407987" y="1089774"/>
                  </a:lnTo>
                  <a:lnTo>
                    <a:pt x="363735" y="1071465"/>
                  </a:lnTo>
                  <a:lnTo>
                    <a:pt x="321342" y="1050758"/>
                  </a:lnTo>
                  <a:lnTo>
                    <a:pt x="280945" y="1027763"/>
                  </a:lnTo>
                  <a:lnTo>
                    <a:pt x="242683" y="1002593"/>
                  </a:lnTo>
                  <a:lnTo>
                    <a:pt x="206692" y="975360"/>
                  </a:lnTo>
                  <a:lnTo>
                    <a:pt x="173110" y="946173"/>
                  </a:lnTo>
                  <a:lnTo>
                    <a:pt x="142074" y="915147"/>
                  </a:lnTo>
                  <a:lnTo>
                    <a:pt x="113721" y="882391"/>
                  </a:lnTo>
                  <a:lnTo>
                    <a:pt x="88190" y="848018"/>
                  </a:lnTo>
                  <a:lnTo>
                    <a:pt x="65617" y="812139"/>
                  </a:lnTo>
                  <a:lnTo>
                    <a:pt x="46140" y="774866"/>
                  </a:lnTo>
                  <a:lnTo>
                    <a:pt x="29896" y="736311"/>
                  </a:lnTo>
                  <a:lnTo>
                    <a:pt x="17022" y="696585"/>
                  </a:lnTo>
                  <a:lnTo>
                    <a:pt x="7657" y="655800"/>
                  </a:lnTo>
                  <a:lnTo>
                    <a:pt x="1937" y="614068"/>
                  </a:lnTo>
                  <a:lnTo>
                    <a:pt x="0" y="571500"/>
                  </a:lnTo>
                  <a:lnTo>
                    <a:pt x="1937" y="528773"/>
                  </a:lnTo>
                  <a:lnTo>
                    <a:pt x="7657" y="486912"/>
                  </a:lnTo>
                  <a:lnTo>
                    <a:pt x="17022" y="446026"/>
                  </a:lnTo>
                  <a:lnTo>
                    <a:pt x="29896" y="406224"/>
                  </a:lnTo>
                  <a:lnTo>
                    <a:pt x="46140" y="367615"/>
                  </a:lnTo>
                  <a:lnTo>
                    <a:pt x="65617" y="330310"/>
                  </a:lnTo>
                  <a:lnTo>
                    <a:pt x="88190" y="294418"/>
                  </a:lnTo>
                  <a:lnTo>
                    <a:pt x="113721" y="260047"/>
                  </a:lnTo>
                  <a:lnTo>
                    <a:pt x="142074" y="227308"/>
                  </a:lnTo>
                  <a:lnTo>
                    <a:pt x="173110" y="196310"/>
                  </a:lnTo>
                  <a:lnTo>
                    <a:pt x="206692" y="167163"/>
                  </a:lnTo>
                  <a:lnTo>
                    <a:pt x="242683" y="139976"/>
                  </a:lnTo>
                  <a:lnTo>
                    <a:pt x="280945" y="114859"/>
                  </a:lnTo>
                  <a:lnTo>
                    <a:pt x="321342" y="91920"/>
                  </a:lnTo>
                  <a:lnTo>
                    <a:pt x="363735" y="71271"/>
                  </a:lnTo>
                  <a:lnTo>
                    <a:pt x="407987" y="53019"/>
                  </a:lnTo>
                  <a:lnTo>
                    <a:pt x="453961" y="37275"/>
                  </a:lnTo>
                  <a:lnTo>
                    <a:pt x="501520" y="24148"/>
                  </a:lnTo>
                  <a:lnTo>
                    <a:pt x="550525" y="13747"/>
                  </a:lnTo>
                  <a:lnTo>
                    <a:pt x="600840" y="6183"/>
                  </a:lnTo>
                  <a:lnTo>
                    <a:pt x="652327" y="1564"/>
                  </a:lnTo>
                  <a:lnTo>
                    <a:pt x="704850" y="0"/>
                  </a:lnTo>
                  <a:lnTo>
                    <a:pt x="757364" y="1564"/>
                  </a:lnTo>
                  <a:lnTo>
                    <a:pt x="808829" y="6183"/>
                  </a:lnTo>
                  <a:lnTo>
                    <a:pt x="859109" y="13747"/>
                  </a:lnTo>
                  <a:lnTo>
                    <a:pt x="908069" y="24148"/>
                  </a:lnTo>
                  <a:lnTo>
                    <a:pt x="955571" y="37275"/>
                  </a:lnTo>
                  <a:lnTo>
                    <a:pt x="1001480" y="53019"/>
                  </a:lnTo>
                  <a:lnTo>
                    <a:pt x="1045660" y="71271"/>
                  </a:lnTo>
                  <a:lnTo>
                    <a:pt x="1087975" y="91920"/>
                  </a:lnTo>
                  <a:lnTo>
                    <a:pt x="1128290" y="114859"/>
                  </a:lnTo>
                  <a:lnTo>
                    <a:pt x="1166467" y="139976"/>
                  </a:lnTo>
                  <a:lnTo>
                    <a:pt x="1202372" y="167163"/>
                  </a:lnTo>
                  <a:lnTo>
                    <a:pt x="1235868" y="196310"/>
                  </a:lnTo>
                  <a:lnTo>
                    <a:pt x="1266819" y="227308"/>
                  </a:lnTo>
                  <a:lnTo>
                    <a:pt x="1295089" y="260047"/>
                  </a:lnTo>
                  <a:lnTo>
                    <a:pt x="1320543" y="294418"/>
                  </a:lnTo>
                  <a:lnTo>
                    <a:pt x="1343044" y="330310"/>
                  </a:lnTo>
                  <a:lnTo>
                    <a:pt x="1362456" y="367615"/>
                  </a:lnTo>
                  <a:lnTo>
                    <a:pt x="1378644" y="406224"/>
                  </a:lnTo>
                  <a:lnTo>
                    <a:pt x="1391471" y="446026"/>
                  </a:lnTo>
                  <a:lnTo>
                    <a:pt x="1400802" y="486912"/>
                  </a:lnTo>
                  <a:lnTo>
                    <a:pt x="1406500" y="528773"/>
                  </a:lnTo>
                  <a:lnTo>
                    <a:pt x="1408430" y="571500"/>
                  </a:lnTo>
                  <a:lnTo>
                    <a:pt x="1406500" y="614068"/>
                  </a:lnTo>
                  <a:lnTo>
                    <a:pt x="1400802" y="655800"/>
                  </a:lnTo>
                  <a:lnTo>
                    <a:pt x="1391471" y="696585"/>
                  </a:lnTo>
                  <a:lnTo>
                    <a:pt x="1378644" y="736311"/>
                  </a:lnTo>
                  <a:lnTo>
                    <a:pt x="1362456" y="774866"/>
                  </a:lnTo>
                  <a:lnTo>
                    <a:pt x="1343044" y="812139"/>
                  </a:lnTo>
                  <a:lnTo>
                    <a:pt x="1320543" y="848018"/>
                  </a:lnTo>
                  <a:lnTo>
                    <a:pt x="1295089" y="882391"/>
                  </a:lnTo>
                  <a:lnTo>
                    <a:pt x="1266819" y="915147"/>
                  </a:lnTo>
                  <a:lnTo>
                    <a:pt x="1235868" y="946173"/>
                  </a:lnTo>
                  <a:lnTo>
                    <a:pt x="1202372" y="975360"/>
                  </a:lnTo>
                  <a:lnTo>
                    <a:pt x="1166467" y="1002593"/>
                  </a:lnTo>
                  <a:lnTo>
                    <a:pt x="1128290" y="1027763"/>
                  </a:lnTo>
                  <a:lnTo>
                    <a:pt x="1087975" y="1050758"/>
                  </a:lnTo>
                  <a:lnTo>
                    <a:pt x="1045660" y="1071465"/>
                  </a:lnTo>
                  <a:lnTo>
                    <a:pt x="1001480" y="1089774"/>
                  </a:lnTo>
                  <a:lnTo>
                    <a:pt x="955571" y="1105572"/>
                  </a:lnTo>
                  <a:lnTo>
                    <a:pt x="908069" y="1118748"/>
                  </a:lnTo>
                  <a:lnTo>
                    <a:pt x="859109" y="1129191"/>
                  </a:lnTo>
                  <a:lnTo>
                    <a:pt x="808829" y="1136788"/>
                  </a:lnTo>
                  <a:lnTo>
                    <a:pt x="757364" y="1141428"/>
                  </a:lnTo>
                  <a:lnTo>
                    <a:pt x="704850" y="11430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18410" y="3835400"/>
            <a:ext cx="11506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Narrow"/>
                <a:cs typeface="Arial Narrow"/>
              </a:rPr>
              <a:t>E</a:t>
            </a:r>
            <a:r>
              <a:rPr sz="2000" spc="5" dirty="0">
                <a:solidFill>
                  <a:srgbClr val="FF0000"/>
                </a:solidFill>
                <a:latin typeface="Arial Narrow"/>
                <a:cs typeface="Arial Narrow"/>
              </a:rPr>
              <a:t>NC</a:t>
            </a:r>
            <a:r>
              <a:rPr sz="2000" dirty="0">
                <a:solidFill>
                  <a:srgbClr val="FF0000"/>
                </a:solidFill>
                <a:latin typeface="Arial Narrow"/>
                <a:cs typeface="Arial Narrow"/>
              </a:rPr>
              <a:t>O</a:t>
            </a:r>
            <a:r>
              <a:rPr sz="2000" spc="5" dirty="0">
                <a:solidFill>
                  <a:srgbClr val="FF0000"/>
                </a:solidFill>
                <a:latin typeface="Arial Narrow"/>
                <a:cs typeface="Arial Narrow"/>
              </a:rPr>
              <a:t>D</a:t>
            </a:r>
            <a:r>
              <a:rPr sz="2000" dirty="0">
                <a:solidFill>
                  <a:srgbClr val="FF0000"/>
                </a:solidFill>
                <a:latin typeface="Arial Narrow"/>
                <a:cs typeface="Arial Narrow"/>
              </a:rPr>
              <a:t>I</a:t>
            </a:r>
            <a:r>
              <a:rPr sz="2000" spc="-5" dirty="0">
                <a:latin typeface="Arial Narrow"/>
                <a:cs typeface="Arial Narrow"/>
              </a:rPr>
              <a:t>N</a:t>
            </a:r>
            <a:r>
              <a:rPr sz="2000" dirty="0">
                <a:latin typeface="Arial Narrow"/>
                <a:cs typeface="Arial Narrow"/>
              </a:rPr>
              <a:t>G</a:t>
            </a:r>
            <a:endParaRPr sz="2000">
              <a:latin typeface="Arial Narrow"/>
              <a:cs typeface="Arial Narrow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10200" y="3422650"/>
            <a:ext cx="1348740" cy="1155700"/>
            <a:chOff x="5410200" y="3422650"/>
            <a:chExt cx="1348740" cy="1155700"/>
          </a:xfrm>
        </p:grpSpPr>
        <p:sp>
          <p:nvSpPr>
            <p:cNvPr id="16" name="object 16"/>
            <p:cNvSpPr/>
            <p:nvPr/>
          </p:nvSpPr>
          <p:spPr>
            <a:xfrm>
              <a:off x="5416550" y="3429000"/>
              <a:ext cx="1336040" cy="1143000"/>
            </a:xfrm>
            <a:custGeom>
              <a:avLst/>
              <a:gdLst/>
              <a:ahLst/>
              <a:cxnLst/>
              <a:rect l="l" t="t" r="r" b="b"/>
              <a:pathLst>
                <a:path w="1336040" h="1143000">
                  <a:moveTo>
                    <a:pt x="668020" y="0"/>
                  </a:moveTo>
                  <a:lnTo>
                    <a:pt x="615732" y="1715"/>
                  </a:lnTo>
                  <a:lnTo>
                    <a:pt x="564560" y="6778"/>
                  </a:lnTo>
                  <a:lnTo>
                    <a:pt x="514649" y="15062"/>
                  </a:lnTo>
                  <a:lnTo>
                    <a:pt x="466149" y="26441"/>
                  </a:lnTo>
                  <a:lnTo>
                    <a:pt x="419205" y="40790"/>
                  </a:lnTo>
                  <a:lnTo>
                    <a:pt x="373965" y="57983"/>
                  </a:lnTo>
                  <a:lnTo>
                    <a:pt x="330576" y="77893"/>
                  </a:lnTo>
                  <a:lnTo>
                    <a:pt x="289186" y="100395"/>
                  </a:lnTo>
                  <a:lnTo>
                    <a:pt x="249941" y="125363"/>
                  </a:lnTo>
                  <a:lnTo>
                    <a:pt x="212990" y="152671"/>
                  </a:lnTo>
                  <a:lnTo>
                    <a:pt x="178480" y="182193"/>
                  </a:lnTo>
                  <a:lnTo>
                    <a:pt x="146557" y="213804"/>
                  </a:lnTo>
                  <a:lnTo>
                    <a:pt x="117369" y="247377"/>
                  </a:lnTo>
                  <a:lnTo>
                    <a:pt x="91063" y="282786"/>
                  </a:lnTo>
                  <a:lnTo>
                    <a:pt x="67787" y="319906"/>
                  </a:lnTo>
                  <a:lnTo>
                    <a:pt x="47688" y="358611"/>
                  </a:lnTo>
                  <a:lnTo>
                    <a:pt x="30913" y="398775"/>
                  </a:lnTo>
                  <a:lnTo>
                    <a:pt x="17609" y="440271"/>
                  </a:lnTo>
                  <a:lnTo>
                    <a:pt x="7924" y="482975"/>
                  </a:lnTo>
                  <a:lnTo>
                    <a:pt x="2005" y="526759"/>
                  </a:lnTo>
                  <a:lnTo>
                    <a:pt x="0" y="571500"/>
                  </a:lnTo>
                  <a:lnTo>
                    <a:pt x="2005" y="616075"/>
                  </a:lnTo>
                  <a:lnTo>
                    <a:pt x="7924" y="659727"/>
                  </a:lnTo>
                  <a:lnTo>
                    <a:pt x="17609" y="702328"/>
                  </a:lnTo>
                  <a:lnTo>
                    <a:pt x="30913" y="743749"/>
                  </a:lnTo>
                  <a:lnTo>
                    <a:pt x="47688" y="783861"/>
                  </a:lnTo>
                  <a:lnTo>
                    <a:pt x="67787" y="822537"/>
                  </a:lnTo>
                  <a:lnTo>
                    <a:pt x="91063" y="859648"/>
                  </a:lnTo>
                  <a:lnTo>
                    <a:pt x="117369" y="895066"/>
                  </a:lnTo>
                  <a:lnTo>
                    <a:pt x="146557" y="928662"/>
                  </a:lnTo>
                  <a:lnTo>
                    <a:pt x="178480" y="960308"/>
                  </a:lnTo>
                  <a:lnTo>
                    <a:pt x="212990" y="989875"/>
                  </a:lnTo>
                  <a:lnTo>
                    <a:pt x="249941" y="1017236"/>
                  </a:lnTo>
                  <a:lnTo>
                    <a:pt x="289186" y="1042262"/>
                  </a:lnTo>
                  <a:lnTo>
                    <a:pt x="330576" y="1064824"/>
                  </a:lnTo>
                  <a:lnTo>
                    <a:pt x="373965" y="1084794"/>
                  </a:lnTo>
                  <a:lnTo>
                    <a:pt x="419205" y="1102044"/>
                  </a:lnTo>
                  <a:lnTo>
                    <a:pt x="466149" y="1116446"/>
                  </a:lnTo>
                  <a:lnTo>
                    <a:pt x="514649" y="1127871"/>
                  </a:lnTo>
                  <a:lnTo>
                    <a:pt x="564560" y="1136190"/>
                  </a:lnTo>
                  <a:lnTo>
                    <a:pt x="615732" y="1141276"/>
                  </a:lnTo>
                  <a:lnTo>
                    <a:pt x="668020" y="1143000"/>
                  </a:lnTo>
                  <a:lnTo>
                    <a:pt x="720307" y="1141276"/>
                  </a:lnTo>
                  <a:lnTo>
                    <a:pt x="771479" y="1136190"/>
                  </a:lnTo>
                  <a:lnTo>
                    <a:pt x="821390" y="1127871"/>
                  </a:lnTo>
                  <a:lnTo>
                    <a:pt x="869890" y="1116446"/>
                  </a:lnTo>
                  <a:lnTo>
                    <a:pt x="916834" y="1102044"/>
                  </a:lnTo>
                  <a:lnTo>
                    <a:pt x="962074" y="1084794"/>
                  </a:lnTo>
                  <a:lnTo>
                    <a:pt x="1005463" y="1064824"/>
                  </a:lnTo>
                  <a:lnTo>
                    <a:pt x="1046853" y="1042262"/>
                  </a:lnTo>
                  <a:lnTo>
                    <a:pt x="1086098" y="1017236"/>
                  </a:lnTo>
                  <a:lnTo>
                    <a:pt x="1123049" y="989875"/>
                  </a:lnTo>
                  <a:lnTo>
                    <a:pt x="1157559" y="960308"/>
                  </a:lnTo>
                  <a:lnTo>
                    <a:pt x="1189482" y="928662"/>
                  </a:lnTo>
                  <a:lnTo>
                    <a:pt x="1218670" y="895066"/>
                  </a:lnTo>
                  <a:lnTo>
                    <a:pt x="1244976" y="859648"/>
                  </a:lnTo>
                  <a:lnTo>
                    <a:pt x="1268252" y="822537"/>
                  </a:lnTo>
                  <a:lnTo>
                    <a:pt x="1288351" y="783861"/>
                  </a:lnTo>
                  <a:lnTo>
                    <a:pt x="1305126" y="743749"/>
                  </a:lnTo>
                  <a:lnTo>
                    <a:pt x="1318430" y="702328"/>
                  </a:lnTo>
                  <a:lnTo>
                    <a:pt x="1328115" y="659727"/>
                  </a:lnTo>
                  <a:lnTo>
                    <a:pt x="1334034" y="616075"/>
                  </a:lnTo>
                  <a:lnTo>
                    <a:pt x="1336040" y="571500"/>
                  </a:lnTo>
                  <a:lnTo>
                    <a:pt x="1334034" y="526759"/>
                  </a:lnTo>
                  <a:lnTo>
                    <a:pt x="1328115" y="482975"/>
                  </a:lnTo>
                  <a:lnTo>
                    <a:pt x="1318430" y="440271"/>
                  </a:lnTo>
                  <a:lnTo>
                    <a:pt x="1305126" y="398775"/>
                  </a:lnTo>
                  <a:lnTo>
                    <a:pt x="1288351" y="358611"/>
                  </a:lnTo>
                  <a:lnTo>
                    <a:pt x="1268252" y="319906"/>
                  </a:lnTo>
                  <a:lnTo>
                    <a:pt x="1244976" y="282786"/>
                  </a:lnTo>
                  <a:lnTo>
                    <a:pt x="1218670" y="247377"/>
                  </a:lnTo>
                  <a:lnTo>
                    <a:pt x="1189482" y="213804"/>
                  </a:lnTo>
                  <a:lnTo>
                    <a:pt x="1157559" y="182193"/>
                  </a:lnTo>
                  <a:lnTo>
                    <a:pt x="1123049" y="152671"/>
                  </a:lnTo>
                  <a:lnTo>
                    <a:pt x="1086098" y="125363"/>
                  </a:lnTo>
                  <a:lnTo>
                    <a:pt x="1046853" y="100395"/>
                  </a:lnTo>
                  <a:lnTo>
                    <a:pt x="1005463" y="77893"/>
                  </a:lnTo>
                  <a:lnTo>
                    <a:pt x="962074" y="57983"/>
                  </a:lnTo>
                  <a:lnTo>
                    <a:pt x="916834" y="40790"/>
                  </a:lnTo>
                  <a:lnTo>
                    <a:pt x="869890" y="26441"/>
                  </a:lnTo>
                  <a:lnTo>
                    <a:pt x="821390" y="15062"/>
                  </a:lnTo>
                  <a:lnTo>
                    <a:pt x="771479" y="6778"/>
                  </a:lnTo>
                  <a:lnTo>
                    <a:pt x="720307" y="1715"/>
                  </a:lnTo>
                  <a:lnTo>
                    <a:pt x="668020" y="0"/>
                  </a:lnTo>
                  <a:close/>
                </a:path>
              </a:pathLst>
            </a:custGeom>
            <a:solidFill>
              <a:srgbClr val="4C4C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16550" y="3429000"/>
              <a:ext cx="1336040" cy="1143000"/>
            </a:xfrm>
            <a:custGeom>
              <a:avLst/>
              <a:gdLst/>
              <a:ahLst/>
              <a:cxnLst/>
              <a:rect l="l" t="t" r="r" b="b"/>
              <a:pathLst>
                <a:path w="1336040" h="1143000">
                  <a:moveTo>
                    <a:pt x="668020" y="1143000"/>
                  </a:moveTo>
                  <a:lnTo>
                    <a:pt x="615732" y="1141276"/>
                  </a:lnTo>
                  <a:lnTo>
                    <a:pt x="564560" y="1136190"/>
                  </a:lnTo>
                  <a:lnTo>
                    <a:pt x="514649" y="1127871"/>
                  </a:lnTo>
                  <a:lnTo>
                    <a:pt x="466149" y="1116446"/>
                  </a:lnTo>
                  <a:lnTo>
                    <a:pt x="419205" y="1102044"/>
                  </a:lnTo>
                  <a:lnTo>
                    <a:pt x="373965" y="1084794"/>
                  </a:lnTo>
                  <a:lnTo>
                    <a:pt x="330576" y="1064824"/>
                  </a:lnTo>
                  <a:lnTo>
                    <a:pt x="289186" y="1042262"/>
                  </a:lnTo>
                  <a:lnTo>
                    <a:pt x="249941" y="1017236"/>
                  </a:lnTo>
                  <a:lnTo>
                    <a:pt x="212990" y="989875"/>
                  </a:lnTo>
                  <a:lnTo>
                    <a:pt x="178480" y="960308"/>
                  </a:lnTo>
                  <a:lnTo>
                    <a:pt x="146557" y="928662"/>
                  </a:lnTo>
                  <a:lnTo>
                    <a:pt x="117369" y="895066"/>
                  </a:lnTo>
                  <a:lnTo>
                    <a:pt x="91063" y="859648"/>
                  </a:lnTo>
                  <a:lnTo>
                    <a:pt x="67787" y="822537"/>
                  </a:lnTo>
                  <a:lnTo>
                    <a:pt x="47688" y="783861"/>
                  </a:lnTo>
                  <a:lnTo>
                    <a:pt x="30913" y="743749"/>
                  </a:lnTo>
                  <a:lnTo>
                    <a:pt x="17609" y="702328"/>
                  </a:lnTo>
                  <a:lnTo>
                    <a:pt x="7924" y="659727"/>
                  </a:lnTo>
                  <a:lnTo>
                    <a:pt x="2005" y="616075"/>
                  </a:lnTo>
                  <a:lnTo>
                    <a:pt x="0" y="571500"/>
                  </a:lnTo>
                  <a:lnTo>
                    <a:pt x="2005" y="526759"/>
                  </a:lnTo>
                  <a:lnTo>
                    <a:pt x="7924" y="482975"/>
                  </a:lnTo>
                  <a:lnTo>
                    <a:pt x="17609" y="440271"/>
                  </a:lnTo>
                  <a:lnTo>
                    <a:pt x="30913" y="398775"/>
                  </a:lnTo>
                  <a:lnTo>
                    <a:pt x="47688" y="358611"/>
                  </a:lnTo>
                  <a:lnTo>
                    <a:pt x="67787" y="319906"/>
                  </a:lnTo>
                  <a:lnTo>
                    <a:pt x="91063" y="282786"/>
                  </a:lnTo>
                  <a:lnTo>
                    <a:pt x="117369" y="247377"/>
                  </a:lnTo>
                  <a:lnTo>
                    <a:pt x="146557" y="213804"/>
                  </a:lnTo>
                  <a:lnTo>
                    <a:pt x="178480" y="182193"/>
                  </a:lnTo>
                  <a:lnTo>
                    <a:pt x="212990" y="152671"/>
                  </a:lnTo>
                  <a:lnTo>
                    <a:pt x="249941" y="125363"/>
                  </a:lnTo>
                  <a:lnTo>
                    <a:pt x="289186" y="100395"/>
                  </a:lnTo>
                  <a:lnTo>
                    <a:pt x="330576" y="77893"/>
                  </a:lnTo>
                  <a:lnTo>
                    <a:pt x="373965" y="57983"/>
                  </a:lnTo>
                  <a:lnTo>
                    <a:pt x="419205" y="40790"/>
                  </a:lnTo>
                  <a:lnTo>
                    <a:pt x="466149" y="26441"/>
                  </a:lnTo>
                  <a:lnTo>
                    <a:pt x="514649" y="15062"/>
                  </a:lnTo>
                  <a:lnTo>
                    <a:pt x="564560" y="6778"/>
                  </a:lnTo>
                  <a:lnTo>
                    <a:pt x="615732" y="1715"/>
                  </a:lnTo>
                  <a:lnTo>
                    <a:pt x="668020" y="0"/>
                  </a:lnTo>
                  <a:lnTo>
                    <a:pt x="720307" y="1715"/>
                  </a:lnTo>
                  <a:lnTo>
                    <a:pt x="771479" y="6778"/>
                  </a:lnTo>
                  <a:lnTo>
                    <a:pt x="821390" y="15062"/>
                  </a:lnTo>
                  <a:lnTo>
                    <a:pt x="869890" y="26441"/>
                  </a:lnTo>
                  <a:lnTo>
                    <a:pt x="916834" y="40790"/>
                  </a:lnTo>
                  <a:lnTo>
                    <a:pt x="962074" y="57983"/>
                  </a:lnTo>
                  <a:lnTo>
                    <a:pt x="1005463" y="77893"/>
                  </a:lnTo>
                  <a:lnTo>
                    <a:pt x="1046853" y="100395"/>
                  </a:lnTo>
                  <a:lnTo>
                    <a:pt x="1086098" y="125363"/>
                  </a:lnTo>
                  <a:lnTo>
                    <a:pt x="1123049" y="152671"/>
                  </a:lnTo>
                  <a:lnTo>
                    <a:pt x="1157559" y="182193"/>
                  </a:lnTo>
                  <a:lnTo>
                    <a:pt x="1189482" y="213804"/>
                  </a:lnTo>
                  <a:lnTo>
                    <a:pt x="1218670" y="247377"/>
                  </a:lnTo>
                  <a:lnTo>
                    <a:pt x="1244976" y="282786"/>
                  </a:lnTo>
                  <a:lnTo>
                    <a:pt x="1268252" y="319906"/>
                  </a:lnTo>
                  <a:lnTo>
                    <a:pt x="1288351" y="358611"/>
                  </a:lnTo>
                  <a:lnTo>
                    <a:pt x="1305126" y="398775"/>
                  </a:lnTo>
                  <a:lnTo>
                    <a:pt x="1318430" y="440271"/>
                  </a:lnTo>
                  <a:lnTo>
                    <a:pt x="1328115" y="482975"/>
                  </a:lnTo>
                  <a:lnTo>
                    <a:pt x="1334034" y="526759"/>
                  </a:lnTo>
                  <a:lnTo>
                    <a:pt x="1336040" y="571500"/>
                  </a:lnTo>
                  <a:lnTo>
                    <a:pt x="1334034" y="616075"/>
                  </a:lnTo>
                  <a:lnTo>
                    <a:pt x="1328115" y="659727"/>
                  </a:lnTo>
                  <a:lnTo>
                    <a:pt x="1318430" y="702328"/>
                  </a:lnTo>
                  <a:lnTo>
                    <a:pt x="1305126" y="743749"/>
                  </a:lnTo>
                  <a:lnTo>
                    <a:pt x="1288351" y="783861"/>
                  </a:lnTo>
                  <a:lnTo>
                    <a:pt x="1268252" y="822537"/>
                  </a:lnTo>
                  <a:lnTo>
                    <a:pt x="1244976" y="859648"/>
                  </a:lnTo>
                  <a:lnTo>
                    <a:pt x="1218670" y="895066"/>
                  </a:lnTo>
                  <a:lnTo>
                    <a:pt x="1189482" y="928662"/>
                  </a:lnTo>
                  <a:lnTo>
                    <a:pt x="1157559" y="960308"/>
                  </a:lnTo>
                  <a:lnTo>
                    <a:pt x="1123049" y="989875"/>
                  </a:lnTo>
                  <a:lnTo>
                    <a:pt x="1086098" y="1017236"/>
                  </a:lnTo>
                  <a:lnTo>
                    <a:pt x="1046853" y="1042262"/>
                  </a:lnTo>
                  <a:lnTo>
                    <a:pt x="1005463" y="1064824"/>
                  </a:lnTo>
                  <a:lnTo>
                    <a:pt x="962074" y="1084794"/>
                  </a:lnTo>
                  <a:lnTo>
                    <a:pt x="916834" y="1102044"/>
                  </a:lnTo>
                  <a:lnTo>
                    <a:pt x="869890" y="1116446"/>
                  </a:lnTo>
                  <a:lnTo>
                    <a:pt x="821390" y="1127871"/>
                  </a:lnTo>
                  <a:lnTo>
                    <a:pt x="771479" y="1136190"/>
                  </a:lnTo>
                  <a:lnTo>
                    <a:pt x="720307" y="1141276"/>
                  </a:lnTo>
                  <a:lnTo>
                    <a:pt x="668020" y="11430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509259" y="3835400"/>
            <a:ext cx="11506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Arial Narrow"/>
                <a:cs typeface="Arial Narrow"/>
              </a:rPr>
              <a:t>D</a:t>
            </a:r>
            <a:r>
              <a:rPr sz="2000" spc="-5" dirty="0">
                <a:solidFill>
                  <a:srgbClr val="FFFF00"/>
                </a:solidFill>
                <a:latin typeface="Arial Narrow"/>
                <a:cs typeface="Arial Narrow"/>
              </a:rPr>
              <a:t>E</a:t>
            </a:r>
            <a:r>
              <a:rPr sz="2000" spc="5" dirty="0">
                <a:solidFill>
                  <a:srgbClr val="FFFF00"/>
                </a:solidFill>
                <a:latin typeface="Arial Narrow"/>
                <a:cs typeface="Arial Narrow"/>
              </a:rPr>
              <a:t>C</a:t>
            </a:r>
            <a:r>
              <a:rPr sz="2000" dirty="0">
                <a:solidFill>
                  <a:srgbClr val="FFFF00"/>
                </a:solidFill>
                <a:latin typeface="Arial Narrow"/>
                <a:cs typeface="Arial Narrow"/>
              </a:rPr>
              <a:t>O</a:t>
            </a:r>
            <a:r>
              <a:rPr sz="2000" spc="5" dirty="0">
                <a:solidFill>
                  <a:srgbClr val="FFFF00"/>
                </a:solidFill>
                <a:latin typeface="Arial Narrow"/>
                <a:cs typeface="Arial Narrow"/>
              </a:rPr>
              <a:t>D</a:t>
            </a:r>
            <a:r>
              <a:rPr sz="2000" dirty="0">
                <a:solidFill>
                  <a:srgbClr val="FFFF00"/>
                </a:solidFill>
                <a:latin typeface="Arial Narrow"/>
                <a:cs typeface="Arial Narrow"/>
              </a:rPr>
              <a:t>I</a:t>
            </a:r>
            <a:r>
              <a:rPr sz="2000" spc="-5" dirty="0">
                <a:solidFill>
                  <a:srgbClr val="FFFF00"/>
                </a:solidFill>
                <a:latin typeface="Arial Narrow"/>
                <a:cs typeface="Arial Narrow"/>
              </a:rPr>
              <a:t>N</a:t>
            </a:r>
            <a:r>
              <a:rPr sz="2000" dirty="0">
                <a:latin typeface="Arial Narrow"/>
                <a:cs typeface="Arial Narrow"/>
              </a:rPr>
              <a:t>G</a:t>
            </a:r>
            <a:endParaRPr sz="2000">
              <a:latin typeface="Arial Narrow"/>
              <a:cs typeface="Arial Narrow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982084" y="3629025"/>
            <a:ext cx="1303020" cy="590550"/>
            <a:chOff x="3982084" y="3629025"/>
            <a:chExt cx="1303020" cy="590550"/>
          </a:xfrm>
        </p:grpSpPr>
        <p:sp>
          <p:nvSpPr>
            <p:cNvPr id="20" name="object 20"/>
            <p:cNvSpPr/>
            <p:nvPr/>
          </p:nvSpPr>
          <p:spPr>
            <a:xfrm>
              <a:off x="4060189" y="3733800"/>
              <a:ext cx="1196340" cy="457200"/>
            </a:xfrm>
            <a:custGeom>
              <a:avLst/>
              <a:gdLst/>
              <a:ahLst/>
              <a:cxnLst/>
              <a:rect l="l" t="t" r="r" b="b"/>
              <a:pathLst>
                <a:path w="1196339" h="457200">
                  <a:moveTo>
                    <a:pt x="1196339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598170" y="457200"/>
                  </a:lnTo>
                  <a:lnTo>
                    <a:pt x="1196339" y="457200"/>
                  </a:lnTo>
                  <a:lnTo>
                    <a:pt x="1196339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0189" y="3733800"/>
              <a:ext cx="1196340" cy="457200"/>
            </a:xfrm>
            <a:custGeom>
              <a:avLst/>
              <a:gdLst/>
              <a:ahLst/>
              <a:cxnLst/>
              <a:rect l="l" t="t" r="r" b="b"/>
              <a:pathLst>
                <a:path w="1196339" h="457200">
                  <a:moveTo>
                    <a:pt x="598170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1196339" y="0"/>
                  </a:lnTo>
                  <a:lnTo>
                    <a:pt x="1196339" y="457200"/>
                  </a:lnTo>
                  <a:lnTo>
                    <a:pt x="598170" y="457200"/>
                  </a:lnTo>
                  <a:close/>
                </a:path>
              </a:pathLst>
            </a:custGeom>
            <a:ln w="57146">
              <a:solidFill>
                <a:srgbClr val="E9E9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10659" y="3657600"/>
              <a:ext cx="1195070" cy="457200"/>
            </a:xfrm>
            <a:custGeom>
              <a:avLst/>
              <a:gdLst/>
              <a:ahLst/>
              <a:cxnLst/>
              <a:rect l="l" t="t" r="r" b="b"/>
              <a:pathLst>
                <a:path w="1195070" h="457200">
                  <a:moveTo>
                    <a:pt x="1195069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596900" y="457200"/>
                  </a:lnTo>
                  <a:lnTo>
                    <a:pt x="1195069" y="457200"/>
                  </a:lnTo>
                  <a:lnTo>
                    <a:pt x="1195069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10659" y="3657600"/>
              <a:ext cx="1195070" cy="457200"/>
            </a:xfrm>
            <a:custGeom>
              <a:avLst/>
              <a:gdLst/>
              <a:ahLst/>
              <a:cxnLst/>
              <a:rect l="l" t="t" r="r" b="b"/>
              <a:pathLst>
                <a:path w="1195070" h="457200">
                  <a:moveTo>
                    <a:pt x="596900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1195069" y="0"/>
                  </a:lnTo>
                  <a:lnTo>
                    <a:pt x="1195069" y="457200"/>
                  </a:lnTo>
                  <a:lnTo>
                    <a:pt x="596900" y="457200"/>
                  </a:lnTo>
                  <a:close/>
                </a:path>
              </a:pathLst>
            </a:custGeom>
            <a:ln w="57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095750" y="3721100"/>
            <a:ext cx="1022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Arial Narrow"/>
                <a:cs typeface="Arial Narrow"/>
              </a:rPr>
              <a:t>CH</a:t>
            </a:r>
            <a:r>
              <a:rPr sz="2000" spc="-5" dirty="0">
                <a:latin typeface="Arial Narrow"/>
                <a:cs typeface="Arial Narrow"/>
              </a:rPr>
              <a:t>A</a:t>
            </a:r>
            <a:r>
              <a:rPr sz="2000" spc="5" dirty="0">
                <a:latin typeface="Arial Narrow"/>
                <a:cs typeface="Arial Narrow"/>
              </a:rPr>
              <a:t>NN</a:t>
            </a:r>
            <a:r>
              <a:rPr sz="2000" spc="-5" dirty="0">
                <a:latin typeface="Arial Narrow"/>
                <a:cs typeface="Arial Narrow"/>
              </a:rPr>
              <a:t>E</a:t>
            </a:r>
            <a:r>
              <a:rPr sz="2000" dirty="0">
                <a:latin typeface="Arial Narrow"/>
                <a:cs typeface="Arial Narrow"/>
              </a:rPr>
              <a:t>L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8060" y="2639059"/>
            <a:ext cx="838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Narrow"/>
                <a:cs typeface="Arial Narrow"/>
              </a:rPr>
              <a:t>Transmit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79140" y="2562859"/>
            <a:ext cx="8731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Narrow"/>
                <a:cs typeface="Arial Narrow"/>
              </a:rPr>
              <a:t>Message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86319" y="2625090"/>
            <a:ext cx="7804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Arial Narrow"/>
                <a:cs typeface="Arial Narrow"/>
              </a:rPr>
              <a:t>R</a:t>
            </a:r>
            <a:r>
              <a:rPr sz="2000" spc="-5" dirty="0">
                <a:latin typeface="Arial Narrow"/>
                <a:cs typeface="Arial Narrow"/>
              </a:rPr>
              <a:t>e</a:t>
            </a:r>
            <a:r>
              <a:rPr sz="2000" spc="5" dirty="0">
                <a:latin typeface="Arial Narrow"/>
                <a:cs typeface="Arial Narrow"/>
              </a:rPr>
              <a:t>c</a:t>
            </a:r>
            <a:r>
              <a:rPr sz="2000" spc="-5" dirty="0">
                <a:latin typeface="Arial Narrow"/>
                <a:cs typeface="Arial Narrow"/>
              </a:rPr>
              <a:t>ei</a:t>
            </a:r>
            <a:r>
              <a:rPr sz="2000" spc="5" dirty="0">
                <a:latin typeface="Arial Narrow"/>
                <a:cs typeface="Arial Narrow"/>
              </a:rPr>
              <a:t>v</a:t>
            </a:r>
            <a:r>
              <a:rPr sz="2000" dirty="0">
                <a:latin typeface="Arial Narrow"/>
                <a:cs typeface="Arial Narrow"/>
              </a:rPr>
              <a:t>e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52059" y="2548890"/>
            <a:ext cx="8731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Narrow"/>
                <a:cs typeface="Arial Narrow"/>
              </a:rPr>
              <a:t>Message</a:t>
            </a:r>
            <a:endParaRPr sz="2000">
              <a:latin typeface="Arial Narrow"/>
              <a:cs typeface="Arial Narrow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33830" y="3727510"/>
            <a:ext cx="6387465" cy="1544955"/>
            <a:chOff x="1433830" y="3727510"/>
            <a:chExt cx="6387465" cy="1544955"/>
          </a:xfrm>
        </p:grpSpPr>
        <p:sp>
          <p:nvSpPr>
            <p:cNvPr id="30" name="object 30"/>
            <p:cNvSpPr/>
            <p:nvPr/>
          </p:nvSpPr>
          <p:spPr>
            <a:xfrm>
              <a:off x="7806689" y="4343400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33830" y="4419600"/>
              <a:ext cx="85090" cy="838200"/>
            </a:xfrm>
            <a:custGeom>
              <a:avLst/>
              <a:gdLst/>
              <a:ahLst/>
              <a:cxnLst/>
              <a:rect l="l" t="t" r="r" b="b"/>
              <a:pathLst>
                <a:path w="85090" h="838200">
                  <a:moveTo>
                    <a:pt x="85090" y="85090"/>
                  </a:moveTo>
                  <a:lnTo>
                    <a:pt x="43180" y="0"/>
                  </a:lnTo>
                  <a:lnTo>
                    <a:pt x="0" y="85090"/>
                  </a:lnTo>
                  <a:lnTo>
                    <a:pt x="27940" y="85090"/>
                  </a:lnTo>
                  <a:lnTo>
                    <a:pt x="27940" y="838200"/>
                  </a:lnTo>
                  <a:lnTo>
                    <a:pt x="57150" y="838200"/>
                  </a:lnTo>
                  <a:lnTo>
                    <a:pt x="57150" y="85090"/>
                  </a:lnTo>
                  <a:lnTo>
                    <a:pt x="85090" y="85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75740" y="5257800"/>
              <a:ext cx="6330950" cy="0"/>
            </a:xfrm>
            <a:custGeom>
              <a:avLst/>
              <a:gdLst/>
              <a:ahLst/>
              <a:cxnLst/>
              <a:rect l="l" t="t" r="r" b="b"/>
              <a:pathLst>
                <a:path w="6330950">
                  <a:moveTo>
                    <a:pt x="0" y="0"/>
                  </a:moveTo>
                  <a:lnTo>
                    <a:pt x="6330950" y="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09470" y="3886200"/>
              <a:ext cx="281940" cy="152400"/>
            </a:xfrm>
            <a:custGeom>
              <a:avLst/>
              <a:gdLst/>
              <a:ahLst/>
              <a:cxnLst/>
              <a:rect l="l" t="t" r="r" b="b"/>
              <a:pathLst>
                <a:path w="281939" h="152400">
                  <a:moveTo>
                    <a:pt x="210819" y="0"/>
                  </a:moveTo>
                  <a:lnTo>
                    <a:pt x="21081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210819" y="114300"/>
                  </a:lnTo>
                  <a:lnTo>
                    <a:pt x="210819" y="152400"/>
                  </a:lnTo>
                  <a:lnTo>
                    <a:pt x="281940" y="7620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09470" y="3886200"/>
              <a:ext cx="281940" cy="152400"/>
            </a:xfrm>
            <a:custGeom>
              <a:avLst/>
              <a:gdLst/>
              <a:ahLst/>
              <a:cxnLst/>
              <a:rect l="l" t="t" r="r" b="b"/>
              <a:pathLst>
                <a:path w="281939" h="152400">
                  <a:moveTo>
                    <a:pt x="0" y="38100"/>
                  </a:moveTo>
                  <a:lnTo>
                    <a:pt x="210819" y="38100"/>
                  </a:lnTo>
                  <a:lnTo>
                    <a:pt x="210819" y="0"/>
                  </a:lnTo>
                  <a:lnTo>
                    <a:pt x="281940" y="76200"/>
                  </a:lnTo>
                  <a:lnTo>
                    <a:pt x="210819" y="152400"/>
                  </a:lnTo>
                  <a:lnTo>
                    <a:pt x="21081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27450" y="3810000"/>
              <a:ext cx="283210" cy="152400"/>
            </a:xfrm>
            <a:custGeom>
              <a:avLst/>
              <a:gdLst/>
              <a:ahLst/>
              <a:cxnLst/>
              <a:rect l="l" t="t" r="r" b="b"/>
              <a:pathLst>
                <a:path w="283210" h="152400">
                  <a:moveTo>
                    <a:pt x="212089" y="0"/>
                  </a:moveTo>
                  <a:lnTo>
                    <a:pt x="21208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212089" y="114300"/>
                  </a:lnTo>
                  <a:lnTo>
                    <a:pt x="212089" y="152400"/>
                  </a:lnTo>
                  <a:lnTo>
                    <a:pt x="283210" y="76200"/>
                  </a:lnTo>
                  <a:lnTo>
                    <a:pt x="2120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27450" y="3810000"/>
              <a:ext cx="283210" cy="152400"/>
            </a:xfrm>
            <a:custGeom>
              <a:avLst/>
              <a:gdLst/>
              <a:ahLst/>
              <a:cxnLst/>
              <a:rect l="l" t="t" r="r" b="b"/>
              <a:pathLst>
                <a:path w="283210" h="152400">
                  <a:moveTo>
                    <a:pt x="0" y="38100"/>
                  </a:moveTo>
                  <a:lnTo>
                    <a:pt x="212089" y="38100"/>
                  </a:lnTo>
                  <a:lnTo>
                    <a:pt x="212089" y="0"/>
                  </a:lnTo>
                  <a:lnTo>
                    <a:pt x="283210" y="76200"/>
                  </a:lnTo>
                  <a:lnTo>
                    <a:pt x="212089" y="152400"/>
                  </a:lnTo>
                  <a:lnTo>
                    <a:pt x="21208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04459" y="3733800"/>
              <a:ext cx="281940" cy="152400"/>
            </a:xfrm>
            <a:custGeom>
              <a:avLst/>
              <a:gdLst/>
              <a:ahLst/>
              <a:cxnLst/>
              <a:rect l="l" t="t" r="r" b="b"/>
              <a:pathLst>
                <a:path w="281939" h="152400">
                  <a:moveTo>
                    <a:pt x="210819" y="0"/>
                  </a:moveTo>
                  <a:lnTo>
                    <a:pt x="21081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210819" y="114300"/>
                  </a:lnTo>
                  <a:lnTo>
                    <a:pt x="210819" y="152400"/>
                  </a:lnTo>
                  <a:lnTo>
                    <a:pt x="281939" y="7620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04459" y="3733800"/>
              <a:ext cx="281940" cy="152400"/>
            </a:xfrm>
            <a:custGeom>
              <a:avLst/>
              <a:gdLst/>
              <a:ahLst/>
              <a:cxnLst/>
              <a:rect l="l" t="t" r="r" b="b"/>
              <a:pathLst>
                <a:path w="281939" h="152400">
                  <a:moveTo>
                    <a:pt x="0" y="38100"/>
                  </a:moveTo>
                  <a:lnTo>
                    <a:pt x="210819" y="38100"/>
                  </a:lnTo>
                  <a:lnTo>
                    <a:pt x="210819" y="0"/>
                  </a:lnTo>
                  <a:lnTo>
                    <a:pt x="281939" y="76200"/>
                  </a:lnTo>
                  <a:lnTo>
                    <a:pt x="210819" y="152400"/>
                  </a:lnTo>
                  <a:lnTo>
                    <a:pt x="21081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53859" y="3810000"/>
              <a:ext cx="280670" cy="152400"/>
            </a:xfrm>
            <a:custGeom>
              <a:avLst/>
              <a:gdLst/>
              <a:ahLst/>
              <a:cxnLst/>
              <a:rect l="l" t="t" r="r" b="b"/>
              <a:pathLst>
                <a:path w="280670" h="152400">
                  <a:moveTo>
                    <a:pt x="209550" y="0"/>
                  </a:moveTo>
                  <a:lnTo>
                    <a:pt x="209550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209550" y="114300"/>
                  </a:lnTo>
                  <a:lnTo>
                    <a:pt x="209550" y="152400"/>
                  </a:lnTo>
                  <a:lnTo>
                    <a:pt x="280670" y="7620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53859" y="3810000"/>
              <a:ext cx="280670" cy="152400"/>
            </a:xfrm>
            <a:custGeom>
              <a:avLst/>
              <a:gdLst/>
              <a:ahLst/>
              <a:cxnLst/>
              <a:rect l="l" t="t" r="r" b="b"/>
              <a:pathLst>
                <a:path w="280670" h="152400">
                  <a:moveTo>
                    <a:pt x="0" y="38100"/>
                  </a:moveTo>
                  <a:lnTo>
                    <a:pt x="209550" y="38100"/>
                  </a:lnTo>
                  <a:lnTo>
                    <a:pt x="209550" y="0"/>
                  </a:lnTo>
                  <a:lnTo>
                    <a:pt x="280670" y="76200"/>
                  </a:lnTo>
                  <a:lnTo>
                    <a:pt x="209550" y="152400"/>
                  </a:lnTo>
                  <a:lnTo>
                    <a:pt x="209550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en-IN" b="1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doctor</a:t>
            </a:r>
            <a:r>
              <a:rPr lang="en-IN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patient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226695">
              <a:lnSpc>
                <a:spcPts val="2780"/>
              </a:lnSpc>
              <a:spcBef>
                <a:spcPts val="695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Foundation </a:t>
            </a:r>
            <a:r>
              <a:rPr lang="en-IN" b="1" spc="5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diagnosis and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treatment (elicit </a:t>
            </a:r>
            <a:r>
              <a:rPr lang="en-IN" b="1" spc="-6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convey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information)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684020">
              <a:lnSpc>
                <a:spcPts val="2780"/>
              </a:lnSpc>
              <a:spcBef>
                <a:spcPts val="71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Relationship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has a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therapeutic </a:t>
            </a:r>
            <a:r>
              <a:rPr lang="en-IN" b="1" spc="-10" dirty="0" smtClean="0">
                <a:latin typeface="Times New Roman" pitchFamily="18" charset="0"/>
                <a:cs typeface="Times New Roman" pitchFamily="18" charset="0"/>
              </a:rPr>
              <a:t>effect </a:t>
            </a:r>
            <a:r>
              <a:rPr lang="en-IN" b="1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placebo effect </a:t>
            </a:r>
            <a:r>
              <a:rPr lang="en-IN" b="1" spc="5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drug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834390">
              <a:lnSpc>
                <a:spcPts val="2780"/>
              </a:lnSpc>
              <a:spcBef>
                <a:spcPts val="710"/>
              </a:spcBef>
              <a:buClr>
                <a:srgbClr val="000098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Doctor-centred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consultation</a:t>
            </a:r>
            <a:r>
              <a:rPr lang="en-IN" b="1" spc="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(Paternalistic </a:t>
            </a:r>
            <a:r>
              <a:rPr lang="en-IN" b="1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style)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755650" marR="5080" lvl="1">
              <a:lnSpc>
                <a:spcPct val="83500"/>
              </a:lnSpc>
              <a:spcBef>
                <a:spcPts val="630"/>
              </a:spcBef>
              <a:buClr>
                <a:srgbClr val="000098"/>
              </a:buClr>
              <a:buSzPct val="89583"/>
              <a:buFont typeface="Wingdings" pitchFamily="2" charset="2"/>
              <a:buChar char="Ø"/>
              <a:tabLst>
                <a:tab pos="755650" algn="l"/>
                <a:tab pos="3837940" algn="l"/>
                <a:tab pos="5261610" algn="l"/>
              </a:tabLst>
            </a:pP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‘Closed’</a:t>
            </a:r>
            <a:r>
              <a:rPr lang="en-IN" sz="32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en-IN" sz="3200" b="1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questions</a:t>
            </a:r>
            <a:r>
              <a:rPr lang="en-IN" sz="3200" b="1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e.g.	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“How</a:t>
            </a:r>
            <a:r>
              <a:rPr lang="en-IN" sz="3200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IN" sz="3200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IN" sz="3200" b="1" spc="-6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IN" sz="3200" b="1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IN" sz="3200" b="1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the pain? &amp;	is it</a:t>
            </a:r>
            <a:r>
              <a:rPr lang="en-IN" sz="3200" b="1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sharp or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latin typeface="Times New Roman" pitchFamily="18" charset="0"/>
                <a:cs typeface="Times New Roman" pitchFamily="18" charset="0"/>
              </a:rPr>
              <a:t>dull?” 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Diseased </a:t>
            </a:r>
            <a:r>
              <a:rPr lang="en-IN" sz="3200" b="1" spc="-5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centred</a:t>
            </a:r>
            <a:r>
              <a:rPr lang="en-IN" sz="3200" b="1" spc="5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en-IN" sz="3200" b="1" spc="5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talk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3820" y="958850"/>
            <a:ext cx="4013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</a:rPr>
              <a:t>COMMUNICATION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156969" y="1447800"/>
            <a:ext cx="7508240" cy="3582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Between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doctor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and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patient</a:t>
            </a:r>
            <a:endParaRPr sz="2400">
              <a:latin typeface="Times New Roman"/>
              <a:cs typeface="Times New Roman"/>
            </a:endParaRPr>
          </a:p>
          <a:p>
            <a:pPr marL="368300" indent="-342900">
              <a:lnSpc>
                <a:spcPct val="100000"/>
              </a:lnSpc>
              <a:spcBef>
                <a:spcPts val="20"/>
              </a:spcBef>
              <a:buClr>
                <a:srgbClr val="000098"/>
              </a:buClr>
              <a:buSzPct val="89583"/>
              <a:buFont typeface="Wingdings"/>
              <a:buChar char=""/>
              <a:tabLst>
                <a:tab pos="367665" algn="l"/>
                <a:tab pos="3683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‘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Patient-centered’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approach</a:t>
            </a:r>
            <a:r>
              <a:rPr sz="28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(Mutuality)</a:t>
            </a:r>
            <a:endParaRPr sz="2400">
              <a:latin typeface="Times New Roman"/>
              <a:cs typeface="Times New Roman"/>
            </a:endParaRPr>
          </a:p>
          <a:p>
            <a:pPr marL="768350" marR="646430" lvl="1" indent="-285750">
              <a:lnSpc>
                <a:spcPts val="2810"/>
              </a:lnSpc>
              <a:spcBef>
                <a:spcPts val="700"/>
              </a:spcBef>
              <a:buClr>
                <a:srgbClr val="000098"/>
              </a:buClr>
              <a:buSzPct val="76785"/>
              <a:buFont typeface="Wingdings"/>
              <a:buChar char=""/>
              <a:tabLst>
                <a:tab pos="852805" algn="l"/>
                <a:tab pos="853440" algn="l"/>
              </a:tabLst>
            </a:pPr>
            <a:r>
              <a:rPr dirty="0"/>
              <a:t>	</a:t>
            </a:r>
            <a:r>
              <a:rPr sz="2800" spc="-5" dirty="0">
                <a:latin typeface="Arial"/>
                <a:cs typeface="Arial"/>
              </a:rPr>
              <a:t>Encourage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&amp; </a:t>
            </a:r>
            <a:r>
              <a:rPr sz="2800" spc="-5" dirty="0">
                <a:latin typeface="Arial"/>
                <a:cs typeface="Arial"/>
              </a:rPr>
              <a:t>facilitate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their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patients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 </a:t>
            </a:r>
            <a:r>
              <a:rPr sz="2800" spc="-7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participate</a:t>
            </a:r>
            <a:endParaRPr sz="2800">
              <a:latin typeface="Arial"/>
              <a:cs typeface="Arial"/>
            </a:endParaRPr>
          </a:p>
          <a:p>
            <a:pPr marL="768350" marR="17780" lvl="1" indent="-285750">
              <a:lnSpc>
                <a:spcPts val="2810"/>
              </a:lnSpc>
              <a:spcBef>
                <a:spcPts val="690"/>
              </a:spcBef>
              <a:buClr>
                <a:srgbClr val="000098"/>
              </a:buClr>
              <a:buSzPct val="89285"/>
              <a:buFont typeface="Wingdings"/>
              <a:buChar char=""/>
              <a:tabLst>
                <a:tab pos="866775" algn="l"/>
                <a:tab pos="867410" algn="l"/>
              </a:tabLst>
            </a:pPr>
            <a:r>
              <a:rPr dirty="0"/>
              <a:t>	</a:t>
            </a:r>
            <a:r>
              <a:rPr sz="2800" spc="-5" dirty="0">
                <a:latin typeface="Arial"/>
                <a:cs typeface="Arial"/>
              </a:rPr>
              <a:t>Use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‘open’ </a:t>
            </a:r>
            <a:r>
              <a:rPr sz="2800" dirty="0">
                <a:latin typeface="Arial"/>
                <a:cs typeface="Arial"/>
              </a:rPr>
              <a:t>questions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e.g. </a:t>
            </a:r>
            <a:r>
              <a:rPr sz="2800" spc="-5" dirty="0">
                <a:latin typeface="Arial"/>
                <a:cs typeface="Arial"/>
              </a:rPr>
              <a:t>‘tell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me</a:t>
            </a:r>
            <a:r>
              <a:rPr sz="2800" dirty="0">
                <a:latin typeface="Arial"/>
                <a:cs typeface="Arial"/>
              </a:rPr>
              <a:t> about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pain’, </a:t>
            </a:r>
            <a:r>
              <a:rPr sz="2800" spc="-5" dirty="0">
                <a:latin typeface="Arial"/>
                <a:cs typeface="Arial"/>
              </a:rPr>
              <a:t>‘how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feel?</a:t>
            </a:r>
            <a:r>
              <a:rPr sz="2800" dirty="0">
                <a:latin typeface="Arial"/>
                <a:cs typeface="Arial"/>
              </a:rPr>
              <a:t> &amp;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‘what</a:t>
            </a:r>
            <a:r>
              <a:rPr sz="2800" dirty="0">
                <a:latin typeface="Arial"/>
                <a:cs typeface="Arial"/>
              </a:rPr>
              <a:t> do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 </a:t>
            </a:r>
            <a:r>
              <a:rPr sz="2800" spc="-5" dirty="0">
                <a:latin typeface="Arial"/>
                <a:cs typeface="Arial"/>
              </a:rPr>
              <a:t>think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is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cause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problem?’</a:t>
            </a:r>
            <a:endParaRPr sz="2800">
              <a:latin typeface="Arial"/>
              <a:cs typeface="Arial"/>
            </a:endParaRPr>
          </a:p>
          <a:p>
            <a:pPr marL="768350" marR="314960" lvl="1" indent="-285750">
              <a:lnSpc>
                <a:spcPts val="2810"/>
              </a:lnSpc>
              <a:spcBef>
                <a:spcPts val="690"/>
              </a:spcBef>
              <a:buClr>
                <a:srgbClr val="000098"/>
              </a:buClr>
              <a:buSzPct val="89285"/>
              <a:buFont typeface="Wingdings"/>
              <a:buChar char=""/>
              <a:tabLst>
                <a:tab pos="768350" algn="l"/>
              </a:tabLst>
            </a:pPr>
            <a:r>
              <a:rPr sz="2800" dirty="0">
                <a:latin typeface="Arial"/>
                <a:cs typeface="Arial"/>
              </a:rPr>
              <a:t>Active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listening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skills,</a:t>
            </a:r>
            <a:r>
              <a:rPr sz="2800" spc="-5" dirty="0">
                <a:latin typeface="Arial"/>
                <a:cs typeface="Arial"/>
              </a:rPr>
              <a:t> requires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more </a:t>
            </a:r>
            <a:r>
              <a:rPr sz="2800" dirty="0">
                <a:latin typeface="Arial"/>
                <a:cs typeface="Arial"/>
              </a:rPr>
              <a:t>time </a:t>
            </a:r>
            <a:r>
              <a:rPr sz="2800" spc="-7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(participative style)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7910" y="1139190"/>
            <a:ext cx="70662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solidFill>
                  <a:srgbClr val="FF0000"/>
                </a:solidFill>
                <a:latin typeface="Arial"/>
                <a:cs typeface="Arial"/>
              </a:rPr>
              <a:t>Why</a:t>
            </a:r>
            <a:r>
              <a:rPr sz="3600" b="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0" spc="-5" dirty="0">
                <a:solidFill>
                  <a:srgbClr val="FF0000"/>
                </a:solidFill>
                <a:latin typeface="Arial"/>
                <a:cs typeface="Arial"/>
              </a:rPr>
              <a:t>is there poor communication?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3039" y="2120900"/>
            <a:ext cx="262890" cy="2628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93239" y="1906270"/>
            <a:ext cx="6377940" cy="268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5210">
              <a:lnSpc>
                <a:spcPct val="113300"/>
              </a:lnSpc>
              <a:spcBef>
                <a:spcPts val="100"/>
              </a:spcBef>
            </a:pPr>
            <a:r>
              <a:rPr sz="3200" spc="-5" dirty="0">
                <a:latin typeface="Times New Roman"/>
                <a:cs typeface="Times New Roman"/>
              </a:rPr>
              <a:t>The </a:t>
            </a:r>
            <a:r>
              <a:rPr sz="3200" dirty="0">
                <a:latin typeface="Times New Roman"/>
                <a:cs typeface="Times New Roman"/>
              </a:rPr>
              <a:t>influence of class </a:t>
            </a:r>
            <a:r>
              <a:rPr sz="3200" spc="5" dirty="0">
                <a:latin typeface="Times New Roman"/>
                <a:cs typeface="Times New Roman"/>
              </a:rPr>
              <a:t>and </a:t>
            </a:r>
            <a:r>
              <a:rPr sz="3200" dirty="0">
                <a:latin typeface="Times New Roman"/>
                <a:cs typeface="Times New Roman"/>
              </a:rPr>
              <a:t>status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Cognitive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failure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ts val="3560"/>
              </a:lnSpc>
              <a:spcBef>
                <a:spcPts val="860"/>
              </a:spcBef>
            </a:pPr>
            <a:r>
              <a:rPr sz="3200" dirty="0">
                <a:latin typeface="Times New Roman"/>
                <a:cs typeface="Times New Roman"/>
              </a:rPr>
              <a:t>Professional attitudes </a:t>
            </a:r>
            <a:r>
              <a:rPr sz="3200" spc="5" dirty="0">
                <a:latin typeface="Times New Roman"/>
                <a:cs typeface="Times New Roman"/>
              </a:rPr>
              <a:t>and </a:t>
            </a:r>
            <a:r>
              <a:rPr sz="3200" dirty="0">
                <a:latin typeface="Times New Roman"/>
                <a:cs typeface="Times New Roman"/>
              </a:rPr>
              <a:t>interviewing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styles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3200" dirty="0">
                <a:latin typeface="Times New Roman"/>
                <a:cs typeface="Times New Roman"/>
              </a:rPr>
              <a:t>Professional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power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3039" y="2674620"/>
            <a:ext cx="262890" cy="26288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3039" y="3227070"/>
            <a:ext cx="262890" cy="26288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3039" y="4231640"/>
            <a:ext cx="262890" cy="26288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1589" y="1187450"/>
            <a:ext cx="68707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5" dirty="0">
                <a:solidFill>
                  <a:srgbClr val="FF0000"/>
                </a:solidFill>
                <a:latin typeface="Arial"/>
                <a:cs typeface="Arial"/>
              </a:rPr>
              <a:t>Good</a:t>
            </a:r>
            <a:r>
              <a:rPr sz="2800" b="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FF0000"/>
                </a:solidFill>
                <a:latin typeface="Arial"/>
                <a:cs typeface="Arial"/>
              </a:rPr>
              <a:t>Communication</a:t>
            </a:r>
            <a:r>
              <a:rPr sz="2800" b="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FF0000"/>
                </a:solidFill>
                <a:latin typeface="Arial"/>
                <a:cs typeface="Arial"/>
              </a:rPr>
              <a:t>Skills</a:t>
            </a:r>
            <a:r>
              <a:rPr sz="2800" b="0" spc="5" dirty="0">
                <a:solidFill>
                  <a:srgbClr val="FF0000"/>
                </a:solidFill>
                <a:latin typeface="Arial"/>
                <a:cs typeface="Arial"/>
              </a:rPr>
              <a:t> In</a:t>
            </a:r>
            <a:r>
              <a:rPr sz="2800" b="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0" spc="-5" dirty="0">
                <a:solidFill>
                  <a:srgbClr val="FF0000"/>
                </a:solidFill>
                <a:latin typeface="Arial"/>
                <a:cs typeface="Arial"/>
              </a:rPr>
              <a:t>Consultation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269" y="2021840"/>
            <a:ext cx="7618095" cy="3659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100"/>
              </a:spcBef>
              <a:buSzPct val="89285"/>
              <a:buFont typeface="+mj-lt"/>
              <a:buAutoNum type="arabicPeriod"/>
              <a:tabLst>
                <a:tab pos="621665" algn="l"/>
                <a:tab pos="622300" algn="l"/>
              </a:tabLst>
            </a:pPr>
            <a:r>
              <a:rPr sz="2800" dirty="0">
                <a:latin typeface="Times New Roman"/>
                <a:cs typeface="Times New Roman"/>
              </a:rPr>
              <a:t>Initiating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session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initial </a:t>
            </a:r>
            <a:r>
              <a:rPr sz="2800" dirty="0">
                <a:latin typeface="Times New Roman"/>
                <a:cs typeface="Times New Roman"/>
              </a:rPr>
              <a:t>rapport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  <a:p>
            <a:pPr marL="621665" marR="334010" indent="-609600">
              <a:lnSpc>
                <a:spcPts val="2790"/>
              </a:lnSpc>
              <a:spcBef>
                <a:spcPts val="695"/>
              </a:spcBef>
              <a:buSzPct val="89285"/>
              <a:buAutoNum type="arabicPeriod" startAt="2"/>
              <a:tabLst>
                <a:tab pos="621665" algn="l"/>
                <a:tab pos="622300" algn="l"/>
              </a:tabLst>
            </a:pPr>
            <a:r>
              <a:rPr sz="2800" spc="-5" dirty="0">
                <a:latin typeface="Times New Roman"/>
                <a:cs typeface="Times New Roman"/>
              </a:rPr>
              <a:t>Gathering information </a:t>
            </a:r>
            <a:r>
              <a:rPr sz="2800" dirty="0">
                <a:latin typeface="Times New Roman"/>
                <a:cs typeface="Times New Roman"/>
              </a:rPr>
              <a:t>(exploring the problem,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understanding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patients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views)</a:t>
            </a:r>
            <a:endParaRPr sz="2800" dirty="0">
              <a:latin typeface="Times New Roman"/>
              <a:cs typeface="Times New Roman"/>
            </a:endParaRPr>
          </a:p>
          <a:p>
            <a:pPr marL="622300" indent="-609600">
              <a:lnSpc>
                <a:spcPct val="100000"/>
              </a:lnSpc>
              <a:spcBef>
                <a:spcPts val="125"/>
              </a:spcBef>
              <a:buSzPct val="89285"/>
              <a:buAutoNum type="arabicPeriod" startAt="2"/>
              <a:tabLst>
                <a:tab pos="621665" algn="l"/>
                <a:tab pos="622300" algn="l"/>
              </a:tabLst>
            </a:pPr>
            <a:r>
              <a:rPr sz="2800" dirty="0">
                <a:latin typeface="Times New Roman"/>
                <a:cs typeface="Times New Roman"/>
              </a:rPr>
              <a:t>Building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relationship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(involving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patient)</a:t>
            </a:r>
            <a:endParaRPr sz="2800" dirty="0">
              <a:latin typeface="Times New Roman"/>
              <a:cs typeface="Times New Roman"/>
            </a:endParaRPr>
          </a:p>
          <a:p>
            <a:pPr marL="621665" marR="182245" indent="-609600">
              <a:lnSpc>
                <a:spcPct val="82900"/>
              </a:lnSpc>
              <a:spcBef>
                <a:spcPts val="695"/>
              </a:spcBef>
              <a:buSzPct val="89285"/>
              <a:buAutoNum type="arabicPeriod" startAt="2"/>
              <a:tabLst>
                <a:tab pos="621665" algn="l"/>
                <a:tab pos="622300" algn="l"/>
              </a:tabLst>
            </a:pPr>
            <a:r>
              <a:rPr sz="2800" spc="-5" dirty="0">
                <a:latin typeface="Times New Roman"/>
                <a:cs typeface="Times New Roman"/>
              </a:rPr>
              <a:t>Explanation and </a:t>
            </a:r>
            <a:r>
              <a:rPr sz="2800" dirty="0">
                <a:latin typeface="Times New Roman"/>
                <a:cs typeface="Times New Roman"/>
              </a:rPr>
              <a:t>planning (providing the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appropriate </a:t>
            </a:r>
            <a:r>
              <a:rPr sz="2800" spc="-5" dirty="0">
                <a:latin typeface="Times New Roman"/>
                <a:cs typeface="Times New Roman"/>
              </a:rPr>
              <a:t>amount </a:t>
            </a:r>
            <a:r>
              <a:rPr sz="2800" dirty="0">
                <a:latin typeface="Times New Roman"/>
                <a:cs typeface="Times New Roman"/>
              </a:rPr>
              <a:t>&amp; type of information,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aiding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accurate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recall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understanding,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achieving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shared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understanding</a:t>
            </a:r>
            <a:r>
              <a:rPr sz="2800" spc="-5" dirty="0">
                <a:latin typeface="Times New Roman"/>
                <a:cs typeface="Times New Roman"/>
              </a:rPr>
              <a:t> and </a:t>
            </a:r>
            <a:r>
              <a:rPr sz="2800" dirty="0">
                <a:latin typeface="Times New Roman"/>
                <a:cs typeface="Times New Roman"/>
              </a:rPr>
              <a:t>planning)</a:t>
            </a:r>
          </a:p>
          <a:p>
            <a:pPr marL="622300" indent="-609600">
              <a:lnSpc>
                <a:spcPct val="100000"/>
              </a:lnSpc>
              <a:spcBef>
                <a:spcPts val="130"/>
              </a:spcBef>
              <a:buSzPct val="89285"/>
              <a:buAutoNum type="arabicPeriod" startAt="2"/>
              <a:tabLst>
                <a:tab pos="621665" algn="l"/>
                <a:tab pos="622300" algn="l"/>
              </a:tabLst>
            </a:pPr>
            <a:r>
              <a:rPr sz="2800" dirty="0">
                <a:latin typeface="Times New Roman"/>
                <a:cs typeface="Times New Roman"/>
              </a:rPr>
              <a:t>Closing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Times New Roman"/>
                <a:cs typeface="Times New Roman"/>
              </a:rPr>
              <a:t>session</a:t>
            </a:r>
            <a:r>
              <a:rPr lang="en-IN" sz="24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7630" y="1045209"/>
            <a:ext cx="31013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heavy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Non-verbal</a:t>
            </a:r>
            <a:r>
              <a:rPr sz="2000" u="heavy" spc="-25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(Body</a:t>
            </a:r>
            <a:r>
              <a:rPr sz="2000" u="heavy" spc="-10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language</a:t>
            </a:r>
            <a:r>
              <a:rPr sz="2000" dirty="0">
                <a:solidFill>
                  <a:srgbClr val="FF0066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36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545580" y="1045209"/>
            <a:ext cx="777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15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V</a:t>
            </a:r>
            <a:r>
              <a:rPr sz="2000" b="1" u="heavy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000" b="1" u="heavy" spc="-10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2000" b="1" u="heavy" spc="5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2000" b="1" u="heavy" spc="10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000" b="1" u="heavy" dirty="0">
                <a:solidFill>
                  <a:srgbClr val="FF0066"/>
                </a:solidFill>
                <a:uFill>
                  <a:solidFill>
                    <a:srgbClr val="FF0066"/>
                  </a:solidFill>
                </a:u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9084" y="1623059"/>
            <a:ext cx="2586990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indent="-215265">
              <a:lnSpc>
                <a:spcPts val="2335"/>
              </a:lnSpc>
              <a:spcBef>
                <a:spcPts val="100"/>
              </a:spcBef>
              <a:buChar char="-"/>
              <a:tabLst>
                <a:tab pos="436880" algn="l"/>
                <a:tab pos="437515" algn="l"/>
              </a:tabLst>
            </a:pPr>
            <a:r>
              <a:rPr sz="2000" b="1" dirty="0">
                <a:latin typeface="Times New Roman"/>
                <a:cs typeface="Times New Roman"/>
              </a:rPr>
              <a:t>Social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exchanges</a:t>
            </a:r>
            <a:endParaRPr sz="2000">
              <a:latin typeface="Times New Roman"/>
              <a:cs typeface="Times New Roman"/>
            </a:endParaRPr>
          </a:p>
          <a:p>
            <a:pPr marL="448945" indent="-213995">
              <a:lnSpc>
                <a:spcPts val="2335"/>
              </a:lnSpc>
              <a:buChar char="-"/>
              <a:tabLst>
                <a:tab pos="448945" algn="l"/>
                <a:tab pos="449580" algn="l"/>
              </a:tabLst>
            </a:pPr>
            <a:r>
              <a:rPr sz="2000" b="1" dirty="0">
                <a:latin typeface="Times New Roman"/>
                <a:cs typeface="Times New Roman"/>
              </a:rPr>
              <a:t>Address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the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patient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  <a:tabLst>
                <a:tab pos="225425" algn="l"/>
              </a:tabLst>
            </a:pPr>
            <a:r>
              <a:rPr sz="2000" b="1" dirty="0">
                <a:latin typeface="Times New Roman"/>
                <a:cs typeface="Times New Roman"/>
              </a:rPr>
              <a:t>-	Avoid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compound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050" y="2957829"/>
            <a:ext cx="218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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1050" y="1623059"/>
            <a:ext cx="4758055" cy="2386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100"/>
              </a:spcBef>
              <a:tabLst>
                <a:tab pos="4184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</a:t>
            </a:r>
            <a:r>
              <a:rPr sz="2000" b="1" dirty="0">
                <a:latin typeface="Times New Roman"/>
                <a:cs typeface="Times New Roman"/>
              </a:rPr>
              <a:t>Greet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patient,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SMILE,</a:t>
            </a:r>
            <a:r>
              <a:rPr sz="2000" b="1" dirty="0">
                <a:latin typeface="Times New Roman"/>
                <a:cs typeface="Times New Roman"/>
              </a:rPr>
              <a:t> polite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and</a:t>
            </a:r>
            <a:r>
              <a:rPr sz="2000" b="1" spc="-5" dirty="0">
                <a:latin typeface="Times New Roman"/>
                <a:cs typeface="Times New Roman"/>
              </a:rPr>
              <a:t> gentle</a:t>
            </a:r>
            <a:endParaRPr sz="2000">
              <a:latin typeface="Times New Roman"/>
              <a:cs typeface="Times New Roman"/>
            </a:endParaRPr>
          </a:p>
          <a:p>
            <a:pPr marL="355600" marR="311785" indent="-342900">
              <a:lnSpc>
                <a:spcPct val="73800"/>
              </a:lnSpc>
              <a:spcBef>
                <a:spcPts val="560"/>
              </a:spcBef>
              <a:tabLst>
                <a:tab pos="4184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	</a:t>
            </a:r>
            <a:r>
              <a:rPr sz="2000" b="1" dirty="0">
                <a:latin typeface="Times New Roman"/>
                <a:cs typeface="Times New Roman"/>
              </a:rPr>
              <a:t>Forewarn patient </a:t>
            </a:r>
            <a:r>
              <a:rPr sz="2000" b="1" spc="5" dirty="0">
                <a:latin typeface="Times New Roman"/>
                <a:cs typeface="Times New Roman"/>
              </a:rPr>
              <a:t>of </a:t>
            </a:r>
            <a:r>
              <a:rPr sz="2000" b="1" dirty="0">
                <a:latin typeface="Times New Roman"/>
                <a:cs typeface="Times New Roman"/>
              </a:rPr>
              <a:t>your next action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accordingly</a:t>
            </a:r>
            <a:endParaRPr sz="2000">
              <a:latin typeface="Times New Roman"/>
              <a:cs typeface="Times New Roman"/>
            </a:endParaRPr>
          </a:p>
          <a:p>
            <a:pPr marL="355600" marR="2455545" indent="-342900">
              <a:lnSpc>
                <a:spcPct val="73800"/>
              </a:lnSpc>
              <a:spcBef>
                <a:spcPts val="509"/>
              </a:spcBef>
              <a:tabLst>
                <a:tab pos="4184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	</a:t>
            </a:r>
            <a:r>
              <a:rPr sz="2000" b="1" dirty="0">
                <a:latin typeface="Times New Roman"/>
                <a:cs typeface="Times New Roman"/>
              </a:rPr>
              <a:t>Facial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expression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question</a:t>
            </a:r>
            <a:endParaRPr sz="2000">
              <a:latin typeface="Times New Roman"/>
              <a:cs typeface="Times New Roman"/>
            </a:endParaRPr>
          </a:p>
          <a:p>
            <a:pPr marL="355600" marR="3313429" indent="63500">
              <a:lnSpc>
                <a:spcPct val="73800"/>
              </a:lnSpc>
              <a:spcBef>
                <a:spcPts val="509"/>
              </a:spcBef>
            </a:pPr>
            <a:r>
              <a:rPr sz="2000" b="1" spc="5" dirty="0">
                <a:latin typeface="Times New Roman"/>
                <a:cs typeface="Times New Roman"/>
              </a:rPr>
              <a:t>L</a:t>
            </a:r>
            <a:r>
              <a:rPr sz="2000" b="1" spc="-10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ste</a:t>
            </a:r>
            <a:r>
              <a:rPr sz="2000" b="1" spc="-5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i</a:t>
            </a:r>
            <a:r>
              <a:rPr sz="2000" b="1" spc="-5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g  questions</a:t>
            </a:r>
            <a:endParaRPr sz="2000">
              <a:latin typeface="Times New Roman"/>
              <a:cs typeface="Times New Roman"/>
            </a:endParaRPr>
          </a:p>
          <a:p>
            <a:pPr marL="355600" marR="3061970" indent="-342900">
              <a:lnSpc>
                <a:spcPct val="74200"/>
              </a:lnSpc>
              <a:spcBef>
                <a:spcPts val="490"/>
              </a:spcBef>
              <a:tabLst>
                <a:tab pos="4184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	</a:t>
            </a:r>
            <a:r>
              <a:rPr sz="2000" b="1" dirty="0">
                <a:latin typeface="Times New Roman"/>
                <a:cs typeface="Times New Roman"/>
              </a:rPr>
              <a:t>Eye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contact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on…”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0295" y="2940050"/>
            <a:ext cx="2688590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Open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and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focused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40"/>
              </a:spcBef>
              <a:tabLst>
                <a:tab pos="225425" algn="l"/>
              </a:tabLst>
            </a:pPr>
            <a:r>
              <a:rPr sz="2000" b="1" dirty="0">
                <a:latin typeface="Times New Roman"/>
                <a:cs typeface="Times New Roman"/>
              </a:rPr>
              <a:t>-	</a:t>
            </a:r>
            <a:r>
              <a:rPr sz="2000" b="1" spc="-5" dirty="0">
                <a:latin typeface="Times New Roman"/>
                <a:cs typeface="Times New Roman"/>
              </a:rPr>
              <a:t>Facilitate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talking: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“Go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1050" y="3985259"/>
            <a:ext cx="218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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7450" y="3967479"/>
            <a:ext cx="8610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latin typeface="Times New Roman"/>
                <a:cs typeface="Times New Roman"/>
              </a:rPr>
              <a:t>P</a:t>
            </a:r>
            <a:r>
              <a:rPr sz="2000" b="1" dirty="0">
                <a:latin typeface="Times New Roman"/>
                <a:cs typeface="Times New Roman"/>
              </a:rPr>
              <a:t>o</a:t>
            </a:r>
            <a:r>
              <a:rPr sz="2000" b="1" spc="10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u</a:t>
            </a:r>
            <a:r>
              <a:rPr sz="2000" b="1" dirty="0">
                <a:latin typeface="Times New Roman"/>
                <a:cs typeface="Times New Roman"/>
              </a:rPr>
              <a:t>re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46971" y="3967479"/>
            <a:ext cx="3484879" cy="61849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498475" marR="5080" indent="-486409">
              <a:lnSpc>
                <a:spcPts val="2270"/>
              </a:lnSpc>
              <a:spcBef>
                <a:spcPts val="284"/>
              </a:spcBef>
            </a:pPr>
            <a:r>
              <a:rPr sz="2000" b="1" dirty="0">
                <a:latin typeface="Times New Roman"/>
                <a:cs typeface="Times New Roman"/>
              </a:rPr>
              <a:t>- Restating: repeat what patient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say </a:t>
            </a:r>
            <a:r>
              <a:rPr sz="2000" b="1" spc="-5" dirty="0">
                <a:latin typeface="Times New Roman"/>
                <a:cs typeface="Times New Roman"/>
              </a:rPr>
              <a:t>in</a:t>
            </a:r>
            <a:r>
              <a:rPr sz="2000" b="1" dirty="0">
                <a:latin typeface="Times New Roman"/>
                <a:cs typeface="Times New Roman"/>
              </a:rPr>
              <a:t> your</a:t>
            </a:r>
            <a:r>
              <a:rPr sz="2000" b="1" spc="5" dirty="0">
                <a:latin typeface="Times New Roman"/>
                <a:cs typeface="Times New Roman"/>
              </a:rPr>
              <a:t> own</a:t>
            </a:r>
            <a:r>
              <a:rPr sz="2000" b="1" dirty="0">
                <a:latin typeface="Times New Roman"/>
                <a:cs typeface="Times New Roman"/>
              </a:rPr>
              <a:t> words.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70056" y="4833620"/>
            <a:ext cx="28162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5" dirty="0">
                <a:latin typeface="Times New Roman"/>
                <a:cs typeface="Times New Roman"/>
              </a:rPr>
              <a:t> Simple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words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and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speak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050" y="5365750"/>
            <a:ext cx="218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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1050" y="4545329"/>
            <a:ext cx="1793239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</a:t>
            </a:r>
            <a:r>
              <a:rPr sz="2000" b="1" spc="-5" dirty="0">
                <a:latin typeface="Times New Roman"/>
                <a:cs typeface="Times New Roman"/>
              </a:rPr>
              <a:t>Proximity</a:t>
            </a:r>
            <a:endParaRPr sz="2000">
              <a:latin typeface="Times New Roman"/>
              <a:cs typeface="Times New Roman"/>
            </a:endParaRPr>
          </a:p>
          <a:p>
            <a:pPr marL="355600" marR="551815" indent="-342900">
              <a:lnSpc>
                <a:spcPct val="74200"/>
              </a:lnSpc>
              <a:spcBef>
                <a:spcPts val="555"/>
              </a:spcBef>
              <a:tabLst>
                <a:tab pos="354965" algn="l"/>
              </a:tabLst>
            </a:pPr>
            <a:r>
              <a:rPr sz="2700" baseline="1543" dirty="0">
                <a:latin typeface="Wingdings"/>
                <a:cs typeface="Wingdings"/>
              </a:rPr>
              <a:t></a:t>
            </a:r>
            <a:r>
              <a:rPr sz="2700" baseline="1543" dirty="0">
                <a:latin typeface="Times New Roman"/>
                <a:cs typeface="Times New Roman"/>
              </a:rPr>
              <a:t>	</a:t>
            </a:r>
            <a:r>
              <a:rPr sz="2000" b="1" spc="-5" dirty="0">
                <a:latin typeface="Times New Roman"/>
                <a:cs typeface="Times New Roman"/>
              </a:rPr>
              <a:t>P</a:t>
            </a:r>
            <a:r>
              <a:rPr sz="2000" b="1" spc="5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r>
              <a:rPr sz="2000" b="1" spc="-10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ti</a:t>
            </a:r>
            <a:r>
              <a:rPr sz="2000" b="1" spc="10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n  </a:t>
            </a:r>
            <a:r>
              <a:rPr sz="2000" b="1" spc="-5" dirty="0">
                <a:latin typeface="Times New Roman"/>
                <a:cs typeface="Times New Roman"/>
              </a:rPr>
              <a:t>clearly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270"/>
              </a:lnSpc>
            </a:pPr>
            <a:r>
              <a:rPr sz="2000" b="1" dirty="0">
                <a:latin typeface="Times New Roman"/>
                <a:cs typeface="Times New Roman"/>
              </a:rPr>
              <a:t>Body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contact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8030" y="910984"/>
            <a:ext cx="78974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sz="28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sz="28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313179"/>
            <a:ext cx="76542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</a:tabLst>
            </a:pPr>
            <a:r>
              <a:rPr sz="2500" spc="5" dirty="0">
                <a:solidFill>
                  <a:srgbClr val="000098"/>
                </a:solidFill>
                <a:latin typeface="Times New Roman"/>
                <a:cs typeface="Times New Roman"/>
              </a:rPr>
              <a:t>1.	</a:t>
            </a:r>
            <a:r>
              <a:rPr sz="2800" spc="-5" dirty="0" smtClean="0">
                <a:latin typeface="Times New Roman"/>
                <a:cs typeface="Times New Roman"/>
              </a:rPr>
              <a:t>Compliance</a:t>
            </a:r>
            <a:r>
              <a:rPr sz="2800" spc="-20" dirty="0" smtClean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 medical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instructions</a:t>
            </a:r>
            <a:r>
              <a:rPr sz="2800" spc="-5" dirty="0">
                <a:latin typeface="Times New Roman"/>
                <a:cs typeface="Times New Roman"/>
              </a:rPr>
              <a:t> and advice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1739" y="1811020"/>
            <a:ext cx="1219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000098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5139" y="1791970"/>
            <a:ext cx="6800850" cy="14109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ct val="92900"/>
              </a:lnSpc>
              <a:spcBef>
                <a:spcPts val="305"/>
              </a:spcBef>
              <a:tabLst>
                <a:tab pos="3046730" algn="l"/>
              </a:tabLst>
            </a:pPr>
            <a:r>
              <a:rPr sz="2400" spc="-10" dirty="0">
                <a:latin typeface="Arial"/>
                <a:cs typeface="Arial"/>
              </a:rPr>
              <a:t>Low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compliance	Dr who do not seek pts’ 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active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participation in the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interview,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5" dirty="0">
                <a:latin typeface="Arial"/>
                <a:cs typeface="Arial"/>
              </a:rPr>
              <a:t> formal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distant in their </a:t>
            </a:r>
            <a:r>
              <a:rPr sz="2400" spc="5" dirty="0">
                <a:latin typeface="Arial"/>
                <a:cs typeface="Arial"/>
              </a:rPr>
              <a:t>mx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pt by providing little in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way of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feedback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3230879"/>
            <a:ext cx="44189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Times New Roman"/>
                <a:cs typeface="Times New Roman"/>
              </a:rPr>
              <a:t>2.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Satisfaction with health care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1739" y="3728720"/>
            <a:ext cx="1219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000098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3709670"/>
            <a:ext cx="7676515" cy="121031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002665" marR="5080">
              <a:lnSpc>
                <a:spcPts val="2670"/>
              </a:lnSpc>
              <a:spcBef>
                <a:spcPts val="360"/>
              </a:spcBef>
            </a:pPr>
            <a:r>
              <a:rPr sz="2400" spc="-5" dirty="0">
                <a:latin typeface="Arial"/>
                <a:cs typeface="Arial"/>
              </a:rPr>
              <a:t>Goals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pt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dx and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any oral problems,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relief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fear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&amp;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anxiety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2800" dirty="0">
                <a:latin typeface="Times New Roman"/>
                <a:cs typeface="Times New Roman"/>
              </a:rPr>
              <a:t>3.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social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dimensions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healing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1739" y="4878323"/>
            <a:ext cx="121920" cy="85851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150" dirty="0">
                <a:solidFill>
                  <a:srgbClr val="000098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150" dirty="0">
                <a:solidFill>
                  <a:srgbClr val="000098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5139" y="4895850"/>
            <a:ext cx="6668134" cy="858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9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Benefits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improved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DPR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satisfactory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recovery </a:t>
            </a:r>
            <a:r>
              <a:rPr sz="2400" spc="-6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Significance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EMPOWERMENT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36450" y="1979990"/>
            <a:ext cx="505459" cy="241300"/>
            <a:chOff x="4136450" y="1979990"/>
            <a:chExt cx="505459" cy="241300"/>
          </a:xfrm>
        </p:grpSpPr>
        <p:sp>
          <p:nvSpPr>
            <p:cNvPr id="12" name="object 12"/>
            <p:cNvSpPr/>
            <p:nvPr/>
          </p:nvSpPr>
          <p:spPr>
            <a:xfrm>
              <a:off x="4142739" y="1986280"/>
              <a:ext cx="492759" cy="228600"/>
            </a:xfrm>
            <a:custGeom>
              <a:avLst/>
              <a:gdLst/>
              <a:ahLst/>
              <a:cxnLst/>
              <a:rect l="l" t="t" r="r" b="b"/>
              <a:pathLst>
                <a:path w="492760" h="228600">
                  <a:moveTo>
                    <a:pt x="369570" y="0"/>
                  </a:moveTo>
                  <a:lnTo>
                    <a:pt x="36957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369570" y="171450"/>
                  </a:lnTo>
                  <a:lnTo>
                    <a:pt x="369570" y="228600"/>
                  </a:lnTo>
                  <a:lnTo>
                    <a:pt x="492760" y="114300"/>
                  </a:lnTo>
                  <a:lnTo>
                    <a:pt x="369570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42739" y="1986280"/>
              <a:ext cx="492759" cy="228600"/>
            </a:xfrm>
            <a:custGeom>
              <a:avLst/>
              <a:gdLst/>
              <a:ahLst/>
              <a:cxnLst/>
              <a:rect l="l" t="t" r="r" b="b"/>
              <a:pathLst>
                <a:path w="492760" h="228600">
                  <a:moveTo>
                    <a:pt x="0" y="57150"/>
                  </a:moveTo>
                  <a:lnTo>
                    <a:pt x="369570" y="57150"/>
                  </a:lnTo>
                  <a:lnTo>
                    <a:pt x="369570" y="0"/>
                  </a:lnTo>
                  <a:lnTo>
                    <a:pt x="492760" y="114300"/>
                  </a:lnTo>
                  <a:lnTo>
                    <a:pt x="369570" y="228600"/>
                  </a:lnTo>
                  <a:lnTo>
                    <a:pt x="36957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37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6500" y="1851659"/>
            <a:ext cx="7382509" cy="27749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80340" marR="367665" indent="-167640">
              <a:lnSpc>
                <a:spcPts val="3100"/>
              </a:lnSpc>
              <a:spcBef>
                <a:spcPts val="420"/>
              </a:spcBef>
            </a:pPr>
            <a:r>
              <a:rPr sz="2800" spc="-5" dirty="0">
                <a:latin typeface="Times New Roman"/>
                <a:cs typeface="Times New Roman"/>
              </a:rPr>
              <a:t>Wersch </a:t>
            </a:r>
            <a:r>
              <a:rPr sz="2800" dirty="0">
                <a:latin typeface="Times New Roman"/>
                <a:cs typeface="Times New Roman"/>
              </a:rPr>
              <a:t>&amp; </a:t>
            </a:r>
            <a:r>
              <a:rPr sz="2800" spc="-10" dirty="0">
                <a:latin typeface="Times New Roman"/>
                <a:cs typeface="Times New Roman"/>
              </a:rPr>
              <a:t>Eccles, </a:t>
            </a:r>
            <a:r>
              <a:rPr sz="2800" spc="5" dirty="0">
                <a:latin typeface="Times New Roman"/>
                <a:cs typeface="Times New Roman"/>
              </a:rPr>
              <a:t>2001 </a:t>
            </a:r>
            <a:r>
              <a:rPr sz="2800" spc="-5" dirty="0">
                <a:latin typeface="Times New Roman"/>
                <a:cs typeface="Times New Roman"/>
              </a:rPr>
              <a:t>(Development </a:t>
            </a:r>
            <a:r>
              <a:rPr sz="2800" spc="5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clinical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guidelines</a:t>
            </a:r>
            <a:r>
              <a:rPr sz="2800" spc="-5" dirty="0">
                <a:latin typeface="Times New Roman"/>
                <a:cs typeface="Times New Roman"/>
              </a:rPr>
              <a:t> for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practice)</a:t>
            </a:r>
            <a:endParaRPr sz="2800">
              <a:latin typeface="Times New Roman"/>
              <a:cs typeface="Times New Roman"/>
            </a:endParaRPr>
          </a:p>
          <a:p>
            <a:pPr marL="561340" indent="-533400" algn="just">
              <a:lnSpc>
                <a:spcPct val="100000"/>
              </a:lnSpc>
              <a:spcBef>
                <a:spcPts val="350"/>
              </a:spcBef>
              <a:buClr>
                <a:srgbClr val="000098"/>
              </a:buClr>
              <a:buSzPct val="89583"/>
              <a:buChar char="•"/>
              <a:tabLst>
                <a:tab pos="561340" algn="l"/>
              </a:tabLst>
            </a:pPr>
            <a:r>
              <a:rPr sz="2400" spc="-10" dirty="0">
                <a:latin typeface="Arial"/>
                <a:cs typeface="Arial"/>
              </a:rPr>
              <a:t>Philosophy</a:t>
            </a:r>
            <a:r>
              <a:rPr sz="2400" spc="-5" dirty="0">
                <a:latin typeface="Arial"/>
                <a:cs typeface="Arial"/>
              </a:rPr>
              <a:t> of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patient-centred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care</a:t>
            </a:r>
            <a:endParaRPr sz="2400">
              <a:latin typeface="Arial"/>
              <a:cs typeface="Arial"/>
            </a:endParaRPr>
          </a:p>
          <a:p>
            <a:pPr marL="561340" indent="-533400" algn="just">
              <a:lnSpc>
                <a:spcPct val="100000"/>
              </a:lnSpc>
              <a:spcBef>
                <a:spcPts val="390"/>
              </a:spcBef>
              <a:buClr>
                <a:srgbClr val="000098"/>
              </a:buClr>
              <a:buSzPct val="89583"/>
              <a:buChar char="•"/>
              <a:tabLst>
                <a:tab pos="561340" algn="l"/>
              </a:tabLst>
            </a:pPr>
            <a:r>
              <a:rPr sz="2400" spc="-5" dirty="0">
                <a:latin typeface="Arial"/>
                <a:cs typeface="Arial"/>
              </a:rPr>
              <a:t>Shift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towards shared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treatment </a:t>
            </a:r>
            <a:r>
              <a:rPr sz="2400" spc="-10" dirty="0">
                <a:latin typeface="Arial"/>
                <a:cs typeface="Arial"/>
              </a:rPr>
              <a:t>decisions</a:t>
            </a:r>
            <a:endParaRPr sz="2400">
              <a:latin typeface="Arial"/>
              <a:cs typeface="Arial"/>
            </a:endParaRPr>
          </a:p>
          <a:p>
            <a:pPr marL="560705" marR="5080" indent="-533400" algn="just">
              <a:lnSpc>
                <a:spcPct val="92900"/>
              </a:lnSpc>
              <a:spcBef>
                <a:spcPts val="605"/>
              </a:spcBef>
              <a:buClr>
                <a:srgbClr val="000098"/>
              </a:buClr>
              <a:buSzPct val="89583"/>
              <a:buChar char="•"/>
              <a:tabLst>
                <a:tab pos="561340" algn="l"/>
              </a:tabLst>
            </a:pPr>
            <a:r>
              <a:rPr sz="2400" spc="-5" dirty="0">
                <a:latin typeface="Arial"/>
                <a:cs typeface="Arial"/>
              </a:rPr>
              <a:t>Greater access </a:t>
            </a:r>
            <a:r>
              <a:rPr sz="2400" spc="5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high quality </a:t>
            </a:r>
            <a:r>
              <a:rPr sz="2400" spc="-5" dirty="0">
                <a:latin typeface="Arial"/>
                <a:cs typeface="Arial"/>
              </a:rPr>
              <a:t>medical information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internet </a:t>
            </a:r>
            <a:r>
              <a:rPr sz="2400" spc="-10" dirty="0">
                <a:latin typeface="Arial"/>
                <a:cs typeface="Arial"/>
              </a:rPr>
              <a:t>will </a:t>
            </a:r>
            <a:r>
              <a:rPr sz="2400" spc="-5" dirty="0">
                <a:latin typeface="Arial"/>
                <a:cs typeface="Arial"/>
              </a:rPr>
              <a:t>increase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no. of ‘information-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rich’ pts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38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0129" y="1173479"/>
            <a:ext cx="4393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</a:rPr>
              <a:t>Changes</a:t>
            </a:r>
            <a:r>
              <a:rPr sz="3600" spc="-30" dirty="0">
                <a:solidFill>
                  <a:srgbClr val="FF0000"/>
                </a:solidFill>
              </a:rPr>
              <a:t> </a:t>
            </a:r>
            <a:r>
              <a:rPr sz="3600" dirty="0">
                <a:solidFill>
                  <a:srgbClr val="FF0000"/>
                </a:solidFill>
              </a:rPr>
              <a:t>in</a:t>
            </a:r>
            <a:r>
              <a:rPr sz="3600" spc="-30" dirty="0">
                <a:solidFill>
                  <a:srgbClr val="FF0000"/>
                </a:solidFill>
              </a:rPr>
              <a:t> </a:t>
            </a:r>
            <a:r>
              <a:rPr sz="3600" spc="-5" dirty="0">
                <a:solidFill>
                  <a:srgbClr val="FF0000"/>
                </a:solidFill>
              </a:rPr>
              <a:t>the</a:t>
            </a:r>
            <a:r>
              <a:rPr sz="3600" spc="-20" dirty="0">
                <a:solidFill>
                  <a:srgbClr val="FF0000"/>
                </a:solidFill>
              </a:rPr>
              <a:t> </a:t>
            </a:r>
            <a:r>
              <a:rPr sz="3600" spc="-5" dirty="0">
                <a:solidFill>
                  <a:srgbClr val="FF0000"/>
                </a:solidFill>
              </a:rPr>
              <a:t>DPR</a:t>
            </a:r>
            <a:endParaRPr sz="3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1804669"/>
            <a:ext cx="17208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25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4139" y="1719792"/>
            <a:ext cx="5826125" cy="127000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800" spc="-5" dirty="0">
                <a:latin typeface="Times New Roman"/>
                <a:cs typeface="Times New Roman"/>
              </a:rPr>
              <a:t>Ridsdale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Hudd,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1994</a:t>
            </a:r>
            <a:endParaRPr sz="2800">
              <a:latin typeface="Times New Roman"/>
              <a:cs typeface="Times New Roman"/>
            </a:endParaRPr>
          </a:p>
          <a:p>
            <a:pPr marL="393065" marR="5080">
              <a:lnSpc>
                <a:spcPts val="2670"/>
              </a:lnSpc>
              <a:spcBef>
                <a:spcPts val="675"/>
              </a:spcBef>
            </a:pPr>
            <a:r>
              <a:rPr sz="2400" spc="-10" dirty="0">
                <a:latin typeface="Arial"/>
                <a:cs typeface="Arial"/>
              </a:rPr>
              <a:t>The</a:t>
            </a:r>
            <a:r>
              <a:rPr sz="2400" spc="-5" dirty="0">
                <a:latin typeface="Arial"/>
                <a:cs typeface="Arial"/>
              </a:rPr>
              <a:t> widespread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 computers in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6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consultation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1739" y="2278379"/>
            <a:ext cx="1219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000098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8939" y="2950210"/>
            <a:ext cx="130175" cy="71882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800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800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6139" y="2965449"/>
            <a:ext cx="6520815" cy="134874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000" spc="-5" dirty="0">
                <a:latin typeface="Arial"/>
                <a:cs typeface="Arial"/>
              </a:rPr>
              <a:t>Position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from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dirty="0">
                <a:latin typeface="Arial"/>
                <a:cs typeface="Arial"/>
              </a:rPr>
              <a:t> screen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2230"/>
              </a:lnSpc>
              <a:spcBef>
                <a:spcPts val="545"/>
              </a:spcBef>
            </a:pPr>
            <a:r>
              <a:rPr sz="2000" dirty="0">
                <a:latin typeface="Arial"/>
                <a:cs typeface="Arial"/>
              </a:rPr>
              <a:t>Drs’ </a:t>
            </a:r>
            <a:r>
              <a:rPr sz="2000" spc="-5" dirty="0">
                <a:latin typeface="Arial"/>
                <a:cs typeface="Arial"/>
              </a:rPr>
              <a:t>ability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to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maintain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their</a:t>
            </a:r>
            <a:r>
              <a:rPr sz="2000" dirty="0">
                <a:latin typeface="Arial"/>
                <a:cs typeface="Arial"/>
              </a:rPr>
              <a:t> personal touch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through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verbal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skills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 eye contact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369945" algn="l"/>
              </a:tabLst>
            </a:pPr>
            <a:r>
              <a:rPr sz="2000" spc="-5" dirty="0">
                <a:latin typeface="Arial"/>
                <a:cs typeface="Arial"/>
              </a:rPr>
              <a:t>Confidentiality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data	maintain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TRUST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8939" y="3999229"/>
            <a:ext cx="13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4366259"/>
            <a:ext cx="17208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25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4139" y="4340859"/>
            <a:ext cx="6969759" cy="84581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420"/>
              </a:spcBef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use of </a:t>
            </a:r>
            <a:r>
              <a:rPr sz="2800" spc="-5" dirty="0">
                <a:latin typeface="Times New Roman"/>
                <a:cs typeface="Times New Roman"/>
              </a:rPr>
              <a:t>telemedicine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10" dirty="0">
                <a:latin typeface="Times New Roman"/>
                <a:cs typeface="Times New Roman"/>
              </a:rPr>
              <a:t>means </a:t>
            </a:r>
            <a:r>
              <a:rPr sz="2800" dirty="0">
                <a:latin typeface="Times New Roman"/>
                <a:cs typeface="Times New Roman"/>
              </a:rPr>
              <a:t>of delivering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79070" y="4208840"/>
            <a:ext cx="505459" cy="241300"/>
            <a:chOff x="4779070" y="4208840"/>
            <a:chExt cx="505459" cy="241300"/>
          </a:xfrm>
        </p:grpSpPr>
        <p:sp>
          <p:nvSpPr>
            <p:cNvPr id="11" name="object 11"/>
            <p:cNvSpPr/>
            <p:nvPr/>
          </p:nvSpPr>
          <p:spPr>
            <a:xfrm>
              <a:off x="4785359" y="4215130"/>
              <a:ext cx="492759" cy="228600"/>
            </a:xfrm>
            <a:custGeom>
              <a:avLst/>
              <a:gdLst/>
              <a:ahLst/>
              <a:cxnLst/>
              <a:rect l="l" t="t" r="r" b="b"/>
              <a:pathLst>
                <a:path w="492760" h="228600">
                  <a:moveTo>
                    <a:pt x="369569" y="0"/>
                  </a:moveTo>
                  <a:lnTo>
                    <a:pt x="369569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369569" y="171450"/>
                  </a:lnTo>
                  <a:lnTo>
                    <a:pt x="369569" y="228600"/>
                  </a:lnTo>
                  <a:lnTo>
                    <a:pt x="492760" y="114300"/>
                  </a:lnTo>
                  <a:lnTo>
                    <a:pt x="369569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85359" y="4215130"/>
              <a:ext cx="492759" cy="228600"/>
            </a:xfrm>
            <a:custGeom>
              <a:avLst/>
              <a:gdLst/>
              <a:ahLst/>
              <a:cxnLst/>
              <a:rect l="l" t="t" r="r" b="b"/>
              <a:pathLst>
                <a:path w="492760" h="228600">
                  <a:moveTo>
                    <a:pt x="0" y="57150"/>
                  </a:moveTo>
                  <a:lnTo>
                    <a:pt x="369569" y="57150"/>
                  </a:lnTo>
                  <a:lnTo>
                    <a:pt x="369569" y="0"/>
                  </a:lnTo>
                  <a:lnTo>
                    <a:pt x="492760" y="114300"/>
                  </a:lnTo>
                  <a:lnTo>
                    <a:pt x="369569" y="228600"/>
                  </a:lnTo>
                  <a:lnTo>
                    <a:pt x="369569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12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566670" y="1164590"/>
            <a:ext cx="391667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</a:rPr>
              <a:t>Changes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in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the</a:t>
            </a:r>
            <a:r>
              <a:rPr spc="-2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DPR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39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589" y="946150"/>
            <a:ext cx="71158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solidFill>
                  <a:srgbClr val="FF0000"/>
                </a:solidFill>
                <a:latin typeface="Arial"/>
                <a:cs typeface="Arial"/>
              </a:rPr>
              <a:t>Strategies for</a:t>
            </a:r>
            <a:r>
              <a:rPr sz="3600" b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0" spc="-5" dirty="0">
                <a:solidFill>
                  <a:srgbClr val="FF0000"/>
                </a:solidFill>
                <a:latin typeface="Arial"/>
                <a:cs typeface="Arial"/>
              </a:rPr>
              <a:t>improvement</a:t>
            </a:r>
            <a:r>
              <a:rPr sz="3600" b="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3600" b="0" spc="-5" dirty="0">
                <a:solidFill>
                  <a:srgbClr val="FF0000"/>
                </a:solidFill>
                <a:latin typeface="Arial"/>
                <a:cs typeface="Arial"/>
              </a:rPr>
              <a:t> DPR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40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21739" y="2039620"/>
            <a:ext cx="13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1739" y="2867659"/>
            <a:ext cx="13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98"/>
                </a:solidFill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0" indent="-7620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774065" algn="l"/>
                <a:tab pos="774700" algn="l"/>
              </a:tabLst>
            </a:pPr>
            <a:r>
              <a:rPr dirty="0"/>
              <a:t>Understanding</a:t>
            </a:r>
            <a:r>
              <a:rPr spc="-40" dirty="0"/>
              <a:t> </a:t>
            </a:r>
            <a:r>
              <a:rPr dirty="0"/>
              <a:t>illness</a:t>
            </a:r>
          </a:p>
          <a:p>
            <a:pPr marL="1002665" marR="5080">
              <a:lnSpc>
                <a:spcPct val="83500"/>
              </a:lnSpc>
              <a:spcBef>
                <a:spcPts val="515"/>
              </a:spcBef>
            </a:pPr>
            <a:r>
              <a:rPr sz="2000" dirty="0">
                <a:latin typeface="Arial"/>
                <a:cs typeface="Arial"/>
              </a:rPr>
              <a:t>How </a:t>
            </a:r>
            <a:r>
              <a:rPr sz="2000" spc="-5" dirty="0">
                <a:latin typeface="Arial"/>
                <a:cs typeface="Arial"/>
              </a:rPr>
              <a:t>pts </a:t>
            </a:r>
            <a:r>
              <a:rPr sz="2000" dirty="0">
                <a:latin typeface="Arial"/>
                <a:cs typeface="Arial"/>
              </a:rPr>
              <a:t>and those around him view origin, significance &amp;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prognosis of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condition &amp; how </a:t>
            </a:r>
            <a:r>
              <a:rPr sz="2000" spc="-5" dirty="0">
                <a:latin typeface="Arial"/>
                <a:cs typeface="Arial"/>
              </a:rPr>
              <a:t>it affects other </a:t>
            </a:r>
            <a:r>
              <a:rPr sz="2000" dirty="0">
                <a:latin typeface="Arial"/>
                <a:cs typeface="Arial"/>
              </a:rPr>
              <a:t>aspects of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life</a:t>
            </a:r>
            <a:endParaRPr sz="2000">
              <a:latin typeface="Arial"/>
              <a:cs typeface="Arial"/>
            </a:endParaRPr>
          </a:p>
          <a:p>
            <a:pPr marL="1002665" marR="622935">
              <a:lnSpc>
                <a:spcPct val="83500"/>
              </a:lnSpc>
              <a:spcBef>
                <a:spcPts val="505"/>
              </a:spcBef>
            </a:pPr>
            <a:r>
              <a:rPr sz="2000" spc="-5" dirty="0">
                <a:latin typeface="Arial"/>
                <a:cs typeface="Arial"/>
              </a:rPr>
              <a:t>Info </a:t>
            </a:r>
            <a:r>
              <a:rPr sz="2000" dirty="0">
                <a:latin typeface="Arial"/>
                <a:cs typeface="Arial"/>
              </a:rPr>
              <a:t>about pts’ </a:t>
            </a:r>
            <a:r>
              <a:rPr sz="2000" spc="-5" dirty="0">
                <a:latin typeface="Arial"/>
                <a:cs typeface="Arial"/>
              </a:rPr>
              <a:t>cultural, </a:t>
            </a:r>
            <a:r>
              <a:rPr sz="2000" dirty="0">
                <a:latin typeface="Arial"/>
                <a:cs typeface="Arial"/>
              </a:rPr>
              <a:t>religious, social &amp; economic 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background, his previous experience of </a:t>
            </a:r>
            <a:r>
              <a:rPr sz="2000" spc="-5" dirty="0">
                <a:latin typeface="Arial"/>
                <a:cs typeface="Arial"/>
              </a:rPr>
              <a:t>ill-health, </a:t>
            </a:r>
            <a:r>
              <a:rPr sz="2000" dirty="0">
                <a:latin typeface="Arial"/>
                <a:cs typeface="Arial"/>
              </a:rPr>
              <a:t>&amp; if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possible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his view of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misfortune</a:t>
            </a:r>
            <a:r>
              <a:rPr sz="2000" dirty="0">
                <a:latin typeface="Arial"/>
                <a:cs typeface="Arial"/>
              </a:rPr>
              <a:t> in general</a:t>
            </a:r>
            <a:endParaRPr sz="2000">
              <a:latin typeface="Arial"/>
              <a:cs typeface="Arial"/>
            </a:endParaRPr>
          </a:p>
          <a:p>
            <a:pPr marL="774700" indent="-762000">
              <a:lnSpc>
                <a:spcPct val="100000"/>
              </a:lnSpc>
              <a:spcBef>
                <a:spcPts val="90"/>
              </a:spcBef>
              <a:buAutoNum type="arabicPeriod" startAt="2"/>
              <a:tabLst>
                <a:tab pos="774065" algn="l"/>
                <a:tab pos="774700" algn="l"/>
              </a:tabLst>
            </a:pPr>
            <a:r>
              <a:rPr dirty="0"/>
              <a:t>Improving</a:t>
            </a:r>
            <a:r>
              <a:rPr spc="-35" dirty="0"/>
              <a:t> </a:t>
            </a:r>
            <a:r>
              <a:rPr dirty="0"/>
              <a:t>communication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1739" y="4058920"/>
            <a:ext cx="7449184" cy="96266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545465" marR="945515" indent="-533400">
              <a:lnSpc>
                <a:spcPts val="2010"/>
              </a:lnSpc>
              <a:spcBef>
                <a:spcPts val="490"/>
              </a:spcBef>
            </a:pPr>
            <a:r>
              <a:rPr sz="2000" b="1" dirty="0">
                <a:latin typeface="Arial"/>
                <a:cs typeface="Arial"/>
              </a:rPr>
              <a:t>“Language </a:t>
            </a:r>
            <a:r>
              <a:rPr sz="2000" b="1" spc="-5" dirty="0">
                <a:latin typeface="Arial"/>
                <a:cs typeface="Arial"/>
              </a:rPr>
              <a:t>of distress” </a:t>
            </a:r>
            <a:r>
              <a:rPr sz="2000" dirty="0">
                <a:latin typeface="Arial"/>
                <a:cs typeface="Arial"/>
              </a:rPr>
              <a:t>- culturally specific folk illnesses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(Mechanic)</a:t>
            </a:r>
          </a:p>
          <a:p>
            <a:pPr marR="5080" algn="r">
              <a:lnSpc>
                <a:spcPct val="100000"/>
              </a:lnSpc>
              <a:spcBef>
                <a:spcPts val="90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97183"/>
            <a:ext cx="914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STRATEGIES FOR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IMPROVEMENT</a:t>
            </a:r>
            <a:r>
              <a:rPr lang="en-IN" sz="36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DPR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41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709420"/>
            <a:ext cx="7905115" cy="34034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1825" indent="-61976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631825" algn="l"/>
                <a:tab pos="632460" algn="l"/>
              </a:tabLst>
            </a:pPr>
            <a:r>
              <a:rPr sz="2800" spc="-5" dirty="0">
                <a:latin typeface="Times New Roman"/>
                <a:cs typeface="Times New Roman"/>
              </a:rPr>
              <a:t>Increasing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reflexivity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(self-awareness)</a:t>
            </a:r>
            <a:endParaRPr sz="2800" dirty="0">
              <a:latin typeface="Times New Roman"/>
              <a:cs typeface="Times New Roman"/>
            </a:endParaRPr>
          </a:p>
          <a:p>
            <a:pPr marL="631825" indent="-619760">
              <a:lnSpc>
                <a:spcPct val="100000"/>
              </a:lnSpc>
              <a:spcBef>
                <a:spcPts val="120"/>
              </a:spcBef>
              <a:buAutoNum type="arabicPeriod" startAt="3"/>
              <a:tabLst>
                <a:tab pos="631825" algn="l"/>
                <a:tab pos="632460" algn="l"/>
              </a:tabLst>
            </a:pPr>
            <a:r>
              <a:rPr sz="2800" spc="-5" dirty="0">
                <a:latin typeface="Times New Roman"/>
                <a:cs typeface="Times New Roman"/>
              </a:rPr>
              <a:t>Treating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‘illness’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‘disease’</a:t>
            </a:r>
            <a:endParaRPr sz="2800" dirty="0">
              <a:latin typeface="Times New Roman"/>
              <a:cs typeface="Times New Roman"/>
            </a:endParaRPr>
          </a:p>
          <a:p>
            <a:pPr marL="1002665" marR="2677160" lvl="1" indent="-533400">
              <a:lnSpc>
                <a:spcPts val="2800"/>
              </a:lnSpc>
              <a:spcBef>
                <a:spcPts val="720"/>
              </a:spcBef>
              <a:buClr>
                <a:srgbClr val="000098"/>
              </a:buClr>
              <a:buSzPct val="89285"/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sz="2800" spc="-10" dirty="0">
                <a:latin typeface="Arial"/>
                <a:cs typeface="Arial"/>
              </a:rPr>
              <a:t>Do </a:t>
            </a:r>
            <a:r>
              <a:rPr sz="2800" dirty="0">
                <a:latin typeface="Arial"/>
                <a:cs typeface="Arial"/>
              </a:rPr>
              <a:t>not deal </a:t>
            </a:r>
            <a:r>
              <a:rPr sz="2800" spc="-5" dirty="0">
                <a:latin typeface="Arial"/>
                <a:cs typeface="Arial"/>
              </a:rPr>
              <a:t>with </a:t>
            </a:r>
            <a:r>
              <a:rPr sz="2800" dirty="0">
                <a:latin typeface="Arial"/>
                <a:cs typeface="Arial"/>
              </a:rPr>
              <a:t>physical 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abnormalities/malfunctions</a:t>
            </a:r>
            <a:endParaRPr sz="2800" dirty="0">
              <a:latin typeface="Arial"/>
              <a:cs typeface="Arial"/>
            </a:endParaRPr>
          </a:p>
          <a:p>
            <a:pPr marL="1003300" lvl="1" indent="-533400">
              <a:lnSpc>
                <a:spcPct val="100000"/>
              </a:lnSpc>
              <a:spcBef>
                <a:spcPts val="150"/>
              </a:spcBef>
              <a:buClr>
                <a:srgbClr val="000098"/>
              </a:buClr>
              <a:buSzPct val="89285"/>
              <a:buFont typeface="Wingdings"/>
              <a:buChar char=""/>
              <a:tabLst>
                <a:tab pos="1002665" algn="l"/>
                <a:tab pos="1003300" algn="l"/>
              </a:tabLst>
            </a:pPr>
            <a:r>
              <a:rPr sz="2800" spc="-5" dirty="0">
                <a:latin typeface="Arial"/>
                <a:cs typeface="Arial"/>
              </a:rPr>
              <a:t>The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many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dimensions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“ILLNESS”</a:t>
            </a:r>
            <a:endParaRPr sz="2800" dirty="0">
              <a:latin typeface="Arial"/>
              <a:cs typeface="Arial"/>
            </a:endParaRPr>
          </a:p>
          <a:p>
            <a:pPr marL="631825" indent="-619760">
              <a:lnSpc>
                <a:spcPct val="100000"/>
              </a:lnSpc>
              <a:spcBef>
                <a:spcPts val="110"/>
              </a:spcBef>
              <a:buAutoNum type="arabicPeriod" startAt="3"/>
              <a:tabLst>
                <a:tab pos="631825" algn="l"/>
                <a:tab pos="632460" algn="l"/>
              </a:tabLst>
            </a:pPr>
            <a:r>
              <a:rPr sz="2800" spc="-5" dirty="0">
                <a:latin typeface="Times New Roman"/>
                <a:cs typeface="Times New Roman"/>
              </a:rPr>
              <a:t>Respecting </a:t>
            </a:r>
            <a:r>
              <a:rPr sz="2800" dirty="0">
                <a:latin typeface="Times New Roman"/>
                <a:cs typeface="Times New Roman"/>
              </a:rPr>
              <a:t>diversity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beliefs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practices</a:t>
            </a:r>
            <a:endParaRPr sz="2800" dirty="0">
              <a:latin typeface="Times New Roman"/>
              <a:cs typeface="Times New Roman"/>
            </a:endParaRPr>
          </a:p>
          <a:p>
            <a:pPr marL="455295" marR="1170940" indent="-455295">
              <a:lnSpc>
                <a:spcPts val="2790"/>
              </a:lnSpc>
              <a:spcBef>
                <a:spcPts val="685"/>
              </a:spcBef>
              <a:buAutoNum type="arabicPeriod" startAt="3"/>
              <a:tabLst>
                <a:tab pos="455295" algn="l"/>
                <a:tab pos="455930" algn="l"/>
              </a:tabLst>
            </a:pPr>
            <a:r>
              <a:rPr sz="2800" spc="-5" dirty="0">
                <a:latin typeface="Times New Roman"/>
                <a:cs typeface="Times New Roman"/>
              </a:rPr>
              <a:t>Assessing </a:t>
            </a:r>
            <a:r>
              <a:rPr sz="2800" dirty="0">
                <a:latin typeface="Times New Roman"/>
                <a:cs typeface="Times New Roman"/>
              </a:rPr>
              <a:t>role of </a:t>
            </a:r>
            <a:r>
              <a:rPr sz="2800" spc="-5" dirty="0">
                <a:latin typeface="Times New Roman"/>
                <a:cs typeface="Times New Roman"/>
              </a:rPr>
              <a:t>context (social, economic,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environmental factors 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focus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who</a:t>
            </a:r>
            <a:r>
              <a:rPr sz="2800" spc="-5" dirty="0" smtClean="0">
                <a:latin typeface="Times New Roman"/>
                <a:cs typeface="Times New Roman"/>
              </a:rPr>
              <a:t>?</a:t>
            </a:r>
            <a:r>
              <a:rPr lang="en-IN" sz="2800" spc="-5" dirty="0" smtClean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62147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z="36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PROPOSED</a:t>
            </a:r>
            <a:r>
              <a:rPr lang="en-IN" sz="36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CONCEPTUAL MODEL</a:t>
            </a:r>
            <a:endParaRPr lang="en-IN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139" y="1090929"/>
            <a:ext cx="6802755" cy="7386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366520" marR="5080" indent="-1353820" algn="ctr">
              <a:lnSpc>
                <a:spcPts val="2670"/>
              </a:lnSpc>
              <a:spcBef>
                <a:spcPts val="36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Patients preferences 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dentist communication </a:t>
            </a:r>
            <a:r>
              <a:rPr sz="2400" b="1" spc="-6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skills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9450" y="2127310"/>
            <a:ext cx="6205099" cy="38987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13529" y="5596890"/>
            <a:ext cx="9163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indent="-59055">
              <a:lnSpc>
                <a:spcPct val="100000"/>
              </a:lnSpc>
              <a:spcBef>
                <a:spcPts val="100"/>
              </a:spcBef>
              <a:buSzPct val="93750"/>
              <a:buFont typeface="Arial Narrow"/>
              <a:buChar char="•"/>
              <a:tabLst>
                <a:tab pos="71755" algn="l"/>
              </a:tabLst>
            </a:pPr>
            <a:r>
              <a:rPr sz="1600" b="1" i="1" spc="5" dirty="0">
                <a:latin typeface="Arial Narrow"/>
                <a:cs typeface="Arial Narrow"/>
              </a:rPr>
              <a:t>F</a:t>
            </a:r>
            <a:r>
              <a:rPr sz="1600" b="1" i="1" dirty="0">
                <a:latin typeface="Arial Narrow"/>
                <a:cs typeface="Arial Narrow"/>
              </a:rPr>
              <a:t>R</a:t>
            </a:r>
            <a:r>
              <a:rPr sz="1600" b="1" i="1" spc="-5" dirty="0">
                <a:latin typeface="Arial Narrow"/>
                <a:cs typeface="Arial Narrow"/>
              </a:rPr>
              <a:t>IE</a:t>
            </a:r>
            <a:r>
              <a:rPr sz="1600" b="1" i="1" dirty="0">
                <a:latin typeface="Arial Narrow"/>
                <a:cs typeface="Arial Narrow"/>
              </a:rPr>
              <a:t>ND</a:t>
            </a:r>
            <a:r>
              <a:rPr sz="1600" b="1" i="1" spc="-5" dirty="0">
                <a:latin typeface="Arial Narrow"/>
                <a:cs typeface="Arial Narrow"/>
              </a:rPr>
              <a:t>LY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42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3407409" y="2928620"/>
            <a:ext cx="2649220" cy="2444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 Narrow"/>
                <a:cs typeface="Arial Narrow"/>
              </a:rPr>
              <a:t>TECHNICAL</a:t>
            </a:r>
            <a:r>
              <a:rPr sz="1600" b="1" spc="-25" dirty="0">
                <a:latin typeface="Arial Narrow"/>
                <a:cs typeface="Arial Narrow"/>
              </a:rPr>
              <a:t> </a:t>
            </a:r>
            <a:r>
              <a:rPr sz="1600" b="1" spc="-5" dirty="0">
                <a:latin typeface="Arial Narrow"/>
                <a:cs typeface="Arial Narrow"/>
              </a:rPr>
              <a:t>COMPETENCY</a:t>
            </a:r>
            <a:endParaRPr sz="16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Arial Narrow"/>
              <a:cs typeface="Arial Narrow"/>
            </a:endParaRPr>
          </a:p>
          <a:p>
            <a:pPr marR="291465" algn="ctr">
              <a:lnSpc>
                <a:spcPct val="100000"/>
              </a:lnSpc>
            </a:pPr>
            <a:r>
              <a:rPr sz="1400" b="1" spc="-5" dirty="0">
                <a:latin typeface="Arial Narrow"/>
                <a:cs typeface="Arial Narrow"/>
              </a:rPr>
              <a:t>INTERPERSONAL</a:t>
            </a:r>
            <a:r>
              <a:rPr sz="1400" b="1" spc="10" dirty="0">
                <a:latin typeface="Arial Narrow"/>
                <a:cs typeface="Arial Narrow"/>
              </a:rPr>
              <a:t> </a:t>
            </a:r>
            <a:r>
              <a:rPr sz="1400" b="1" spc="-5" dirty="0">
                <a:latin typeface="Arial Narrow"/>
                <a:cs typeface="Arial Narrow"/>
              </a:rPr>
              <a:t>COMPETENCY</a:t>
            </a:r>
            <a:endParaRPr sz="1400">
              <a:latin typeface="Arial Narrow"/>
              <a:cs typeface="Arial Narrow"/>
            </a:endParaRPr>
          </a:p>
          <a:p>
            <a:pPr marR="311150" algn="ctr">
              <a:lnSpc>
                <a:spcPct val="100000"/>
              </a:lnSpc>
              <a:spcBef>
                <a:spcPts val="670"/>
              </a:spcBef>
            </a:pPr>
            <a:r>
              <a:rPr sz="3200" b="1" dirty="0">
                <a:latin typeface="Arial Narrow"/>
                <a:cs typeface="Arial Narrow"/>
              </a:rPr>
              <a:t>DPR</a:t>
            </a:r>
            <a:endParaRPr sz="3200">
              <a:latin typeface="Arial Narrow"/>
              <a:cs typeface="Arial Narrow"/>
            </a:endParaRPr>
          </a:p>
          <a:p>
            <a:pPr marL="466090" indent="-59690">
              <a:lnSpc>
                <a:spcPct val="100000"/>
              </a:lnSpc>
              <a:spcBef>
                <a:spcPts val="300"/>
              </a:spcBef>
              <a:buSzPct val="93750"/>
              <a:buFont typeface="Arial Narrow"/>
              <a:buChar char="•"/>
              <a:tabLst>
                <a:tab pos="466725" algn="l"/>
              </a:tabLst>
            </a:pPr>
            <a:r>
              <a:rPr sz="1600" b="1" i="1" spc="-5" dirty="0">
                <a:latin typeface="Arial Narrow"/>
                <a:cs typeface="Arial Narrow"/>
              </a:rPr>
              <a:t>GOOD</a:t>
            </a:r>
            <a:r>
              <a:rPr sz="1600" b="1" i="1" spc="-30" dirty="0">
                <a:latin typeface="Arial Narrow"/>
                <a:cs typeface="Arial Narrow"/>
              </a:rPr>
              <a:t> </a:t>
            </a:r>
            <a:r>
              <a:rPr sz="1600" b="1" i="1" spc="-5" dirty="0">
                <a:latin typeface="Arial Narrow"/>
                <a:cs typeface="Arial Narrow"/>
              </a:rPr>
              <a:t>TREATMENT</a:t>
            </a:r>
            <a:endParaRPr sz="1600">
              <a:latin typeface="Arial Narrow"/>
              <a:cs typeface="Arial Narrow"/>
            </a:endParaRPr>
          </a:p>
          <a:p>
            <a:pPr marL="628650" lvl="1" indent="-52705">
              <a:lnSpc>
                <a:spcPct val="100000"/>
              </a:lnSpc>
              <a:spcBef>
                <a:spcPts val="1530"/>
              </a:spcBef>
              <a:buSzPct val="92857"/>
              <a:buFont typeface="Arial Narrow"/>
              <a:buChar char="•"/>
              <a:tabLst>
                <a:tab pos="628650" algn="l"/>
              </a:tabLst>
            </a:pPr>
            <a:r>
              <a:rPr sz="1400" b="1" i="1" spc="-5" dirty="0">
                <a:latin typeface="Arial Narrow"/>
                <a:cs typeface="Arial Narrow"/>
              </a:rPr>
              <a:t>COMPETENT</a:t>
            </a:r>
            <a:r>
              <a:rPr sz="1400" b="1" i="1" spc="300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&amp;</a:t>
            </a:r>
            <a:r>
              <a:rPr sz="1400" b="1" i="1" spc="-20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SKILFUL</a:t>
            </a:r>
            <a:endParaRPr sz="1400">
              <a:latin typeface="Arial Narrow"/>
              <a:cs typeface="Arial Narrow"/>
            </a:endParaRPr>
          </a:p>
          <a:p>
            <a:pPr marL="628650" lvl="1" indent="-52705">
              <a:lnSpc>
                <a:spcPct val="100000"/>
              </a:lnSpc>
              <a:buSzPct val="92857"/>
              <a:buFont typeface="Arial Narrow"/>
              <a:buChar char="•"/>
              <a:tabLst>
                <a:tab pos="628650" algn="l"/>
              </a:tabLst>
            </a:pPr>
            <a:r>
              <a:rPr sz="1400" b="1" i="1" spc="-5" dirty="0">
                <a:latin typeface="Arial Narrow"/>
                <a:cs typeface="Arial Narrow"/>
              </a:rPr>
              <a:t>CAREFUL </a:t>
            </a:r>
            <a:r>
              <a:rPr sz="1400" b="1" i="1" dirty="0">
                <a:latin typeface="Arial Narrow"/>
                <a:cs typeface="Arial Narrow"/>
              </a:rPr>
              <a:t>&amp;</a:t>
            </a:r>
            <a:r>
              <a:rPr sz="1400" b="1" i="1" spc="-20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DON’T</a:t>
            </a:r>
            <a:r>
              <a:rPr sz="1400" b="1" i="1" spc="-15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RUSH</a:t>
            </a:r>
            <a:r>
              <a:rPr sz="1400" b="1" i="1" spc="-15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++</a:t>
            </a:r>
            <a:endParaRPr sz="1400">
              <a:latin typeface="Arial Narrow"/>
              <a:cs typeface="Arial Narrow"/>
            </a:endParaRPr>
          </a:p>
          <a:p>
            <a:pPr marL="628650" lvl="1" indent="-52705">
              <a:lnSpc>
                <a:spcPct val="100000"/>
              </a:lnSpc>
              <a:buSzPct val="92857"/>
              <a:buFont typeface="Arial Narrow"/>
              <a:buChar char="•"/>
              <a:tabLst>
                <a:tab pos="628650" algn="l"/>
              </a:tabLst>
            </a:pPr>
            <a:r>
              <a:rPr sz="1400" b="1" i="1" spc="-5" dirty="0">
                <a:latin typeface="Arial Narrow"/>
                <a:cs typeface="Arial Narrow"/>
              </a:rPr>
              <a:t>Accurate</a:t>
            </a:r>
            <a:r>
              <a:rPr sz="1400" b="1" i="1" spc="-25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++</a:t>
            </a:r>
            <a:r>
              <a:rPr sz="1400" b="1" i="1" spc="-15" dirty="0">
                <a:latin typeface="Arial Narrow"/>
                <a:cs typeface="Arial Narrow"/>
              </a:rPr>
              <a:t> </a:t>
            </a:r>
            <a:r>
              <a:rPr sz="1400" b="1" i="1" dirty="0">
                <a:latin typeface="Arial Narrow"/>
                <a:cs typeface="Arial Narrow"/>
              </a:rPr>
              <a:t>decision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3300" y="1891029"/>
            <a:ext cx="477012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7870" marR="5080" indent="-82296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 Narrow"/>
                <a:cs typeface="Arial Narrow"/>
              </a:rPr>
              <a:t>COGNITIVE</a:t>
            </a:r>
            <a:r>
              <a:rPr sz="1600" b="1" spc="-45" dirty="0">
                <a:latin typeface="Arial Narrow"/>
                <a:cs typeface="Arial Narrow"/>
              </a:rPr>
              <a:t> </a:t>
            </a:r>
            <a:r>
              <a:rPr sz="1600" b="1" dirty="0">
                <a:latin typeface="Arial Narrow"/>
                <a:cs typeface="Arial Narrow"/>
              </a:rPr>
              <a:t>&amp;</a:t>
            </a:r>
            <a:r>
              <a:rPr sz="1600" b="1" spc="-35" dirty="0">
                <a:latin typeface="Arial Narrow"/>
                <a:cs typeface="Arial Narrow"/>
              </a:rPr>
              <a:t> </a:t>
            </a:r>
            <a:r>
              <a:rPr sz="1600" b="1" spc="-5" dirty="0">
                <a:latin typeface="Arial Narrow"/>
                <a:cs typeface="Arial Narrow"/>
              </a:rPr>
              <a:t>INFORMATION </a:t>
            </a:r>
            <a:r>
              <a:rPr sz="1600" b="1" spc="-350" dirty="0">
                <a:latin typeface="Arial Narrow"/>
                <a:cs typeface="Arial Narrow"/>
              </a:rPr>
              <a:t> </a:t>
            </a:r>
            <a:r>
              <a:rPr sz="1600" b="1" spc="-5" dirty="0">
                <a:latin typeface="Arial Narrow"/>
                <a:cs typeface="Arial Narrow"/>
              </a:rPr>
              <a:t>GIVING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600" b="1" spc="-5" dirty="0">
                <a:latin typeface="Arial Narrow"/>
                <a:cs typeface="Arial Narrow"/>
              </a:rPr>
              <a:t>SOCIOEMOTIONAL</a:t>
            </a:r>
            <a:r>
              <a:rPr sz="1600" b="1" spc="-20" dirty="0">
                <a:latin typeface="Arial Narrow"/>
                <a:cs typeface="Arial Narrow"/>
              </a:rPr>
              <a:t> </a:t>
            </a:r>
            <a:r>
              <a:rPr sz="1600" b="1" spc="-5" dirty="0">
                <a:latin typeface="Arial Narrow"/>
                <a:cs typeface="Arial Narrow"/>
              </a:rPr>
              <a:t>BEHAVIOUR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6800" y="1939290"/>
            <a:ext cx="2007235" cy="51180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1910"/>
              </a:lnSpc>
              <a:spcBef>
                <a:spcPts val="170"/>
              </a:spcBef>
            </a:pPr>
            <a:r>
              <a:rPr sz="1600" b="1" spc="-5" dirty="0">
                <a:latin typeface="Arial Narrow"/>
                <a:cs typeface="Arial Narrow"/>
              </a:rPr>
              <a:t>CONFLICT RESOLUTION </a:t>
            </a:r>
            <a:r>
              <a:rPr sz="1600" b="1" spc="-355" dirty="0">
                <a:latin typeface="Arial Narrow"/>
                <a:cs typeface="Arial Narrow"/>
              </a:rPr>
              <a:t> </a:t>
            </a:r>
            <a:r>
              <a:rPr sz="1600" b="1" dirty="0">
                <a:latin typeface="Arial Narrow"/>
                <a:cs typeface="Arial Narrow"/>
              </a:rPr>
              <a:t>&amp;</a:t>
            </a:r>
            <a:r>
              <a:rPr sz="1600" b="1" spc="-15" dirty="0">
                <a:latin typeface="Arial Narrow"/>
                <a:cs typeface="Arial Narrow"/>
              </a:rPr>
              <a:t> </a:t>
            </a:r>
            <a:r>
              <a:rPr sz="1600" b="1" spc="-5" dirty="0">
                <a:latin typeface="Arial Narrow"/>
                <a:cs typeface="Arial Narrow"/>
              </a:rPr>
              <a:t>NEGOTIATION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5209" y="5763259"/>
            <a:ext cx="2660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 Narrow"/>
                <a:cs typeface="Arial Narrow"/>
              </a:rPr>
              <a:t>Ref:</a:t>
            </a:r>
            <a:r>
              <a:rPr sz="1800" i="1" spc="-15" dirty="0">
                <a:latin typeface="Arial Narrow"/>
                <a:cs typeface="Arial Narrow"/>
              </a:rPr>
              <a:t> </a:t>
            </a:r>
            <a:r>
              <a:rPr sz="1800" i="1" spc="-10" dirty="0">
                <a:latin typeface="Arial Narrow"/>
                <a:cs typeface="Arial Narrow"/>
              </a:rPr>
              <a:t>Zainal</a:t>
            </a:r>
            <a:r>
              <a:rPr sz="1800" i="1" spc="-20" dirty="0">
                <a:latin typeface="Arial Narrow"/>
                <a:cs typeface="Arial Narrow"/>
              </a:rPr>
              <a:t> </a:t>
            </a:r>
            <a:r>
              <a:rPr sz="1800" i="1" spc="-5" dirty="0">
                <a:latin typeface="Arial Narrow"/>
                <a:cs typeface="Arial Narrow"/>
              </a:rPr>
              <a:t>Abidin</a:t>
            </a:r>
            <a:r>
              <a:rPr sz="1800" i="1" spc="-25" dirty="0">
                <a:latin typeface="Arial Narrow"/>
                <a:cs typeface="Arial Narrow"/>
              </a:rPr>
              <a:t> </a:t>
            </a:r>
            <a:r>
              <a:rPr sz="1800" i="1" spc="-5" dirty="0">
                <a:latin typeface="Arial Narrow"/>
                <a:cs typeface="Arial Narrow"/>
              </a:rPr>
              <a:t>Z.</a:t>
            </a:r>
            <a:r>
              <a:rPr sz="1800" i="1" spc="-15" dirty="0">
                <a:latin typeface="Arial Narrow"/>
                <a:cs typeface="Arial Narrow"/>
              </a:rPr>
              <a:t> </a:t>
            </a:r>
            <a:r>
              <a:rPr sz="1800" i="1" spc="-5" dirty="0">
                <a:latin typeface="Arial Narrow"/>
                <a:cs typeface="Arial Narrow"/>
              </a:rPr>
              <a:t>MCD</a:t>
            </a:r>
            <a:r>
              <a:rPr sz="1800" i="1" spc="-20" dirty="0">
                <a:latin typeface="Arial Narrow"/>
                <a:cs typeface="Arial Narrow"/>
              </a:rPr>
              <a:t> </a:t>
            </a:r>
            <a:r>
              <a:rPr sz="1800" i="1" spc="-10" dirty="0">
                <a:latin typeface="Arial Narrow"/>
                <a:cs typeface="Arial Narrow"/>
              </a:rPr>
              <a:t>1997</a:t>
            </a:r>
            <a:endParaRPr sz="18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3768" y="1144068"/>
            <a:ext cx="38164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77469" y="6601792"/>
            <a:ext cx="72009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01/19</a:t>
            </a:r>
            <a:r>
              <a:rPr spc="10" dirty="0"/>
              <a:t>/</a:t>
            </a:r>
            <a:r>
              <a:rPr dirty="0"/>
              <a:t>10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129279" y="6601792"/>
            <a:ext cx="3243579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Yusuf</a:t>
            </a:r>
            <a:r>
              <a:rPr spc="-25" dirty="0"/>
              <a:t> </a:t>
            </a:r>
            <a:r>
              <a:rPr dirty="0"/>
              <a:t>Misau-Doctor-Patient</a:t>
            </a:r>
            <a:r>
              <a:rPr spc="-20" dirty="0"/>
              <a:t> </a:t>
            </a:r>
            <a:r>
              <a:rPr dirty="0"/>
              <a:t>Relationship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8817609" y="6601792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dirty="0"/>
              <a:pPr marL="38100">
                <a:lnSpc>
                  <a:spcPts val="1645"/>
                </a:lnSpc>
              </a:pPr>
              <a:t>43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63269" y="1973579"/>
            <a:ext cx="7429500" cy="341439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470534" indent="-342900">
              <a:lnSpc>
                <a:spcPts val="3090"/>
              </a:lnSpc>
              <a:spcBef>
                <a:spcPts val="425"/>
              </a:spcBef>
              <a:buClr>
                <a:schemeClr val="tx1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Goal </a:t>
            </a:r>
            <a:r>
              <a:rPr sz="3200" spc="5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consultation </a:t>
            </a:r>
            <a:r>
              <a:rPr sz="3200" dirty="0">
                <a:latin typeface="Times New Roman"/>
                <a:cs typeface="Times New Roman"/>
              </a:rPr>
              <a:t>is not only </a:t>
            </a: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arrive </a:t>
            </a:r>
            <a:r>
              <a:rPr sz="3200" spc="5" dirty="0">
                <a:latin typeface="Times New Roman"/>
                <a:cs typeface="Times New Roman"/>
              </a:rPr>
              <a:t>at 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diagnosis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5" dirty="0">
                <a:latin typeface="Times New Roman"/>
                <a:cs typeface="Times New Roman"/>
              </a:rPr>
              <a:t> formulating</a:t>
            </a:r>
            <a:r>
              <a:rPr sz="3200" dirty="0">
                <a:latin typeface="Times New Roman"/>
                <a:cs typeface="Times New Roman"/>
              </a:rPr>
              <a:t> a</a:t>
            </a:r>
            <a:r>
              <a:rPr sz="3200" spc="-5" dirty="0">
                <a:latin typeface="Times New Roman"/>
                <a:cs typeface="Times New Roman"/>
              </a:rPr>
              <a:t> treatment </a:t>
            </a:r>
            <a:r>
              <a:rPr sz="3200" dirty="0">
                <a:latin typeface="Times New Roman"/>
                <a:cs typeface="Times New Roman"/>
              </a:rPr>
              <a:t>plan</a:t>
            </a:r>
          </a:p>
          <a:p>
            <a:pPr marL="354965" marR="408305" indent="-342900">
              <a:lnSpc>
                <a:spcPts val="3100"/>
              </a:lnSpc>
              <a:spcBef>
                <a:spcPts val="705"/>
              </a:spcBef>
              <a:buClr>
                <a:schemeClr val="tx1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But </a:t>
            </a:r>
            <a:r>
              <a:rPr sz="3200" dirty="0">
                <a:latin typeface="Times New Roman"/>
                <a:cs typeface="Times New Roman"/>
              </a:rPr>
              <a:t>also, to </a:t>
            </a:r>
            <a:r>
              <a:rPr sz="3200" spc="-5" dirty="0">
                <a:latin typeface="Times New Roman"/>
                <a:cs typeface="Times New Roman"/>
              </a:rPr>
              <a:t>develop common understanding </a:t>
            </a:r>
            <a:r>
              <a:rPr sz="3200" spc="-6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between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patient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 doctor</a:t>
            </a:r>
          </a:p>
          <a:p>
            <a:pPr marL="354965" marR="5080" indent="-342900">
              <a:lnSpc>
                <a:spcPts val="3100"/>
              </a:lnSpc>
              <a:spcBef>
                <a:spcPts val="690"/>
              </a:spcBef>
              <a:buClr>
                <a:schemeClr val="tx1"/>
              </a:buClr>
              <a:buSzPct val="89285"/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To help patients develop self control </a:t>
            </a:r>
            <a:r>
              <a:rPr sz="3200" dirty="0">
                <a:latin typeface="Times New Roman"/>
                <a:cs typeface="Times New Roman"/>
              </a:rPr>
              <a:t>over their </a:t>
            </a:r>
            <a:r>
              <a:rPr sz="3200" spc="-6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illness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its</a:t>
            </a:r>
            <a:r>
              <a:rPr sz="3200" spc="-5" dirty="0">
                <a:latin typeface="Times New Roman"/>
                <a:cs typeface="Times New Roman"/>
              </a:rPr>
              <a:t> course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1497</Words>
  <Application>Microsoft Office PowerPoint</Application>
  <PresentationFormat>On-screen Show (4:3)</PresentationFormat>
  <Paragraphs>345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Arial Narrow</vt:lpstr>
      <vt:lpstr>Calibri</vt:lpstr>
      <vt:lpstr>Times New Roman</vt:lpstr>
      <vt:lpstr>Wingdings</vt:lpstr>
      <vt:lpstr>Office Theme</vt:lpstr>
      <vt:lpstr>DOCTOR-PATIENT RELATIONSHIP</vt:lpstr>
      <vt:lpstr>OBJECTIVE</vt:lpstr>
      <vt:lpstr>NATURE OF DOCTOR PATIENT RELATIONSHIP</vt:lpstr>
      <vt:lpstr>PowerPoint Presentation</vt:lpstr>
      <vt:lpstr>DPR-WHY IS IT RELEVANT TO US?</vt:lpstr>
      <vt:lpstr>PERCEPTIONS OF NEED</vt:lpstr>
      <vt:lpstr>Public’s perceived need  for care</vt:lpstr>
      <vt:lpstr>See  GP</vt:lpstr>
      <vt:lpstr>IMPLICATIONS</vt:lpstr>
      <vt:lpstr>THE DECISION-MAKING PROCESS</vt:lpstr>
      <vt:lpstr>PowerPoint Presentation</vt:lpstr>
      <vt:lpstr>PARSONS IDEAL PATIENT (SICK ROLE)</vt:lpstr>
      <vt:lpstr>PARSONS’ “DOCTOR” (DOCTORS’ ROLE)</vt:lpstr>
      <vt:lpstr>DOCTOR’S RIGHT</vt:lpstr>
      <vt:lpstr>IMPLICATIONS OF PARSONS’ THEORY</vt:lpstr>
      <vt:lpstr>PROBLEMS WITH PERSONS’ MODEL</vt:lpstr>
      <vt:lpstr>PowerPoint Presentation</vt:lpstr>
      <vt:lpstr>FACTORS INFLUENCING DPR</vt:lpstr>
      <vt:lpstr>FACTORS INFLUENCING DPR</vt:lpstr>
      <vt:lpstr>PowerPoint Presentation</vt:lpstr>
      <vt:lpstr>PowerPoint Presentation</vt:lpstr>
      <vt:lpstr>TYPES OF DOCTOR-PATIENT RELATIONSHIPS</vt:lpstr>
      <vt:lpstr>Types of doctor-patient relationships</vt:lpstr>
      <vt:lpstr>MODELS OF DPR</vt:lpstr>
      <vt:lpstr>PowerPoint Presentation</vt:lpstr>
      <vt:lpstr>Szasz and Hollender 1956 - Parson’s concept</vt:lpstr>
      <vt:lpstr>Szasz and Hollender 1956 - Parson’s concept</vt:lpstr>
      <vt:lpstr>PowerPoint Presentation</vt:lpstr>
      <vt:lpstr>Transactional Analysis</vt:lpstr>
      <vt:lpstr>PowerPoint Presentation</vt:lpstr>
      <vt:lpstr>A MODEL OF THE COMMUNICATION  PROCESS</vt:lpstr>
      <vt:lpstr>COMMUNICATION</vt:lpstr>
      <vt:lpstr>COMMUNICATION</vt:lpstr>
      <vt:lpstr>Why is there poor communication?</vt:lpstr>
      <vt:lpstr>Good Communication Skills In Consultation</vt:lpstr>
      <vt:lpstr>Non-verbal (Body language)</vt:lpstr>
      <vt:lpstr>Advantages of improved communication</vt:lpstr>
      <vt:lpstr>Changes in the DPR</vt:lpstr>
      <vt:lpstr>Changes in the DPR</vt:lpstr>
      <vt:lpstr>Strategies for improvement of DPR</vt:lpstr>
      <vt:lpstr>STRATEGIES FOR IMPROVEMENT OF DPR</vt:lpstr>
      <vt:lpstr>THE PROPOSED CONCEPTUAL MODEL</vt:lpstr>
      <vt:lpstr>CONCLUSION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DOCTOR-PATIENT RELATIONSHIP</dc:title>
  <dc:creator>Dr.Ajay Agarwal</dc:creator>
  <cp:lastModifiedBy>HP</cp:lastModifiedBy>
  <cp:revision>13</cp:revision>
  <dcterms:created xsi:type="dcterms:W3CDTF">2021-03-26T05:55:57Z</dcterms:created>
  <dcterms:modified xsi:type="dcterms:W3CDTF">2023-02-03T07:05:34Z</dcterms:modified>
</cp:coreProperties>
</file>