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1206" y="-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514600"/>
            <a:ext cx="8839200" cy="3876040"/>
          </a:xfrm>
          <a:custGeom>
            <a:avLst/>
            <a:gdLst/>
            <a:ahLst/>
            <a:cxnLst/>
            <a:rect l="l" t="t" r="r" b="b"/>
            <a:pathLst>
              <a:path w="8839200" h="3876040">
                <a:moveTo>
                  <a:pt x="0" y="3876040"/>
                </a:moveTo>
                <a:lnTo>
                  <a:pt x="8839200" y="3876040"/>
                </a:lnTo>
                <a:lnTo>
                  <a:pt x="8839200" y="0"/>
                </a:lnTo>
                <a:lnTo>
                  <a:pt x="0" y="0"/>
                </a:lnTo>
                <a:lnTo>
                  <a:pt x="0" y="3876040"/>
                </a:lnTo>
                <a:close/>
              </a:path>
            </a:pathLst>
          </a:custGeom>
          <a:solidFill>
            <a:srgbClr val="C4D0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6700519"/>
            <a:ext cx="8839200" cy="5080"/>
          </a:xfrm>
          <a:custGeom>
            <a:avLst/>
            <a:gdLst/>
            <a:ahLst/>
            <a:cxnLst/>
            <a:rect l="l" t="t" r="r" b="b"/>
            <a:pathLst>
              <a:path w="8839200" h="5079">
                <a:moveTo>
                  <a:pt x="0" y="5079"/>
                </a:moveTo>
                <a:lnTo>
                  <a:pt x="8839200" y="5079"/>
                </a:lnTo>
                <a:lnTo>
                  <a:pt x="8839200" y="0"/>
                </a:lnTo>
                <a:lnTo>
                  <a:pt x="0" y="0"/>
                </a:lnTo>
                <a:lnTo>
                  <a:pt x="0" y="5079"/>
                </a:lnTo>
                <a:close/>
              </a:path>
            </a:pathLst>
          </a:custGeom>
          <a:solidFill>
            <a:srgbClr val="C4D0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0" y="6705600"/>
            <a:ext cx="8839200" cy="152400"/>
          </a:xfrm>
          <a:custGeom>
            <a:avLst/>
            <a:gdLst/>
            <a:ahLst/>
            <a:cxnLst/>
            <a:rect l="l" t="t" r="r" b="b"/>
            <a:pathLst>
              <a:path w="8839200" h="152400">
                <a:moveTo>
                  <a:pt x="0" y="152400"/>
                </a:moveTo>
                <a:lnTo>
                  <a:pt x="8839200" y="152400"/>
                </a:lnTo>
                <a:lnTo>
                  <a:pt x="8839200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91600" y="2514600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4343400"/>
                </a:moveTo>
                <a:lnTo>
                  <a:pt x="152400" y="4343400"/>
                </a:lnTo>
                <a:lnTo>
                  <a:pt x="152400" y="0"/>
                </a:lnTo>
                <a:lnTo>
                  <a:pt x="0" y="0"/>
                </a:lnTo>
                <a:lnTo>
                  <a:pt x="0" y="4343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14600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4343400"/>
                </a:moveTo>
                <a:lnTo>
                  <a:pt x="152400" y="4343400"/>
                </a:lnTo>
                <a:lnTo>
                  <a:pt x="152400" y="0"/>
                </a:lnTo>
                <a:lnTo>
                  <a:pt x="0" y="0"/>
                </a:lnTo>
                <a:lnTo>
                  <a:pt x="0" y="4343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2514600"/>
          </a:xfrm>
          <a:custGeom>
            <a:avLst/>
            <a:gdLst/>
            <a:ahLst/>
            <a:cxnLst/>
            <a:rect l="l" t="t" r="r" b="b"/>
            <a:pathLst>
              <a:path w="9144000" h="2514600">
                <a:moveTo>
                  <a:pt x="9144000" y="0"/>
                </a:moveTo>
                <a:lnTo>
                  <a:pt x="0" y="0"/>
                </a:lnTo>
                <a:lnTo>
                  <a:pt x="0" y="2514600"/>
                </a:lnTo>
                <a:lnTo>
                  <a:pt x="9144000" y="25146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6050" y="6390640"/>
            <a:ext cx="8832850" cy="309880"/>
          </a:xfrm>
          <a:custGeom>
            <a:avLst/>
            <a:gdLst/>
            <a:ahLst/>
            <a:cxnLst/>
            <a:rect l="l" t="t" r="r" b="b"/>
            <a:pathLst>
              <a:path w="8832850" h="309879">
                <a:moveTo>
                  <a:pt x="8832850" y="0"/>
                </a:moveTo>
                <a:lnTo>
                  <a:pt x="0" y="0"/>
                </a:lnTo>
                <a:lnTo>
                  <a:pt x="0" y="309880"/>
                </a:lnTo>
                <a:lnTo>
                  <a:pt x="8832850" y="309880"/>
                </a:lnTo>
                <a:lnTo>
                  <a:pt x="8832850" y="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4939" y="2419350"/>
            <a:ext cx="8827770" cy="0"/>
          </a:xfrm>
          <a:custGeom>
            <a:avLst/>
            <a:gdLst/>
            <a:ahLst/>
            <a:cxnLst/>
            <a:rect l="l" t="t" r="r" b="b"/>
            <a:pathLst>
              <a:path w="8827770">
                <a:moveTo>
                  <a:pt x="0" y="0"/>
                </a:moveTo>
                <a:lnTo>
                  <a:pt x="8827769" y="0"/>
                </a:lnTo>
              </a:path>
            </a:pathLst>
          </a:custGeom>
          <a:ln w="11429">
            <a:solidFill>
              <a:srgbClr val="7A9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" y="152400"/>
            <a:ext cx="8832850" cy="6546850"/>
          </a:xfrm>
          <a:custGeom>
            <a:avLst/>
            <a:gdLst/>
            <a:ahLst/>
            <a:cxnLst/>
            <a:rect l="l" t="t" r="r" b="b"/>
            <a:pathLst>
              <a:path w="8832850" h="6546850">
                <a:moveTo>
                  <a:pt x="4415790" y="6546850"/>
                </a:moveTo>
                <a:lnTo>
                  <a:pt x="0" y="6546850"/>
                </a:lnTo>
                <a:lnTo>
                  <a:pt x="0" y="0"/>
                </a:lnTo>
                <a:lnTo>
                  <a:pt x="8832850" y="0"/>
                </a:lnTo>
                <a:lnTo>
                  <a:pt x="8832850" y="6546850"/>
                </a:lnTo>
                <a:lnTo>
                  <a:pt x="4415790" y="6546850"/>
                </a:lnTo>
                <a:close/>
              </a:path>
            </a:pathLst>
          </a:custGeom>
          <a:ln w="9344">
            <a:solidFill>
              <a:srgbClr val="7A9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67200" y="21145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254294" y="3870"/>
                </a:lnTo>
                <a:lnTo>
                  <a:pt x="206776" y="15118"/>
                </a:lnTo>
                <a:lnTo>
                  <a:pt x="162793" y="33192"/>
                </a:lnTo>
                <a:lnTo>
                  <a:pt x="122895" y="57546"/>
                </a:lnTo>
                <a:lnTo>
                  <a:pt x="87629" y="87630"/>
                </a:lnTo>
                <a:lnTo>
                  <a:pt x="57546" y="122895"/>
                </a:lnTo>
                <a:lnTo>
                  <a:pt x="33192" y="162793"/>
                </a:lnTo>
                <a:lnTo>
                  <a:pt x="15118" y="206776"/>
                </a:lnTo>
                <a:lnTo>
                  <a:pt x="3870" y="254294"/>
                </a:lnTo>
                <a:lnTo>
                  <a:pt x="0" y="304800"/>
                </a:lnTo>
                <a:lnTo>
                  <a:pt x="3870" y="355305"/>
                </a:lnTo>
                <a:lnTo>
                  <a:pt x="15118" y="402823"/>
                </a:lnTo>
                <a:lnTo>
                  <a:pt x="33192" y="446806"/>
                </a:lnTo>
                <a:lnTo>
                  <a:pt x="57546" y="486704"/>
                </a:lnTo>
                <a:lnTo>
                  <a:pt x="87630" y="521970"/>
                </a:lnTo>
                <a:lnTo>
                  <a:pt x="122895" y="552053"/>
                </a:lnTo>
                <a:lnTo>
                  <a:pt x="162793" y="576407"/>
                </a:lnTo>
                <a:lnTo>
                  <a:pt x="206776" y="594481"/>
                </a:lnTo>
                <a:lnTo>
                  <a:pt x="254294" y="605729"/>
                </a:lnTo>
                <a:lnTo>
                  <a:pt x="304800" y="609600"/>
                </a:lnTo>
                <a:lnTo>
                  <a:pt x="355305" y="605729"/>
                </a:lnTo>
                <a:lnTo>
                  <a:pt x="402823" y="594481"/>
                </a:lnTo>
                <a:lnTo>
                  <a:pt x="446806" y="576407"/>
                </a:lnTo>
                <a:lnTo>
                  <a:pt x="486704" y="552053"/>
                </a:lnTo>
                <a:lnTo>
                  <a:pt x="521969" y="521970"/>
                </a:lnTo>
                <a:lnTo>
                  <a:pt x="552053" y="486704"/>
                </a:lnTo>
                <a:lnTo>
                  <a:pt x="576407" y="446806"/>
                </a:lnTo>
                <a:lnTo>
                  <a:pt x="594481" y="402823"/>
                </a:lnTo>
                <a:lnTo>
                  <a:pt x="605729" y="355305"/>
                </a:lnTo>
                <a:lnTo>
                  <a:pt x="609600" y="304800"/>
                </a:lnTo>
                <a:lnTo>
                  <a:pt x="605729" y="254294"/>
                </a:lnTo>
                <a:lnTo>
                  <a:pt x="594481" y="206776"/>
                </a:lnTo>
                <a:lnTo>
                  <a:pt x="576407" y="162793"/>
                </a:lnTo>
                <a:lnTo>
                  <a:pt x="552053" y="122895"/>
                </a:lnTo>
                <a:lnTo>
                  <a:pt x="521970" y="87630"/>
                </a:lnTo>
                <a:lnTo>
                  <a:pt x="486704" y="57546"/>
                </a:lnTo>
                <a:lnTo>
                  <a:pt x="446806" y="33192"/>
                </a:lnTo>
                <a:lnTo>
                  <a:pt x="402823" y="15118"/>
                </a:lnTo>
                <a:lnTo>
                  <a:pt x="355305" y="3870"/>
                </a:lnTo>
                <a:lnTo>
                  <a:pt x="304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62450" y="2209800"/>
            <a:ext cx="419100" cy="420370"/>
          </a:xfrm>
          <a:custGeom>
            <a:avLst/>
            <a:gdLst/>
            <a:ahLst/>
            <a:cxnLst/>
            <a:rect l="l" t="t" r="r" b="b"/>
            <a:pathLst>
              <a:path w="419100" h="420369">
                <a:moveTo>
                  <a:pt x="209550" y="0"/>
                </a:moveTo>
                <a:lnTo>
                  <a:pt x="160353" y="5342"/>
                </a:lnTo>
                <a:lnTo>
                  <a:pt x="115799" y="20660"/>
                </a:lnTo>
                <a:lnTo>
                  <a:pt x="76955" y="44886"/>
                </a:lnTo>
                <a:lnTo>
                  <a:pt x="44886" y="76955"/>
                </a:lnTo>
                <a:lnTo>
                  <a:pt x="20660" y="115799"/>
                </a:lnTo>
                <a:lnTo>
                  <a:pt x="5342" y="160353"/>
                </a:lnTo>
                <a:lnTo>
                  <a:pt x="0" y="209550"/>
                </a:lnTo>
                <a:lnTo>
                  <a:pt x="5342" y="258817"/>
                </a:lnTo>
                <a:lnTo>
                  <a:pt x="20660" y="303552"/>
                </a:lnTo>
                <a:lnTo>
                  <a:pt x="44886" y="342644"/>
                </a:lnTo>
                <a:lnTo>
                  <a:pt x="76955" y="374983"/>
                </a:lnTo>
                <a:lnTo>
                  <a:pt x="115799" y="399457"/>
                </a:lnTo>
                <a:lnTo>
                  <a:pt x="160353" y="414956"/>
                </a:lnTo>
                <a:lnTo>
                  <a:pt x="209550" y="420370"/>
                </a:lnTo>
                <a:lnTo>
                  <a:pt x="258746" y="414956"/>
                </a:lnTo>
                <a:lnTo>
                  <a:pt x="303300" y="399457"/>
                </a:lnTo>
                <a:lnTo>
                  <a:pt x="342144" y="374983"/>
                </a:lnTo>
                <a:lnTo>
                  <a:pt x="374213" y="342644"/>
                </a:lnTo>
                <a:lnTo>
                  <a:pt x="398439" y="303552"/>
                </a:lnTo>
                <a:lnTo>
                  <a:pt x="413757" y="258817"/>
                </a:lnTo>
                <a:lnTo>
                  <a:pt x="419100" y="209550"/>
                </a:lnTo>
                <a:lnTo>
                  <a:pt x="413757" y="160353"/>
                </a:lnTo>
                <a:lnTo>
                  <a:pt x="398439" y="115799"/>
                </a:lnTo>
                <a:lnTo>
                  <a:pt x="374213" y="76955"/>
                </a:lnTo>
                <a:lnTo>
                  <a:pt x="342144" y="44886"/>
                </a:lnTo>
                <a:lnTo>
                  <a:pt x="303300" y="20660"/>
                </a:lnTo>
                <a:lnTo>
                  <a:pt x="258746" y="5342"/>
                </a:lnTo>
                <a:lnTo>
                  <a:pt x="209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62450" y="2209800"/>
            <a:ext cx="419100" cy="420370"/>
          </a:xfrm>
          <a:custGeom>
            <a:avLst/>
            <a:gdLst/>
            <a:ahLst/>
            <a:cxnLst/>
            <a:rect l="l" t="t" r="r" b="b"/>
            <a:pathLst>
              <a:path w="419100" h="420369">
                <a:moveTo>
                  <a:pt x="209550" y="0"/>
                </a:moveTo>
                <a:lnTo>
                  <a:pt x="258746" y="5342"/>
                </a:lnTo>
                <a:lnTo>
                  <a:pt x="303300" y="20660"/>
                </a:lnTo>
                <a:lnTo>
                  <a:pt x="342144" y="44886"/>
                </a:lnTo>
                <a:lnTo>
                  <a:pt x="374213" y="76955"/>
                </a:lnTo>
                <a:lnTo>
                  <a:pt x="398439" y="115799"/>
                </a:lnTo>
                <a:lnTo>
                  <a:pt x="413757" y="160353"/>
                </a:lnTo>
                <a:lnTo>
                  <a:pt x="419100" y="209550"/>
                </a:lnTo>
                <a:lnTo>
                  <a:pt x="413757" y="258817"/>
                </a:lnTo>
                <a:lnTo>
                  <a:pt x="398439" y="303552"/>
                </a:lnTo>
                <a:lnTo>
                  <a:pt x="374213" y="342644"/>
                </a:lnTo>
                <a:lnTo>
                  <a:pt x="342144" y="374983"/>
                </a:lnTo>
                <a:lnTo>
                  <a:pt x="303300" y="399457"/>
                </a:lnTo>
                <a:lnTo>
                  <a:pt x="258746" y="414956"/>
                </a:lnTo>
                <a:lnTo>
                  <a:pt x="209550" y="420370"/>
                </a:lnTo>
                <a:lnTo>
                  <a:pt x="160353" y="414956"/>
                </a:lnTo>
                <a:lnTo>
                  <a:pt x="115799" y="399457"/>
                </a:lnTo>
                <a:lnTo>
                  <a:pt x="76955" y="374983"/>
                </a:lnTo>
                <a:lnTo>
                  <a:pt x="44886" y="342644"/>
                </a:lnTo>
                <a:lnTo>
                  <a:pt x="20660" y="303552"/>
                </a:lnTo>
                <a:lnTo>
                  <a:pt x="5342" y="258817"/>
                </a:lnTo>
                <a:lnTo>
                  <a:pt x="0" y="209550"/>
                </a:lnTo>
                <a:lnTo>
                  <a:pt x="5342" y="160353"/>
                </a:lnTo>
                <a:lnTo>
                  <a:pt x="20660" y="115799"/>
                </a:lnTo>
                <a:lnTo>
                  <a:pt x="44886" y="76955"/>
                </a:lnTo>
                <a:lnTo>
                  <a:pt x="76955" y="44886"/>
                </a:lnTo>
                <a:lnTo>
                  <a:pt x="115799" y="20660"/>
                </a:lnTo>
                <a:lnTo>
                  <a:pt x="160353" y="5342"/>
                </a:lnTo>
                <a:lnTo>
                  <a:pt x="209550" y="0"/>
                </a:lnTo>
                <a:close/>
              </a:path>
            </a:pathLst>
          </a:custGeom>
          <a:ln w="50676">
            <a:solidFill>
              <a:srgbClr val="7A9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362450" y="2209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50676">
            <a:solidFill>
              <a:srgbClr val="7A9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781550" y="2630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50676">
            <a:solidFill>
              <a:srgbClr val="7A9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454150" y="1435100"/>
            <a:ext cx="692785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D06248"/>
                </a:solidFill>
              </a:rPr>
              <a:t>Pharmacotherapy </a:t>
            </a:r>
            <a:r>
              <a:rPr spc="-5" dirty="0">
                <a:solidFill>
                  <a:srgbClr val="D06248"/>
                </a:solidFill>
              </a:rPr>
              <a:t>of</a:t>
            </a:r>
            <a:r>
              <a:rPr spc="-50" dirty="0">
                <a:solidFill>
                  <a:srgbClr val="D06248"/>
                </a:solidFill>
              </a:rPr>
              <a:t> </a:t>
            </a:r>
            <a:r>
              <a:rPr spc="-5" dirty="0">
                <a:solidFill>
                  <a:srgbClr val="D06248"/>
                </a:solidFill>
              </a:rPr>
              <a:t>Shock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3120" y="426720"/>
            <a:ext cx="238887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dirty="0">
                <a:solidFill>
                  <a:srgbClr val="7A9799"/>
                </a:solidFill>
              </a:rPr>
              <a:t>I</a:t>
            </a:r>
            <a:r>
              <a:rPr sz="3300" spc="-10" dirty="0">
                <a:solidFill>
                  <a:srgbClr val="7A9799"/>
                </a:solidFill>
              </a:rPr>
              <a:t>n</a:t>
            </a:r>
            <a:r>
              <a:rPr sz="3300" spc="-5" dirty="0">
                <a:solidFill>
                  <a:srgbClr val="7A9799"/>
                </a:solidFill>
              </a:rPr>
              <a:t>t</a:t>
            </a:r>
            <a:r>
              <a:rPr sz="3300" spc="5" dirty="0">
                <a:solidFill>
                  <a:srgbClr val="7A9799"/>
                </a:solidFill>
              </a:rPr>
              <a:t>r</a:t>
            </a:r>
            <a:r>
              <a:rPr sz="3300" spc="-15" dirty="0">
                <a:solidFill>
                  <a:srgbClr val="7A9799"/>
                </a:solidFill>
              </a:rPr>
              <a:t>o</a:t>
            </a:r>
            <a:r>
              <a:rPr sz="3300" dirty="0">
                <a:solidFill>
                  <a:srgbClr val="7A9799"/>
                </a:solidFill>
              </a:rPr>
              <a:t>d</a:t>
            </a:r>
            <a:r>
              <a:rPr sz="3300" spc="-5" dirty="0">
                <a:solidFill>
                  <a:srgbClr val="7A9799"/>
                </a:solidFill>
              </a:rPr>
              <a:t>uc</a:t>
            </a:r>
            <a:r>
              <a:rPr sz="3300" spc="-15" dirty="0">
                <a:solidFill>
                  <a:srgbClr val="7A9799"/>
                </a:solidFill>
              </a:rPr>
              <a:t>t</a:t>
            </a:r>
            <a:r>
              <a:rPr sz="3300" spc="10" dirty="0">
                <a:solidFill>
                  <a:srgbClr val="7A9799"/>
                </a:solidFill>
              </a:rPr>
              <a:t>i</a:t>
            </a:r>
            <a:r>
              <a:rPr sz="3300" spc="-15" dirty="0">
                <a:solidFill>
                  <a:srgbClr val="7A9799"/>
                </a:solidFill>
              </a:rPr>
              <a:t>o</a:t>
            </a:r>
            <a:r>
              <a:rPr sz="3300" dirty="0">
                <a:solidFill>
                  <a:srgbClr val="7A9799"/>
                </a:solidFill>
              </a:rPr>
              <a:t>n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354329" y="1560829"/>
            <a:ext cx="8293734" cy="3900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0" marR="78740" indent="-273050">
              <a:lnSpc>
                <a:spcPct val="100000"/>
              </a:lnSpc>
              <a:spcBef>
                <a:spcPts val="100"/>
              </a:spcBef>
              <a:buClr>
                <a:srgbClr val="D06248"/>
              </a:buClr>
              <a:buSzPct val="85185"/>
              <a:buFont typeface="Arial"/>
              <a:buChar char="•"/>
              <a:tabLst>
                <a:tab pos="310515" algn="l"/>
                <a:tab pos="311150" algn="l"/>
              </a:tabLst>
            </a:pPr>
            <a:r>
              <a:rPr sz="2700" b="1" spc="-5" dirty="0">
                <a:latin typeface="Georgia"/>
                <a:cs typeface="Georgia"/>
              </a:rPr>
              <a:t>Definition: </a:t>
            </a:r>
            <a:r>
              <a:rPr sz="2700" spc="-5" dirty="0">
                <a:latin typeface="Georgia"/>
                <a:cs typeface="Georgia"/>
              </a:rPr>
              <a:t>Complex acute </a:t>
            </a:r>
            <a:r>
              <a:rPr sz="2700" spc="-10" dirty="0">
                <a:latin typeface="Georgia"/>
                <a:cs typeface="Georgia"/>
              </a:rPr>
              <a:t>circulatory failure  associated </a:t>
            </a:r>
            <a:r>
              <a:rPr sz="2700" spc="-5" dirty="0">
                <a:latin typeface="Georgia"/>
                <a:cs typeface="Georgia"/>
              </a:rPr>
              <a:t>with </a:t>
            </a:r>
            <a:r>
              <a:rPr sz="2700" b="1" spc="-5" dirty="0">
                <a:latin typeface="Georgia"/>
                <a:cs typeface="Georgia"/>
              </a:rPr>
              <a:t>hypoperfusion </a:t>
            </a:r>
            <a:r>
              <a:rPr sz="2700" spc="-5" dirty="0">
                <a:latin typeface="Georgia"/>
                <a:cs typeface="Georgia"/>
              </a:rPr>
              <a:t>of tissues, which </a:t>
            </a:r>
            <a:r>
              <a:rPr sz="2700" spc="-10" dirty="0">
                <a:latin typeface="Georgia"/>
                <a:cs typeface="Georgia"/>
              </a:rPr>
              <a:t>is  incompatible </a:t>
            </a:r>
            <a:r>
              <a:rPr sz="2700" spc="-5" dirty="0">
                <a:latin typeface="Georgia"/>
                <a:cs typeface="Georgia"/>
              </a:rPr>
              <a:t>with life if untreated and persisting </a:t>
            </a:r>
            <a:r>
              <a:rPr sz="2700" spc="-10" dirty="0">
                <a:latin typeface="Georgia"/>
                <a:cs typeface="Georgia"/>
              </a:rPr>
              <a:t>for  more </a:t>
            </a:r>
            <a:r>
              <a:rPr sz="2700" spc="-5" dirty="0">
                <a:latin typeface="Georgia"/>
                <a:cs typeface="Georgia"/>
              </a:rPr>
              <a:t>than </a:t>
            </a:r>
            <a:r>
              <a:rPr sz="2700" dirty="0">
                <a:latin typeface="Georgia"/>
                <a:cs typeface="Georgia"/>
              </a:rPr>
              <a:t>a </a:t>
            </a:r>
            <a:r>
              <a:rPr sz="2700" spc="-5" dirty="0">
                <a:latin typeface="Georgia"/>
                <a:cs typeface="Georgia"/>
              </a:rPr>
              <a:t>short time</a:t>
            </a:r>
            <a:endParaRPr sz="2700" dirty="0">
              <a:latin typeface="Georgia"/>
              <a:cs typeface="Georgia"/>
            </a:endParaRPr>
          </a:p>
          <a:p>
            <a:pPr marL="311150" marR="271780" indent="-273050" algn="just">
              <a:lnSpc>
                <a:spcPct val="100000"/>
              </a:lnSpc>
              <a:spcBef>
                <a:spcPts val="670"/>
              </a:spcBef>
              <a:buClr>
                <a:srgbClr val="D06248"/>
              </a:buClr>
              <a:buSzPct val="85185"/>
              <a:buFont typeface="Arial"/>
              <a:buChar char="•"/>
              <a:tabLst>
                <a:tab pos="311150" algn="l"/>
              </a:tabLst>
            </a:pPr>
            <a:r>
              <a:rPr sz="2700" b="1" spc="-5" dirty="0">
                <a:latin typeface="Georgia"/>
                <a:cs typeface="Georgia"/>
              </a:rPr>
              <a:t>Initiated by </a:t>
            </a:r>
            <a:r>
              <a:rPr sz="2700" dirty="0">
                <a:latin typeface="Georgia"/>
                <a:cs typeface="Georgia"/>
              </a:rPr>
              <a:t>– </a:t>
            </a:r>
            <a:r>
              <a:rPr sz="2700" spc="-10" dirty="0">
                <a:latin typeface="Georgia"/>
                <a:cs typeface="Georgia"/>
              </a:rPr>
              <a:t>trauma, </a:t>
            </a:r>
            <a:r>
              <a:rPr sz="2700" spc="-5" dirty="0">
                <a:latin typeface="Georgia"/>
                <a:cs typeface="Georgia"/>
              </a:rPr>
              <a:t>acute blood </a:t>
            </a:r>
            <a:r>
              <a:rPr sz="2700" spc="-10" dirty="0">
                <a:latin typeface="Georgia"/>
                <a:cs typeface="Georgia"/>
              </a:rPr>
              <a:t>loss, </a:t>
            </a:r>
            <a:r>
              <a:rPr sz="2700" spc="-5" dirty="0">
                <a:latin typeface="Georgia"/>
                <a:cs typeface="Georgia"/>
              </a:rPr>
              <a:t>depletion  of body </a:t>
            </a:r>
            <a:r>
              <a:rPr sz="2700" spc="-10" dirty="0">
                <a:latin typeface="Georgia"/>
                <a:cs typeface="Georgia"/>
              </a:rPr>
              <a:t>fluids, </a:t>
            </a:r>
            <a:r>
              <a:rPr sz="2700" spc="-5" dirty="0">
                <a:latin typeface="Georgia"/>
                <a:cs typeface="Georgia"/>
              </a:rPr>
              <a:t>severe infection or acute </a:t>
            </a:r>
            <a:r>
              <a:rPr sz="2700" spc="-10" dirty="0">
                <a:latin typeface="Georgia"/>
                <a:cs typeface="Georgia"/>
              </a:rPr>
              <a:t>myocardial  </a:t>
            </a:r>
            <a:r>
              <a:rPr sz="2700" spc="-5" dirty="0">
                <a:latin typeface="Georgia"/>
                <a:cs typeface="Georgia"/>
              </a:rPr>
              <a:t>dysfunction</a:t>
            </a:r>
            <a:endParaRPr sz="2700" dirty="0">
              <a:latin typeface="Georgia"/>
              <a:cs typeface="Georgia"/>
            </a:endParaRPr>
          </a:p>
          <a:p>
            <a:pPr marL="311150" marR="30480" indent="-273050" algn="just">
              <a:lnSpc>
                <a:spcPct val="100000"/>
              </a:lnSpc>
              <a:spcBef>
                <a:spcPts val="680"/>
              </a:spcBef>
              <a:buClr>
                <a:srgbClr val="D06248"/>
              </a:buClr>
              <a:buSzPct val="85185"/>
              <a:buFont typeface="Arial"/>
              <a:buChar char="•"/>
              <a:tabLst>
                <a:tab pos="311150" algn="l"/>
              </a:tabLst>
            </a:pPr>
            <a:r>
              <a:rPr sz="2700" b="1" spc="-5" dirty="0">
                <a:latin typeface="Georgia"/>
                <a:cs typeface="Georgia"/>
              </a:rPr>
              <a:t>Mechanism </a:t>
            </a:r>
            <a:r>
              <a:rPr sz="2700" b="1" dirty="0">
                <a:latin typeface="Georgia"/>
                <a:cs typeface="Georgia"/>
              </a:rPr>
              <a:t>of </a:t>
            </a:r>
            <a:r>
              <a:rPr sz="2700" b="1" spc="-5" dirty="0">
                <a:latin typeface="Georgia"/>
                <a:cs typeface="Georgia"/>
              </a:rPr>
              <a:t>Shock: </a:t>
            </a:r>
            <a:r>
              <a:rPr sz="2700" spc="-5" dirty="0">
                <a:latin typeface="Georgia"/>
                <a:cs typeface="Georgia"/>
              </a:rPr>
              <a:t>Hypovolemic, Cardiogenic,  Obstructive, Distributive and</a:t>
            </a:r>
            <a:r>
              <a:rPr sz="2700" spc="-25" dirty="0">
                <a:latin typeface="Georgia"/>
                <a:cs typeface="Georgia"/>
              </a:rPr>
              <a:t> </a:t>
            </a:r>
            <a:r>
              <a:rPr sz="2700" spc="-5" dirty="0">
                <a:latin typeface="Georgia"/>
                <a:cs typeface="Georgia"/>
              </a:rPr>
              <a:t>Septic</a:t>
            </a:r>
            <a:endParaRPr sz="270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0150" y="426720"/>
            <a:ext cx="419163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rgbClr val="7A9799"/>
                </a:solidFill>
              </a:rPr>
              <a:t>Classification of</a:t>
            </a:r>
            <a:r>
              <a:rPr sz="3300" spc="-70" dirty="0">
                <a:solidFill>
                  <a:srgbClr val="7A9799"/>
                </a:solidFill>
              </a:rPr>
              <a:t> </a:t>
            </a:r>
            <a:r>
              <a:rPr sz="3300" spc="-10" dirty="0">
                <a:solidFill>
                  <a:srgbClr val="7A9799"/>
                </a:solidFill>
              </a:rPr>
              <a:t>Shock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779780" y="1990089"/>
            <a:ext cx="162560" cy="5492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dirty="0">
                <a:solidFill>
                  <a:srgbClr val="CCB300"/>
                </a:solidFill>
                <a:latin typeface="Georgia"/>
                <a:cs typeface="Georgia"/>
              </a:rPr>
              <a:t>i.</a:t>
            </a:r>
            <a:endParaRPr sz="12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250" dirty="0">
                <a:solidFill>
                  <a:srgbClr val="CCB300"/>
                </a:solidFill>
                <a:latin typeface="Georgia"/>
                <a:cs typeface="Georgia"/>
              </a:rPr>
              <a:t>ii.</a:t>
            </a:r>
            <a:endParaRPr sz="125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9729" y="3881120"/>
            <a:ext cx="33655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5" dirty="0">
                <a:solidFill>
                  <a:srgbClr val="D06248"/>
                </a:solidFill>
                <a:latin typeface="Georgia"/>
                <a:cs typeface="Georgia"/>
              </a:rPr>
              <a:t>I</a:t>
            </a:r>
            <a:r>
              <a:rPr sz="1700" spc="-5" dirty="0">
                <a:solidFill>
                  <a:srgbClr val="D06248"/>
                </a:solidFill>
                <a:latin typeface="Georgia"/>
                <a:cs typeface="Georgia"/>
              </a:rPr>
              <a:t>II</a:t>
            </a:r>
            <a:r>
              <a:rPr sz="1700" dirty="0">
                <a:solidFill>
                  <a:srgbClr val="D06248"/>
                </a:solidFill>
                <a:latin typeface="Georgia"/>
                <a:cs typeface="Georgia"/>
              </a:rPr>
              <a:t>.</a:t>
            </a:r>
            <a:endParaRPr sz="17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9729" y="1498741"/>
            <a:ext cx="8286750" cy="438912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584200" indent="-571500" algn="just">
              <a:lnSpc>
                <a:spcPct val="100000"/>
              </a:lnSpc>
              <a:spcBef>
                <a:spcPts val="585"/>
              </a:spcBef>
              <a:buClr>
                <a:srgbClr val="D06248"/>
              </a:buClr>
              <a:buSzPct val="85000"/>
              <a:buAutoNum type="romanUcPeriod"/>
              <a:tabLst>
                <a:tab pos="584200" algn="l"/>
              </a:tabLst>
            </a:pPr>
            <a:r>
              <a:rPr sz="2000" spc="-5" dirty="0">
                <a:latin typeface="Georgia"/>
                <a:cs typeface="Georgia"/>
              </a:rPr>
              <a:t>Hypovolemic or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Oligemic:</a:t>
            </a:r>
            <a:endParaRPr sz="2000" dirty="0">
              <a:latin typeface="Georgia"/>
              <a:cs typeface="Georgia"/>
            </a:endParaRPr>
          </a:p>
          <a:p>
            <a:pPr marL="984250" algn="just">
              <a:lnSpc>
                <a:spcPct val="100000"/>
              </a:lnSpc>
              <a:spcBef>
                <a:spcPts val="440"/>
              </a:spcBef>
            </a:pPr>
            <a:r>
              <a:rPr sz="1800" spc="-5" dirty="0">
                <a:solidFill>
                  <a:srgbClr val="636A85"/>
                </a:solidFill>
                <a:latin typeface="Georgia"/>
                <a:cs typeface="Georgia"/>
              </a:rPr>
              <a:t>Acute blood loss </a:t>
            </a:r>
            <a:r>
              <a:rPr sz="1800" dirty="0">
                <a:solidFill>
                  <a:srgbClr val="636A85"/>
                </a:solidFill>
                <a:latin typeface="Georgia"/>
                <a:cs typeface="Georgia"/>
              </a:rPr>
              <a:t>– </a:t>
            </a:r>
            <a:r>
              <a:rPr sz="1800" spc="-5" dirty="0">
                <a:solidFill>
                  <a:srgbClr val="636A85"/>
                </a:solidFill>
                <a:latin typeface="Georgia"/>
                <a:cs typeface="Georgia"/>
              </a:rPr>
              <a:t>burns </a:t>
            </a:r>
            <a:r>
              <a:rPr sz="1800" dirty="0">
                <a:solidFill>
                  <a:srgbClr val="636A85"/>
                </a:solidFill>
                <a:latin typeface="Georgia"/>
                <a:cs typeface="Georgia"/>
              </a:rPr>
              <a:t>and</a:t>
            </a:r>
            <a:r>
              <a:rPr sz="1800" spc="-30" dirty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1800" spc="-5" dirty="0">
                <a:solidFill>
                  <a:srgbClr val="636A85"/>
                </a:solidFill>
                <a:latin typeface="Georgia"/>
                <a:cs typeface="Georgia"/>
              </a:rPr>
              <a:t>haemorrhage</a:t>
            </a:r>
            <a:endParaRPr sz="1800" dirty="0">
              <a:latin typeface="Georgia"/>
              <a:cs typeface="Georgia"/>
            </a:endParaRPr>
          </a:p>
          <a:p>
            <a:pPr marL="984250" marR="568325" algn="just">
              <a:lnSpc>
                <a:spcPct val="100000"/>
              </a:lnSpc>
              <a:spcBef>
                <a:spcPts val="450"/>
              </a:spcBef>
            </a:pPr>
            <a:r>
              <a:rPr sz="1800" spc="-5" dirty="0">
                <a:solidFill>
                  <a:srgbClr val="636A85"/>
                </a:solidFill>
                <a:latin typeface="Georgia"/>
                <a:cs typeface="Georgia"/>
              </a:rPr>
              <a:t>Dehydration </a:t>
            </a:r>
            <a:r>
              <a:rPr sz="1800" dirty="0">
                <a:solidFill>
                  <a:srgbClr val="636A85"/>
                </a:solidFill>
                <a:latin typeface="Georgia"/>
                <a:cs typeface="Georgia"/>
              </a:rPr>
              <a:t>and </a:t>
            </a:r>
            <a:r>
              <a:rPr sz="1800" spc="-5" dirty="0">
                <a:solidFill>
                  <a:srgbClr val="636A85"/>
                </a:solidFill>
                <a:latin typeface="Georgia"/>
                <a:cs typeface="Georgia"/>
              </a:rPr>
              <a:t>Sodium depletion </a:t>
            </a:r>
            <a:r>
              <a:rPr sz="1800" dirty="0">
                <a:solidFill>
                  <a:srgbClr val="636A85"/>
                </a:solidFill>
                <a:latin typeface="Georgia"/>
                <a:cs typeface="Georgia"/>
              </a:rPr>
              <a:t>– </a:t>
            </a:r>
            <a:r>
              <a:rPr sz="1800" spc="-5" dirty="0">
                <a:solidFill>
                  <a:srgbClr val="636A85"/>
                </a:solidFill>
                <a:latin typeface="Georgia"/>
                <a:cs typeface="Georgia"/>
              </a:rPr>
              <a:t>vomiting, diarrhoea, diabetic  ketoacidosis </a:t>
            </a:r>
            <a:r>
              <a:rPr sz="1800" dirty="0">
                <a:solidFill>
                  <a:srgbClr val="636A85"/>
                </a:solidFill>
                <a:latin typeface="Georgia"/>
                <a:cs typeface="Georgia"/>
              </a:rPr>
              <a:t>and </a:t>
            </a:r>
            <a:r>
              <a:rPr sz="1800" spc="-5" dirty="0">
                <a:solidFill>
                  <a:srgbClr val="636A85"/>
                </a:solidFill>
                <a:latin typeface="Georgia"/>
                <a:cs typeface="Georgia"/>
              </a:rPr>
              <a:t>Addison`s</a:t>
            </a:r>
            <a:r>
              <a:rPr sz="1800" spc="-15" dirty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1800" spc="-5" dirty="0">
                <a:solidFill>
                  <a:srgbClr val="636A85"/>
                </a:solidFill>
                <a:latin typeface="Georgia"/>
                <a:cs typeface="Georgia"/>
              </a:rPr>
              <a:t>disease</a:t>
            </a:r>
            <a:endParaRPr sz="1800" dirty="0">
              <a:latin typeface="Georgia"/>
              <a:cs typeface="Georgia"/>
            </a:endParaRPr>
          </a:p>
          <a:p>
            <a:pPr marL="584200" marR="64769" indent="-571500" algn="just">
              <a:lnSpc>
                <a:spcPct val="100000"/>
              </a:lnSpc>
              <a:spcBef>
                <a:spcPts val="500"/>
              </a:spcBef>
              <a:buClr>
                <a:srgbClr val="D06248"/>
              </a:buClr>
              <a:buSzPct val="85000"/>
              <a:buAutoNum type="romanUcPeriod" startAt="2"/>
              <a:tabLst>
                <a:tab pos="584200" algn="l"/>
              </a:tabLst>
            </a:pPr>
            <a:r>
              <a:rPr sz="2000" spc="-5" dirty="0">
                <a:latin typeface="Georgia"/>
                <a:cs typeface="Georgia"/>
              </a:rPr>
              <a:t>Bacteremic endotoxic or septic: Severe infections </a:t>
            </a:r>
            <a:r>
              <a:rPr sz="2000" dirty="0">
                <a:latin typeface="Georgia"/>
                <a:cs typeface="Georgia"/>
              </a:rPr>
              <a:t>in </a:t>
            </a:r>
            <a:r>
              <a:rPr sz="2000" spc="-5" dirty="0">
                <a:latin typeface="Georgia"/>
                <a:cs typeface="Georgia"/>
              </a:rPr>
              <a:t>gm –ve bacteria  like E. coli, gm +ve resistant streptococci </a:t>
            </a:r>
            <a:r>
              <a:rPr sz="2000" dirty="0">
                <a:latin typeface="Georgia"/>
                <a:cs typeface="Georgia"/>
              </a:rPr>
              <a:t>TSS. </a:t>
            </a:r>
            <a:r>
              <a:rPr sz="2000" spc="-5" dirty="0">
                <a:latin typeface="Georgia"/>
                <a:cs typeface="Georgia"/>
              </a:rPr>
              <a:t>Deficiency of adrenal  gland function and vasopressin production</a:t>
            </a:r>
            <a:endParaRPr sz="2000" dirty="0">
              <a:latin typeface="Georgia"/>
              <a:cs typeface="Georgia"/>
            </a:endParaRPr>
          </a:p>
          <a:p>
            <a:pPr marL="584200" marR="392430" algn="just">
              <a:lnSpc>
                <a:spcPct val="100000"/>
              </a:lnSpc>
              <a:spcBef>
                <a:spcPts val="500"/>
              </a:spcBef>
            </a:pPr>
            <a:r>
              <a:rPr sz="2000" spc="-5" dirty="0">
                <a:latin typeface="Georgia"/>
                <a:cs typeface="Georgia"/>
              </a:rPr>
              <a:t>Cardiogenic shock: MI, </a:t>
            </a:r>
            <a:r>
              <a:rPr sz="2000" dirty="0">
                <a:latin typeface="Georgia"/>
                <a:cs typeface="Georgia"/>
              </a:rPr>
              <a:t>Acute </a:t>
            </a:r>
            <a:r>
              <a:rPr sz="2000" spc="-5" dirty="0">
                <a:latin typeface="Georgia"/>
                <a:cs typeface="Georgia"/>
              </a:rPr>
              <a:t>myocarditis and severe paroxysmal  tachycardia</a:t>
            </a:r>
            <a:endParaRPr sz="2000" dirty="0">
              <a:latin typeface="Georgia"/>
              <a:cs typeface="Georgia"/>
            </a:endParaRPr>
          </a:p>
          <a:p>
            <a:pPr marL="584200" indent="-571500">
              <a:lnSpc>
                <a:spcPct val="100000"/>
              </a:lnSpc>
              <a:spcBef>
                <a:spcPts val="500"/>
              </a:spcBef>
              <a:buClr>
                <a:srgbClr val="D06248"/>
              </a:buClr>
              <a:buSzPct val="85000"/>
              <a:buAutoNum type="romanUcPeriod" startAt="4"/>
              <a:tabLst>
                <a:tab pos="583565" algn="l"/>
                <a:tab pos="584200" algn="l"/>
              </a:tabLst>
            </a:pPr>
            <a:r>
              <a:rPr sz="2000" spc="-5" dirty="0">
                <a:latin typeface="Georgia"/>
                <a:cs typeface="Georgia"/>
              </a:rPr>
              <a:t>Anaphylactic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shock</a:t>
            </a:r>
            <a:endParaRPr sz="2000" dirty="0">
              <a:latin typeface="Georgia"/>
              <a:cs typeface="Georgia"/>
            </a:endParaRPr>
          </a:p>
          <a:p>
            <a:pPr marL="584200" marR="5080" indent="-571500">
              <a:lnSpc>
                <a:spcPct val="100000"/>
              </a:lnSpc>
              <a:spcBef>
                <a:spcPts val="500"/>
              </a:spcBef>
              <a:buClr>
                <a:srgbClr val="D06248"/>
              </a:buClr>
              <a:buSzPct val="85000"/>
              <a:buAutoNum type="romanUcPeriod" startAt="4"/>
              <a:tabLst>
                <a:tab pos="583565" algn="l"/>
                <a:tab pos="584200" algn="l"/>
              </a:tabLst>
            </a:pPr>
            <a:r>
              <a:rPr sz="2000" spc="-5" dirty="0">
                <a:latin typeface="Georgia"/>
                <a:cs typeface="Georgia"/>
              </a:rPr>
              <a:t>Neurogenic shock: Spinal anaesthesia, spinl chord injury, abdominal  </a:t>
            </a:r>
            <a:r>
              <a:rPr sz="2000" dirty="0">
                <a:latin typeface="Georgia"/>
                <a:cs typeface="Georgia"/>
              </a:rPr>
              <a:t>and </a:t>
            </a:r>
            <a:r>
              <a:rPr sz="2000" spc="-5" dirty="0">
                <a:latin typeface="Georgia"/>
                <a:cs typeface="Georgia"/>
              </a:rPr>
              <a:t>testicular trauma </a:t>
            </a:r>
            <a:r>
              <a:rPr sz="2000" dirty="0">
                <a:latin typeface="Georgia"/>
                <a:cs typeface="Georgia"/>
              </a:rPr>
              <a:t>and </a:t>
            </a:r>
            <a:r>
              <a:rPr sz="2000" spc="-5" dirty="0">
                <a:latin typeface="Georgia"/>
                <a:cs typeface="Georgia"/>
              </a:rPr>
              <a:t>perofration of hollow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viscus</a:t>
            </a:r>
            <a:endParaRPr sz="2000" dirty="0">
              <a:latin typeface="Georgia"/>
              <a:cs typeface="Georgia"/>
            </a:endParaRPr>
          </a:p>
          <a:p>
            <a:pPr marL="584200" indent="-571500">
              <a:lnSpc>
                <a:spcPct val="100000"/>
              </a:lnSpc>
              <a:spcBef>
                <a:spcPts val="500"/>
              </a:spcBef>
              <a:buClr>
                <a:srgbClr val="D06248"/>
              </a:buClr>
              <a:buSzPct val="85000"/>
              <a:buAutoNum type="romanUcPeriod" startAt="4"/>
              <a:tabLst>
                <a:tab pos="583565" algn="l"/>
                <a:tab pos="584200" algn="l"/>
              </a:tabLst>
            </a:pPr>
            <a:r>
              <a:rPr sz="2000" spc="-5" dirty="0">
                <a:latin typeface="Georgia"/>
                <a:cs typeface="Georgia"/>
              </a:rPr>
              <a:t>Haemo-obstructive shock </a:t>
            </a:r>
            <a:r>
              <a:rPr sz="2000" dirty="0">
                <a:latin typeface="Georgia"/>
                <a:cs typeface="Georgia"/>
              </a:rPr>
              <a:t>– </a:t>
            </a:r>
            <a:r>
              <a:rPr sz="2000" spc="-5" dirty="0">
                <a:latin typeface="Georgia"/>
                <a:cs typeface="Georgia"/>
              </a:rPr>
              <a:t>massive pulmonary</a:t>
            </a:r>
            <a:r>
              <a:rPr sz="200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embolism</a:t>
            </a:r>
            <a:endParaRPr sz="200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67200" y="955039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254294" y="3870"/>
                </a:lnTo>
                <a:lnTo>
                  <a:pt x="206776" y="15118"/>
                </a:lnTo>
                <a:lnTo>
                  <a:pt x="162793" y="33192"/>
                </a:lnTo>
                <a:lnTo>
                  <a:pt x="122895" y="57546"/>
                </a:lnTo>
                <a:lnTo>
                  <a:pt x="87630" y="87630"/>
                </a:lnTo>
                <a:lnTo>
                  <a:pt x="57546" y="122895"/>
                </a:lnTo>
                <a:lnTo>
                  <a:pt x="33192" y="162793"/>
                </a:lnTo>
                <a:lnTo>
                  <a:pt x="15118" y="206776"/>
                </a:lnTo>
                <a:lnTo>
                  <a:pt x="3870" y="254294"/>
                </a:lnTo>
                <a:lnTo>
                  <a:pt x="0" y="304800"/>
                </a:lnTo>
                <a:lnTo>
                  <a:pt x="3870" y="355305"/>
                </a:lnTo>
                <a:lnTo>
                  <a:pt x="15118" y="402823"/>
                </a:lnTo>
                <a:lnTo>
                  <a:pt x="33192" y="446806"/>
                </a:lnTo>
                <a:lnTo>
                  <a:pt x="57546" y="486704"/>
                </a:lnTo>
                <a:lnTo>
                  <a:pt x="87630" y="521970"/>
                </a:lnTo>
                <a:lnTo>
                  <a:pt x="122895" y="552053"/>
                </a:lnTo>
                <a:lnTo>
                  <a:pt x="162793" y="576407"/>
                </a:lnTo>
                <a:lnTo>
                  <a:pt x="206776" y="594481"/>
                </a:lnTo>
                <a:lnTo>
                  <a:pt x="254294" y="605729"/>
                </a:lnTo>
                <a:lnTo>
                  <a:pt x="304800" y="609600"/>
                </a:lnTo>
                <a:lnTo>
                  <a:pt x="355305" y="605729"/>
                </a:lnTo>
                <a:lnTo>
                  <a:pt x="402823" y="594481"/>
                </a:lnTo>
                <a:lnTo>
                  <a:pt x="446806" y="576407"/>
                </a:lnTo>
                <a:lnTo>
                  <a:pt x="486704" y="552053"/>
                </a:lnTo>
                <a:lnTo>
                  <a:pt x="521969" y="521970"/>
                </a:lnTo>
                <a:lnTo>
                  <a:pt x="552053" y="486704"/>
                </a:lnTo>
                <a:lnTo>
                  <a:pt x="576407" y="446806"/>
                </a:lnTo>
                <a:lnTo>
                  <a:pt x="594481" y="402823"/>
                </a:lnTo>
                <a:lnTo>
                  <a:pt x="605729" y="355305"/>
                </a:lnTo>
                <a:lnTo>
                  <a:pt x="609600" y="304800"/>
                </a:lnTo>
                <a:lnTo>
                  <a:pt x="605729" y="254294"/>
                </a:lnTo>
                <a:lnTo>
                  <a:pt x="594481" y="206776"/>
                </a:lnTo>
                <a:lnTo>
                  <a:pt x="576407" y="162793"/>
                </a:lnTo>
                <a:lnTo>
                  <a:pt x="552053" y="122895"/>
                </a:lnTo>
                <a:lnTo>
                  <a:pt x="521970" y="87630"/>
                </a:lnTo>
                <a:lnTo>
                  <a:pt x="486704" y="57546"/>
                </a:lnTo>
                <a:lnTo>
                  <a:pt x="446806" y="33192"/>
                </a:lnTo>
                <a:lnTo>
                  <a:pt x="402823" y="15118"/>
                </a:lnTo>
                <a:lnTo>
                  <a:pt x="355305" y="3870"/>
                </a:lnTo>
                <a:lnTo>
                  <a:pt x="304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62450" y="1050289"/>
            <a:ext cx="419100" cy="421640"/>
          </a:xfrm>
          <a:custGeom>
            <a:avLst/>
            <a:gdLst/>
            <a:ahLst/>
            <a:cxnLst/>
            <a:rect l="l" t="t" r="r" b="b"/>
            <a:pathLst>
              <a:path w="419100" h="421640">
                <a:moveTo>
                  <a:pt x="209550" y="0"/>
                </a:moveTo>
                <a:lnTo>
                  <a:pt x="160353" y="5413"/>
                </a:lnTo>
                <a:lnTo>
                  <a:pt x="115799" y="20912"/>
                </a:lnTo>
                <a:lnTo>
                  <a:pt x="76955" y="45386"/>
                </a:lnTo>
                <a:lnTo>
                  <a:pt x="44886" y="77725"/>
                </a:lnTo>
                <a:lnTo>
                  <a:pt x="20660" y="116817"/>
                </a:lnTo>
                <a:lnTo>
                  <a:pt x="5342" y="161552"/>
                </a:lnTo>
                <a:lnTo>
                  <a:pt x="0" y="210820"/>
                </a:lnTo>
                <a:lnTo>
                  <a:pt x="5342" y="260087"/>
                </a:lnTo>
                <a:lnTo>
                  <a:pt x="20660" y="304822"/>
                </a:lnTo>
                <a:lnTo>
                  <a:pt x="44886" y="343914"/>
                </a:lnTo>
                <a:lnTo>
                  <a:pt x="76955" y="376253"/>
                </a:lnTo>
                <a:lnTo>
                  <a:pt x="115799" y="400727"/>
                </a:lnTo>
                <a:lnTo>
                  <a:pt x="160353" y="416226"/>
                </a:lnTo>
                <a:lnTo>
                  <a:pt x="209550" y="421639"/>
                </a:lnTo>
                <a:lnTo>
                  <a:pt x="258746" y="416226"/>
                </a:lnTo>
                <a:lnTo>
                  <a:pt x="303300" y="400727"/>
                </a:lnTo>
                <a:lnTo>
                  <a:pt x="342144" y="376253"/>
                </a:lnTo>
                <a:lnTo>
                  <a:pt x="374213" y="343914"/>
                </a:lnTo>
                <a:lnTo>
                  <a:pt x="398439" y="304822"/>
                </a:lnTo>
                <a:lnTo>
                  <a:pt x="413757" y="260087"/>
                </a:lnTo>
                <a:lnTo>
                  <a:pt x="419100" y="210820"/>
                </a:lnTo>
                <a:lnTo>
                  <a:pt x="413757" y="161552"/>
                </a:lnTo>
                <a:lnTo>
                  <a:pt x="398439" y="116817"/>
                </a:lnTo>
                <a:lnTo>
                  <a:pt x="374213" y="77725"/>
                </a:lnTo>
                <a:lnTo>
                  <a:pt x="342144" y="45386"/>
                </a:lnTo>
                <a:lnTo>
                  <a:pt x="303300" y="20912"/>
                </a:lnTo>
                <a:lnTo>
                  <a:pt x="258746" y="5413"/>
                </a:lnTo>
                <a:lnTo>
                  <a:pt x="209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62450" y="1050289"/>
            <a:ext cx="419100" cy="421640"/>
          </a:xfrm>
          <a:custGeom>
            <a:avLst/>
            <a:gdLst/>
            <a:ahLst/>
            <a:cxnLst/>
            <a:rect l="l" t="t" r="r" b="b"/>
            <a:pathLst>
              <a:path w="419100" h="421640">
                <a:moveTo>
                  <a:pt x="209550" y="0"/>
                </a:moveTo>
                <a:lnTo>
                  <a:pt x="258746" y="5413"/>
                </a:lnTo>
                <a:lnTo>
                  <a:pt x="303300" y="20912"/>
                </a:lnTo>
                <a:lnTo>
                  <a:pt x="342144" y="45386"/>
                </a:lnTo>
                <a:lnTo>
                  <a:pt x="374213" y="77725"/>
                </a:lnTo>
                <a:lnTo>
                  <a:pt x="398439" y="116817"/>
                </a:lnTo>
                <a:lnTo>
                  <a:pt x="413757" y="161552"/>
                </a:lnTo>
                <a:lnTo>
                  <a:pt x="419100" y="210820"/>
                </a:lnTo>
                <a:lnTo>
                  <a:pt x="413757" y="260087"/>
                </a:lnTo>
                <a:lnTo>
                  <a:pt x="398439" y="304822"/>
                </a:lnTo>
                <a:lnTo>
                  <a:pt x="374213" y="343914"/>
                </a:lnTo>
                <a:lnTo>
                  <a:pt x="342144" y="376253"/>
                </a:lnTo>
                <a:lnTo>
                  <a:pt x="303300" y="400727"/>
                </a:lnTo>
                <a:lnTo>
                  <a:pt x="258746" y="416226"/>
                </a:lnTo>
                <a:lnTo>
                  <a:pt x="209550" y="421639"/>
                </a:lnTo>
                <a:lnTo>
                  <a:pt x="160353" y="416226"/>
                </a:lnTo>
                <a:lnTo>
                  <a:pt x="115799" y="400727"/>
                </a:lnTo>
                <a:lnTo>
                  <a:pt x="76955" y="376253"/>
                </a:lnTo>
                <a:lnTo>
                  <a:pt x="44886" y="343914"/>
                </a:lnTo>
                <a:lnTo>
                  <a:pt x="20660" y="304822"/>
                </a:lnTo>
                <a:lnTo>
                  <a:pt x="5342" y="260087"/>
                </a:lnTo>
                <a:lnTo>
                  <a:pt x="0" y="210820"/>
                </a:lnTo>
                <a:lnTo>
                  <a:pt x="5342" y="161552"/>
                </a:lnTo>
                <a:lnTo>
                  <a:pt x="20660" y="116817"/>
                </a:lnTo>
                <a:lnTo>
                  <a:pt x="44886" y="77725"/>
                </a:lnTo>
                <a:lnTo>
                  <a:pt x="76955" y="45386"/>
                </a:lnTo>
                <a:lnTo>
                  <a:pt x="115799" y="20912"/>
                </a:lnTo>
                <a:lnTo>
                  <a:pt x="160353" y="5413"/>
                </a:lnTo>
                <a:lnTo>
                  <a:pt x="209550" y="0"/>
                </a:lnTo>
                <a:close/>
              </a:path>
            </a:pathLst>
          </a:custGeom>
          <a:ln w="50676">
            <a:solidFill>
              <a:srgbClr val="7A9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62450" y="105028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50676">
            <a:solidFill>
              <a:srgbClr val="7A9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81550" y="14719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50676">
            <a:solidFill>
              <a:srgbClr val="7A9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451090" y="4076700"/>
            <a:ext cx="1224280" cy="937260"/>
          </a:xfrm>
          <a:custGeom>
            <a:avLst/>
            <a:gdLst/>
            <a:ahLst/>
            <a:cxnLst/>
            <a:rect l="l" t="t" r="r" b="b"/>
            <a:pathLst>
              <a:path w="1224279" h="937260">
                <a:moveTo>
                  <a:pt x="1224279" y="0"/>
                </a:moveTo>
                <a:lnTo>
                  <a:pt x="0" y="0"/>
                </a:lnTo>
                <a:lnTo>
                  <a:pt x="0" y="937260"/>
                </a:lnTo>
                <a:lnTo>
                  <a:pt x="1224279" y="937260"/>
                </a:lnTo>
                <a:lnTo>
                  <a:pt x="1224279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53069" y="50139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30209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0735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85759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6290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41309" y="50139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1845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96859" y="50139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7400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5114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82955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80669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85100" y="50139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6224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3938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1779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9493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67334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65048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628890" y="50139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60603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83169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56158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38719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51713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494269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472680" y="50139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451090" y="501142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59" h="2539">
                <a:moveTo>
                  <a:pt x="10159" y="2539"/>
                </a:moveTo>
                <a:lnTo>
                  <a:pt x="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451090" y="49898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451090" y="49669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451090" y="49441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451090" y="49225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451090" y="48996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451090" y="48780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451090" y="48552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451090" y="48336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451090" y="48107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451090" y="47879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451090" y="47663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451090" y="47434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451090" y="472185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451090" y="46990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451090" y="46761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51090" y="46545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1090" y="46316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51090" y="46101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51090" y="45872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51090" y="45656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451090" y="45427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451090" y="45199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451090" y="44983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451090" y="44754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451090" y="44538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451090" y="44310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451090" y="440944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451090" y="43865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51090" y="43637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51090" y="43421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51090" y="43192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51090" y="42976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51090" y="42748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51090" y="42532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51090" y="42303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51090" y="42075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51090" y="41859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51090" y="41630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51090" y="41414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451090" y="41186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451090" y="40970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451090" y="4076700"/>
            <a:ext cx="2540" cy="8890"/>
          </a:xfrm>
          <a:custGeom>
            <a:avLst/>
            <a:gdLst/>
            <a:ahLst/>
            <a:cxnLst/>
            <a:rect l="l" t="t" r="r" b="b"/>
            <a:pathLst>
              <a:path w="2540" h="8889">
                <a:moveTo>
                  <a:pt x="0" y="8889"/>
                </a:moveTo>
                <a:lnTo>
                  <a:pt x="0" y="0"/>
                </a:lnTo>
                <a:lnTo>
                  <a:pt x="253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46505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48791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50950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53236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555230" y="4076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57681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599680" y="4076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62126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64413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66571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68858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711440" y="4076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73303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755890" y="4076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77748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80034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82193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84479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867650" y="4076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8924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912100" y="4076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3369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5655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7814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0100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23859" y="4076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04545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6830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8990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1275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13435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15720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180069" y="4076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20165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22451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24610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26896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29055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31341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336280" y="4076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35786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38073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40231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42518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44676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46963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492490" y="4076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51408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53694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55853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58139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604250" y="4076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62584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648700" y="4076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670290" y="4076700"/>
            <a:ext cx="5080" cy="6350"/>
          </a:xfrm>
          <a:custGeom>
            <a:avLst/>
            <a:gdLst/>
            <a:ahLst/>
            <a:cxnLst/>
            <a:rect l="l" t="t" r="r" b="b"/>
            <a:pathLst>
              <a:path w="5079" h="6350">
                <a:moveTo>
                  <a:pt x="0" y="0"/>
                </a:moveTo>
                <a:lnTo>
                  <a:pt x="5079" y="0"/>
                </a:lnTo>
                <a:lnTo>
                  <a:pt x="5079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675369" y="40944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675369" y="41160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675369" y="41389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675369" y="41605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675369" y="41833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675369" y="42049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675369" y="42278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675369" y="42506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675369" y="42722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675369" y="42951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675369" y="43167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675369" y="43395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675369" y="43611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675369" y="43840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675369" y="44069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675369" y="44284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675369" y="44513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675369" y="44729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675369" y="44958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75369" y="45173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75369" y="45402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75369" y="456310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675369" y="45847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675369" y="46075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675369" y="46291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675369" y="46520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675369" y="46748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675369" y="46964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675369" y="47193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675369" y="47409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675369" y="47637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675369" y="47853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675369" y="48082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675369" y="48310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675369" y="48526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675369" y="48755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675369" y="48971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8675369" y="49199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675369" y="49415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675369" y="49644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675369" y="49872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669019" y="5008879"/>
            <a:ext cx="6350" cy="5080"/>
          </a:xfrm>
          <a:custGeom>
            <a:avLst/>
            <a:gdLst/>
            <a:ahLst/>
            <a:cxnLst/>
            <a:rect l="l" t="t" r="r" b="b"/>
            <a:pathLst>
              <a:path w="6350" h="5079">
                <a:moveTo>
                  <a:pt x="6350" y="0"/>
                </a:moveTo>
                <a:lnTo>
                  <a:pt x="6350" y="5080"/>
                </a:lnTo>
                <a:lnTo>
                  <a:pt x="0" y="508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646159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8624569" y="50139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8601709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8580119" y="50139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8557259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853440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8512809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848995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8468359" y="50139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844550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8423909" y="50139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840105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837819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835660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833374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8312150" y="50139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828929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826643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24484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22198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820039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817753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8155940" y="50139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813308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8110219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8088630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8065769" y="501395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156959" y="23126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156959" y="22898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156959" y="22682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156959" y="22453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156959" y="22225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156959" y="22009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156959" y="21780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156959" y="215646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156959" y="21336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156959" y="16649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156959" y="16421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156959" y="162051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156959" y="15976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8604250" y="19812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8604250" y="20040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8604250" y="20256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8604250" y="20485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8604250" y="20701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604250" y="20929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604250" y="21158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604250" y="21374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604250" y="21602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604250" y="21818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604250" y="22047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604250" y="22275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604250" y="22491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604250" y="22720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604250" y="22936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 txBox="1">
            <a:spLocks noGrp="1"/>
          </p:cNvSpPr>
          <p:nvPr>
            <p:ph type="title"/>
          </p:nvPr>
        </p:nvSpPr>
        <p:spPr>
          <a:xfrm>
            <a:off x="2189479" y="426720"/>
            <a:ext cx="475424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rgbClr val="7A9799"/>
                </a:solidFill>
              </a:rPr>
              <a:t>Hypovolemia</a:t>
            </a:r>
            <a:r>
              <a:rPr sz="3300" spc="-65" dirty="0">
                <a:solidFill>
                  <a:srgbClr val="7A9799"/>
                </a:solidFill>
              </a:rPr>
              <a:t> </a:t>
            </a:r>
            <a:r>
              <a:rPr sz="3300" spc="-5" dirty="0">
                <a:solidFill>
                  <a:srgbClr val="7A9799"/>
                </a:solidFill>
              </a:rPr>
              <a:t>Mechanism</a:t>
            </a:r>
            <a:endParaRPr sz="3300"/>
          </a:p>
        </p:txBody>
      </p:sp>
      <p:sp>
        <p:nvSpPr>
          <p:cNvPr id="231" name="object 231"/>
          <p:cNvSpPr/>
          <p:nvPr/>
        </p:nvSpPr>
        <p:spPr>
          <a:xfrm>
            <a:off x="3514090" y="1483360"/>
            <a:ext cx="2115820" cy="866140"/>
          </a:xfrm>
          <a:custGeom>
            <a:avLst/>
            <a:gdLst/>
            <a:ahLst/>
            <a:cxnLst/>
            <a:rect l="l" t="t" r="r" b="b"/>
            <a:pathLst>
              <a:path w="2115820" h="866139">
                <a:moveTo>
                  <a:pt x="1971039" y="0"/>
                </a:moveTo>
                <a:lnTo>
                  <a:pt x="144780" y="0"/>
                </a:lnTo>
                <a:lnTo>
                  <a:pt x="101925" y="8107"/>
                </a:lnTo>
                <a:lnTo>
                  <a:pt x="62544" y="30114"/>
                </a:lnTo>
                <a:lnTo>
                  <a:pt x="30114" y="62544"/>
                </a:lnTo>
                <a:lnTo>
                  <a:pt x="8107" y="101925"/>
                </a:lnTo>
                <a:lnTo>
                  <a:pt x="0" y="144779"/>
                </a:lnTo>
                <a:lnTo>
                  <a:pt x="0" y="721360"/>
                </a:lnTo>
                <a:lnTo>
                  <a:pt x="8107" y="764214"/>
                </a:lnTo>
                <a:lnTo>
                  <a:pt x="30114" y="803595"/>
                </a:lnTo>
                <a:lnTo>
                  <a:pt x="62544" y="836025"/>
                </a:lnTo>
                <a:lnTo>
                  <a:pt x="101925" y="858032"/>
                </a:lnTo>
                <a:lnTo>
                  <a:pt x="144780" y="866139"/>
                </a:lnTo>
                <a:lnTo>
                  <a:pt x="1971039" y="866139"/>
                </a:lnTo>
                <a:lnTo>
                  <a:pt x="2013894" y="858032"/>
                </a:lnTo>
                <a:lnTo>
                  <a:pt x="2053275" y="836025"/>
                </a:lnTo>
                <a:lnTo>
                  <a:pt x="2085705" y="803595"/>
                </a:lnTo>
                <a:lnTo>
                  <a:pt x="2107712" y="764214"/>
                </a:lnTo>
                <a:lnTo>
                  <a:pt x="2115820" y="721360"/>
                </a:lnTo>
                <a:lnTo>
                  <a:pt x="2115820" y="144779"/>
                </a:lnTo>
                <a:lnTo>
                  <a:pt x="2107712" y="101925"/>
                </a:lnTo>
                <a:lnTo>
                  <a:pt x="2085705" y="62544"/>
                </a:lnTo>
                <a:lnTo>
                  <a:pt x="2053275" y="30114"/>
                </a:lnTo>
                <a:lnTo>
                  <a:pt x="2013894" y="8107"/>
                </a:lnTo>
                <a:lnTo>
                  <a:pt x="1971039" y="0"/>
                </a:lnTo>
                <a:close/>
              </a:path>
            </a:pathLst>
          </a:custGeom>
          <a:solidFill>
            <a:srgbClr val="D06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647440" y="1483360"/>
            <a:ext cx="19050" cy="1270"/>
          </a:xfrm>
          <a:custGeom>
            <a:avLst/>
            <a:gdLst/>
            <a:ahLst/>
            <a:cxnLst/>
            <a:rect l="l" t="t" r="r" b="b"/>
            <a:pathLst>
              <a:path w="19050" h="1269">
                <a:moveTo>
                  <a:pt x="19050" y="0"/>
                </a:moveTo>
                <a:lnTo>
                  <a:pt x="11430" y="0"/>
                </a:lnTo>
                <a:lnTo>
                  <a:pt x="7620" y="0"/>
                </a:lnTo>
                <a:lnTo>
                  <a:pt x="3810" y="1269"/>
                </a:lnTo>
                <a:lnTo>
                  <a:pt x="0" y="126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625850" y="148590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40">
                <a:moveTo>
                  <a:pt x="10160" y="0"/>
                </a:moveTo>
                <a:lnTo>
                  <a:pt x="6350" y="1270"/>
                </a:lnTo>
                <a:lnTo>
                  <a:pt x="3810" y="2539"/>
                </a:lnTo>
                <a:lnTo>
                  <a:pt x="0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604259" y="1492250"/>
            <a:ext cx="11430" cy="5080"/>
          </a:xfrm>
          <a:custGeom>
            <a:avLst/>
            <a:gdLst/>
            <a:ahLst/>
            <a:cxnLst/>
            <a:rect l="l" t="t" r="r" b="b"/>
            <a:pathLst>
              <a:path w="11429" h="5080">
                <a:moveTo>
                  <a:pt x="11429" y="0"/>
                </a:moveTo>
                <a:lnTo>
                  <a:pt x="7619" y="1270"/>
                </a:lnTo>
                <a:lnTo>
                  <a:pt x="3810" y="2539"/>
                </a:lnTo>
                <a:lnTo>
                  <a:pt x="0" y="507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585209" y="150241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80">
                <a:moveTo>
                  <a:pt x="10160" y="0"/>
                </a:moveTo>
                <a:lnTo>
                  <a:pt x="6350" y="1269"/>
                </a:lnTo>
                <a:lnTo>
                  <a:pt x="3810" y="3810"/>
                </a:lnTo>
                <a:lnTo>
                  <a:pt x="0" y="507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567429" y="151383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90" y="0"/>
                </a:moveTo>
                <a:lnTo>
                  <a:pt x="6350" y="2539"/>
                </a:lnTo>
                <a:lnTo>
                  <a:pt x="2540" y="5080"/>
                </a:lnTo>
                <a:lnTo>
                  <a:pt x="0" y="762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552190" y="152908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19">
                <a:moveTo>
                  <a:pt x="7620" y="0"/>
                </a:moveTo>
                <a:lnTo>
                  <a:pt x="5080" y="2540"/>
                </a:lnTo>
                <a:lnTo>
                  <a:pt x="2539" y="5080"/>
                </a:lnTo>
                <a:lnTo>
                  <a:pt x="0" y="762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538220" y="154558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90">
                <a:moveTo>
                  <a:pt x="6350" y="0"/>
                </a:moveTo>
                <a:lnTo>
                  <a:pt x="3809" y="2539"/>
                </a:lnTo>
                <a:lnTo>
                  <a:pt x="2539" y="635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526790" y="1564639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59">
                <a:moveTo>
                  <a:pt x="6350" y="0"/>
                </a:moveTo>
                <a:lnTo>
                  <a:pt x="3810" y="2539"/>
                </a:lnTo>
                <a:lnTo>
                  <a:pt x="2539" y="6350"/>
                </a:lnTo>
                <a:lnTo>
                  <a:pt x="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519170" y="158496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59">
                <a:moveTo>
                  <a:pt x="3809" y="0"/>
                </a:moveTo>
                <a:lnTo>
                  <a:pt x="2539" y="3810"/>
                </a:lnTo>
                <a:lnTo>
                  <a:pt x="1269" y="6350"/>
                </a:lnTo>
                <a:lnTo>
                  <a:pt x="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515359" y="1606550"/>
            <a:ext cx="1270" cy="10160"/>
          </a:xfrm>
          <a:custGeom>
            <a:avLst/>
            <a:gdLst/>
            <a:ahLst/>
            <a:cxnLst/>
            <a:rect l="l" t="t" r="r" b="b"/>
            <a:pathLst>
              <a:path w="1270" h="10159">
                <a:moveTo>
                  <a:pt x="1269" y="0"/>
                </a:moveTo>
                <a:lnTo>
                  <a:pt x="1269" y="3810"/>
                </a:lnTo>
                <a:lnTo>
                  <a:pt x="0" y="6350"/>
                </a:lnTo>
                <a:lnTo>
                  <a:pt x="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514090" y="16281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514090" y="16510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514090" y="16725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514090" y="16954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514090" y="17170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514090" y="17399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514090" y="176276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514090" y="17843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514090" y="180721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514090" y="18288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514090" y="18516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514090" y="18732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514090" y="18961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514090" y="19189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514090" y="19405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514090" y="19634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514090" y="19850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514090" y="20078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514090" y="20294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514090" y="20523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14090" y="20751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514090" y="20967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514090" y="21196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514090" y="21412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514090" y="21640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514090" y="21856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514090" y="220852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30">
                <a:moveTo>
                  <a:pt x="0" y="0"/>
                </a:moveTo>
                <a:lnTo>
                  <a:pt x="1270" y="3810"/>
                </a:lnTo>
                <a:lnTo>
                  <a:pt x="1270" y="7620"/>
                </a:lnTo>
                <a:lnTo>
                  <a:pt x="127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517900" y="2230120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30">
                <a:moveTo>
                  <a:pt x="0" y="0"/>
                </a:moveTo>
                <a:lnTo>
                  <a:pt x="1270" y="3809"/>
                </a:lnTo>
                <a:lnTo>
                  <a:pt x="1270" y="7619"/>
                </a:lnTo>
                <a:lnTo>
                  <a:pt x="2539" y="1142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524250" y="225171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0"/>
                </a:moveTo>
                <a:lnTo>
                  <a:pt x="1270" y="3810"/>
                </a:lnTo>
                <a:lnTo>
                  <a:pt x="2539" y="6350"/>
                </a:lnTo>
                <a:lnTo>
                  <a:pt x="5079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534409" y="227202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0"/>
                </a:moveTo>
                <a:lnTo>
                  <a:pt x="1269" y="2540"/>
                </a:lnTo>
                <a:lnTo>
                  <a:pt x="3810" y="6350"/>
                </a:lnTo>
                <a:lnTo>
                  <a:pt x="6350" y="889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547109" y="228981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0"/>
                </a:moveTo>
                <a:lnTo>
                  <a:pt x="2539" y="3810"/>
                </a:lnTo>
                <a:lnTo>
                  <a:pt x="5079" y="6350"/>
                </a:lnTo>
                <a:lnTo>
                  <a:pt x="7619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562350" y="23063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19">
                <a:moveTo>
                  <a:pt x="0" y="0"/>
                </a:moveTo>
                <a:lnTo>
                  <a:pt x="2539" y="2539"/>
                </a:lnTo>
                <a:lnTo>
                  <a:pt x="5079" y="5079"/>
                </a:lnTo>
                <a:lnTo>
                  <a:pt x="7620" y="7619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578859" y="232156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0" y="0"/>
                </a:moveTo>
                <a:lnTo>
                  <a:pt x="3810" y="1269"/>
                </a:lnTo>
                <a:lnTo>
                  <a:pt x="6350" y="3810"/>
                </a:lnTo>
                <a:lnTo>
                  <a:pt x="1016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597909" y="233298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80">
                <a:moveTo>
                  <a:pt x="0" y="0"/>
                </a:moveTo>
                <a:lnTo>
                  <a:pt x="3810" y="2539"/>
                </a:lnTo>
                <a:lnTo>
                  <a:pt x="7619" y="3810"/>
                </a:lnTo>
                <a:lnTo>
                  <a:pt x="10160" y="508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618229" y="2341879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29" h="3810">
                <a:moveTo>
                  <a:pt x="0" y="0"/>
                </a:moveTo>
                <a:lnTo>
                  <a:pt x="3810" y="1270"/>
                </a:lnTo>
                <a:lnTo>
                  <a:pt x="7620" y="2540"/>
                </a:lnTo>
                <a:lnTo>
                  <a:pt x="11430" y="381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639820" y="234822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3809" y="0"/>
                </a:lnTo>
                <a:lnTo>
                  <a:pt x="7619" y="1270"/>
                </a:lnTo>
                <a:lnTo>
                  <a:pt x="11429" y="127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366267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3685540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370712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3729990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375157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377444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379602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381889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3841750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86334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388620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90779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393065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95224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397510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3997959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401955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404240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406400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408685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410845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413130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154170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17575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419862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422020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24307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26465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428752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4310379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433197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435482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437642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439927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4422140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444372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4466590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448817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451104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453262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455549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4578350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459994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4622800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464439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466725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468884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471170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4734559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475615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4779009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80060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82345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84505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86790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890770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91235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93522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95680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97967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00125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502412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5046979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506857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09142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11302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13587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15747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18032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203190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22477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24764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5269229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529209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5314950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533654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5359400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538099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540385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542544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5448300" y="23495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5471159" y="234950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5492750" y="234822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1270"/>
                </a:moveTo>
                <a:lnTo>
                  <a:pt x="3810" y="1270"/>
                </a:lnTo>
                <a:lnTo>
                  <a:pt x="7620" y="0"/>
                </a:ln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514340" y="2341879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29" h="3810">
                <a:moveTo>
                  <a:pt x="0" y="3810"/>
                </a:moveTo>
                <a:lnTo>
                  <a:pt x="3810" y="2540"/>
                </a:lnTo>
                <a:lnTo>
                  <a:pt x="7620" y="1270"/>
                </a:lnTo>
                <a:lnTo>
                  <a:pt x="1143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535929" y="233298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80">
                <a:moveTo>
                  <a:pt x="0" y="5080"/>
                </a:moveTo>
                <a:lnTo>
                  <a:pt x="2540" y="3810"/>
                </a:lnTo>
                <a:lnTo>
                  <a:pt x="6350" y="2539"/>
                </a:lnTo>
                <a:lnTo>
                  <a:pt x="1016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554979" y="232156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0" y="6350"/>
                </a:moveTo>
                <a:lnTo>
                  <a:pt x="3810" y="3810"/>
                </a:lnTo>
                <a:lnTo>
                  <a:pt x="6350" y="1269"/>
                </a:ln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574029" y="23063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19">
                <a:moveTo>
                  <a:pt x="0" y="7619"/>
                </a:moveTo>
                <a:lnTo>
                  <a:pt x="2540" y="5079"/>
                </a:lnTo>
                <a:lnTo>
                  <a:pt x="5080" y="2539"/>
                </a:lnTo>
                <a:lnTo>
                  <a:pt x="762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589270" y="228981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8889"/>
                </a:moveTo>
                <a:lnTo>
                  <a:pt x="2539" y="6350"/>
                </a:lnTo>
                <a:lnTo>
                  <a:pt x="5079" y="3810"/>
                </a:lnTo>
                <a:lnTo>
                  <a:pt x="761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603240" y="227202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90"/>
                </a:moveTo>
                <a:lnTo>
                  <a:pt x="2539" y="6350"/>
                </a:lnTo>
                <a:lnTo>
                  <a:pt x="5080" y="2540"/>
                </a:lnTo>
                <a:lnTo>
                  <a:pt x="635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5614670" y="225171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10160"/>
                </a:moveTo>
                <a:lnTo>
                  <a:pt x="2539" y="7619"/>
                </a:lnTo>
                <a:lnTo>
                  <a:pt x="3809" y="3810"/>
                </a:lnTo>
                <a:lnTo>
                  <a:pt x="507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5623559" y="2231389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0" y="10160"/>
                </a:moveTo>
                <a:lnTo>
                  <a:pt x="1269" y="6350"/>
                </a:lnTo>
                <a:lnTo>
                  <a:pt x="2539" y="2539"/>
                </a:lnTo>
                <a:lnTo>
                  <a:pt x="381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5628640" y="220852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30">
                <a:moveTo>
                  <a:pt x="0" y="11430"/>
                </a:moveTo>
                <a:lnTo>
                  <a:pt x="1270" y="7620"/>
                </a:lnTo>
                <a:lnTo>
                  <a:pt x="1270" y="3810"/>
                </a:lnTo>
                <a:lnTo>
                  <a:pt x="127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5629909" y="21869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5629909" y="21640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5629909" y="214248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5629909" y="1986279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209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629909" y="20967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5629909" y="20751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629909" y="20523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629909" y="20307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5629909" y="20078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5629909" y="19634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5629909" y="19405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5629909" y="19189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5629909" y="18961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629909" y="18745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5629909" y="18516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5629909" y="18300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629909" y="18072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629909" y="17843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5629909" y="17627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5629909" y="17399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629909" y="171831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629909" y="16954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5629909" y="167386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5629909" y="16510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5629909" y="16281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5627370" y="1606550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30">
                <a:moveTo>
                  <a:pt x="2539" y="11429"/>
                </a:moveTo>
                <a:lnTo>
                  <a:pt x="1269" y="6350"/>
                </a:lnTo>
                <a:lnTo>
                  <a:pt x="1269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5621020" y="158496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59">
                <a:moveTo>
                  <a:pt x="3809" y="10160"/>
                </a:moveTo>
                <a:lnTo>
                  <a:pt x="2539" y="6350"/>
                </a:lnTo>
                <a:lnTo>
                  <a:pt x="1269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5612129" y="156463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59">
                <a:moveTo>
                  <a:pt x="5080" y="10160"/>
                </a:moveTo>
                <a:lnTo>
                  <a:pt x="3810" y="6350"/>
                </a:lnTo>
                <a:lnTo>
                  <a:pt x="1270" y="2539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5599429" y="1545589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59">
                <a:moveTo>
                  <a:pt x="6350" y="10160"/>
                </a:moveTo>
                <a:lnTo>
                  <a:pt x="5080" y="6350"/>
                </a:lnTo>
                <a:lnTo>
                  <a:pt x="2540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5585459" y="152908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90">
                <a:moveTo>
                  <a:pt x="7619" y="8890"/>
                </a:moveTo>
                <a:lnTo>
                  <a:pt x="5079" y="5080"/>
                </a:lnTo>
                <a:lnTo>
                  <a:pt x="2539" y="254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5567679" y="151511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90" y="6350"/>
                </a:moveTo>
                <a:lnTo>
                  <a:pt x="6350" y="3810"/>
                </a:lnTo>
                <a:lnTo>
                  <a:pt x="3810" y="1269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5549900" y="1502410"/>
            <a:ext cx="8890" cy="5080"/>
          </a:xfrm>
          <a:custGeom>
            <a:avLst/>
            <a:gdLst/>
            <a:ahLst/>
            <a:cxnLst/>
            <a:rect l="l" t="t" r="r" b="b"/>
            <a:pathLst>
              <a:path w="8889" h="5080">
                <a:moveTo>
                  <a:pt x="8889" y="5079"/>
                </a:moveTo>
                <a:lnTo>
                  <a:pt x="6350" y="3810"/>
                </a:lnTo>
                <a:lnTo>
                  <a:pt x="2539" y="1269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5529579" y="149225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80">
                <a:moveTo>
                  <a:pt x="10160" y="5079"/>
                </a:moveTo>
                <a:lnTo>
                  <a:pt x="6350" y="3810"/>
                </a:lnTo>
                <a:lnTo>
                  <a:pt x="3810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5507990" y="148590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40">
                <a:moveTo>
                  <a:pt x="11430" y="2539"/>
                </a:moveTo>
                <a:lnTo>
                  <a:pt x="7620" y="2539"/>
                </a:lnTo>
                <a:lnTo>
                  <a:pt x="3810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5485129" y="148336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69"/>
                </a:moveTo>
                <a:lnTo>
                  <a:pt x="7620" y="1269"/>
                </a:lnTo>
                <a:lnTo>
                  <a:pt x="5080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546354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54406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541909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53962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537464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53517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53289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53073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528447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526287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52400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521842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519557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517270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51511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512825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510667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508380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506222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503935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50165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499490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49720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495045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49276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490474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48831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486029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48387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481584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479425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477139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47485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472694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47040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468249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46596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463804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46151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5923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5707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54787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5262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5034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48182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45897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43610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4145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39165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37007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34720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32562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30275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2799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25830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2354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21385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1910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16940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1465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12369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1021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07924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05765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03479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0119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399034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39674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394589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39230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390144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38785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38557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38341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381127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37896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37668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374522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372237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369950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36779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 txBox="1"/>
          <p:nvPr/>
        </p:nvSpPr>
        <p:spPr>
          <a:xfrm>
            <a:off x="3606800" y="1595120"/>
            <a:ext cx="1914525" cy="62230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290"/>
              </a:spcBef>
            </a:pP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Hypovolemia 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– 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Reduction in circulating  blood</a:t>
            </a:r>
            <a:r>
              <a:rPr sz="1400" spc="-1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volume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487" name="object 487"/>
          <p:cNvSpPr/>
          <p:nvPr/>
        </p:nvSpPr>
        <p:spPr>
          <a:xfrm>
            <a:off x="6084570" y="5085079"/>
            <a:ext cx="2232660" cy="1153160"/>
          </a:xfrm>
          <a:custGeom>
            <a:avLst/>
            <a:gdLst/>
            <a:ahLst/>
            <a:cxnLst/>
            <a:rect l="l" t="t" r="r" b="b"/>
            <a:pathLst>
              <a:path w="2232659" h="1153160">
                <a:moveTo>
                  <a:pt x="2040889" y="0"/>
                </a:moveTo>
                <a:lnTo>
                  <a:pt x="191769" y="0"/>
                </a:lnTo>
                <a:lnTo>
                  <a:pt x="144050" y="7502"/>
                </a:lnTo>
                <a:lnTo>
                  <a:pt x="99154" y="28269"/>
                </a:lnTo>
                <a:lnTo>
                  <a:pt x="59689" y="59690"/>
                </a:lnTo>
                <a:lnTo>
                  <a:pt x="28269" y="99154"/>
                </a:lnTo>
                <a:lnTo>
                  <a:pt x="7502" y="144050"/>
                </a:lnTo>
                <a:lnTo>
                  <a:pt x="0" y="191770"/>
                </a:lnTo>
                <a:lnTo>
                  <a:pt x="0" y="960120"/>
                </a:lnTo>
                <a:lnTo>
                  <a:pt x="7502" y="1007933"/>
                </a:lnTo>
                <a:lnTo>
                  <a:pt x="28269" y="1053065"/>
                </a:lnTo>
                <a:lnTo>
                  <a:pt x="59689" y="1092835"/>
                </a:lnTo>
                <a:lnTo>
                  <a:pt x="99154" y="1124561"/>
                </a:lnTo>
                <a:lnTo>
                  <a:pt x="144050" y="1145563"/>
                </a:lnTo>
                <a:lnTo>
                  <a:pt x="191769" y="1153160"/>
                </a:lnTo>
                <a:lnTo>
                  <a:pt x="2040889" y="1153160"/>
                </a:lnTo>
                <a:lnTo>
                  <a:pt x="2088168" y="1145563"/>
                </a:lnTo>
                <a:lnTo>
                  <a:pt x="2132941" y="1124561"/>
                </a:lnTo>
                <a:lnTo>
                  <a:pt x="2172493" y="1092835"/>
                </a:lnTo>
                <a:lnTo>
                  <a:pt x="2204108" y="1053065"/>
                </a:lnTo>
                <a:lnTo>
                  <a:pt x="2225069" y="1007933"/>
                </a:lnTo>
                <a:lnTo>
                  <a:pt x="2232659" y="960120"/>
                </a:lnTo>
                <a:lnTo>
                  <a:pt x="2232659" y="191770"/>
                </a:lnTo>
                <a:lnTo>
                  <a:pt x="2225069" y="144050"/>
                </a:lnTo>
                <a:lnTo>
                  <a:pt x="2204108" y="99154"/>
                </a:lnTo>
                <a:lnTo>
                  <a:pt x="2172493" y="59690"/>
                </a:lnTo>
                <a:lnTo>
                  <a:pt x="2132941" y="28269"/>
                </a:lnTo>
                <a:lnTo>
                  <a:pt x="2088168" y="7502"/>
                </a:lnTo>
                <a:lnTo>
                  <a:pt x="2040889" y="0"/>
                </a:lnTo>
                <a:close/>
              </a:path>
            </a:pathLst>
          </a:custGeom>
          <a:solidFill>
            <a:srgbClr val="D06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626490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7619" y="0"/>
                </a:lnTo>
                <a:lnTo>
                  <a:pt x="3810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6243320" y="508635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70">
                <a:moveTo>
                  <a:pt x="10159" y="0"/>
                </a:moveTo>
                <a:lnTo>
                  <a:pt x="7619" y="0"/>
                </a:lnTo>
                <a:lnTo>
                  <a:pt x="3809" y="1269"/>
                </a:lnTo>
                <a:lnTo>
                  <a:pt x="0" y="1269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6221729" y="5091429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10160" y="0"/>
                </a:moveTo>
                <a:lnTo>
                  <a:pt x="7620" y="1270"/>
                </a:lnTo>
                <a:lnTo>
                  <a:pt x="3810" y="1270"/>
                </a:lnTo>
                <a:lnTo>
                  <a:pt x="0" y="381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6201409" y="509905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10160" y="0"/>
                </a:moveTo>
                <a:lnTo>
                  <a:pt x="6350" y="1269"/>
                </a:lnTo>
                <a:lnTo>
                  <a:pt x="2539" y="2539"/>
                </a:lnTo>
                <a:lnTo>
                  <a:pt x="0" y="381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6181090" y="510920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60" y="0"/>
                </a:moveTo>
                <a:lnTo>
                  <a:pt x="6350" y="1269"/>
                </a:lnTo>
                <a:lnTo>
                  <a:pt x="3810" y="2539"/>
                </a:lnTo>
                <a:lnTo>
                  <a:pt x="0" y="507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6163309" y="512064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0"/>
                </a:moveTo>
                <a:lnTo>
                  <a:pt x="6350" y="2540"/>
                </a:lnTo>
                <a:lnTo>
                  <a:pt x="2539" y="3810"/>
                </a:lnTo>
                <a:lnTo>
                  <a:pt x="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6146800" y="513460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20" y="0"/>
                </a:moveTo>
                <a:lnTo>
                  <a:pt x="5079" y="2539"/>
                </a:lnTo>
                <a:lnTo>
                  <a:pt x="2539" y="5079"/>
                </a:lnTo>
                <a:lnTo>
                  <a:pt x="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6131559" y="514985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19" y="0"/>
                </a:moveTo>
                <a:lnTo>
                  <a:pt x="5079" y="2539"/>
                </a:lnTo>
                <a:lnTo>
                  <a:pt x="2539" y="508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6117590" y="516762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0"/>
                </a:moveTo>
                <a:lnTo>
                  <a:pt x="5080" y="2540"/>
                </a:lnTo>
                <a:lnTo>
                  <a:pt x="2539" y="5080"/>
                </a:lnTo>
                <a:lnTo>
                  <a:pt x="0" y="889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6106159" y="518540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5079" y="0"/>
                </a:moveTo>
                <a:lnTo>
                  <a:pt x="3810" y="3809"/>
                </a:lnTo>
                <a:lnTo>
                  <a:pt x="2539" y="6350"/>
                </a:lnTo>
                <a:lnTo>
                  <a:pt x="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6096000" y="520572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5079" y="0"/>
                </a:moveTo>
                <a:lnTo>
                  <a:pt x="3810" y="2540"/>
                </a:lnTo>
                <a:lnTo>
                  <a:pt x="2539" y="6350"/>
                </a:lnTo>
                <a:lnTo>
                  <a:pt x="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6089650" y="522605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3810" y="0"/>
                </a:moveTo>
                <a:lnTo>
                  <a:pt x="2539" y="3810"/>
                </a:lnTo>
                <a:lnTo>
                  <a:pt x="1270" y="6350"/>
                </a:lnTo>
                <a:lnTo>
                  <a:pt x="0" y="10159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6085840" y="524764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29">
                <a:moveTo>
                  <a:pt x="1270" y="0"/>
                </a:moveTo>
                <a:lnTo>
                  <a:pt x="1270" y="3810"/>
                </a:lnTo>
                <a:lnTo>
                  <a:pt x="0" y="7620"/>
                </a:lnTo>
                <a:lnTo>
                  <a:pt x="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6084570" y="52692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0" y="0"/>
                </a:moveTo>
                <a:lnTo>
                  <a:pt x="0" y="2540"/>
                </a:lnTo>
                <a:lnTo>
                  <a:pt x="0" y="5080"/>
                </a:lnTo>
                <a:lnTo>
                  <a:pt x="0" y="7620"/>
                </a:lnTo>
                <a:lnTo>
                  <a:pt x="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6084570" y="52920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6084570" y="53149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6084570" y="53365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6084570" y="53594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6084570" y="53809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6084570" y="54038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6084570" y="54254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6084570" y="54483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6084570" y="547115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6084570" y="54927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6084570" y="55372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54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6084570" y="55600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6084570" y="55816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6084570" y="56045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6084570" y="56273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6084570" y="56489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6084570" y="56718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6084570" y="56934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6084570" y="57162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6084570" y="57378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6084570" y="57607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6084570" y="58051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6084570" y="58280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6084570" y="58496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6084570" y="58724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6084570" y="58940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6084570" y="59169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6084570" y="59397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6084570" y="59613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6084570" y="59842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6084570" y="60058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6084570" y="60286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6084570" y="605027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29">
                <a:moveTo>
                  <a:pt x="0" y="0"/>
                </a:moveTo>
                <a:lnTo>
                  <a:pt x="0" y="3810"/>
                </a:lnTo>
                <a:lnTo>
                  <a:pt x="0" y="7620"/>
                </a:lnTo>
                <a:lnTo>
                  <a:pt x="1269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6087109" y="6073140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29">
                <a:moveTo>
                  <a:pt x="0" y="0"/>
                </a:moveTo>
                <a:lnTo>
                  <a:pt x="0" y="3810"/>
                </a:lnTo>
                <a:lnTo>
                  <a:pt x="1269" y="7620"/>
                </a:lnTo>
                <a:lnTo>
                  <a:pt x="2539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6092190" y="6094729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0" y="0"/>
                </a:moveTo>
                <a:lnTo>
                  <a:pt x="1270" y="3810"/>
                </a:lnTo>
                <a:lnTo>
                  <a:pt x="2539" y="6350"/>
                </a:lnTo>
                <a:lnTo>
                  <a:pt x="381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6101079" y="611505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0"/>
                </a:moveTo>
                <a:lnTo>
                  <a:pt x="1270" y="3809"/>
                </a:lnTo>
                <a:lnTo>
                  <a:pt x="2540" y="7620"/>
                </a:lnTo>
                <a:lnTo>
                  <a:pt x="508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6111240" y="613537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0"/>
                </a:moveTo>
                <a:lnTo>
                  <a:pt x="1270" y="2539"/>
                </a:lnTo>
                <a:lnTo>
                  <a:pt x="3810" y="6349"/>
                </a:lnTo>
                <a:lnTo>
                  <a:pt x="635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6123940" y="6154420"/>
            <a:ext cx="6350" cy="7620"/>
          </a:xfrm>
          <a:custGeom>
            <a:avLst/>
            <a:gdLst/>
            <a:ahLst/>
            <a:cxnLst/>
            <a:rect l="l" t="t" r="r" b="b"/>
            <a:pathLst>
              <a:path w="6350" h="7620">
                <a:moveTo>
                  <a:pt x="0" y="0"/>
                </a:moveTo>
                <a:lnTo>
                  <a:pt x="1270" y="2539"/>
                </a:lnTo>
                <a:lnTo>
                  <a:pt x="3810" y="5079"/>
                </a:lnTo>
                <a:lnTo>
                  <a:pt x="635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6137909" y="617092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0"/>
                </a:moveTo>
                <a:lnTo>
                  <a:pt x="2539" y="2540"/>
                </a:lnTo>
                <a:lnTo>
                  <a:pt x="5079" y="5080"/>
                </a:lnTo>
                <a:lnTo>
                  <a:pt x="7619" y="762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6154420" y="618617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0"/>
                </a:moveTo>
                <a:lnTo>
                  <a:pt x="2539" y="2539"/>
                </a:lnTo>
                <a:lnTo>
                  <a:pt x="5079" y="5079"/>
                </a:lnTo>
                <a:lnTo>
                  <a:pt x="7619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6170929" y="620014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0" y="0"/>
                </a:moveTo>
                <a:lnTo>
                  <a:pt x="2540" y="2540"/>
                </a:lnTo>
                <a:lnTo>
                  <a:pt x="6350" y="5080"/>
                </a:lnTo>
                <a:lnTo>
                  <a:pt x="1016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6189979" y="621284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0" y="0"/>
                </a:moveTo>
                <a:lnTo>
                  <a:pt x="2540" y="1270"/>
                </a:lnTo>
                <a:lnTo>
                  <a:pt x="6350" y="3810"/>
                </a:lnTo>
                <a:lnTo>
                  <a:pt x="10160" y="508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6209029" y="6223000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29" h="3810">
                <a:moveTo>
                  <a:pt x="0" y="0"/>
                </a:moveTo>
                <a:lnTo>
                  <a:pt x="3810" y="1270"/>
                </a:lnTo>
                <a:lnTo>
                  <a:pt x="7620" y="2540"/>
                </a:lnTo>
                <a:lnTo>
                  <a:pt x="11430" y="3809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6230620" y="623062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0"/>
                </a:moveTo>
                <a:lnTo>
                  <a:pt x="3809" y="1269"/>
                </a:lnTo>
                <a:lnTo>
                  <a:pt x="7619" y="2539"/>
                </a:lnTo>
                <a:lnTo>
                  <a:pt x="10159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6252209" y="623570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70">
                <a:moveTo>
                  <a:pt x="0" y="0"/>
                </a:moveTo>
                <a:lnTo>
                  <a:pt x="3810" y="0"/>
                </a:lnTo>
                <a:lnTo>
                  <a:pt x="7619" y="1270"/>
                </a:lnTo>
                <a:lnTo>
                  <a:pt x="11429" y="127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627507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269" y="0"/>
                </a:ln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629665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631952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634237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636397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638682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640842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643127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645287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647572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649859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652018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654304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656463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658749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660908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663194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665480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667639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669925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672084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67437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676529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678815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681100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68326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685545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687705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689990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69215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694435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696721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698880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701166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703325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705611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707770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710056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712343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714501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716788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718946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721233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723519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725678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727964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730123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732409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734568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736854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739140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741299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743585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745744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74803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750189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752475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754760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75692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759205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761365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763650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76581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768095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770381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772540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774826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776985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779271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781430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783716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786003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788161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790448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792606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794893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797051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799338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801624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803783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806069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808228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810514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8126730" y="623697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70">
                <a:moveTo>
                  <a:pt x="0" y="1269"/>
                </a:moveTo>
                <a:lnTo>
                  <a:pt x="3810" y="1269"/>
                </a:lnTo>
                <a:lnTo>
                  <a:pt x="7620" y="0"/>
                </a:ln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8149590" y="623315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0" y="2539"/>
                </a:moveTo>
                <a:lnTo>
                  <a:pt x="3809" y="2539"/>
                </a:lnTo>
                <a:lnTo>
                  <a:pt x="7619" y="1269"/>
                </a:ln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8171180" y="6226809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59" h="3810">
                <a:moveTo>
                  <a:pt x="0" y="3809"/>
                </a:moveTo>
                <a:lnTo>
                  <a:pt x="3810" y="2539"/>
                </a:lnTo>
                <a:lnTo>
                  <a:pt x="6350" y="1269"/>
                </a:ln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8192769" y="6217920"/>
            <a:ext cx="8890" cy="5080"/>
          </a:xfrm>
          <a:custGeom>
            <a:avLst/>
            <a:gdLst/>
            <a:ahLst/>
            <a:cxnLst/>
            <a:rect l="l" t="t" r="r" b="b"/>
            <a:pathLst>
              <a:path w="8890" h="5079">
                <a:moveTo>
                  <a:pt x="0" y="5079"/>
                </a:moveTo>
                <a:lnTo>
                  <a:pt x="2539" y="3809"/>
                </a:lnTo>
                <a:lnTo>
                  <a:pt x="6350" y="1269"/>
                </a:lnTo>
                <a:lnTo>
                  <a:pt x="888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8211819" y="620649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6350"/>
                </a:moveTo>
                <a:lnTo>
                  <a:pt x="3809" y="3810"/>
                </a:lnTo>
                <a:lnTo>
                  <a:pt x="6350" y="2540"/>
                </a:lnTo>
                <a:lnTo>
                  <a:pt x="888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8230869" y="619379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6350"/>
                </a:moveTo>
                <a:lnTo>
                  <a:pt x="2539" y="3810"/>
                </a:lnTo>
                <a:lnTo>
                  <a:pt x="5079" y="1270"/>
                </a:lnTo>
                <a:lnTo>
                  <a:pt x="888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8247380" y="6178550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20">
                <a:moveTo>
                  <a:pt x="0" y="7620"/>
                </a:moveTo>
                <a:lnTo>
                  <a:pt x="2540" y="5079"/>
                </a:lnTo>
                <a:lnTo>
                  <a:pt x="6350" y="2540"/>
                </a:lnTo>
                <a:lnTo>
                  <a:pt x="889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8263890" y="616204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8890"/>
                </a:moveTo>
                <a:lnTo>
                  <a:pt x="2539" y="5080"/>
                </a:lnTo>
                <a:lnTo>
                  <a:pt x="5079" y="2540"/>
                </a:lnTo>
                <a:lnTo>
                  <a:pt x="761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8277859" y="614425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89"/>
                </a:moveTo>
                <a:lnTo>
                  <a:pt x="2540" y="6349"/>
                </a:lnTo>
                <a:lnTo>
                  <a:pt x="5080" y="2539"/>
                </a:ln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8290559" y="6125209"/>
            <a:ext cx="5080" cy="8890"/>
          </a:xfrm>
          <a:custGeom>
            <a:avLst/>
            <a:gdLst/>
            <a:ahLst/>
            <a:cxnLst/>
            <a:rect l="l" t="t" r="r" b="b"/>
            <a:pathLst>
              <a:path w="5079" h="8889">
                <a:moveTo>
                  <a:pt x="0" y="8889"/>
                </a:moveTo>
                <a:lnTo>
                  <a:pt x="1270" y="6349"/>
                </a:lnTo>
                <a:lnTo>
                  <a:pt x="3810" y="2539"/>
                </a:lnTo>
                <a:lnTo>
                  <a:pt x="508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8300719" y="610489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10160"/>
                </a:moveTo>
                <a:lnTo>
                  <a:pt x="1270" y="6350"/>
                </a:lnTo>
                <a:lnTo>
                  <a:pt x="2539" y="2540"/>
                </a:lnTo>
                <a:lnTo>
                  <a:pt x="507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8308340" y="608330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09" h="10160">
                <a:moveTo>
                  <a:pt x="0" y="10159"/>
                </a:moveTo>
                <a:lnTo>
                  <a:pt x="1269" y="7620"/>
                </a:lnTo>
                <a:lnTo>
                  <a:pt x="2539" y="3809"/>
                </a:lnTo>
                <a:lnTo>
                  <a:pt x="3809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8314690" y="6061709"/>
            <a:ext cx="1270" cy="10160"/>
          </a:xfrm>
          <a:custGeom>
            <a:avLst/>
            <a:gdLst/>
            <a:ahLst/>
            <a:cxnLst/>
            <a:rect l="l" t="t" r="r" b="b"/>
            <a:pathLst>
              <a:path w="1270" h="10160">
                <a:moveTo>
                  <a:pt x="0" y="10159"/>
                </a:moveTo>
                <a:lnTo>
                  <a:pt x="0" y="6349"/>
                </a:lnTo>
                <a:lnTo>
                  <a:pt x="1269" y="3809"/>
                </a:lnTo>
                <a:lnTo>
                  <a:pt x="126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8317230" y="60388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0" y="11429"/>
                </a:moveTo>
                <a:lnTo>
                  <a:pt x="0" y="10159"/>
                </a:lnTo>
                <a:lnTo>
                  <a:pt x="0" y="7620"/>
                </a:lnTo>
                <a:lnTo>
                  <a:pt x="0" y="635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8317230" y="601725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8317230" y="59944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8317230" y="59715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8317230" y="59499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8317230" y="59270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8317230" y="59055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8317230" y="58826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8317230" y="58610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8317230" y="58381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8317230" y="58153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8317230" y="57937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8317230" y="57708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8317230" y="57492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8317230" y="57264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8317230" y="57035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8317230" y="56819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8317230" y="56591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8317230" y="56375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8317230" y="56146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8317230" y="5302250"/>
            <a:ext cx="0" cy="300990"/>
          </a:xfrm>
          <a:custGeom>
            <a:avLst/>
            <a:gdLst/>
            <a:ahLst/>
            <a:cxnLst/>
            <a:rect l="l" t="t" r="r" b="b"/>
            <a:pathLst>
              <a:path h="300989">
                <a:moveTo>
                  <a:pt x="0" y="0"/>
                </a:moveTo>
                <a:lnTo>
                  <a:pt x="0" y="30099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8317230" y="55473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8317230" y="55257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8317230" y="55029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8317230" y="54813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8317230" y="54584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8317230" y="54368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8317230" y="54140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8317230" y="53911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8317230" y="53695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8317230" y="53467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8317230" y="53251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8317230" y="53022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8315959" y="52578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8310880" y="5236209"/>
            <a:ext cx="2540" cy="10160"/>
          </a:xfrm>
          <a:custGeom>
            <a:avLst/>
            <a:gdLst/>
            <a:ahLst/>
            <a:cxnLst/>
            <a:rect l="l" t="t" r="r" b="b"/>
            <a:pathLst>
              <a:path w="2540" h="10160">
                <a:moveTo>
                  <a:pt x="2540" y="10159"/>
                </a:moveTo>
                <a:lnTo>
                  <a:pt x="2540" y="6349"/>
                </a:lnTo>
                <a:lnTo>
                  <a:pt x="1270" y="3809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8304530" y="521462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09" h="10160">
                <a:moveTo>
                  <a:pt x="3810" y="10159"/>
                </a:moveTo>
                <a:lnTo>
                  <a:pt x="2540" y="7619"/>
                </a:lnTo>
                <a:lnTo>
                  <a:pt x="1270" y="380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8294369" y="519430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5079" y="10160"/>
                </a:moveTo>
                <a:lnTo>
                  <a:pt x="3809" y="6350"/>
                </a:lnTo>
                <a:lnTo>
                  <a:pt x="1270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8282940" y="517525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5079" y="10160"/>
                </a:moveTo>
                <a:lnTo>
                  <a:pt x="3809" y="6350"/>
                </a:lnTo>
                <a:lnTo>
                  <a:pt x="1269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8268969" y="515747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20" y="8889"/>
                </a:moveTo>
                <a:lnTo>
                  <a:pt x="5079" y="6349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8253730" y="5140959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20" y="8889"/>
                </a:moveTo>
                <a:lnTo>
                  <a:pt x="5079" y="6350"/>
                </a:lnTo>
                <a:lnTo>
                  <a:pt x="254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8237219" y="5126990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7620" y="6350"/>
                </a:moveTo>
                <a:lnTo>
                  <a:pt x="5079" y="5080"/>
                </a:lnTo>
                <a:lnTo>
                  <a:pt x="2539" y="254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8218169" y="511429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59" h="6350">
                <a:moveTo>
                  <a:pt x="10159" y="6350"/>
                </a:moveTo>
                <a:lnTo>
                  <a:pt x="6350" y="3810"/>
                </a:lnTo>
                <a:lnTo>
                  <a:pt x="3809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8199119" y="510285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59" h="5079">
                <a:moveTo>
                  <a:pt x="10159" y="5079"/>
                </a:moveTo>
                <a:lnTo>
                  <a:pt x="6350" y="3809"/>
                </a:lnTo>
                <a:lnTo>
                  <a:pt x="380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8178800" y="509397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59" h="3810">
                <a:moveTo>
                  <a:pt x="10159" y="3809"/>
                </a:moveTo>
                <a:lnTo>
                  <a:pt x="6350" y="2539"/>
                </a:lnTo>
                <a:lnTo>
                  <a:pt x="3809" y="126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8157209" y="508762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11430" y="2539"/>
                </a:moveTo>
                <a:lnTo>
                  <a:pt x="7620" y="2539"/>
                </a:lnTo>
                <a:lnTo>
                  <a:pt x="3810" y="126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8134350" y="508507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70">
                <a:moveTo>
                  <a:pt x="11429" y="1270"/>
                </a:moveTo>
                <a:lnTo>
                  <a:pt x="7620" y="1270"/>
                </a:lnTo>
                <a:lnTo>
                  <a:pt x="5079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811275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8091169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806830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80454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802385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80010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7979409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79565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7934959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79121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788924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78676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784479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782320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780034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777875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775589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773303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771144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768858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766699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764413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762254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759968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757681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755523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753236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751078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748791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746505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744346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742060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739901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737615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7354569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733170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73088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728725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72644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724280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72199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7198359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71755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715264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71310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710819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70866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706374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704215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701929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99643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97484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95198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93039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90753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88594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86308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84021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81863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79576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77418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75131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72973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670686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68400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666241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63955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617969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659510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65722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655065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65278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650620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64833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6461759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64389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641604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63944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637159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63500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632714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630555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628269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 txBox="1"/>
          <p:nvPr/>
        </p:nvSpPr>
        <p:spPr>
          <a:xfrm>
            <a:off x="6311900" y="5407659"/>
            <a:ext cx="1776095" cy="62103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algn="ctr">
              <a:lnSpc>
                <a:spcPct val="89600"/>
              </a:lnSpc>
              <a:spcBef>
                <a:spcPts val="275"/>
              </a:spcBef>
            </a:pP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Reduced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blood flow</a:t>
            </a:r>
            <a:r>
              <a:rPr sz="1400" spc="-8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to  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skin,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kidneys 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and 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intestines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773" name="object 773"/>
          <p:cNvSpPr/>
          <p:nvPr/>
        </p:nvSpPr>
        <p:spPr>
          <a:xfrm>
            <a:off x="2555239" y="5085079"/>
            <a:ext cx="2448560" cy="1153160"/>
          </a:xfrm>
          <a:custGeom>
            <a:avLst/>
            <a:gdLst/>
            <a:ahLst/>
            <a:cxnLst/>
            <a:rect l="l" t="t" r="r" b="b"/>
            <a:pathLst>
              <a:path w="2448560" h="1153160">
                <a:moveTo>
                  <a:pt x="2256790" y="0"/>
                </a:moveTo>
                <a:lnTo>
                  <a:pt x="191770" y="0"/>
                </a:lnTo>
                <a:lnTo>
                  <a:pt x="144491" y="7502"/>
                </a:lnTo>
                <a:lnTo>
                  <a:pt x="99718" y="28269"/>
                </a:lnTo>
                <a:lnTo>
                  <a:pt x="60166" y="59690"/>
                </a:lnTo>
                <a:lnTo>
                  <a:pt x="28551" y="99154"/>
                </a:lnTo>
                <a:lnTo>
                  <a:pt x="7590" y="144050"/>
                </a:lnTo>
                <a:lnTo>
                  <a:pt x="0" y="191770"/>
                </a:lnTo>
                <a:lnTo>
                  <a:pt x="0" y="960120"/>
                </a:lnTo>
                <a:lnTo>
                  <a:pt x="7590" y="1007933"/>
                </a:lnTo>
                <a:lnTo>
                  <a:pt x="28551" y="1053065"/>
                </a:lnTo>
                <a:lnTo>
                  <a:pt x="60166" y="1092835"/>
                </a:lnTo>
                <a:lnTo>
                  <a:pt x="99718" y="1124561"/>
                </a:lnTo>
                <a:lnTo>
                  <a:pt x="144491" y="1145563"/>
                </a:lnTo>
                <a:lnTo>
                  <a:pt x="191770" y="1153160"/>
                </a:lnTo>
                <a:lnTo>
                  <a:pt x="2256790" y="1153160"/>
                </a:lnTo>
                <a:lnTo>
                  <a:pt x="2304068" y="1145563"/>
                </a:lnTo>
                <a:lnTo>
                  <a:pt x="2348841" y="1124561"/>
                </a:lnTo>
                <a:lnTo>
                  <a:pt x="2388393" y="1092835"/>
                </a:lnTo>
                <a:lnTo>
                  <a:pt x="2420008" y="1053065"/>
                </a:lnTo>
                <a:lnTo>
                  <a:pt x="2440969" y="1007933"/>
                </a:lnTo>
                <a:lnTo>
                  <a:pt x="2448560" y="960120"/>
                </a:lnTo>
                <a:lnTo>
                  <a:pt x="2448560" y="191770"/>
                </a:lnTo>
                <a:lnTo>
                  <a:pt x="2440969" y="144050"/>
                </a:lnTo>
                <a:lnTo>
                  <a:pt x="2420008" y="99154"/>
                </a:lnTo>
                <a:lnTo>
                  <a:pt x="2388393" y="59690"/>
                </a:lnTo>
                <a:lnTo>
                  <a:pt x="2348841" y="28269"/>
                </a:lnTo>
                <a:lnTo>
                  <a:pt x="2304068" y="7502"/>
                </a:lnTo>
                <a:lnTo>
                  <a:pt x="2256790" y="0"/>
                </a:lnTo>
                <a:close/>
              </a:path>
            </a:pathLst>
          </a:custGeom>
          <a:solidFill>
            <a:srgbClr val="D06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2736850" y="5085079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12700" y="0"/>
                </a:moveTo>
                <a:lnTo>
                  <a:pt x="10160" y="0"/>
                </a:lnTo>
                <a:lnTo>
                  <a:pt x="7619" y="0"/>
                </a:lnTo>
                <a:lnTo>
                  <a:pt x="2539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2713989" y="508635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11430" y="0"/>
                </a:moveTo>
                <a:lnTo>
                  <a:pt x="7620" y="0"/>
                </a:lnTo>
                <a:lnTo>
                  <a:pt x="3810" y="1269"/>
                </a:lnTo>
                <a:lnTo>
                  <a:pt x="0" y="1269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2692400" y="5091429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30" h="3810">
                <a:moveTo>
                  <a:pt x="11430" y="0"/>
                </a:moveTo>
                <a:lnTo>
                  <a:pt x="7619" y="1270"/>
                </a:lnTo>
                <a:lnTo>
                  <a:pt x="3810" y="1270"/>
                </a:lnTo>
                <a:lnTo>
                  <a:pt x="0" y="381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2672079" y="509905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10159" y="0"/>
                </a:moveTo>
                <a:lnTo>
                  <a:pt x="7619" y="1269"/>
                </a:lnTo>
                <a:lnTo>
                  <a:pt x="3809" y="2539"/>
                </a:lnTo>
                <a:lnTo>
                  <a:pt x="0" y="381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2653029" y="510920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59" y="0"/>
                </a:moveTo>
                <a:lnTo>
                  <a:pt x="6350" y="1269"/>
                </a:lnTo>
                <a:lnTo>
                  <a:pt x="2539" y="2539"/>
                </a:lnTo>
                <a:lnTo>
                  <a:pt x="0" y="507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2635250" y="512064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0"/>
                </a:moveTo>
                <a:lnTo>
                  <a:pt x="5080" y="2540"/>
                </a:lnTo>
                <a:lnTo>
                  <a:pt x="2539" y="3810"/>
                </a:lnTo>
                <a:lnTo>
                  <a:pt x="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2617470" y="513460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20">
                <a:moveTo>
                  <a:pt x="8890" y="0"/>
                </a:moveTo>
                <a:lnTo>
                  <a:pt x="6350" y="2539"/>
                </a:lnTo>
                <a:lnTo>
                  <a:pt x="3810" y="5079"/>
                </a:lnTo>
                <a:lnTo>
                  <a:pt x="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2602229" y="5149850"/>
            <a:ext cx="7620" cy="8890"/>
          </a:xfrm>
          <a:custGeom>
            <a:avLst/>
            <a:gdLst/>
            <a:ahLst/>
            <a:cxnLst/>
            <a:rect l="l" t="t" r="r" b="b"/>
            <a:pathLst>
              <a:path w="7619" h="8889">
                <a:moveTo>
                  <a:pt x="7619" y="0"/>
                </a:moveTo>
                <a:lnTo>
                  <a:pt x="5080" y="2539"/>
                </a:lnTo>
                <a:lnTo>
                  <a:pt x="2539" y="508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2589529" y="516762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0"/>
                </a:moveTo>
                <a:lnTo>
                  <a:pt x="3809" y="2540"/>
                </a:lnTo>
                <a:lnTo>
                  <a:pt x="1269" y="5080"/>
                </a:lnTo>
                <a:lnTo>
                  <a:pt x="0" y="889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2578100" y="518540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5080" y="0"/>
                </a:moveTo>
                <a:lnTo>
                  <a:pt x="2539" y="3809"/>
                </a:lnTo>
                <a:lnTo>
                  <a:pt x="1269" y="6350"/>
                </a:lnTo>
                <a:lnTo>
                  <a:pt x="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2567939" y="520572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5080" y="0"/>
                </a:moveTo>
                <a:lnTo>
                  <a:pt x="2540" y="2540"/>
                </a:lnTo>
                <a:lnTo>
                  <a:pt x="1270" y="6350"/>
                </a:lnTo>
                <a:lnTo>
                  <a:pt x="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2561589" y="522605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2540" y="0"/>
                </a:moveTo>
                <a:lnTo>
                  <a:pt x="1270" y="3810"/>
                </a:lnTo>
                <a:lnTo>
                  <a:pt x="0" y="6350"/>
                </a:lnTo>
                <a:lnTo>
                  <a:pt x="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2556510" y="5247640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29">
                <a:moveTo>
                  <a:pt x="2539" y="0"/>
                </a:moveTo>
                <a:lnTo>
                  <a:pt x="1269" y="3810"/>
                </a:lnTo>
                <a:lnTo>
                  <a:pt x="0" y="7620"/>
                </a:lnTo>
                <a:lnTo>
                  <a:pt x="0" y="1143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2555239" y="52692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0" y="0"/>
                </a:moveTo>
                <a:lnTo>
                  <a:pt x="0" y="2540"/>
                </a:lnTo>
                <a:lnTo>
                  <a:pt x="0" y="5080"/>
                </a:lnTo>
                <a:lnTo>
                  <a:pt x="0" y="7620"/>
                </a:lnTo>
                <a:lnTo>
                  <a:pt x="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2555239" y="52920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2555239" y="53149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2555239" y="53365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2555239" y="53594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2555239" y="53809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2555239" y="54038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2555239" y="54254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2555239" y="54483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2555239" y="547115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2555239" y="54927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2555239" y="55372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2555239" y="55372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54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2555239" y="55816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2555239" y="56045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2555239" y="56273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2555239" y="56489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2555239" y="56718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2555239" y="56934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2555239" y="57162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2555239" y="57378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2555239" y="57607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2555239" y="58051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2555239" y="58280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2555239" y="58496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2555239" y="58724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2555239" y="58940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2555239" y="59169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2555239" y="59397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2555239" y="59613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2555239" y="59842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2555239" y="60058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2555239" y="60286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2555239" y="605027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69" h="11429">
                <a:moveTo>
                  <a:pt x="0" y="0"/>
                </a:moveTo>
                <a:lnTo>
                  <a:pt x="1270" y="3810"/>
                </a:lnTo>
                <a:lnTo>
                  <a:pt x="1270" y="7620"/>
                </a:lnTo>
                <a:lnTo>
                  <a:pt x="127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2557779" y="6073140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29">
                <a:moveTo>
                  <a:pt x="0" y="0"/>
                </a:moveTo>
                <a:lnTo>
                  <a:pt x="1269" y="3810"/>
                </a:lnTo>
                <a:lnTo>
                  <a:pt x="1269" y="7620"/>
                </a:lnTo>
                <a:lnTo>
                  <a:pt x="2539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2564129" y="6094729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0" y="0"/>
                </a:moveTo>
                <a:lnTo>
                  <a:pt x="1269" y="3810"/>
                </a:lnTo>
                <a:lnTo>
                  <a:pt x="2539" y="6350"/>
                </a:lnTo>
                <a:lnTo>
                  <a:pt x="3809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2571750" y="611505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0"/>
                </a:moveTo>
                <a:lnTo>
                  <a:pt x="1269" y="3809"/>
                </a:lnTo>
                <a:lnTo>
                  <a:pt x="3810" y="7620"/>
                </a:lnTo>
                <a:lnTo>
                  <a:pt x="508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2581910" y="613537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0"/>
                </a:moveTo>
                <a:lnTo>
                  <a:pt x="2539" y="2539"/>
                </a:lnTo>
                <a:lnTo>
                  <a:pt x="3809" y="6349"/>
                </a:lnTo>
                <a:lnTo>
                  <a:pt x="635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2594610" y="61544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19" h="7620">
                <a:moveTo>
                  <a:pt x="0" y="0"/>
                </a:moveTo>
                <a:lnTo>
                  <a:pt x="2539" y="2539"/>
                </a:lnTo>
                <a:lnTo>
                  <a:pt x="5079" y="5079"/>
                </a:lnTo>
                <a:lnTo>
                  <a:pt x="7619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2609850" y="6170929"/>
            <a:ext cx="7620" cy="7620"/>
          </a:xfrm>
          <a:custGeom>
            <a:avLst/>
            <a:gdLst/>
            <a:ahLst/>
            <a:cxnLst/>
            <a:rect l="l" t="t" r="r" b="b"/>
            <a:pathLst>
              <a:path w="7619" h="7620">
                <a:moveTo>
                  <a:pt x="0" y="0"/>
                </a:moveTo>
                <a:lnTo>
                  <a:pt x="2539" y="2540"/>
                </a:lnTo>
                <a:lnTo>
                  <a:pt x="5080" y="5080"/>
                </a:lnTo>
                <a:lnTo>
                  <a:pt x="7619" y="762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2625089" y="618617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20">
                <a:moveTo>
                  <a:pt x="0" y="0"/>
                </a:moveTo>
                <a:lnTo>
                  <a:pt x="2540" y="2539"/>
                </a:lnTo>
                <a:lnTo>
                  <a:pt x="5080" y="5079"/>
                </a:lnTo>
                <a:lnTo>
                  <a:pt x="889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2642870" y="620014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2540" y="2540"/>
                </a:lnTo>
                <a:lnTo>
                  <a:pt x="5080" y="5080"/>
                </a:lnTo>
                <a:lnTo>
                  <a:pt x="889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2660650" y="621284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0" y="0"/>
                </a:moveTo>
                <a:lnTo>
                  <a:pt x="3810" y="1270"/>
                </a:lnTo>
                <a:lnTo>
                  <a:pt x="6350" y="3810"/>
                </a:lnTo>
                <a:lnTo>
                  <a:pt x="10160" y="508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2680970" y="622300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0"/>
                </a:moveTo>
                <a:lnTo>
                  <a:pt x="3810" y="1270"/>
                </a:lnTo>
                <a:lnTo>
                  <a:pt x="6350" y="2540"/>
                </a:lnTo>
                <a:lnTo>
                  <a:pt x="10160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2701289" y="623062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0" y="0"/>
                </a:moveTo>
                <a:lnTo>
                  <a:pt x="3810" y="1269"/>
                </a:lnTo>
                <a:lnTo>
                  <a:pt x="7620" y="2539"/>
                </a:lnTo>
                <a:lnTo>
                  <a:pt x="11430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2724150" y="623570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70">
                <a:moveTo>
                  <a:pt x="0" y="0"/>
                </a:moveTo>
                <a:lnTo>
                  <a:pt x="3810" y="0"/>
                </a:lnTo>
                <a:lnTo>
                  <a:pt x="6350" y="1270"/>
                </a:lnTo>
                <a:lnTo>
                  <a:pt x="10160" y="127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274573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270" y="0"/>
                </a:ln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27686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279018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281305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283591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28575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288036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290195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292481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29464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296926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299212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301371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303657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305816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308102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310261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312547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314832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316992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319277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321437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323722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325882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328167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330454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332612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334899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337057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339344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341630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343789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346075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348234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35052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352679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354965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357250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35941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361695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363855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366140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36830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370585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372872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375030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377317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379475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381762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383920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386207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388492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390652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392937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395097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397382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399542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401827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404114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406272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408559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410717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413004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415162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417449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419735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421894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42418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426339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428625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430910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43307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435355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437515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439800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441960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444245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446532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448690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450977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453135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455422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457580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459867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462152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464312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4665979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468757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471042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4732020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475487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4777740" y="62382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4799329" y="62382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4820920" y="623570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70">
                <a:moveTo>
                  <a:pt x="0" y="1270"/>
                </a:moveTo>
                <a:lnTo>
                  <a:pt x="5079" y="1270"/>
                </a:lnTo>
                <a:lnTo>
                  <a:pt x="7619" y="1270"/>
                </a:ln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4843779" y="623189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0" y="2540"/>
                </a:moveTo>
                <a:lnTo>
                  <a:pt x="3810" y="1270"/>
                </a:lnTo>
                <a:lnTo>
                  <a:pt x="7620" y="1270"/>
                </a:ln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4865370" y="622427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3809"/>
                </a:moveTo>
                <a:lnTo>
                  <a:pt x="3809" y="2539"/>
                </a:lnTo>
                <a:lnTo>
                  <a:pt x="6350" y="1269"/>
                </a:ln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4885690" y="621410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0" y="5079"/>
                </a:moveTo>
                <a:lnTo>
                  <a:pt x="3810" y="3809"/>
                </a:lnTo>
                <a:lnTo>
                  <a:pt x="6350" y="2539"/>
                </a:lnTo>
                <a:lnTo>
                  <a:pt x="1016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4904740" y="6202679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0" y="6350"/>
                </a:moveTo>
                <a:lnTo>
                  <a:pt x="3810" y="3810"/>
                </a:lnTo>
                <a:lnTo>
                  <a:pt x="6350" y="1270"/>
                </a:ln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4923790" y="6188709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6349"/>
                </a:moveTo>
                <a:lnTo>
                  <a:pt x="2539" y="3809"/>
                </a:lnTo>
                <a:lnTo>
                  <a:pt x="5080" y="2539"/>
                </a:lnTo>
                <a:lnTo>
                  <a:pt x="762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4940300" y="617347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19"/>
                </a:moveTo>
                <a:lnTo>
                  <a:pt x="2539" y="5079"/>
                </a:lnTo>
                <a:lnTo>
                  <a:pt x="5079" y="2539"/>
                </a:lnTo>
                <a:lnTo>
                  <a:pt x="762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4955540" y="615569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8890"/>
                </a:moveTo>
                <a:lnTo>
                  <a:pt x="2539" y="6350"/>
                </a:lnTo>
                <a:lnTo>
                  <a:pt x="5080" y="3810"/>
                </a:lnTo>
                <a:lnTo>
                  <a:pt x="762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4969509" y="613790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89"/>
                </a:moveTo>
                <a:lnTo>
                  <a:pt x="2539" y="6349"/>
                </a:lnTo>
                <a:lnTo>
                  <a:pt x="3810" y="2539"/>
                </a:ln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4980940" y="611759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10160"/>
                </a:moveTo>
                <a:lnTo>
                  <a:pt x="1270" y="7620"/>
                </a:lnTo>
                <a:lnTo>
                  <a:pt x="3810" y="3810"/>
                </a:lnTo>
                <a:lnTo>
                  <a:pt x="508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4991100" y="609727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0" y="10159"/>
                </a:moveTo>
                <a:lnTo>
                  <a:pt x="1270" y="6349"/>
                </a:lnTo>
                <a:lnTo>
                  <a:pt x="2539" y="3809"/>
                </a:lnTo>
                <a:lnTo>
                  <a:pt x="381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4997450" y="6075679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29">
                <a:moveTo>
                  <a:pt x="0" y="11430"/>
                </a:moveTo>
                <a:lnTo>
                  <a:pt x="1270" y="7620"/>
                </a:lnTo>
                <a:lnTo>
                  <a:pt x="2539" y="3810"/>
                </a:lnTo>
                <a:lnTo>
                  <a:pt x="253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5002529" y="605409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29">
                <a:moveTo>
                  <a:pt x="0" y="11430"/>
                </a:moveTo>
                <a:lnTo>
                  <a:pt x="0" y="6350"/>
                </a:lnTo>
                <a:lnTo>
                  <a:pt x="1270" y="3810"/>
                </a:lnTo>
                <a:lnTo>
                  <a:pt x="127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5003800" y="60312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5003800" y="600964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5003800" y="59867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5003800" y="59639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5003800" y="59423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5003800" y="59194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5003800" y="58978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5003800" y="58750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5003800" y="58305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5003800" y="560705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54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5003800" y="57861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5003800" y="57632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5003800" y="57416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5003800" y="57188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5003800" y="56972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5003800" y="56743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5003800" y="56515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5003800" y="56299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5003800" y="56070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5003800" y="55626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5003800" y="554100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5003800" y="55181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5003800" y="54952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5003800" y="54737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5003800" y="54508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5003800" y="54292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5003800" y="54063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5003800" y="53835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5003800" y="53619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5003800" y="53390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5003800" y="53174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5003800" y="52946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5003800" y="527304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0" y="10160"/>
                </a:moveTo>
                <a:lnTo>
                  <a:pt x="0" y="3810"/>
                </a:lnTo>
                <a:lnTo>
                  <a:pt x="0" y="254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5001259" y="525017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29">
                <a:moveTo>
                  <a:pt x="1269" y="11430"/>
                </a:moveTo>
                <a:lnTo>
                  <a:pt x="1269" y="7620"/>
                </a:lnTo>
                <a:lnTo>
                  <a:pt x="0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4996179" y="5228590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29">
                <a:moveTo>
                  <a:pt x="2540" y="11430"/>
                </a:moveTo>
                <a:lnTo>
                  <a:pt x="2540" y="7620"/>
                </a:lnTo>
                <a:lnTo>
                  <a:pt x="1270" y="3810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4987290" y="520827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5080" y="10159"/>
                </a:moveTo>
                <a:lnTo>
                  <a:pt x="3810" y="6349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4977129" y="518795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6350" y="10160"/>
                </a:moveTo>
                <a:lnTo>
                  <a:pt x="3810" y="6350"/>
                </a:lnTo>
                <a:lnTo>
                  <a:pt x="2540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4965700" y="516890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6350" y="10160"/>
                </a:moveTo>
                <a:lnTo>
                  <a:pt x="3810" y="6350"/>
                </a:lnTo>
                <a:lnTo>
                  <a:pt x="1270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4950459" y="515239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19" y="7620"/>
                </a:moveTo>
                <a:lnTo>
                  <a:pt x="5079" y="5080"/>
                </a:lnTo>
                <a:lnTo>
                  <a:pt x="2539" y="2540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4935220" y="51358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19" y="7620"/>
                </a:moveTo>
                <a:lnTo>
                  <a:pt x="5079" y="5080"/>
                </a:lnTo>
                <a:lnTo>
                  <a:pt x="2539" y="254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4917440" y="512190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20">
                <a:moveTo>
                  <a:pt x="8889" y="7619"/>
                </a:moveTo>
                <a:lnTo>
                  <a:pt x="6350" y="5079"/>
                </a:lnTo>
                <a:lnTo>
                  <a:pt x="381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4898390" y="511047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60" y="5080"/>
                </a:moveTo>
                <a:lnTo>
                  <a:pt x="6350" y="3810"/>
                </a:lnTo>
                <a:lnTo>
                  <a:pt x="3810" y="1270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4879340" y="510032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60" y="5079"/>
                </a:moveTo>
                <a:lnTo>
                  <a:pt x="6350" y="2539"/>
                </a:lnTo>
                <a:lnTo>
                  <a:pt x="3810" y="1269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4857750" y="5091429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29" h="3810">
                <a:moveTo>
                  <a:pt x="11429" y="3810"/>
                </a:moveTo>
                <a:lnTo>
                  <a:pt x="7620" y="2540"/>
                </a:lnTo>
                <a:lnTo>
                  <a:pt x="3810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4836159" y="508635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11429" y="2539"/>
                </a:moveTo>
                <a:lnTo>
                  <a:pt x="7619" y="1269"/>
                </a:lnTo>
                <a:lnTo>
                  <a:pt x="3810" y="126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481457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7619" y="0"/>
                </a:lnTo>
                <a:lnTo>
                  <a:pt x="3809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479170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477012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474725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47244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470280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46799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465835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46355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4613909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45910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456819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45466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452374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45021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447929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445770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443484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441197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439039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436752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434594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432307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430149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427862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425577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423417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421132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4189729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416687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4145279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412242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409955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407797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405510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403352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401065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398907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396620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39433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392175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38989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3877309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38544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383159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38100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378714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37655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374269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372110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369824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367537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365379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363092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360934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358647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356489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354202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51917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349757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347472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3453129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343027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3408679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338582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336295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334137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331850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329692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327405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325247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322961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32067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318516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31623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314071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31178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309626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307340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305053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302895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300608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2984500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296163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293877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291718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289432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287273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284987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2828289" y="50850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280542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2782570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2760979" y="50850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 txBox="1"/>
          <p:nvPr/>
        </p:nvSpPr>
        <p:spPr>
          <a:xfrm>
            <a:off x="2656839" y="5243829"/>
            <a:ext cx="2171065" cy="8128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ct val="89700"/>
              </a:lnSpc>
              <a:spcBef>
                <a:spcPts val="270"/>
              </a:spcBef>
            </a:pP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Slowing of blood flow, local  haemoconcentration in  capillaries 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–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thrombi  formation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1078" name="object 1078"/>
          <p:cNvSpPr/>
          <p:nvPr/>
        </p:nvSpPr>
        <p:spPr>
          <a:xfrm>
            <a:off x="755650" y="3284220"/>
            <a:ext cx="2160270" cy="1082040"/>
          </a:xfrm>
          <a:custGeom>
            <a:avLst/>
            <a:gdLst/>
            <a:ahLst/>
            <a:cxnLst/>
            <a:rect l="l" t="t" r="r" b="b"/>
            <a:pathLst>
              <a:path w="2160270" h="1082039">
                <a:moveTo>
                  <a:pt x="1981200" y="0"/>
                </a:moveTo>
                <a:lnTo>
                  <a:pt x="180340" y="0"/>
                </a:lnTo>
                <a:lnTo>
                  <a:pt x="135672" y="7096"/>
                </a:lnTo>
                <a:lnTo>
                  <a:pt x="93509" y="26717"/>
                </a:lnTo>
                <a:lnTo>
                  <a:pt x="56356" y="56356"/>
                </a:lnTo>
                <a:lnTo>
                  <a:pt x="26717" y="93509"/>
                </a:lnTo>
                <a:lnTo>
                  <a:pt x="7096" y="135672"/>
                </a:lnTo>
                <a:lnTo>
                  <a:pt x="0" y="180339"/>
                </a:lnTo>
                <a:lnTo>
                  <a:pt x="0" y="901699"/>
                </a:lnTo>
                <a:lnTo>
                  <a:pt x="7096" y="945926"/>
                </a:lnTo>
                <a:lnTo>
                  <a:pt x="26717" y="987965"/>
                </a:lnTo>
                <a:lnTo>
                  <a:pt x="56356" y="1025207"/>
                </a:lnTo>
                <a:lnTo>
                  <a:pt x="93509" y="1055040"/>
                </a:lnTo>
                <a:lnTo>
                  <a:pt x="135672" y="1074855"/>
                </a:lnTo>
                <a:lnTo>
                  <a:pt x="180340" y="1082039"/>
                </a:lnTo>
                <a:lnTo>
                  <a:pt x="1981200" y="1082039"/>
                </a:lnTo>
                <a:lnTo>
                  <a:pt x="2025332" y="1074855"/>
                </a:lnTo>
                <a:lnTo>
                  <a:pt x="2067136" y="1055040"/>
                </a:lnTo>
                <a:lnTo>
                  <a:pt x="2104072" y="1025207"/>
                </a:lnTo>
                <a:lnTo>
                  <a:pt x="2133599" y="987965"/>
                </a:lnTo>
                <a:lnTo>
                  <a:pt x="2153179" y="945926"/>
                </a:lnTo>
                <a:lnTo>
                  <a:pt x="2160270" y="901699"/>
                </a:lnTo>
                <a:lnTo>
                  <a:pt x="2160270" y="180339"/>
                </a:lnTo>
                <a:lnTo>
                  <a:pt x="2153179" y="135672"/>
                </a:lnTo>
                <a:lnTo>
                  <a:pt x="2133600" y="93509"/>
                </a:lnTo>
                <a:lnTo>
                  <a:pt x="2104072" y="56356"/>
                </a:lnTo>
                <a:lnTo>
                  <a:pt x="2067136" y="26717"/>
                </a:lnTo>
                <a:lnTo>
                  <a:pt x="2025332" y="7096"/>
                </a:lnTo>
                <a:lnTo>
                  <a:pt x="1981200" y="0"/>
                </a:lnTo>
                <a:close/>
              </a:path>
            </a:pathLst>
          </a:custGeom>
          <a:solidFill>
            <a:srgbClr val="D06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92456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7620" y="0"/>
                </a:lnTo>
                <a:lnTo>
                  <a:pt x="3809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902969" y="328549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59" h="2539">
                <a:moveTo>
                  <a:pt x="10160" y="0"/>
                </a:moveTo>
                <a:lnTo>
                  <a:pt x="6350" y="1270"/>
                </a:lnTo>
                <a:lnTo>
                  <a:pt x="2540" y="2539"/>
                </a:lnTo>
                <a:lnTo>
                  <a:pt x="0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881380" y="329057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59" h="3810">
                <a:moveTo>
                  <a:pt x="10159" y="0"/>
                </a:moveTo>
                <a:lnTo>
                  <a:pt x="6350" y="1269"/>
                </a:lnTo>
                <a:lnTo>
                  <a:pt x="2539" y="2539"/>
                </a:lnTo>
                <a:lnTo>
                  <a:pt x="0" y="3809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861060" y="329945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59" h="5079">
                <a:moveTo>
                  <a:pt x="10159" y="0"/>
                </a:moveTo>
                <a:lnTo>
                  <a:pt x="6350" y="1269"/>
                </a:lnTo>
                <a:lnTo>
                  <a:pt x="2540" y="2539"/>
                </a:lnTo>
                <a:lnTo>
                  <a:pt x="0" y="507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842010" y="330962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8890" y="0"/>
                </a:moveTo>
                <a:lnTo>
                  <a:pt x="6350" y="2539"/>
                </a:lnTo>
                <a:lnTo>
                  <a:pt x="2540" y="3809"/>
                </a:lnTo>
                <a:lnTo>
                  <a:pt x="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" name="object 1084"/>
          <p:cNvSpPr/>
          <p:nvPr/>
        </p:nvSpPr>
        <p:spPr>
          <a:xfrm>
            <a:off x="824230" y="332232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8889" y="0"/>
                </a:moveTo>
                <a:lnTo>
                  <a:pt x="5079" y="2539"/>
                </a:lnTo>
                <a:lnTo>
                  <a:pt x="2539" y="3809"/>
                </a:lnTo>
                <a:lnTo>
                  <a:pt x="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807719" y="3336290"/>
            <a:ext cx="7620" cy="8890"/>
          </a:xfrm>
          <a:custGeom>
            <a:avLst/>
            <a:gdLst/>
            <a:ahLst/>
            <a:cxnLst/>
            <a:rect l="l" t="t" r="r" b="b"/>
            <a:pathLst>
              <a:path w="7619" h="8889">
                <a:moveTo>
                  <a:pt x="7620" y="0"/>
                </a:moveTo>
                <a:lnTo>
                  <a:pt x="5079" y="2539"/>
                </a:lnTo>
                <a:lnTo>
                  <a:pt x="2539" y="508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/>
          <p:nvPr/>
        </p:nvSpPr>
        <p:spPr>
          <a:xfrm>
            <a:off x="793750" y="335280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0"/>
                </a:moveTo>
                <a:lnTo>
                  <a:pt x="3809" y="2539"/>
                </a:lnTo>
                <a:lnTo>
                  <a:pt x="1270" y="635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" name="object 1087"/>
          <p:cNvSpPr/>
          <p:nvPr/>
        </p:nvSpPr>
        <p:spPr>
          <a:xfrm>
            <a:off x="781050" y="3370579"/>
            <a:ext cx="5080" cy="8890"/>
          </a:xfrm>
          <a:custGeom>
            <a:avLst/>
            <a:gdLst/>
            <a:ahLst/>
            <a:cxnLst/>
            <a:rect l="l" t="t" r="r" b="b"/>
            <a:pathLst>
              <a:path w="5079" h="8889">
                <a:moveTo>
                  <a:pt x="5079" y="0"/>
                </a:moveTo>
                <a:lnTo>
                  <a:pt x="3809" y="3810"/>
                </a:lnTo>
                <a:lnTo>
                  <a:pt x="1270" y="6350"/>
                </a:lnTo>
                <a:lnTo>
                  <a:pt x="0" y="889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770890" y="3389629"/>
            <a:ext cx="3810" cy="10160"/>
          </a:xfrm>
          <a:custGeom>
            <a:avLst/>
            <a:gdLst/>
            <a:ahLst/>
            <a:cxnLst/>
            <a:rect l="l" t="t" r="r" b="b"/>
            <a:pathLst>
              <a:path w="3809" h="10160">
                <a:moveTo>
                  <a:pt x="3809" y="0"/>
                </a:moveTo>
                <a:lnTo>
                  <a:pt x="2539" y="3810"/>
                </a:lnTo>
                <a:lnTo>
                  <a:pt x="1269" y="6350"/>
                </a:lnTo>
                <a:lnTo>
                  <a:pt x="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/>
          <p:nvPr/>
        </p:nvSpPr>
        <p:spPr>
          <a:xfrm>
            <a:off x="762000" y="340995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09" h="10160">
                <a:moveTo>
                  <a:pt x="3809" y="0"/>
                </a:moveTo>
                <a:lnTo>
                  <a:pt x="2540" y="3810"/>
                </a:lnTo>
                <a:lnTo>
                  <a:pt x="1270" y="7620"/>
                </a:lnTo>
                <a:lnTo>
                  <a:pt x="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" name="object 1090"/>
          <p:cNvSpPr/>
          <p:nvPr/>
        </p:nvSpPr>
        <p:spPr>
          <a:xfrm>
            <a:off x="756919" y="3431540"/>
            <a:ext cx="2540" cy="11430"/>
          </a:xfrm>
          <a:custGeom>
            <a:avLst/>
            <a:gdLst/>
            <a:ahLst/>
            <a:cxnLst/>
            <a:rect l="l" t="t" r="r" b="b"/>
            <a:pathLst>
              <a:path w="2540" h="11429">
                <a:moveTo>
                  <a:pt x="2539" y="0"/>
                </a:moveTo>
                <a:lnTo>
                  <a:pt x="1270" y="3810"/>
                </a:lnTo>
                <a:lnTo>
                  <a:pt x="1270" y="7620"/>
                </a:lnTo>
                <a:lnTo>
                  <a:pt x="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" name="object 1091"/>
          <p:cNvSpPr/>
          <p:nvPr/>
        </p:nvSpPr>
        <p:spPr>
          <a:xfrm>
            <a:off x="755650" y="34531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0" y="0"/>
                </a:moveTo>
                <a:lnTo>
                  <a:pt x="0" y="3810"/>
                </a:lnTo>
                <a:lnTo>
                  <a:pt x="0" y="7620"/>
                </a:lnTo>
                <a:lnTo>
                  <a:pt x="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" name="object 1092"/>
          <p:cNvSpPr/>
          <p:nvPr/>
        </p:nvSpPr>
        <p:spPr>
          <a:xfrm>
            <a:off x="755650" y="34759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755650" y="34975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" name="object 1094"/>
          <p:cNvSpPr/>
          <p:nvPr/>
        </p:nvSpPr>
        <p:spPr>
          <a:xfrm>
            <a:off x="755650" y="35204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" name="object 1095"/>
          <p:cNvSpPr/>
          <p:nvPr/>
        </p:nvSpPr>
        <p:spPr>
          <a:xfrm>
            <a:off x="755650" y="35433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/>
          <p:nvPr/>
        </p:nvSpPr>
        <p:spPr>
          <a:xfrm>
            <a:off x="755650" y="35648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" name="object 1097"/>
          <p:cNvSpPr/>
          <p:nvPr/>
        </p:nvSpPr>
        <p:spPr>
          <a:xfrm>
            <a:off x="755650" y="35877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" name="object 1098"/>
          <p:cNvSpPr/>
          <p:nvPr/>
        </p:nvSpPr>
        <p:spPr>
          <a:xfrm>
            <a:off x="755650" y="36093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/>
          <p:nvPr/>
        </p:nvSpPr>
        <p:spPr>
          <a:xfrm>
            <a:off x="755650" y="36322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" name="object 1100"/>
          <p:cNvSpPr/>
          <p:nvPr/>
        </p:nvSpPr>
        <p:spPr>
          <a:xfrm>
            <a:off x="755650" y="36537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" name="object 1101"/>
          <p:cNvSpPr/>
          <p:nvPr/>
        </p:nvSpPr>
        <p:spPr>
          <a:xfrm>
            <a:off x="755650" y="36766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" name="object 1102"/>
          <p:cNvSpPr/>
          <p:nvPr/>
        </p:nvSpPr>
        <p:spPr>
          <a:xfrm>
            <a:off x="755650" y="369950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" name="object 1103"/>
          <p:cNvSpPr/>
          <p:nvPr/>
        </p:nvSpPr>
        <p:spPr>
          <a:xfrm>
            <a:off x="755650" y="37211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" name="object 1104"/>
          <p:cNvSpPr/>
          <p:nvPr/>
        </p:nvSpPr>
        <p:spPr>
          <a:xfrm>
            <a:off x="755650" y="37439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" name="object 1105"/>
          <p:cNvSpPr/>
          <p:nvPr/>
        </p:nvSpPr>
        <p:spPr>
          <a:xfrm>
            <a:off x="755650" y="37655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" name="object 1106"/>
          <p:cNvSpPr/>
          <p:nvPr/>
        </p:nvSpPr>
        <p:spPr>
          <a:xfrm>
            <a:off x="755650" y="37884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" name="object 1107"/>
          <p:cNvSpPr/>
          <p:nvPr/>
        </p:nvSpPr>
        <p:spPr>
          <a:xfrm>
            <a:off x="755650" y="38100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" name="object 1108"/>
          <p:cNvSpPr/>
          <p:nvPr/>
        </p:nvSpPr>
        <p:spPr>
          <a:xfrm>
            <a:off x="755650" y="38328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" name="object 1109"/>
          <p:cNvSpPr/>
          <p:nvPr/>
        </p:nvSpPr>
        <p:spPr>
          <a:xfrm>
            <a:off x="755650" y="38557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" name="object 1110"/>
          <p:cNvSpPr/>
          <p:nvPr/>
        </p:nvSpPr>
        <p:spPr>
          <a:xfrm>
            <a:off x="755650" y="38773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" name="object 1111"/>
          <p:cNvSpPr/>
          <p:nvPr/>
        </p:nvSpPr>
        <p:spPr>
          <a:xfrm>
            <a:off x="755650" y="39001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/>
          <p:nvPr/>
        </p:nvSpPr>
        <p:spPr>
          <a:xfrm>
            <a:off x="755650" y="39217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" name="object 1113"/>
          <p:cNvSpPr/>
          <p:nvPr/>
        </p:nvSpPr>
        <p:spPr>
          <a:xfrm>
            <a:off x="755650" y="39446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" name="object 1114"/>
          <p:cNvSpPr/>
          <p:nvPr/>
        </p:nvSpPr>
        <p:spPr>
          <a:xfrm>
            <a:off x="755650" y="39662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" name="object 1115"/>
          <p:cNvSpPr/>
          <p:nvPr/>
        </p:nvSpPr>
        <p:spPr>
          <a:xfrm>
            <a:off x="755650" y="39890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" name="object 1116"/>
          <p:cNvSpPr/>
          <p:nvPr/>
        </p:nvSpPr>
        <p:spPr>
          <a:xfrm>
            <a:off x="755650" y="40119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" name="object 1117"/>
          <p:cNvSpPr/>
          <p:nvPr/>
        </p:nvSpPr>
        <p:spPr>
          <a:xfrm>
            <a:off x="755650" y="40335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" name="object 1118"/>
          <p:cNvSpPr/>
          <p:nvPr/>
        </p:nvSpPr>
        <p:spPr>
          <a:xfrm>
            <a:off x="755650" y="40563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" name="object 1119"/>
          <p:cNvSpPr/>
          <p:nvPr/>
        </p:nvSpPr>
        <p:spPr>
          <a:xfrm>
            <a:off x="755650" y="40779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" name="object 1120"/>
          <p:cNvSpPr/>
          <p:nvPr/>
        </p:nvSpPr>
        <p:spPr>
          <a:xfrm>
            <a:off x="755650" y="41008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" name="object 1121"/>
          <p:cNvSpPr/>
          <p:nvPr/>
        </p:nvSpPr>
        <p:spPr>
          <a:xfrm>
            <a:off x="755650" y="41236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" name="object 1122"/>
          <p:cNvSpPr/>
          <p:nvPr/>
        </p:nvSpPr>
        <p:spPr>
          <a:xfrm>
            <a:off x="755650" y="41452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" name="object 1123"/>
          <p:cNvSpPr/>
          <p:nvPr/>
        </p:nvSpPr>
        <p:spPr>
          <a:xfrm>
            <a:off x="755650" y="416814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" name="object 1124"/>
          <p:cNvSpPr/>
          <p:nvPr/>
        </p:nvSpPr>
        <p:spPr>
          <a:xfrm>
            <a:off x="755650" y="418972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29">
                <a:moveTo>
                  <a:pt x="0" y="0"/>
                </a:moveTo>
                <a:lnTo>
                  <a:pt x="0" y="3810"/>
                </a:lnTo>
                <a:lnTo>
                  <a:pt x="0" y="7620"/>
                </a:lnTo>
                <a:lnTo>
                  <a:pt x="127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" name="object 1125"/>
          <p:cNvSpPr/>
          <p:nvPr/>
        </p:nvSpPr>
        <p:spPr>
          <a:xfrm>
            <a:off x="758190" y="421259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40" h="10160">
                <a:moveTo>
                  <a:pt x="0" y="0"/>
                </a:moveTo>
                <a:lnTo>
                  <a:pt x="1269" y="3810"/>
                </a:lnTo>
                <a:lnTo>
                  <a:pt x="1269" y="6350"/>
                </a:lnTo>
                <a:lnTo>
                  <a:pt x="2539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/>
          <p:nvPr/>
        </p:nvSpPr>
        <p:spPr>
          <a:xfrm>
            <a:off x="764540" y="4234179"/>
            <a:ext cx="3810" cy="10160"/>
          </a:xfrm>
          <a:custGeom>
            <a:avLst/>
            <a:gdLst/>
            <a:ahLst/>
            <a:cxnLst/>
            <a:rect l="l" t="t" r="r" b="b"/>
            <a:pathLst>
              <a:path w="3809" h="10160">
                <a:moveTo>
                  <a:pt x="0" y="0"/>
                </a:moveTo>
                <a:lnTo>
                  <a:pt x="1269" y="3810"/>
                </a:lnTo>
                <a:lnTo>
                  <a:pt x="1269" y="6350"/>
                </a:lnTo>
                <a:lnTo>
                  <a:pt x="3809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" name="object 1127"/>
          <p:cNvSpPr/>
          <p:nvPr/>
        </p:nvSpPr>
        <p:spPr>
          <a:xfrm>
            <a:off x="772159" y="425450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0"/>
                </a:moveTo>
                <a:lnTo>
                  <a:pt x="1270" y="3810"/>
                </a:lnTo>
                <a:lnTo>
                  <a:pt x="3810" y="6350"/>
                </a:lnTo>
                <a:lnTo>
                  <a:pt x="5080" y="1016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" name="object 1128"/>
          <p:cNvSpPr/>
          <p:nvPr/>
        </p:nvSpPr>
        <p:spPr>
          <a:xfrm>
            <a:off x="783590" y="427355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0"/>
                </a:moveTo>
                <a:lnTo>
                  <a:pt x="2539" y="3810"/>
                </a:lnTo>
                <a:lnTo>
                  <a:pt x="3809" y="6350"/>
                </a:lnTo>
                <a:lnTo>
                  <a:pt x="635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" name="object 1129"/>
          <p:cNvSpPr/>
          <p:nvPr/>
        </p:nvSpPr>
        <p:spPr>
          <a:xfrm>
            <a:off x="796290" y="42926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0"/>
                </a:moveTo>
                <a:lnTo>
                  <a:pt x="2539" y="2539"/>
                </a:lnTo>
                <a:lnTo>
                  <a:pt x="5079" y="5080"/>
                </a:lnTo>
                <a:lnTo>
                  <a:pt x="7619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" name="object 1130"/>
          <p:cNvSpPr/>
          <p:nvPr/>
        </p:nvSpPr>
        <p:spPr>
          <a:xfrm>
            <a:off x="811530" y="4309109"/>
            <a:ext cx="7620" cy="7620"/>
          </a:xfrm>
          <a:custGeom>
            <a:avLst/>
            <a:gdLst/>
            <a:ahLst/>
            <a:cxnLst/>
            <a:rect l="l" t="t" r="r" b="b"/>
            <a:pathLst>
              <a:path w="7619" h="7620">
                <a:moveTo>
                  <a:pt x="0" y="0"/>
                </a:moveTo>
                <a:lnTo>
                  <a:pt x="2539" y="2539"/>
                </a:lnTo>
                <a:lnTo>
                  <a:pt x="5079" y="5079"/>
                </a:lnTo>
                <a:lnTo>
                  <a:pt x="762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" name="object 1131"/>
          <p:cNvSpPr/>
          <p:nvPr/>
        </p:nvSpPr>
        <p:spPr>
          <a:xfrm>
            <a:off x="828039" y="432435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0"/>
                </a:moveTo>
                <a:lnTo>
                  <a:pt x="2540" y="1269"/>
                </a:lnTo>
                <a:lnTo>
                  <a:pt x="6350" y="3810"/>
                </a:lnTo>
                <a:lnTo>
                  <a:pt x="889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" name="object 1132"/>
          <p:cNvSpPr/>
          <p:nvPr/>
        </p:nvSpPr>
        <p:spPr>
          <a:xfrm>
            <a:off x="845819" y="433705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59" h="6350">
                <a:moveTo>
                  <a:pt x="0" y="0"/>
                </a:moveTo>
                <a:lnTo>
                  <a:pt x="3810" y="2539"/>
                </a:lnTo>
                <a:lnTo>
                  <a:pt x="6350" y="3810"/>
                </a:lnTo>
                <a:lnTo>
                  <a:pt x="1016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" name="object 1133"/>
          <p:cNvSpPr/>
          <p:nvPr/>
        </p:nvSpPr>
        <p:spPr>
          <a:xfrm>
            <a:off x="864869" y="4348479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59" h="3810">
                <a:moveTo>
                  <a:pt x="0" y="0"/>
                </a:moveTo>
                <a:lnTo>
                  <a:pt x="3810" y="1270"/>
                </a:lnTo>
                <a:lnTo>
                  <a:pt x="7620" y="2540"/>
                </a:lnTo>
                <a:lnTo>
                  <a:pt x="10160" y="381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" name="object 1134"/>
          <p:cNvSpPr/>
          <p:nvPr/>
        </p:nvSpPr>
        <p:spPr>
          <a:xfrm>
            <a:off x="886460" y="435610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59" h="3810">
                <a:moveTo>
                  <a:pt x="0" y="0"/>
                </a:moveTo>
                <a:lnTo>
                  <a:pt x="2540" y="2539"/>
                </a:lnTo>
                <a:lnTo>
                  <a:pt x="6350" y="2539"/>
                </a:lnTo>
                <a:lnTo>
                  <a:pt x="10159" y="381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" name="object 1135"/>
          <p:cNvSpPr/>
          <p:nvPr/>
        </p:nvSpPr>
        <p:spPr>
          <a:xfrm>
            <a:off x="908050" y="436245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59" h="2539">
                <a:moveTo>
                  <a:pt x="0" y="0"/>
                </a:moveTo>
                <a:lnTo>
                  <a:pt x="2540" y="1269"/>
                </a:lnTo>
                <a:lnTo>
                  <a:pt x="6350" y="1269"/>
                </a:lnTo>
                <a:lnTo>
                  <a:pt x="10159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" name="object 1136"/>
          <p:cNvSpPr/>
          <p:nvPr/>
        </p:nvSpPr>
        <p:spPr>
          <a:xfrm>
            <a:off x="92963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2540" y="0"/>
                </a:lnTo>
                <a:lnTo>
                  <a:pt x="3809" y="0"/>
                </a:lnTo>
                <a:lnTo>
                  <a:pt x="6350" y="0"/>
                </a:ln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" name="object 1137"/>
          <p:cNvSpPr/>
          <p:nvPr/>
        </p:nvSpPr>
        <p:spPr>
          <a:xfrm>
            <a:off x="95123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" name="object 1138"/>
          <p:cNvSpPr/>
          <p:nvPr/>
        </p:nvSpPr>
        <p:spPr>
          <a:xfrm>
            <a:off x="97408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" name="object 1139"/>
          <p:cNvSpPr/>
          <p:nvPr/>
        </p:nvSpPr>
        <p:spPr>
          <a:xfrm>
            <a:off x="996950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" name="object 1140"/>
          <p:cNvSpPr/>
          <p:nvPr/>
        </p:nvSpPr>
        <p:spPr>
          <a:xfrm>
            <a:off x="101853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" name="object 1141"/>
          <p:cNvSpPr/>
          <p:nvPr/>
        </p:nvSpPr>
        <p:spPr>
          <a:xfrm>
            <a:off x="104140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" name="object 1142"/>
          <p:cNvSpPr/>
          <p:nvPr/>
        </p:nvSpPr>
        <p:spPr>
          <a:xfrm>
            <a:off x="106298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" name="object 1143"/>
          <p:cNvSpPr/>
          <p:nvPr/>
        </p:nvSpPr>
        <p:spPr>
          <a:xfrm>
            <a:off x="108585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" name="object 1144"/>
          <p:cNvSpPr/>
          <p:nvPr/>
        </p:nvSpPr>
        <p:spPr>
          <a:xfrm>
            <a:off x="1108710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" name="object 1145"/>
          <p:cNvSpPr/>
          <p:nvPr/>
        </p:nvSpPr>
        <p:spPr>
          <a:xfrm>
            <a:off x="113030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" name="object 1146"/>
          <p:cNvSpPr/>
          <p:nvPr/>
        </p:nvSpPr>
        <p:spPr>
          <a:xfrm>
            <a:off x="1153160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" name="object 1147"/>
          <p:cNvSpPr/>
          <p:nvPr/>
        </p:nvSpPr>
        <p:spPr>
          <a:xfrm>
            <a:off x="117475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" name="object 1148"/>
          <p:cNvSpPr/>
          <p:nvPr/>
        </p:nvSpPr>
        <p:spPr>
          <a:xfrm>
            <a:off x="119761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" name="object 1149"/>
          <p:cNvSpPr/>
          <p:nvPr/>
        </p:nvSpPr>
        <p:spPr>
          <a:xfrm>
            <a:off x="121920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" name="object 1150"/>
          <p:cNvSpPr/>
          <p:nvPr/>
        </p:nvSpPr>
        <p:spPr>
          <a:xfrm>
            <a:off x="124206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" name="object 1151"/>
          <p:cNvSpPr/>
          <p:nvPr/>
        </p:nvSpPr>
        <p:spPr>
          <a:xfrm>
            <a:off x="1264919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" name="object 1152"/>
          <p:cNvSpPr/>
          <p:nvPr/>
        </p:nvSpPr>
        <p:spPr>
          <a:xfrm>
            <a:off x="128651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" name="object 1153"/>
          <p:cNvSpPr/>
          <p:nvPr/>
        </p:nvSpPr>
        <p:spPr>
          <a:xfrm>
            <a:off x="1309369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" name="object 1154"/>
          <p:cNvSpPr/>
          <p:nvPr/>
        </p:nvSpPr>
        <p:spPr>
          <a:xfrm>
            <a:off x="133096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" name="object 1155"/>
          <p:cNvSpPr/>
          <p:nvPr/>
        </p:nvSpPr>
        <p:spPr>
          <a:xfrm>
            <a:off x="135381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" name="object 1156"/>
          <p:cNvSpPr/>
          <p:nvPr/>
        </p:nvSpPr>
        <p:spPr>
          <a:xfrm>
            <a:off x="137541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" name="object 1157"/>
          <p:cNvSpPr/>
          <p:nvPr/>
        </p:nvSpPr>
        <p:spPr>
          <a:xfrm>
            <a:off x="139826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" name="object 1158"/>
          <p:cNvSpPr/>
          <p:nvPr/>
        </p:nvSpPr>
        <p:spPr>
          <a:xfrm>
            <a:off x="1421130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" name="object 1159"/>
          <p:cNvSpPr/>
          <p:nvPr/>
        </p:nvSpPr>
        <p:spPr>
          <a:xfrm>
            <a:off x="144271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" name="object 1160"/>
          <p:cNvSpPr/>
          <p:nvPr/>
        </p:nvSpPr>
        <p:spPr>
          <a:xfrm>
            <a:off x="1465580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" name="object 1161"/>
          <p:cNvSpPr/>
          <p:nvPr/>
        </p:nvSpPr>
        <p:spPr>
          <a:xfrm>
            <a:off x="148716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" name="object 1162"/>
          <p:cNvSpPr/>
          <p:nvPr/>
        </p:nvSpPr>
        <p:spPr>
          <a:xfrm>
            <a:off x="151003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" name="object 1163"/>
          <p:cNvSpPr/>
          <p:nvPr/>
        </p:nvSpPr>
        <p:spPr>
          <a:xfrm>
            <a:off x="153161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" name="object 1164"/>
          <p:cNvSpPr/>
          <p:nvPr/>
        </p:nvSpPr>
        <p:spPr>
          <a:xfrm>
            <a:off x="155448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" name="object 1165"/>
          <p:cNvSpPr/>
          <p:nvPr/>
        </p:nvSpPr>
        <p:spPr>
          <a:xfrm>
            <a:off x="1577339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" name="object 1166"/>
          <p:cNvSpPr/>
          <p:nvPr/>
        </p:nvSpPr>
        <p:spPr>
          <a:xfrm>
            <a:off x="159893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" name="object 1167"/>
          <p:cNvSpPr/>
          <p:nvPr/>
        </p:nvSpPr>
        <p:spPr>
          <a:xfrm>
            <a:off x="162178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" name="object 1168"/>
          <p:cNvSpPr/>
          <p:nvPr/>
        </p:nvSpPr>
        <p:spPr>
          <a:xfrm>
            <a:off x="164337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" name="object 1169"/>
          <p:cNvSpPr/>
          <p:nvPr/>
        </p:nvSpPr>
        <p:spPr>
          <a:xfrm>
            <a:off x="166623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" name="object 1170"/>
          <p:cNvSpPr/>
          <p:nvPr/>
        </p:nvSpPr>
        <p:spPr>
          <a:xfrm>
            <a:off x="168782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" name="object 1171"/>
          <p:cNvSpPr/>
          <p:nvPr/>
        </p:nvSpPr>
        <p:spPr>
          <a:xfrm>
            <a:off x="171068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" name="object 1172"/>
          <p:cNvSpPr/>
          <p:nvPr/>
        </p:nvSpPr>
        <p:spPr>
          <a:xfrm>
            <a:off x="1733550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" name="object 1173"/>
          <p:cNvSpPr/>
          <p:nvPr/>
        </p:nvSpPr>
        <p:spPr>
          <a:xfrm>
            <a:off x="175513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" name="object 1174"/>
          <p:cNvSpPr/>
          <p:nvPr/>
        </p:nvSpPr>
        <p:spPr>
          <a:xfrm>
            <a:off x="177800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" name="object 1175"/>
          <p:cNvSpPr/>
          <p:nvPr/>
        </p:nvSpPr>
        <p:spPr>
          <a:xfrm>
            <a:off x="179958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" name="object 1176"/>
          <p:cNvSpPr/>
          <p:nvPr/>
        </p:nvSpPr>
        <p:spPr>
          <a:xfrm>
            <a:off x="182245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" name="object 1177"/>
          <p:cNvSpPr/>
          <p:nvPr/>
        </p:nvSpPr>
        <p:spPr>
          <a:xfrm>
            <a:off x="184403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" name="object 1178"/>
          <p:cNvSpPr/>
          <p:nvPr/>
        </p:nvSpPr>
        <p:spPr>
          <a:xfrm>
            <a:off x="186690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" name="object 1179"/>
          <p:cNvSpPr/>
          <p:nvPr/>
        </p:nvSpPr>
        <p:spPr>
          <a:xfrm>
            <a:off x="1889760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" name="object 1180"/>
          <p:cNvSpPr/>
          <p:nvPr/>
        </p:nvSpPr>
        <p:spPr>
          <a:xfrm>
            <a:off x="191135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" name="object 1181"/>
          <p:cNvSpPr/>
          <p:nvPr/>
        </p:nvSpPr>
        <p:spPr>
          <a:xfrm>
            <a:off x="193421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" name="object 1182"/>
          <p:cNvSpPr/>
          <p:nvPr/>
        </p:nvSpPr>
        <p:spPr>
          <a:xfrm>
            <a:off x="195580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" name="object 1183"/>
          <p:cNvSpPr/>
          <p:nvPr/>
        </p:nvSpPr>
        <p:spPr>
          <a:xfrm>
            <a:off x="197866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" name="object 1184"/>
          <p:cNvSpPr/>
          <p:nvPr/>
        </p:nvSpPr>
        <p:spPr>
          <a:xfrm>
            <a:off x="200025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" name="object 1185"/>
          <p:cNvSpPr/>
          <p:nvPr/>
        </p:nvSpPr>
        <p:spPr>
          <a:xfrm>
            <a:off x="202311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" name="object 1186"/>
          <p:cNvSpPr/>
          <p:nvPr/>
        </p:nvSpPr>
        <p:spPr>
          <a:xfrm>
            <a:off x="2045970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" name="object 1187"/>
          <p:cNvSpPr/>
          <p:nvPr/>
        </p:nvSpPr>
        <p:spPr>
          <a:xfrm>
            <a:off x="206756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" name="object 1188"/>
          <p:cNvSpPr/>
          <p:nvPr/>
        </p:nvSpPr>
        <p:spPr>
          <a:xfrm>
            <a:off x="209042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" name="object 1189"/>
          <p:cNvSpPr/>
          <p:nvPr/>
        </p:nvSpPr>
        <p:spPr>
          <a:xfrm>
            <a:off x="211201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" name="object 1190"/>
          <p:cNvSpPr/>
          <p:nvPr/>
        </p:nvSpPr>
        <p:spPr>
          <a:xfrm>
            <a:off x="213487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" name="object 1191"/>
          <p:cNvSpPr/>
          <p:nvPr/>
        </p:nvSpPr>
        <p:spPr>
          <a:xfrm>
            <a:off x="2157729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" name="object 1192"/>
          <p:cNvSpPr/>
          <p:nvPr/>
        </p:nvSpPr>
        <p:spPr>
          <a:xfrm>
            <a:off x="217932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" name="object 1193"/>
          <p:cNvSpPr/>
          <p:nvPr/>
        </p:nvSpPr>
        <p:spPr>
          <a:xfrm>
            <a:off x="2202179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" name="object 1194"/>
          <p:cNvSpPr/>
          <p:nvPr/>
        </p:nvSpPr>
        <p:spPr>
          <a:xfrm>
            <a:off x="222377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" name="object 1195"/>
          <p:cNvSpPr/>
          <p:nvPr/>
        </p:nvSpPr>
        <p:spPr>
          <a:xfrm>
            <a:off x="224662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" name="object 1196"/>
          <p:cNvSpPr/>
          <p:nvPr/>
        </p:nvSpPr>
        <p:spPr>
          <a:xfrm>
            <a:off x="226822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" name="object 1197"/>
          <p:cNvSpPr/>
          <p:nvPr/>
        </p:nvSpPr>
        <p:spPr>
          <a:xfrm>
            <a:off x="229107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" name="object 1198"/>
          <p:cNvSpPr/>
          <p:nvPr/>
        </p:nvSpPr>
        <p:spPr>
          <a:xfrm>
            <a:off x="2313939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" name="object 1199"/>
          <p:cNvSpPr/>
          <p:nvPr/>
        </p:nvSpPr>
        <p:spPr>
          <a:xfrm>
            <a:off x="233552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" name="object 1200"/>
          <p:cNvSpPr/>
          <p:nvPr/>
        </p:nvSpPr>
        <p:spPr>
          <a:xfrm>
            <a:off x="2358389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" name="object 1201"/>
          <p:cNvSpPr/>
          <p:nvPr/>
        </p:nvSpPr>
        <p:spPr>
          <a:xfrm>
            <a:off x="237997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" name="object 1202"/>
          <p:cNvSpPr/>
          <p:nvPr/>
        </p:nvSpPr>
        <p:spPr>
          <a:xfrm>
            <a:off x="240283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" name="object 1203"/>
          <p:cNvSpPr/>
          <p:nvPr/>
        </p:nvSpPr>
        <p:spPr>
          <a:xfrm>
            <a:off x="242442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" name="object 1204"/>
          <p:cNvSpPr/>
          <p:nvPr/>
        </p:nvSpPr>
        <p:spPr>
          <a:xfrm>
            <a:off x="244728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" name="object 1205"/>
          <p:cNvSpPr/>
          <p:nvPr/>
        </p:nvSpPr>
        <p:spPr>
          <a:xfrm>
            <a:off x="2470150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" name="object 1206"/>
          <p:cNvSpPr/>
          <p:nvPr/>
        </p:nvSpPr>
        <p:spPr>
          <a:xfrm>
            <a:off x="249173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" name="object 1207"/>
          <p:cNvSpPr/>
          <p:nvPr/>
        </p:nvSpPr>
        <p:spPr>
          <a:xfrm>
            <a:off x="251460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" name="object 1208"/>
          <p:cNvSpPr/>
          <p:nvPr/>
        </p:nvSpPr>
        <p:spPr>
          <a:xfrm>
            <a:off x="253618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" name="object 1209"/>
          <p:cNvSpPr/>
          <p:nvPr/>
        </p:nvSpPr>
        <p:spPr>
          <a:xfrm>
            <a:off x="255905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" name="object 1210"/>
          <p:cNvSpPr/>
          <p:nvPr/>
        </p:nvSpPr>
        <p:spPr>
          <a:xfrm>
            <a:off x="2580639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" name="object 1211"/>
          <p:cNvSpPr/>
          <p:nvPr/>
        </p:nvSpPr>
        <p:spPr>
          <a:xfrm>
            <a:off x="260350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" name="object 1212"/>
          <p:cNvSpPr/>
          <p:nvPr/>
        </p:nvSpPr>
        <p:spPr>
          <a:xfrm>
            <a:off x="2626360" y="436625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" name="object 1213"/>
          <p:cNvSpPr/>
          <p:nvPr/>
        </p:nvSpPr>
        <p:spPr>
          <a:xfrm>
            <a:off x="264795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" name="object 1214"/>
          <p:cNvSpPr/>
          <p:nvPr/>
        </p:nvSpPr>
        <p:spPr>
          <a:xfrm>
            <a:off x="267081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" name="object 1215"/>
          <p:cNvSpPr/>
          <p:nvPr/>
        </p:nvSpPr>
        <p:spPr>
          <a:xfrm>
            <a:off x="269240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" name="object 1216"/>
          <p:cNvSpPr/>
          <p:nvPr/>
        </p:nvSpPr>
        <p:spPr>
          <a:xfrm>
            <a:off x="2715260" y="436625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" name="object 1217"/>
          <p:cNvSpPr/>
          <p:nvPr/>
        </p:nvSpPr>
        <p:spPr>
          <a:xfrm>
            <a:off x="2736850" y="436499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0" y="1270"/>
                </a:moveTo>
                <a:lnTo>
                  <a:pt x="3810" y="1270"/>
                </a:lnTo>
                <a:lnTo>
                  <a:pt x="7619" y="0"/>
                </a:ln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" name="object 1218"/>
          <p:cNvSpPr/>
          <p:nvPr/>
        </p:nvSpPr>
        <p:spPr>
          <a:xfrm>
            <a:off x="2759710" y="436117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0" y="2540"/>
                </a:moveTo>
                <a:lnTo>
                  <a:pt x="3809" y="2540"/>
                </a:lnTo>
                <a:lnTo>
                  <a:pt x="7619" y="1270"/>
                </a:ln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" name="object 1219"/>
          <p:cNvSpPr/>
          <p:nvPr/>
        </p:nvSpPr>
        <p:spPr>
          <a:xfrm>
            <a:off x="2781300" y="4354829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3810"/>
                </a:moveTo>
                <a:lnTo>
                  <a:pt x="3810" y="2540"/>
                </a:lnTo>
                <a:lnTo>
                  <a:pt x="7619" y="1270"/>
                </a:ln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" name="object 1220"/>
          <p:cNvSpPr/>
          <p:nvPr/>
        </p:nvSpPr>
        <p:spPr>
          <a:xfrm>
            <a:off x="2801620" y="434467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0" y="5079"/>
                </a:moveTo>
                <a:lnTo>
                  <a:pt x="3810" y="3809"/>
                </a:lnTo>
                <a:lnTo>
                  <a:pt x="7619" y="2539"/>
                </a:lnTo>
                <a:lnTo>
                  <a:pt x="1016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" name="object 1221"/>
          <p:cNvSpPr/>
          <p:nvPr/>
        </p:nvSpPr>
        <p:spPr>
          <a:xfrm>
            <a:off x="2821939" y="433324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6350"/>
                </a:moveTo>
                <a:lnTo>
                  <a:pt x="2540" y="3810"/>
                </a:lnTo>
                <a:lnTo>
                  <a:pt x="6350" y="2540"/>
                </a:lnTo>
                <a:lnTo>
                  <a:pt x="889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" name="object 1222"/>
          <p:cNvSpPr/>
          <p:nvPr/>
        </p:nvSpPr>
        <p:spPr>
          <a:xfrm>
            <a:off x="2839720" y="432054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6350"/>
                </a:moveTo>
                <a:lnTo>
                  <a:pt x="3810" y="3810"/>
                </a:lnTo>
                <a:lnTo>
                  <a:pt x="6350" y="1270"/>
                </a:lnTo>
                <a:lnTo>
                  <a:pt x="889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" name="object 1223"/>
          <p:cNvSpPr/>
          <p:nvPr/>
        </p:nvSpPr>
        <p:spPr>
          <a:xfrm>
            <a:off x="2857500" y="4304029"/>
            <a:ext cx="7620" cy="8890"/>
          </a:xfrm>
          <a:custGeom>
            <a:avLst/>
            <a:gdLst/>
            <a:ahLst/>
            <a:cxnLst/>
            <a:rect l="l" t="t" r="r" b="b"/>
            <a:pathLst>
              <a:path w="7619" h="8889">
                <a:moveTo>
                  <a:pt x="0" y="8890"/>
                </a:moveTo>
                <a:lnTo>
                  <a:pt x="2539" y="5080"/>
                </a:lnTo>
                <a:lnTo>
                  <a:pt x="5080" y="2540"/>
                </a:lnTo>
                <a:lnTo>
                  <a:pt x="761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" name="object 1224"/>
          <p:cNvSpPr/>
          <p:nvPr/>
        </p:nvSpPr>
        <p:spPr>
          <a:xfrm>
            <a:off x="2872739" y="428752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89"/>
                </a:moveTo>
                <a:lnTo>
                  <a:pt x="1270" y="5079"/>
                </a:lnTo>
                <a:lnTo>
                  <a:pt x="3810" y="2539"/>
                </a:ln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" name="object 1225"/>
          <p:cNvSpPr/>
          <p:nvPr/>
        </p:nvSpPr>
        <p:spPr>
          <a:xfrm>
            <a:off x="2885439" y="426847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10159"/>
                </a:moveTo>
                <a:lnTo>
                  <a:pt x="2540" y="6349"/>
                </a:lnTo>
                <a:lnTo>
                  <a:pt x="3810" y="3809"/>
                </a:ln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" name="object 1226"/>
          <p:cNvSpPr/>
          <p:nvPr/>
        </p:nvSpPr>
        <p:spPr>
          <a:xfrm>
            <a:off x="2896870" y="424942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10159"/>
                </a:moveTo>
                <a:lnTo>
                  <a:pt x="2540" y="6349"/>
                </a:lnTo>
                <a:lnTo>
                  <a:pt x="3810" y="2539"/>
                </a:lnTo>
                <a:lnTo>
                  <a:pt x="508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" name="object 1227"/>
          <p:cNvSpPr/>
          <p:nvPr/>
        </p:nvSpPr>
        <p:spPr>
          <a:xfrm>
            <a:off x="2905760" y="4227829"/>
            <a:ext cx="3810" cy="11430"/>
          </a:xfrm>
          <a:custGeom>
            <a:avLst/>
            <a:gdLst/>
            <a:ahLst/>
            <a:cxnLst/>
            <a:rect l="l" t="t" r="r" b="b"/>
            <a:pathLst>
              <a:path w="3810" h="11429">
                <a:moveTo>
                  <a:pt x="0" y="11430"/>
                </a:moveTo>
                <a:lnTo>
                  <a:pt x="2539" y="7620"/>
                </a:lnTo>
                <a:lnTo>
                  <a:pt x="2539" y="3810"/>
                </a:lnTo>
                <a:lnTo>
                  <a:pt x="380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" name="object 1228"/>
          <p:cNvSpPr/>
          <p:nvPr/>
        </p:nvSpPr>
        <p:spPr>
          <a:xfrm>
            <a:off x="2913379" y="420624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69" h="11429">
                <a:moveTo>
                  <a:pt x="0" y="11430"/>
                </a:moveTo>
                <a:lnTo>
                  <a:pt x="0" y="7620"/>
                </a:lnTo>
                <a:lnTo>
                  <a:pt x="1269" y="3810"/>
                </a:lnTo>
                <a:lnTo>
                  <a:pt x="1269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" name="object 1229"/>
          <p:cNvSpPr/>
          <p:nvPr/>
        </p:nvSpPr>
        <p:spPr>
          <a:xfrm>
            <a:off x="2915920" y="41833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0" y="11430"/>
                </a:moveTo>
                <a:lnTo>
                  <a:pt x="0" y="8890"/>
                </a:lnTo>
                <a:lnTo>
                  <a:pt x="0" y="5080"/>
                </a:lnTo>
                <a:lnTo>
                  <a:pt x="0" y="254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" name="object 1230"/>
          <p:cNvSpPr/>
          <p:nvPr/>
        </p:nvSpPr>
        <p:spPr>
          <a:xfrm>
            <a:off x="2915920" y="41617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" name="object 1231"/>
          <p:cNvSpPr/>
          <p:nvPr/>
        </p:nvSpPr>
        <p:spPr>
          <a:xfrm>
            <a:off x="2915920" y="41389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" name="object 1232"/>
          <p:cNvSpPr/>
          <p:nvPr/>
        </p:nvSpPr>
        <p:spPr>
          <a:xfrm>
            <a:off x="2915920" y="411734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" name="object 1233"/>
          <p:cNvSpPr/>
          <p:nvPr/>
        </p:nvSpPr>
        <p:spPr>
          <a:xfrm>
            <a:off x="2915920" y="40944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" name="object 1234"/>
          <p:cNvSpPr/>
          <p:nvPr/>
        </p:nvSpPr>
        <p:spPr>
          <a:xfrm>
            <a:off x="2915920" y="40728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" name="object 1235"/>
          <p:cNvSpPr/>
          <p:nvPr/>
        </p:nvSpPr>
        <p:spPr>
          <a:xfrm>
            <a:off x="2915920" y="40500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" name="object 1236"/>
          <p:cNvSpPr/>
          <p:nvPr/>
        </p:nvSpPr>
        <p:spPr>
          <a:xfrm>
            <a:off x="2915920" y="40271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" name="object 1237"/>
          <p:cNvSpPr/>
          <p:nvPr/>
        </p:nvSpPr>
        <p:spPr>
          <a:xfrm>
            <a:off x="2915920" y="40055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" name="object 1238"/>
          <p:cNvSpPr/>
          <p:nvPr/>
        </p:nvSpPr>
        <p:spPr>
          <a:xfrm>
            <a:off x="2915920" y="39827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" name="object 1239"/>
          <p:cNvSpPr/>
          <p:nvPr/>
        </p:nvSpPr>
        <p:spPr>
          <a:xfrm>
            <a:off x="2915920" y="39611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" name="object 1240"/>
          <p:cNvSpPr/>
          <p:nvPr/>
        </p:nvSpPr>
        <p:spPr>
          <a:xfrm>
            <a:off x="2915920" y="39382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" name="object 1241"/>
          <p:cNvSpPr/>
          <p:nvPr/>
        </p:nvSpPr>
        <p:spPr>
          <a:xfrm>
            <a:off x="2915920" y="39166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" name="object 1242"/>
          <p:cNvSpPr/>
          <p:nvPr/>
        </p:nvSpPr>
        <p:spPr>
          <a:xfrm>
            <a:off x="2915920" y="38938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" name="object 1243"/>
          <p:cNvSpPr/>
          <p:nvPr/>
        </p:nvSpPr>
        <p:spPr>
          <a:xfrm>
            <a:off x="2915920" y="38709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" name="object 1244"/>
          <p:cNvSpPr/>
          <p:nvPr/>
        </p:nvSpPr>
        <p:spPr>
          <a:xfrm>
            <a:off x="2915920" y="38493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" name="object 1245"/>
          <p:cNvSpPr/>
          <p:nvPr/>
        </p:nvSpPr>
        <p:spPr>
          <a:xfrm>
            <a:off x="2915920" y="38265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" name="object 1246"/>
          <p:cNvSpPr/>
          <p:nvPr/>
        </p:nvSpPr>
        <p:spPr>
          <a:xfrm>
            <a:off x="2915920" y="38049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" name="object 1247"/>
          <p:cNvSpPr/>
          <p:nvPr/>
        </p:nvSpPr>
        <p:spPr>
          <a:xfrm>
            <a:off x="2915920" y="37820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" name="object 1248"/>
          <p:cNvSpPr/>
          <p:nvPr/>
        </p:nvSpPr>
        <p:spPr>
          <a:xfrm>
            <a:off x="2915920" y="37604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" name="object 1249"/>
          <p:cNvSpPr/>
          <p:nvPr/>
        </p:nvSpPr>
        <p:spPr>
          <a:xfrm>
            <a:off x="2915920" y="37376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" name="object 1250"/>
          <p:cNvSpPr/>
          <p:nvPr/>
        </p:nvSpPr>
        <p:spPr>
          <a:xfrm>
            <a:off x="2915920" y="37147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" name="object 1251"/>
          <p:cNvSpPr/>
          <p:nvPr/>
        </p:nvSpPr>
        <p:spPr>
          <a:xfrm>
            <a:off x="2915920" y="36931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" name="object 1252"/>
          <p:cNvSpPr/>
          <p:nvPr/>
        </p:nvSpPr>
        <p:spPr>
          <a:xfrm>
            <a:off x="2915920" y="36703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" name="object 1253"/>
          <p:cNvSpPr/>
          <p:nvPr/>
        </p:nvSpPr>
        <p:spPr>
          <a:xfrm>
            <a:off x="2915920" y="364870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" name="object 1254"/>
          <p:cNvSpPr/>
          <p:nvPr/>
        </p:nvSpPr>
        <p:spPr>
          <a:xfrm>
            <a:off x="2915920" y="36258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" name="object 1255"/>
          <p:cNvSpPr/>
          <p:nvPr/>
        </p:nvSpPr>
        <p:spPr>
          <a:xfrm>
            <a:off x="2915920" y="36029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" name="object 1256"/>
          <p:cNvSpPr/>
          <p:nvPr/>
        </p:nvSpPr>
        <p:spPr>
          <a:xfrm>
            <a:off x="2915920" y="35814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" name="object 1257"/>
          <p:cNvSpPr/>
          <p:nvPr/>
        </p:nvSpPr>
        <p:spPr>
          <a:xfrm>
            <a:off x="2915920" y="35585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" name="object 1258"/>
          <p:cNvSpPr/>
          <p:nvPr/>
        </p:nvSpPr>
        <p:spPr>
          <a:xfrm>
            <a:off x="2915920" y="35369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" name="object 1259"/>
          <p:cNvSpPr/>
          <p:nvPr/>
        </p:nvSpPr>
        <p:spPr>
          <a:xfrm>
            <a:off x="2915920" y="35140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" name="object 1260"/>
          <p:cNvSpPr/>
          <p:nvPr/>
        </p:nvSpPr>
        <p:spPr>
          <a:xfrm>
            <a:off x="2915920" y="34925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" name="object 1261"/>
          <p:cNvSpPr/>
          <p:nvPr/>
        </p:nvSpPr>
        <p:spPr>
          <a:xfrm>
            <a:off x="2915920" y="34696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" name="object 1262"/>
          <p:cNvSpPr/>
          <p:nvPr/>
        </p:nvSpPr>
        <p:spPr>
          <a:xfrm>
            <a:off x="2914650" y="344677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69" h="11429">
                <a:moveTo>
                  <a:pt x="1269" y="11430"/>
                </a:moveTo>
                <a:lnTo>
                  <a:pt x="1269" y="7620"/>
                </a:lnTo>
                <a:lnTo>
                  <a:pt x="1269" y="5080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" name="object 1263"/>
          <p:cNvSpPr/>
          <p:nvPr/>
        </p:nvSpPr>
        <p:spPr>
          <a:xfrm>
            <a:off x="2910839" y="3425190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29">
                <a:moveTo>
                  <a:pt x="2540" y="11430"/>
                </a:moveTo>
                <a:lnTo>
                  <a:pt x="2540" y="7620"/>
                </a:lnTo>
                <a:lnTo>
                  <a:pt x="1270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" name="object 1264"/>
          <p:cNvSpPr/>
          <p:nvPr/>
        </p:nvSpPr>
        <p:spPr>
          <a:xfrm>
            <a:off x="2903220" y="340487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5080" y="10159"/>
                </a:moveTo>
                <a:lnTo>
                  <a:pt x="3810" y="6350"/>
                </a:lnTo>
                <a:lnTo>
                  <a:pt x="2540" y="380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" name="object 1265"/>
          <p:cNvSpPr/>
          <p:nvPr/>
        </p:nvSpPr>
        <p:spPr>
          <a:xfrm>
            <a:off x="2893060" y="338455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6350" y="10160"/>
                </a:moveTo>
                <a:lnTo>
                  <a:pt x="3809" y="6350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" name="object 1266"/>
          <p:cNvSpPr/>
          <p:nvPr/>
        </p:nvSpPr>
        <p:spPr>
          <a:xfrm>
            <a:off x="2881629" y="336550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8889"/>
                </a:moveTo>
                <a:lnTo>
                  <a:pt x="5080" y="6350"/>
                </a:lnTo>
                <a:lnTo>
                  <a:pt x="2539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" name="object 1267"/>
          <p:cNvSpPr/>
          <p:nvPr/>
        </p:nvSpPr>
        <p:spPr>
          <a:xfrm>
            <a:off x="2867660" y="3348990"/>
            <a:ext cx="7620" cy="7620"/>
          </a:xfrm>
          <a:custGeom>
            <a:avLst/>
            <a:gdLst/>
            <a:ahLst/>
            <a:cxnLst/>
            <a:rect l="l" t="t" r="r" b="b"/>
            <a:pathLst>
              <a:path w="7619" h="7620">
                <a:moveTo>
                  <a:pt x="7619" y="7620"/>
                </a:moveTo>
                <a:lnTo>
                  <a:pt x="5079" y="5080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" name="object 1268"/>
          <p:cNvSpPr/>
          <p:nvPr/>
        </p:nvSpPr>
        <p:spPr>
          <a:xfrm>
            <a:off x="2852420" y="33324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19" h="7620">
                <a:moveTo>
                  <a:pt x="7619" y="7620"/>
                </a:moveTo>
                <a:lnTo>
                  <a:pt x="5080" y="5080"/>
                </a:lnTo>
                <a:lnTo>
                  <a:pt x="2540" y="254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" name="object 1269"/>
          <p:cNvSpPr/>
          <p:nvPr/>
        </p:nvSpPr>
        <p:spPr>
          <a:xfrm>
            <a:off x="2834639" y="331850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90" y="6350"/>
                </a:moveTo>
                <a:lnTo>
                  <a:pt x="6350" y="5079"/>
                </a:lnTo>
                <a:lnTo>
                  <a:pt x="254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" name="object 1270"/>
          <p:cNvSpPr/>
          <p:nvPr/>
        </p:nvSpPr>
        <p:spPr>
          <a:xfrm>
            <a:off x="2815589" y="330707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60" y="5080"/>
                </a:moveTo>
                <a:lnTo>
                  <a:pt x="6350" y="2540"/>
                </a:lnTo>
                <a:lnTo>
                  <a:pt x="3810" y="1270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" name="object 1271"/>
          <p:cNvSpPr/>
          <p:nvPr/>
        </p:nvSpPr>
        <p:spPr>
          <a:xfrm>
            <a:off x="2795270" y="329692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10160" y="3809"/>
                </a:moveTo>
                <a:lnTo>
                  <a:pt x="6350" y="2539"/>
                </a:lnTo>
                <a:lnTo>
                  <a:pt x="3810" y="126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" name="object 1272"/>
          <p:cNvSpPr/>
          <p:nvPr/>
        </p:nvSpPr>
        <p:spPr>
          <a:xfrm>
            <a:off x="2774950" y="328930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10160" y="3810"/>
                </a:moveTo>
                <a:lnTo>
                  <a:pt x="6350" y="2539"/>
                </a:lnTo>
                <a:lnTo>
                  <a:pt x="2539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" name="object 1273"/>
          <p:cNvSpPr/>
          <p:nvPr/>
        </p:nvSpPr>
        <p:spPr>
          <a:xfrm>
            <a:off x="2752089" y="328549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11430" y="1270"/>
                </a:moveTo>
                <a:lnTo>
                  <a:pt x="7620" y="0"/>
                </a:lnTo>
                <a:lnTo>
                  <a:pt x="3810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" name="object 1274"/>
          <p:cNvSpPr/>
          <p:nvPr/>
        </p:nvSpPr>
        <p:spPr>
          <a:xfrm>
            <a:off x="273050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8889" y="0"/>
                </a:lnTo>
                <a:lnTo>
                  <a:pt x="7619" y="0"/>
                </a:lnTo>
                <a:lnTo>
                  <a:pt x="6350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" name="object 1275"/>
          <p:cNvSpPr/>
          <p:nvPr/>
        </p:nvSpPr>
        <p:spPr>
          <a:xfrm>
            <a:off x="270763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6" name="object 1276"/>
          <p:cNvSpPr/>
          <p:nvPr/>
        </p:nvSpPr>
        <p:spPr>
          <a:xfrm>
            <a:off x="2686050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" name="object 1277"/>
          <p:cNvSpPr/>
          <p:nvPr/>
        </p:nvSpPr>
        <p:spPr>
          <a:xfrm>
            <a:off x="266318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" name="object 1278"/>
          <p:cNvSpPr/>
          <p:nvPr/>
        </p:nvSpPr>
        <p:spPr>
          <a:xfrm>
            <a:off x="264032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" name="object 1279"/>
          <p:cNvSpPr/>
          <p:nvPr/>
        </p:nvSpPr>
        <p:spPr>
          <a:xfrm>
            <a:off x="261873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" name="object 1280"/>
          <p:cNvSpPr/>
          <p:nvPr/>
        </p:nvSpPr>
        <p:spPr>
          <a:xfrm>
            <a:off x="259587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" name="object 1281"/>
          <p:cNvSpPr/>
          <p:nvPr/>
        </p:nvSpPr>
        <p:spPr>
          <a:xfrm>
            <a:off x="257428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" name="object 1282"/>
          <p:cNvSpPr/>
          <p:nvPr/>
        </p:nvSpPr>
        <p:spPr>
          <a:xfrm>
            <a:off x="255142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" name="object 1283"/>
          <p:cNvSpPr/>
          <p:nvPr/>
        </p:nvSpPr>
        <p:spPr>
          <a:xfrm>
            <a:off x="2529839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" name="object 1284"/>
          <p:cNvSpPr/>
          <p:nvPr/>
        </p:nvSpPr>
        <p:spPr>
          <a:xfrm>
            <a:off x="250697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" name="object 1285"/>
          <p:cNvSpPr/>
          <p:nvPr/>
        </p:nvSpPr>
        <p:spPr>
          <a:xfrm>
            <a:off x="248412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" name="object 1286"/>
          <p:cNvSpPr/>
          <p:nvPr/>
        </p:nvSpPr>
        <p:spPr>
          <a:xfrm>
            <a:off x="246252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" name="object 1287"/>
          <p:cNvSpPr/>
          <p:nvPr/>
        </p:nvSpPr>
        <p:spPr>
          <a:xfrm>
            <a:off x="243967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" name="object 1288"/>
          <p:cNvSpPr/>
          <p:nvPr/>
        </p:nvSpPr>
        <p:spPr>
          <a:xfrm>
            <a:off x="241807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" name="object 1289"/>
          <p:cNvSpPr/>
          <p:nvPr/>
        </p:nvSpPr>
        <p:spPr>
          <a:xfrm>
            <a:off x="239522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" name="object 1290"/>
          <p:cNvSpPr/>
          <p:nvPr/>
        </p:nvSpPr>
        <p:spPr>
          <a:xfrm>
            <a:off x="2373629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" name="object 1291"/>
          <p:cNvSpPr/>
          <p:nvPr/>
        </p:nvSpPr>
        <p:spPr>
          <a:xfrm>
            <a:off x="235077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" name="object 1292"/>
          <p:cNvSpPr/>
          <p:nvPr/>
        </p:nvSpPr>
        <p:spPr>
          <a:xfrm>
            <a:off x="232791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" name="object 1293"/>
          <p:cNvSpPr/>
          <p:nvPr/>
        </p:nvSpPr>
        <p:spPr>
          <a:xfrm>
            <a:off x="230632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" name="object 1294"/>
          <p:cNvSpPr/>
          <p:nvPr/>
        </p:nvSpPr>
        <p:spPr>
          <a:xfrm>
            <a:off x="228346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" name="object 1295"/>
          <p:cNvSpPr/>
          <p:nvPr/>
        </p:nvSpPr>
        <p:spPr>
          <a:xfrm>
            <a:off x="226187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" name="object 1296"/>
          <p:cNvSpPr/>
          <p:nvPr/>
        </p:nvSpPr>
        <p:spPr>
          <a:xfrm>
            <a:off x="223901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" name="object 1297"/>
          <p:cNvSpPr/>
          <p:nvPr/>
        </p:nvSpPr>
        <p:spPr>
          <a:xfrm>
            <a:off x="2217420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" name="object 1298"/>
          <p:cNvSpPr/>
          <p:nvPr/>
        </p:nvSpPr>
        <p:spPr>
          <a:xfrm>
            <a:off x="219456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" name="object 1299"/>
          <p:cNvSpPr/>
          <p:nvPr/>
        </p:nvSpPr>
        <p:spPr>
          <a:xfrm>
            <a:off x="217170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" name="object 1300"/>
          <p:cNvSpPr/>
          <p:nvPr/>
        </p:nvSpPr>
        <p:spPr>
          <a:xfrm>
            <a:off x="215011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" name="object 1301"/>
          <p:cNvSpPr/>
          <p:nvPr/>
        </p:nvSpPr>
        <p:spPr>
          <a:xfrm>
            <a:off x="212725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" name="object 1302"/>
          <p:cNvSpPr/>
          <p:nvPr/>
        </p:nvSpPr>
        <p:spPr>
          <a:xfrm>
            <a:off x="2105660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" name="object 1303"/>
          <p:cNvSpPr/>
          <p:nvPr/>
        </p:nvSpPr>
        <p:spPr>
          <a:xfrm>
            <a:off x="208280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4" name="object 1304"/>
          <p:cNvSpPr/>
          <p:nvPr/>
        </p:nvSpPr>
        <p:spPr>
          <a:xfrm>
            <a:off x="2061210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" name="object 1305"/>
          <p:cNvSpPr/>
          <p:nvPr/>
        </p:nvSpPr>
        <p:spPr>
          <a:xfrm>
            <a:off x="203835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" name="object 1306"/>
          <p:cNvSpPr/>
          <p:nvPr/>
        </p:nvSpPr>
        <p:spPr>
          <a:xfrm>
            <a:off x="201548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" name="object 1307"/>
          <p:cNvSpPr/>
          <p:nvPr/>
        </p:nvSpPr>
        <p:spPr>
          <a:xfrm>
            <a:off x="199390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" name="object 1308"/>
          <p:cNvSpPr/>
          <p:nvPr/>
        </p:nvSpPr>
        <p:spPr>
          <a:xfrm>
            <a:off x="197103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" name="object 1309"/>
          <p:cNvSpPr/>
          <p:nvPr/>
        </p:nvSpPr>
        <p:spPr>
          <a:xfrm>
            <a:off x="1949450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0" name="object 1310"/>
          <p:cNvSpPr/>
          <p:nvPr/>
        </p:nvSpPr>
        <p:spPr>
          <a:xfrm>
            <a:off x="192658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1" name="object 1311"/>
          <p:cNvSpPr/>
          <p:nvPr/>
        </p:nvSpPr>
        <p:spPr>
          <a:xfrm>
            <a:off x="1905000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2" name="object 1312"/>
          <p:cNvSpPr/>
          <p:nvPr/>
        </p:nvSpPr>
        <p:spPr>
          <a:xfrm>
            <a:off x="188213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" name="object 1313"/>
          <p:cNvSpPr/>
          <p:nvPr/>
        </p:nvSpPr>
        <p:spPr>
          <a:xfrm>
            <a:off x="185927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4" name="object 1314"/>
          <p:cNvSpPr/>
          <p:nvPr/>
        </p:nvSpPr>
        <p:spPr>
          <a:xfrm>
            <a:off x="183768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5" name="object 1315"/>
          <p:cNvSpPr/>
          <p:nvPr/>
        </p:nvSpPr>
        <p:spPr>
          <a:xfrm>
            <a:off x="181482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6" name="object 1316"/>
          <p:cNvSpPr/>
          <p:nvPr/>
        </p:nvSpPr>
        <p:spPr>
          <a:xfrm>
            <a:off x="1793239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7" name="object 1317"/>
          <p:cNvSpPr/>
          <p:nvPr/>
        </p:nvSpPr>
        <p:spPr>
          <a:xfrm>
            <a:off x="177037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" name="object 1318"/>
          <p:cNvSpPr/>
          <p:nvPr/>
        </p:nvSpPr>
        <p:spPr>
          <a:xfrm>
            <a:off x="1748789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" name="object 1319"/>
          <p:cNvSpPr/>
          <p:nvPr/>
        </p:nvSpPr>
        <p:spPr>
          <a:xfrm>
            <a:off x="172592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" name="object 1320"/>
          <p:cNvSpPr/>
          <p:nvPr/>
        </p:nvSpPr>
        <p:spPr>
          <a:xfrm>
            <a:off x="170307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" name="object 1321"/>
          <p:cNvSpPr/>
          <p:nvPr/>
        </p:nvSpPr>
        <p:spPr>
          <a:xfrm>
            <a:off x="168147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" name="object 1322"/>
          <p:cNvSpPr/>
          <p:nvPr/>
        </p:nvSpPr>
        <p:spPr>
          <a:xfrm>
            <a:off x="165862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" name="object 1323"/>
          <p:cNvSpPr/>
          <p:nvPr/>
        </p:nvSpPr>
        <p:spPr>
          <a:xfrm>
            <a:off x="1637029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" name="object 1324"/>
          <p:cNvSpPr/>
          <p:nvPr/>
        </p:nvSpPr>
        <p:spPr>
          <a:xfrm>
            <a:off x="161416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" name="object 1325"/>
          <p:cNvSpPr/>
          <p:nvPr/>
        </p:nvSpPr>
        <p:spPr>
          <a:xfrm>
            <a:off x="159131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" name="object 1326"/>
          <p:cNvSpPr/>
          <p:nvPr/>
        </p:nvSpPr>
        <p:spPr>
          <a:xfrm>
            <a:off x="156971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" name="object 1327"/>
          <p:cNvSpPr/>
          <p:nvPr/>
        </p:nvSpPr>
        <p:spPr>
          <a:xfrm>
            <a:off x="154686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" name="object 1328"/>
          <p:cNvSpPr/>
          <p:nvPr/>
        </p:nvSpPr>
        <p:spPr>
          <a:xfrm>
            <a:off x="152526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9" name="object 1329"/>
          <p:cNvSpPr/>
          <p:nvPr/>
        </p:nvSpPr>
        <p:spPr>
          <a:xfrm>
            <a:off x="150241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0" name="object 1330"/>
          <p:cNvSpPr/>
          <p:nvPr/>
        </p:nvSpPr>
        <p:spPr>
          <a:xfrm>
            <a:off x="1480819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" name="object 1331"/>
          <p:cNvSpPr/>
          <p:nvPr/>
        </p:nvSpPr>
        <p:spPr>
          <a:xfrm>
            <a:off x="145796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" name="object 1332"/>
          <p:cNvSpPr/>
          <p:nvPr/>
        </p:nvSpPr>
        <p:spPr>
          <a:xfrm>
            <a:off x="143510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3" name="object 1333"/>
          <p:cNvSpPr/>
          <p:nvPr/>
        </p:nvSpPr>
        <p:spPr>
          <a:xfrm>
            <a:off x="141351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4" name="object 1334"/>
          <p:cNvSpPr/>
          <p:nvPr/>
        </p:nvSpPr>
        <p:spPr>
          <a:xfrm>
            <a:off x="139065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" name="object 1335"/>
          <p:cNvSpPr/>
          <p:nvPr/>
        </p:nvSpPr>
        <p:spPr>
          <a:xfrm>
            <a:off x="136906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" name="object 1336"/>
          <p:cNvSpPr/>
          <p:nvPr/>
        </p:nvSpPr>
        <p:spPr>
          <a:xfrm>
            <a:off x="134620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" name="object 1337"/>
          <p:cNvSpPr/>
          <p:nvPr/>
        </p:nvSpPr>
        <p:spPr>
          <a:xfrm>
            <a:off x="1324610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" name="object 1338"/>
          <p:cNvSpPr/>
          <p:nvPr/>
        </p:nvSpPr>
        <p:spPr>
          <a:xfrm>
            <a:off x="130175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" name="object 1339"/>
          <p:cNvSpPr/>
          <p:nvPr/>
        </p:nvSpPr>
        <p:spPr>
          <a:xfrm>
            <a:off x="127888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" name="object 1340"/>
          <p:cNvSpPr/>
          <p:nvPr/>
        </p:nvSpPr>
        <p:spPr>
          <a:xfrm>
            <a:off x="125730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" name="object 1341"/>
          <p:cNvSpPr/>
          <p:nvPr/>
        </p:nvSpPr>
        <p:spPr>
          <a:xfrm>
            <a:off x="123443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" name="object 1342"/>
          <p:cNvSpPr/>
          <p:nvPr/>
        </p:nvSpPr>
        <p:spPr>
          <a:xfrm>
            <a:off x="1212850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" name="object 1343"/>
          <p:cNvSpPr/>
          <p:nvPr/>
        </p:nvSpPr>
        <p:spPr>
          <a:xfrm>
            <a:off x="118998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" name="object 1344"/>
          <p:cNvSpPr/>
          <p:nvPr/>
        </p:nvSpPr>
        <p:spPr>
          <a:xfrm>
            <a:off x="1168400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5" name="object 1345"/>
          <p:cNvSpPr/>
          <p:nvPr/>
        </p:nvSpPr>
        <p:spPr>
          <a:xfrm>
            <a:off x="114553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" name="object 1346"/>
          <p:cNvSpPr/>
          <p:nvPr/>
        </p:nvSpPr>
        <p:spPr>
          <a:xfrm>
            <a:off x="112268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" name="object 1347"/>
          <p:cNvSpPr/>
          <p:nvPr/>
        </p:nvSpPr>
        <p:spPr>
          <a:xfrm>
            <a:off x="110108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" name="object 1348"/>
          <p:cNvSpPr/>
          <p:nvPr/>
        </p:nvSpPr>
        <p:spPr>
          <a:xfrm>
            <a:off x="107823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" name="object 1349"/>
          <p:cNvSpPr/>
          <p:nvPr/>
        </p:nvSpPr>
        <p:spPr>
          <a:xfrm>
            <a:off x="1056639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" name="object 1350"/>
          <p:cNvSpPr/>
          <p:nvPr/>
        </p:nvSpPr>
        <p:spPr>
          <a:xfrm>
            <a:off x="103378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" name="object 1351"/>
          <p:cNvSpPr/>
          <p:nvPr/>
        </p:nvSpPr>
        <p:spPr>
          <a:xfrm>
            <a:off x="1012189" y="32842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" name="object 1352"/>
          <p:cNvSpPr/>
          <p:nvPr/>
        </p:nvSpPr>
        <p:spPr>
          <a:xfrm>
            <a:off x="98933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" name="object 1353"/>
          <p:cNvSpPr/>
          <p:nvPr/>
        </p:nvSpPr>
        <p:spPr>
          <a:xfrm>
            <a:off x="966469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" name="object 1354"/>
          <p:cNvSpPr/>
          <p:nvPr/>
        </p:nvSpPr>
        <p:spPr>
          <a:xfrm>
            <a:off x="944880" y="32842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" name="object 1355"/>
          <p:cNvSpPr txBox="1"/>
          <p:nvPr/>
        </p:nvSpPr>
        <p:spPr>
          <a:xfrm>
            <a:off x="848360" y="3312159"/>
            <a:ext cx="1813560" cy="1004569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ct val="89700"/>
              </a:lnSpc>
              <a:spcBef>
                <a:spcPts val="270"/>
              </a:spcBef>
            </a:pP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Tissue hypoxia 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– 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acidosis 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–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liberation of  histamine, PG and  cardio 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depressant 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peptides to</a:t>
            </a:r>
            <a:r>
              <a:rPr sz="1400" spc="-4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circulation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1356" name="object 1356"/>
          <p:cNvSpPr txBox="1"/>
          <p:nvPr/>
        </p:nvSpPr>
        <p:spPr>
          <a:xfrm>
            <a:off x="6156959" y="1557019"/>
            <a:ext cx="2447290" cy="792480"/>
          </a:xfrm>
          <a:prstGeom prst="rect">
            <a:avLst/>
          </a:prstGeom>
          <a:solidFill>
            <a:srgbClr val="FFBF00"/>
          </a:solidFill>
          <a:ln w="11430">
            <a:solidFill>
              <a:srgbClr val="994633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6200">
              <a:lnSpc>
                <a:spcPts val="1710"/>
              </a:lnSpc>
            </a:pPr>
            <a:r>
              <a:rPr sz="1600" spc="-10" dirty="0">
                <a:latin typeface="Calibri"/>
                <a:cs typeface="Calibri"/>
              </a:rPr>
              <a:t>Baroreceptor </a:t>
            </a:r>
            <a:r>
              <a:rPr sz="1600" dirty="0">
                <a:latin typeface="Calibri"/>
                <a:cs typeface="Calibri"/>
              </a:rPr>
              <a:t>-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Generalized</a:t>
            </a:r>
            <a:endParaRPr sz="1600">
              <a:latin typeface="Calibri"/>
              <a:cs typeface="Calibri"/>
            </a:endParaRPr>
          </a:p>
          <a:p>
            <a:pPr marL="76200" marR="282575">
              <a:lnSpc>
                <a:spcPts val="1910"/>
              </a:lnSpc>
              <a:spcBef>
                <a:spcPts val="70"/>
              </a:spcBef>
            </a:pPr>
            <a:r>
              <a:rPr sz="1600" spc="-5" dirty="0">
                <a:latin typeface="Calibri"/>
                <a:cs typeface="Calibri"/>
              </a:rPr>
              <a:t>Compensatory</a:t>
            </a:r>
            <a:r>
              <a:rPr sz="1600" spc="-9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Sympatho  adrenal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discharge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57" name="object 1357"/>
          <p:cNvSpPr txBox="1"/>
          <p:nvPr/>
        </p:nvSpPr>
        <p:spPr>
          <a:xfrm>
            <a:off x="6791959" y="4749800"/>
            <a:ext cx="337185" cy="23876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u="sng" dirty="0">
                <a:uFill>
                  <a:solidFill>
                    <a:srgbClr val="994633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400" u="sng" spc="-105" dirty="0">
                <a:uFill>
                  <a:solidFill>
                    <a:srgbClr val="994633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u="sng" dirty="0">
                <a:uFill>
                  <a:solidFill>
                    <a:srgbClr val="994633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65" dirty="0">
                <a:uFill>
                  <a:solidFill>
                    <a:srgbClr val="994633"/>
                  </a:solidFill>
                </a:uFill>
                <a:latin typeface="Times New Roman"/>
                <a:cs typeface="Times New Roman"/>
              </a:rPr>
              <a:t> 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58" name="object 1358"/>
          <p:cNvSpPr txBox="1"/>
          <p:nvPr/>
        </p:nvSpPr>
        <p:spPr>
          <a:xfrm>
            <a:off x="7602219" y="4110990"/>
            <a:ext cx="796925" cy="87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0"/>
              </a:spcBef>
            </a:pPr>
            <a:r>
              <a:rPr sz="1400" spc="-5" dirty="0">
                <a:latin typeface="Calibri"/>
                <a:cs typeface="Calibri"/>
              </a:rPr>
              <a:t>Excessive  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-5" dirty="0">
                <a:latin typeface="Calibri"/>
                <a:cs typeface="Calibri"/>
              </a:rPr>
              <a:t>y</a:t>
            </a:r>
            <a:r>
              <a:rPr sz="1400" dirty="0">
                <a:latin typeface="Calibri"/>
                <a:cs typeface="Calibri"/>
              </a:rPr>
              <a:t>m</a:t>
            </a:r>
            <a:r>
              <a:rPr sz="1400" spc="-10" dirty="0">
                <a:latin typeface="Calibri"/>
                <a:cs typeface="Calibri"/>
              </a:rPr>
              <a:t>p</a:t>
            </a:r>
            <a:r>
              <a:rPr sz="1400" dirty="0">
                <a:latin typeface="Calibri"/>
                <a:cs typeface="Calibri"/>
              </a:rPr>
              <a:t>at</a:t>
            </a:r>
            <a:r>
              <a:rPr sz="1400" spc="-10" dirty="0">
                <a:latin typeface="Calibri"/>
                <a:cs typeface="Calibri"/>
              </a:rPr>
              <a:t>h</a:t>
            </a:r>
            <a:r>
              <a:rPr sz="1400" spc="10" dirty="0">
                <a:latin typeface="Calibri"/>
                <a:cs typeface="Calibri"/>
              </a:rPr>
              <a:t>o</a:t>
            </a:r>
            <a:r>
              <a:rPr sz="1400" dirty="0">
                <a:latin typeface="Calibri"/>
                <a:cs typeface="Calibri"/>
              </a:rPr>
              <a:t>-  </a:t>
            </a:r>
            <a:r>
              <a:rPr sz="1400" spc="-5" dirty="0">
                <a:latin typeface="Calibri"/>
                <a:cs typeface="Calibri"/>
              </a:rPr>
              <a:t>adrenal  discharge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59" name="object 1359"/>
          <p:cNvSpPr/>
          <p:nvPr/>
        </p:nvSpPr>
        <p:spPr>
          <a:xfrm>
            <a:off x="6156959" y="2636520"/>
            <a:ext cx="2231390" cy="1369060"/>
          </a:xfrm>
          <a:custGeom>
            <a:avLst/>
            <a:gdLst/>
            <a:ahLst/>
            <a:cxnLst/>
            <a:rect l="l" t="t" r="r" b="b"/>
            <a:pathLst>
              <a:path w="2231390" h="1369060">
                <a:moveTo>
                  <a:pt x="2004060" y="0"/>
                </a:moveTo>
                <a:lnTo>
                  <a:pt x="227329" y="0"/>
                </a:lnTo>
                <a:lnTo>
                  <a:pt x="184745" y="5134"/>
                </a:lnTo>
                <a:lnTo>
                  <a:pt x="143589" y="19645"/>
                </a:lnTo>
                <a:lnTo>
                  <a:pt x="105171" y="42192"/>
                </a:lnTo>
                <a:lnTo>
                  <a:pt x="70802" y="71437"/>
                </a:lnTo>
                <a:lnTo>
                  <a:pt x="41790" y="106040"/>
                </a:lnTo>
                <a:lnTo>
                  <a:pt x="19446" y="144660"/>
                </a:lnTo>
                <a:lnTo>
                  <a:pt x="5079" y="185960"/>
                </a:lnTo>
                <a:lnTo>
                  <a:pt x="0" y="228600"/>
                </a:lnTo>
                <a:lnTo>
                  <a:pt x="0" y="1140459"/>
                </a:lnTo>
                <a:lnTo>
                  <a:pt x="5079" y="1183099"/>
                </a:lnTo>
                <a:lnTo>
                  <a:pt x="19446" y="1224399"/>
                </a:lnTo>
                <a:lnTo>
                  <a:pt x="41790" y="1263019"/>
                </a:lnTo>
                <a:lnTo>
                  <a:pt x="70802" y="1297622"/>
                </a:lnTo>
                <a:lnTo>
                  <a:pt x="105171" y="1326867"/>
                </a:lnTo>
                <a:lnTo>
                  <a:pt x="143589" y="1349414"/>
                </a:lnTo>
                <a:lnTo>
                  <a:pt x="184745" y="1363925"/>
                </a:lnTo>
                <a:lnTo>
                  <a:pt x="227329" y="1369059"/>
                </a:lnTo>
                <a:lnTo>
                  <a:pt x="2004060" y="1369059"/>
                </a:lnTo>
                <a:lnTo>
                  <a:pt x="2046280" y="1363925"/>
                </a:lnTo>
                <a:lnTo>
                  <a:pt x="2087264" y="1349414"/>
                </a:lnTo>
                <a:lnTo>
                  <a:pt x="2125660" y="1326867"/>
                </a:lnTo>
                <a:lnTo>
                  <a:pt x="2160111" y="1297622"/>
                </a:lnTo>
                <a:lnTo>
                  <a:pt x="2189264" y="1263019"/>
                </a:lnTo>
                <a:lnTo>
                  <a:pt x="2211764" y="1224399"/>
                </a:lnTo>
                <a:lnTo>
                  <a:pt x="2226257" y="1183099"/>
                </a:lnTo>
                <a:lnTo>
                  <a:pt x="2231390" y="1140459"/>
                </a:lnTo>
                <a:lnTo>
                  <a:pt x="2231390" y="228600"/>
                </a:lnTo>
                <a:lnTo>
                  <a:pt x="2226257" y="185960"/>
                </a:lnTo>
                <a:lnTo>
                  <a:pt x="2211764" y="144660"/>
                </a:lnTo>
                <a:lnTo>
                  <a:pt x="2189264" y="106040"/>
                </a:lnTo>
                <a:lnTo>
                  <a:pt x="2160111" y="71437"/>
                </a:lnTo>
                <a:lnTo>
                  <a:pt x="2125660" y="42192"/>
                </a:lnTo>
                <a:lnTo>
                  <a:pt x="2087264" y="19645"/>
                </a:lnTo>
                <a:lnTo>
                  <a:pt x="2046280" y="5134"/>
                </a:lnTo>
                <a:lnTo>
                  <a:pt x="2004060" y="0"/>
                </a:lnTo>
                <a:close/>
              </a:path>
            </a:pathLst>
          </a:custGeom>
          <a:solidFill>
            <a:srgbClr val="D06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0" name="object 1360"/>
          <p:cNvSpPr/>
          <p:nvPr/>
        </p:nvSpPr>
        <p:spPr>
          <a:xfrm>
            <a:off x="6372859" y="2636520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15239" y="0"/>
                </a:moveTo>
                <a:lnTo>
                  <a:pt x="11429" y="0"/>
                </a:lnTo>
                <a:lnTo>
                  <a:pt x="7619" y="0"/>
                </a:lnTo>
                <a:lnTo>
                  <a:pt x="3810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1" name="object 1361"/>
          <p:cNvSpPr/>
          <p:nvPr/>
        </p:nvSpPr>
        <p:spPr>
          <a:xfrm>
            <a:off x="6351270" y="2637789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10159" y="0"/>
                </a:moveTo>
                <a:lnTo>
                  <a:pt x="7619" y="1270"/>
                </a:lnTo>
                <a:lnTo>
                  <a:pt x="3809" y="1270"/>
                </a:lnTo>
                <a:lnTo>
                  <a:pt x="0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2" name="object 1362"/>
          <p:cNvSpPr/>
          <p:nvPr/>
        </p:nvSpPr>
        <p:spPr>
          <a:xfrm>
            <a:off x="6329679" y="264160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10160" y="0"/>
                </a:moveTo>
                <a:lnTo>
                  <a:pt x="6350" y="1270"/>
                </a:lnTo>
                <a:lnTo>
                  <a:pt x="2540" y="2539"/>
                </a:lnTo>
                <a:lnTo>
                  <a:pt x="0" y="381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3" name="object 1363"/>
          <p:cNvSpPr/>
          <p:nvPr/>
        </p:nvSpPr>
        <p:spPr>
          <a:xfrm>
            <a:off x="6308090" y="264795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80">
                <a:moveTo>
                  <a:pt x="10160" y="0"/>
                </a:moveTo>
                <a:lnTo>
                  <a:pt x="7620" y="2539"/>
                </a:lnTo>
                <a:lnTo>
                  <a:pt x="3810" y="3810"/>
                </a:lnTo>
                <a:lnTo>
                  <a:pt x="0" y="507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4" name="object 1364"/>
          <p:cNvSpPr/>
          <p:nvPr/>
        </p:nvSpPr>
        <p:spPr>
          <a:xfrm>
            <a:off x="6287770" y="2656839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10159" y="0"/>
                </a:moveTo>
                <a:lnTo>
                  <a:pt x="6350" y="2539"/>
                </a:lnTo>
                <a:lnTo>
                  <a:pt x="3809" y="3810"/>
                </a:lnTo>
                <a:lnTo>
                  <a:pt x="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5" name="object 1365"/>
          <p:cNvSpPr/>
          <p:nvPr/>
        </p:nvSpPr>
        <p:spPr>
          <a:xfrm>
            <a:off x="6268720" y="266827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80">
                <a:moveTo>
                  <a:pt x="10159" y="0"/>
                </a:moveTo>
                <a:lnTo>
                  <a:pt x="6350" y="1269"/>
                </a:lnTo>
                <a:lnTo>
                  <a:pt x="3809" y="3809"/>
                </a:lnTo>
                <a:lnTo>
                  <a:pt x="0" y="507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6" name="object 1366"/>
          <p:cNvSpPr/>
          <p:nvPr/>
        </p:nvSpPr>
        <p:spPr>
          <a:xfrm>
            <a:off x="6250940" y="267970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89" y="0"/>
                </a:moveTo>
                <a:lnTo>
                  <a:pt x="6350" y="2539"/>
                </a:lnTo>
                <a:lnTo>
                  <a:pt x="2539" y="5079"/>
                </a:lnTo>
                <a:lnTo>
                  <a:pt x="0" y="762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7" name="object 1367"/>
          <p:cNvSpPr/>
          <p:nvPr/>
        </p:nvSpPr>
        <p:spPr>
          <a:xfrm>
            <a:off x="6233159" y="269367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89" y="0"/>
                </a:moveTo>
                <a:lnTo>
                  <a:pt x="6350" y="2539"/>
                </a:lnTo>
                <a:lnTo>
                  <a:pt x="3810" y="5079"/>
                </a:lnTo>
                <a:lnTo>
                  <a:pt x="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8" name="object 1368"/>
          <p:cNvSpPr/>
          <p:nvPr/>
        </p:nvSpPr>
        <p:spPr>
          <a:xfrm>
            <a:off x="6217920" y="270891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19" y="0"/>
                </a:moveTo>
                <a:lnTo>
                  <a:pt x="5079" y="2539"/>
                </a:lnTo>
                <a:lnTo>
                  <a:pt x="2539" y="635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9" name="object 1369"/>
          <p:cNvSpPr/>
          <p:nvPr/>
        </p:nvSpPr>
        <p:spPr>
          <a:xfrm>
            <a:off x="6203950" y="272542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20" y="0"/>
                </a:moveTo>
                <a:lnTo>
                  <a:pt x="5079" y="3809"/>
                </a:lnTo>
                <a:lnTo>
                  <a:pt x="2539" y="635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0" name="object 1370"/>
          <p:cNvSpPr/>
          <p:nvPr/>
        </p:nvSpPr>
        <p:spPr>
          <a:xfrm>
            <a:off x="6191250" y="274320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6350" y="0"/>
                </a:moveTo>
                <a:lnTo>
                  <a:pt x="3810" y="3810"/>
                </a:lnTo>
                <a:lnTo>
                  <a:pt x="1270" y="6350"/>
                </a:lnTo>
                <a:lnTo>
                  <a:pt x="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1" name="object 1371"/>
          <p:cNvSpPr/>
          <p:nvPr/>
        </p:nvSpPr>
        <p:spPr>
          <a:xfrm>
            <a:off x="6179820" y="276225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5079" y="0"/>
                </a:moveTo>
                <a:lnTo>
                  <a:pt x="3809" y="3810"/>
                </a:lnTo>
                <a:lnTo>
                  <a:pt x="2539" y="6350"/>
                </a:lnTo>
                <a:lnTo>
                  <a:pt x="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2" name="object 1372"/>
          <p:cNvSpPr/>
          <p:nvPr/>
        </p:nvSpPr>
        <p:spPr>
          <a:xfrm>
            <a:off x="6170929" y="278257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3810" y="0"/>
                </a:moveTo>
                <a:lnTo>
                  <a:pt x="2540" y="2539"/>
                </a:lnTo>
                <a:lnTo>
                  <a:pt x="1270" y="6350"/>
                </a:lnTo>
                <a:lnTo>
                  <a:pt x="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3" name="object 1373"/>
          <p:cNvSpPr/>
          <p:nvPr/>
        </p:nvSpPr>
        <p:spPr>
          <a:xfrm>
            <a:off x="6163309" y="2802889"/>
            <a:ext cx="3810" cy="11430"/>
          </a:xfrm>
          <a:custGeom>
            <a:avLst/>
            <a:gdLst/>
            <a:ahLst/>
            <a:cxnLst/>
            <a:rect l="l" t="t" r="r" b="b"/>
            <a:pathLst>
              <a:path w="3810" h="11430">
                <a:moveTo>
                  <a:pt x="3810" y="0"/>
                </a:moveTo>
                <a:lnTo>
                  <a:pt x="2539" y="3810"/>
                </a:lnTo>
                <a:lnTo>
                  <a:pt x="1269" y="7620"/>
                </a:lnTo>
                <a:lnTo>
                  <a:pt x="0" y="1143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4" name="object 1374"/>
          <p:cNvSpPr/>
          <p:nvPr/>
        </p:nvSpPr>
        <p:spPr>
          <a:xfrm>
            <a:off x="6159500" y="282447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30">
                <a:moveTo>
                  <a:pt x="1270" y="0"/>
                </a:moveTo>
                <a:lnTo>
                  <a:pt x="0" y="3810"/>
                </a:lnTo>
                <a:lnTo>
                  <a:pt x="0" y="7620"/>
                </a:lnTo>
                <a:lnTo>
                  <a:pt x="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5" name="object 1375"/>
          <p:cNvSpPr/>
          <p:nvPr/>
        </p:nvSpPr>
        <p:spPr>
          <a:xfrm>
            <a:off x="6156959" y="28460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6" name="object 1376"/>
          <p:cNvSpPr/>
          <p:nvPr/>
        </p:nvSpPr>
        <p:spPr>
          <a:xfrm>
            <a:off x="6156959" y="28689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7" name="object 1377"/>
          <p:cNvSpPr/>
          <p:nvPr/>
        </p:nvSpPr>
        <p:spPr>
          <a:xfrm>
            <a:off x="6156959" y="289178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8" name="object 1378"/>
          <p:cNvSpPr/>
          <p:nvPr/>
        </p:nvSpPr>
        <p:spPr>
          <a:xfrm>
            <a:off x="6156959" y="29133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9" name="object 1379"/>
          <p:cNvSpPr/>
          <p:nvPr/>
        </p:nvSpPr>
        <p:spPr>
          <a:xfrm>
            <a:off x="6156959" y="293623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0" name="object 1380"/>
          <p:cNvSpPr/>
          <p:nvPr/>
        </p:nvSpPr>
        <p:spPr>
          <a:xfrm>
            <a:off x="6156959" y="29578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1" name="object 1381"/>
          <p:cNvSpPr/>
          <p:nvPr/>
        </p:nvSpPr>
        <p:spPr>
          <a:xfrm>
            <a:off x="6156959" y="29806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2" name="object 1382"/>
          <p:cNvSpPr/>
          <p:nvPr/>
        </p:nvSpPr>
        <p:spPr>
          <a:xfrm>
            <a:off x="6156959" y="30022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3" name="object 1383"/>
          <p:cNvSpPr/>
          <p:nvPr/>
        </p:nvSpPr>
        <p:spPr>
          <a:xfrm>
            <a:off x="6156959" y="30251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4" name="object 1384"/>
          <p:cNvSpPr/>
          <p:nvPr/>
        </p:nvSpPr>
        <p:spPr>
          <a:xfrm>
            <a:off x="6156959" y="30480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5" name="object 1385"/>
          <p:cNvSpPr/>
          <p:nvPr/>
        </p:nvSpPr>
        <p:spPr>
          <a:xfrm>
            <a:off x="6156959" y="30695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6" name="object 1386"/>
          <p:cNvSpPr/>
          <p:nvPr/>
        </p:nvSpPr>
        <p:spPr>
          <a:xfrm>
            <a:off x="6156959" y="30924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7" name="object 1387"/>
          <p:cNvSpPr/>
          <p:nvPr/>
        </p:nvSpPr>
        <p:spPr>
          <a:xfrm>
            <a:off x="6156959" y="31140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8" name="object 1388"/>
          <p:cNvSpPr/>
          <p:nvPr/>
        </p:nvSpPr>
        <p:spPr>
          <a:xfrm>
            <a:off x="6156959" y="31369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9" name="object 1389"/>
          <p:cNvSpPr/>
          <p:nvPr/>
        </p:nvSpPr>
        <p:spPr>
          <a:xfrm>
            <a:off x="6156959" y="31584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0" name="object 1390"/>
          <p:cNvSpPr/>
          <p:nvPr/>
        </p:nvSpPr>
        <p:spPr>
          <a:xfrm>
            <a:off x="6156959" y="31813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1" name="object 1391"/>
          <p:cNvSpPr/>
          <p:nvPr/>
        </p:nvSpPr>
        <p:spPr>
          <a:xfrm>
            <a:off x="6156959" y="320421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2" name="object 1392"/>
          <p:cNvSpPr/>
          <p:nvPr/>
        </p:nvSpPr>
        <p:spPr>
          <a:xfrm>
            <a:off x="6156959" y="32258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3" name="object 1393"/>
          <p:cNvSpPr/>
          <p:nvPr/>
        </p:nvSpPr>
        <p:spPr>
          <a:xfrm>
            <a:off x="6156959" y="324866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4" name="object 1394"/>
          <p:cNvSpPr/>
          <p:nvPr/>
        </p:nvSpPr>
        <p:spPr>
          <a:xfrm>
            <a:off x="6156959" y="32702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5" name="object 1395"/>
          <p:cNvSpPr/>
          <p:nvPr/>
        </p:nvSpPr>
        <p:spPr>
          <a:xfrm>
            <a:off x="6156959" y="32931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6" name="object 1396"/>
          <p:cNvSpPr/>
          <p:nvPr/>
        </p:nvSpPr>
        <p:spPr>
          <a:xfrm>
            <a:off x="6156959" y="33147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7" name="object 1397"/>
          <p:cNvSpPr/>
          <p:nvPr/>
        </p:nvSpPr>
        <p:spPr>
          <a:xfrm>
            <a:off x="6156959" y="33375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8" name="object 1398"/>
          <p:cNvSpPr/>
          <p:nvPr/>
        </p:nvSpPr>
        <p:spPr>
          <a:xfrm>
            <a:off x="6156959" y="33604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9" name="object 1399"/>
          <p:cNvSpPr/>
          <p:nvPr/>
        </p:nvSpPr>
        <p:spPr>
          <a:xfrm>
            <a:off x="6156959" y="33820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0" name="object 1400"/>
          <p:cNvSpPr/>
          <p:nvPr/>
        </p:nvSpPr>
        <p:spPr>
          <a:xfrm>
            <a:off x="6156959" y="34048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1" name="object 1401"/>
          <p:cNvSpPr/>
          <p:nvPr/>
        </p:nvSpPr>
        <p:spPr>
          <a:xfrm>
            <a:off x="6156959" y="34264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2" name="object 1402"/>
          <p:cNvSpPr/>
          <p:nvPr/>
        </p:nvSpPr>
        <p:spPr>
          <a:xfrm>
            <a:off x="6156959" y="34493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3" name="object 1403"/>
          <p:cNvSpPr/>
          <p:nvPr/>
        </p:nvSpPr>
        <p:spPr>
          <a:xfrm>
            <a:off x="6156959" y="34709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4" name="object 1404"/>
          <p:cNvSpPr/>
          <p:nvPr/>
        </p:nvSpPr>
        <p:spPr>
          <a:xfrm>
            <a:off x="6156959" y="34937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5" name="object 1405"/>
          <p:cNvSpPr/>
          <p:nvPr/>
        </p:nvSpPr>
        <p:spPr>
          <a:xfrm>
            <a:off x="6156959" y="35166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6" name="object 1406"/>
          <p:cNvSpPr/>
          <p:nvPr/>
        </p:nvSpPr>
        <p:spPr>
          <a:xfrm>
            <a:off x="6156959" y="35382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7" name="object 1407"/>
          <p:cNvSpPr/>
          <p:nvPr/>
        </p:nvSpPr>
        <p:spPr>
          <a:xfrm>
            <a:off x="6156959" y="35610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8" name="object 1408"/>
          <p:cNvSpPr/>
          <p:nvPr/>
        </p:nvSpPr>
        <p:spPr>
          <a:xfrm>
            <a:off x="6156959" y="35826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9" name="object 1409"/>
          <p:cNvSpPr/>
          <p:nvPr/>
        </p:nvSpPr>
        <p:spPr>
          <a:xfrm>
            <a:off x="6156959" y="36055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0" name="object 1410"/>
          <p:cNvSpPr/>
          <p:nvPr/>
        </p:nvSpPr>
        <p:spPr>
          <a:xfrm>
            <a:off x="6156959" y="36271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1" name="object 1411"/>
          <p:cNvSpPr/>
          <p:nvPr/>
        </p:nvSpPr>
        <p:spPr>
          <a:xfrm>
            <a:off x="6156959" y="36499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2" name="object 1412"/>
          <p:cNvSpPr/>
          <p:nvPr/>
        </p:nvSpPr>
        <p:spPr>
          <a:xfrm>
            <a:off x="6156959" y="367284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3" name="object 1413"/>
          <p:cNvSpPr/>
          <p:nvPr/>
        </p:nvSpPr>
        <p:spPr>
          <a:xfrm>
            <a:off x="6156959" y="36944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4" name="object 1414"/>
          <p:cNvSpPr/>
          <p:nvPr/>
        </p:nvSpPr>
        <p:spPr>
          <a:xfrm>
            <a:off x="6156959" y="37172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5" name="object 1415"/>
          <p:cNvSpPr/>
          <p:nvPr/>
        </p:nvSpPr>
        <p:spPr>
          <a:xfrm>
            <a:off x="6156959" y="37388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6" name="object 1416"/>
          <p:cNvSpPr/>
          <p:nvPr/>
        </p:nvSpPr>
        <p:spPr>
          <a:xfrm>
            <a:off x="6156959" y="37617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7" name="object 1417"/>
          <p:cNvSpPr/>
          <p:nvPr/>
        </p:nvSpPr>
        <p:spPr>
          <a:xfrm>
            <a:off x="6156959" y="37833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8" name="object 1418"/>
          <p:cNvSpPr/>
          <p:nvPr/>
        </p:nvSpPr>
        <p:spPr>
          <a:xfrm>
            <a:off x="6159500" y="380619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29">
                <a:moveTo>
                  <a:pt x="0" y="0"/>
                </a:moveTo>
                <a:lnTo>
                  <a:pt x="0" y="3810"/>
                </a:lnTo>
                <a:lnTo>
                  <a:pt x="0" y="7620"/>
                </a:lnTo>
                <a:lnTo>
                  <a:pt x="127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9" name="object 1419"/>
          <p:cNvSpPr/>
          <p:nvPr/>
        </p:nvSpPr>
        <p:spPr>
          <a:xfrm>
            <a:off x="6163309" y="3827779"/>
            <a:ext cx="3810" cy="11430"/>
          </a:xfrm>
          <a:custGeom>
            <a:avLst/>
            <a:gdLst/>
            <a:ahLst/>
            <a:cxnLst/>
            <a:rect l="l" t="t" r="r" b="b"/>
            <a:pathLst>
              <a:path w="3810" h="11429">
                <a:moveTo>
                  <a:pt x="0" y="0"/>
                </a:moveTo>
                <a:lnTo>
                  <a:pt x="1269" y="3810"/>
                </a:lnTo>
                <a:lnTo>
                  <a:pt x="2539" y="7620"/>
                </a:lnTo>
                <a:lnTo>
                  <a:pt x="3810" y="1143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0" name="object 1420"/>
          <p:cNvSpPr/>
          <p:nvPr/>
        </p:nvSpPr>
        <p:spPr>
          <a:xfrm>
            <a:off x="6170929" y="384937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0" y="0"/>
                </a:moveTo>
                <a:lnTo>
                  <a:pt x="1270" y="3809"/>
                </a:lnTo>
                <a:lnTo>
                  <a:pt x="2540" y="6349"/>
                </a:lnTo>
                <a:lnTo>
                  <a:pt x="381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1" name="object 1421"/>
          <p:cNvSpPr/>
          <p:nvPr/>
        </p:nvSpPr>
        <p:spPr>
          <a:xfrm>
            <a:off x="6179820" y="386969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0"/>
                </a:moveTo>
                <a:lnTo>
                  <a:pt x="2539" y="3810"/>
                </a:lnTo>
                <a:lnTo>
                  <a:pt x="3809" y="6350"/>
                </a:lnTo>
                <a:lnTo>
                  <a:pt x="5079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2" name="object 1422"/>
          <p:cNvSpPr/>
          <p:nvPr/>
        </p:nvSpPr>
        <p:spPr>
          <a:xfrm>
            <a:off x="6191250" y="388874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0"/>
                </a:moveTo>
                <a:lnTo>
                  <a:pt x="1270" y="3810"/>
                </a:lnTo>
                <a:lnTo>
                  <a:pt x="3810" y="6350"/>
                </a:lnTo>
                <a:lnTo>
                  <a:pt x="6350" y="889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3" name="object 1423"/>
          <p:cNvSpPr/>
          <p:nvPr/>
        </p:nvSpPr>
        <p:spPr>
          <a:xfrm>
            <a:off x="6203950" y="3906520"/>
            <a:ext cx="7620" cy="10160"/>
          </a:xfrm>
          <a:custGeom>
            <a:avLst/>
            <a:gdLst/>
            <a:ahLst/>
            <a:cxnLst/>
            <a:rect l="l" t="t" r="r" b="b"/>
            <a:pathLst>
              <a:path w="7620" h="10160">
                <a:moveTo>
                  <a:pt x="0" y="0"/>
                </a:moveTo>
                <a:lnTo>
                  <a:pt x="2539" y="3809"/>
                </a:lnTo>
                <a:lnTo>
                  <a:pt x="5079" y="6349"/>
                </a:lnTo>
                <a:lnTo>
                  <a:pt x="762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4" name="object 1424"/>
          <p:cNvSpPr/>
          <p:nvPr/>
        </p:nvSpPr>
        <p:spPr>
          <a:xfrm>
            <a:off x="6217920" y="392430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0"/>
                </a:moveTo>
                <a:lnTo>
                  <a:pt x="2539" y="2539"/>
                </a:lnTo>
                <a:lnTo>
                  <a:pt x="5079" y="5080"/>
                </a:lnTo>
                <a:lnTo>
                  <a:pt x="7619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5" name="object 1425"/>
          <p:cNvSpPr/>
          <p:nvPr/>
        </p:nvSpPr>
        <p:spPr>
          <a:xfrm>
            <a:off x="6234429" y="3940809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2540" y="2539"/>
                </a:lnTo>
                <a:lnTo>
                  <a:pt x="5080" y="3809"/>
                </a:lnTo>
                <a:lnTo>
                  <a:pt x="762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6" name="object 1426"/>
          <p:cNvSpPr/>
          <p:nvPr/>
        </p:nvSpPr>
        <p:spPr>
          <a:xfrm>
            <a:off x="6250940" y="395477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20">
                <a:moveTo>
                  <a:pt x="0" y="0"/>
                </a:moveTo>
                <a:lnTo>
                  <a:pt x="2539" y="2540"/>
                </a:lnTo>
                <a:lnTo>
                  <a:pt x="6350" y="5080"/>
                </a:lnTo>
                <a:lnTo>
                  <a:pt x="8889" y="762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7" name="object 1427"/>
          <p:cNvSpPr/>
          <p:nvPr/>
        </p:nvSpPr>
        <p:spPr>
          <a:xfrm>
            <a:off x="6268720" y="3967479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0" y="0"/>
                </a:moveTo>
                <a:lnTo>
                  <a:pt x="3809" y="2540"/>
                </a:lnTo>
                <a:lnTo>
                  <a:pt x="6350" y="5080"/>
                </a:lnTo>
                <a:lnTo>
                  <a:pt x="10159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8" name="object 1428"/>
          <p:cNvSpPr/>
          <p:nvPr/>
        </p:nvSpPr>
        <p:spPr>
          <a:xfrm>
            <a:off x="6287770" y="397890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0" y="0"/>
                </a:moveTo>
                <a:lnTo>
                  <a:pt x="3809" y="2539"/>
                </a:lnTo>
                <a:lnTo>
                  <a:pt x="7619" y="3809"/>
                </a:lnTo>
                <a:lnTo>
                  <a:pt x="10159" y="507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9" name="object 1429"/>
          <p:cNvSpPr/>
          <p:nvPr/>
        </p:nvSpPr>
        <p:spPr>
          <a:xfrm>
            <a:off x="6308090" y="398907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0"/>
                </a:moveTo>
                <a:lnTo>
                  <a:pt x="3810" y="1269"/>
                </a:lnTo>
                <a:lnTo>
                  <a:pt x="7620" y="2539"/>
                </a:lnTo>
                <a:lnTo>
                  <a:pt x="10160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0" name="object 1430"/>
          <p:cNvSpPr/>
          <p:nvPr/>
        </p:nvSpPr>
        <p:spPr>
          <a:xfrm>
            <a:off x="6329679" y="399669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0"/>
                </a:moveTo>
                <a:lnTo>
                  <a:pt x="2540" y="1270"/>
                </a:lnTo>
                <a:lnTo>
                  <a:pt x="6350" y="2540"/>
                </a:lnTo>
                <a:lnTo>
                  <a:pt x="10160" y="381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1" name="object 1431"/>
          <p:cNvSpPr/>
          <p:nvPr/>
        </p:nvSpPr>
        <p:spPr>
          <a:xfrm>
            <a:off x="6351270" y="400177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0"/>
                </a:moveTo>
                <a:lnTo>
                  <a:pt x="3809" y="1269"/>
                </a:lnTo>
                <a:lnTo>
                  <a:pt x="7619" y="1269"/>
                </a:lnTo>
                <a:lnTo>
                  <a:pt x="10159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2" name="object 1432"/>
          <p:cNvSpPr/>
          <p:nvPr/>
        </p:nvSpPr>
        <p:spPr>
          <a:xfrm>
            <a:off x="637285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3810" y="0"/>
                </a:lnTo>
                <a:lnTo>
                  <a:pt x="7619" y="0"/>
                </a:ln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3" name="object 1433"/>
          <p:cNvSpPr/>
          <p:nvPr/>
        </p:nvSpPr>
        <p:spPr>
          <a:xfrm>
            <a:off x="639572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4" name="object 1434"/>
          <p:cNvSpPr/>
          <p:nvPr/>
        </p:nvSpPr>
        <p:spPr>
          <a:xfrm>
            <a:off x="641730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5" name="object 1435"/>
          <p:cNvSpPr/>
          <p:nvPr/>
        </p:nvSpPr>
        <p:spPr>
          <a:xfrm>
            <a:off x="644017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6" name="object 1436"/>
          <p:cNvSpPr/>
          <p:nvPr/>
        </p:nvSpPr>
        <p:spPr>
          <a:xfrm>
            <a:off x="646175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7" name="object 1437"/>
          <p:cNvSpPr/>
          <p:nvPr/>
        </p:nvSpPr>
        <p:spPr>
          <a:xfrm>
            <a:off x="648462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8" name="object 1438"/>
          <p:cNvSpPr/>
          <p:nvPr/>
        </p:nvSpPr>
        <p:spPr>
          <a:xfrm>
            <a:off x="6507480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9" name="object 1439"/>
          <p:cNvSpPr/>
          <p:nvPr/>
        </p:nvSpPr>
        <p:spPr>
          <a:xfrm>
            <a:off x="652906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0" name="object 1440"/>
          <p:cNvSpPr/>
          <p:nvPr/>
        </p:nvSpPr>
        <p:spPr>
          <a:xfrm>
            <a:off x="655193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1" name="object 1441"/>
          <p:cNvSpPr/>
          <p:nvPr/>
        </p:nvSpPr>
        <p:spPr>
          <a:xfrm>
            <a:off x="657351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2" name="object 1442"/>
          <p:cNvSpPr/>
          <p:nvPr/>
        </p:nvSpPr>
        <p:spPr>
          <a:xfrm>
            <a:off x="659638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3" name="object 1443"/>
          <p:cNvSpPr/>
          <p:nvPr/>
        </p:nvSpPr>
        <p:spPr>
          <a:xfrm>
            <a:off x="661796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4" name="object 1444"/>
          <p:cNvSpPr/>
          <p:nvPr/>
        </p:nvSpPr>
        <p:spPr>
          <a:xfrm>
            <a:off x="664083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5" name="object 1445"/>
          <p:cNvSpPr/>
          <p:nvPr/>
        </p:nvSpPr>
        <p:spPr>
          <a:xfrm>
            <a:off x="6663690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6" name="object 1446"/>
          <p:cNvSpPr/>
          <p:nvPr/>
        </p:nvSpPr>
        <p:spPr>
          <a:xfrm>
            <a:off x="668528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7" name="object 1447"/>
          <p:cNvSpPr/>
          <p:nvPr/>
        </p:nvSpPr>
        <p:spPr>
          <a:xfrm>
            <a:off x="670814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8" name="object 1448"/>
          <p:cNvSpPr/>
          <p:nvPr/>
        </p:nvSpPr>
        <p:spPr>
          <a:xfrm>
            <a:off x="672973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9" name="object 1449"/>
          <p:cNvSpPr/>
          <p:nvPr/>
        </p:nvSpPr>
        <p:spPr>
          <a:xfrm>
            <a:off x="675259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0" name="object 1450"/>
          <p:cNvSpPr/>
          <p:nvPr/>
        </p:nvSpPr>
        <p:spPr>
          <a:xfrm>
            <a:off x="6775450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1" name="object 1451"/>
          <p:cNvSpPr/>
          <p:nvPr/>
        </p:nvSpPr>
        <p:spPr>
          <a:xfrm>
            <a:off x="679704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2" name="object 1452"/>
          <p:cNvSpPr/>
          <p:nvPr/>
        </p:nvSpPr>
        <p:spPr>
          <a:xfrm>
            <a:off x="6819900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3" name="object 1453"/>
          <p:cNvSpPr/>
          <p:nvPr/>
        </p:nvSpPr>
        <p:spPr>
          <a:xfrm>
            <a:off x="684149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4" name="object 1454"/>
          <p:cNvSpPr/>
          <p:nvPr/>
        </p:nvSpPr>
        <p:spPr>
          <a:xfrm>
            <a:off x="686435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5" name="object 1455"/>
          <p:cNvSpPr/>
          <p:nvPr/>
        </p:nvSpPr>
        <p:spPr>
          <a:xfrm>
            <a:off x="688594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6" name="object 1456"/>
          <p:cNvSpPr/>
          <p:nvPr/>
        </p:nvSpPr>
        <p:spPr>
          <a:xfrm>
            <a:off x="690880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7" name="object 1457"/>
          <p:cNvSpPr/>
          <p:nvPr/>
        </p:nvSpPr>
        <p:spPr>
          <a:xfrm>
            <a:off x="6931659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8" name="object 1458"/>
          <p:cNvSpPr/>
          <p:nvPr/>
        </p:nvSpPr>
        <p:spPr>
          <a:xfrm>
            <a:off x="695325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9" name="object 1459"/>
          <p:cNvSpPr/>
          <p:nvPr/>
        </p:nvSpPr>
        <p:spPr>
          <a:xfrm>
            <a:off x="6976109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0" name="object 1460"/>
          <p:cNvSpPr/>
          <p:nvPr/>
        </p:nvSpPr>
        <p:spPr>
          <a:xfrm>
            <a:off x="699770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1" name="object 1461"/>
          <p:cNvSpPr/>
          <p:nvPr/>
        </p:nvSpPr>
        <p:spPr>
          <a:xfrm>
            <a:off x="702055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2" name="object 1462"/>
          <p:cNvSpPr/>
          <p:nvPr/>
        </p:nvSpPr>
        <p:spPr>
          <a:xfrm>
            <a:off x="704215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3" name="object 1463"/>
          <p:cNvSpPr/>
          <p:nvPr/>
        </p:nvSpPr>
        <p:spPr>
          <a:xfrm>
            <a:off x="706500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4" name="object 1464"/>
          <p:cNvSpPr/>
          <p:nvPr/>
        </p:nvSpPr>
        <p:spPr>
          <a:xfrm>
            <a:off x="7087869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5" name="object 1465"/>
          <p:cNvSpPr/>
          <p:nvPr/>
        </p:nvSpPr>
        <p:spPr>
          <a:xfrm>
            <a:off x="710945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6" name="object 1466"/>
          <p:cNvSpPr/>
          <p:nvPr/>
        </p:nvSpPr>
        <p:spPr>
          <a:xfrm>
            <a:off x="713231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7" name="object 1467"/>
          <p:cNvSpPr/>
          <p:nvPr/>
        </p:nvSpPr>
        <p:spPr>
          <a:xfrm>
            <a:off x="715390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8" name="object 1468"/>
          <p:cNvSpPr/>
          <p:nvPr/>
        </p:nvSpPr>
        <p:spPr>
          <a:xfrm>
            <a:off x="717676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9" name="object 1469"/>
          <p:cNvSpPr/>
          <p:nvPr/>
        </p:nvSpPr>
        <p:spPr>
          <a:xfrm>
            <a:off x="719835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0" name="object 1470"/>
          <p:cNvSpPr/>
          <p:nvPr/>
        </p:nvSpPr>
        <p:spPr>
          <a:xfrm>
            <a:off x="722121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1" name="object 1471"/>
          <p:cNvSpPr/>
          <p:nvPr/>
        </p:nvSpPr>
        <p:spPr>
          <a:xfrm>
            <a:off x="7244080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2" name="object 1472"/>
          <p:cNvSpPr/>
          <p:nvPr/>
        </p:nvSpPr>
        <p:spPr>
          <a:xfrm>
            <a:off x="726566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3" name="object 1473"/>
          <p:cNvSpPr/>
          <p:nvPr/>
        </p:nvSpPr>
        <p:spPr>
          <a:xfrm>
            <a:off x="728853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4" name="object 1474"/>
          <p:cNvSpPr/>
          <p:nvPr/>
        </p:nvSpPr>
        <p:spPr>
          <a:xfrm>
            <a:off x="731011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5" name="object 1475"/>
          <p:cNvSpPr/>
          <p:nvPr/>
        </p:nvSpPr>
        <p:spPr>
          <a:xfrm>
            <a:off x="733298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6" name="object 1476"/>
          <p:cNvSpPr/>
          <p:nvPr/>
        </p:nvSpPr>
        <p:spPr>
          <a:xfrm>
            <a:off x="735456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7" name="object 1477"/>
          <p:cNvSpPr/>
          <p:nvPr/>
        </p:nvSpPr>
        <p:spPr>
          <a:xfrm>
            <a:off x="737743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8" name="object 1478"/>
          <p:cNvSpPr/>
          <p:nvPr/>
        </p:nvSpPr>
        <p:spPr>
          <a:xfrm>
            <a:off x="7400290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9" name="object 1479"/>
          <p:cNvSpPr/>
          <p:nvPr/>
        </p:nvSpPr>
        <p:spPr>
          <a:xfrm>
            <a:off x="742188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0" name="object 1480"/>
          <p:cNvSpPr/>
          <p:nvPr/>
        </p:nvSpPr>
        <p:spPr>
          <a:xfrm>
            <a:off x="744474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1" name="object 1481"/>
          <p:cNvSpPr/>
          <p:nvPr/>
        </p:nvSpPr>
        <p:spPr>
          <a:xfrm>
            <a:off x="746633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2" name="object 1482"/>
          <p:cNvSpPr/>
          <p:nvPr/>
        </p:nvSpPr>
        <p:spPr>
          <a:xfrm>
            <a:off x="748919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3" name="object 1483"/>
          <p:cNvSpPr/>
          <p:nvPr/>
        </p:nvSpPr>
        <p:spPr>
          <a:xfrm>
            <a:off x="751078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4" name="object 1484"/>
          <p:cNvSpPr/>
          <p:nvPr/>
        </p:nvSpPr>
        <p:spPr>
          <a:xfrm>
            <a:off x="753364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5" name="object 1485"/>
          <p:cNvSpPr/>
          <p:nvPr/>
        </p:nvSpPr>
        <p:spPr>
          <a:xfrm>
            <a:off x="7556500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6" name="object 1486"/>
          <p:cNvSpPr/>
          <p:nvPr/>
        </p:nvSpPr>
        <p:spPr>
          <a:xfrm>
            <a:off x="757809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7" name="object 1487"/>
          <p:cNvSpPr/>
          <p:nvPr/>
        </p:nvSpPr>
        <p:spPr>
          <a:xfrm>
            <a:off x="760095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8" name="object 1488"/>
          <p:cNvSpPr/>
          <p:nvPr/>
        </p:nvSpPr>
        <p:spPr>
          <a:xfrm>
            <a:off x="762254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9" name="object 1489"/>
          <p:cNvSpPr/>
          <p:nvPr/>
        </p:nvSpPr>
        <p:spPr>
          <a:xfrm>
            <a:off x="764540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0" name="object 1490"/>
          <p:cNvSpPr/>
          <p:nvPr/>
        </p:nvSpPr>
        <p:spPr>
          <a:xfrm>
            <a:off x="7668259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1" name="object 1491"/>
          <p:cNvSpPr/>
          <p:nvPr/>
        </p:nvSpPr>
        <p:spPr>
          <a:xfrm>
            <a:off x="768985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2" name="object 1492"/>
          <p:cNvSpPr/>
          <p:nvPr/>
        </p:nvSpPr>
        <p:spPr>
          <a:xfrm>
            <a:off x="7712709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3" name="object 1493"/>
          <p:cNvSpPr/>
          <p:nvPr/>
        </p:nvSpPr>
        <p:spPr>
          <a:xfrm>
            <a:off x="773430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4" name="object 1494"/>
          <p:cNvSpPr/>
          <p:nvPr/>
        </p:nvSpPr>
        <p:spPr>
          <a:xfrm>
            <a:off x="775715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5" name="object 1495"/>
          <p:cNvSpPr/>
          <p:nvPr/>
        </p:nvSpPr>
        <p:spPr>
          <a:xfrm>
            <a:off x="777875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6" name="object 1496"/>
          <p:cNvSpPr/>
          <p:nvPr/>
        </p:nvSpPr>
        <p:spPr>
          <a:xfrm>
            <a:off x="780160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7" name="object 1497"/>
          <p:cNvSpPr/>
          <p:nvPr/>
        </p:nvSpPr>
        <p:spPr>
          <a:xfrm>
            <a:off x="7824469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8" name="object 1498"/>
          <p:cNvSpPr/>
          <p:nvPr/>
        </p:nvSpPr>
        <p:spPr>
          <a:xfrm>
            <a:off x="784605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9" name="object 1499"/>
          <p:cNvSpPr/>
          <p:nvPr/>
        </p:nvSpPr>
        <p:spPr>
          <a:xfrm>
            <a:off x="7868919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0" name="object 1500"/>
          <p:cNvSpPr/>
          <p:nvPr/>
        </p:nvSpPr>
        <p:spPr>
          <a:xfrm>
            <a:off x="789050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1" name="object 1501"/>
          <p:cNvSpPr/>
          <p:nvPr/>
        </p:nvSpPr>
        <p:spPr>
          <a:xfrm>
            <a:off x="791336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2" name="object 1502"/>
          <p:cNvSpPr/>
          <p:nvPr/>
        </p:nvSpPr>
        <p:spPr>
          <a:xfrm>
            <a:off x="793495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3" name="object 1503"/>
          <p:cNvSpPr/>
          <p:nvPr/>
        </p:nvSpPr>
        <p:spPr>
          <a:xfrm>
            <a:off x="795781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4" name="object 1504"/>
          <p:cNvSpPr/>
          <p:nvPr/>
        </p:nvSpPr>
        <p:spPr>
          <a:xfrm>
            <a:off x="7980680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5" name="object 1505"/>
          <p:cNvSpPr/>
          <p:nvPr/>
        </p:nvSpPr>
        <p:spPr>
          <a:xfrm>
            <a:off x="800226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6" name="object 1506"/>
          <p:cNvSpPr/>
          <p:nvPr/>
        </p:nvSpPr>
        <p:spPr>
          <a:xfrm>
            <a:off x="8025130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7" name="object 1507"/>
          <p:cNvSpPr/>
          <p:nvPr/>
        </p:nvSpPr>
        <p:spPr>
          <a:xfrm>
            <a:off x="804671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8" name="object 1508"/>
          <p:cNvSpPr/>
          <p:nvPr/>
        </p:nvSpPr>
        <p:spPr>
          <a:xfrm>
            <a:off x="806958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9" name="object 1509"/>
          <p:cNvSpPr/>
          <p:nvPr/>
        </p:nvSpPr>
        <p:spPr>
          <a:xfrm>
            <a:off x="8091169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0" name="object 1510"/>
          <p:cNvSpPr/>
          <p:nvPr/>
        </p:nvSpPr>
        <p:spPr>
          <a:xfrm>
            <a:off x="811403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1" name="object 1511"/>
          <p:cNvSpPr/>
          <p:nvPr/>
        </p:nvSpPr>
        <p:spPr>
          <a:xfrm>
            <a:off x="8136890" y="40055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2" name="object 1512"/>
          <p:cNvSpPr/>
          <p:nvPr/>
        </p:nvSpPr>
        <p:spPr>
          <a:xfrm>
            <a:off x="8158480" y="400557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2540" y="0"/>
                </a:lnTo>
                <a:lnTo>
                  <a:pt x="5079" y="0"/>
                </a:lnTo>
                <a:lnTo>
                  <a:pt x="7620" y="0"/>
                </a:ln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3" name="object 1513"/>
          <p:cNvSpPr/>
          <p:nvPr/>
        </p:nvSpPr>
        <p:spPr>
          <a:xfrm>
            <a:off x="8181340" y="400304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70">
                <a:moveTo>
                  <a:pt x="0" y="1270"/>
                </a:moveTo>
                <a:lnTo>
                  <a:pt x="3809" y="0"/>
                </a:lnTo>
                <a:lnTo>
                  <a:pt x="6350" y="0"/>
                </a:ln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4" name="object 1514"/>
          <p:cNvSpPr/>
          <p:nvPr/>
        </p:nvSpPr>
        <p:spPr>
          <a:xfrm>
            <a:off x="8202930" y="399795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0" y="2539"/>
                </a:moveTo>
                <a:lnTo>
                  <a:pt x="3810" y="1269"/>
                </a:lnTo>
                <a:lnTo>
                  <a:pt x="7620" y="0"/>
                </a:ln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5" name="object 1515"/>
          <p:cNvSpPr/>
          <p:nvPr/>
        </p:nvSpPr>
        <p:spPr>
          <a:xfrm>
            <a:off x="8224519" y="399034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59" h="3810">
                <a:moveTo>
                  <a:pt x="0" y="3810"/>
                </a:moveTo>
                <a:lnTo>
                  <a:pt x="3809" y="2540"/>
                </a:lnTo>
                <a:lnTo>
                  <a:pt x="6350" y="1270"/>
                </a:ln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6" name="object 1516"/>
          <p:cNvSpPr/>
          <p:nvPr/>
        </p:nvSpPr>
        <p:spPr>
          <a:xfrm>
            <a:off x="8244840" y="398017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59" h="5079">
                <a:moveTo>
                  <a:pt x="0" y="5080"/>
                </a:moveTo>
                <a:lnTo>
                  <a:pt x="3809" y="3810"/>
                </a:lnTo>
                <a:lnTo>
                  <a:pt x="6350" y="2540"/>
                </a:ln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7" name="object 1517"/>
          <p:cNvSpPr/>
          <p:nvPr/>
        </p:nvSpPr>
        <p:spPr>
          <a:xfrm>
            <a:off x="8265159" y="396875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6350"/>
                </a:moveTo>
                <a:lnTo>
                  <a:pt x="2540" y="3810"/>
                </a:lnTo>
                <a:lnTo>
                  <a:pt x="6350" y="2539"/>
                </a:lnTo>
                <a:lnTo>
                  <a:pt x="889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8" name="object 1518"/>
          <p:cNvSpPr/>
          <p:nvPr/>
        </p:nvSpPr>
        <p:spPr>
          <a:xfrm>
            <a:off x="8284209" y="395605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6350"/>
                </a:moveTo>
                <a:lnTo>
                  <a:pt x="2540" y="5080"/>
                </a:lnTo>
                <a:lnTo>
                  <a:pt x="5080" y="2539"/>
                </a:lnTo>
                <a:lnTo>
                  <a:pt x="889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9" name="object 1519"/>
          <p:cNvSpPr/>
          <p:nvPr/>
        </p:nvSpPr>
        <p:spPr>
          <a:xfrm>
            <a:off x="8300719" y="3942079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20">
                <a:moveTo>
                  <a:pt x="0" y="7620"/>
                </a:moveTo>
                <a:lnTo>
                  <a:pt x="3809" y="5080"/>
                </a:lnTo>
                <a:lnTo>
                  <a:pt x="6350" y="2540"/>
                </a:lnTo>
                <a:lnTo>
                  <a:pt x="8889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0" name="object 1520"/>
          <p:cNvSpPr/>
          <p:nvPr/>
        </p:nvSpPr>
        <p:spPr>
          <a:xfrm>
            <a:off x="8317230" y="392557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19"/>
                </a:moveTo>
                <a:lnTo>
                  <a:pt x="2540" y="5079"/>
                </a:lnTo>
                <a:lnTo>
                  <a:pt x="5079" y="2539"/>
                </a:lnTo>
                <a:lnTo>
                  <a:pt x="762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1" name="object 1521"/>
          <p:cNvSpPr/>
          <p:nvPr/>
        </p:nvSpPr>
        <p:spPr>
          <a:xfrm>
            <a:off x="8332469" y="3909059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8889"/>
                </a:moveTo>
                <a:lnTo>
                  <a:pt x="2539" y="5079"/>
                </a:lnTo>
                <a:lnTo>
                  <a:pt x="5079" y="2539"/>
                </a:lnTo>
                <a:lnTo>
                  <a:pt x="762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2" name="object 1522"/>
          <p:cNvSpPr/>
          <p:nvPr/>
        </p:nvSpPr>
        <p:spPr>
          <a:xfrm>
            <a:off x="8346440" y="3890009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10159"/>
                </a:moveTo>
                <a:lnTo>
                  <a:pt x="2539" y="6350"/>
                </a:lnTo>
                <a:lnTo>
                  <a:pt x="3809" y="3809"/>
                </a:ln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3" name="object 1523"/>
          <p:cNvSpPr/>
          <p:nvPr/>
        </p:nvSpPr>
        <p:spPr>
          <a:xfrm>
            <a:off x="8357869" y="3870959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10159"/>
                </a:moveTo>
                <a:lnTo>
                  <a:pt x="2539" y="6350"/>
                </a:lnTo>
                <a:lnTo>
                  <a:pt x="3809" y="3809"/>
                </a:ln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4" name="object 1524"/>
          <p:cNvSpPr/>
          <p:nvPr/>
        </p:nvSpPr>
        <p:spPr>
          <a:xfrm>
            <a:off x="8369300" y="385064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09" h="10160">
                <a:moveTo>
                  <a:pt x="0" y="10160"/>
                </a:moveTo>
                <a:lnTo>
                  <a:pt x="1270" y="7620"/>
                </a:lnTo>
                <a:lnTo>
                  <a:pt x="2540" y="3810"/>
                </a:lnTo>
                <a:lnTo>
                  <a:pt x="380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5" name="object 1525"/>
          <p:cNvSpPr/>
          <p:nvPr/>
        </p:nvSpPr>
        <p:spPr>
          <a:xfrm>
            <a:off x="8378190" y="383032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40" h="10160">
                <a:moveTo>
                  <a:pt x="0" y="10159"/>
                </a:moveTo>
                <a:lnTo>
                  <a:pt x="0" y="6349"/>
                </a:lnTo>
                <a:lnTo>
                  <a:pt x="1269" y="3809"/>
                </a:lnTo>
                <a:lnTo>
                  <a:pt x="253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6" name="object 1526"/>
          <p:cNvSpPr/>
          <p:nvPr/>
        </p:nvSpPr>
        <p:spPr>
          <a:xfrm>
            <a:off x="8383269" y="3808729"/>
            <a:ext cx="2540" cy="10160"/>
          </a:xfrm>
          <a:custGeom>
            <a:avLst/>
            <a:gdLst/>
            <a:ahLst/>
            <a:cxnLst/>
            <a:rect l="l" t="t" r="r" b="b"/>
            <a:pathLst>
              <a:path w="2540" h="10160">
                <a:moveTo>
                  <a:pt x="0" y="10160"/>
                </a:moveTo>
                <a:lnTo>
                  <a:pt x="1270" y="6350"/>
                </a:lnTo>
                <a:lnTo>
                  <a:pt x="2539" y="3810"/>
                </a:lnTo>
                <a:lnTo>
                  <a:pt x="253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7" name="object 1527"/>
          <p:cNvSpPr/>
          <p:nvPr/>
        </p:nvSpPr>
        <p:spPr>
          <a:xfrm>
            <a:off x="8387080" y="378587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29">
                <a:moveTo>
                  <a:pt x="0" y="11429"/>
                </a:moveTo>
                <a:lnTo>
                  <a:pt x="1270" y="7619"/>
                </a:lnTo>
                <a:lnTo>
                  <a:pt x="1270" y="3809"/>
                </a:lnTo>
                <a:lnTo>
                  <a:pt x="127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8" name="object 1528"/>
          <p:cNvSpPr/>
          <p:nvPr/>
        </p:nvSpPr>
        <p:spPr>
          <a:xfrm>
            <a:off x="8388350" y="37642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9" name="object 1529"/>
          <p:cNvSpPr/>
          <p:nvPr/>
        </p:nvSpPr>
        <p:spPr>
          <a:xfrm>
            <a:off x="8388350" y="37414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0" name="object 1530"/>
          <p:cNvSpPr/>
          <p:nvPr/>
        </p:nvSpPr>
        <p:spPr>
          <a:xfrm>
            <a:off x="8388350" y="37185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1" name="object 1531"/>
          <p:cNvSpPr/>
          <p:nvPr/>
        </p:nvSpPr>
        <p:spPr>
          <a:xfrm>
            <a:off x="8388350" y="36969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2" name="object 1532"/>
          <p:cNvSpPr/>
          <p:nvPr/>
        </p:nvSpPr>
        <p:spPr>
          <a:xfrm>
            <a:off x="8388350" y="36741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3" name="object 1533"/>
          <p:cNvSpPr/>
          <p:nvPr/>
        </p:nvSpPr>
        <p:spPr>
          <a:xfrm>
            <a:off x="8388350" y="36525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4" name="object 1534"/>
          <p:cNvSpPr/>
          <p:nvPr/>
        </p:nvSpPr>
        <p:spPr>
          <a:xfrm>
            <a:off x="8388350" y="36296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5" name="object 1535"/>
          <p:cNvSpPr/>
          <p:nvPr/>
        </p:nvSpPr>
        <p:spPr>
          <a:xfrm>
            <a:off x="8388350" y="36080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6" name="object 1536"/>
          <p:cNvSpPr/>
          <p:nvPr/>
        </p:nvSpPr>
        <p:spPr>
          <a:xfrm>
            <a:off x="8388350" y="35852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7" name="object 1537"/>
          <p:cNvSpPr/>
          <p:nvPr/>
        </p:nvSpPr>
        <p:spPr>
          <a:xfrm>
            <a:off x="8388350" y="35623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8" name="object 1538"/>
          <p:cNvSpPr/>
          <p:nvPr/>
        </p:nvSpPr>
        <p:spPr>
          <a:xfrm>
            <a:off x="8388350" y="35407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9" name="object 1539"/>
          <p:cNvSpPr/>
          <p:nvPr/>
        </p:nvSpPr>
        <p:spPr>
          <a:xfrm>
            <a:off x="8388350" y="35179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0" name="object 1540"/>
          <p:cNvSpPr/>
          <p:nvPr/>
        </p:nvSpPr>
        <p:spPr>
          <a:xfrm>
            <a:off x="8388350" y="34963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1" name="object 1541"/>
          <p:cNvSpPr/>
          <p:nvPr/>
        </p:nvSpPr>
        <p:spPr>
          <a:xfrm>
            <a:off x="8388350" y="34734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2" name="object 1542"/>
          <p:cNvSpPr/>
          <p:nvPr/>
        </p:nvSpPr>
        <p:spPr>
          <a:xfrm>
            <a:off x="8388350" y="34290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3" name="object 1543"/>
          <p:cNvSpPr/>
          <p:nvPr/>
        </p:nvSpPr>
        <p:spPr>
          <a:xfrm>
            <a:off x="8388350" y="34061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4" name="object 1544"/>
          <p:cNvSpPr/>
          <p:nvPr/>
        </p:nvSpPr>
        <p:spPr>
          <a:xfrm>
            <a:off x="8388350" y="33845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5" name="object 1545"/>
          <p:cNvSpPr/>
          <p:nvPr/>
        </p:nvSpPr>
        <p:spPr>
          <a:xfrm>
            <a:off x="8388350" y="33616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6" name="object 1546"/>
          <p:cNvSpPr/>
          <p:nvPr/>
        </p:nvSpPr>
        <p:spPr>
          <a:xfrm>
            <a:off x="8388350" y="33401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7" name="object 1547"/>
          <p:cNvSpPr/>
          <p:nvPr/>
        </p:nvSpPr>
        <p:spPr>
          <a:xfrm>
            <a:off x="8388350" y="33172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8" name="object 1548"/>
          <p:cNvSpPr/>
          <p:nvPr/>
        </p:nvSpPr>
        <p:spPr>
          <a:xfrm>
            <a:off x="8388350" y="32956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9" name="object 1549"/>
          <p:cNvSpPr/>
          <p:nvPr/>
        </p:nvSpPr>
        <p:spPr>
          <a:xfrm>
            <a:off x="8388350" y="32727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0" name="object 1550"/>
          <p:cNvSpPr/>
          <p:nvPr/>
        </p:nvSpPr>
        <p:spPr>
          <a:xfrm>
            <a:off x="8388350" y="32499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1" name="object 1551"/>
          <p:cNvSpPr/>
          <p:nvPr/>
        </p:nvSpPr>
        <p:spPr>
          <a:xfrm>
            <a:off x="8388350" y="32283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2" name="object 1552"/>
          <p:cNvSpPr/>
          <p:nvPr/>
        </p:nvSpPr>
        <p:spPr>
          <a:xfrm>
            <a:off x="8388350" y="32054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3" name="object 1553"/>
          <p:cNvSpPr/>
          <p:nvPr/>
        </p:nvSpPr>
        <p:spPr>
          <a:xfrm>
            <a:off x="8388350" y="318388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4" name="object 1554"/>
          <p:cNvSpPr/>
          <p:nvPr/>
        </p:nvSpPr>
        <p:spPr>
          <a:xfrm>
            <a:off x="8388350" y="31610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5" name="object 1555"/>
          <p:cNvSpPr/>
          <p:nvPr/>
        </p:nvSpPr>
        <p:spPr>
          <a:xfrm>
            <a:off x="8388350" y="3049270"/>
            <a:ext cx="0" cy="412750"/>
          </a:xfrm>
          <a:custGeom>
            <a:avLst/>
            <a:gdLst/>
            <a:ahLst/>
            <a:cxnLst/>
            <a:rect l="l" t="t" r="r" b="b"/>
            <a:pathLst>
              <a:path h="412750">
                <a:moveTo>
                  <a:pt x="0" y="0"/>
                </a:moveTo>
                <a:lnTo>
                  <a:pt x="0" y="4127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6" name="object 1556"/>
          <p:cNvSpPr/>
          <p:nvPr/>
        </p:nvSpPr>
        <p:spPr>
          <a:xfrm>
            <a:off x="8388350" y="31165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7" name="object 1557"/>
          <p:cNvSpPr/>
          <p:nvPr/>
        </p:nvSpPr>
        <p:spPr>
          <a:xfrm>
            <a:off x="8388350" y="30937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8" name="object 1558"/>
          <p:cNvSpPr/>
          <p:nvPr/>
        </p:nvSpPr>
        <p:spPr>
          <a:xfrm>
            <a:off x="8388350" y="30721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9" name="object 1559"/>
          <p:cNvSpPr/>
          <p:nvPr/>
        </p:nvSpPr>
        <p:spPr>
          <a:xfrm>
            <a:off x="8388350" y="30492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0" name="object 1560"/>
          <p:cNvSpPr/>
          <p:nvPr/>
        </p:nvSpPr>
        <p:spPr>
          <a:xfrm>
            <a:off x="8388350" y="30048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1" name="object 1561"/>
          <p:cNvSpPr/>
          <p:nvPr/>
        </p:nvSpPr>
        <p:spPr>
          <a:xfrm>
            <a:off x="8388350" y="29832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2" name="object 1562"/>
          <p:cNvSpPr/>
          <p:nvPr/>
        </p:nvSpPr>
        <p:spPr>
          <a:xfrm>
            <a:off x="8388350" y="29603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3" name="object 1563"/>
          <p:cNvSpPr/>
          <p:nvPr/>
        </p:nvSpPr>
        <p:spPr>
          <a:xfrm>
            <a:off x="8388350" y="29375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4" name="object 1564"/>
          <p:cNvSpPr/>
          <p:nvPr/>
        </p:nvSpPr>
        <p:spPr>
          <a:xfrm>
            <a:off x="8388350" y="29159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5" name="object 1565"/>
          <p:cNvSpPr/>
          <p:nvPr/>
        </p:nvSpPr>
        <p:spPr>
          <a:xfrm>
            <a:off x="8388350" y="28930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6" name="object 1566"/>
          <p:cNvSpPr/>
          <p:nvPr/>
        </p:nvSpPr>
        <p:spPr>
          <a:xfrm>
            <a:off x="8388350" y="28714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7" name="object 1567"/>
          <p:cNvSpPr/>
          <p:nvPr/>
        </p:nvSpPr>
        <p:spPr>
          <a:xfrm>
            <a:off x="8388350" y="28486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8" name="object 1568"/>
          <p:cNvSpPr/>
          <p:nvPr/>
        </p:nvSpPr>
        <p:spPr>
          <a:xfrm>
            <a:off x="8384540" y="282702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40" h="10160">
                <a:moveTo>
                  <a:pt x="2539" y="10159"/>
                </a:moveTo>
                <a:lnTo>
                  <a:pt x="1269" y="6350"/>
                </a:lnTo>
                <a:lnTo>
                  <a:pt x="1269" y="380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9" name="object 1569"/>
          <p:cNvSpPr/>
          <p:nvPr/>
        </p:nvSpPr>
        <p:spPr>
          <a:xfrm>
            <a:off x="8378190" y="2805429"/>
            <a:ext cx="3810" cy="10160"/>
          </a:xfrm>
          <a:custGeom>
            <a:avLst/>
            <a:gdLst/>
            <a:ahLst/>
            <a:cxnLst/>
            <a:rect l="l" t="t" r="r" b="b"/>
            <a:pathLst>
              <a:path w="3809" h="10160">
                <a:moveTo>
                  <a:pt x="3809" y="10160"/>
                </a:moveTo>
                <a:lnTo>
                  <a:pt x="2539" y="6350"/>
                </a:lnTo>
                <a:lnTo>
                  <a:pt x="1269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0" name="object 1570"/>
          <p:cNvSpPr/>
          <p:nvPr/>
        </p:nvSpPr>
        <p:spPr>
          <a:xfrm>
            <a:off x="8370569" y="2783839"/>
            <a:ext cx="5080" cy="11430"/>
          </a:xfrm>
          <a:custGeom>
            <a:avLst/>
            <a:gdLst/>
            <a:ahLst/>
            <a:cxnLst/>
            <a:rect l="l" t="t" r="r" b="b"/>
            <a:pathLst>
              <a:path w="5079" h="11430">
                <a:moveTo>
                  <a:pt x="5079" y="11430"/>
                </a:moveTo>
                <a:lnTo>
                  <a:pt x="2539" y="7620"/>
                </a:lnTo>
                <a:lnTo>
                  <a:pt x="1270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1" name="object 1571"/>
          <p:cNvSpPr/>
          <p:nvPr/>
        </p:nvSpPr>
        <p:spPr>
          <a:xfrm>
            <a:off x="8360409" y="276352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5080" y="10159"/>
                </a:moveTo>
                <a:lnTo>
                  <a:pt x="3810" y="7619"/>
                </a:lnTo>
                <a:lnTo>
                  <a:pt x="2540" y="380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2" name="object 1572"/>
          <p:cNvSpPr/>
          <p:nvPr/>
        </p:nvSpPr>
        <p:spPr>
          <a:xfrm>
            <a:off x="8348980" y="274573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8889"/>
                </a:moveTo>
                <a:lnTo>
                  <a:pt x="3810" y="6350"/>
                </a:lnTo>
                <a:lnTo>
                  <a:pt x="254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3" name="object 1573"/>
          <p:cNvSpPr/>
          <p:nvPr/>
        </p:nvSpPr>
        <p:spPr>
          <a:xfrm>
            <a:off x="8335009" y="272796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20" y="8889"/>
                </a:moveTo>
                <a:lnTo>
                  <a:pt x="5080" y="5079"/>
                </a:lnTo>
                <a:lnTo>
                  <a:pt x="254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4" name="object 1574"/>
          <p:cNvSpPr/>
          <p:nvPr/>
        </p:nvSpPr>
        <p:spPr>
          <a:xfrm>
            <a:off x="8319769" y="2710179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20" y="8890"/>
                </a:moveTo>
                <a:lnTo>
                  <a:pt x="6350" y="6350"/>
                </a:lnTo>
                <a:lnTo>
                  <a:pt x="2539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5" name="object 1575"/>
          <p:cNvSpPr/>
          <p:nvPr/>
        </p:nvSpPr>
        <p:spPr>
          <a:xfrm>
            <a:off x="8304530" y="269493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19">
                <a:moveTo>
                  <a:pt x="7620" y="7620"/>
                </a:moveTo>
                <a:lnTo>
                  <a:pt x="5079" y="5080"/>
                </a:lnTo>
                <a:lnTo>
                  <a:pt x="254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6" name="object 1576"/>
          <p:cNvSpPr/>
          <p:nvPr/>
        </p:nvSpPr>
        <p:spPr>
          <a:xfrm>
            <a:off x="8286750" y="2682239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8890" y="6350"/>
                </a:moveTo>
                <a:lnTo>
                  <a:pt x="6350" y="3810"/>
                </a:lnTo>
                <a:lnTo>
                  <a:pt x="2540" y="1270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7" name="object 1577"/>
          <p:cNvSpPr/>
          <p:nvPr/>
        </p:nvSpPr>
        <p:spPr>
          <a:xfrm>
            <a:off x="8267700" y="266953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59" h="5080">
                <a:moveTo>
                  <a:pt x="10159" y="5080"/>
                </a:moveTo>
                <a:lnTo>
                  <a:pt x="6350" y="3810"/>
                </a:lnTo>
                <a:lnTo>
                  <a:pt x="3809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8" name="object 1578"/>
          <p:cNvSpPr/>
          <p:nvPr/>
        </p:nvSpPr>
        <p:spPr>
          <a:xfrm>
            <a:off x="8248650" y="265811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59" h="5080">
                <a:moveTo>
                  <a:pt x="10159" y="5079"/>
                </a:moveTo>
                <a:lnTo>
                  <a:pt x="6350" y="3810"/>
                </a:lnTo>
                <a:lnTo>
                  <a:pt x="380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9" name="object 1579"/>
          <p:cNvSpPr/>
          <p:nvPr/>
        </p:nvSpPr>
        <p:spPr>
          <a:xfrm>
            <a:off x="8228330" y="264922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59" h="3810">
                <a:moveTo>
                  <a:pt x="10160" y="3809"/>
                </a:moveTo>
                <a:lnTo>
                  <a:pt x="6350" y="2539"/>
                </a:lnTo>
                <a:lnTo>
                  <a:pt x="3810" y="1269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0" name="object 1580"/>
          <p:cNvSpPr/>
          <p:nvPr/>
        </p:nvSpPr>
        <p:spPr>
          <a:xfrm>
            <a:off x="8206740" y="264287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11429" y="2539"/>
                </a:moveTo>
                <a:lnTo>
                  <a:pt x="7619" y="1269"/>
                </a:lnTo>
                <a:lnTo>
                  <a:pt x="3809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1" name="object 1581"/>
          <p:cNvSpPr/>
          <p:nvPr/>
        </p:nvSpPr>
        <p:spPr>
          <a:xfrm>
            <a:off x="8185150" y="263906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69"/>
                </a:moveTo>
                <a:lnTo>
                  <a:pt x="7620" y="0"/>
                </a:lnTo>
                <a:lnTo>
                  <a:pt x="3809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2" name="object 1582"/>
          <p:cNvSpPr/>
          <p:nvPr/>
        </p:nvSpPr>
        <p:spPr>
          <a:xfrm>
            <a:off x="816229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7619" y="0"/>
                </a:lnTo>
                <a:lnTo>
                  <a:pt x="3809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3" name="object 1583"/>
          <p:cNvSpPr/>
          <p:nvPr/>
        </p:nvSpPr>
        <p:spPr>
          <a:xfrm>
            <a:off x="8140700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4" name="object 1584"/>
          <p:cNvSpPr/>
          <p:nvPr/>
        </p:nvSpPr>
        <p:spPr>
          <a:xfrm>
            <a:off x="811784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5" name="object 1585"/>
          <p:cNvSpPr/>
          <p:nvPr/>
        </p:nvSpPr>
        <p:spPr>
          <a:xfrm>
            <a:off x="8096250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6" name="object 1586"/>
          <p:cNvSpPr/>
          <p:nvPr/>
        </p:nvSpPr>
        <p:spPr>
          <a:xfrm>
            <a:off x="807339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7" name="object 1587"/>
          <p:cNvSpPr/>
          <p:nvPr/>
        </p:nvSpPr>
        <p:spPr>
          <a:xfrm>
            <a:off x="805053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8" name="object 1588"/>
          <p:cNvSpPr/>
          <p:nvPr/>
        </p:nvSpPr>
        <p:spPr>
          <a:xfrm>
            <a:off x="802894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9" name="object 1589"/>
          <p:cNvSpPr/>
          <p:nvPr/>
        </p:nvSpPr>
        <p:spPr>
          <a:xfrm>
            <a:off x="800608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0" name="object 1590"/>
          <p:cNvSpPr/>
          <p:nvPr/>
        </p:nvSpPr>
        <p:spPr>
          <a:xfrm>
            <a:off x="7984490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1" name="object 1591"/>
          <p:cNvSpPr/>
          <p:nvPr/>
        </p:nvSpPr>
        <p:spPr>
          <a:xfrm>
            <a:off x="796163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2" name="object 1592"/>
          <p:cNvSpPr/>
          <p:nvPr/>
        </p:nvSpPr>
        <p:spPr>
          <a:xfrm>
            <a:off x="7940040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3" name="object 1593"/>
          <p:cNvSpPr/>
          <p:nvPr/>
        </p:nvSpPr>
        <p:spPr>
          <a:xfrm>
            <a:off x="791718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4" name="object 1594"/>
          <p:cNvSpPr/>
          <p:nvPr/>
        </p:nvSpPr>
        <p:spPr>
          <a:xfrm>
            <a:off x="789431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5" name="object 1595"/>
          <p:cNvSpPr/>
          <p:nvPr/>
        </p:nvSpPr>
        <p:spPr>
          <a:xfrm>
            <a:off x="787273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6" name="object 1596"/>
          <p:cNvSpPr/>
          <p:nvPr/>
        </p:nvSpPr>
        <p:spPr>
          <a:xfrm>
            <a:off x="784986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7" name="object 1597"/>
          <p:cNvSpPr/>
          <p:nvPr/>
        </p:nvSpPr>
        <p:spPr>
          <a:xfrm>
            <a:off x="7828280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8" name="object 1598"/>
          <p:cNvSpPr/>
          <p:nvPr/>
        </p:nvSpPr>
        <p:spPr>
          <a:xfrm>
            <a:off x="780541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9" name="object 1599"/>
          <p:cNvSpPr/>
          <p:nvPr/>
        </p:nvSpPr>
        <p:spPr>
          <a:xfrm>
            <a:off x="7783830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0" name="object 1600"/>
          <p:cNvSpPr/>
          <p:nvPr/>
        </p:nvSpPr>
        <p:spPr>
          <a:xfrm>
            <a:off x="776096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1" name="object 1601"/>
          <p:cNvSpPr/>
          <p:nvPr/>
        </p:nvSpPr>
        <p:spPr>
          <a:xfrm>
            <a:off x="773810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2" name="object 1602"/>
          <p:cNvSpPr/>
          <p:nvPr/>
        </p:nvSpPr>
        <p:spPr>
          <a:xfrm>
            <a:off x="771651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3" name="object 1603"/>
          <p:cNvSpPr/>
          <p:nvPr/>
        </p:nvSpPr>
        <p:spPr>
          <a:xfrm>
            <a:off x="769365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4" name="object 1604"/>
          <p:cNvSpPr/>
          <p:nvPr/>
        </p:nvSpPr>
        <p:spPr>
          <a:xfrm>
            <a:off x="7672069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5" name="object 1605"/>
          <p:cNvSpPr/>
          <p:nvPr/>
        </p:nvSpPr>
        <p:spPr>
          <a:xfrm>
            <a:off x="764920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6" name="object 1606"/>
          <p:cNvSpPr/>
          <p:nvPr/>
        </p:nvSpPr>
        <p:spPr>
          <a:xfrm>
            <a:off x="762635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7" name="object 1607"/>
          <p:cNvSpPr/>
          <p:nvPr/>
        </p:nvSpPr>
        <p:spPr>
          <a:xfrm>
            <a:off x="760475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8" name="object 1608"/>
          <p:cNvSpPr/>
          <p:nvPr/>
        </p:nvSpPr>
        <p:spPr>
          <a:xfrm>
            <a:off x="758190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9" name="object 1609"/>
          <p:cNvSpPr/>
          <p:nvPr/>
        </p:nvSpPr>
        <p:spPr>
          <a:xfrm>
            <a:off x="756030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0" name="object 1610"/>
          <p:cNvSpPr/>
          <p:nvPr/>
        </p:nvSpPr>
        <p:spPr>
          <a:xfrm>
            <a:off x="753745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1" name="object 1611"/>
          <p:cNvSpPr/>
          <p:nvPr/>
        </p:nvSpPr>
        <p:spPr>
          <a:xfrm>
            <a:off x="7515859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2" name="object 1612"/>
          <p:cNvSpPr/>
          <p:nvPr/>
        </p:nvSpPr>
        <p:spPr>
          <a:xfrm>
            <a:off x="749300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3" name="object 1613"/>
          <p:cNvSpPr/>
          <p:nvPr/>
        </p:nvSpPr>
        <p:spPr>
          <a:xfrm>
            <a:off x="747014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4" name="object 1614"/>
          <p:cNvSpPr/>
          <p:nvPr/>
        </p:nvSpPr>
        <p:spPr>
          <a:xfrm>
            <a:off x="744855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5" name="object 1615"/>
          <p:cNvSpPr/>
          <p:nvPr/>
        </p:nvSpPr>
        <p:spPr>
          <a:xfrm>
            <a:off x="742569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6" name="object 1616"/>
          <p:cNvSpPr/>
          <p:nvPr/>
        </p:nvSpPr>
        <p:spPr>
          <a:xfrm>
            <a:off x="740410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7" name="object 1617"/>
          <p:cNvSpPr/>
          <p:nvPr/>
        </p:nvSpPr>
        <p:spPr>
          <a:xfrm>
            <a:off x="738124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8" name="object 1618"/>
          <p:cNvSpPr/>
          <p:nvPr/>
        </p:nvSpPr>
        <p:spPr>
          <a:xfrm>
            <a:off x="7359650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9" name="object 1619"/>
          <p:cNvSpPr/>
          <p:nvPr/>
        </p:nvSpPr>
        <p:spPr>
          <a:xfrm>
            <a:off x="733679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0" name="object 1620"/>
          <p:cNvSpPr/>
          <p:nvPr/>
        </p:nvSpPr>
        <p:spPr>
          <a:xfrm>
            <a:off x="731393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1" name="object 1621"/>
          <p:cNvSpPr/>
          <p:nvPr/>
        </p:nvSpPr>
        <p:spPr>
          <a:xfrm>
            <a:off x="729234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2" name="object 1622"/>
          <p:cNvSpPr/>
          <p:nvPr/>
        </p:nvSpPr>
        <p:spPr>
          <a:xfrm>
            <a:off x="726948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3" name="object 1623"/>
          <p:cNvSpPr/>
          <p:nvPr/>
        </p:nvSpPr>
        <p:spPr>
          <a:xfrm>
            <a:off x="7247890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4" name="object 1624"/>
          <p:cNvSpPr/>
          <p:nvPr/>
        </p:nvSpPr>
        <p:spPr>
          <a:xfrm>
            <a:off x="722503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5" name="object 1625"/>
          <p:cNvSpPr/>
          <p:nvPr/>
        </p:nvSpPr>
        <p:spPr>
          <a:xfrm>
            <a:off x="7203440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6" name="object 1626"/>
          <p:cNvSpPr/>
          <p:nvPr/>
        </p:nvSpPr>
        <p:spPr>
          <a:xfrm>
            <a:off x="718058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7" name="object 1627"/>
          <p:cNvSpPr/>
          <p:nvPr/>
        </p:nvSpPr>
        <p:spPr>
          <a:xfrm>
            <a:off x="715771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8" name="object 1628"/>
          <p:cNvSpPr/>
          <p:nvPr/>
        </p:nvSpPr>
        <p:spPr>
          <a:xfrm>
            <a:off x="713613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9" name="object 1629"/>
          <p:cNvSpPr/>
          <p:nvPr/>
        </p:nvSpPr>
        <p:spPr>
          <a:xfrm>
            <a:off x="711326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0" name="object 1630"/>
          <p:cNvSpPr/>
          <p:nvPr/>
        </p:nvSpPr>
        <p:spPr>
          <a:xfrm>
            <a:off x="7091680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1" name="object 1631"/>
          <p:cNvSpPr/>
          <p:nvPr/>
        </p:nvSpPr>
        <p:spPr>
          <a:xfrm>
            <a:off x="706881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2" name="object 1632"/>
          <p:cNvSpPr/>
          <p:nvPr/>
        </p:nvSpPr>
        <p:spPr>
          <a:xfrm>
            <a:off x="7047230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3" name="object 1633"/>
          <p:cNvSpPr/>
          <p:nvPr/>
        </p:nvSpPr>
        <p:spPr>
          <a:xfrm>
            <a:off x="702436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4" name="object 1634"/>
          <p:cNvSpPr/>
          <p:nvPr/>
        </p:nvSpPr>
        <p:spPr>
          <a:xfrm>
            <a:off x="700150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5" name="object 1635"/>
          <p:cNvSpPr/>
          <p:nvPr/>
        </p:nvSpPr>
        <p:spPr>
          <a:xfrm>
            <a:off x="697991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6" name="object 1636"/>
          <p:cNvSpPr/>
          <p:nvPr/>
        </p:nvSpPr>
        <p:spPr>
          <a:xfrm>
            <a:off x="695705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7" name="object 1637"/>
          <p:cNvSpPr/>
          <p:nvPr/>
        </p:nvSpPr>
        <p:spPr>
          <a:xfrm>
            <a:off x="6935469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8" name="object 1638"/>
          <p:cNvSpPr/>
          <p:nvPr/>
        </p:nvSpPr>
        <p:spPr>
          <a:xfrm>
            <a:off x="691260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9" name="object 1639"/>
          <p:cNvSpPr/>
          <p:nvPr/>
        </p:nvSpPr>
        <p:spPr>
          <a:xfrm>
            <a:off x="6891019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0" name="object 1640"/>
          <p:cNvSpPr/>
          <p:nvPr/>
        </p:nvSpPr>
        <p:spPr>
          <a:xfrm>
            <a:off x="686815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1" name="object 1641"/>
          <p:cNvSpPr/>
          <p:nvPr/>
        </p:nvSpPr>
        <p:spPr>
          <a:xfrm>
            <a:off x="684530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2" name="object 1642"/>
          <p:cNvSpPr/>
          <p:nvPr/>
        </p:nvSpPr>
        <p:spPr>
          <a:xfrm>
            <a:off x="682370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3" name="object 1643"/>
          <p:cNvSpPr/>
          <p:nvPr/>
        </p:nvSpPr>
        <p:spPr>
          <a:xfrm>
            <a:off x="680085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4" name="object 1644"/>
          <p:cNvSpPr/>
          <p:nvPr/>
        </p:nvSpPr>
        <p:spPr>
          <a:xfrm>
            <a:off x="6779259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5" name="object 1645"/>
          <p:cNvSpPr/>
          <p:nvPr/>
        </p:nvSpPr>
        <p:spPr>
          <a:xfrm>
            <a:off x="675640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6" name="object 1646"/>
          <p:cNvSpPr/>
          <p:nvPr/>
        </p:nvSpPr>
        <p:spPr>
          <a:xfrm>
            <a:off x="673354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7" name="object 1647"/>
          <p:cNvSpPr/>
          <p:nvPr/>
        </p:nvSpPr>
        <p:spPr>
          <a:xfrm>
            <a:off x="671195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8" name="object 1648"/>
          <p:cNvSpPr/>
          <p:nvPr/>
        </p:nvSpPr>
        <p:spPr>
          <a:xfrm>
            <a:off x="668909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9" name="object 1649"/>
          <p:cNvSpPr/>
          <p:nvPr/>
        </p:nvSpPr>
        <p:spPr>
          <a:xfrm>
            <a:off x="666750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0" name="object 1650"/>
          <p:cNvSpPr/>
          <p:nvPr/>
        </p:nvSpPr>
        <p:spPr>
          <a:xfrm>
            <a:off x="664464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1" name="object 1651"/>
          <p:cNvSpPr/>
          <p:nvPr/>
        </p:nvSpPr>
        <p:spPr>
          <a:xfrm>
            <a:off x="6623050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2" name="object 1652"/>
          <p:cNvSpPr/>
          <p:nvPr/>
        </p:nvSpPr>
        <p:spPr>
          <a:xfrm>
            <a:off x="660019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3" name="object 1653"/>
          <p:cNvSpPr/>
          <p:nvPr/>
        </p:nvSpPr>
        <p:spPr>
          <a:xfrm>
            <a:off x="657733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4" name="object 1654"/>
          <p:cNvSpPr/>
          <p:nvPr/>
        </p:nvSpPr>
        <p:spPr>
          <a:xfrm>
            <a:off x="655574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5" name="object 1655"/>
          <p:cNvSpPr/>
          <p:nvPr/>
        </p:nvSpPr>
        <p:spPr>
          <a:xfrm>
            <a:off x="653288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6" name="object 1656"/>
          <p:cNvSpPr/>
          <p:nvPr/>
        </p:nvSpPr>
        <p:spPr>
          <a:xfrm>
            <a:off x="651129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7" name="object 1657"/>
          <p:cNvSpPr/>
          <p:nvPr/>
        </p:nvSpPr>
        <p:spPr>
          <a:xfrm>
            <a:off x="648842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8" name="object 1658"/>
          <p:cNvSpPr/>
          <p:nvPr/>
        </p:nvSpPr>
        <p:spPr>
          <a:xfrm>
            <a:off x="6466840" y="2636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9" name="object 1659"/>
          <p:cNvSpPr/>
          <p:nvPr/>
        </p:nvSpPr>
        <p:spPr>
          <a:xfrm>
            <a:off x="644397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0" name="object 1660"/>
          <p:cNvSpPr/>
          <p:nvPr/>
        </p:nvSpPr>
        <p:spPr>
          <a:xfrm>
            <a:off x="6421120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1" name="object 1661"/>
          <p:cNvSpPr/>
          <p:nvPr/>
        </p:nvSpPr>
        <p:spPr>
          <a:xfrm>
            <a:off x="6399529" y="2636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2" name="object 1662"/>
          <p:cNvSpPr txBox="1"/>
          <p:nvPr/>
        </p:nvSpPr>
        <p:spPr>
          <a:xfrm>
            <a:off x="6249670" y="2757170"/>
            <a:ext cx="1844039" cy="119634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ct val="89800"/>
              </a:lnSpc>
              <a:spcBef>
                <a:spcPts val="270"/>
              </a:spcBef>
            </a:pP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Peripheral  vasoconstriction 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– 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clinical manifestations.  Pooling of blood to  periphery, sluggish  micro</a:t>
            </a:r>
            <a:r>
              <a:rPr sz="1400" spc="-1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circulation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1663" name="object 1663"/>
          <p:cNvSpPr/>
          <p:nvPr/>
        </p:nvSpPr>
        <p:spPr>
          <a:xfrm>
            <a:off x="5408929" y="2329179"/>
            <a:ext cx="713740" cy="619760"/>
          </a:xfrm>
          <a:custGeom>
            <a:avLst/>
            <a:gdLst/>
            <a:ahLst/>
            <a:cxnLst/>
            <a:rect l="l" t="t" r="r" b="b"/>
            <a:pathLst>
              <a:path w="713739" h="619760">
                <a:moveTo>
                  <a:pt x="86360" y="0"/>
                </a:moveTo>
                <a:lnTo>
                  <a:pt x="0" y="106680"/>
                </a:lnTo>
                <a:lnTo>
                  <a:pt x="563880" y="566420"/>
                </a:lnTo>
                <a:lnTo>
                  <a:pt x="520700" y="619760"/>
                </a:lnTo>
                <a:lnTo>
                  <a:pt x="713740" y="600710"/>
                </a:lnTo>
                <a:lnTo>
                  <a:pt x="699034" y="461010"/>
                </a:lnTo>
                <a:lnTo>
                  <a:pt x="650240" y="461010"/>
                </a:lnTo>
                <a:lnTo>
                  <a:pt x="86360" y="0"/>
                </a:lnTo>
                <a:close/>
              </a:path>
              <a:path w="713739" h="619760">
                <a:moveTo>
                  <a:pt x="693420" y="407670"/>
                </a:moveTo>
                <a:lnTo>
                  <a:pt x="650240" y="461010"/>
                </a:lnTo>
                <a:lnTo>
                  <a:pt x="699034" y="461010"/>
                </a:lnTo>
                <a:lnTo>
                  <a:pt x="693420" y="407670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4" name="object 1664"/>
          <p:cNvSpPr/>
          <p:nvPr/>
        </p:nvSpPr>
        <p:spPr>
          <a:xfrm>
            <a:off x="5495290" y="232917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0"/>
                </a:moveTo>
                <a:lnTo>
                  <a:pt x="8889" y="762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5" name="object 1665"/>
          <p:cNvSpPr/>
          <p:nvPr/>
        </p:nvSpPr>
        <p:spPr>
          <a:xfrm>
            <a:off x="5511800" y="234315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0"/>
                </a:moveTo>
                <a:lnTo>
                  <a:pt x="8889" y="762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6" name="object 1666"/>
          <p:cNvSpPr/>
          <p:nvPr/>
        </p:nvSpPr>
        <p:spPr>
          <a:xfrm>
            <a:off x="5529579" y="235712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0"/>
                </a:moveTo>
                <a:lnTo>
                  <a:pt x="8890" y="761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7" name="object 1667"/>
          <p:cNvSpPr/>
          <p:nvPr/>
        </p:nvSpPr>
        <p:spPr>
          <a:xfrm>
            <a:off x="5547359" y="237108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19">
                <a:moveTo>
                  <a:pt x="0" y="0"/>
                </a:moveTo>
                <a:lnTo>
                  <a:pt x="7619" y="762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8" name="object 1668"/>
          <p:cNvSpPr/>
          <p:nvPr/>
        </p:nvSpPr>
        <p:spPr>
          <a:xfrm>
            <a:off x="5563870" y="238632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889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9" name="object 1669"/>
          <p:cNvSpPr/>
          <p:nvPr/>
        </p:nvSpPr>
        <p:spPr>
          <a:xfrm>
            <a:off x="5581650" y="240030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889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0" name="object 1670"/>
          <p:cNvSpPr/>
          <p:nvPr/>
        </p:nvSpPr>
        <p:spPr>
          <a:xfrm>
            <a:off x="5598159" y="241427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889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1" name="object 1671"/>
          <p:cNvSpPr/>
          <p:nvPr/>
        </p:nvSpPr>
        <p:spPr>
          <a:xfrm>
            <a:off x="5615940" y="242823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0"/>
                </a:moveTo>
                <a:lnTo>
                  <a:pt x="8889" y="762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2" name="object 1672"/>
          <p:cNvSpPr/>
          <p:nvPr/>
        </p:nvSpPr>
        <p:spPr>
          <a:xfrm>
            <a:off x="5633720" y="244221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19">
                <a:moveTo>
                  <a:pt x="0" y="0"/>
                </a:moveTo>
                <a:lnTo>
                  <a:pt x="7619" y="761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3" name="object 1673"/>
          <p:cNvSpPr/>
          <p:nvPr/>
        </p:nvSpPr>
        <p:spPr>
          <a:xfrm>
            <a:off x="5650229" y="245617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0"/>
                </a:moveTo>
                <a:lnTo>
                  <a:pt x="8890" y="762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4" name="object 1674"/>
          <p:cNvSpPr/>
          <p:nvPr/>
        </p:nvSpPr>
        <p:spPr>
          <a:xfrm>
            <a:off x="5668009" y="247015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0"/>
                </a:moveTo>
                <a:lnTo>
                  <a:pt x="8889" y="762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5" name="object 1675"/>
          <p:cNvSpPr/>
          <p:nvPr/>
        </p:nvSpPr>
        <p:spPr>
          <a:xfrm>
            <a:off x="5684520" y="248412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0"/>
                </a:moveTo>
                <a:lnTo>
                  <a:pt x="8889" y="761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6" name="object 1676"/>
          <p:cNvSpPr/>
          <p:nvPr/>
        </p:nvSpPr>
        <p:spPr>
          <a:xfrm>
            <a:off x="5702300" y="249936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889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7" name="object 1677"/>
          <p:cNvSpPr/>
          <p:nvPr/>
        </p:nvSpPr>
        <p:spPr>
          <a:xfrm>
            <a:off x="5720079" y="2513329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620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8" name="object 1678"/>
          <p:cNvSpPr/>
          <p:nvPr/>
        </p:nvSpPr>
        <p:spPr>
          <a:xfrm>
            <a:off x="5737859" y="2527300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619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9" name="object 1679"/>
          <p:cNvSpPr/>
          <p:nvPr/>
        </p:nvSpPr>
        <p:spPr>
          <a:xfrm>
            <a:off x="5754370" y="254127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889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0" name="object 1680"/>
          <p:cNvSpPr/>
          <p:nvPr/>
        </p:nvSpPr>
        <p:spPr>
          <a:xfrm>
            <a:off x="5772150" y="255523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0"/>
                </a:moveTo>
                <a:lnTo>
                  <a:pt x="8889" y="762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1" name="object 1681"/>
          <p:cNvSpPr/>
          <p:nvPr/>
        </p:nvSpPr>
        <p:spPr>
          <a:xfrm>
            <a:off x="5788659" y="256921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0"/>
                </a:moveTo>
                <a:lnTo>
                  <a:pt x="8889" y="761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2" name="object 1682"/>
          <p:cNvSpPr/>
          <p:nvPr/>
        </p:nvSpPr>
        <p:spPr>
          <a:xfrm>
            <a:off x="5806440" y="258317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0"/>
                </a:moveTo>
                <a:lnTo>
                  <a:pt x="8889" y="762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3" name="object 1683"/>
          <p:cNvSpPr/>
          <p:nvPr/>
        </p:nvSpPr>
        <p:spPr>
          <a:xfrm>
            <a:off x="5824220" y="259715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19">
                <a:moveTo>
                  <a:pt x="0" y="0"/>
                </a:moveTo>
                <a:lnTo>
                  <a:pt x="7619" y="762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4" name="object 1684"/>
          <p:cNvSpPr/>
          <p:nvPr/>
        </p:nvSpPr>
        <p:spPr>
          <a:xfrm>
            <a:off x="5840729" y="261238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890" y="635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5" name="object 1685"/>
          <p:cNvSpPr/>
          <p:nvPr/>
        </p:nvSpPr>
        <p:spPr>
          <a:xfrm>
            <a:off x="5858509" y="262636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889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6" name="object 1686"/>
          <p:cNvSpPr/>
          <p:nvPr/>
        </p:nvSpPr>
        <p:spPr>
          <a:xfrm>
            <a:off x="5875020" y="264032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889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7" name="object 1687"/>
          <p:cNvSpPr/>
          <p:nvPr/>
        </p:nvSpPr>
        <p:spPr>
          <a:xfrm>
            <a:off x="5892800" y="265430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889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8" name="object 1688"/>
          <p:cNvSpPr/>
          <p:nvPr/>
        </p:nvSpPr>
        <p:spPr>
          <a:xfrm>
            <a:off x="5910579" y="2668270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620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9" name="object 1689"/>
          <p:cNvSpPr/>
          <p:nvPr/>
        </p:nvSpPr>
        <p:spPr>
          <a:xfrm>
            <a:off x="5927090" y="268223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0"/>
                </a:moveTo>
                <a:lnTo>
                  <a:pt x="8889" y="762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0" name="object 1690"/>
          <p:cNvSpPr/>
          <p:nvPr/>
        </p:nvSpPr>
        <p:spPr>
          <a:xfrm>
            <a:off x="5944870" y="269621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0"/>
                </a:moveTo>
                <a:lnTo>
                  <a:pt x="8889" y="761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1" name="object 1691"/>
          <p:cNvSpPr/>
          <p:nvPr/>
        </p:nvSpPr>
        <p:spPr>
          <a:xfrm>
            <a:off x="5961379" y="271017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0"/>
                </a:moveTo>
                <a:lnTo>
                  <a:pt x="8890" y="762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2" name="object 1692"/>
          <p:cNvSpPr/>
          <p:nvPr/>
        </p:nvSpPr>
        <p:spPr>
          <a:xfrm>
            <a:off x="5979159" y="272542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889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3" name="object 1693"/>
          <p:cNvSpPr/>
          <p:nvPr/>
        </p:nvSpPr>
        <p:spPr>
          <a:xfrm>
            <a:off x="5996940" y="2739389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620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4" name="object 1694"/>
          <p:cNvSpPr/>
          <p:nvPr/>
        </p:nvSpPr>
        <p:spPr>
          <a:xfrm>
            <a:off x="6013450" y="275336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889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5" name="object 1695"/>
          <p:cNvSpPr/>
          <p:nvPr/>
        </p:nvSpPr>
        <p:spPr>
          <a:xfrm>
            <a:off x="6031229" y="276732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890" y="635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6" name="object 1696"/>
          <p:cNvSpPr/>
          <p:nvPr/>
        </p:nvSpPr>
        <p:spPr>
          <a:xfrm>
            <a:off x="6047740" y="278130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889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7" name="object 1697"/>
          <p:cNvSpPr/>
          <p:nvPr/>
        </p:nvSpPr>
        <p:spPr>
          <a:xfrm>
            <a:off x="6064250" y="27762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19">
                <a:moveTo>
                  <a:pt x="0" y="7619"/>
                </a:moveTo>
                <a:lnTo>
                  <a:pt x="7620" y="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8" name="object 1698"/>
          <p:cNvSpPr/>
          <p:nvPr/>
        </p:nvSpPr>
        <p:spPr>
          <a:xfrm>
            <a:off x="6078220" y="2758439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8889"/>
                </a:moveTo>
                <a:lnTo>
                  <a:pt x="761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9" name="object 1699"/>
          <p:cNvSpPr/>
          <p:nvPr/>
        </p:nvSpPr>
        <p:spPr>
          <a:xfrm>
            <a:off x="6092190" y="274066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8889"/>
                </a:moveTo>
                <a:lnTo>
                  <a:pt x="762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0" name="object 1700"/>
          <p:cNvSpPr/>
          <p:nvPr/>
        </p:nvSpPr>
        <p:spPr>
          <a:xfrm>
            <a:off x="6103620" y="2744470"/>
            <a:ext cx="1270" cy="10160"/>
          </a:xfrm>
          <a:custGeom>
            <a:avLst/>
            <a:gdLst/>
            <a:ahLst/>
            <a:cxnLst/>
            <a:rect l="l" t="t" r="r" b="b"/>
            <a:pathLst>
              <a:path w="1270" h="10160">
                <a:moveTo>
                  <a:pt x="0" y="0"/>
                </a:moveTo>
                <a:lnTo>
                  <a:pt x="1269" y="1015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1" name="object 1701"/>
          <p:cNvSpPr/>
          <p:nvPr/>
        </p:nvSpPr>
        <p:spPr>
          <a:xfrm>
            <a:off x="6106159" y="27660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2" name="object 1702"/>
          <p:cNvSpPr/>
          <p:nvPr/>
        </p:nvSpPr>
        <p:spPr>
          <a:xfrm>
            <a:off x="6107429" y="278765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30">
                <a:moveTo>
                  <a:pt x="0" y="0"/>
                </a:moveTo>
                <a:lnTo>
                  <a:pt x="1270" y="1142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3" name="object 1703"/>
          <p:cNvSpPr/>
          <p:nvPr/>
        </p:nvSpPr>
        <p:spPr>
          <a:xfrm>
            <a:off x="6109970" y="281051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30">
                <a:moveTo>
                  <a:pt x="0" y="0"/>
                </a:moveTo>
                <a:lnTo>
                  <a:pt x="1269" y="1142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4" name="object 1704"/>
          <p:cNvSpPr/>
          <p:nvPr/>
        </p:nvSpPr>
        <p:spPr>
          <a:xfrm>
            <a:off x="6112509" y="283210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30">
                <a:moveTo>
                  <a:pt x="0" y="0"/>
                </a:moveTo>
                <a:lnTo>
                  <a:pt x="1269" y="1142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5" name="object 1705"/>
          <p:cNvSpPr/>
          <p:nvPr/>
        </p:nvSpPr>
        <p:spPr>
          <a:xfrm>
            <a:off x="6115050" y="28549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6" name="object 1706"/>
          <p:cNvSpPr/>
          <p:nvPr/>
        </p:nvSpPr>
        <p:spPr>
          <a:xfrm>
            <a:off x="6116320" y="287655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30">
                <a:moveTo>
                  <a:pt x="0" y="0"/>
                </a:moveTo>
                <a:lnTo>
                  <a:pt x="1269" y="1142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7" name="object 1707"/>
          <p:cNvSpPr/>
          <p:nvPr/>
        </p:nvSpPr>
        <p:spPr>
          <a:xfrm>
            <a:off x="6118859" y="289941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30">
                <a:moveTo>
                  <a:pt x="0" y="0"/>
                </a:moveTo>
                <a:lnTo>
                  <a:pt x="1269" y="1142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8" name="object 1708"/>
          <p:cNvSpPr/>
          <p:nvPr/>
        </p:nvSpPr>
        <p:spPr>
          <a:xfrm>
            <a:off x="6118859" y="2921000"/>
            <a:ext cx="3810" cy="8890"/>
          </a:xfrm>
          <a:custGeom>
            <a:avLst/>
            <a:gdLst/>
            <a:ahLst/>
            <a:cxnLst/>
            <a:rect l="l" t="t" r="r" b="b"/>
            <a:pathLst>
              <a:path w="3810" h="8889">
                <a:moveTo>
                  <a:pt x="2539" y="0"/>
                </a:moveTo>
                <a:lnTo>
                  <a:pt x="3810" y="8889"/>
                </a:lnTo>
                <a:lnTo>
                  <a:pt x="0" y="888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9" name="object 1709"/>
          <p:cNvSpPr/>
          <p:nvPr/>
        </p:nvSpPr>
        <p:spPr>
          <a:xfrm>
            <a:off x="6097270" y="293116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0"/>
                </a:moveTo>
                <a:lnTo>
                  <a:pt x="0" y="126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0" name="object 1710"/>
          <p:cNvSpPr/>
          <p:nvPr/>
        </p:nvSpPr>
        <p:spPr>
          <a:xfrm>
            <a:off x="6074409" y="293370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0"/>
                </a:moveTo>
                <a:lnTo>
                  <a:pt x="0" y="127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1" name="object 1711"/>
          <p:cNvSpPr/>
          <p:nvPr/>
        </p:nvSpPr>
        <p:spPr>
          <a:xfrm>
            <a:off x="6052820" y="293623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0"/>
                </a:moveTo>
                <a:lnTo>
                  <a:pt x="0" y="127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2" name="object 1712"/>
          <p:cNvSpPr/>
          <p:nvPr/>
        </p:nvSpPr>
        <p:spPr>
          <a:xfrm>
            <a:off x="6031229" y="293751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0"/>
                </a:moveTo>
                <a:lnTo>
                  <a:pt x="0" y="126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3" name="object 1713"/>
          <p:cNvSpPr/>
          <p:nvPr/>
        </p:nvSpPr>
        <p:spPr>
          <a:xfrm>
            <a:off x="6008370" y="294005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0"/>
                </a:moveTo>
                <a:lnTo>
                  <a:pt x="0" y="127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4" name="object 1714"/>
          <p:cNvSpPr/>
          <p:nvPr/>
        </p:nvSpPr>
        <p:spPr>
          <a:xfrm>
            <a:off x="5985509" y="294258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0"/>
                </a:moveTo>
                <a:lnTo>
                  <a:pt x="0" y="127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5" name="object 1715"/>
          <p:cNvSpPr/>
          <p:nvPr/>
        </p:nvSpPr>
        <p:spPr>
          <a:xfrm>
            <a:off x="5963920" y="294512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0"/>
                </a:moveTo>
                <a:lnTo>
                  <a:pt x="0" y="127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6" name="object 1716"/>
          <p:cNvSpPr/>
          <p:nvPr/>
        </p:nvSpPr>
        <p:spPr>
          <a:xfrm>
            <a:off x="5942329" y="294640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0"/>
                </a:moveTo>
                <a:lnTo>
                  <a:pt x="0" y="127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7" name="object 1717"/>
          <p:cNvSpPr/>
          <p:nvPr/>
        </p:nvSpPr>
        <p:spPr>
          <a:xfrm>
            <a:off x="5929629" y="2941320"/>
            <a:ext cx="6350" cy="7620"/>
          </a:xfrm>
          <a:custGeom>
            <a:avLst/>
            <a:gdLst/>
            <a:ahLst/>
            <a:cxnLst/>
            <a:rect l="l" t="t" r="r" b="b"/>
            <a:pathLst>
              <a:path w="6350" h="7619">
                <a:moveTo>
                  <a:pt x="1270" y="7619"/>
                </a:moveTo>
                <a:lnTo>
                  <a:pt x="0" y="7619"/>
                </a:lnTo>
                <a:lnTo>
                  <a:pt x="635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8" name="object 1718"/>
          <p:cNvSpPr/>
          <p:nvPr/>
        </p:nvSpPr>
        <p:spPr>
          <a:xfrm>
            <a:off x="5943600" y="292353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89"/>
                </a:moveTo>
                <a:lnTo>
                  <a:pt x="635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9" name="object 1719"/>
          <p:cNvSpPr/>
          <p:nvPr/>
        </p:nvSpPr>
        <p:spPr>
          <a:xfrm>
            <a:off x="5957570" y="2907029"/>
            <a:ext cx="6350" cy="7620"/>
          </a:xfrm>
          <a:custGeom>
            <a:avLst/>
            <a:gdLst/>
            <a:ahLst/>
            <a:cxnLst/>
            <a:rect l="l" t="t" r="r" b="b"/>
            <a:pathLst>
              <a:path w="6350" h="7619">
                <a:moveTo>
                  <a:pt x="0" y="7620"/>
                </a:moveTo>
                <a:lnTo>
                  <a:pt x="635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0" name="object 1720"/>
          <p:cNvSpPr/>
          <p:nvPr/>
        </p:nvSpPr>
        <p:spPr>
          <a:xfrm>
            <a:off x="5966459" y="2890520"/>
            <a:ext cx="6350" cy="7620"/>
          </a:xfrm>
          <a:custGeom>
            <a:avLst/>
            <a:gdLst/>
            <a:ahLst/>
            <a:cxnLst/>
            <a:rect l="l" t="t" r="r" b="b"/>
            <a:pathLst>
              <a:path w="6350" h="7619">
                <a:moveTo>
                  <a:pt x="5079" y="7619"/>
                </a:moveTo>
                <a:lnTo>
                  <a:pt x="6350" y="5079"/>
                </a:ln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1" name="object 1721"/>
          <p:cNvSpPr/>
          <p:nvPr/>
        </p:nvSpPr>
        <p:spPr>
          <a:xfrm>
            <a:off x="5948679" y="287655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90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2" name="object 1722"/>
          <p:cNvSpPr/>
          <p:nvPr/>
        </p:nvSpPr>
        <p:spPr>
          <a:xfrm>
            <a:off x="5932170" y="2862579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761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3" name="object 1723"/>
          <p:cNvSpPr/>
          <p:nvPr/>
        </p:nvSpPr>
        <p:spPr>
          <a:xfrm>
            <a:off x="5914390" y="284861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4" name="object 1724"/>
          <p:cNvSpPr/>
          <p:nvPr/>
        </p:nvSpPr>
        <p:spPr>
          <a:xfrm>
            <a:off x="5896609" y="283463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5" name="object 1725"/>
          <p:cNvSpPr/>
          <p:nvPr/>
        </p:nvSpPr>
        <p:spPr>
          <a:xfrm>
            <a:off x="5880100" y="282067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6" name="object 1726"/>
          <p:cNvSpPr/>
          <p:nvPr/>
        </p:nvSpPr>
        <p:spPr>
          <a:xfrm>
            <a:off x="5862320" y="280670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7" name="object 1727"/>
          <p:cNvSpPr/>
          <p:nvPr/>
        </p:nvSpPr>
        <p:spPr>
          <a:xfrm>
            <a:off x="5845809" y="279146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19">
                <a:moveTo>
                  <a:pt x="7619" y="761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8" name="object 1728"/>
          <p:cNvSpPr/>
          <p:nvPr/>
        </p:nvSpPr>
        <p:spPr>
          <a:xfrm>
            <a:off x="5828029" y="277748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90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9" name="object 1729"/>
          <p:cNvSpPr/>
          <p:nvPr/>
        </p:nvSpPr>
        <p:spPr>
          <a:xfrm>
            <a:off x="5810250" y="276352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89" y="761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0" name="object 1730"/>
          <p:cNvSpPr/>
          <p:nvPr/>
        </p:nvSpPr>
        <p:spPr>
          <a:xfrm>
            <a:off x="5793740" y="274955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1" name="object 1731"/>
          <p:cNvSpPr/>
          <p:nvPr/>
        </p:nvSpPr>
        <p:spPr>
          <a:xfrm>
            <a:off x="5775959" y="273557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2" name="object 1732"/>
          <p:cNvSpPr/>
          <p:nvPr/>
        </p:nvSpPr>
        <p:spPr>
          <a:xfrm>
            <a:off x="5758179" y="272161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90" y="6350"/>
                </a:moveTo>
                <a:lnTo>
                  <a:pt x="0" y="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3" name="object 1733"/>
          <p:cNvSpPr/>
          <p:nvPr/>
        </p:nvSpPr>
        <p:spPr>
          <a:xfrm>
            <a:off x="5741670" y="2707639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761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4" name="object 1734"/>
          <p:cNvSpPr/>
          <p:nvPr/>
        </p:nvSpPr>
        <p:spPr>
          <a:xfrm>
            <a:off x="5723890" y="269367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5" name="object 1735"/>
          <p:cNvSpPr/>
          <p:nvPr/>
        </p:nvSpPr>
        <p:spPr>
          <a:xfrm>
            <a:off x="5706109" y="267970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6" name="object 1736"/>
          <p:cNvSpPr/>
          <p:nvPr/>
        </p:nvSpPr>
        <p:spPr>
          <a:xfrm>
            <a:off x="5689600" y="266446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89" y="761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7" name="object 1737"/>
          <p:cNvSpPr/>
          <p:nvPr/>
        </p:nvSpPr>
        <p:spPr>
          <a:xfrm>
            <a:off x="5671820" y="265048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89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8" name="object 1738"/>
          <p:cNvSpPr/>
          <p:nvPr/>
        </p:nvSpPr>
        <p:spPr>
          <a:xfrm>
            <a:off x="5655309" y="2636520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761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9" name="object 1739"/>
          <p:cNvSpPr/>
          <p:nvPr/>
        </p:nvSpPr>
        <p:spPr>
          <a:xfrm>
            <a:off x="5637529" y="262255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90" y="6350"/>
                </a:moveTo>
                <a:lnTo>
                  <a:pt x="0" y="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0" name="object 1740"/>
          <p:cNvSpPr/>
          <p:nvPr/>
        </p:nvSpPr>
        <p:spPr>
          <a:xfrm>
            <a:off x="5619750" y="260857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1" name="object 1741"/>
          <p:cNvSpPr/>
          <p:nvPr/>
        </p:nvSpPr>
        <p:spPr>
          <a:xfrm>
            <a:off x="5603240" y="259461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2" name="object 1742"/>
          <p:cNvSpPr/>
          <p:nvPr/>
        </p:nvSpPr>
        <p:spPr>
          <a:xfrm>
            <a:off x="5585459" y="258063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3" name="object 1743"/>
          <p:cNvSpPr/>
          <p:nvPr/>
        </p:nvSpPr>
        <p:spPr>
          <a:xfrm>
            <a:off x="5568950" y="2566670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7620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4" name="object 1744"/>
          <p:cNvSpPr/>
          <p:nvPr/>
        </p:nvSpPr>
        <p:spPr>
          <a:xfrm>
            <a:off x="5551170" y="255142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89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5" name="object 1745"/>
          <p:cNvSpPr/>
          <p:nvPr/>
        </p:nvSpPr>
        <p:spPr>
          <a:xfrm>
            <a:off x="5533390" y="253746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89" y="761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6" name="object 1746"/>
          <p:cNvSpPr/>
          <p:nvPr/>
        </p:nvSpPr>
        <p:spPr>
          <a:xfrm>
            <a:off x="5516879" y="252348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90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7" name="object 1747"/>
          <p:cNvSpPr/>
          <p:nvPr/>
        </p:nvSpPr>
        <p:spPr>
          <a:xfrm>
            <a:off x="5499100" y="250952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89" y="761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8" name="object 1748"/>
          <p:cNvSpPr/>
          <p:nvPr/>
        </p:nvSpPr>
        <p:spPr>
          <a:xfrm>
            <a:off x="5482590" y="2495550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7620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9" name="object 1749"/>
          <p:cNvSpPr/>
          <p:nvPr/>
        </p:nvSpPr>
        <p:spPr>
          <a:xfrm>
            <a:off x="5464809" y="248157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0" name="object 1750"/>
          <p:cNvSpPr/>
          <p:nvPr/>
        </p:nvSpPr>
        <p:spPr>
          <a:xfrm>
            <a:off x="5447029" y="246761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90" y="6350"/>
                </a:moveTo>
                <a:lnTo>
                  <a:pt x="0" y="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1" name="object 1751"/>
          <p:cNvSpPr/>
          <p:nvPr/>
        </p:nvSpPr>
        <p:spPr>
          <a:xfrm>
            <a:off x="5430520" y="245363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635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2" name="object 1752"/>
          <p:cNvSpPr/>
          <p:nvPr/>
        </p:nvSpPr>
        <p:spPr>
          <a:xfrm>
            <a:off x="5412740" y="243840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89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3" name="object 1753"/>
          <p:cNvSpPr/>
          <p:nvPr/>
        </p:nvSpPr>
        <p:spPr>
          <a:xfrm>
            <a:off x="5411470" y="2421889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8889"/>
                </a:moveTo>
                <a:lnTo>
                  <a:pt x="761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4" name="object 1754"/>
          <p:cNvSpPr/>
          <p:nvPr/>
        </p:nvSpPr>
        <p:spPr>
          <a:xfrm>
            <a:off x="5426709" y="240537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90"/>
                </a:moveTo>
                <a:lnTo>
                  <a:pt x="6350" y="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5" name="object 1755"/>
          <p:cNvSpPr/>
          <p:nvPr/>
        </p:nvSpPr>
        <p:spPr>
          <a:xfrm>
            <a:off x="5440679" y="238760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89"/>
                </a:moveTo>
                <a:lnTo>
                  <a:pt x="635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6" name="object 1756"/>
          <p:cNvSpPr/>
          <p:nvPr/>
        </p:nvSpPr>
        <p:spPr>
          <a:xfrm>
            <a:off x="5454650" y="2371089"/>
            <a:ext cx="6350" cy="7620"/>
          </a:xfrm>
          <a:custGeom>
            <a:avLst/>
            <a:gdLst/>
            <a:ahLst/>
            <a:cxnLst/>
            <a:rect l="l" t="t" r="r" b="b"/>
            <a:pathLst>
              <a:path w="6350" h="7619">
                <a:moveTo>
                  <a:pt x="0" y="7620"/>
                </a:moveTo>
                <a:lnTo>
                  <a:pt x="635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7" name="object 1757"/>
          <p:cNvSpPr/>
          <p:nvPr/>
        </p:nvSpPr>
        <p:spPr>
          <a:xfrm>
            <a:off x="5468620" y="235331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89"/>
                </a:moveTo>
                <a:lnTo>
                  <a:pt x="635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8" name="object 1758"/>
          <p:cNvSpPr/>
          <p:nvPr/>
        </p:nvSpPr>
        <p:spPr>
          <a:xfrm>
            <a:off x="5482590" y="2335529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8890"/>
                </a:moveTo>
                <a:lnTo>
                  <a:pt x="762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9" name="object 1759"/>
          <p:cNvSpPr/>
          <p:nvPr/>
        </p:nvSpPr>
        <p:spPr>
          <a:xfrm>
            <a:off x="6803390" y="4076700"/>
            <a:ext cx="273050" cy="1008380"/>
          </a:xfrm>
          <a:custGeom>
            <a:avLst/>
            <a:gdLst/>
            <a:ahLst/>
            <a:cxnLst/>
            <a:rect l="l" t="t" r="r" b="b"/>
            <a:pathLst>
              <a:path w="273050" h="1008379">
                <a:moveTo>
                  <a:pt x="273050" y="871219"/>
                </a:moveTo>
                <a:lnTo>
                  <a:pt x="0" y="871219"/>
                </a:lnTo>
                <a:lnTo>
                  <a:pt x="137159" y="1008380"/>
                </a:lnTo>
                <a:lnTo>
                  <a:pt x="273050" y="871219"/>
                </a:lnTo>
                <a:close/>
              </a:path>
              <a:path w="273050" h="1008379">
                <a:moveTo>
                  <a:pt x="194309" y="0"/>
                </a:moveTo>
                <a:lnTo>
                  <a:pt x="80009" y="0"/>
                </a:lnTo>
                <a:lnTo>
                  <a:pt x="80009" y="871219"/>
                </a:lnTo>
                <a:lnTo>
                  <a:pt x="194309" y="871219"/>
                </a:lnTo>
                <a:lnTo>
                  <a:pt x="194309" y="0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0" name="object 1760"/>
          <p:cNvSpPr/>
          <p:nvPr/>
        </p:nvSpPr>
        <p:spPr>
          <a:xfrm>
            <a:off x="6997700" y="40767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1" name="object 1761"/>
          <p:cNvSpPr/>
          <p:nvPr/>
        </p:nvSpPr>
        <p:spPr>
          <a:xfrm>
            <a:off x="6997700" y="409955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2" name="object 1762"/>
          <p:cNvSpPr/>
          <p:nvPr/>
        </p:nvSpPr>
        <p:spPr>
          <a:xfrm>
            <a:off x="6997700" y="41211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3" name="object 1763"/>
          <p:cNvSpPr/>
          <p:nvPr/>
        </p:nvSpPr>
        <p:spPr>
          <a:xfrm>
            <a:off x="6997700" y="414400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4" name="object 1764"/>
          <p:cNvSpPr/>
          <p:nvPr/>
        </p:nvSpPr>
        <p:spPr>
          <a:xfrm>
            <a:off x="6997700" y="41656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5" name="object 1765"/>
          <p:cNvSpPr/>
          <p:nvPr/>
        </p:nvSpPr>
        <p:spPr>
          <a:xfrm>
            <a:off x="6997700" y="41884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6" name="object 1766"/>
          <p:cNvSpPr/>
          <p:nvPr/>
        </p:nvSpPr>
        <p:spPr>
          <a:xfrm>
            <a:off x="6997700" y="42100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7" name="object 1767"/>
          <p:cNvSpPr/>
          <p:nvPr/>
        </p:nvSpPr>
        <p:spPr>
          <a:xfrm>
            <a:off x="6997700" y="42329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8" name="object 1768"/>
          <p:cNvSpPr/>
          <p:nvPr/>
        </p:nvSpPr>
        <p:spPr>
          <a:xfrm>
            <a:off x="6997700" y="42557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9" name="object 1769"/>
          <p:cNvSpPr/>
          <p:nvPr/>
        </p:nvSpPr>
        <p:spPr>
          <a:xfrm>
            <a:off x="6997700" y="42773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0" name="object 1770"/>
          <p:cNvSpPr/>
          <p:nvPr/>
        </p:nvSpPr>
        <p:spPr>
          <a:xfrm>
            <a:off x="6997700" y="43002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1" name="object 1771"/>
          <p:cNvSpPr/>
          <p:nvPr/>
        </p:nvSpPr>
        <p:spPr>
          <a:xfrm>
            <a:off x="6997700" y="43218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2" name="object 1772"/>
          <p:cNvSpPr/>
          <p:nvPr/>
        </p:nvSpPr>
        <p:spPr>
          <a:xfrm>
            <a:off x="6997700" y="43446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3" name="object 1773"/>
          <p:cNvSpPr/>
          <p:nvPr/>
        </p:nvSpPr>
        <p:spPr>
          <a:xfrm>
            <a:off x="6997700" y="43662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4" name="object 1774"/>
          <p:cNvSpPr/>
          <p:nvPr/>
        </p:nvSpPr>
        <p:spPr>
          <a:xfrm>
            <a:off x="6997700" y="43891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5" name="object 1775"/>
          <p:cNvSpPr/>
          <p:nvPr/>
        </p:nvSpPr>
        <p:spPr>
          <a:xfrm>
            <a:off x="6997700" y="44119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6" name="object 1776"/>
          <p:cNvSpPr/>
          <p:nvPr/>
        </p:nvSpPr>
        <p:spPr>
          <a:xfrm>
            <a:off x="6997700" y="44335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7" name="object 1777"/>
          <p:cNvSpPr/>
          <p:nvPr/>
        </p:nvSpPr>
        <p:spPr>
          <a:xfrm>
            <a:off x="6997700" y="44564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8" name="object 1778"/>
          <p:cNvSpPr/>
          <p:nvPr/>
        </p:nvSpPr>
        <p:spPr>
          <a:xfrm>
            <a:off x="6997700" y="44780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9" name="object 1779"/>
          <p:cNvSpPr/>
          <p:nvPr/>
        </p:nvSpPr>
        <p:spPr>
          <a:xfrm>
            <a:off x="6997700" y="45008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0" name="object 1780"/>
          <p:cNvSpPr/>
          <p:nvPr/>
        </p:nvSpPr>
        <p:spPr>
          <a:xfrm>
            <a:off x="6997700" y="45224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1" name="object 1781"/>
          <p:cNvSpPr/>
          <p:nvPr/>
        </p:nvSpPr>
        <p:spPr>
          <a:xfrm>
            <a:off x="6997700" y="45453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2" name="object 1782"/>
          <p:cNvSpPr/>
          <p:nvPr/>
        </p:nvSpPr>
        <p:spPr>
          <a:xfrm>
            <a:off x="6997700" y="45681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3" name="object 1783"/>
          <p:cNvSpPr/>
          <p:nvPr/>
        </p:nvSpPr>
        <p:spPr>
          <a:xfrm>
            <a:off x="6997700" y="45897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4" name="object 1784"/>
          <p:cNvSpPr/>
          <p:nvPr/>
        </p:nvSpPr>
        <p:spPr>
          <a:xfrm>
            <a:off x="6997700" y="46126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5" name="object 1785"/>
          <p:cNvSpPr/>
          <p:nvPr/>
        </p:nvSpPr>
        <p:spPr>
          <a:xfrm>
            <a:off x="6997700" y="46342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6" name="object 1786"/>
          <p:cNvSpPr/>
          <p:nvPr/>
        </p:nvSpPr>
        <p:spPr>
          <a:xfrm>
            <a:off x="6997700" y="46570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7" name="object 1787"/>
          <p:cNvSpPr/>
          <p:nvPr/>
        </p:nvSpPr>
        <p:spPr>
          <a:xfrm>
            <a:off x="6997700" y="46786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8" name="object 1788"/>
          <p:cNvSpPr/>
          <p:nvPr/>
        </p:nvSpPr>
        <p:spPr>
          <a:xfrm>
            <a:off x="6997700" y="47015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9" name="object 1789"/>
          <p:cNvSpPr/>
          <p:nvPr/>
        </p:nvSpPr>
        <p:spPr>
          <a:xfrm>
            <a:off x="6997700" y="47244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0" name="object 1790"/>
          <p:cNvSpPr/>
          <p:nvPr/>
        </p:nvSpPr>
        <p:spPr>
          <a:xfrm>
            <a:off x="6997700" y="47459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1" name="object 1791"/>
          <p:cNvSpPr/>
          <p:nvPr/>
        </p:nvSpPr>
        <p:spPr>
          <a:xfrm>
            <a:off x="6997700" y="47688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2" name="object 1792"/>
          <p:cNvSpPr/>
          <p:nvPr/>
        </p:nvSpPr>
        <p:spPr>
          <a:xfrm>
            <a:off x="6997700" y="47904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3" name="object 1793"/>
          <p:cNvSpPr/>
          <p:nvPr/>
        </p:nvSpPr>
        <p:spPr>
          <a:xfrm>
            <a:off x="6991984" y="4813300"/>
            <a:ext cx="11430" cy="11430"/>
          </a:xfrm>
          <a:custGeom>
            <a:avLst/>
            <a:gdLst/>
            <a:ahLst/>
            <a:cxnLst/>
            <a:rect l="l" t="t" r="r" b="b"/>
            <a:pathLst>
              <a:path w="11429" h="11429">
                <a:moveTo>
                  <a:pt x="0" y="11429"/>
                </a:moveTo>
                <a:lnTo>
                  <a:pt x="11430" y="11429"/>
                </a:lnTo>
                <a:lnTo>
                  <a:pt x="11430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99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4" name="object 1794"/>
          <p:cNvSpPr/>
          <p:nvPr/>
        </p:nvSpPr>
        <p:spPr>
          <a:xfrm>
            <a:off x="6991984" y="4834890"/>
            <a:ext cx="11430" cy="11430"/>
          </a:xfrm>
          <a:custGeom>
            <a:avLst/>
            <a:gdLst/>
            <a:ahLst/>
            <a:cxnLst/>
            <a:rect l="l" t="t" r="r" b="b"/>
            <a:pathLst>
              <a:path w="11429" h="11429">
                <a:moveTo>
                  <a:pt x="0" y="11429"/>
                </a:moveTo>
                <a:lnTo>
                  <a:pt x="11430" y="11429"/>
                </a:lnTo>
                <a:lnTo>
                  <a:pt x="11430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994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5" name="object 1795"/>
          <p:cNvSpPr/>
          <p:nvPr/>
        </p:nvSpPr>
        <p:spPr>
          <a:xfrm>
            <a:off x="6997700" y="48577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6" name="object 1796"/>
          <p:cNvSpPr/>
          <p:nvPr/>
        </p:nvSpPr>
        <p:spPr>
          <a:xfrm>
            <a:off x="6997700" y="488060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7" name="object 1797"/>
          <p:cNvSpPr/>
          <p:nvPr/>
        </p:nvSpPr>
        <p:spPr>
          <a:xfrm>
            <a:off x="6997700" y="49022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8" name="object 1798"/>
          <p:cNvSpPr/>
          <p:nvPr/>
        </p:nvSpPr>
        <p:spPr>
          <a:xfrm>
            <a:off x="6997700" y="49250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9" name="object 1799"/>
          <p:cNvSpPr/>
          <p:nvPr/>
        </p:nvSpPr>
        <p:spPr>
          <a:xfrm>
            <a:off x="6997700" y="494665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59" h="1270">
                <a:moveTo>
                  <a:pt x="0" y="0"/>
                </a:moveTo>
                <a:lnTo>
                  <a:pt x="0" y="1269"/>
                </a:lnTo>
                <a:lnTo>
                  <a:pt x="10159" y="1269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0" name="object 1800"/>
          <p:cNvSpPr/>
          <p:nvPr/>
        </p:nvSpPr>
        <p:spPr>
          <a:xfrm>
            <a:off x="7062469" y="495427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20" y="0"/>
                </a:moveTo>
                <a:lnTo>
                  <a:pt x="0" y="888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1" name="object 1801"/>
          <p:cNvSpPr/>
          <p:nvPr/>
        </p:nvSpPr>
        <p:spPr>
          <a:xfrm>
            <a:off x="7047230" y="49707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20" y="0"/>
                </a:moveTo>
                <a:lnTo>
                  <a:pt x="0" y="762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2" name="object 1802"/>
          <p:cNvSpPr/>
          <p:nvPr/>
        </p:nvSpPr>
        <p:spPr>
          <a:xfrm>
            <a:off x="7030719" y="4986020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20">
                <a:moveTo>
                  <a:pt x="8889" y="0"/>
                </a:moveTo>
                <a:lnTo>
                  <a:pt x="0" y="7619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3" name="object 1803"/>
          <p:cNvSpPr/>
          <p:nvPr/>
        </p:nvSpPr>
        <p:spPr>
          <a:xfrm>
            <a:off x="7015480" y="5001259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20" y="0"/>
                </a:moveTo>
                <a:lnTo>
                  <a:pt x="0" y="888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4" name="object 1804"/>
          <p:cNvSpPr/>
          <p:nvPr/>
        </p:nvSpPr>
        <p:spPr>
          <a:xfrm>
            <a:off x="6998969" y="5017770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20">
                <a:moveTo>
                  <a:pt x="8889" y="0"/>
                </a:moveTo>
                <a:lnTo>
                  <a:pt x="0" y="7619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5" name="object 1805"/>
          <p:cNvSpPr/>
          <p:nvPr/>
        </p:nvSpPr>
        <p:spPr>
          <a:xfrm>
            <a:off x="6983730" y="5033009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20" y="0"/>
                </a:moveTo>
                <a:lnTo>
                  <a:pt x="0" y="888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6" name="object 1806"/>
          <p:cNvSpPr/>
          <p:nvPr/>
        </p:nvSpPr>
        <p:spPr>
          <a:xfrm>
            <a:off x="6967219" y="5049520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20">
                <a:moveTo>
                  <a:pt x="8889" y="0"/>
                </a:moveTo>
                <a:lnTo>
                  <a:pt x="0" y="7619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7" name="object 1807"/>
          <p:cNvSpPr/>
          <p:nvPr/>
        </p:nvSpPr>
        <p:spPr>
          <a:xfrm>
            <a:off x="6951980" y="506475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20" y="0"/>
                </a:moveTo>
                <a:lnTo>
                  <a:pt x="0" y="761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8" name="object 1808"/>
          <p:cNvSpPr/>
          <p:nvPr/>
        </p:nvSpPr>
        <p:spPr>
          <a:xfrm>
            <a:off x="6936740" y="5081270"/>
            <a:ext cx="7620" cy="3810"/>
          </a:xfrm>
          <a:custGeom>
            <a:avLst/>
            <a:gdLst/>
            <a:ahLst/>
            <a:cxnLst/>
            <a:rect l="l" t="t" r="r" b="b"/>
            <a:pathLst>
              <a:path w="7620" h="3810">
                <a:moveTo>
                  <a:pt x="7619" y="0"/>
                </a:moveTo>
                <a:lnTo>
                  <a:pt x="3809" y="3809"/>
                </a:ln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9" name="object 1809"/>
          <p:cNvSpPr/>
          <p:nvPr/>
        </p:nvSpPr>
        <p:spPr>
          <a:xfrm>
            <a:off x="6920230" y="5066029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20">
                <a:moveTo>
                  <a:pt x="8890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0" name="object 1810"/>
          <p:cNvSpPr/>
          <p:nvPr/>
        </p:nvSpPr>
        <p:spPr>
          <a:xfrm>
            <a:off x="6904990" y="50495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19" y="761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1" name="object 1811"/>
          <p:cNvSpPr/>
          <p:nvPr/>
        </p:nvSpPr>
        <p:spPr>
          <a:xfrm>
            <a:off x="6888480" y="5034279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20">
                <a:moveTo>
                  <a:pt x="8890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2" name="object 1812"/>
          <p:cNvSpPr/>
          <p:nvPr/>
        </p:nvSpPr>
        <p:spPr>
          <a:xfrm>
            <a:off x="6873240" y="501777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19" y="761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3" name="object 1813"/>
          <p:cNvSpPr/>
          <p:nvPr/>
        </p:nvSpPr>
        <p:spPr>
          <a:xfrm>
            <a:off x="6856730" y="5002529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20">
                <a:moveTo>
                  <a:pt x="8890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4" name="object 1814"/>
          <p:cNvSpPr/>
          <p:nvPr/>
        </p:nvSpPr>
        <p:spPr>
          <a:xfrm>
            <a:off x="6841490" y="498729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19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5" name="object 1815"/>
          <p:cNvSpPr/>
          <p:nvPr/>
        </p:nvSpPr>
        <p:spPr>
          <a:xfrm>
            <a:off x="6826250" y="49707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20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6" name="object 1816"/>
          <p:cNvSpPr/>
          <p:nvPr/>
        </p:nvSpPr>
        <p:spPr>
          <a:xfrm>
            <a:off x="6809740" y="4955540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20">
                <a:moveTo>
                  <a:pt x="8889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7" name="object 1817"/>
          <p:cNvSpPr/>
          <p:nvPr/>
        </p:nvSpPr>
        <p:spPr>
          <a:xfrm>
            <a:off x="6883400" y="49263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8" name="object 1818"/>
          <p:cNvSpPr/>
          <p:nvPr/>
        </p:nvSpPr>
        <p:spPr>
          <a:xfrm>
            <a:off x="6883400" y="49034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9" name="object 1819"/>
          <p:cNvSpPr/>
          <p:nvPr/>
        </p:nvSpPr>
        <p:spPr>
          <a:xfrm>
            <a:off x="6883400" y="48806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0" name="object 1820"/>
          <p:cNvSpPr/>
          <p:nvPr/>
        </p:nvSpPr>
        <p:spPr>
          <a:xfrm>
            <a:off x="6883400" y="48590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1" name="object 1821"/>
          <p:cNvSpPr/>
          <p:nvPr/>
        </p:nvSpPr>
        <p:spPr>
          <a:xfrm>
            <a:off x="6883400" y="48361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2" name="object 1822"/>
          <p:cNvSpPr/>
          <p:nvPr/>
        </p:nvSpPr>
        <p:spPr>
          <a:xfrm>
            <a:off x="6883400" y="48145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3" name="object 1823"/>
          <p:cNvSpPr/>
          <p:nvPr/>
        </p:nvSpPr>
        <p:spPr>
          <a:xfrm>
            <a:off x="6883400" y="47917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4" name="object 1824"/>
          <p:cNvSpPr/>
          <p:nvPr/>
        </p:nvSpPr>
        <p:spPr>
          <a:xfrm>
            <a:off x="6883400" y="47701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5" name="object 1825"/>
          <p:cNvSpPr/>
          <p:nvPr/>
        </p:nvSpPr>
        <p:spPr>
          <a:xfrm>
            <a:off x="6883400" y="47472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6" name="object 1826"/>
          <p:cNvSpPr/>
          <p:nvPr/>
        </p:nvSpPr>
        <p:spPr>
          <a:xfrm>
            <a:off x="6883400" y="47244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7" name="object 1827"/>
          <p:cNvSpPr/>
          <p:nvPr/>
        </p:nvSpPr>
        <p:spPr>
          <a:xfrm>
            <a:off x="6883400" y="47028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8" name="object 1828"/>
          <p:cNvSpPr/>
          <p:nvPr/>
        </p:nvSpPr>
        <p:spPr>
          <a:xfrm>
            <a:off x="6883400" y="46799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9" name="object 1829"/>
          <p:cNvSpPr/>
          <p:nvPr/>
        </p:nvSpPr>
        <p:spPr>
          <a:xfrm>
            <a:off x="6883400" y="46583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0" name="object 1830"/>
          <p:cNvSpPr/>
          <p:nvPr/>
        </p:nvSpPr>
        <p:spPr>
          <a:xfrm>
            <a:off x="6883400" y="46355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1" name="object 1831"/>
          <p:cNvSpPr/>
          <p:nvPr/>
        </p:nvSpPr>
        <p:spPr>
          <a:xfrm>
            <a:off x="6883400" y="461390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2" name="object 1832"/>
          <p:cNvSpPr/>
          <p:nvPr/>
        </p:nvSpPr>
        <p:spPr>
          <a:xfrm>
            <a:off x="6883400" y="45910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3" name="object 1833"/>
          <p:cNvSpPr/>
          <p:nvPr/>
        </p:nvSpPr>
        <p:spPr>
          <a:xfrm>
            <a:off x="6883400" y="45681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4" name="object 1834"/>
          <p:cNvSpPr/>
          <p:nvPr/>
        </p:nvSpPr>
        <p:spPr>
          <a:xfrm>
            <a:off x="6883400" y="45466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5" name="object 1835"/>
          <p:cNvSpPr/>
          <p:nvPr/>
        </p:nvSpPr>
        <p:spPr>
          <a:xfrm>
            <a:off x="6883400" y="45237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6" name="object 1836"/>
          <p:cNvSpPr/>
          <p:nvPr/>
        </p:nvSpPr>
        <p:spPr>
          <a:xfrm>
            <a:off x="6883400" y="45021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7" name="object 1837"/>
          <p:cNvSpPr/>
          <p:nvPr/>
        </p:nvSpPr>
        <p:spPr>
          <a:xfrm>
            <a:off x="6883400" y="44792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8" name="object 1838"/>
          <p:cNvSpPr/>
          <p:nvPr/>
        </p:nvSpPr>
        <p:spPr>
          <a:xfrm>
            <a:off x="6883400" y="44577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9" name="object 1839"/>
          <p:cNvSpPr/>
          <p:nvPr/>
        </p:nvSpPr>
        <p:spPr>
          <a:xfrm>
            <a:off x="6883400" y="44348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0" name="object 1840"/>
          <p:cNvSpPr/>
          <p:nvPr/>
        </p:nvSpPr>
        <p:spPr>
          <a:xfrm>
            <a:off x="6883400" y="44119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1" name="object 1841"/>
          <p:cNvSpPr/>
          <p:nvPr/>
        </p:nvSpPr>
        <p:spPr>
          <a:xfrm>
            <a:off x="6883400" y="43903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2" name="object 1842"/>
          <p:cNvSpPr/>
          <p:nvPr/>
        </p:nvSpPr>
        <p:spPr>
          <a:xfrm>
            <a:off x="6883400" y="43675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3" name="object 1843"/>
          <p:cNvSpPr/>
          <p:nvPr/>
        </p:nvSpPr>
        <p:spPr>
          <a:xfrm>
            <a:off x="6883400" y="434594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4" name="object 1844"/>
          <p:cNvSpPr/>
          <p:nvPr/>
        </p:nvSpPr>
        <p:spPr>
          <a:xfrm>
            <a:off x="6883400" y="43230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5" name="object 1845"/>
          <p:cNvSpPr/>
          <p:nvPr/>
        </p:nvSpPr>
        <p:spPr>
          <a:xfrm>
            <a:off x="6883400" y="43014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6" name="object 1846"/>
          <p:cNvSpPr/>
          <p:nvPr/>
        </p:nvSpPr>
        <p:spPr>
          <a:xfrm>
            <a:off x="6883400" y="42786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7" name="object 1847"/>
          <p:cNvSpPr/>
          <p:nvPr/>
        </p:nvSpPr>
        <p:spPr>
          <a:xfrm>
            <a:off x="6883400" y="42557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8" name="object 1848"/>
          <p:cNvSpPr/>
          <p:nvPr/>
        </p:nvSpPr>
        <p:spPr>
          <a:xfrm>
            <a:off x="6883400" y="42341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9" name="object 1849"/>
          <p:cNvSpPr/>
          <p:nvPr/>
        </p:nvSpPr>
        <p:spPr>
          <a:xfrm>
            <a:off x="6883400" y="42113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0" name="object 1850"/>
          <p:cNvSpPr/>
          <p:nvPr/>
        </p:nvSpPr>
        <p:spPr>
          <a:xfrm>
            <a:off x="6883400" y="41897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1" name="object 1851"/>
          <p:cNvSpPr/>
          <p:nvPr/>
        </p:nvSpPr>
        <p:spPr>
          <a:xfrm>
            <a:off x="6883400" y="41668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2" name="object 1852"/>
          <p:cNvSpPr/>
          <p:nvPr/>
        </p:nvSpPr>
        <p:spPr>
          <a:xfrm>
            <a:off x="6883400" y="41452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3" name="object 1853"/>
          <p:cNvSpPr/>
          <p:nvPr/>
        </p:nvSpPr>
        <p:spPr>
          <a:xfrm>
            <a:off x="6883400" y="41224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4" name="object 1854"/>
          <p:cNvSpPr/>
          <p:nvPr/>
        </p:nvSpPr>
        <p:spPr>
          <a:xfrm>
            <a:off x="6883400" y="40995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5" name="object 1855"/>
          <p:cNvSpPr/>
          <p:nvPr/>
        </p:nvSpPr>
        <p:spPr>
          <a:xfrm>
            <a:off x="6883400" y="40779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6" name="object 1856"/>
          <p:cNvSpPr/>
          <p:nvPr/>
        </p:nvSpPr>
        <p:spPr>
          <a:xfrm>
            <a:off x="689229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7" name="object 1857"/>
          <p:cNvSpPr/>
          <p:nvPr/>
        </p:nvSpPr>
        <p:spPr>
          <a:xfrm>
            <a:off x="691515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8" name="object 1858"/>
          <p:cNvSpPr/>
          <p:nvPr/>
        </p:nvSpPr>
        <p:spPr>
          <a:xfrm>
            <a:off x="6938009" y="4076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9" name="object 1859"/>
          <p:cNvSpPr/>
          <p:nvPr/>
        </p:nvSpPr>
        <p:spPr>
          <a:xfrm>
            <a:off x="6959600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0" name="object 1860"/>
          <p:cNvSpPr/>
          <p:nvPr/>
        </p:nvSpPr>
        <p:spPr>
          <a:xfrm>
            <a:off x="6982459" y="4076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1" name="object 1861"/>
          <p:cNvSpPr/>
          <p:nvPr/>
        </p:nvSpPr>
        <p:spPr>
          <a:xfrm>
            <a:off x="5076190" y="5515609"/>
            <a:ext cx="935990" cy="275590"/>
          </a:xfrm>
          <a:custGeom>
            <a:avLst/>
            <a:gdLst/>
            <a:ahLst/>
            <a:cxnLst/>
            <a:rect l="l" t="t" r="r" b="b"/>
            <a:pathLst>
              <a:path w="935989" h="275589">
                <a:moveTo>
                  <a:pt x="137160" y="0"/>
                </a:moveTo>
                <a:lnTo>
                  <a:pt x="0" y="138429"/>
                </a:lnTo>
                <a:lnTo>
                  <a:pt x="137160" y="275589"/>
                </a:lnTo>
                <a:lnTo>
                  <a:pt x="137160" y="207009"/>
                </a:lnTo>
                <a:lnTo>
                  <a:pt x="935989" y="207009"/>
                </a:lnTo>
                <a:lnTo>
                  <a:pt x="935989" y="68579"/>
                </a:lnTo>
                <a:lnTo>
                  <a:pt x="137160" y="68579"/>
                </a:lnTo>
                <a:lnTo>
                  <a:pt x="137160" y="0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2" name="object 1862"/>
          <p:cNvSpPr/>
          <p:nvPr/>
        </p:nvSpPr>
        <p:spPr>
          <a:xfrm>
            <a:off x="6000750" y="5716270"/>
            <a:ext cx="11430" cy="6350"/>
          </a:xfrm>
          <a:custGeom>
            <a:avLst/>
            <a:gdLst/>
            <a:ahLst/>
            <a:cxnLst/>
            <a:rect l="l" t="t" r="r" b="b"/>
            <a:pathLst>
              <a:path w="11429" h="6350">
                <a:moveTo>
                  <a:pt x="11429" y="0"/>
                </a:moveTo>
                <a:lnTo>
                  <a:pt x="11429" y="6349"/>
                </a:lnTo>
                <a:lnTo>
                  <a:pt x="0" y="6349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3" name="object 1863"/>
          <p:cNvSpPr/>
          <p:nvPr/>
        </p:nvSpPr>
        <p:spPr>
          <a:xfrm>
            <a:off x="597789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4" name="object 1864"/>
          <p:cNvSpPr/>
          <p:nvPr/>
        </p:nvSpPr>
        <p:spPr>
          <a:xfrm>
            <a:off x="595630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5" name="object 1865"/>
          <p:cNvSpPr/>
          <p:nvPr/>
        </p:nvSpPr>
        <p:spPr>
          <a:xfrm>
            <a:off x="593344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6" name="object 1866"/>
          <p:cNvSpPr/>
          <p:nvPr/>
        </p:nvSpPr>
        <p:spPr>
          <a:xfrm>
            <a:off x="591185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7" name="object 1867"/>
          <p:cNvSpPr/>
          <p:nvPr/>
        </p:nvSpPr>
        <p:spPr>
          <a:xfrm>
            <a:off x="588899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8" name="object 1868"/>
          <p:cNvSpPr/>
          <p:nvPr/>
        </p:nvSpPr>
        <p:spPr>
          <a:xfrm>
            <a:off x="5867400" y="57226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9" name="object 1869"/>
          <p:cNvSpPr/>
          <p:nvPr/>
        </p:nvSpPr>
        <p:spPr>
          <a:xfrm>
            <a:off x="584454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0" name="object 1870"/>
          <p:cNvSpPr/>
          <p:nvPr/>
        </p:nvSpPr>
        <p:spPr>
          <a:xfrm>
            <a:off x="5821679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1" name="object 1871"/>
          <p:cNvSpPr/>
          <p:nvPr/>
        </p:nvSpPr>
        <p:spPr>
          <a:xfrm>
            <a:off x="580009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2" name="object 1872"/>
          <p:cNvSpPr/>
          <p:nvPr/>
        </p:nvSpPr>
        <p:spPr>
          <a:xfrm>
            <a:off x="5777229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3" name="object 1873"/>
          <p:cNvSpPr/>
          <p:nvPr/>
        </p:nvSpPr>
        <p:spPr>
          <a:xfrm>
            <a:off x="575564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4" name="object 1874"/>
          <p:cNvSpPr/>
          <p:nvPr/>
        </p:nvSpPr>
        <p:spPr>
          <a:xfrm>
            <a:off x="5732779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5" name="object 1875"/>
          <p:cNvSpPr/>
          <p:nvPr/>
        </p:nvSpPr>
        <p:spPr>
          <a:xfrm>
            <a:off x="5711190" y="57226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6" name="object 1876"/>
          <p:cNvSpPr/>
          <p:nvPr/>
        </p:nvSpPr>
        <p:spPr>
          <a:xfrm>
            <a:off x="5688329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7" name="object 1877"/>
          <p:cNvSpPr/>
          <p:nvPr/>
        </p:nvSpPr>
        <p:spPr>
          <a:xfrm>
            <a:off x="566547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8" name="object 1878"/>
          <p:cNvSpPr/>
          <p:nvPr/>
        </p:nvSpPr>
        <p:spPr>
          <a:xfrm>
            <a:off x="5643879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9" name="object 1879"/>
          <p:cNvSpPr/>
          <p:nvPr/>
        </p:nvSpPr>
        <p:spPr>
          <a:xfrm>
            <a:off x="562102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0" name="object 1880"/>
          <p:cNvSpPr/>
          <p:nvPr/>
        </p:nvSpPr>
        <p:spPr>
          <a:xfrm>
            <a:off x="5599429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1" name="object 1881"/>
          <p:cNvSpPr/>
          <p:nvPr/>
        </p:nvSpPr>
        <p:spPr>
          <a:xfrm>
            <a:off x="557657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2" name="object 1882"/>
          <p:cNvSpPr/>
          <p:nvPr/>
        </p:nvSpPr>
        <p:spPr>
          <a:xfrm>
            <a:off x="5554979" y="57226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3" name="object 1883"/>
          <p:cNvSpPr/>
          <p:nvPr/>
        </p:nvSpPr>
        <p:spPr>
          <a:xfrm>
            <a:off x="553212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4" name="object 1884"/>
          <p:cNvSpPr/>
          <p:nvPr/>
        </p:nvSpPr>
        <p:spPr>
          <a:xfrm>
            <a:off x="5509259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5" name="object 1885"/>
          <p:cNvSpPr/>
          <p:nvPr/>
        </p:nvSpPr>
        <p:spPr>
          <a:xfrm>
            <a:off x="548767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6" name="object 1886"/>
          <p:cNvSpPr/>
          <p:nvPr/>
        </p:nvSpPr>
        <p:spPr>
          <a:xfrm>
            <a:off x="5464809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7" name="object 1887"/>
          <p:cNvSpPr/>
          <p:nvPr/>
        </p:nvSpPr>
        <p:spPr>
          <a:xfrm>
            <a:off x="5443220" y="57226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8" name="object 1888"/>
          <p:cNvSpPr/>
          <p:nvPr/>
        </p:nvSpPr>
        <p:spPr>
          <a:xfrm>
            <a:off x="5420359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9" name="object 1889"/>
          <p:cNvSpPr/>
          <p:nvPr/>
        </p:nvSpPr>
        <p:spPr>
          <a:xfrm>
            <a:off x="5398770" y="57226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0" name="object 1890"/>
          <p:cNvSpPr/>
          <p:nvPr/>
        </p:nvSpPr>
        <p:spPr>
          <a:xfrm>
            <a:off x="5375909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1" name="object 1891"/>
          <p:cNvSpPr/>
          <p:nvPr/>
        </p:nvSpPr>
        <p:spPr>
          <a:xfrm>
            <a:off x="535305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2" name="object 1892"/>
          <p:cNvSpPr/>
          <p:nvPr/>
        </p:nvSpPr>
        <p:spPr>
          <a:xfrm>
            <a:off x="5331459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3" name="object 1893"/>
          <p:cNvSpPr/>
          <p:nvPr/>
        </p:nvSpPr>
        <p:spPr>
          <a:xfrm>
            <a:off x="530860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4" name="object 1894"/>
          <p:cNvSpPr/>
          <p:nvPr/>
        </p:nvSpPr>
        <p:spPr>
          <a:xfrm>
            <a:off x="5287009" y="57226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5" name="object 1895"/>
          <p:cNvSpPr/>
          <p:nvPr/>
        </p:nvSpPr>
        <p:spPr>
          <a:xfrm>
            <a:off x="526415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6" name="object 1896"/>
          <p:cNvSpPr/>
          <p:nvPr/>
        </p:nvSpPr>
        <p:spPr>
          <a:xfrm>
            <a:off x="5242559" y="57226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7" name="object 1897"/>
          <p:cNvSpPr/>
          <p:nvPr/>
        </p:nvSpPr>
        <p:spPr>
          <a:xfrm>
            <a:off x="5219700" y="57226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8" name="object 1898"/>
          <p:cNvSpPr/>
          <p:nvPr/>
        </p:nvSpPr>
        <p:spPr>
          <a:xfrm>
            <a:off x="5213350" y="57277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9" name="object 1899"/>
          <p:cNvSpPr/>
          <p:nvPr/>
        </p:nvSpPr>
        <p:spPr>
          <a:xfrm>
            <a:off x="5213350" y="57492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0" name="object 1900"/>
          <p:cNvSpPr/>
          <p:nvPr/>
        </p:nvSpPr>
        <p:spPr>
          <a:xfrm>
            <a:off x="5213350" y="57721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1" name="object 1901"/>
          <p:cNvSpPr/>
          <p:nvPr/>
        </p:nvSpPr>
        <p:spPr>
          <a:xfrm>
            <a:off x="5203190" y="578104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20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2" name="object 1902"/>
          <p:cNvSpPr/>
          <p:nvPr/>
        </p:nvSpPr>
        <p:spPr>
          <a:xfrm>
            <a:off x="5187950" y="576452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20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3" name="object 1903"/>
          <p:cNvSpPr/>
          <p:nvPr/>
        </p:nvSpPr>
        <p:spPr>
          <a:xfrm>
            <a:off x="5171440" y="574929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20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4" name="object 1904"/>
          <p:cNvSpPr/>
          <p:nvPr/>
        </p:nvSpPr>
        <p:spPr>
          <a:xfrm>
            <a:off x="5156200" y="57327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20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5" name="object 1905"/>
          <p:cNvSpPr/>
          <p:nvPr/>
        </p:nvSpPr>
        <p:spPr>
          <a:xfrm>
            <a:off x="5140959" y="571754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19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6" name="object 1906"/>
          <p:cNvSpPr/>
          <p:nvPr/>
        </p:nvSpPr>
        <p:spPr>
          <a:xfrm>
            <a:off x="5124450" y="57023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20" y="761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7" name="object 1907"/>
          <p:cNvSpPr/>
          <p:nvPr/>
        </p:nvSpPr>
        <p:spPr>
          <a:xfrm>
            <a:off x="5109209" y="568579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19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8" name="object 1908"/>
          <p:cNvSpPr/>
          <p:nvPr/>
        </p:nvSpPr>
        <p:spPr>
          <a:xfrm>
            <a:off x="5092700" y="567055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20" y="761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9" name="object 1909"/>
          <p:cNvSpPr/>
          <p:nvPr/>
        </p:nvSpPr>
        <p:spPr>
          <a:xfrm>
            <a:off x="5077459" y="565404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19" y="762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0" name="object 1910"/>
          <p:cNvSpPr/>
          <p:nvPr/>
        </p:nvSpPr>
        <p:spPr>
          <a:xfrm>
            <a:off x="5083809" y="56388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19"/>
                </a:moveTo>
                <a:lnTo>
                  <a:pt x="761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1" name="object 1911"/>
          <p:cNvSpPr/>
          <p:nvPr/>
        </p:nvSpPr>
        <p:spPr>
          <a:xfrm>
            <a:off x="5099050" y="562229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8890"/>
                </a:moveTo>
                <a:lnTo>
                  <a:pt x="762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2" name="object 1912"/>
          <p:cNvSpPr/>
          <p:nvPr/>
        </p:nvSpPr>
        <p:spPr>
          <a:xfrm>
            <a:off x="5114290" y="560705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20">
                <a:moveTo>
                  <a:pt x="0" y="7619"/>
                </a:moveTo>
                <a:lnTo>
                  <a:pt x="888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3" name="object 1913"/>
          <p:cNvSpPr/>
          <p:nvPr/>
        </p:nvSpPr>
        <p:spPr>
          <a:xfrm>
            <a:off x="5130800" y="559054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8890"/>
                </a:moveTo>
                <a:lnTo>
                  <a:pt x="762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4" name="object 1914"/>
          <p:cNvSpPr/>
          <p:nvPr/>
        </p:nvSpPr>
        <p:spPr>
          <a:xfrm>
            <a:off x="5146040" y="557530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20">
                <a:moveTo>
                  <a:pt x="0" y="7619"/>
                </a:moveTo>
                <a:lnTo>
                  <a:pt x="888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5" name="object 1915"/>
          <p:cNvSpPr/>
          <p:nvPr/>
        </p:nvSpPr>
        <p:spPr>
          <a:xfrm>
            <a:off x="5162550" y="556005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19"/>
                </a:moveTo>
                <a:lnTo>
                  <a:pt x="762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6" name="object 1916"/>
          <p:cNvSpPr/>
          <p:nvPr/>
        </p:nvSpPr>
        <p:spPr>
          <a:xfrm>
            <a:off x="5177790" y="554355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20">
                <a:moveTo>
                  <a:pt x="0" y="7619"/>
                </a:moveTo>
                <a:lnTo>
                  <a:pt x="888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7" name="object 1917"/>
          <p:cNvSpPr/>
          <p:nvPr/>
        </p:nvSpPr>
        <p:spPr>
          <a:xfrm>
            <a:off x="5194300" y="552830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19"/>
                </a:moveTo>
                <a:lnTo>
                  <a:pt x="762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8" name="object 1918"/>
          <p:cNvSpPr/>
          <p:nvPr/>
        </p:nvSpPr>
        <p:spPr>
          <a:xfrm>
            <a:off x="5209540" y="5515609"/>
            <a:ext cx="3810" cy="5080"/>
          </a:xfrm>
          <a:custGeom>
            <a:avLst/>
            <a:gdLst/>
            <a:ahLst/>
            <a:cxnLst/>
            <a:rect l="l" t="t" r="r" b="b"/>
            <a:pathLst>
              <a:path w="3810" h="5079">
                <a:moveTo>
                  <a:pt x="0" y="5079"/>
                </a:moveTo>
                <a:lnTo>
                  <a:pt x="3810" y="0"/>
                </a:lnTo>
                <a:lnTo>
                  <a:pt x="3810" y="507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9" name="object 1919"/>
          <p:cNvSpPr/>
          <p:nvPr/>
        </p:nvSpPr>
        <p:spPr>
          <a:xfrm>
            <a:off x="5213350" y="55321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0" name="object 1920"/>
          <p:cNvSpPr/>
          <p:nvPr/>
        </p:nvSpPr>
        <p:spPr>
          <a:xfrm>
            <a:off x="5213350" y="55549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1" name="object 1921"/>
          <p:cNvSpPr/>
          <p:nvPr/>
        </p:nvSpPr>
        <p:spPr>
          <a:xfrm>
            <a:off x="5213350" y="5576570"/>
            <a:ext cx="3810" cy="7620"/>
          </a:xfrm>
          <a:custGeom>
            <a:avLst/>
            <a:gdLst/>
            <a:ahLst/>
            <a:cxnLst/>
            <a:rect l="l" t="t" r="r" b="b"/>
            <a:pathLst>
              <a:path w="3810" h="7620">
                <a:moveTo>
                  <a:pt x="0" y="0"/>
                </a:moveTo>
                <a:lnTo>
                  <a:pt x="0" y="7619"/>
                </a:lnTo>
                <a:lnTo>
                  <a:pt x="3810" y="761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2" name="object 1922"/>
          <p:cNvSpPr/>
          <p:nvPr/>
        </p:nvSpPr>
        <p:spPr>
          <a:xfrm>
            <a:off x="522859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3" name="object 1923"/>
          <p:cNvSpPr/>
          <p:nvPr/>
        </p:nvSpPr>
        <p:spPr>
          <a:xfrm>
            <a:off x="5251450" y="558419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4" name="object 1924"/>
          <p:cNvSpPr/>
          <p:nvPr/>
        </p:nvSpPr>
        <p:spPr>
          <a:xfrm>
            <a:off x="527304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5" name="object 1925"/>
          <p:cNvSpPr/>
          <p:nvPr/>
        </p:nvSpPr>
        <p:spPr>
          <a:xfrm>
            <a:off x="529590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6" name="object 1926"/>
          <p:cNvSpPr/>
          <p:nvPr/>
        </p:nvSpPr>
        <p:spPr>
          <a:xfrm>
            <a:off x="531749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7" name="object 1927"/>
          <p:cNvSpPr/>
          <p:nvPr/>
        </p:nvSpPr>
        <p:spPr>
          <a:xfrm>
            <a:off x="534035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8" name="object 1928"/>
          <p:cNvSpPr/>
          <p:nvPr/>
        </p:nvSpPr>
        <p:spPr>
          <a:xfrm>
            <a:off x="536194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9" name="object 1929"/>
          <p:cNvSpPr/>
          <p:nvPr/>
        </p:nvSpPr>
        <p:spPr>
          <a:xfrm>
            <a:off x="538480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0" name="object 1930"/>
          <p:cNvSpPr/>
          <p:nvPr/>
        </p:nvSpPr>
        <p:spPr>
          <a:xfrm>
            <a:off x="5407659" y="558419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1" name="object 1931"/>
          <p:cNvSpPr/>
          <p:nvPr/>
        </p:nvSpPr>
        <p:spPr>
          <a:xfrm>
            <a:off x="542925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2" name="object 1932"/>
          <p:cNvSpPr/>
          <p:nvPr/>
        </p:nvSpPr>
        <p:spPr>
          <a:xfrm>
            <a:off x="5452109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3" name="object 1933"/>
          <p:cNvSpPr/>
          <p:nvPr/>
        </p:nvSpPr>
        <p:spPr>
          <a:xfrm>
            <a:off x="547370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4" name="object 1934"/>
          <p:cNvSpPr/>
          <p:nvPr/>
        </p:nvSpPr>
        <p:spPr>
          <a:xfrm>
            <a:off x="5496559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5" name="object 1935"/>
          <p:cNvSpPr/>
          <p:nvPr/>
        </p:nvSpPr>
        <p:spPr>
          <a:xfrm>
            <a:off x="5519420" y="558419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6" name="object 1936"/>
          <p:cNvSpPr/>
          <p:nvPr/>
        </p:nvSpPr>
        <p:spPr>
          <a:xfrm>
            <a:off x="5541009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7" name="object 1937"/>
          <p:cNvSpPr/>
          <p:nvPr/>
        </p:nvSpPr>
        <p:spPr>
          <a:xfrm>
            <a:off x="5563870" y="558419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8" name="object 1938"/>
          <p:cNvSpPr/>
          <p:nvPr/>
        </p:nvSpPr>
        <p:spPr>
          <a:xfrm>
            <a:off x="5585459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9" name="object 1939"/>
          <p:cNvSpPr/>
          <p:nvPr/>
        </p:nvSpPr>
        <p:spPr>
          <a:xfrm>
            <a:off x="560832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0" name="object 1940"/>
          <p:cNvSpPr/>
          <p:nvPr/>
        </p:nvSpPr>
        <p:spPr>
          <a:xfrm>
            <a:off x="5629909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1" name="object 1941"/>
          <p:cNvSpPr/>
          <p:nvPr/>
        </p:nvSpPr>
        <p:spPr>
          <a:xfrm>
            <a:off x="565277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2" name="object 1942"/>
          <p:cNvSpPr/>
          <p:nvPr/>
        </p:nvSpPr>
        <p:spPr>
          <a:xfrm>
            <a:off x="5675629" y="558419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3" name="object 1943"/>
          <p:cNvSpPr/>
          <p:nvPr/>
        </p:nvSpPr>
        <p:spPr>
          <a:xfrm>
            <a:off x="569722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4" name="object 1944"/>
          <p:cNvSpPr/>
          <p:nvPr/>
        </p:nvSpPr>
        <p:spPr>
          <a:xfrm>
            <a:off x="5720079" y="558419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5" name="object 1945"/>
          <p:cNvSpPr/>
          <p:nvPr/>
        </p:nvSpPr>
        <p:spPr>
          <a:xfrm>
            <a:off x="574167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6" name="object 1946"/>
          <p:cNvSpPr/>
          <p:nvPr/>
        </p:nvSpPr>
        <p:spPr>
          <a:xfrm>
            <a:off x="5764529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7" name="object 1947"/>
          <p:cNvSpPr/>
          <p:nvPr/>
        </p:nvSpPr>
        <p:spPr>
          <a:xfrm>
            <a:off x="578612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8" name="object 1948"/>
          <p:cNvSpPr/>
          <p:nvPr/>
        </p:nvSpPr>
        <p:spPr>
          <a:xfrm>
            <a:off x="5808979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9" name="object 1949"/>
          <p:cNvSpPr/>
          <p:nvPr/>
        </p:nvSpPr>
        <p:spPr>
          <a:xfrm>
            <a:off x="5831840" y="558419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0" name="object 1950"/>
          <p:cNvSpPr/>
          <p:nvPr/>
        </p:nvSpPr>
        <p:spPr>
          <a:xfrm>
            <a:off x="5853429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1" name="object 1951"/>
          <p:cNvSpPr/>
          <p:nvPr/>
        </p:nvSpPr>
        <p:spPr>
          <a:xfrm>
            <a:off x="5876290" y="558419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2" name="object 1952"/>
          <p:cNvSpPr/>
          <p:nvPr/>
        </p:nvSpPr>
        <p:spPr>
          <a:xfrm>
            <a:off x="5897879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3" name="object 1953"/>
          <p:cNvSpPr/>
          <p:nvPr/>
        </p:nvSpPr>
        <p:spPr>
          <a:xfrm>
            <a:off x="592074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4" name="object 1954"/>
          <p:cNvSpPr/>
          <p:nvPr/>
        </p:nvSpPr>
        <p:spPr>
          <a:xfrm>
            <a:off x="5942329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5" name="object 1955"/>
          <p:cNvSpPr/>
          <p:nvPr/>
        </p:nvSpPr>
        <p:spPr>
          <a:xfrm>
            <a:off x="5965190" y="558419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6" name="object 1956"/>
          <p:cNvSpPr/>
          <p:nvPr/>
        </p:nvSpPr>
        <p:spPr>
          <a:xfrm>
            <a:off x="5988050" y="558419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7" name="object 1957"/>
          <p:cNvSpPr/>
          <p:nvPr/>
        </p:nvSpPr>
        <p:spPr>
          <a:xfrm>
            <a:off x="6009640" y="5584190"/>
            <a:ext cx="2540" cy="8890"/>
          </a:xfrm>
          <a:custGeom>
            <a:avLst/>
            <a:gdLst/>
            <a:ahLst/>
            <a:cxnLst/>
            <a:rect l="l" t="t" r="r" b="b"/>
            <a:pathLst>
              <a:path w="2539" h="8889">
                <a:moveTo>
                  <a:pt x="0" y="0"/>
                </a:moveTo>
                <a:lnTo>
                  <a:pt x="2539" y="0"/>
                </a:lnTo>
                <a:lnTo>
                  <a:pt x="2539" y="889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8" name="object 1958"/>
          <p:cNvSpPr/>
          <p:nvPr/>
        </p:nvSpPr>
        <p:spPr>
          <a:xfrm>
            <a:off x="6012179" y="56045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9" name="object 1959"/>
          <p:cNvSpPr/>
          <p:nvPr/>
        </p:nvSpPr>
        <p:spPr>
          <a:xfrm>
            <a:off x="6012179" y="56273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0" name="object 1960"/>
          <p:cNvSpPr/>
          <p:nvPr/>
        </p:nvSpPr>
        <p:spPr>
          <a:xfrm>
            <a:off x="6012179" y="56489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1" name="object 1961"/>
          <p:cNvSpPr/>
          <p:nvPr/>
        </p:nvSpPr>
        <p:spPr>
          <a:xfrm>
            <a:off x="6012179" y="56718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2" name="object 1962"/>
          <p:cNvSpPr/>
          <p:nvPr/>
        </p:nvSpPr>
        <p:spPr>
          <a:xfrm>
            <a:off x="6012179" y="56946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3" name="object 1963"/>
          <p:cNvSpPr/>
          <p:nvPr/>
        </p:nvSpPr>
        <p:spPr>
          <a:xfrm>
            <a:off x="2193289" y="4436109"/>
            <a:ext cx="464820" cy="628650"/>
          </a:xfrm>
          <a:custGeom>
            <a:avLst/>
            <a:gdLst/>
            <a:ahLst/>
            <a:cxnLst/>
            <a:rect l="l" t="t" r="r" b="b"/>
            <a:pathLst>
              <a:path w="464819" h="628650">
                <a:moveTo>
                  <a:pt x="219581" y="152400"/>
                </a:moveTo>
                <a:lnTo>
                  <a:pt x="59690" y="152400"/>
                </a:lnTo>
                <a:lnTo>
                  <a:pt x="346710" y="628650"/>
                </a:lnTo>
                <a:lnTo>
                  <a:pt x="464820" y="557529"/>
                </a:lnTo>
                <a:lnTo>
                  <a:pt x="219581" y="152400"/>
                </a:lnTo>
                <a:close/>
              </a:path>
              <a:path w="464819" h="628650">
                <a:moveTo>
                  <a:pt x="46990" y="0"/>
                </a:moveTo>
                <a:lnTo>
                  <a:pt x="0" y="187959"/>
                </a:lnTo>
                <a:lnTo>
                  <a:pt x="59690" y="152400"/>
                </a:lnTo>
                <a:lnTo>
                  <a:pt x="219581" y="152400"/>
                </a:lnTo>
                <a:lnTo>
                  <a:pt x="176530" y="81279"/>
                </a:lnTo>
                <a:lnTo>
                  <a:pt x="236220" y="45719"/>
                </a:lnTo>
                <a:lnTo>
                  <a:pt x="46990" y="0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4" name="object 1964"/>
          <p:cNvSpPr/>
          <p:nvPr/>
        </p:nvSpPr>
        <p:spPr>
          <a:xfrm>
            <a:off x="2534920" y="5055870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5080" y="888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5" name="object 1965"/>
          <p:cNvSpPr/>
          <p:nvPr/>
        </p:nvSpPr>
        <p:spPr>
          <a:xfrm>
            <a:off x="2523489" y="5036820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5080" y="888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6" name="object 1966"/>
          <p:cNvSpPr/>
          <p:nvPr/>
        </p:nvSpPr>
        <p:spPr>
          <a:xfrm>
            <a:off x="2512060" y="5017770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5079" y="888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7" name="object 1967"/>
          <p:cNvSpPr/>
          <p:nvPr/>
        </p:nvSpPr>
        <p:spPr>
          <a:xfrm>
            <a:off x="2500629" y="4998720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5080" y="888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8" name="object 1968"/>
          <p:cNvSpPr/>
          <p:nvPr/>
        </p:nvSpPr>
        <p:spPr>
          <a:xfrm>
            <a:off x="2489200" y="4979670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5080" y="888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9" name="object 1969"/>
          <p:cNvSpPr/>
          <p:nvPr/>
        </p:nvSpPr>
        <p:spPr>
          <a:xfrm>
            <a:off x="2477770" y="4960620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5080" y="888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0" name="object 1970"/>
          <p:cNvSpPr/>
          <p:nvPr/>
        </p:nvSpPr>
        <p:spPr>
          <a:xfrm>
            <a:off x="2465070" y="494157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888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1" name="object 1971"/>
          <p:cNvSpPr/>
          <p:nvPr/>
        </p:nvSpPr>
        <p:spPr>
          <a:xfrm>
            <a:off x="2453639" y="492252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888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2" name="object 1972"/>
          <p:cNvSpPr/>
          <p:nvPr/>
        </p:nvSpPr>
        <p:spPr>
          <a:xfrm>
            <a:off x="2442210" y="490347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888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3" name="object 1973"/>
          <p:cNvSpPr/>
          <p:nvPr/>
        </p:nvSpPr>
        <p:spPr>
          <a:xfrm>
            <a:off x="2430779" y="488315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6350" y="1016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4" name="object 1974"/>
          <p:cNvSpPr/>
          <p:nvPr/>
        </p:nvSpPr>
        <p:spPr>
          <a:xfrm>
            <a:off x="2419350" y="486410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5080" y="10160"/>
                </a:moveTo>
                <a:lnTo>
                  <a:pt x="0" y="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5" name="object 1975"/>
          <p:cNvSpPr/>
          <p:nvPr/>
        </p:nvSpPr>
        <p:spPr>
          <a:xfrm>
            <a:off x="2407920" y="484505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5080" y="10160"/>
                </a:moveTo>
                <a:lnTo>
                  <a:pt x="0" y="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6" name="object 1976"/>
          <p:cNvSpPr/>
          <p:nvPr/>
        </p:nvSpPr>
        <p:spPr>
          <a:xfrm>
            <a:off x="2396489" y="482600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5080" y="10160"/>
                </a:moveTo>
                <a:lnTo>
                  <a:pt x="0" y="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7" name="object 1977"/>
          <p:cNvSpPr/>
          <p:nvPr/>
        </p:nvSpPr>
        <p:spPr>
          <a:xfrm>
            <a:off x="2385060" y="480695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5079" y="1016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8" name="object 1978"/>
          <p:cNvSpPr/>
          <p:nvPr/>
        </p:nvSpPr>
        <p:spPr>
          <a:xfrm>
            <a:off x="2373629" y="478790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5080" y="10160"/>
                </a:moveTo>
                <a:lnTo>
                  <a:pt x="0" y="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9" name="object 1979"/>
          <p:cNvSpPr/>
          <p:nvPr/>
        </p:nvSpPr>
        <p:spPr>
          <a:xfrm>
            <a:off x="2362200" y="476885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5080" y="10160"/>
                </a:moveTo>
                <a:lnTo>
                  <a:pt x="0" y="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0" name="object 1980"/>
          <p:cNvSpPr/>
          <p:nvPr/>
        </p:nvSpPr>
        <p:spPr>
          <a:xfrm>
            <a:off x="2349500" y="474980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6350" y="1016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1" name="object 1981"/>
          <p:cNvSpPr/>
          <p:nvPr/>
        </p:nvSpPr>
        <p:spPr>
          <a:xfrm>
            <a:off x="2338070" y="473075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6350" y="1016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2" name="object 1982"/>
          <p:cNvSpPr/>
          <p:nvPr/>
        </p:nvSpPr>
        <p:spPr>
          <a:xfrm>
            <a:off x="2326639" y="471170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6350" y="1016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3" name="object 1983"/>
          <p:cNvSpPr/>
          <p:nvPr/>
        </p:nvSpPr>
        <p:spPr>
          <a:xfrm>
            <a:off x="2315210" y="469265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6350" y="1016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4" name="object 1984"/>
          <p:cNvSpPr/>
          <p:nvPr/>
        </p:nvSpPr>
        <p:spPr>
          <a:xfrm>
            <a:off x="2303779" y="467360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6350" y="1016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5" name="object 1985"/>
          <p:cNvSpPr/>
          <p:nvPr/>
        </p:nvSpPr>
        <p:spPr>
          <a:xfrm>
            <a:off x="2292350" y="465455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6350" y="10160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6" name="object 1986"/>
          <p:cNvSpPr/>
          <p:nvPr/>
        </p:nvSpPr>
        <p:spPr>
          <a:xfrm>
            <a:off x="2280920" y="463550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888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7" name="object 1987"/>
          <p:cNvSpPr/>
          <p:nvPr/>
        </p:nvSpPr>
        <p:spPr>
          <a:xfrm>
            <a:off x="2269489" y="4616450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5080" y="8889"/>
                </a:moveTo>
                <a:lnTo>
                  <a:pt x="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8" name="object 1988"/>
          <p:cNvSpPr/>
          <p:nvPr/>
        </p:nvSpPr>
        <p:spPr>
          <a:xfrm>
            <a:off x="2258060" y="4597400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5079" y="8889"/>
                </a:moveTo>
                <a:lnTo>
                  <a:pt x="0" y="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9" name="object 1989"/>
          <p:cNvSpPr/>
          <p:nvPr/>
        </p:nvSpPr>
        <p:spPr>
          <a:xfrm>
            <a:off x="2241550" y="458977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60" y="0"/>
                </a:moveTo>
                <a:lnTo>
                  <a:pt x="0" y="508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0" name="object 1990"/>
          <p:cNvSpPr/>
          <p:nvPr/>
        </p:nvSpPr>
        <p:spPr>
          <a:xfrm>
            <a:off x="2222500" y="460120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60" y="0"/>
                </a:moveTo>
                <a:lnTo>
                  <a:pt x="0" y="507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1" name="object 1991"/>
          <p:cNvSpPr/>
          <p:nvPr/>
        </p:nvSpPr>
        <p:spPr>
          <a:xfrm>
            <a:off x="2203450" y="461264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10160" y="0"/>
                </a:moveTo>
                <a:lnTo>
                  <a:pt x="0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2" name="object 1992"/>
          <p:cNvSpPr/>
          <p:nvPr/>
        </p:nvSpPr>
        <p:spPr>
          <a:xfrm>
            <a:off x="2193289" y="4613909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1270" y="10159"/>
                </a:moveTo>
                <a:lnTo>
                  <a:pt x="0" y="10159"/>
                </a:lnTo>
                <a:lnTo>
                  <a:pt x="254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3" name="object 1993"/>
          <p:cNvSpPr/>
          <p:nvPr/>
        </p:nvSpPr>
        <p:spPr>
          <a:xfrm>
            <a:off x="2199639" y="459232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0" y="10159"/>
                </a:moveTo>
                <a:lnTo>
                  <a:pt x="254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4" name="object 1994"/>
          <p:cNvSpPr/>
          <p:nvPr/>
        </p:nvSpPr>
        <p:spPr>
          <a:xfrm>
            <a:off x="2204720" y="4570729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0" y="10160"/>
                </a:moveTo>
                <a:lnTo>
                  <a:pt x="254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5" name="object 1995"/>
          <p:cNvSpPr/>
          <p:nvPr/>
        </p:nvSpPr>
        <p:spPr>
          <a:xfrm>
            <a:off x="2209800" y="454914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0" y="10160"/>
                </a:moveTo>
                <a:lnTo>
                  <a:pt x="253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6" name="object 1996"/>
          <p:cNvSpPr/>
          <p:nvPr/>
        </p:nvSpPr>
        <p:spPr>
          <a:xfrm>
            <a:off x="2214879" y="452755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0" y="10160"/>
                </a:moveTo>
                <a:lnTo>
                  <a:pt x="253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7" name="object 1997"/>
          <p:cNvSpPr/>
          <p:nvPr/>
        </p:nvSpPr>
        <p:spPr>
          <a:xfrm>
            <a:off x="2219960" y="4505959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0" y="10159"/>
                </a:moveTo>
                <a:lnTo>
                  <a:pt x="253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8" name="object 1998"/>
          <p:cNvSpPr/>
          <p:nvPr/>
        </p:nvSpPr>
        <p:spPr>
          <a:xfrm>
            <a:off x="2226310" y="448437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0" y="10159"/>
                </a:moveTo>
                <a:lnTo>
                  <a:pt x="2539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9" name="object 1999"/>
          <p:cNvSpPr/>
          <p:nvPr/>
        </p:nvSpPr>
        <p:spPr>
          <a:xfrm>
            <a:off x="2231389" y="4462779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0" y="10160"/>
                </a:moveTo>
                <a:lnTo>
                  <a:pt x="254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0" name="object 2000"/>
          <p:cNvSpPr/>
          <p:nvPr/>
        </p:nvSpPr>
        <p:spPr>
          <a:xfrm>
            <a:off x="2236470" y="444119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0" y="10160"/>
                </a:moveTo>
                <a:lnTo>
                  <a:pt x="2540" y="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1" name="object 2001"/>
          <p:cNvSpPr/>
          <p:nvPr/>
        </p:nvSpPr>
        <p:spPr>
          <a:xfrm>
            <a:off x="2246629" y="4437379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0"/>
                </a:moveTo>
                <a:lnTo>
                  <a:pt x="10159" y="254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2" name="object 2002"/>
          <p:cNvSpPr/>
          <p:nvPr/>
        </p:nvSpPr>
        <p:spPr>
          <a:xfrm>
            <a:off x="2268220" y="4442459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0"/>
                </a:moveTo>
                <a:lnTo>
                  <a:pt x="10160" y="253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3" name="object 2003"/>
          <p:cNvSpPr/>
          <p:nvPr/>
        </p:nvSpPr>
        <p:spPr>
          <a:xfrm>
            <a:off x="2289810" y="444754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0"/>
                </a:moveTo>
                <a:lnTo>
                  <a:pt x="10159" y="254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4" name="object 2004"/>
          <p:cNvSpPr/>
          <p:nvPr/>
        </p:nvSpPr>
        <p:spPr>
          <a:xfrm>
            <a:off x="2311400" y="445262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0"/>
                </a:moveTo>
                <a:lnTo>
                  <a:pt x="10160" y="253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5" name="object 2005"/>
          <p:cNvSpPr/>
          <p:nvPr/>
        </p:nvSpPr>
        <p:spPr>
          <a:xfrm>
            <a:off x="2332989" y="4457700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30" h="3810">
                <a:moveTo>
                  <a:pt x="0" y="0"/>
                </a:moveTo>
                <a:lnTo>
                  <a:pt x="11430" y="381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6" name="object 2006"/>
          <p:cNvSpPr/>
          <p:nvPr/>
        </p:nvSpPr>
        <p:spPr>
          <a:xfrm>
            <a:off x="2354579" y="446405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0" y="0"/>
                </a:moveTo>
                <a:lnTo>
                  <a:pt x="11430" y="253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7" name="object 2007"/>
          <p:cNvSpPr/>
          <p:nvPr/>
        </p:nvSpPr>
        <p:spPr>
          <a:xfrm>
            <a:off x="2376170" y="446912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0" y="0"/>
                </a:moveTo>
                <a:lnTo>
                  <a:pt x="11430" y="254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8" name="object 2008"/>
          <p:cNvSpPr/>
          <p:nvPr/>
        </p:nvSpPr>
        <p:spPr>
          <a:xfrm>
            <a:off x="2397760" y="447420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0" y="0"/>
                </a:moveTo>
                <a:lnTo>
                  <a:pt x="11429" y="253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9" name="object 2009"/>
          <p:cNvSpPr/>
          <p:nvPr/>
        </p:nvSpPr>
        <p:spPr>
          <a:xfrm>
            <a:off x="2419350" y="447929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0"/>
                </a:moveTo>
                <a:lnTo>
                  <a:pt x="10160" y="2540"/>
                </a:lnTo>
                <a:lnTo>
                  <a:pt x="8889" y="381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0" name="object 2010"/>
          <p:cNvSpPr/>
          <p:nvPr/>
        </p:nvSpPr>
        <p:spPr>
          <a:xfrm>
            <a:off x="2409189" y="448817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90" y="0"/>
                </a:moveTo>
                <a:lnTo>
                  <a:pt x="0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1" name="object 2011"/>
          <p:cNvSpPr/>
          <p:nvPr/>
        </p:nvSpPr>
        <p:spPr>
          <a:xfrm>
            <a:off x="2390139" y="449960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90" y="0"/>
                </a:moveTo>
                <a:lnTo>
                  <a:pt x="0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2" name="object 2012"/>
          <p:cNvSpPr/>
          <p:nvPr/>
        </p:nvSpPr>
        <p:spPr>
          <a:xfrm>
            <a:off x="2371089" y="451104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90" y="0"/>
                </a:moveTo>
                <a:lnTo>
                  <a:pt x="0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3" name="object 2013"/>
          <p:cNvSpPr/>
          <p:nvPr/>
        </p:nvSpPr>
        <p:spPr>
          <a:xfrm>
            <a:off x="2376170" y="452627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0"/>
                </a:moveTo>
                <a:lnTo>
                  <a:pt x="5080" y="1016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4" name="object 2014"/>
          <p:cNvSpPr/>
          <p:nvPr/>
        </p:nvSpPr>
        <p:spPr>
          <a:xfrm>
            <a:off x="2387600" y="454532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0"/>
                </a:moveTo>
                <a:lnTo>
                  <a:pt x="5080" y="1016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5" name="object 2015"/>
          <p:cNvSpPr/>
          <p:nvPr/>
        </p:nvSpPr>
        <p:spPr>
          <a:xfrm>
            <a:off x="2399029" y="456565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0"/>
                </a:moveTo>
                <a:lnTo>
                  <a:pt x="6350" y="888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6" name="object 2016"/>
          <p:cNvSpPr/>
          <p:nvPr/>
        </p:nvSpPr>
        <p:spPr>
          <a:xfrm>
            <a:off x="2410460" y="458470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0"/>
                </a:moveTo>
                <a:lnTo>
                  <a:pt x="6350" y="888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7" name="object 2017"/>
          <p:cNvSpPr/>
          <p:nvPr/>
        </p:nvSpPr>
        <p:spPr>
          <a:xfrm>
            <a:off x="2421889" y="460375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0"/>
                </a:moveTo>
                <a:lnTo>
                  <a:pt x="6350" y="888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8" name="object 2018"/>
          <p:cNvSpPr/>
          <p:nvPr/>
        </p:nvSpPr>
        <p:spPr>
          <a:xfrm>
            <a:off x="2433320" y="462280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0"/>
                </a:moveTo>
                <a:lnTo>
                  <a:pt x="6350" y="888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9" name="object 2019"/>
          <p:cNvSpPr/>
          <p:nvPr/>
        </p:nvSpPr>
        <p:spPr>
          <a:xfrm>
            <a:off x="2444750" y="464185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0"/>
                </a:moveTo>
                <a:lnTo>
                  <a:pt x="6350" y="888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0" name="object 2020"/>
          <p:cNvSpPr/>
          <p:nvPr/>
        </p:nvSpPr>
        <p:spPr>
          <a:xfrm>
            <a:off x="2456179" y="466090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0"/>
                </a:moveTo>
                <a:lnTo>
                  <a:pt x="6350" y="888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1" name="object 2021"/>
          <p:cNvSpPr/>
          <p:nvPr/>
        </p:nvSpPr>
        <p:spPr>
          <a:xfrm>
            <a:off x="2467610" y="467995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0"/>
                </a:moveTo>
                <a:lnTo>
                  <a:pt x="6350" y="888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2" name="object 2022"/>
          <p:cNvSpPr/>
          <p:nvPr/>
        </p:nvSpPr>
        <p:spPr>
          <a:xfrm>
            <a:off x="2480310" y="4699000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79" y="8889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3" name="object 2023"/>
          <p:cNvSpPr/>
          <p:nvPr/>
        </p:nvSpPr>
        <p:spPr>
          <a:xfrm>
            <a:off x="2491739" y="4718050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80" y="888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4" name="object 2024"/>
          <p:cNvSpPr/>
          <p:nvPr/>
        </p:nvSpPr>
        <p:spPr>
          <a:xfrm>
            <a:off x="2503170" y="4737100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5080" y="888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5" name="object 2025"/>
          <p:cNvSpPr/>
          <p:nvPr/>
        </p:nvSpPr>
        <p:spPr>
          <a:xfrm>
            <a:off x="2514600" y="475615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0"/>
                </a:moveTo>
                <a:lnTo>
                  <a:pt x="6350" y="1016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6" name="object 2026"/>
          <p:cNvSpPr/>
          <p:nvPr/>
        </p:nvSpPr>
        <p:spPr>
          <a:xfrm>
            <a:off x="2526029" y="477520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0"/>
                </a:moveTo>
                <a:lnTo>
                  <a:pt x="6350" y="1016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7" name="object 2027"/>
          <p:cNvSpPr/>
          <p:nvPr/>
        </p:nvSpPr>
        <p:spPr>
          <a:xfrm>
            <a:off x="2537460" y="479425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0"/>
                </a:moveTo>
                <a:lnTo>
                  <a:pt x="6350" y="1016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8" name="object 2028"/>
          <p:cNvSpPr/>
          <p:nvPr/>
        </p:nvSpPr>
        <p:spPr>
          <a:xfrm>
            <a:off x="2548889" y="481330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0"/>
                </a:moveTo>
                <a:lnTo>
                  <a:pt x="6350" y="1016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9" name="object 2029"/>
          <p:cNvSpPr/>
          <p:nvPr/>
        </p:nvSpPr>
        <p:spPr>
          <a:xfrm>
            <a:off x="2560320" y="483235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0"/>
                </a:moveTo>
                <a:lnTo>
                  <a:pt x="6350" y="1016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0" name="object 2030"/>
          <p:cNvSpPr/>
          <p:nvPr/>
        </p:nvSpPr>
        <p:spPr>
          <a:xfrm>
            <a:off x="2571750" y="485140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0"/>
                </a:moveTo>
                <a:lnTo>
                  <a:pt x="6350" y="1016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1" name="object 2031"/>
          <p:cNvSpPr/>
          <p:nvPr/>
        </p:nvSpPr>
        <p:spPr>
          <a:xfrm>
            <a:off x="2583179" y="487045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0"/>
                </a:moveTo>
                <a:lnTo>
                  <a:pt x="6350" y="1016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2" name="object 2032"/>
          <p:cNvSpPr/>
          <p:nvPr/>
        </p:nvSpPr>
        <p:spPr>
          <a:xfrm>
            <a:off x="2594610" y="488950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0"/>
                </a:moveTo>
                <a:lnTo>
                  <a:pt x="6350" y="1016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3" name="object 2033"/>
          <p:cNvSpPr/>
          <p:nvPr/>
        </p:nvSpPr>
        <p:spPr>
          <a:xfrm>
            <a:off x="2607310" y="490855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0"/>
                </a:moveTo>
                <a:lnTo>
                  <a:pt x="5079" y="1016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4" name="object 2034"/>
          <p:cNvSpPr/>
          <p:nvPr/>
        </p:nvSpPr>
        <p:spPr>
          <a:xfrm>
            <a:off x="2618739" y="492760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0"/>
                </a:moveTo>
                <a:lnTo>
                  <a:pt x="5080" y="1016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5" name="object 2035"/>
          <p:cNvSpPr/>
          <p:nvPr/>
        </p:nvSpPr>
        <p:spPr>
          <a:xfrm>
            <a:off x="2630170" y="494665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0"/>
                </a:moveTo>
                <a:lnTo>
                  <a:pt x="5080" y="1016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6" name="object 2036"/>
          <p:cNvSpPr/>
          <p:nvPr/>
        </p:nvSpPr>
        <p:spPr>
          <a:xfrm>
            <a:off x="2641600" y="496570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0"/>
                </a:moveTo>
                <a:lnTo>
                  <a:pt x="5080" y="1016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7" name="object 2037"/>
          <p:cNvSpPr/>
          <p:nvPr/>
        </p:nvSpPr>
        <p:spPr>
          <a:xfrm>
            <a:off x="2653029" y="498475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0"/>
                </a:moveTo>
                <a:lnTo>
                  <a:pt x="5080" y="8889"/>
                </a:lnTo>
                <a:lnTo>
                  <a:pt x="5080" y="1016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8" name="object 2038"/>
          <p:cNvSpPr/>
          <p:nvPr/>
        </p:nvSpPr>
        <p:spPr>
          <a:xfrm>
            <a:off x="2639060" y="499999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0"/>
                </a:moveTo>
                <a:lnTo>
                  <a:pt x="0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9" name="object 2039"/>
          <p:cNvSpPr/>
          <p:nvPr/>
        </p:nvSpPr>
        <p:spPr>
          <a:xfrm>
            <a:off x="2618739" y="501142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10160" y="0"/>
                </a:moveTo>
                <a:lnTo>
                  <a:pt x="0" y="634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0" name="object 2040"/>
          <p:cNvSpPr/>
          <p:nvPr/>
        </p:nvSpPr>
        <p:spPr>
          <a:xfrm>
            <a:off x="2599689" y="502285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10160" y="0"/>
                </a:moveTo>
                <a:lnTo>
                  <a:pt x="0" y="6350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1" name="object 2041"/>
          <p:cNvSpPr/>
          <p:nvPr/>
        </p:nvSpPr>
        <p:spPr>
          <a:xfrm>
            <a:off x="2580639" y="503555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60" y="0"/>
                </a:moveTo>
                <a:lnTo>
                  <a:pt x="0" y="508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2" name="object 2042"/>
          <p:cNvSpPr/>
          <p:nvPr/>
        </p:nvSpPr>
        <p:spPr>
          <a:xfrm>
            <a:off x="2561589" y="504697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60" y="0"/>
                </a:moveTo>
                <a:lnTo>
                  <a:pt x="0" y="5080"/>
                </a:lnTo>
              </a:path>
            </a:pathLst>
          </a:custGeom>
          <a:ln w="11429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3" name="object 2043"/>
          <p:cNvSpPr/>
          <p:nvPr/>
        </p:nvSpPr>
        <p:spPr>
          <a:xfrm>
            <a:off x="2542539" y="505840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60" y="0"/>
                </a:moveTo>
                <a:lnTo>
                  <a:pt x="0" y="5079"/>
                </a:lnTo>
              </a:path>
            </a:pathLst>
          </a:custGeom>
          <a:ln w="11430">
            <a:solidFill>
              <a:srgbClr val="994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4" name="object 2044"/>
          <p:cNvSpPr/>
          <p:nvPr/>
        </p:nvSpPr>
        <p:spPr>
          <a:xfrm>
            <a:off x="755650" y="1483360"/>
            <a:ext cx="2448560" cy="1435100"/>
          </a:xfrm>
          <a:custGeom>
            <a:avLst/>
            <a:gdLst/>
            <a:ahLst/>
            <a:cxnLst/>
            <a:rect l="l" t="t" r="r" b="b"/>
            <a:pathLst>
              <a:path w="2448560" h="1435100">
                <a:moveTo>
                  <a:pt x="2209800" y="0"/>
                </a:moveTo>
                <a:lnTo>
                  <a:pt x="238759" y="0"/>
                </a:lnTo>
                <a:lnTo>
                  <a:pt x="194225" y="5417"/>
                </a:lnTo>
                <a:lnTo>
                  <a:pt x="151090" y="20716"/>
                </a:lnTo>
                <a:lnTo>
                  <a:pt x="110752" y="44469"/>
                </a:lnTo>
                <a:lnTo>
                  <a:pt x="74612" y="75247"/>
                </a:lnTo>
                <a:lnTo>
                  <a:pt x="44068" y="111621"/>
                </a:lnTo>
                <a:lnTo>
                  <a:pt x="20518" y="152161"/>
                </a:lnTo>
                <a:lnTo>
                  <a:pt x="5362" y="195441"/>
                </a:lnTo>
                <a:lnTo>
                  <a:pt x="0" y="240029"/>
                </a:lnTo>
                <a:lnTo>
                  <a:pt x="0" y="1196339"/>
                </a:lnTo>
                <a:lnTo>
                  <a:pt x="5362" y="1240874"/>
                </a:lnTo>
                <a:lnTo>
                  <a:pt x="20518" y="1284009"/>
                </a:lnTo>
                <a:lnTo>
                  <a:pt x="44068" y="1324347"/>
                </a:lnTo>
                <a:lnTo>
                  <a:pt x="74612" y="1360487"/>
                </a:lnTo>
                <a:lnTo>
                  <a:pt x="110752" y="1391031"/>
                </a:lnTo>
                <a:lnTo>
                  <a:pt x="151090" y="1414581"/>
                </a:lnTo>
                <a:lnTo>
                  <a:pt x="194225" y="1429737"/>
                </a:lnTo>
                <a:lnTo>
                  <a:pt x="238759" y="1435100"/>
                </a:lnTo>
                <a:lnTo>
                  <a:pt x="2209800" y="1435100"/>
                </a:lnTo>
                <a:lnTo>
                  <a:pt x="2254334" y="1429737"/>
                </a:lnTo>
                <a:lnTo>
                  <a:pt x="2297469" y="1414581"/>
                </a:lnTo>
                <a:lnTo>
                  <a:pt x="2337807" y="1391031"/>
                </a:lnTo>
                <a:lnTo>
                  <a:pt x="2373947" y="1360487"/>
                </a:lnTo>
                <a:lnTo>
                  <a:pt x="2404491" y="1324347"/>
                </a:lnTo>
                <a:lnTo>
                  <a:pt x="2428041" y="1284009"/>
                </a:lnTo>
                <a:lnTo>
                  <a:pt x="2443197" y="1240874"/>
                </a:lnTo>
                <a:lnTo>
                  <a:pt x="2448560" y="1196339"/>
                </a:lnTo>
                <a:lnTo>
                  <a:pt x="2448560" y="240029"/>
                </a:lnTo>
                <a:lnTo>
                  <a:pt x="2443197" y="195441"/>
                </a:lnTo>
                <a:lnTo>
                  <a:pt x="2428041" y="152161"/>
                </a:lnTo>
                <a:lnTo>
                  <a:pt x="2404491" y="111621"/>
                </a:lnTo>
                <a:lnTo>
                  <a:pt x="2373947" y="75247"/>
                </a:lnTo>
                <a:lnTo>
                  <a:pt x="2337807" y="44469"/>
                </a:lnTo>
                <a:lnTo>
                  <a:pt x="2297469" y="20716"/>
                </a:lnTo>
                <a:lnTo>
                  <a:pt x="2254334" y="5417"/>
                </a:lnTo>
                <a:lnTo>
                  <a:pt x="2209800" y="0"/>
                </a:lnTo>
                <a:close/>
              </a:path>
            </a:pathLst>
          </a:custGeom>
          <a:solidFill>
            <a:srgbClr val="D06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5" name="object 2045"/>
          <p:cNvSpPr/>
          <p:nvPr/>
        </p:nvSpPr>
        <p:spPr>
          <a:xfrm>
            <a:off x="982980" y="148336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69">
                <a:moveTo>
                  <a:pt x="11429" y="0"/>
                </a:moveTo>
                <a:lnTo>
                  <a:pt x="7619" y="0"/>
                </a:lnTo>
                <a:lnTo>
                  <a:pt x="3809" y="0"/>
                </a:lnTo>
                <a:lnTo>
                  <a:pt x="0" y="126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6" name="object 2046"/>
          <p:cNvSpPr/>
          <p:nvPr/>
        </p:nvSpPr>
        <p:spPr>
          <a:xfrm>
            <a:off x="961389" y="148590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69">
                <a:moveTo>
                  <a:pt x="11429" y="0"/>
                </a:moveTo>
                <a:lnTo>
                  <a:pt x="7619" y="0"/>
                </a:lnTo>
                <a:lnTo>
                  <a:pt x="3809" y="0"/>
                </a:lnTo>
                <a:lnTo>
                  <a:pt x="0" y="127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7" name="object 2047"/>
          <p:cNvSpPr/>
          <p:nvPr/>
        </p:nvSpPr>
        <p:spPr>
          <a:xfrm>
            <a:off x="939800" y="148971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59" h="2540">
                <a:moveTo>
                  <a:pt x="10159" y="0"/>
                </a:moveTo>
                <a:lnTo>
                  <a:pt x="7619" y="0"/>
                </a:lnTo>
                <a:lnTo>
                  <a:pt x="3809" y="1269"/>
                </a:lnTo>
                <a:lnTo>
                  <a:pt x="0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8" name="object 2048"/>
          <p:cNvSpPr/>
          <p:nvPr/>
        </p:nvSpPr>
        <p:spPr>
          <a:xfrm>
            <a:off x="918210" y="1496060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30" h="3809">
                <a:moveTo>
                  <a:pt x="11430" y="0"/>
                </a:moveTo>
                <a:lnTo>
                  <a:pt x="7620" y="0"/>
                </a:lnTo>
                <a:lnTo>
                  <a:pt x="3809" y="1269"/>
                </a:lnTo>
                <a:lnTo>
                  <a:pt x="0" y="381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9" name="object 2049"/>
          <p:cNvSpPr/>
          <p:nvPr/>
        </p:nvSpPr>
        <p:spPr>
          <a:xfrm>
            <a:off x="897889" y="150368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59" h="5080">
                <a:moveTo>
                  <a:pt x="10159" y="0"/>
                </a:moveTo>
                <a:lnTo>
                  <a:pt x="7619" y="1270"/>
                </a:lnTo>
                <a:lnTo>
                  <a:pt x="3809" y="3810"/>
                </a:lnTo>
                <a:lnTo>
                  <a:pt x="0" y="508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0" name="object 2050"/>
          <p:cNvSpPr/>
          <p:nvPr/>
        </p:nvSpPr>
        <p:spPr>
          <a:xfrm>
            <a:off x="878839" y="1513839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59" h="6350">
                <a:moveTo>
                  <a:pt x="10159" y="0"/>
                </a:moveTo>
                <a:lnTo>
                  <a:pt x="6350" y="2539"/>
                </a:lnTo>
                <a:lnTo>
                  <a:pt x="2540" y="3810"/>
                </a:lnTo>
                <a:lnTo>
                  <a:pt x="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1" name="object 2051"/>
          <p:cNvSpPr/>
          <p:nvPr/>
        </p:nvSpPr>
        <p:spPr>
          <a:xfrm>
            <a:off x="859789" y="1526539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59" h="6350">
                <a:moveTo>
                  <a:pt x="10159" y="0"/>
                </a:moveTo>
                <a:lnTo>
                  <a:pt x="6350" y="1270"/>
                </a:lnTo>
                <a:lnTo>
                  <a:pt x="3809" y="3810"/>
                </a:lnTo>
                <a:lnTo>
                  <a:pt x="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2" name="object 2052"/>
          <p:cNvSpPr/>
          <p:nvPr/>
        </p:nvSpPr>
        <p:spPr>
          <a:xfrm>
            <a:off x="843280" y="1539239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19">
                <a:moveTo>
                  <a:pt x="8889" y="0"/>
                </a:moveTo>
                <a:lnTo>
                  <a:pt x="5079" y="2539"/>
                </a:lnTo>
                <a:lnTo>
                  <a:pt x="2539" y="5080"/>
                </a:lnTo>
                <a:lnTo>
                  <a:pt x="0" y="762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3" name="object 2053"/>
          <p:cNvSpPr/>
          <p:nvPr/>
        </p:nvSpPr>
        <p:spPr>
          <a:xfrm>
            <a:off x="826769" y="1554480"/>
            <a:ext cx="7620" cy="7620"/>
          </a:xfrm>
          <a:custGeom>
            <a:avLst/>
            <a:gdLst/>
            <a:ahLst/>
            <a:cxnLst/>
            <a:rect l="l" t="t" r="r" b="b"/>
            <a:pathLst>
              <a:path w="7619" h="7619">
                <a:moveTo>
                  <a:pt x="7620" y="0"/>
                </a:moveTo>
                <a:lnTo>
                  <a:pt x="5080" y="2540"/>
                </a:lnTo>
                <a:lnTo>
                  <a:pt x="2540" y="5080"/>
                </a:lnTo>
                <a:lnTo>
                  <a:pt x="0" y="762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4" name="object 2054"/>
          <p:cNvSpPr/>
          <p:nvPr/>
        </p:nvSpPr>
        <p:spPr>
          <a:xfrm>
            <a:off x="811530" y="1569719"/>
            <a:ext cx="7620" cy="8890"/>
          </a:xfrm>
          <a:custGeom>
            <a:avLst/>
            <a:gdLst/>
            <a:ahLst/>
            <a:cxnLst/>
            <a:rect l="l" t="t" r="r" b="b"/>
            <a:pathLst>
              <a:path w="7619" h="8890">
                <a:moveTo>
                  <a:pt x="7620" y="0"/>
                </a:moveTo>
                <a:lnTo>
                  <a:pt x="5079" y="2539"/>
                </a:lnTo>
                <a:lnTo>
                  <a:pt x="2539" y="635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5" name="object 2055"/>
          <p:cNvSpPr/>
          <p:nvPr/>
        </p:nvSpPr>
        <p:spPr>
          <a:xfrm>
            <a:off x="798830" y="158750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90">
                <a:moveTo>
                  <a:pt x="6350" y="0"/>
                </a:moveTo>
                <a:lnTo>
                  <a:pt x="3810" y="2539"/>
                </a:lnTo>
                <a:lnTo>
                  <a:pt x="1270" y="635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6" name="object 2056"/>
          <p:cNvSpPr/>
          <p:nvPr/>
        </p:nvSpPr>
        <p:spPr>
          <a:xfrm>
            <a:off x="786130" y="160655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90">
                <a:moveTo>
                  <a:pt x="6350" y="0"/>
                </a:moveTo>
                <a:lnTo>
                  <a:pt x="3810" y="2539"/>
                </a:lnTo>
                <a:lnTo>
                  <a:pt x="2540" y="5079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7" name="object 2057"/>
          <p:cNvSpPr/>
          <p:nvPr/>
        </p:nvSpPr>
        <p:spPr>
          <a:xfrm>
            <a:off x="775969" y="1625600"/>
            <a:ext cx="5080" cy="8890"/>
          </a:xfrm>
          <a:custGeom>
            <a:avLst/>
            <a:gdLst/>
            <a:ahLst/>
            <a:cxnLst/>
            <a:rect l="l" t="t" r="r" b="b"/>
            <a:pathLst>
              <a:path w="5079" h="8889">
                <a:moveTo>
                  <a:pt x="5079" y="0"/>
                </a:moveTo>
                <a:lnTo>
                  <a:pt x="3809" y="2539"/>
                </a:lnTo>
                <a:lnTo>
                  <a:pt x="1270" y="635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8" name="object 2058"/>
          <p:cNvSpPr/>
          <p:nvPr/>
        </p:nvSpPr>
        <p:spPr>
          <a:xfrm>
            <a:off x="768350" y="1644650"/>
            <a:ext cx="3810" cy="11430"/>
          </a:xfrm>
          <a:custGeom>
            <a:avLst/>
            <a:gdLst/>
            <a:ahLst/>
            <a:cxnLst/>
            <a:rect l="l" t="t" r="r" b="b"/>
            <a:pathLst>
              <a:path w="3809" h="11430">
                <a:moveTo>
                  <a:pt x="3809" y="0"/>
                </a:moveTo>
                <a:lnTo>
                  <a:pt x="2540" y="3810"/>
                </a:lnTo>
                <a:lnTo>
                  <a:pt x="0" y="7620"/>
                </a:lnTo>
                <a:lnTo>
                  <a:pt x="0" y="1142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9" name="object 2059"/>
          <p:cNvSpPr/>
          <p:nvPr/>
        </p:nvSpPr>
        <p:spPr>
          <a:xfrm>
            <a:off x="762000" y="1666239"/>
            <a:ext cx="2540" cy="11430"/>
          </a:xfrm>
          <a:custGeom>
            <a:avLst/>
            <a:gdLst/>
            <a:ahLst/>
            <a:cxnLst/>
            <a:rect l="l" t="t" r="r" b="b"/>
            <a:pathLst>
              <a:path w="2540" h="11430">
                <a:moveTo>
                  <a:pt x="2540" y="0"/>
                </a:moveTo>
                <a:lnTo>
                  <a:pt x="1270" y="3810"/>
                </a:lnTo>
                <a:lnTo>
                  <a:pt x="0" y="7620"/>
                </a:lnTo>
                <a:lnTo>
                  <a:pt x="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0" name="object 2060"/>
          <p:cNvSpPr/>
          <p:nvPr/>
        </p:nvSpPr>
        <p:spPr>
          <a:xfrm>
            <a:off x="756919" y="1687829"/>
            <a:ext cx="2540" cy="11430"/>
          </a:xfrm>
          <a:custGeom>
            <a:avLst/>
            <a:gdLst/>
            <a:ahLst/>
            <a:cxnLst/>
            <a:rect l="l" t="t" r="r" b="b"/>
            <a:pathLst>
              <a:path w="2540" h="11430">
                <a:moveTo>
                  <a:pt x="2539" y="0"/>
                </a:moveTo>
                <a:lnTo>
                  <a:pt x="1270" y="3810"/>
                </a:lnTo>
                <a:lnTo>
                  <a:pt x="1270" y="7620"/>
                </a:lnTo>
                <a:lnTo>
                  <a:pt x="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1" name="object 2061"/>
          <p:cNvSpPr/>
          <p:nvPr/>
        </p:nvSpPr>
        <p:spPr>
          <a:xfrm>
            <a:off x="755650" y="17106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2" name="object 2062"/>
          <p:cNvSpPr/>
          <p:nvPr/>
        </p:nvSpPr>
        <p:spPr>
          <a:xfrm>
            <a:off x="755650" y="17322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3" name="object 2063"/>
          <p:cNvSpPr/>
          <p:nvPr/>
        </p:nvSpPr>
        <p:spPr>
          <a:xfrm>
            <a:off x="755650" y="17551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4" name="object 2064"/>
          <p:cNvSpPr/>
          <p:nvPr/>
        </p:nvSpPr>
        <p:spPr>
          <a:xfrm>
            <a:off x="755650" y="17767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5" name="object 2065"/>
          <p:cNvSpPr/>
          <p:nvPr/>
        </p:nvSpPr>
        <p:spPr>
          <a:xfrm>
            <a:off x="755650" y="17995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6" name="object 2066"/>
          <p:cNvSpPr/>
          <p:nvPr/>
        </p:nvSpPr>
        <p:spPr>
          <a:xfrm>
            <a:off x="755650" y="18224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7" name="object 2067"/>
          <p:cNvSpPr/>
          <p:nvPr/>
        </p:nvSpPr>
        <p:spPr>
          <a:xfrm>
            <a:off x="755650" y="18440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8" name="object 2068"/>
          <p:cNvSpPr/>
          <p:nvPr/>
        </p:nvSpPr>
        <p:spPr>
          <a:xfrm>
            <a:off x="755650" y="18669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9" name="object 2069"/>
          <p:cNvSpPr/>
          <p:nvPr/>
        </p:nvSpPr>
        <p:spPr>
          <a:xfrm>
            <a:off x="755650" y="18884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0" name="object 2070"/>
          <p:cNvSpPr/>
          <p:nvPr/>
        </p:nvSpPr>
        <p:spPr>
          <a:xfrm>
            <a:off x="755650" y="19113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1" name="object 2071"/>
          <p:cNvSpPr/>
          <p:nvPr/>
        </p:nvSpPr>
        <p:spPr>
          <a:xfrm>
            <a:off x="755650" y="19329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2" name="object 2072"/>
          <p:cNvSpPr/>
          <p:nvPr/>
        </p:nvSpPr>
        <p:spPr>
          <a:xfrm>
            <a:off x="755650" y="1710689"/>
            <a:ext cx="0" cy="278130"/>
          </a:xfrm>
          <a:custGeom>
            <a:avLst/>
            <a:gdLst/>
            <a:ahLst/>
            <a:cxnLst/>
            <a:rect l="l" t="t" r="r" b="b"/>
            <a:pathLst>
              <a:path h="278130">
                <a:moveTo>
                  <a:pt x="0" y="0"/>
                </a:moveTo>
                <a:lnTo>
                  <a:pt x="0" y="2781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3" name="object 2073"/>
          <p:cNvSpPr/>
          <p:nvPr/>
        </p:nvSpPr>
        <p:spPr>
          <a:xfrm>
            <a:off x="755650" y="20002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4" name="object 2074"/>
          <p:cNvSpPr/>
          <p:nvPr/>
        </p:nvSpPr>
        <p:spPr>
          <a:xfrm>
            <a:off x="755650" y="20231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5" name="object 2075"/>
          <p:cNvSpPr/>
          <p:nvPr/>
        </p:nvSpPr>
        <p:spPr>
          <a:xfrm>
            <a:off x="755650" y="20447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6" name="object 2076"/>
          <p:cNvSpPr/>
          <p:nvPr/>
        </p:nvSpPr>
        <p:spPr>
          <a:xfrm>
            <a:off x="755650" y="20675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7" name="object 2077"/>
          <p:cNvSpPr/>
          <p:nvPr/>
        </p:nvSpPr>
        <p:spPr>
          <a:xfrm>
            <a:off x="755650" y="20904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8" name="object 2078"/>
          <p:cNvSpPr/>
          <p:nvPr/>
        </p:nvSpPr>
        <p:spPr>
          <a:xfrm>
            <a:off x="755650" y="21120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9" name="object 2079"/>
          <p:cNvSpPr/>
          <p:nvPr/>
        </p:nvSpPr>
        <p:spPr>
          <a:xfrm>
            <a:off x="755650" y="21348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0" name="object 2080"/>
          <p:cNvSpPr/>
          <p:nvPr/>
        </p:nvSpPr>
        <p:spPr>
          <a:xfrm>
            <a:off x="755650" y="21564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1" name="object 2081"/>
          <p:cNvSpPr/>
          <p:nvPr/>
        </p:nvSpPr>
        <p:spPr>
          <a:xfrm>
            <a:off x="755650" y="21793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2" name="object 2082"/>
          <p:cNvSpPr/>
          <p:nvPr/>
        </p:nvSpPr>
        <p:spPr>
          <a:xfrm>
            <a:off x="755650" y="22009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3" name="object 2083"/>
          <p:cNvSpPr/>
          <p:nvPr/>
        </p:nvSpPr>
        <p:spPr>
          <a:xfrm>
            <a:off x="755650" y="22237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4" name="object 2084"/>
          <p:cNvSpPr/>
          <p:nvPr/>
        </p:nvSpPr>
        <p:spPr>
          <a:xfrm>
            <a:off x="755650" y="22466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5" name="object 2085"/>
          <p:cNvSpPr/>
          <p:nvPr/>
        </p:nvSpPr>
        <p:spPr>
          <a:xfrm>
            <a:off x="755650" y="22682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6" name="object 2086"/>
          <p:cNvSpPr/>
          <p:nvPr/>
        </p:nvSpPr>
        <p:spPr>
          <a:xfrm>
            <a:off x="755650" y="22910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7" name="object 2087"/>
          <p:cNvSpPr/>
          <p:nvPr/>
        </p:nvSpPr>
        <p:spPr>
          <a:xfrm>
            <a:off x="755650" y="23126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8" name="object 2088"/>
          <p:cNvSpPr/>
          <p:nvPr/>
        </p:nvSpPr>
        <p:spPr>
          <a:xfrm>
            <a:off x="755650" y="23355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9" name="object 2089"/>
          <p:cNvSpPr/>
          <p:nvPr/>
        </p:nvSpPr>
        <p:spPr>
          <a:xfrm>
            <a:off x="755650" y="23571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0" name="object 2090"/>
          <p:cNvSpPr/>
          <p:nvPr/>
        </p:nvSpPr>
        <p:spPr>
          <a:xfrm>
            <a:off x="755650" y="23799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1" name="object 2091"/>
          <p:cNvSpPr/>
          <p:nvPr/>
        </p:nvSpPr>
        <p:spPr>
          <a:xfrm>
            <a:off x="755650" y="240283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2" name="object 2092"/>
          <p:cNvSpPr/>
          <p:nvPr/>
        </p:nvSpPr>
        <p:spPr>
          <a:xfrm>
            <a:off x="755650" y="24244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3" name="object 2093"/>
          <p:cNvSpPr/>
          <p:nvPr/>
        </p:nvSpPr>
        <p:spPr>
          <a:xfrm>
            <a:off x="755650" y="244728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4" name="object 2094"/>
          <p:cNvSpPr/>
          <p:nvPr/>
        </p:nvSpPr>
        <p:spPr>
          <a:xfrm>
            <a:off x="755650" y="24688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5" name="object 2095"/>
          <p:cNvSpPr/>
          <p:nvPr/>
        </p:nvSpPr>
        <p:spPr>
          <a:xfrm>
            <a:off x="755650" y="24917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6" name="object 2096"/>
          <p:cNvSpPr/>
          <p:nvPr/>
        </p:nvSpPr>
        <p:spPr>
          <a:xfrm>
            <a:off x="755650" y="25133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7" name="object 2097"/>
          <p:cNvSpPr/>
          <p:nvPr/>
        </p:nvSpPr>
        <p:spPr>
          <a:xfrm>
            <a:off x="755650" y="25361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8" name="object 2098"/>
          <p:cNvSpPr/>
          <p:nvPr/>
        </p:nvSpPr>
        <p:spPr>
          <a:xfrm>
            <a:off x="755650" y="25590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9" name="object 2099"/>
          <p:cNvSpPr/>
          <p:nvPr/>
        </p:nvSpPr>
        <p:spPr>
          <a:xfrm>
            <a:off x="755650" y="25806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0" name="object 2100"/>
          <p:cNvSpPr/>
          <p:nvPr/>
        </p:nvSpPr>
        <p:spPr>
          <a:xfrm>
            <a:off x="755650" y="26035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1" name="object 2101"/>
          <p:cNvSpPr/>
          <p:nvPr/>
        </p:nvSpPr>
        <p:spPr>
          <a:xfrm>
            <a:off x="755650" y="26250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2" name="object 2102"/>
          <p:cNvSpPr/>
          <p:nvPr/>
        </p:nvSpPr>
        <p:spPr>
          <a:xfrm>
            <a:off x="755650" y="26479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3" name="object 2103"/>
          <p:cNvSpPr/>
          <p:nvPr/>
        </p:nvSpPr>
        <p:spPr>
          <a:xfrm>
            <a:off x="755650" y="26695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0" y="0"/>
                </a:moveTo>
                <a:lnTo>
                  <a:pt x="0" y="10160"/>
                </a:lnTo>
                <a:lnTo>
                  <a:pt x="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4" name="object 2104"/>
          <p:cNvSpPr/>
          <p:nvPr/>
        </p:nvSpPr>
        <p:spPr>
          <a:xfrm>
            <a:off x="755650" y="269240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30">
                <a:moveTo>
                  <a:pt x="0" y="0"/>
                </a:moveTo>
                <a:lnTo>
                  <a:pt x="1270" y="3810"/>
                </a:lnTo>
                <a:lnTo>
                  <a:pt x="1270" y="7620"/>
                </a:lnTo>
                <a:lnTo>
                  <a:pt x="1270" y="1142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5" name="object 2105"/>
          <p:cNvSpPr/>
          <p:nvPr/>
        </p:nvSpPr>
        <p:spPr>
          <a:xfrm>
            <a:off x="759459" y="2713989"/>
            <a:ext cx="2540" cy="11430"/>
          </a:xfrm>
          <a:custGeom>
            <a:avLst/>
            <a:gdLst/>
            <a:ahLst/>
            <a:cxnLst/>
            <a:rect l="l" t="t" r="r" b="b"/>
            <a:pathLst>
              <a:path w="2540" h="11430">
                <a:moveTo>
                  <a:pt x="0" y="0"/>
                </a:moveTo>
                <a:lnTo>
                  <a:pt x="0" y="3810"/>
                </a:lnTo>
                <a:lnTo>
                  <a:pt x="1270" y="7620"/>
                </a:lnTo>
                <a:lnTo>
                  <a:pt x="254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6" name="object 2106"/>
          <p:cNvSpPr/>
          <p:nvPr/>
        </p:nvSpPr>
        <p:spPr>
          <a:xfrm>
            <a:off x="764540" y="2735579"/>
            <a:ext cx="3810" cy="11430"/>
          </a:xfrm>
          <a:custGeom>
            <a:avLst/>
            <a:gdLst/>
            <a:ahLst/>
            <a:cxnLst/>
            <a:rect l="l" t="t" r="r" b="b"/>
            <a:pathLst>
              <a:path w="3809" h="11430">
                <a:moveTo>
                  <a:pt x="0" y="0"/>
                </a:moveTo>
                <a:lnTo>
                  <a:pt x="1269" y="3810"/>
                </a:lnTo>
                <a:lnTo>
                  <a:pt x="1269" y="7620"/>
                </a:lnTo>
                <a:lnTo>
                  <a:pt x="3809" y="1143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7" name="object 2107"/>
          <p:cNvSpPr/>
          <p:nvPr/>
        </p:nvSpPr>
        <p:spPr>
          <a:xfrm>
            <a:off x="772159" y="275717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09" h="10160">
                <a:moveTo>
                  <a:pt x="0" y="0"/>
                </a:moveTo>
                <a:lnTo>
                  <a:pt x="1270" y="3809"/>
                </a:lnTo>
                <a:lnTo>
                  <a:pt x="2540" y="6350"/>
                </a:lnTo>
                <a:lnTo>
                  <a:pt x="381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8" name="object 2108"/>
          <p:cNvSpPr/>
          <p:nvPr/>
        </p:nvSpPr>
        <p:spPr>
          <a:xfrm>
            <a:off x="781050" y="2777489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0"/>
                </a:moveTo>
                <a:lnTo>
                  <a:pt x="2540" y="2539"/>
                </a:lnTo>
                <a:lnTo>
                  <a:pt x="3809" y="6350"/>
                </a:lnTo>
                <a:lnTo>
                  <a:pt x="635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9" name="object 2109"/>
          <p:cNvSpPr/>
          <p:nvPr/>
        </p:nvSpPr>
        <p:spPr>
          <a:xfrm>
            <a:off x="792480" y="279653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0"/>
                </a:moveTo>
                <a:lnTo>
                  <a:pt x="2540" y="3810"/>
                </a:lnTo>
                <a:lnTo>
                  <a:pt x="3810" y="6350"/>
                </a:lnTo>
                <a:lnTo>
                  <a:pt x="635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0" name="object 2110"/>
          <p:cNvSpPr/>
          <p:nvPr/>
        </p:nvSpPr>
        <p:spPr>
          <a:xfrm>
            <a:off x="805180" y="2814320"/>
            <a:ext cx="7620" cy="8890"/>
          </a:xfrm>
          <a:custGeom>
            <a:avLst/>
            <a:gdLst/>
            <a:ahLst/>
            <a:cxnLst/>
            <a:rect l="l" t="t" r="r" b="b"/>
            <a:pathLst>
              <a:path w="7619" h="8889">
                <a:moveTo>
                  <a:pt x="0" y="0"/>
                </a:moveTo>
                <a:lnTo>
                  <a:pt x="2540" y="3809"/>
                </a:lnTo>
                <a:lnTo>
                  <a:pt x="5079" y="6350"/>
                </a:lnTo>
                <a:lnTo>
                  <a:pt x="762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1" name="object 2111"/>
          <p:cNvSpPr/>
          <p:nvPr/>
        </p:nvSpPr>
        <p:spPr>
          <a:xfrm>
            <a:off x="819150" y="2832100"/>
            <a:ext cx="7620" cy="8890"/>
          </a:xfrm>
          <a:custGeom>
            <a:avLst/>
            <a:gdLst/>
            <a:ahLst/>
            <a:cxnLst/>
            <a:rect l="l" t="t" r="r" b="b"/>
            <a:pathLst>
              <a:path w="7619" h="8889">
                <a:moveTo>
                  <a:pt x="0" y="0"/>
                </a:moveTo>
                <a:lnTo>
                  <a:pt x="2540" y="2539"/>
                </a:lnTo>
                <a:lnTo>
                  <a:pt x="5080" y="5079"/>
                </a:lnTo>
                <a:lnTo>
                  <a:pt x="7619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2" name="object 2112"/>
          <p:cNvSpPr/>
          <p:nvPr/>
        </p:nvSpPr>
        <p:spPr>
          <a:xfrm>
            <a:off x="835660" y="2848610"/>
            <a:ext cx="7620" cy="7620"/>
          </a:xfrm>
          <a:custGeom>
            <a:avLst/>
            <a:gdLst/>
            <a:ahLst/>
            <a:cxnLst/>
            <a:rect l="l" t="t" r="r" b="b"/>
            <a:pathLst>
              <a:path w="7619" h="7619">
                <a:moveTo>
                  <a:pt x="0" y="0"/>
                </a:moveTo>
                <a:lnTo>
                  <a:pt x="2540" y="2539"/>
                </a:lnTo>
                <a:lnTo>
                  <a:pt x="5080" y="5079"/>
                </a:lnTo>
                <a:lnTo>
                  <a:pt x="762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3" name="object 2113"/>
          <p:cNvSpPr/>
          <p:nvPr/>
        </p:nvSpPr>
        <p:spPr>
          <a:xfrm>
            <a:off x="852169" y="2862579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19">
                <a:moveTo>
                  <a:pt x="0" y="0"/>
                </a:moveTo>
                <a:lnTo>
                  <a:pt x="2540" y="2540"/>
                </a:lnTo>
                <a:lnTo>
                  <a:pt x="5080" y="5080"/>
                </a:lnTo>
                <a:lnTo>
                  <a:pt x="8890" y="762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4" name="object 2114"/>
          <p:cNvSpPr/>
          <p:nvPr/>
        </p:nvSpPr>
        <p:spPr>
          <a:xfrm>
            <a:off x="869950" y="287655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0"/>
                </a:moveTo>
                <a:lnTo>
                  <a:pt x="2540" y="2539"/>
                </a:lnTo>
                <a:lnTo>
                  <a:pt x="6350" y="3810"/>
                </a:lnTo>
                <a:lnTo>
                  <a:pt x="889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5" name="object 2115"/>
          <p:cNvSpPr/>
          <p:nvPr/>
        </p:nvSpPr>
        <p:spPr>
          <a:xfrm>
            <a:off x="889000" y="288797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59" h="5080">
                <a:moveTo>
                  <a:pt x="0" y="0"/>
                </a:moveTo>
                <a:lnTo>
                  <a:pt x="2540" y="2540"/>
                </a:lnTo>
                <a:lnTo>
                  <a:pt x="6350" y="3810"/>
                </a:lnTo>
                <a:lnTo>
                  <a:pt x="10159" y="508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6" name="object 2116"/>
          <p:cNvSpPr/>
          <p:nvPr/>
        </p:nvSpPr>
        <p:spPr>
          <a:xfrm>
            <a:off x="908050" y="2898139"/>
            <a:ext cx="11430" cy="5080"/>
          </a:xfrm>
          <a:custGeom>
            <a:avLst/>
            <a:gdLst/>
            <a:ahLst/>
            <a:cxnLst/>
            <a:rect l="l" t="t" r="r" b="b"/>
            <a:pathLst>
              <a:path w="11430" h="5080">
                <a:moveTo>
                  <a:pt x="0" y="0"/>
                </a:moveTo>
                <a:lnTo>
                  <a:pt x="3809" y="2539"/>
                </a:lnTo>
                <a:lnTo>
                  <a:pt x="7619" y="3810"/>
                </a:lnTo>
                <a:lnTo>
                  <a:pt x="11430" y="508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7" name="object 2117"/>
          <p:cNvSpPr/>
          <p:nvPr/>
        </p:nvSpPr>
        <p:spPr>
          <a:xfrm>
            <a:off x="929639" y="2907029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59" h="3810">
                <a:moveTo>
                  <a:pt x="0" y="0"/>
                </a:moveTo>
                <a:lnTo>
                  <a:pt x="3809" y="1270"/>
                </a:lnTo>
                <a:lnTo>
                  <a:pt x="6350" y="2540"/>
                </a:lnTo>
                <a:lnTo>
                  <a:pt x="10159" y="381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8" name="object 2118"/>
          <p:cNvSpPr/>
          <p:nvPr/>
        </p:nvSpPr>
        <p:spPr>
          <a:xfrm>
            <a:off x="951230" y="291337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59" h="1269">
                <a:moveTo>
                  <a:pt x="0" y="0"/>
                </a:moveTo>
                <a:lnTo>
                  <a:pt x="2539" y="0"/>
                </a:lnTo>
                <a:lnTo>
                  <a:pt x="6350" y="1270"/>
                </a:lnTo>
                <a:lnTo>
                  <a:pt x="10159" y="127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9" name="object 2119"/>
          <p:cNvSpPr/>
          <p:nvPr/>
        </p:nvSpPr>
        <p:spPr>
          <a:xfrm>
            <a:off x="972819" y="291718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3810" y="0"/>
                </a:lnTo>
                <a:lnTo>
                  <a:pt x="7620" y="0"/>
                </a:ln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0" name="object 2120"/>
          <p:cNvSpPr/>
          <p:nvPr/>
        </p:nvSpPr>
        <p:spPr>
          <a:xfrm>
            <a:off x="99441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1" name="object 2121"/>
          <p:cNvSpPr/>
          <p:nvPr/>
        </p:nvSpPr>
        <p:spPr>
          <a:xfrm>
            <a:off x="101726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2" name="object 2122"/>
          <p:cNvSpPr/>
          <p:nvPr/>
        </p:nvSpPr>
        <p:spPr>
          <a:xfrm>
            <a:off x="1040130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3" name="object 2123"/>
          <p:cNvSpPr/>
          <p:nvPr/>
        </p:nvSpPr>
        <p:spPr>
          <a:xfrm>
            <a:off x="106171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4" name="object 2124"/>
          <p:cNvSpPr/>
          <p:nvPr/>
        </p:nvSpPr>
        <p:spPr>
          <a:xfrm>
            <a:off x="108458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5" name="object 2125"/>
          <p:cNvSpPr/>
          <p:nvPr/>
        </p:nvSpPr>
        <p:spPr>
          <a:xfrm>
            <a:off x="110616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6" name="object 2126"/>
          <p:cNvSpPr/>
          <p:nvPr/>
        </p:nvSpPr>
        <p:spPr>
          <a:xfrm>
            <a:off x="112903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7" name="object 2127"/>
          <p:cNvSpPr/>
          <p:nvPr/>
        </p:nvSpPr>
        <p:spPr>
          <a:xfrm>
            <a:off x="1151889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8" name="object 2128"/>
          <p:cNvSpPr/>
          <p:nvPr/>
        </p:nvSpPr>
        <p:spPr>
          <a:xfrm>
            <a:off x="117348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9" name="object 2129"/>
          <p:cNvSpPr/>
          <p:nvPr/>
        </p:nvSpPr>
        <p:spPr>
          <a:xfrm>
            <a:off x="1196339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0" name="object 2130"/>
          <p:cNvSpPr/>
          <p:nvPr/>
        </p:nvSpPr>
        <p:spPr>
          <a:xfrm>
            <a:off x="121793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1" name="object 2131"/>
          <p:cNvSpPr/>
          <p:nvPr/>
        </p:nvSpPr>
        <p:spPr>
          <a:xfrm>
            <a:off x="124078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2" name="object 2132"/>
          <p:cNvSpPr/>
          <p:nvPr/>
        </p:nvSpPr>
        <p:spPr>
          <a:xfrm>
            <a:off x="126238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3" name="object 2133"/>
          <p:cNvSpPr/>
          <p:nvPr/>
        </p:nvSpPr>
        <p:spPr>
          <a:xfrm>
            <a:off x="128523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4" name="object 2134"/>
          <p:cNvSpPr/>
          <p:nvPr/>
        </p:nvSpPr>
        <p:spPr>
          <a:xfrm>
            <a:off x="1308100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5" name="object 2135"/>
          <p:cNvSpPr/>
          <p:nvPr/>
        </p:nvSpPr>
        <p:spPr>
          <a:xfrm>
            <a:off x="132968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6" name="object 2136"/>
          <p:cNvSpPr/>
          <p:nvPr/>
        </p:nvSpPr>
        <p:spPr>
          <a:xfrm>
            <a:off x="1352550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7" name="object 2137"/>
          <p:cNvSpPr/>
          <p:nvPr/>
        </p:nvSpPr>
        <p:spPr>
          <a:xfrm>
            <a:off x="137413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8" name="object 2138"/>
          <p:cNvSpPr/>
          <p:nvPr/>
        </p:nvSpPr>
        <p:spPr>
          <a:xfrm>
            <a:off x="139700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9" name="object 2139"/>
          <p:cNvSpPr/>
          <p:nvPr/>
        </p:nvSpPr>
        <p:spPr>
          <a:xfrm>
            <a:off x="141858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0" name="object 2140"/>
          <p:cNvSpPr/>
          <p:nvPr/>
        </p:nvSpPr>
        <p:spPr>
          <a:xfrm>
            <a:off x="144145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1" name="object 2141"/>
          <p:cNvSpPr/>
          <p:nvPr/>
        </p:nvSpPr>
        <p:spPr>
          <a:xfrm>
            <a:off x="1464310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2" name="object 2142"/>
          <p:cNvSpPr/>
          <p:nvPr/>
        </p:nvSpPr>
        <p:spPr>
          <a:xfrm>
            <a:off x="148590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3" name="object 2143"/>
          <p:cNvSpPr/>
          <p:nvPr/>
        </p:nvSpPr>
        <p:spPr>
          <a:xfrm>
            <a:off x="150876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4" name="object 2144"/>
          <p:cNvSpPr/>
          <p:nvPr/>
        </p:nvSpPr>
        <p:spPr>
          <a:xfrm>
            <a:off x="153035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5" name="object 2145"/>
          <p:cNvSpPr/>
          <p:nvPr/>
        </p:nvSpPr>
        <p:spPr>
          <a:xfrm>
            <a:off x="155321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6" name="object 2146"/>
          <p:cNvSpPr/>
          <p:nvPr/>
        </p:nvSpPr>
        <p:spPr>
          <a:xfrm>
            <a:off x="157480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7" name="object 2147"/>
          <p:cNvSpPr/>
          <p:nvPr/>
        </p:nvSpPr>
        <p:spPr>
          <a:xfrm>
            <a:off x="159766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8" name="object 2148"/>
          <p:cNvSpPr/>
          <p:nvPr/>
        </p:nvSpPr>
        <p:spPr>
          <a:xfrm>
            <a:off x="1620519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9" name="object 2149"/>
          <p:cNvSpPr/>
          <p:nvPr/>
        </p:nvSpPr>
        <p:spPr>
          <a:xfrm>
            <a:off x="164211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0" name="object 2150"/>
          <p:cNvSpPr/>
          <p:nvPr/>
        </p:nvSpPr>
        <p:spPr>
          <a:xfrm>
            <a:off x="166497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1" name="object 2151"/>
          <p:cNvSpPr/>
          <p:nvPr/>
        </p:nvSpPr>
        <p:spPr>
          <a:xfrm>
            <a:off x="168656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2" name="object 2152"/>
          <p:cNvSpPr/>
          <p:nvPr/>
        </p:nvSpPr>
        <p:spPr>
          <a:xfrm>
            <a:off x="170942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3" name="object 2153"/>
          <p:cNvSpPr/>
          <p:nvPr/>
        </p:nvSpPr>
        <p:spPr>
          <a:xfrm>
            <a:off x="173101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4" name="object 2154"/>
          <p:cNvSpPr/>
          <p:nvPr/>
        </p:nvSpPr>
        <p:spPr>
          <a:xfrm>
            <a:off x="175387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5" name="object 2155"/>
          <p:cNvSpPr/>
          <p:nvPr/>
        </p:nvSpPr>
        <p:spPr>
          <a:xfrm>
            <a:off x="1776729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6" name="object 2156"/>
          <p:cNvSpPr/>
          <p:nvPr/>
        </p:nvSpPr>
        <p:spPr>
          <a:xfrm>
            <a:off x="179832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7" name="object 2157"/>
          <p:cNvSpPr/>
          <p:nvPr/>
        </p:nvSpPr>
        <p:spPr>
          <a:xfrm>
            <a:off x="182117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8" name="object 2158"/>
          <p:cNvSpPr/>
          <p:nvPr/>
        </p:nvSpPr>
        <p:spPr>
          <a:xfrm>
            <a:off x="184277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9" name="object 2159"/>
          <p:cNvSpPr/>
          <p:nvPr/>
        </p:nvSpPr>
        <p:spPr>
          <a:xfrm>
            <a:off x="186562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0" name="object 2160"/>
          <p:cNvSpPr/>
          <p:nvPr/>
        </p:nvSpPr>
        <p:spPr>
          <a:xfrm>
            <a:off x="188722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1" name="object 2161"/>
          <p:cNvSpPr/>
          <p:nvPr/>
        </p:nvSpPr>
        <p:spPr>
          <a:xfrm>
            <a:off x="191007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2" name="object 2162"/>
          <p:cNvSpPr/>
          <p:nvPr/>
        </p:nvSpPr>
        <p:spPr>
          <a:xfrm>
            <a:off x="1932939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3" name="object 2163"/>
          <p:cNvSpPr/>
          <p:nvPr/>
        </p:nvSpPr>
        <p:spPr>
          <a:xfrm>
            <a:off x="195452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4" name="object 2164"/>
          <p:cNvSpPr/>
          <p:nvPr/>
        </p:nvSpPr>
        <p:spPr>
          <a:xfrm>
            <a:off x="197738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5" name="object 2165"/>
          <p:cNvSpPr/>
          <p:nvPr/>
        </p:nvSpPr>
        <p:spPr>
          <a:xfrm>
            <a:off x="199897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6" name="object 2166"/>
          <p:cNvSpPr/>
          <p:nvPr/>
        </p:nvSpPr>
        <p:spPr>
          <a:xfrm>
            <a:off x="202183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7" name="object 2167"/>
          <p:cNvSpPr/>
          <p:nvPr/>
        </p:nvSpPr>
        <p:spPr>
          <a:xfrm>
            <a:off x="2044700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8" name="object 2168"/>
          <p:cNvSpPr/>
          <p:nvPr/>
        </p:nvSpPr>
        <p:spPr>
          <a:xfrm>
            <a:off x="206628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9" name="object 2169"/>
          <p:cNvSpPr/>
          <p:nvPr/>
        </p:nvSpPr>
        <p:spPr>
          <a:xfrm>
            <a:off x="2089150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0" name="object 2170"/>
          <p:cNvSpPr/>
          <p:nvPr/>
        </p:nvSpPr>
        <p:spPr>
          <a:xfrm>
            <a:off x="211073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1" name="object 2171"/>
          <p:cNvSpPr/>
          <p:nvPr/>
        </p:nvSpPr>
        <p:spPr>
          <a:xfrm>
            <a:off x="213360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2" name="object 2172"/>
          <p:cNvSpPr/>
          <p:nvPr/>
        </p:nvSpPr>
        <p:spPr>
          <a:xfrm>
            <a:off x="215518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3" name="object 2173"/>
          <p:cNvSpPr/>
          <p:nvPr/>
        </p:nvSpPr>
        <p:spPr>
          <a:xfrm>
            <a:off x="217805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4" name="object 2174"/>
          <p:cNvSpPr/>
          <p:nvPr/>
        </p:nvSpPr>
        <p:spPr>
          <a:xfrm>
            <a:off x="2200910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5" name="object 2175"/>
          <p:cNvSpPr/>
          <p:nvPr/>
        </p:nvSpPr>
        <p:spPr>
          <a:xfrm>
            <a:off x="222250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6" name="object 2176"/>
          <p:cNvSpPr/>
          <p:nvPr/>
        </p:nvSpPr>
        <p:spPr>
          <a:xfrm>
            <a:off x="2245360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7" name="object 2177"/>
          <p:cNvSpPr/>
          <p:nvPr/>
        </p:nvSpPr>
        <p:spPr>
          <a:xfrm>
            <a:off x="226695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8" name="object 2178"/>
          <p:cNvSpPr/>
          <p:nvPr/>
        </p:nvSpPr>
        <p:spPr>
          <a:xfrm>
            <a:off x="228981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9" name="object 2179"/>
          <p:cNvSpPr/>
          <p:nvPr/>
        </p:nvSpPr>
        <p:spPr>
          <a:xfrm>
            <a:off x="231140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0" name="object 2180"/>
          <p:cNvSpPr/>
          <p:nvPr/>
        </p:nvSpPr>
        <p:spPr>
          <a:xfrm>
            <a:off x="233426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1" name="object 2181"/>
          <p:cNvSpPr/>
          <p:nvPr/>
        </p:nvSpPr>
        <p:spPr>
          <a:xfrm>
            <a:off x="2357120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2" name="object 2182"/>
          <p:cNvSpPr/>
          <p:nvPr/>
        </p:nvSpPr>
        <p:spPr>
          <a:xfrm>
            <a:off x="237871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3" name="object 2183"/>
          <p:cNvSpPr/>
          <p:nvPr/>
        </p:nvSpPr>
        <p:spPr>
          <a:xfrm>
            <a:off x="2401570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4" name="object 2184"/>
          <p:cNvSpPr/>
          <p:nvPr/>
        </p:nvSpPr>
        <p:spPr>
          <a:xfrm>
            <a:off x="242316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5" name="object 2185"/>
          <p:cNvSpPr/>
          <p:nvPr/>
        </p:nvSpPr>
        <p:spPr>
          <a:xfrm>
            <a:off x="244602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6" name="object 2186"/>
          <p:cNvSpPr/>
          <p:nvPr/>
        </p:nvSpPr>
        <p:spPr>
          <a:xfrm>
            <a:off x="246761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7" name="object 2187"/>
          <p:cNvSpPr/>
          <p:nvPr/>
        </p:nvSpPr>
        <p:spPr>
          <a:xfrm>
            <a:off x="249047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8" name="object 2188"/>
          <p:cNvSpPr/>
          <p:nvPr/>
        </p:nvSpPr>
        <p:spPr>
          <a:xfrm>
            <a:off x="2513329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9" name="object 2189"/>
          <p:cNvSpPr/>
          <p:nvPr/>
        </p:nvSpPr>
        <p:spPr>
          <a:xfrm>
            <a:off x="253492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0" name="object 2190"/>
          <p:cNvSpPr/>
          <p:nvPr/>
        </p:nvSpPr>
        <p:spPr>
          <a:xfrm>
            <a:off x="255777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1" name="object 2191"/>
          <p:cNvSpPr/>
          <p:nvPr/>
        </p:nvSpPr>
        <p:spPr>
          <a:xfrm>
            <a:off x="257937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2" name="object 2192"/>
          <p:cNvSpPr/>
          <p:nvPr/>
        </p:nvSpPr>
        <p:spPr>
          <a:xfrm>
            <a:off x="260222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3" name="object 2193"/>
          <p:cNvSpPr/>
          <p:nvPr/>
        </p:nvSpPr>
        <p:spPr>
          <a:xfrm>
            <a:off x="262382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4" name="object 2194"/>
          <p:cNvSpPr/>
          <p:nvPr/>
        </p:nvSpPr>
        <p:spPr>
          <a:xfrm>
            <a:off x="264667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5" name="object 2195"/>
          <p:cNvSpPr/>
          <p:nvPr/>
        </p:nvSpPr>
        <p:spPr>
          <a:xfrm>
            <a:off x="2669539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6" name="object 2196"/>
          <p:cNvSpPr/>
          <p:nvPr/>
        </p:nvSpPr>
        <p:spPr>
          <a:xfrm>
            <a:off x="269112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7" name="object 2197"/>
          <p:cNvSpPr/>
          <p:nvPr/>
        </p:nvSpPr>
        <p:spPr>
          <a:xfrm>
            <a:off x="271398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8" name="object 2198"/>
          <p:cNvSpPr/>
          <p:nvPr/>
        </p:nvSpPr>
        <p:spPr>
          <a:xfrm>
            <a:off x="273557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9" name="object 2199"/>
          <p:cNvSpPr/>
          <p:nvPr/>
        </p:nvSpPr>
        <p:spPr>
          <a:xfrm>
            <a:off x="275843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0" name="object 2200"/>
          <p:cNvSpPr/>
          <p:nvPr/>
        </p:nvSpPr>
        <p:spPr>
          <a:xfrm>
            <a:off x="278002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1" name="object 2201"/>
          <p:cNvSpPr/>
          <p:nvPr/>
        </p:nvSpPr>
        <p:spPr>
          <a:xfrm>
            <a:off x="280288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2" name="object 2202"/>
          <p:cNvSpPr/>
          <p:nvPr/>
        </p:nvSpPr>
        <p:spPr>
          <a:xfrm>
            <a:off x="2825750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3" name="object 2203"/>
          <p:cNvSpPr/>
          <p:nvPr/>
        </p:nvSpPr>
        <p:spPr>
          <a:xfrm>
            <a:off x="284733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4" name="object 2204"/>
          <p:cNvSpPr/>
          <p:nvPr/>
        </p:nvSpPr>
        <p:spPr>
          <a:xfrm>
            <a:off x="287020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5" name="object 2205"/>
          <p:cNvSpPr/>
          <p:nvPr/>
        </p:nvSpPr>
        <p:spPr>
          <a:xfrm>
            <a:off x="2891789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6" name="object 2206"/>
          <p:cNvSpPr/>
          <p:nvPr/>
        </p:nvSpPr>
        <p:spPr>
          <a:xfrm>
            <a:off x="291465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7" name="object 2207"/>
          <p:cNvSpPr/>
          <p:nvPr/>
        </p:nvSpPr>
        <p:spPr>
          <a:xfrm>
            <a:off x="2937510" y="29184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8" name="object 2208"/>
          <p:cNvSpPr/>
          <p:nvPr/>
        </p:nvSpPr>
        <p:spPr>
          <a:xfrm>
            <a:off x="2959100" y="29184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6350" y="0"/>
                </a:lnTo>
                <a:lnTo>
                  <a:pt x="7619" y="0"/>
                </a:lnTo>
                <a:lnTo>
                  <a:pt x="8889" y="0"/>
                </a:ln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9" name="object 2209"/>
          <p:cNvSpPr/>
          <p:nvPr/>
        </p:nvSpPr>
        <p:spPr>
          <a:xfrm>
            <a:off x="2981960" y="291592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0" y="1269"/>
                </a:moveTo>
                <a:lnTo>
                  <a:pt x="2539" y="1269"/>
                </a:lnTo>
                <a:lnTo>
                  <a:pt x="7619" y="1269"/>
                </a:ln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0" name="object 2210"/>
          <p:cNvSpPr/>
          <p:nvPr/>
        </p:nvSpPr>
        <p:spPr>
          <a:xfrm>
            <a:off x="3003550" y="291211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0" y="2539"/>
                </a:moveTo>
                <a:lnTo>
                  <a:pt x="3810" y="1269"/>
                </a:lnTo>
                <a:lnTo>
                  <a:pt x="7619" y="0"/>
                </a:ln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1" name="object 2211"/>
          <p:cNvSpPr/>
          <p:nvPr/>
        </p:nvSpPr>
        <p:spPr>
          <a:xfrm>
            <a:off x="3025139" y="2904489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3810"/>
                </a:moveTo>
                <a:lnTo>
                  <a:pt x="3810" y="2539"/>
                </a:lnTo>
                <a:lnTo>
                  <a:pt x="7620" y="1270"/>
                </a:ln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2" name="object 2212"/>
          <p:cNvSpPr/>
          <p:nvPr/>
        </p:nvSpPr>
        <p:spPr>
          <a:xfrm>
            <a:off x="3046729" y="289560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80">
                <a:moveTo>
                  <a:pt x="0" y="5079"/>
                </a:moveTo>
                <a:lnTo>
                  <a:pt x="2539" y="3810"/>
                </a:lnTo>
                <a:lnTo>
                  <a:pt x="6350" y="2539"/>
                </a:ln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3" name="object 2213"/>
          <p:cNvSpPr/>
          <p:nvPr/>
        </p:nvSpPr>
        <p:spPr>
          <a:xfrm>
            <a:off x="3065779" y="288543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80">
                <a:moveTo>
                  <a:pt x="0" y="5080"/>
                </a:moveTo>
                <a:lnTo>
                  <a:pt x="3809" y="3810"/>
                </a:lnTo>
                <a:lnTo>
                  <a:pt x="6350" y="1270"/>
                </a:ln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4" name="object 2214"/>
          <p:cNvSpPr/>
          <p:nvPr/>
        </p:nvSpPr>
        <p:spPr>
          <a:xfrm>
            <a:off x="3086100" y="287273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6350"/>
                </a:moveTo>
                <a:lnTo>
                  <a:pt x="2539" y="3810"/>
                </a:lnTo>
                <a:lnTo>
                  <a:pt x="5080" y="2539"/>
                </a:lnTo>
                <a:lnTo>
                  <a:pt x="888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5" name="object 2215"/>
          <p:cNvSpPr/>
          <p:nvPr/>
        </p:nvSpPr>
        <p:spPr>
          <a:xfrm>
            <a:off x="3103879" y="285877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7619"/>
                </a:moveTo>
                <a:lnTo>
                  <a:pt x="2539" y="5079"/>
                </a:lnTo>
                <a:lnTo>
                  <a:pt x="5080" y="2539"/>
                </a:lnTo>
                <a:lnTo>
                  <a:pt x="888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6" name="object 2216"/>
          <p:cNvSpPr/>
          <p:nvPr/>
        </p:nvSpPr>
        <p:spPr>
          <a:xfrm>
            <a:off x="3120389" y="2843529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0" y="8890"/>
                </a:moveTo>
                <a:lnTo>
                  <a:pt x="2540" y="6350"/>
                </a:lnTo>
                <a:lnTo>
                  <a:pt x="5080" y="3810"/>
                </a:lnTo>
                <a:lnTo>
                  <a:pt x="889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7" name="object 2217"/>
          <p:cNvSpPr/>
          <p:nvPr/>
        </p:nvSpPr>
        <p:spPr>
          <a:xfrm>
            <a:off x="3136900" y="2828289"/>
            <a:ext cx="6350" cy="7620"/>
          </a:xfrm>
          <a:custGeom>
            <a:avLst/>
            <a:gdLst/>
            <a:ahLst/>
            <a:cxnLst/>
            <a:rect l="l" t="t" r="r" b="b"/>
            <a:pathLst>
              <a:path w="6350" h="7619">
                <a:moveTo>
                  <a:pt x="0" y="7620"/>
                </a:moveTo>
                <a:lnTo>
                  <a:pt x="2539" y="5080"/>
                </a:lnTo>
                <a:lnTo>
                  <a:pt x="5080" y="2539"/>
                </a:ln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8" name="object 2218"/>
          <p:cNvSpPr/>
          <p:nvPr/>
        </p:nvSpPr>
        <p:spPr>
          <a:xfrm>
            <a:off x="3150870" y="2810510"/>
            <a:ext cx="7620" cy="8890"/>
          </a:xfrm>
          <a:custGeom>
            <a:avLst/>
            <a:gdLst/>
            <a:ahLst/>
            <a:cxnLst/>
            <a:rect l="l" t="t" r="r" b="b"/>
            <a:pathLst>
              <a:path w="7619" h="8889">
                <a:moveTo>
                  <a:pt x="0" y="8889"/>
                </a:moveTo>
                <a:lnTo>
                  <a:pt x="2540" y="6350"/>
                </a:lnTo>
                <a:lnTo>
                  <a:pt x="5080" y="2539"/>
                </a:lnTo>
                <a:lnTo>
                  <a:pt x="761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9" name="object 2219"/>
          <p:cNvSpPr/>
          <p:nvPr/>
        </p:nvSpPr>
        <p:spPr>
          <a:xfrm>
            <a:off x="3163570" y="279146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10160"/>
                </a:moveTo>
                <a:lnTo>
                  <a:pt x="2540" y="6350"/>
                </a:lnTo>
                <a:lnTo>
                  <a:pt x="5080" y="3810"/>
                </a:ln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0" name="object 2220"/>
          <p:cNvSpPr/>
          <p:nvPr/>
        </p:nvSpPr>
        <p:spPr>
          <a:xfrm>
            <a:off x="3176270" y="277241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10160"/>
                </a:moveTo>
                <a:lnTo>
                  <a:pt x="1269" y="6350"/>
                </a:lnTo>
                <a:lnTo>
                  <a:pt x="2540" y="2539"/>
                </a:lnTo>
                <a:lnTo>
                  <a:pt x="508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1" name="object 2221"/>
          <p:cNvSpPr/>
          <p:nvPr/>
        </p:nvSpPr>
        <p:spPr>
          <a:xfrm>
            <a:off x="3185160" y="275208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10160"/>
                </a:moveTo>
                <a:lnTo>
                  <a:pt x="2539" y="6350"/>
                </a:lnTo>
                <a:lnTo>
                  <a:pt x="3809" y="2539"/>
                </a:lnTo>
                <a:lnTo>
                  <a:pt x="507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2" name="object 2222"/>
          <p:cNvSpPr/>
          <p:nvPr/>
        </p:nvSpPr>
        <p:spPr>
          <a:xfrm>
            <a:off x="3194050" y="273050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0" y="10160"/>
                </a:moveTo>
                <a:lnTo>
                  <a:pt x="1269" y="6350"/>
                </a:lnTo>
                <a:lnTo>
                  <a:pt x="2539" y="3810"/>
                </a:lnTo>
                <a:lnTo>
                  <a:pt x="253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3" name="object 2223"/>
          <p:cNvSpPr/>
          <p:nvPr/>
        </p:nvSpPr>
        <p:spPr>
          <a:xfrm>
            <a:off x="3199129" y="270891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0" y="10160"/>
                </a:moveTo>
                <a:lnTo>
                  <a:pt x="1269" y="6350"/>
                </a:lnTo>
                <a:lnTo>
                  <a:pt x="2539" y="3810"/>
                </a:lnTo>
                <a:lnTo>
                  <a:pt x="253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4" name="object 2224"/>
          <p:cNvSpPr/>
          <p:nvPr/>
        </p:nvSpPr>
        <p:spPr>
          <a:xfrm>
            <a:off x="3202939" y="268605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69" h="11430">
                <a:moveTo>
                  <a:pt x="0" y="11429"/>
                </a:moveTo>
                <a:lnTo>
                  <a:pt x="0" y="7620"/>
                </a:lnTo>
                <a:lnTo>
                  <a:pt x="1270" y="3810"/>
                </a:lnTo>
                <a:lnTo>
                  <a:pt x="127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5" name="object 2225"/>
          <p:cNvSpPr/>
          <p:nvPr/>
        </p:nvSpPr>
        <p:spPr>
          <a:xfrm>
            <a:off x="3204210" y="26416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6" name="object 2226"/>
          <p:cNvSpPr/>
          <p:nvPr/>
        </p:nvSpPr>
        <p:spPr>
          <a:xfrm>
            <a:off x="3204210" y="26187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7" name="object 2227"/>
          <p:cNvSpPr/>
          <p:nvPr/>
        </p:nvSpPr>
        <p:spPr>
          <a:xfrm>
            <a:off x="3204210" y="25971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8" name="object 2228"/>
          <p:cNvSpPr/>
          <p:nvPr/>
        </p:nvSpPr>
        <p:spPr>
          <a:xfrm>
            <a:off x="3204210" y="25742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9" name="object 2229"/>
          <p:cNvSpPr/>
          <p:nvPr/>
        </p:nvSpPr>
        <p:spPr>
          <a:xfrm>
            <a:off x="3204210" y="25527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0" name="object 2230"/>
          <p:cNvSpPr/>
          <p:nvPr/>
        </p:nvSpPr>
        <p:spPr>
          <a:xfrm>
            <a:off x="3204210" y="25298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1" name="object 2231"/>
          <p:cNvSpPr/>
          <p:nvPr/>
        </p:nvSpPr>
        <p:spPr>
          <a:xfrm>
            <a:off x="3204210" y="25082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2" name="object 2232"/>
          <p:cNvSpPr/>
          <p:nvPr/>
        </p:nvSpPr>
        <p:spPr>
          <a:xfrm>
            <a:off x="3204210" y="24853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3" name="object 2233"/>
          <p:cNvSpPr/>
          <p:nvPr/>
        </p:nvSpPr>
        <p:spPr>
          <a:xfrm>
            <a:off x="3204210" y="24625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4" name="object 2234"/>
          <p:cNvSpPr/>
          <p:nvPr/>
        </p:nvSpPr>
        <p:spPr>
          <a:xfrm>
            <a:off x="3204210" y="24409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5" name="object 2235"/>
          <p:cNvSpPr/>
          <p:nvPr/>
        </p:nvSpPr>
        <p:spPr>
          <a:xfrm>
            <a:off x="3204210" y="24180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6" name="object 2236"/>
          <p:cNvSpPr/>
          <p:nvPr/>
        </p:nvSpPr>
        <p:spPr>
          <a:xfrm>
            <a:off x="3204210" y="23964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7" name="object 2237"/>
          <p:cNvSpPr/>
          <p:nvPr/>
        </p:nvSpPr>
        <p:spPr>
          <a:xfrm>
            <a:off x="3204210" y="2217420"/>
            <a:ext cx="0" cy="457200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8" name="object 2238"/>
          <p:cNvSpPr/>
          <p:nvPr/>
        </p:nvSpPr>
        <p:spPr>
          <a:xfrm>
            <a:off x="3204210" y="235203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9" name="object 2239"/>
          <p:cNvSpPr/>
          <p:nvPr/>
        </p:nvSpPr>
        <p:spPr>
          <a:xfrm>
            <a:off x="3204210" y="23291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0" name="object 2240"/>
          <p:cNvSpPr/>
          <p:nvPr/>
        </p:nvSpPr>
        <p:spPr>
          <a:xfrm>
            <a:off x="3204210" y="23063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1" name="object 2241"/>
          <p:cNvSpPr/>
          <p:nvPr/>
        </p:nvSpPr>
        <p:spPr>
          <a:xfrm>
            <a:off x="3204210" y="22847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2" name="object 2242"/>
          <p:cNvSpPr/>
          <p:nvPr/>
        </p:nvSpPr>
        <p:spPr>
          <a:xfrm>
            <a:off x="3204210" y="22618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3" name="object 2243"/>
          <p:cNvSpPr/>
          <p:nvPr/>
        </p:nvSpPr>
        <p:spPr>
          <a:xfrm>
            <a:off x="3204210" y="22402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4" name="object 2244"/>
          <p:cNvSpPr/>
          <p:nvPr/>
        </p:nvSpPr>
        <p:spPr>
          <a:xfrm>
            <a:off x="3204210" y="22174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5" name="object 2245"/>
          <p:cNvSpPr/>
          <p:nvPr/>
        </p:nvSpPr>
        <p:spPr>
          <a:xfrm>
            <a:off x="3204210" y="21729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6" name="object 2246"/>
          <p:cNvSpPr/>
          <p:nvPr/>
        </p:nvSpPr>
        <p:spPr>
          <a:xfrm>
            <a:off x="3204210" y="21501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7" name="object 2247"/>
          <p:cNvSpPr/>
          <p:nvPr/>
        </p:nvSpPr>
        <p:spPr>
          <a:xfrm>
            <a:off x="3204210" y="21285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8" name="object 2248"/>
          <p:cNvSpPr/>
          <p:nvPr/>
        </p:nvSpPr>
        <p:spPr>
          <a:xfrm>
            <a:off x="3204210" y="21056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9" name="object 2249"/>
          <p:cNvSpPr/>
          <p:nvPr/>
        </p:nvSpPr>
        <p:spPr>
          <a:xfrm>
            <a:off x="3204210" y="20840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0" name="object 2250"/>
          <p:cNvSpPr/>
          <p:nvPr/>
        </p:nvSpPr>
        <p:spPr>
          <a:xfrm>
            <a:off x="3204210" y="20612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1" name="object 2251"/>
          <p:cNvSpPr/>
          <p:nvPr/>
        </p:nvSpPr>
        <p:spPr>
          <a:xfrm>
            <a:off x="3204210" y="20396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2" name="object 2252"/>
          <p:cNvSpPr/>
          <p:nvPr/>
        </p:nvSpPr>
        <p:spPr>
          <a:xfrm>
            <a:off x="3204210" y="20167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3" name="object 2253"/>
          <p:cNvSpPr/>
          <p:nvPr/>
        </p:nvSpPr>
        <p:spPr>
          <a:xfrm>
            <a:off x="3204210" y="19939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4" name="object 2254"/>
          <p:cNvSpPr/>
          <p:nvPr/>
        </p:nvSpPr>
        <p:spPr>
          <a:xfrm>
            <a:off x="3204210" y="19723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5" name="object 2255"/>
          <p:cNvSpPr/>
          <p:nvPr/>
        </p:nvSpPr>
        <p:spPr>
          <a:xfrm>
            <a:off x="3204210" y="19494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6" name="object 2256"/>
          <p:cNvSpPr/>
          <p:nvPr/>
        </p:nvSpPr>
        <p:spPr>
          <a:xfrm>
            <a:off x="3204210" y="192786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7" name="object 2257"/>
          <p:cNvSpPr/>
          <p:nvPr/>
        </p:nvSpPr>
        <p:spPr>
          <a:xfrm>
            <a:off x="3204210" y="19050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8" name="object 2258"/>
          <p:cNvSpPr/>
          <p:nvPr/>
        </p:nvSpPr>
        <p:spPr>
          <a:xfrm>
            <a:off x="3204210" y="188341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9" name="object 2259"/>
          <p:cNvSpPr/>
          <p:nvPr/>
        </p:nvSpPr>
        <p:spPr>
          <a:xfrm>
            <a:off x="3204210" y="18605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0" name="object 2260"/>
          <p:cNvSpPr/>
          <p:nvPr/>
        </p:nvSpPr>
        <p:spPr>
          <a:xfrm>
            <a:off x="3204210" y="18376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1" name="object 2261"/>
          <p:cNvSpPr/>
          <p:nvPr/>
        </p:nvSpPr>
        <p:spPr>
          <a:xfrm>
            <a:off x="3204210" y="18161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2" name="object 2262"/>
          <p:cNvSpPr/>
          <p:nvPr/>
        </p:nvSpPr>
        <p:spPr>
          <a:xfrm>
            <a:off x="3204210" y="17932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3" name="object 2263"/>
          <p:cNvSpPr/>
          <p:nvPr/>
        </p:nvSpPr>
        <p:spPr>
          <a:xfrm>
            <a:off x="3204210" y="17716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4" name="object 2264"/>
          <p:cNvSpPr/>
          <p:nvPr/>
        </p:nvSpPr>
        <p:spPr>
          <a:xfrm>
            <a:off x="3204210" y="17487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5" name="object 2265"/>
          <p:cNvSpPr/>
          <p:nvPr/>
        </p:nvSpPr>
        <p:spPr>
          <a:xfrm>
            <a:off x="3204210" y="17259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6" name="object 2266"/>
          <p:cNvSpPr/>
          <p:nvPr/>
        </p:nvSpPr>
        <p:spPr>
          <a:xfrm>
            <a:off x="3202939" y="170433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69" h="11430">
                <a:moveTo>
                  <a:pt x="1270" y="11430"/>
                </a:moveTo>
                <a:lnTo>
                  <a:pt x="1270" y="7620"/>
                </a:lnTo>
                <a:lnTo>
                  <a:pt x="0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7" name="object 2267"/>
          <p:cNvSpPr/>
          <p:nvPr/>
        </p:nvSpPr>
        <p:spPr>
          <a:xfrm>
            <a:off x="3199129" y="168275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2539" y="10160"/>
                </a:moveTo>
                <a:lnTo>
                  <a:pt x="2539" y="6350"/>
                </a:lnTo>
                <a:lnTo>
                  <a:pt x="126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8" name="object 2268"/>
          <p:cNvSpPr/>
          <p:nvPr/>
        </p:nvSpPr>
        <p:spPr>
          <a:xfrm>
            <a:off x="3194050" y="166116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2539" y="10160"/>
                </a:moveTo>
                <a:lnTo>
                  <a:pt x="1269" y="6350"/>
                </a:lnTo>
                <a:lnTo>
                  <a:pt x="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9" name="object 2269"/>
          <p:cNvSpPr/>
          <p:nvPr/>
        </p:nvSpPr>
        <p:spPr>
          <a:xfrm>
            <a:off x="3185160" y="163957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5079" y="10159"/>
                </a:moveTo>
                <a:lnTo>
                  <a:pt x="3809" y="7619"/>
                </a:lnTo>
                <a:lnTo>
                  <a:pt x="2539" y="380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0" name="object 2270"/>
          <p:cNvSpPr/>
          <p:nvPr/>
        </p:nvSpPr>
        <p:spPr>
          <a:xfrm>
            <a:off x="3175000" y="162051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8889"/>
                </a:moveTo>
                <a:lnTo>
                  <a:pt x="3810" y="6350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1" name="object 2271"/>
          <p:cNvSpPr/>
          <p:nvPr/>
        </p:nvSpPr>
        <p:spPr>
          <a:xfrm>
            <a:off x="3163570" y="160146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90">
                <a:moveTo>
                  <a:pt x="6350" y="8889"/>
                </a:moveTo>
                <a:lnTo>
                  <a:pt x="3810" y="5079"/>
                </a:lnTo>
                <a:lnTo>
                  <a:pt x="254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2" name="object 2272"/>
          <p:cNvSpPr/>
          <p:nvPr/>
        </p:nvSpPr>
        <p:spPr>
          <a:xfrm>
            <a:off x="3150870" y="158241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90">
                <a:moveTo>
                  <a:pt x="6350" y="8889"/>
                </a:moveTo>
                <a:lnTo>
                  <a:pt x="5080" y="6350"/>
                </a:lnTo>
                <a:lnTo>
                  <a:pt x="2540" y="380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3" name="object 2273"/>
          <p:cNvSpPr/>
          <p:nvPr/>
        </p:nvSpPr>
        <p:spPr>
          <a:xfrm>
            <a:off x="3136900" y="156591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90">
                <a:moveTo>
                  <a:pt x="6350" y="8889"/>
                </a:moveTo>
                <a:lnTo>
                  <a:pt x="5080" y="5079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4" name="object 2274"/>
          <p:cNvSpPr/>
          <p:nvPr/>
        </p:nvSpPr>
        <p:spPr>
          <a:xfrm>
            <a:off x="3120389" y="1550669"/>
            <a:ext cx="7620" cy="7620"/>
          </a:xfrm>
          <a:custGeom>
            <a:avLst/>
            <a:gdLst/>
            <a:ahLst/>
            <a:cxnLst/>
            <a:rect l="l" t="t" r="r" b="b"/>
            <a:pathLst>
              <a:path w="7619" h="7619">
                <a:moveTo>
                  <a:pt x="7620" y="7619"/>
                </a:moveTo>
                <a:lnTo>
                  <a:pt x="5080" y="5079"/>
                </a:lnTo>
                <a:lnTo>
                  <a:pt x="2540" y="2539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5" name="object 2275"/>
          <p:cNvSpPr/>
          <p:nvPr/>
        </p:nvSpPr>
        <p:spPr>
          <a:xfrm>
            <a:off x="3102610" y="153543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89" y="7620"/>
                </a:moveTo>
                <a:lnTo>
                  <a:pt x="6350" y="5080"/>
                </a:lnTo>
                <a:lnTo>
                  <a:pt x="3809" y="254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6" name="object 2276"/>
          <p:cNvSpPr/>
          <p:nvPr/>
        </p:nvSpPr>
        <p:spPr>
          <a:xfrm>
            <a:off x="3084829" y="152273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10159" y="6350"/>
                </a:moveTo>
                <a:lnTo>
                  <a:pt x="6350" y="3810"/>
                </a:lnTo>
                <a:lnTo>
                  <a:pt x="3809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7" name="object 2277"/>
          <p:cNvSpPr/>
          <p:nvPr/>
        </p:nvSpPr>
        <p:spPr>
          <a:xfrm>
            <a:off x="3065779" y="151130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80">
                <a:moveTo>
                  <a:pt x="10159" y="5079"/>
                </a:moveTo>
                <a:lnTo>
                  <a:pt x="6350" y="3810"/>
                </a:lnTo>
                <a:lnTo>
                  <a:pt x="3809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8" name="object 2278"/>
          <p:cNvSpPr/>
          <p:nvPr/>
        </p:nvSpPr>
        <p:spPr>
          <a:xfrm>
            <a:off x="3045460" y="150113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80">
                <a:moveTo>
                  <a:pt x="10159" y="5080"/>
                </a:moveTo>
                <a:lnTo>
                  <a:pt x="7619" y="3810"/>
                </a:lnTo>
                <a:lnTo>
                  <a:pt x="3809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9" name="object 2279"/>
          <p:cNvSpPr/>
          <p:nvPr/>
        </p:nvSpPr>
        <p:spPr>
          <a:xfrm>
            <a:off x="3025139" y="1493519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09">
                <a:moveTo>
                  <a:pt x="10160" y="3809"/>
                </a:moveTo>
                <a:lnTo>
                  <a:pt x="6350" y="2539"/>
                </a:lnTo>
                <a:lnTo>
                  <a:pt x="3810" y="126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0" name="object 2280"/>
          <p:cNvSpPr/>
          <p:nvPr/>
        </p:nvSpPr>
        <p:spPr>
          <a:xfrm>
            <a:off x="3003550" y="1488439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40">
                <a:moveTo>
                  <a:pt x="10160" y="2539"/>
                </a:moveTo>
                <a:lnTo>
                  <a:pt x="7619" y="1270"/>
                </a:lnTo>
                <a:lnTo>
                  <a:pt x="3810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1" name="object 2281"/>
          <p:cNvSpPr/>
          <p:nvPr/>
        </p:nvSpPr>
        <p:spPr>
          <a:xfrm>
            <a:off x="2980689" y="148463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69">
                <a:moveTo>
                  <a:pt x="11430" y="1270"/>
                </a:moveTo>
                <a:lnTo>
                  <a:pt x="7620" y="1270"/>
                </a:lnTo>
                <a:lnTo>
                  <a:pt x="3810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2" name="object 2282"/>
          <p:cNvSpPr/>
          <p:nvPr/>
        </p:nvSpPr>
        <p:spPr>
          <a:xfrm>
            <a:off x="29591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8889" y="0"/>
                </a:lnTo>
                <a:lnTo>
                  <a:pt x="7619" y="0"/>
                </a:lnTo>
                <a:lnTo>
                  <a:pt x="6350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3" name="object 2283"/>
          <p:cNvSpPr/>
          <p:nvPr/>
        </p:nvSpPr>
        <p:spPr>
          <a:xfrm>
            <a:off x="293751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4" name="object 2284"/>
          <p:cNvSpPr/>
          <p:nvPr/>
        </p:nvSpPr>
        <p:spPr>
          <a:xfrm>
            <a:off x="29146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5" name="object 2285"/>
          <p:cNvSpPr/>
          <p:nvPr/>
        </p:nvSpPr>
        <p:spPr>
          <a:xfrm>
            <a:off x="28917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6" name="object 2286"/>
          <p:cNvSpPr/>
          <p:nvPr/>
        </p:nvSpPr>
        <p:spPr>
          <a:xfrm>
            <a:off x="28702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7" name="object 2287"/>
          <p:cNvSpPr/>
          <p:nvPr/>
        </p:nvSpPr>
        <p:spPr>
          <a:xfrm>
            <a:off x="284733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8" name="object 2288"/>
          <p:cNvSpPr/>
          <p:nvPr/>
        </p:nvSpPr>
        <p:spPr>
          <a:xfrm>
            <a:off x="282575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9" name="object 2289"/>
          <p:cNvSpPr/>
          <p:nvPr/>
        </p:nvSpPr>
        <p:spPr>
          <a:xfrm>
            <a:off x="28028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0" name="object 2290"/>
          <p:cNvSpPr/>
          <p:nvPr/>
        </p:nvSpPr>
        <p:spPr>
          <a:xfrm>
            <a:off x="27800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1" name="object 2291"/>
          <p:cNvSpPr/>
          <p:nvPr/>
        </p:nvSpPr>
        <p:spPr>
          <a:xfrm>
            <a:off x="275843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2" name="object 2292"/>
          <p:cNvSpPr/>
          <p:nvPr/>
        </p:nvSpPr>
        <p:spPr>
          <a:xfrm>
            <a:off x="27355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3" name="object 2293"/>
          <p:cNvSpPr/>
          <p:nvPr/>
        </p:nvSpPr>
        <p:spPr>
          <a:xfrm>
            <a:off x="27139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4" name="object 2294"/>
          <p:cNvSpPr/>
          <p:nvPr/>
        </p:nvSpPr>
        <p:spPr>
          <a:xfrm>
            <a:off x="26911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5" name="object 2295"/>
          <p:cNvSpPr/>
          <p:nvPr/>
        </p:nvSpPr>
        <p:spPr>
          <a:xfrm>
            <a:off x="266953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6" name="object 2296"/>
          <p:cNvSpPr/>
          <p:nvPr/>
        </p:nvSpPr>
        <p:spPr>
          <a:xfrm>
            <a:off x="26466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7" name="object 2297"/>
          <p:cNvSpPr/>
          <p:nvPr/>
        </p:nvSpPr>
        <p:spPr>
          <a:xfrm>
            <a:off x="26238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8" name="object 2298"/>
          <p:cNvSpPr/>
          <p:nvPr/>
        </p:nvSpPr>
        <p:spPr>
          <a:xfrm>
            <a:off x="26022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9" name="object 2299"/>
          <p:cNvSpPr/>
          <p:nvPr/>
        </p:nvSpPr>
        <p:spPr>
          <a:xfrm>
            <a:off x="257937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0" name="object 2300"/>
          <p:cNvSpPr/>
          <p:nvPr/>
        </p:nvSpPr>
        <p:spPr>
          <a:xfrm>
            <a:off x="25577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1" name="object 2301"/>
          <p:cNvSpPr/>
          <p:nvPr/>
        </p:nvSpPr>
        <p:spPr>
          <a:xfrm>
            <a:off x="25349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2" name="object 2302"/>
          <p:cNvSpPr/>
          <p:nvPr/>
        </p:nvSpPr>
        <p:spPr>
          <a:xfrm>
            <a:off x="251332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3" name="object 2303"/>
          <p:cNvSpPr/>
          <p:nvPr/>
        </p:nvSpPr>
        <p:spPr>
          <a:xfrm>
            <a:off x="249047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4" name="object 2304"/>
          <p:cNvSpPr/>
          <p:nvPr/>
        </p:nvSpPr>
        <p:spPr>
          <a:xfrm>
            <a:off x="246761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5" name="object 2305"/>
          <p:cNvSpPr/>
          <p:nvPr/>
        </p:nvSpPr>
        <p:spPr>
          <a:xfrm>
            <a:off x="24460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6" name="object 2306"/>
          <p:cNvSpPr/>
          <p:nvPr/>
        </p:nvSpPr>
        <p:spPr>
          <a:xfrm>
            <a:off x="242316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7" name="object 2307"/>
          <p:cNvSpPr/>
          <p:nvPr/>
        </p:nvSpPr>
        <p:spPr>
          <a:xfrm>
            <a:off x="240157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8" name="object 2308"/>
          <p:cNvSpPr/>
          <p:nvPr/>
        </p:nvSpPr>
        <p:spPr>
          <a:xfrm>
            <a:off x="237871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9" name="object 2309"/>
          <p:cNvSpPr/>
          <p:nvPr/>
        </p:nvSpPr>
        <p:spPr>
          <a:xfrm>
            <a:off x="235712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0" name="object 2310"/>
          <p:cNvSpPr/>
          <p:nvPr/>
        </p:nvSpPr>
        <p:spPr>
          <a:xfrm>
            <a:off x="233426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1" name="object 2311"/>
          <p:cNvSpPr/>
          <p:nvPr/>
        </p:nvSpPr>
        <p:spPr>
          <a:xfrm>
            <a:off x="23114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2" name="object 2312"/>
          <p:cNvSpPr/>
          <p:nvPr/>
        </p:nvSpPr>
        <p:spPr>
          <a:xfrm>
            <a:off x="228981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3" name="object 2313"/>
          <p:cNvSpPr/>
          <p:nvPr/>
        </p:nvSpPr>
        <p:spPr>
          <a:xfrm>
            <a:off x="22669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4" name="object 2314"/>
          <p:cNvSpPr/>
          <p:nvPr/>
        </p:nvSpPr>
        <p:spPr>
          <a:xfrm>
            <a:off x="224536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5" name="object 2315"/>
          <p:cNvSpPr/>
          <p:nvPr/>
        </p:nvSpPr>
        <p:spPr>
          <a:xfrm>
            <a:off x="22225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6" name="object 2316"/>
          <p:cNvSpPr/>
          <p:nvPr/>
        </p:nvSpPr>
        <p:spPr>
          <a:xfrm>
            <a:off x="220091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7" name="object 2317"/>
          <p:cNvSpPr/>
          <p:nvPr/>
        </p:nvSpPr>
        <p:spPr>
          <a:xfrm>
            <a:off x="21780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8" name="object 2318"/>
          <p:cNvSpPr/>
          <p:nvPr/>
        </p:nvSpPr>
        <p:spPr>
          <a:xfrm>
            <a:off x="21551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9" name="object 2319"/>
          <p:cNvSpPr/>
          <p:nvPr/>
        </p:nvSpPr>
        <p:spPr>
          <a:xfrm>
            <a:off x="21336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0" name="object 2320"/>
          <p:cNvSpPr/>
          <p:nvPr/>
        </p:nvSpPr>
        <p:spPr>
          <a:xfrm>
            <a:off x="211073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1" name="object 2321"/>
          <p:cNvSpPr/>
          <p:nvPr/>
        </p:nvSpPr>
        <p:spPr>
          <a:xfrm>
            <a:off x="208915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2" name="object 2322"/>
          <p:cNvSpPr/>
          <p:nvPr/>
        </p:nvSpPr>
        <p:spPr>
          <a:xfrm>
            <a:off x="20662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3" name="object 2323"/>
          <p:cNvSpPr/>
          <p:nvPr/>
        </p:nvSpPr>
        <p:spPr>
          <a:xfrm>
            <a:off x="204470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4" name="object 2324"/>
          <p:cNvSpPr/>
          <p:nvPr/>
        </p:nvSpPr>
        <p:spPr>
          <a:xfrm>
            <a:off x="202183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5" name="object 2325"/>
          <p:cNvSpPr/>
          <p:nvPr/>
        </p:nvSpPr>
        <p:spPr>
          <a:xfrm>
            <a:off x="19989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6" name="object 2326"/>
          <p:cNvSpPr/>
          <p:nvPr/>
        </p:nvSpPr>
        <p:spPr>
          <a:xfrm>
            <a:off x="19773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7" name="object 2327"/>
          <p:cNvSpPr/>
          <p:nvPr/>
        </p:nvSpPr>
        <p:spPr>
          <a:xfrm>
            <a:off x="19545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8" name="object 2328"/>
          <p:cNvSpPr/>
          <p:nvPr/>
        </p:nvSpPr>
        <p:spPr>
          <a:xfrm>
            <a:off x="193293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9" name="object 2329"/>
          <p:cNvSpPr/>
          <p:nvPr/>
        </p:nvSpPr>
        <p:spPr>
          <a:xfrm>
            <a:off x="19100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0" name="object 2330"/>
          <p:cNvSpPr/>
          <p:nvPr/>
        </p:nvSpPr>
        <p:spPr>
          <a:xfrm>
            <a:off x="18872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1" name="object 2331"/>
          <p:cNvSpPr/>
          <p:nvPr/>
        </p:nvSpPr>
        <p:spPr>
          <a:xfrm>
            <a:off x="18656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2" name="object 2332"/>
          <p:cNvSpPr/>
          <p:nvPr/>
        </p:nvSpPr>
        <p:spPr>
          <a:xfrm>
            <a:off x="184277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3" name="object 2333"/>
          <p:cNvSpPr/>
          <p:nvPr/>
        </p:nvSpPr>
        <p:spPr>
          <a:xfrm>
            <a:off x="18211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4" name="object 2334"/>
          <p:cNvSpPr/>
          <p:nvPr/>
        </p:nvSpPr>
        <p:spPr>
          <a:xfrm>
            <a:off x="17983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5" name="object 2335"/>
          <p:cNvSpPr/>
          <p:nvPr/>
        </p:nvSpPr>
        <p:spPr>
          <a:xfrm>
            <a:off x="177672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6" name="object 2336"/>
          <p:cNvSpPr/>
          <p:nvPr/>
        </p:nvSpPr>
        <p:spPr>
          <a:xfrm>
            <a:off x="175387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7" name="object 2337"/>
          <p:cNvSpPr/>
          <p:nvPr/>
        </p:nvSpPr>
        <p:spPr>
          <a:xfrm>
            <a:off x="173101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8" name="object 2338"/>
          <p:cNvSpPr/>
          <p:nvPr/>
        </p:nvSpPr>
        <p:spPr>
          <a:xfrm>
            <a:off x="17094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9" name="object 2339"/>
          <p:cNvSpPr/>
          <p:nvPr/>
        </p:nvSpPr>
        <p:spPr>
          <a:xfrm>
            <a:off x="168656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0" name="object 2340"/>
          <p:cNvSpPr/>
          <p:nvPr/>
        </p:nvSpPr>
        <p:spPr>
          <a:xfrm>
            <a:off x="166497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1" name="object 2341"/>
          <p:cNvSpPr/>
          <p:nvPr/>
        </p:nvSpPr>
        <p:spPr>
          <a:xfrm>
            <a:off x="164211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2" name="object 2342"/>
          <p:cNvSpPr/>
          <p:nvPr/>
        </p:nvSpPr>
        <p:spPr>
          <a:xfrm>
            <a:off x="162051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3" name="object 2343"/>
          <p:cNvSpPr/>
          <p:nvPr/>
        </p:nvSpPr>
        <p:spPr>
          <a:xfrm>
            <a:off x="159766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4" name="object 2344"/>
          <p:cNvSpPr/>
          <p:nvPr/>
        </p:nvSpPr>
        <p:spPr>
          <a:xfrm>
            <a:off x="15748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5" name="object 2345"/>
          <p:cNvSpPr/>
          <p:nvPr/>
        </p:nvSpPr>
        <p:spPr>
          <a:xfrm>
            <a:off x="155321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6" name="object 2346"/>
          <p:cNvSpPr/>
          <p:nvPr/>
        </p:nvSpPr>
        <p:spPr>
          <a:xfrm>
            <a:off x="15303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7" name="object 2347"/>
          <p:cNvSpPr/>
          <p:nvPr/>
        </p:nvSpPr>
        <p:spPr>
          <a:xfrm>
            <a:off x="150876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8" name="object 2348"/>
          <p:cNvSpPr/>
          <p:nvPr/>
        </p:nvSpPr>
        <p:spPr>
          <a:xfrm>
            <a:off x="14859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9" name="object 2349"/>
          <p:cNvSpPr/>
          <p:nvPr/>
        </p:nvSpPr>
        <p:spPr>
          <a:xfrm>
            <a:off x="146431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0" name="object 2350"/>
          <p:cNvSpPr/>
          <p:nvPr/>
        </p:nvSpPr>
        <p:spPr>
          <a:xfrm>
            <a:off x="14414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1" name="object 2351"/>
          <p:cNvSpPr/>
          <p:nvPr/>
        </p:nvSpPr>
        <p:spPr>
          <a:xfrm>
            <a:off x="14185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2" name="object 2352"/>
          <p:cNvSpPr/>
          <p:nvPr/>
        </p:nvSpPr>
        <p:spPr>
          <a:xfrm>
            <a:off x="13970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3" name="object 2353"/>
          <p:cNvSpPr/>
          <p:nvPr/>
        </p:nvSpPr>
        <p:spPr>
          <a:xfrm>
            <a:off x="137413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4" name="object 2354"/>
          <p:cNvSpPr/>
          <p:nvPr/>
        </p:nvSpPr>
        <p:spPr>
          <a:xfrm>
            <a:off x="135255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5" name="object 2355"/>
          <p:cNvSpPr/>
          <p:nvPr/>
        </p:nvSpPr>
        <p:spPr>
          <a:xfrm>
            <a:off x="13296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6" name="object 2356"/>
          <p:cNvSpPr/>
          <p:nvPr/>
        </p:nvSpPr>
        <p:spPr>
          <a:xfrm>
            <a:off x="130810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7" name="object 2357"/>
          <p:cNvSpPr/>
          <p:nvPr/>
        </p:nvSpPr>
        <p:spPr>
          <a:xfrm>
            <a:off x="128523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8" name="object 2358"/>
          <p:cNvSpPr/>
          <p:nvPr/>
        </p:nvSpPr>
        <p:spPr>
          <a:xfrm>
            <a:off x="126238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9" name="object 2359"/>
          <p:cNvSpPr/>
          <p:nvPr/>
        </p:nvSpPr>
        <p:spPr>
          <a:xfrm>
            <a:off x="12407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0" name="object 2360"/>
          <p:cNvSpPr/>
          <p:nvPr/>
        </p:nvSpPr>
        <p:spPr>
          <a:xfrm>
            <a:off x="121793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1" name="object 2361"/>
          <p:cNvSpPr/>
          <p:nvPr/>
        </p:nvSpPr>
        <p:spPr>
          <a:xfrm>
            <a:off x="119633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2" name="object 2362"/>
          <p:cNvSpPr/>
          <p:nvPr/>
        </p:nvSpPr>
        <p:spPr>
          <a:xfrm>
            <a:off x="117348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3" name="object 2363"/>
          <p:cNvSpPr/>
          <p:nvPr/>
        </p:nvSpPr>
        <p:spPr>
          <a:xfrm>
            <a:off x="115188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4" name="object 2364"/>
          <p:cNvSpPr/>
          <p:nvPr/>
        </p:nvSpPr>
        <p:spPr>
          <a:xfrm>
            <a:off x="112903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5" name="object 2365"/>
          <p:cNvSpPr/>
          <p:nvPr/>
        </p:nvSpPr>
        <p:spPr>
          <a:xfrm>
            <a:off x="110616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6" name="object 2366"/>
          <p:cNvSpPr/>
          <p:nvPr/>
        </p:nvSpPr>
        <p:spPr>
          <a:xfrm>
            <a:off x="108458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7" name="object 2367"/>
          <p:cNvSpPr/>
          <p:nvPr/>
        </p:nvSpPr>
        <p:spPr>
          <a:xfrm>
            <a:off x="106171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8" name="object 2368"/>
          <p:cNvSpPr/>
          <p:nvPr/>
        </p:nvSpPr>
        <p:spPr>
          <a:xfrm>
            <a:off x="104013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9" name="object 2369"/>
          <p:cNvSpPr/>
          <p:nvPr/>
        </p:nvSpPr>
        <p:spPr>
          <a:xfrm>
            <a:off x="101726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0" name="object 2370"/>
          <p:cNvSpPr/>
          <p:nvPr/>
        </p:nvSpPr>
        <p:spPr>
          <a:xfrm>
            <a:off x="99441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1" name="object 2371"/>
          <p:cNvSpPr txBox="1"/>
          <p:nvPr/>
        </p:nvSpPr>
        <p:spPr>
          <a:xfrm>
            <a:off x="854710" y="1666240"/>
            <a:ext cx="2183130" cy="119634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ct val="89800"/>
              </a:lnSpc>
              <a:spcBef>
                <a:spcPts val="270"/>
              </a:spcBef>
            </a:pP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Damage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to intracellular  structures 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&amp;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fall in diastolic  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BP – less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coronary flow  (cardiogenic 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element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of  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shock) –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also 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less cerebral 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blood</a:t>
            </a:r>
            <a:r>
              <a:rPr sz="1400" spc="-1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flow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2372" name="object 2372"/>
          <p:cNvSpPr/>
          <p:nvPr/>
        </p:nvSpPr>
        <p:spPr>
          <a:xfrm>
            <a:off x="1762760" y="2923539"/>
            <a:ext cx="274320" cy="289560"/>
          </a:xfrm>
          <a:custGeom>
            <a:avLst/>
            <a:gdLst/>
            <a:ahLst/>
            <a:cxnLst/>
            <a:rect l="l" t="t" r="r" b="b"/>
            <a:pathLst>
              <a:path w="274319" h="289560">
                <a:moveTo>
                  <a:pt x="205739" y="137160"/>
                </a:moveTo>
                <a:lnTo>
                  <a:pt x="68579" y="137160"/>
                </a:lnTo>
                <a:lnTo>
                  <a:pt x="68579" y="289560"/>
                </a:lnTo>
                <a:lnTo>
                  <a:pt x="205739" y="289560"/>
                </a:lnTo>
                <a:lnTo>
                  <a:pt x="205739" y="137160"/>
                </a:lnTo>
                <a:close/>
              </a:path>
              <a:path w="274319" h="289560">
                <a:moveTo>
                  <a:pt x="137159" y="0"/>
                </a:moveTo>
                <a:lnTo>
                  <a:pt x="0" y="137160"/>
                </a:lnTo>
                <a:lnTo>
                  <a:pt x="274319" y="137160"/>
                </a:lnTo>
                <a:lnTo>
                  <a:pt x="137159" y="0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3" name="object 2373"/>
          <p:cNvSpPr/>
          <p:nvPr/>
        </p:nvSpPr>
        <p:spPr>
          <a:xfrm>
            <a:off x="1759585" y="2919095"/>
            <a:ext cx="283209" cy="299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4" name="object 2374"/>
          <p:cNvSpPr/>
          <p:nvPr/>
        </p:nvSpPr>
        <p:spPr>
          <a:xfrm>
            <a:off x="5795009" y="2335529"/>
            <a:ext cx="303530" cy="229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5" name="object 2375"/>
          <p:cNvSpPr/>
          <p:nvPr/>
        </p:nvSpPr>
        <p:spPr>
          <a:xfrm>
            <a:off x="7019290" y="4445000"/>
            <a:ext cx="360679" cy="1282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2978" y="457200"/>
            <a:ext cx="5261611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chemeClr val="bg2"/>
                </a:solidFill>
              </a:rPr>
              <a:t>Septic Shock</a:t>
            </a:r>
            <a:r>
              <a:rPr sz="3300" spc="-85" dirty="0">
                <a:solidFill>
                  <a:schemeClr val="bg2"/>
                </a:solidFill>
              </a:rPr>
              <a:t> </a:t>
            </a:r>
            <a:r>
              <a:rPr sz="3300" spc="-5" dirty="0">
                <a:solidFill>
                  <a:schemeClr val="bg2"/>
                </a:solidFill>
              </a:rPr>
              <a:t>Mechanism</a:t>
            </a:r>
            <a:endParaRPr sz="3300" dirty="0">
              <a:solidFill>
                <a:schemeClr val="bg2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5650" y="1483360"/>
            <a:ext cx="2232660" cy="1297940"/>
          </a:xfrm>
          <a:custGeom>
            <a:avLst/>
            <a:gdLst/>
            <a:ahLst/>
            <a:cxnLst/>
            <a:rect l="l" t="t" r="r" b="b"/>
            <a:pathLst>
              <a:path w="2232660" h="1297939">
                <a:moveTo>
                  <a:pt x="2015489" y="0"/>
                </a:moveTo>
                <a:lnTo>
                  <a:pt x="215900" y="0"/>
                </a:lnTo>
                <a:lnTo>
                  <a:pt x="169950" y="6298"/>
                </a:lnTo>
                <a:lnTo>
                  <a:pt x="125889" y="23948"/>
                </a:lnTo>
                <a:lnTo>
                  <a:pt x="85604" y="51085"/>
                </a:lnTo>
                <a:lnTo>
                  <a:pt x="50985" y="85841"/>
                </a:lnTo>
                <a:lnTo>
                  <a:pt x="23918" y="126352"/>
                </a:lnTo>
                <a:lnTo>
                  <a:pt x="6294" y="170750"/>
                </a:lnTo>
                <a:lnTo>
                  <a:pt x="0" y="217169"/>
                </a:lnTo>
                <a:lnTo>
                  <a:pt x="0" y="1082039"/>
                </a:lnTo>
                <a:lnTo>
                  <a:pt x="6294" y="1127989"/>
                </a:lnTo>
                <a:lnTo>
                  <a:pt x="23918" y="1172050"/>
                </a:lnTo>
                <a:lnTo>
                  <a:pt x="50985" y="1212335"/>
                </a:lnTo>
                <a:lnTo>
                  <a:pt x="85604" y="1246954"/>
                </a:lnTo>
                <a:lnTo>
                  <a:pt x="125889" y="1274021"/>
                </a:lnTo>
                <a:lnTo>
                  <a:pt x="169950" y="1291645"/>
                </a:lnTo>
                <a:lnTo>
                  <a:pt x="215900" y="1297939"/>
                </a:lnTo>
                <a:lnTo>
                  <a:pt x="2015489" y="1297939"/>
                </a:lnTo>
                <a:lnTo>
                  <a:pt x="2061509" y="1291645"/>
                </a:lnTo>
                <a:lnTo>
                  <a:pt x="2105752" y="1274021"/>
                </a:lnTo>
                <a:lnTo>
                  <a:pt x="2146285" y="1246954"/>
                </a:lnTo>
                <a:lnTo>
                  <a:pt x="2181175" y="1212335"/>
                </a:lnTo>
                <a:lnTo>
                  <a:pt x="2208489" y="1172050"/>
                </a:lnTo>
                <a:lnTo>
                  <a:pt x="2226295" y="1127989"/>
                </a:lnTo>
                <a:lnTo>
                  <a:pt x="2232660" y="1082039"/>
                </a:lnTo>
                <a:lnTo>
                  <a:pt x="2232660" y="217169"/>
                </a:lnTo>
                <a:lnTo>
                  <a:pt x="2226295" y="170750"/>
                </a:lnTo>
                <a:lnTo>
                  <a:pt x="2208489" y="126352"/>
                </a:lnTo>
                <a:lnTo>
                  <a:pt x="2181175" y="85841"/>
                </a:lnTo>
                <a:lnTo>
                  <a:pt x="2146285" y="51085"/>
                </a:lnTo>
                <a:lnTo>
                  <a:pt x="2105752" y="23948"/>
                </a:lnTo>
                <a:lnTo>
                  <a:pt x="2061509" y="6298"/>
                </a:lnTo>
                <a:lnTo>
                  <a:pt x="2015489" y="0"/>
                </a:lnTo>
                <a:close/>
              </a:path>
            </a:pathLst>
          </a:custGeom>
          <a:solidFill>
            <a:srgbClr val="D06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60119" y="148336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69">
                <a:moveTo>
                  <a:pt x="11430" y="0"/>
                </a:moveTo>
                <a:lnTo>
                  <a:pt x="7620" y="0"/>
                </a:lnTo>
                <a:lnTo>
                  <a:pt x="3810" y="0"/>
                </a:lnTo>
                <a:lnTo>
                  <a:pt x="0" y="126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38530" y="148590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59" h="1269">
                <a:moveTo>
                  <a:pt x="10159" y="0"/>
                </a:moveTo>
                <a:lnTo>
                  <a:pt x="7619" y="0"/>
                </a:lnTo>
                <a:lnTo>
                  <a:pt x="3809" y="0"/>
                </a:lnTo>
                <a:lnTo>
                  <a:pt x="0" y="127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6939" y="148971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59" h="3809">
                <a:moveTo>
                  <a:pt x="10159" y="0"/>
                </a:moveTo>
                <a:lnTo>
                  <a:pt x="6350" y="1269"/>
                </a:lnTo>
                <a:lnTo>
                  <a:pt x="3809" y="2539"/>
                </a:lnTo>
                <a:lnTo>
                  <a:pt x="0" y="381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6619" y="1496060"/>
            <a:ext cx="8890" cy="5080"/>
          </a:xfrm>
          <a:custGeom>
            <a:avLst/>
            <a:gdLst/>
            <a:ahLst/>
            <a:cxnLst/>
            <a:rect l="l" t="t" r="r" b="b"/>
            <a:pathLst>
              <a:path w="8890" h="5080">
                <a:moveTo>
                  <a:pt x="8890" y="0"/>
                </a:moveTo>
                <a:lnTo>
                  <a:pt x="6350" y="1269"/>
                </a:lnTo>
                <a:lnTo>
                  <a:pt x="2540" y="3810"/>
                </a:lnTo>
                <a:lnTo>
                  <a:pt x="0" y="507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6300" y="150495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59" h="6350">
                <a:moveTo>
                  <a:pt x="10159" y="0"/>
                </a:moveTo>
                <a:lnTo>
                  <a:pt x="6350" y="2539"/>
                </a:lnTo>
                <a:lnTo>
                  <a:pt x="2540" y="3810"/>
                </a:lnTo>
                <a:lnTo>
                  <a:pt x="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7250" y="151638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8890" y="0"/>
                </a:moveTo>
                <a:lnTo>
                  <a:pt x="6350" y="2540"/>
                </a:lnTo>
                <a:lnTo>
                  <a:pt x="2540" y="3810"/>
                </a:lnTo>
                <a:lnTo>
                  <a:pt x="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9469" y="1529080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19">
                <a:moveTo>
                  <a:pt x="8890" y="0"/>
                </a:moveTo>
                <a:lnTo>
                  <a:pt x="6350" y="2540"/>
                </a:lnTo>
                <a:lnTo>
                  <a:pt x="2540" y="5080"/>
                </a:lnTo>
                <a:lnTo>
                  <a:pt x="0" y="762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2960" y="1544319"/>
            <a:ext cx="7620" cy="7620"/>
          </a:xfrm>
          <a:custGeom>
            <a:avLst/>
            <a:gdLst/>
            <a:ahLst/>
            <a:cxnLst/>
            <a:rect l="l" t="t" r="r" b="b"/>
            <a:pathLst>
              <a:path w="7619" h="7619">
                <a:moveTo>
                  <a:pt x="7620" y="0"/>
                </a:moveTo>
                <a:lnTo>
                  <a:pt x="5080" y="2539"/>
                </a:lnTo>
                <a:lnTo>
                  <a:pt x="2540" y="5079"/>
                </a:lnTo>
                <a:lnTo>
                  <a:pt x="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7719" y="1559560"/>
            <a:ext cx="7620" cy="8890"/>
          </a:xfrm>
          <a:custGeom>
            <a:avLst/>
            <a:gdLst/>
            <a:ahLst/>
            <a:cxnLst/>
            <a:rect l="l" t="t" r="r" b="b"/>
            <a:pathLst>
              <a:path w="7619" h="8890">
                <a:moveTo>
                  <a:pt x="7620" y="0"/>
                </a:moveTo>
                <a:lnTo>
                  <a:pt x="5079" y="2539"/>
                </a:lnTo>
                <a:lnTo>
                  <a:pt x="2539" y="635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3750" y="1577339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90">
                <a:moveTo>
                  <a:pt x="7620" y="0"/>
                </a:moveTo>
                <a:lnTo>
                  <a:pt x="5079" y="2539"/>
                </a:lnTo>
                <a:lnTo>
                  <a:pt x="2540" y="508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2319" y="1595119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59">
                <a:moveTo>
                  <a:pt x="6350" y="0"/>
                </a:moveTo>
                <a:lnTo>
                  <a:pt x="3809" y="3809"/>
                </a:lnTo>
                <a:lnTo>
                  <a:pt x="1270" y="6350"/>
                </a:lnTo>
                <a:lnTo>
                  <a:pt x="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2159" y="161416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59">
                <a:moveTo>
                  <a:pt x="5080" y="0"/>
                </a:moveTo>
                <a:lnTo>
                  <a:pt x="3810" y="3809"/>
                </a:lnTo>
                <a:lnTo>
                  <a:pt x="1270" y="7619"/>
                </a:lnTo>
                <a:lnTo>
                  <a:pt x="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4540" y="1634489"/>
            <a:ext cx="3810" cy="11430"/>
          </a:xfrm>
          <a:custGeom>
            <a:avLst/>
            <a:gdLst/>
            <a:ahLst/>
            <a:cxnLst/>
            <a:rect l="l" t="t" r="r" b="b"/>
            <a:pathLst>
              <a:path w="3809" h="11430">
                <a:moveTo>
                  <a:pt x="3809" y="0"/>
                </a:moveTo>
                <a:lnTo>
                  <a:pt x="2539" y="3810"/>
                </a:lnTo>
                <a:lnTo>
                  <a:pt x="1269" y="7620"/>
                </a:lnTo>
                <a:lnTo>
                  <a:pt x="0" y="1143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59459" y="1656079"/>
            <a:ext cx="2540" cy="11430"/>
          </a:xfrm>
          <a:custGeom>
            <a:avLst/>
            <a:gdLst/>
            <a:ahLst/>
            <a:cxnLst/>
            <a:rect l="l" t="t" r="r" b="b"/>
            <a:pathLst>
              <a:path w="2540" h="11430">
                <a:moveTo>
                  <a:pt x="2540" y="0"/>
                </a:moveTo>
                <a:lnTo>
                  <a:pt x="1270" y="3810"/>
                </a:lnTo>
                <a:lnTo>
                  <a:pt x="0" y="7620"/>
                </a:lnTo>
                <a:lnTo>
                  <a:pt x="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5650" y="1678939"/>
            <a:ext cx="1270" cy="10160"/>
          </a:xfrm>
          <a:custGeom>
            <a:avLst/>
            <a:gdLst/>
            <a:ahLst/>
            <a:cxnLst/>
            <a:rect l="l" t="t" r="r" b="b"/>
            <a:pathLst>
              <a:path w="1270" h="10160">
                <a:moveTo>
                  <a:pt x="1270" y="0"/>
                </a:moveTo>
                <a:lnTo>
                  <a:pt x="1270" y="2539"/>
                </a:lnTo>
                <a:lnTo>
                  <a:pt x="1270" y="6350"/>
                </a:lnTo>
                <a:lnTo>
                  <a:pt x="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5650" y="17005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55650" y="172338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55650" y="17449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55650" y="17678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5650" y="17894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55650" y="18122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55650" y="18351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55650" y="18567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55650" y="18796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5650" y="1700529"/>
            <a:ext cx="0" cy="300990"/>
          </a:xfrm>
          <a:custGeom>
            <a:avLst/>
            <a:gdLst/>
            <a:ahLst/>
            <a:cxnLst/>
            <a:rect l="l" t="t" r="r" b="b"/>
            <a:pathLst>
              <a:path h="300989">
                <a:moveTo>
                  <a:pt x="0" y="0"/>
                </a:moveTo>
                <a:lnTo>
                  <a:pt x="0" y="30099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5650" y="19240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55650" y="19456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5650" y="19685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55650" y="20129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55650" y="203581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55650" y="20574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55650" y="20802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55650" y="21018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55650" y="21247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55650" y="21475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55650" y="21691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55650" y="21920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55650" y="22136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55650" y="22364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55650" y="22580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55650" y="22809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55650" y="23037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55650" y="23253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55650" y="23482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55650" y="23698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55650" y="23926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55650" y="24142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55650" y="24371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55650" y="245998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55650" y="24815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5650" y="25044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5650" y="25260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5650" y="25488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5650" y="2571750"/>
            <a:ext cx="1270" cy="10160"/>
          </a:xfrm>
          <a:custGeom>
            <a:avLst/>
            <a:gdLst/>
            <a:ahLst/>
            <a:cxnLst/>
            <a:rect l="l" t="t" r="r" b="b"/>
            <a:pathLst>
              <a:path w="1270" h="10160">
                <a:moveTo>
                  <a:pt x="0" y="0"/>
                </a:moveTo>
                <a:lnTo>
                  <a:pt x="0" y="2539"/>
                </a:lnTo>
                <a:lnTo>
                  <a:pt x="0" y="6350"/>
                </a:lnTo>
                <a:lnTo>
                  <a:pt x="127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58190" y="2593339"/>
            <a:ext cx="2540" cy="11430"/>
          </a:xfrm>
          <a:custGeom>
            <a:avLst/>
            <a:gdLst/>
            <a:ahLst/>
            <a:cxnLst/>
            <a:rect l="l" t="t" r="r" b="b"/>
            <a:pathLst>
              <a:path w="2540" h="11430">
                <a:moveTo>
                  <a:pt x="0" y="0"/>
                </a:moveTo>
                <a:lnTo>
                  <a:pt x="0" y="3810"/>
                </a:lnTo>
                <a:lnTo>
                  <a:pt x="1269" y="7620"/>
                </a:lnTo>
                <a:lnTo>
                  <a:pt x="2539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3269" y="2614929"/>
            <a:ext cx="2540" cy="10160"/>
          </a:xfrm>
          <a:custGeom>
            <a:avLst/>
            <a:gdLst/>
            <a:ahLst/>
            <a:cxnLst/>
            <a:rect l="l" t="t" r="r" b="b"/>
            <a:pathLst>
              <a:path w="2540" h="10160">
                <a:moveTo>
                  <a:pt x="0" y="0"/>
                </a:moveTo>
                <a:lnTo>
                  <a:pt x="1270" y="3810"/>
                </a:lnTo>
                <a:lnTo>
                  <a:pt x="2539" y="6350"/>
                </a:lnTo>
                <a:lnTo>
                  <a:pt x="2539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0890" y="2636520"/>
            <a:ext cx="3810" cy="8890"/>
          </a:xfrm>
          <a:custGeom>
            <a:avLst/>
            <a:gdLst/>
            <a:ahLst/>
            <a:cxnLst/>
            <a:rect l="l" t="t" r="r" b="b"/>
            <a:pathLst>
              <a:path w="3809" h="8889">
                <a:moveTo>
                  <a:pt x="0" y="0"/>
                </a:moveTo>
                <a:lnTo>
                  <a:pt x="1269" y="2539"/>
                </a:lnTo>
                <a:lnTo>
                  <a:pt x="2539" y="6350"/>
                </a:lnTo>
                <a:lnTo>
                  <a:pt x="3809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9780" y="265557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0"/>
                </a:moveTo>
                <a:lnTo>
                  <a:pt x="2540" y="3809"/>
                </a:lnTo>
                <a:lnTo>
                  <a:pt x="3810" y="7619"/>
                </a:lnTo>
                <a:lnTo>
                  <a:pt x="635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1209" y="267462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0"/>
                </a:moveTo>
                <a:lnTo>
                  <a:pt x="2540" y="3809"/>
                </a:lnTo>
                <a:lnTo>
                  <a:pt x="5080" y="6350"/>
                </a:lnTo>
                <a:lnTo>
                  <a:pt x="635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05180" y="2693670"/>
            <a:ext cx="6350" cy="7620"/>
          </a:xfrm>
          <a:custGeom>
            <a:avLst/>
            <a:gdLst/>
            <a:ahLst/>
            <a:cxnLst/>
            <a:rect l="l" t="t" r="r" b="b"/>
            <a:pathLst>
              <a:path w="6350" h="7619">
                <a:moveTo>
                  <a:pt x="0" y="0"/>
                </a:moveTo>
                <a:lnTo>
                  <a:pt x="2540" y="2539"/>
                </a:lnTo>
                <a:lnTo>
                  <a:pt x="5079" y="5079"/>
                </a:lnTo>
                <a:lnTo>
                  <a:pt x="635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19150" y="2710179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19">
                <a:moveTo>
                  <a:pt x="0" y="0"/>
                </a:moveTo>
                <a:lnTo>
                  <a:pt x="2540" y="2540"/>
                </a:lnTo>
                <a:lnTo>
                  <a:pt x="5080" y="5080"/>
                </a:lnTo>
                <a:lnTo>
                  <a:pt x="8890" y="762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35660" y="2725420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19">
                <a:moveTo>
                  <a:pt x="0" y="0"/>
                </a:moveTo>
                <a:lnTo>
                  <a:pt x="2540" y="2539"/>
                </a:lnTo>
                <a:lnTo>
                  <a:pt x="5080" y="5079"/>
                </a:lnTo>
                <a:lnTo>
                  <a:pt x="889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53439" y="2739389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0"/>
                </a:moveTo>
                <a:lnTo>
                  <a:pt x="2540" y="2539"/>
                </a:lnTo>
                <a:lnTo>
                  <a:pt x="6350" y="5080"/>
                </a:lnTo>
                <a:lnTo>
                  <a:pt x="889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72489" y="2752089"/>
            <a:ext cx="8890" cy="5080"/>
          </a:xfrm>
          <a:custGeom>
            <a:avLst/>
            <a:gdLst/>
            <a:ahLst/>
            <a:cxnLst/>
            <a:rect l="l" t="t" r="r" b="b"/>
            <a:pathLst>
              <a:path w="8890" h="5080">
                <a:moveTo>
                  <a:pt x="0" y="0"/>
                </a:moveTo>
                <a:lnTo>
                  <a:pt x="2540" y="1270"/>
                </a:lnTo>
                <a:lnTo>
                  <a:pt x="6350" y="3810"/>
                </a:lnTo>
                <a:lnTo>
                  <a:pt x="8890" y="508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91539" y="276225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59" h="5080">
                <a:moveTo>
                  <a:pt x="0" y="0"/>
                </a:moveTo>
                <a:lnTo>
                  <a:pt x="3809" y="1270"/>
                </a:lnTo>
                <a:lnTo>
                  <a:pt x="6350" y="3810"/>
                </a:lnTo>
                <a:lnTo>
                  <a:pt x="10159" y="507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11860" y="277113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0" y="0"/>
                </a:moveTo>
                <a:lnTo>
                  <a:pt x="3809" y="1270"/>
                </a:lnTo>
                <a:lnTo>
                  <a:pt x="7620" y="2539"/>
                </a:lnTo>
                <a:lnTo>
                  <a:pt x="11430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33450" y="277748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69">
                <a:moveTo>
                  <a:pt x="0" y="0"/>
                </a:moveTo>
                <a:lnTo>
                  <a:pt x="3809" y="0"/>
                </a:lnTo>
                <a:lnTo>
                  <a:pt x="7619" y="1270"/>
                </a:lnTo>
                <a:lnTo>
                  <a:pt x="11430" y="127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56310" y="278002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59" h="1269">
                <a:moveTo>
                  <a:pt x="0" y="0"/>
                </a:moveTo>
                <a:lnTo>
                  <a:pt x="2540" y="1270"/>
                </a:lnTo>
                <a:lnTo>
                  <a:pt x="6350" y="1270"/>
                </a:lnTo>
                <a:lnTo>
                  <a:pt x="10159" y="127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807970" y="277495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0" y="2539"/>
                </a:moveTo>
                <a:lnTo>
                  <a:pt x="3810" y="1270"/>
                </a:lnTo>
                <a:lnTo>
                  <a:pt x="7619" y="1270"/>
                </a:ln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829560" y="2767329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3810"/>
                </a:moveTo>
                <a:lnTo>
                  <a:pt x="3809" y="2540"/>
                </a:lnTo>
                <a:lnTo>
                  <a:pt x="6350" y="1270"/>
                </a:ln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849879" y="275843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80">
                <a:moveTo>
                  <a:pt x="0" y="5080"/>
                </a:moveTo>
                <a:lnTo>
                  <a:pt x="3809" y="2539"/>
                </a:lnTo>
                <a:lnTo>
                  <a:pt x="7619" y="1270"/>
                </a:ln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870200" y="274701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6350"/>
                </a:moveTo>
                <a:lnTo>
                  <a:pt x="2539" y="3810"/>
                </a:lnTo>
                <a:lnTo>
                  <a:pt x="6350" y="2539"/>
                </a:lnTo>
                <a:lnTo>
                  <a:pt x="888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889250" y="273431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6350"/>
                </a:moveTo>
                <a:lnTo>
                  <a:pt x="2539" y="3810"/>
                </a:lnTo>
                <a:lnTo>
                  <a:pt x="5080" y="1269"/>
                </a:lnTo>
                <a:lnTo>
                  <a:pt x="888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905760" y="271907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0" y="7619"/>
                </a:moveTo>
                <a:lnTo>
                  <a:pt x="3809" y="5079"/>
                </a:lnTo>
                <a:lnTo>
                  <a:pt x="6350" y="2539"/>
                </a:lnTo>
                <a:lnTo>
                  <a:pt x="888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922270" y="2703829"/>
            <a:ext cx="7620" cy="7620"/>
          </a:xfrm>
          <a:custGeom>
            <a:avLst/>
            <a:gdLst/>
            <a:ahLst/>
            <a:cxnLst/>
            <a:rect l="l" t="t" r="r" b="b"/>
            <a:pathLst>
              <a:path w="7619" h="7619">
                <a:moveTo>
                  <a:pt x="0" y="7620"/>
                </a:moveTo>
                <a:lnTo>
                  <a:pt x="2540" y="5080"/>
                </a:lnTo>
                <a:lnTo>
                  <a:pt x="5080" y="2540"/>
                </a:lnTo>
                <a:lnTo>
                  <a:pt x="761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937510" y="268605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89"/>
                </a:moveTo>
                <a:lnTo>
                  <a:pt x="2539" y="5079"/>
                </a:lnTo>
                <a:lnTo>
                  <a:pt x="3809" y="2539"/>
                </a:ln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951479" y="266700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10160"/>
                </a:moveTo>
                <a:lnTo>
                  <a:pt x="1269" y="6350"/>
                </a:lnTo>
                <a:lnTo>
                  <a:pt x="3809" y="3810"/>
                </a:lnTo>
                <a:lnTo>
                  <a:pt x="508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962910" y="264795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10160"/>
                </a:moveTo>
                <a:lnTo>
                  <a:pt x="1269" y="6350"/>
                </a:lnTo>
                <a:lnTo>
                  <a:pt x="2539" y="3810"/>
                </a:lnTo>
                <a:lnTo>
                  <a:pt x="507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971800" y="262762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10160"/>
                </a:moveTo>
                <a:lnTo>
                  <a:pt x="2539" y="6350"/>
                </a:lnTo>
                <a:lnTo>
                  <a:pt x="3810" y="3810"/>
                </a:lnTo>
                <a:lnTo>
                  <a:pt x="508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80689" y="2606039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30">
                <a:moveTo>
                  <a:pt x="0" y="11430"/>
                </a:moveTo>
                <a:lnTo>
                  <a:pt x="0" y="7620"/>
                </a:lnTo>
                <a:lnTo>
                  <a:pt x="1270" y="3810"/>
                </a:lnTo>
                <a:lnTo>
                  <a:pt x="254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84500" y="258445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0" y="10160"/>
                </a:moveTo>
                <a:lnTo>
                  <a:pt x="1269" y="6350"/>
                </a:lnTo>
                <a:lnTo>
                  <a:pt x="2539" y="3810"/>
                </a:lnTo>
                <a:lnTo>
                  <a:pt x="253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87039" y="256158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69" h="11430">
                <a:moveTo>
                  <a:pt x="0" y="11430"/>
                </a:moveTo>
                <a:lnTo>
                  <a:pt x="1270" y="8889"/>
                </a:lnTo>
                <a:lnTo>
                  <a:pt x="1270" y="6350"/>
                </a:lnTo>
                <a:lnTo>
                  <a:pt x="1270" y="3810"/>
                </a:lnTo>
                <a:lnTo>
                  <a:pt x="127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988310" y="25400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988310" y="25171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988310" y="24942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988310" y="24726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988310" y="24498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988310" y="242823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988310" y="24053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988310" y="238378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988310" y="23609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988310" y="23380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988310" y="23164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988310" y="22936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988310" y="22720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988310" y="22491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988310" y="22275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988310" y="220472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988310" y="21818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988310" y="216027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988310" y="21374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988310" y="21158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988310" y="20929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988310" y="20701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988310" y="204851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988310" y="20256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988310" y="200406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988310" y="19812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988310" y="19367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988310" y="1713229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54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988310" y="189230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988310" y="18694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988310" y="1847850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988310" y="18249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988310" y="18034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988310" y="178053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988310" y="175767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988310" y="173608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988310" y="1713229"/>
            <a:ext cx="0" cy="11430"/>
          </a:xfrm>
          <a:custGeom>
            <a:avLst/>
            <a:gdLst/>
            <a:ahLst/>
            <a:cxnLst/>
            <a:rect l="l" t="t" r="r" b="b"/>
            <a:pathLst>
              <a:path h="11430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987039" y="169163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69" h="11430">
                <a:moveTo>
                  <a:pt x="1270" y="11430"/>
                </a:moveTo>
                <a:lnTo>
                  <a:pt x="1270" y="8889"/>
                </a:lnTo>
                <a:lnTo>
                  <a:pt x="1270" y="5080"/>
                </a:lnTo>
                <a:lnTo>
                  <a:pt x="127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984500" y="1668779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30">
                <a:moveTo>
                  <a:pt x="2539" y="11430"/>
                </a:moveTo>
                <a:lnTo>
                  <a:pt x="1269" y="7620"/>
                </a:lnTo>
                <a:lnTo>
                  <a:pt x="1269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979420" y="1647189"/>
            <a:ext cx="3810" cy="11430"/>
          </a:xfrm>
          <a:custGeom>
            <a:avLst/>
            <a:gdLst/>
            <a:ahLst/>
            <a:cxnLst/>
            <a:rect l="l" t="t" r="r" b="b"/>
            <a:pathLst>
              <a:path w="3810" h="11430">
                <a:moveTo>
                  <a:pt x="3810" y="11430"/>
                </a:moveTo>
                <a:lnTo>
                  <a:pt x="2540" y="7620"/>
                </a:lnTo>
                <a:lnTo>
                  <a:pt x="1269" y="3810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971800" y="162687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3810" y="10159"/>
                </a:moveTo>
                <a:lnTo>
                  <a:pt x="3810" y="6350"/>
                </a:lnTo>
                <a:lnTo>
                  <a:pt x="1269" y="380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961639" y="1606550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59">
                <a:moveTo>
                  <a:pt x="6350" y="10160"/>
                </a:moveTo>
                <a:lnTo>
                  <a:pt x="3810" y="6350"/>
                </a:lnTo>
                <a:lnTo>
                  <a:pt x="2540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950210" y="158750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90">
                <a:moveTo>
                  <a:pt x="6350" y="8889"/>
                </a:moveTo>
                <a:lnTo>
                  <a:pt x="3809" y="6350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937510" y="156971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90">
                <a:moveTo>
                  <a:pt x="6350" y="8889"/>
                </a:moveTo>
                <a:lnTo>
                  <a:pt x="3809" y="5079"/>
                </a:lnTo>
                <a:lnTo>
                  <a:pt x="126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922270" y="1553210"/>
            <a:ext cx="7620" cy="7620"/>
          </a:xfrm>
          <a:custGeom>
            <a:avLst/>
            <a:gdLst/>
            <a:ahLst/>
            <a:cxnLst/>
            <a:rect l="l" t="t" r="r" b="b"/>
            <a:pathLst>
              <a:path w="7619" h="7619">
                <a:moveTo>
                  <a:pt x="7619" y="7619"/>
                </a:moveTo>
                <a:lnTo>
                  <a:pt x="5080" y="5079"/>
                </a:lnTo>
                <a:lnTo>
                  <a:pt x="254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905760" y="1537969"/>
            <a:ext cx="7620" cy="7620"/>
          </a:xfrm>
          <a:custGeom>
            <a:avLst/>
            <a:gdLst/>
            <a:ahLst/>
            <a:cxnLst/>
            <a:rect l="l" t="t" r="r" b="b"/>
            <a:pathLst>
              <a:path w="7619" h="7619">
                <a:moveTo>
                  <a:pt x="7619" y="7619"/>
                </a:moveTo>
                <a:lnTo>
                  <a:pt x="5079" y="5079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887979" y="152400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6350"/>
                </a:moveTo>
                <a:lnTo>
                  <a:pt x="6350" y="5079"/>
                </a:lnTo>
                <a:lnTo>
                  <a:pt x="380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868929" y="151256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80">
                <a:moveTo>
                  <a:pt x="10159" y="5079"/>
                </a:moveTo>
                <a:lnTo>
                  <a:pt x="6350" y="3809"/>
                </a:lnTo>
                <a:lnTo>
                  <a:pt x="3809" y="126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849879" y="150113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80">
                <a:moveTo>
                  <a:pt x="10159" y="5080"/>
                </a:moveTo>
                <a:lnTo>
                  <a:pt x="6350" y="3810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828289" y="1493519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09">
                <a:moveTo>
                  <a:pt x="10160" y="3809"/>
                </a:moveTo>
                <a:lnTo>
                  <a:pt x="7620" y="2539"/>
                </a:lnTo>
                <a:lnTo>
                  <a:pt x="3810" y="126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806700" y="1487169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30" h="3809">
                <a:moveTo>
                  <a:pt x="11430" y="3809"/>
                </a:moveTo>
                <a:lnTo>
                  <a:pt x="7619" y="2539"/>
                </a:lnTo>
                <a:lnTo>
                  <a:pt x="3810" y="1269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785110" y="148463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69">
                <a:moveTo>
                  <a:pt x="11429" y="1270"/>
                </a:moveTo>
                <a:lnTo>
                  <a:pt x="7619" y="1270"/>
                </a:lnTo>
                <a:lnTo>
                  <a:pt x="3809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7622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10160" y="0"/>
                </a:lnTo>
                <a:lnTo>
                  <a:pt x="8889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74066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7178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69621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6733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6504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6289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60603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58445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5615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54000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51713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4942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4726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4498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42823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4053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8378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609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3807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3164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2936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27202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24917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22757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20472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18186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16027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13741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11582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09296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0701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04851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0256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00406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9812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95961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9367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9138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8923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86943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8478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249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0340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78053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7576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7360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71322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69163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66877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64718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62433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60146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57988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55701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53543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51256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49098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46811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44526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42366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40081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37921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35636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334769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131191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2890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26746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2446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22301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2001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1772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115570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13283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11125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0883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066800" y="148336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04393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02108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999489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976630" y="148336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 txBox="1"/>
          <p:nvPr/>
        </p:nvSpPr>
        <p:spPr>
          <a:xfrm>
            <a:off x="849630" y="1433829"/>
            <a:ext cx="195961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46275" algn="l"/>
              </a:tabLst>
            </a:pPr>
            <a:r>
              <a:rPr sz="1800" spc="-5" dirty="0">
                <a:solidFill>
                  <a:srgbClr val="FFFFFF"/>
                </a:solidFill>
                <a:latin typeface="Georgia"/>
                <a:cs typeface="Georgia"/>
              </a:rPr>
              <a:t>Toxins released by  Microorganisms </a:t>
            </a:r>
            <a:r>
              <a:rPr sz="1800" dirty="0">
                <a:solidFill>
                  <a:srgbClr val="FFFFFF"/>
                </a:solidFill>
                <a:latin typeface="Georgia"/>
                <a:cs typeface="Georgia"/>
              </a:rPr>
              <a:t>–  </a:t>
            </a:r>
            <a:r>
              <a:rPr sz="1800" spc="-5" dirty="0">
                <a:solidFill>
                  <a:srgbClr val="FFFFFF"/>
                </a:solidFill>
                <a:latin typeface="Georgia"/>
                <a:cs typeface="Georgia"/>
              </a:rPr>
              <a:t>Exotoxins </a:t>
            </a:r>
            <a:r>
              <a:rPr sz="1800" spc="-10" dirty="0">
                <a:solidFill>
                  <a:srgbClr val="FFFFFF"/>
                </a:solidFill>
                <a:latin typeface="Georgia"/>
                <a:cs typeface="Georgia"/>
              </a:rPr>
              <a:t>(TSS)  </a:t>
            </a:r>
            <a:r>
              <a:rPr sz="1800" dirty="0">
                <a:solidFill>
                  <a:srgbClr val="FFFFFF"/>
                </a:solidFill>
                <a:latin typeface="Georgia"/>
                <a:cs typeface="Georgia"/>
              </a:rPr>
              <a:t>and </a:t>
            </a:r>
            <a:r>
              <a:rPr sz="1800" spc="-5" dirty="0">
                <a:solidFill>
                  <a:srgbClr val="FFFFFF"/>
                </a:solidFill>
                <a:latin typeface="Georgia"/>
                <a:cs typeface="Georgia"/>
              </a:rPr>
              <a:t>Endotoxins  </a:t>
            </a:r>
            <a:r>
              <a:rPr sz="1800" spc="-10" dirty="0">
                <a:solidFill>
                  <a:srgbClr val="FFFFFF"/>
                </a:solidFill>
                <a:latin typeface="Georgia"/>
                <a:cs typeface="Georgia"/>
              </a:rPr>
              <a:t>(g</a:t>
            </a:r>
            <a:r>
              <a:rPr sz="18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</a:rPr>
              <a:t>m</a:t>
            </a:r>
            <a:r>
              <a:rPr sz="1800" u="sng" spc="-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</a:rPr>
              <a:t>–ve)	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20" name="object 220"/>
          <p:cNvSpPr/>
          <p:nvPr/>
        </p:nvSpPr>
        <p:spPr>
          <a:xfrm>
            <a:off x="4246879" y="955039"/>
            <a:ext cx="4076065" cy="29114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 txBox="1"/>
          <p:nvPr/>
        </p:nvSpPr>
        <p:spPr>
          <a:xfrm>
            <a:off x="4936490" y="2454909"/>
            <a:ext cx="3246755" cy="1313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3096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BF0000"/>
                </a:solidFill>
                <a:latin typeface="Arial"/>
                <a:cs typeface="Arial"/>
              </a:rPr>
              <a:t>PHAGOCYTES </a:t>
            </a:r>
            <a:r>
              <a:rPr sz="1400" b="1" spc="-5" dirty="0">
                <a:latin typeface="Arial"/>
                <a:cs typeface="Arial"/>
              </a:rPr>
              <a:t>and  </a:t>
            </a:r>
            <a:r>
              <a:rPr sz="1400" b="1" spc="-5" dirty="0">
                <a:solidFill>
                  <a:srgbClr val="BF0000"/>
                </a:solidFill>
                <a:latin typeface="Arial"/>
                <a:cs typeface="Arial"/>
              </a:rPr>
              <a:t>ENDOTHELIAL</a:t>
            </a:r>
            <a:r>
              <a:rPr sz="1400" b="1" spc="-7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BF0000"/>
                </a:solidFill>
                <a:latin typeface="Arial"/>
                <a:cs typeface="Arial"/>
              </a:rPr>
              <a:t>CELLS</a:t>
            </a:r>
            <a:endParaRPr sz="1400">
              <a:latin typeface="Arial"/>
              <a:cs typeface="Arial"/>
            </a:endParaRPr>
          </a:p>
          <a:p>
            <a:pPr marL="1536700" marR="5080">
              <a:lnSpc>
                <a:spcPct val="99700"/>
              </a:lnSpc>
              <a:spcBef>
                <a:spcPts val="1035"/>
              </a:spcBef>
            </a:pPr>
            <a:r>
              <a:rPr sz="1600" spc="-10" dirty="0">
                <a:solidFill>
                  <a:srgbClr val="FFFFFF"/>
                </a:solidFill>
                <a:latin typeface="Georgia"/>
                <a:cs typeface="Georgia"/>
              </a:rPr>
              <a:t>Release </a:t>
            </a:r>
            <a:r>
              <a:rPr sz="1600" spc="-5" dirty="0">
                <a:solidFill>
                  <a:srgbClr val="FFFFFF"/>
                </a:solidFill>
                <a:latin typeface="Georgia"/>
                <a:cs typeface="Georgia"/>
              </a:rPr>
              <a:t>of  Cytokines </a:t>
            </a: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- </a:t>
            </a:r>
            <a:r>
              <a:rPr sz="1600" spc="-5" dirty="0">
                <a:solidFill>
                  <a:srgbClr val="FFFFFF"/>
                </a:solidFill>
                <a:latin typeface="Georgia"/>
                <a:cs typeface="Georgia"/>
              </a:rPr>
              <a:t>TNFα,  IL (IL-1β) and</a:t>
            </a:r>
            <a:r>
              <a:rPr sz="1600" spc="-8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Georgia"/>
                <a:cs typeface="Georgia"/>
              </a:rPr>
              <a:t>PAF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222" name="object 222"/>
          <p:cNvSpPr/>
          <p:nvPr/>
        </p:nvSpPr>
        <p:spPr>
          <a:xfrm>
            <a:off x="6372859" y="4457700"/>
            <a:ext cx="2015489" cy="772160"/>
          </a:xfrm>
          <a:custGeom>
            <a:avLst/>
            <a:gdLst/>
            <a:ahLst/>
            <a:cxnLst/>
            <a:rect l="l" t="t" r="r" b="b"/>
            <a:pathLst>
              <a:path w="2015490" h="772160">
                <a:moveTo>
                  <a:pt x="1887219" y="0"/>
                </a:moveTo>
                <a:lnTo>
                  <a:pt x="128269" y="0"/>
                </a:lnTo>
                <a:lnTo>
                  <a:pt x="80902" y="10933"/>
                </a:lnTo>
                <a:lnTo>
                  <a:pt x="39846" y="39846"/>
                </a:lnTo>
                <a:lnTo>
                  <a:pt x="10933" y="80902"/>
                </a:lnTo>
                <a:lnTo>
                  <a:pt x="0" y="128269"/>
                </a:lnTo>
                <a:lnTo>
                  <a:pt x="0" y="642619"/>
                </a:lnTo>
                <a:lnTo>
                  <a:pt x="10933" y="690185"/>
                </a:lnTo>
                <a:lnTo>
                  <a:pt x="39846" y="731678"/>
                </a:lnTo>
                <a:lnTo>
                  <a:pt x="80902" y="761027"/>
                </a:lnTo>
                <a:lnTo>
                  <a:pt x="128269" y="772160"/>
                </a:lnTo>
                <a:lnTo>
                  <a:pt x="1887219" y="772160"/>
                </a:lnTo>
                <a:lnTo>
                  <a:pt x="1934587" y="761027"/>
                </a:lnTo>
                <a:lnTo>
                  <a:pt x="1975643" y="731678"/>
                </a:lnTo>
                <a:lnTo>
                  <a:pt x="2004556" y="690185"/>
                </a:lnTo>
                <a:lnTo>
                  <a:pt x="2015489" y="642619"/>
                </a:lnTo>
                <a:lnTo>
                  <a:pt x="2015489" y="128269"/>
                </a:lnTo>
                <a:lnTo>
                  <a:pt x="2004556" y="80902"/>
                </a:lnTo>
                <a:lnTo>
                  <a:pt x="1975643" y="39846"/>
                </a:lnTo>
                <a:lnTo>
                  <a:pt x="1934587" y="10933"/>
                </a:lnTo>
                <a:lnTo>
                  <a:pt x="1887219" y="0"/>
                </a:lnTo>
                <a:close/>
              </a:path>
            </a:pathLst>
          </a:custGeom>
          <a:solidFill>
            <a:srgbClr val="D06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489700" y="4457700"/>
            <a:ext cx="20320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20320" y="0"/>
                </a:moveTo>
                <a:lnTo>
                  <a:pt x="11429" y="0"/>
                </a:lnTo>
                <a:lnTo>
                  <a:pt x="7620" y="0"/>
                </a:lnTo>
                <a:lnTo>
                  <a:pt x="3810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468109" y="446024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10160" y="0"/>
                </a:moveTo>
                <a:lnTo>
                  <a:pt x="6350" y="0"/>
                </a:lnTo>
                <a:lnTo>
                  <a:pt x="3810" y="1270"/>
                </a:lnTo>
                <a:lnTo>
                  <a:pt x="0" y="254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447790" y="446659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60" y="0"/>
                </a:moveTo>
                <a:lnTo>
                  <a:pt x="6350" y="1270"/>
                </a:lnTo>
                <a:lnTo>
                  <a:pt x="2539" y="2540"/>
                </a:lnTo>
                <a:lnTo>
                  <a:pt x="0" y="508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428740" y="447675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0"/>
                </a:moveTo>
                <a:lnTo>
                  <a:pt x="6350" y="2539"/>
                </a:lnTo>
                <a:lnTo>
                  <a:pt x="2539" y="5080"/>
                </a:lnTo>
                <a:lnTo>
                  <a:pt x="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6412229" y="44907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7620" y="0"/>
                </a:moveTo>
                <a:lnTo>
                  <a:pt x="5080" y="2539"/>
                </a:lnTo>
                <a:lnTo>
                  <a:pt x="2540" y="5079"/>
                </a:lnTo>
                <a:lnTo>
                  <a:pt x="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6396990" y="4505959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20" y="0"/>
                </a:moveTo>
                <a:lnTo>
                  <a:pt x="5080" y="3809"/>
                </a:lnTo>
                <a:lnTo>
                  <a:pt x="2539" y="635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385559" y="4525009"/>
            <a:ext cx="5080" cy="8890"/>
          </a:xfrm>
          <a:custGeom>
            <a:avLst/>
            <a:gdLst/>
            <a:ahLst/>
            <a:cxnLst/>
            <a:rect l="l" t="t" r="r" b="b"/>
            <a:pathLst>
              <a:path w="5079" h="8889">
                <a:moveTo>
                  <a:pt x="5079" y="0"/>
                </a:moveTo>
                <a:lnTo>
                  <a:pt x="3810" y="2539"/>
                </a:lnTo>
                <a:lnTo>
                  <a:pt x="1269" y="6350"/>
                </a:lnTo>
                <a:lnTo>
                  <a:pt x="0" y="8889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376670" y="4544059"/>
            <a:ext cx="3810" cy="11430"/>
          </a:xfrm>
          <a:custGeom>
            <a:avLst/>
            <a:gdLst/>
            <a:ahLst/>
            <a:cxnLst/>
            <a:rect l="l" t="t" r="r" b="b"/>
            <a:pathLst>
              <a:path w="3810" h="11429">
                <a:moveTo>
                  <a:pt x="3809" y="0"/>
                </a:moveTo>
                <a:lnTo>
                  <a:pt x="2539" y="3809"/>
                </a:lnTo>
                <a:lnTo>
                  <a:pt x="1269" y="7619"/>
                </a:lnTo>
                <a:lnTo>
                  <a:pt x="0" y="1142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6372859" y="456565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29">
                <a:moveTo>
                  <a:pt x="1269" y="0"/>
                </a:moveTo>
                <a:lnTo>
                  <a:pt x="1269" y="3810"/>
                </a:lnTo>
                <a:lnTo>
                  <a:pt x="0" y="7619"/>
                </a:lnTo>
                <a:lnTo>
                  <a:pt x="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6372859" y="45872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372859" y="46101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372859" y="463295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372859" y="46545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372859" y="46774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372859" y="46990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372859" y="47218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6372859" y="47434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6372859" y="47663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6372859" y="47891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6372859" y="48107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372859" y="48336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6372859" y="48552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372859" y="48780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6372859" y="49009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6372859" y="49225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6372859" y="49453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372859" y="49669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372859" y="49898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372859" y="50114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6372859" y="50342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6372859" y="505714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6372859" y="50787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6372859" y="51015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6375400" y="5123179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29">
                <a:moveTo>
                  <a:pt x="0" y="0"/>
                </a:moveTo>
                <a:lnTo>
                  <a:pt x="0" y="3810"/>
                </a:lnTo>
                <a:lnTo>
                  <a:pt x="1270" y="7620"/>
                </a:lnTo>
                <a:lnTo>
                  <a:pt x="2539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6381750" y="514477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0"/>
                </a:moveTo>
                <a:lnTo>
                  <a:pt x="1270" y="3809"/>
                </a:lnTo>
                <a:lnTo>
                  <a:pt x="3810" y="6349"/>
                </a:lnTo>
                <a:lnTo>
                  <a:pt x="5079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6391909" y="516509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0"/>
                </a:moveTo>
                <a:lnTo>
                  <a:pt x="2539" y="2540"/>
                </a:lnTo>
                <a:lnTo>
                  <a:pt x="5079" y="5080"/>
                </a:lnTo>
                <a:lnTo>
                  <a:pt x="6350" y="889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6405879" y="518160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0"/>
                </a:moveTo>
                <a:lnTo>
                  <a:pt x="2540" y="3810"/>
                </a:lnTo>
                <a:lnTo>
                  <a:pt x="5080" y="6350"/>
                </a:lnTo>
                <a:lnTo>
                  <a:pt x="762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6421120" y="519810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3809" y="2539"/>
                </a:lnTo>
                <a:lnTo>
                  <a:pt x="6350" y="5079"/>
                </a:lnTo>
                <a:lnTo>
                  <a:pt x="8889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6440170" y="521080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2539" y="2539"/>
                </a:lnTo>
                <a:lnTo>
                  <a:pt x="6350" y="3809"/>
                </a:lnTo>
                <a:lnTo>
                  <a:pt x="8889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6459220" y="522097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0"/>
                </a:moveTo>
                <a:lnTo>
                  <a:pt x="3809" y="1269"/>
                </a:lnTo>
                <a:lnTo>
                  <a:pt x="7619" y="2539"/>
                </a:lnTo>
                <a:lnTo>
                  <a:pt x="10159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6480809" y="522732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0" y="0"/>
                </a:moveTo>
                <a:lnTo>
                  <a:pt x="3810" y="1269"/>
                </a:lnTo>
                <a:lnTo>
                  <a:pt x="7619" y="1269"/>
                </a:lnTo>
                <a:lnTo>
                  <a:pt x="11429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8266430" y="522859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70">
                <a:moveTo>
                  <a:pt x="0" y="1270"/>
                </a:moveTo>
                <a:lnTo>
                  <a:pt x="3810" y="1270"/>
                </a:lnTo>
                <a:lnTo>
                  <a:pt x="7620" y="0"/>
                </a:ln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8288019" y="5222240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29" h="3810">
                <a:moveTo>
                  <a:pt x="0" y="3810"/>
                </a:moveTo>
                <a:lnTo>
                  <a:pt x="3809" y="2540"/>
                </a:lnTo>
                <a:lnTo>
                  <a:pt x="7620" y="1270"/>
                </a:ln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8309609" y="5212079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6350"/>
                </a:moveTo>
                <a:lnTo>
                  <a:pt x="2540" y="3810"/>
                </a:lnTo>
                <a:lnTo>
                  <a:pt x="6350" y="2540"/>
                </a:lnTo>
                <a:lnTo>
                  <a:pt x="889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8328659" y="5199379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6350"/>
                </a:moveTo>
                <a:lnTo>
                  <a:pt x="2540" y="5080"/>
                </a:lnTo>
                <a:lnTo>
                  <a:pt x="5080" y="2540"/>
                </a:lnTo>
                <a:lnTo>
                  <a:pt x="889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8345169" y="5184140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20">
                <a:moveTo>
                  <a:pt x="0" y="7620"/>
                </a:moveTo>
                <a:lnTo>
                  <a:pt x="3809" y="5080"/>
                </a:lnTo>
                <a:lnTo>
                  <a:pt x="6350" y="2540"/>
                </a:lnTo>
                <a:lnTo>
                  <a:pt x="888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8360409" y="516635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89"/>
                </a:moveTo>
                <a:lnTo>
                  <a:pt x="2540" y="6350"/>
                </a:lnTo>
                <a:lnTo>
                  <a:pt x="5080" y="3809"/>
                </a:ln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8373109" y="514730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10159"/>
                </a:moveTo>
                <a:lnTo>
                  <a:pt x="2540" y="6350"/>
                </a:lnTo>
                <a:lnTo>
                  <a:pt x="3810" y="3809"/>
                </a:lnTo>
                <a:lnTo>
                  <a:pt x="508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8382000" y="5125720"/>
            <a:ext cx="3810" cy="11430"/>
          </a:xfrm>
          <a:custGeom>
            <a:avLst/>
            <a:gdLst/>
            <a:ahLst/>
            <a:cxnLst/>
            <a:rect l="l" t="t" r="r" b="b"/>
            <a:pathLst>
              <a:path w="3809" h="11429">
                <a:moveTo>
                  <a:pt x="0" y="11429"/>
                </a:moveTo>
                <a:lnTo>
                  <a:pt x="1270" y="7619"/>
                </a:lnTo>
                <a:lnTo>
                  <a:pt x="2540" y="3809"/>
                </a:lnTo>
                <a:lnTo>
                  <a:pt x="3809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8387080" y="510412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29">
                <a:moveTo>
                  <a:pt x="0" y="11430"/>
                </a:moveTo>
                <a:lnTo>
                  <a:pt x="1270" y="7620"/>
                </a:lnTo>
                <a:lnTo>
                  <a:pt x="1270" y="3810"/>
                </a:lnTo>
                <a:lnTo>
                  <a:pt x="127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8388350" y="50812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8388350" y="50596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8388350" y="50368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8388350" y="50152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8388350" y="49923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8388350" y="49707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8388350" y="49479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8388350" y="49250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8388350" y="49034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8388350" y="48806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8388350" y="48590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8388350" y="48361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388350" y="48133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8388350" y="47917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8388350" y="47688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8388350" y="47472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8388350" y="47244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8388350" y="470280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8388350" y="46799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8388350" y="46570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8388350" y="46355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8388350" y="46126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8388350" y="45910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8387080" y="456819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29">
                <a:moveTo>
                  <a:pt x="1270" y="11430"/>
                </a:moveTo>
                <a:lnTo>
                  <a:pt x="1270" y="7620"/>
                </a:lnTo>
                <a:lnTo>
                  <a:pt x="0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8380730" y="4546600"/>
            <a:ext cx="3810" cy="11430"/>
          </a:xfrm>
          <a:custGeom>
            <a:avLst/>
            <a:gdLst/>
            <a:ahLst/>
            <a:cxnLst/>
            <a:rect l="l" t="t" r="r" b="b"/>
            <a:pathLst>
              <a:path w="3809" h="11429">
                <a:moveTo>
                  <a:pt x="3810" y="11430"/>
                </a:moveTo>
                <a:lnTo>
                  <a:pt x="2540" y="7619"/>
                </a:lnTo>
                <a:lnTo>
                  <a:pt x="1270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8371840" y="4527550"/>
            <a:ext cx="5080" cy="8890"/>
          </a:xfrm>
          <a:custGeom>
            <a:avLst/>
            <a:gdLst/>
            <a:ahLst/>
            <a:cxnLst/>
            <a:rect l="l" t="t" r="r" b="b"/>
            <a:pathLst>
              <a:path w="5079" h="8889">
                <a:moveTo>
                  <a:pt x="5079" y="8889"/>
                </a:moveTo>
                <a:lnTo>
                  <a:pt x="3809" y="6350"/>
                </a:lnTo>
                <a:lnTo>
                  <a:pt x="1269" y="2539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8357869" y="450850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20" y="8889"/>
                </a:moveTo>
                <a:lnTo>
                  <a:pt x="5079" y="6350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8342630" y="4491990"/>
            <a:ext cx="8890" cy="8890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8890" y="8890"/>
                </a:moveTo>
                <a:lnTo>
                  <a:pt x="6350" y="5080"/>
                </a:lnTo>
                <a:lnTo>
                  <a:pt x="3810" y="254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8324850" y="447929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8890" y="6350"/>
                </a:moveTo>
                <a:lnTo>
                  <a:pt x="6350" y="3810"/>
                </a:lnTo>
                <a:lnTo>
                  <a:pt x="3809" y="1270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8305800" y="446785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59" h="5079">
                <a:moveTo>
                  <a:pt x="10159" y="5079"/>
                </a:moveTo>
                <a:lnTo>
                  <a:pt x="6350" y="3809"/>
                </a:lnTo>
                <a:lnTo>
                  <a:pt x="3809" y="126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8284209" y="4460240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29" h="3810">
                <a:moveTo>
                  <a:pt x="11430" y="3810"/>
                </a:moveTo>
                <a:lnTo>
                  <a:pt x="7620" y="2540"/>
                </a:lnTo>
                <a:lnTo>
                  <a:pt x="3810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8262619" y="445770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70">
                <a:moveTo>
                  <a:pt x="11429" y="1269"/>
                </a:moveTo>
                <a:lnTo>
                  <a:pt x="7620" y="0"/>
                </a:lnTo>
                <a:lnTo>
                  <a:pt x="3809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8241030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821816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819530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817371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815085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8129269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810640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808355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806195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803910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801750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99465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973059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95020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92734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90575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88289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86130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783844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7816850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779399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777113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774954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72668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7705090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768223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7660640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763778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761491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759333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757046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7548880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752601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7504430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748156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745870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743711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741425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7392669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736980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7348219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732535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730250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728090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25805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7236459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721360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719074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716915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714629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712470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710184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7080250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705739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703453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701294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699008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696849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694563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6924040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690118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687831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685673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683386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681228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678941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6767830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674496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672210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670051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667765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6656069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663320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6611619" y="445770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658875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656590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6544309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6521450" y="44577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347720" y="4503420"/>
            <a:ext cx="2952750" cy="1518920"/>
          </a:xfrm>
          <a:custGeom>
            <a:avLst/>
            <a:gdLst/>
            <a:ahLst/>
            <a:cxnLst/>
            <a:rect l="l" t="t" r="r" b="b"/>
            <a:pathLst>
              <a:path w="2952750" h="1518920">
                <a:moveTo>
                  <a:pt x="2700019" y="0"/>
                </a:moveTo>
                <a:lnTo>
                  <a:pt x="252729" y="0"/>
                </a:lnTo>
                <a:lnTo>
                  <a:pt x="205407" y="5702"/>
                </a:lnTo>
                <a:lnTo>
                  <a:pt x="159662" y="21808"/>
                </a:lnTo>
                <a:lnTo>
                  <a:pt x="116954" y="46813"/>
                </a:lnTo>
                <a:lnTo>
                  <a:pt x="78739" y="79216"/>
                </a:lnTo>
                <a:lnTo>
                  <a:pt x="46479" y="117512"/>
                </a:lnTo>
                <a:lnTo>
                  <a:pt x="21629" y="160198"/>
                </a:lnTo>
                <a:lnTo>
                  <a:pt x="5650" y="205772"/>
                </a:lnTo>
                <a:lnTo>
                  <a:pt x="0" y="252729"/>
                </a:lnTo>
                <a:lnTo>
                  <a:pt x="0" y="1264919"/>
                </a:lnTo>
                <a:lnTo>
                  <a:pt x="4485" y="1307079"/>
                </a:lnTo>
                <a:lnTo>
                  <a:pt x="17260" y="1348192"/>
                </a:lnTo>
                <a:lnTo>
                  <a:pt x="37300" y="1387216"/>
                </a:lnTo>
                <a:lnTo>
                  <a:pt x="63580" y="1423103"/>
                </a:lnTo>
                <a:lnTo>
                  <a:pt x="95075" y="1454810"/>
                </a:lnTo>
                <a:lnTo>
                  <a:pt x="130762" y="1481290"/>
                </a:lnTo>
                <a:lnTo>
                  <a:pt x="169617" y="1501498"/>
                </a:lnTo>
                <a:lnTo>
                  <a:pt x="210614" y="1514390"/>
                </a:lnTo>
                <a:lnTo>
                  <a:pt x="252729" y="1518919"/>
                </a:lnTo>
                <a:lnTo>
                  <a:pt x="2700019" y="1518919"/>
                </a:lnTo>
                <a:lnTo>
                  <a:pt x="2742135" y="1514390"/>
                </a:lnTo>
                <a:lnTo>
                  <a:pt x="2783132" y="1501498"/>
                </a:lnTo>
                <a:lnTo>
                  <a:pt x="2821987" y="1481290"/>
                </a:lnTo>
                <a:lnTo>
                  <a:pt x="2857674" y="1454810"/>
                </a:lnTo>
                <a:lnTo>
                  <a:pt x="2889169" y="1423103"/>
                </a:lnTo>
                <a:lnTo>
                  <a:pt x="2915449" y="1387216"/>
                </a:lnTo>
                <a:lnTo>
                  <a:pt x="2935489" y="1348192"/>
                </a:lnTo>
                <a:lnTo>
                  <a:pt x="2948264" y="1307079"/>
                </a:lnTo>
                <a:lnTo>
                  <a:pt x="2952750" y="1264919"/>
                </a:lnTo>
                <a:lnTo>
                  <a:pt x="2952750" y="252729"/>
                </a:lnTo>
                <a:lnTo>
                  <a:pt x="2947099" y="205772"/>
                </a:lnTo>
                <a:lnTo>
                  <a:pt x="2931120" y="160198"/>
                </a:lnTo>
                <a:lnTo>
                  <a:pt x="2906270" y="117512"/>
                </a:lnTo>
                <a:lnTo>
                  <a:pt x="2874010" y="79216"/>
                </a:lnTo>
                <a:lnTo>
                  <a:pt x="2835795" y="46813"/>
                </a:lnTo>
                <a:lnTo>
                  <a:pt x="2793087" y="21808"/>
                </a:lnTo>
                <a:lnTo>
                  <a:pt x="2747342" y="5702"/>
                </a:lnTo>
                <a:lnTo>
                  <a:pt x="2700019" y="0"/>
                </a:lnTo>
                <a:close/>
              </a:path>
            </a:pathLst>
          </a:custGeom>
          <a:solidFill>
            <a:srgbClr val="D06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589020" y="450342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13969" y="0"/>
                </a:moveTo>
                <a:lnTo>
                  <a:pt x="11429" y="0"/>
                </a:lnTo>
                <a:lnTo>
                  <a:pt x="7619" y="0"/>
                </a:lnTo>
                <a:lnTo>
                  <a:pt x="3809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567429" y="450469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70">
                <a:moveTo>
                  <a:pt x="10160" y="0"/>
                </a:moveTo>
                <a:lnTo>
                  <a:pt x="7620" y="1270"/>
                </a:lnTo>
                <a:lnTo>
                  <a:pt x="3810" y="1270"/>
                </a:lnTo>
                <a:lnTo>
                  <a:pt x="0" y="127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545840" y="450850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10160" y="0"/>
                </a:moveTo>
                <a:lnTo>
                  <a:pt x="6350" y="1269"/>
                </a:lnTo>
                <a:lnTo>
                  <a:pt x="2539" y="2539"/>
                </a:lnTo>
                <a:lnTo>
                  <a:pt x="0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524250" y="451485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10160" y="0"/>
                </a:moveTo>
                <a:lnTo>
                  <a:pt x="6350" y="1269"/>
                </a:lnTo>
                <a:lnTo>
                  <a:pt x="3810" y="2539"/>
                </a:lnTo>
                <a:lnTo>
                  <a:pt x="0" y="381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503929" y="452247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60" y="0"/>
                </a:moveTo>
                <a:lnTo>
                  <a:pt x="6350" y="1269"/>
                </a:lnTo>
                <a:lnTo>
                  <a:pt x="2540" y="2539"/>
                </a:lnTo>
                <a:lnTo>
                  <a:pt x="0" y="5079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483609" y="453262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60" y="0"/>
                </a:moveTo>
                <a:lnTo>
                  <a:pt x="6350" y="1270"/>
                </a:lnTo>
                <a:lnTo>
                  <a:pt x="3810" y="3810"/>
                </a:lnTo>
                <a:lnTo>
                  <a:pt x="0" y="508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464559" y="4544059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10160" y="0"/>
                </a:moveTo>
                <a:lnTo>
                  <a:pt x="6350" y="1269"/>
                </a:lnTo>
                <a:lnTo>
                  <a:pt x="3810" y="3809"/>
                </a:lnTo>
                <a:lnTo>
                  <a:pt x="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446779" y="455675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90" y="0"/>
                </a:moveTo>
                <a:lnTo>
                  <a:pt x="6350" y="2539"/>
                </a:lnTo>
                <a:lnTo>
                  <a:pt x="3810" y="3809"/>
                </a:lnTo>
                <a:lnTo>
                  <a:pt x="0" y="635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430270" y="457072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20">
                <a:moveTo>
                  <a:pt x="8889" y="0"/>
                </a:moveTo>
                <a:lnTo>
                  <a:pt x="6350" y="2540"/>
                </a:lnTo>
                <a:lnTo>
                  <a:pt x="2539" y="5080"/>
                </a:lnTo>
                <a:lnTo>
                  <a:pt x="0" y="762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415029" y="458597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20" y="0"/>
                </a:moveTo>
                <a:lnTo>
                  <a:pt x="5080" y="2539"/>
                </a:lnTo>
                <a:lnTo>
                  <a:pt x="2540" y="6349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401059" y="460247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0"/>
                </a:moveTo>
                <a:lnTo>
                  <a:pt x="5079" y="3810"/>
                </a:lnTo>
                <a:lnTo>
                  <a:pt x="2539" y="6350"/>
                </a:lnTo>
                <a:lnTo>
                  <a:pt x="0" y="889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388359" y="462152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0"/>
                </a:moveTo>
                <a:lnTo>
                  <a:pt x="3810" y="2540"/>
                </a:lnTo>
                <a:lnTo>
                  <a:pt x="1269" y="5080"/>
                </a:lnTo>
                <a:lnTo>
                  <a:pt x="0" y="889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376929" y="463930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5080" y="0"/>
                </a:moveTo>
                <a:lnTo>
                  <a:pt x="2540" y="3809"/>
                </a:lnTo>
                <a:lnTo>
                  <a:pt x="1270" y="6350"/>
                </a:lnTo>
                <a:lnTo>
                  <a:pt x="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366770" y="465962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5079" y="0"/>
                </a:moveTo>
                <a:lnTo>
                  <a:pt x="3809" y="2540"/>
                </a:lnTo>
                <a:lnTo>
                  <a:pt x="1269" y="6350"/>
                </a:lnTo>
                <a:lnTo>
                  <a:pt x="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359150" y="467995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3810" y="0"/>
                </a:moveTo>
                <a:lnTo>
                  <a:pt x="2539" y="3810"/>
                </a:lnTo>
                <a:lnTo>
                  <a:pt x="1270" y="6350"/>
                </a:lnTo>
                <a:lnTo>
                  <a:pt x="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352800" y="4700270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29">
                <a:moveTo>
                  <a:pt x="2539" y="0"/>
                </a:moveTo>
                <a:lnTo>
                  <a:pt x="1270" y="3809"/>
                </a:lnTo>
                <a:lnTo>
                  <a:pt x="0" y="7619"/>
                </a:lnTo>
                <a:lnTo>
                  <a:pt x="0" y="1142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348990" y="472185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29">
                <a:moveTo>
                  <a:pt x="1270" y="0"/>
                </a:moveTo>
                <a:lnTo>
                  <a:pt x="1270" y="3809"/>
                </a:lnTo>
                <a:lnTo>
                  <a:pt x="0" y="7619"/>
                </a:lnTo>
                <a:lnTo>
                  <a:pt x="0" y="1142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347720" y="47447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347720" y="47675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347720" y="47891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347720" y="48120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347720" y="48336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347720" y="48564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347720" y="487934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347720" y="49009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347720" y="49237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347720" y="49453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347720" y="49682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347720" y="49898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347720" y="50126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347720" y="50355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347720" y="50571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347720" y="50800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347720" y="51015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347720" y="51244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347720" y="51460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347720" y="51689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347720" y="519175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347720" y="52133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347720" y="52578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347720" y="52806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347720" y="53022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347720" y="53251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347720" y="53479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347720" y="53695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347720" y="53924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347720" y="54140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347720" y="54368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347720" y="52578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54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347720" y="54813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347720" y="55257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347720" y="55486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347720" y="55702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347720" y="55930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347720" y="56146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347720" y="56375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347720" y="56603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347720" y="56819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347720" y="57048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347720" y="57264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347720" y="57492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347720" y="57721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3348990" y="579374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29">
                <a:moveTo>
                  <a:pt x="0" y="0"/>
                </a:moveTo>
                <a:lnTo>
                  <a:pt x="1270" y="3810"/>
                </a:lnTo>
                <a:lnTo>
                  <a:pt x="1270" y="7620"/>
                </a:lnTo>
                <a:lnTo>
                  <a:pt x="127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3352800" y="5815329"/>
            <a:ext cx="3810" cy="11430"/>
          </a:xfrm>
          <a:custGeom>
            <a:avLst/>
            <a:gdLst/>
            <a:ahLst/>
            <a:cxnLst/>
            <a:rect l="l" t="t" r="r" b="b"/>
            <a:pathLst>
              <a:path w="3810" h="11429">
                <a:moveTo>
                  <a:pt x="0" y="0"/>
                </a:moveTo>
                <a:lnTo>
                  <a:pt x="1270" y="3810"/>
                </a:lnTo>
                <a:lnTo>
                  <a:pt x="2539" y="7620"/>
                </a:lnTo>
                <a:lnTo>
                  <a:pt x="381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3359150" y="583692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0" y="0"/>
                </a:moveTo>
                <a:lnTo>
                  <a:pt x="1270" y="3809"/>
                </a:lnTo>
                <a:lnTo>
                  <a:pt x="2539" y="7619"/>
                </a:lnTo>
                <a:lnTo>
                  <a:pt x="381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3368040" y="5858509"/>
            <a:ext cx="3810" cy="8890"/>
          </a:xfrm>
          <a:custGeom>
            <a:avLst/>
            <a:gdLst/>
            <a:ahLst/>
            <a:cxnLst/>
            <a:rect l="l" t="t" r="r" b="b"/>
            <a:pathLst>
              <a:path w="3810" h="8889">
                <a:moveTo>
                  <a:pt x="0" y="0"/>
                </a:moveTo>
                <a:lnTo>
                  <a:pt x="1270" y="2539"/>
                </a:lnTo>
                <a:lnTo>
                  <a:pt x="2539" y="6349"/>
                </a:lnTo>
                <a:lnTo>
                  <a:pt x="381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3378200" y="587755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0"/>
                </a:moveTo>
                <a:lnTo>
                  <a:pt x="1270" y="3809"/>
                </a:lnTo>
                <a:lnTo>
                  <a:pt x="3810" y="6349"/>
                </a:lnTo>
                <a:lnTo>
                  <a:pt x="5079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3389629" y="5896609"/>
            <a:ext cx="6350" cy="10160"/>
          </a:xfrm>
          <a:custGeom>
            <a:avLst/>
            <a:gdLst/>
            <a:ahLst/>
            <a:cxnLst/>
            <a:rect l="l" t="t" r="r" b="b"/>
            <a:pathLst>
              <a:path w="6350" h="10160">
                <a:moveTo>
                  <a:pt x="0" y="0"/>
                </a:moveTo>
                <a:lnTo>
                  <a:pt x="1270" y="3809"/>
                </a:lnTo>
                <a:lnTo>
                  <a:pt x="3810" y="6349"/>
                </a:lnTo>
                <a:lnTo>
                  <a:pt x="635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3402329" y="591565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0"/>
                </a:moveTo>
                <a:lnTo>
                  <a:pt x="2540" y="2539"/>
                </a:lnTo>
                <a:lnTo>
                  <a:pt x="5080" y="5079"/>
                </a:lnTo>
                <a:lnTo>
                  <a:pt x="762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3416300" y="593217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0"/>
                </a:moveTo>
                <a:lnTo>
                  <a:pt x="2539" y="2539"/>
                </a:lnTo>
                <a:lnTo>
                  <a:pt x="5079" y="5079"/>
                </a:lnTo>
                <a:lnTo>
                  <a:pt x="762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3432809" y="59486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0"/>
                </a:moveTo>
                <a:lnTo>
                  <a:pt x="2539" y="2540"/>
                </a:lnTo>
                <a:lnTo>
                  <a:pt x="5079" y="5080"/>
                </a:lnTo>
                <a:lnTo>
                  <a:pt x="7619" y="762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3449320" y="5962650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20">
                <a:moveTo>
                  <a:pt x="0" y="0"/>
                </a:moveTo>
                <a:lnTo>
                  <a:pt x="2539" y="2540"/>
                </a:lnTo>
                <a:lnTo>
                  <a:pt x="5079" y="5080"/>
                </a:lnTo>
                <a:lnTo>
                  <a:pt x="8889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3467100" y="597662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2539" y="1269"/>
                </a:lnTo>
                <a:lnTo>
                  <a:pt x="6350" y="3809"/>
                </a:lnTo>
                <a:lnTo>
                  <a:pt x="8889" y="634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3486150" y="598805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2539" y="2540"/>
                </a:lnTo>
                <a:lnTo>
                  <a:pt x="6350" y="3809"/>
                </a:lnTo>
                <a:lnTo>
                  <a:pt x="8889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3505200" y="5999479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0"/>
                </a:moveTo>
                <a:lnTo>
                  <a:pt x="3810" y="1270"/>
                </a:lnTo>
                <a:lnTo>
                  <a:pt x="6350" y="2540"/>
                </a:lnTo>
                <a:lnTo>
                  <a:pt x="10160" y="381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3525520" y="6007100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29" h="3810">
                <a:moveTo>
                  <a:pt x="0" y="0"/>
                </a:moveTo>
                <a:lnTo>
                  <a:pt x="3809" y="2540"/>
                </a:lnTo>
                <a:lnTo>
                  <a:pt x="7619" y="2540"/>
                </a:lnTo>
                <a:lnTo>
                  <a:pt x="11429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3547109" y="601472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0" y="0"/>
                </a:moveTo>
                <a:lnTo>
                  <a:pt x="3810" y="1269"/>
                </a:lnTo>
                <a:lnTo>
                  <a:pt x="7619" y="1269"/>
                </a:lnTo>
                <a:lnTo>
                  <a:pt x="11429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3568700" y="601980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70">
                <a:moveTo>
                  <a:pt x="0" y="0"/>
                </a:moveTo>
                <a:lnTo>
                  <a:pt x="3810" y="0"/>
                </a:lnTo>
                <a:lnTo>
                  <a:pt x="7620" y="0"/>
                </a:lnTo>
                <a:lnTo>
                  <a:pt x="11429" y="126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3591559" y="602107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70">
                <a:moveTo>
                  <a:pt x="0" y="0"/>
                </a:moveTo>
                <a:lnTo>
                  <a:pt x="2539" y="1269"/>
                </a:lnTo>
                <a:lnTo>
                  <a:pt x="6350" y="1269"/>
                </a:lnTo>
                <a:lnTo>
                  <a:pt x="8889" y="1269"/>
                </a:lnTo>
                <a:lnTo>
                  <a:pt x="11429" y="126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361315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363600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3658870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368045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370332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372490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374777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376935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379222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3815079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383667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385952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388112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390397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392557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394842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3971290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399287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01574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03732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06019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08177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10464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127500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14909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17195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419354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421640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239259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26085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283709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30530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32815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434975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437260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4395470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441705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4439920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446150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448437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450595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452882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4551679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457327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4596129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461772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464057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466217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468502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4707890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472947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475234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477392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479679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481837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84124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4864100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88569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490855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93014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95300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97459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99745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5020309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504190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506475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508635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510920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5132070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515365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5176520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519810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522097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524255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526542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5288279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530987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5332729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535432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537717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539877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542162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5444490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546607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5488940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551052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553339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555497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557784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5600700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562229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564515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566674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568960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571119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573405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5756909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577850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580135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582295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584580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586740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589025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5913120" y="602234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593470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595757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597915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6002020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6023609" y="602234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6046470" y="602107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70">
                <a:moveTo>
                  <a:pt x="0" y="1269"/>
                </a:moveTo>
                <a:lnTo>
                  <a:pt x="1269" y="1269"/>
                </a:lnTo>
                <a:lnTo>
                  <a:pt x="5079" y="1269"/>
                </a:lnTo>
                <a:lnTo>
                  <a:pt x="7619" y="1269"/>
                </a:ln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6069329" y="601980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70">
                <a:moveTo>
                  <a:pt x="0" y="1269"/>
                </a:moveTo>
                <a:lnTo>
                  <a:pt x="2540" y="0"/>
                </a:lnTo>
                <a:lnTo>
                  <a:pt x="6350" y="0"/>
                </a:lnTo>
                <a:lnTo>
                  <a:pt x="1016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6090920" y="601472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2539"/>
                </a:moveTo>
                <a:lnTo>
                  <a:pt x="3809" y="1269"/>
                </a:lnTo>
                <a:lnTo>
                  <a:pt x="7619" y="0"/>
                </a:ln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6112509" y="600710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3809"/>
                </a:moveTo>
                <a:lnTo>
                  <a:pt x="3810" y="2540"/>
                </a:lnTo>
                <a:lnTo>
                  <a:pt x="7619" y="1269"/>
                </a:ln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6132829" y="599820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0" y="5079"/>
                </a:moveTo>
                <a:lnTo>
                  <a:pt x="3810" y="3809"/>
                </a:lnTo>
                <a:lnTo>
                  <a:pt x="7620" y="2539"/>
                </a:lnTo>
                <a:lnTo>
                  <a:pt x="1016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6153150" y="598805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0" y="5080"/>
                </a:moveTo>
                <a:lnTo>
                  <a:pt x="3810" y="3809"/>
                </a:lnTo>
                <a:lnTo>
                  <a:pt x="6350" y="2540"/>
                </a:lnTo>
                <a:lnTo>
                  <a:pt x="1016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6172200" y="597662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0" y="6349"/>
                </a:moveTo>
                <a:lnTo>
                  <a:pt x="3810" y="3809"/>
                </a:lnTo>
                <a:lnTo>
                  <a:pt x="6350" y="1269"/>
                </a:ln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6191250" y="596265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6350"/>
                </a:moveTo>
                <a:lnTo>
                  <a:pt x="2539" y="5080"/>
                </a:lnTo>
                <a:lnTo>
                  <a:pt x="6350" y="2540"/>
                </a:lnTo>
                <a:lnTo>
                  <a:pt x="888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6207759" y="594740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20">
                <a:moveTo>
                  <a:pt x="0" y="7619"/>
                </a:moveTo>
                <a:lnTo>
                  <a:pt x="3810" y="5079"/>
                </a:lnTo>
                <a:lnTo>
                  <a:pt x="6350" y="2539"/>
                </a:lnTo>
                <a:lnTo>
                  <a:pt x="888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6224270" y="593217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19"/>
                </a:moveTo>
                <a:lnTo>
                  <a:pt x="2539" y="5079"/>
                </a:lnTo>
                <a:lnTo>
                  <a:pt x="5079" y="2539"/>
                </a:lnTo>
                <a:lnTo>
                  <a:pt x="761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6239509" y="591439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90"/>
                </a:moveTo>
                <a:lnTo>
                  <a:pt x="2539" y="6350"/>
                </a:lnTo>
                <a:lnTo>
                  <a:pt x="5079" y="3810"/>
                </a:ln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6253479" y="589660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89"/>
                </a:moveTo>
                <a:lnTo>
                  <a:pt x="1270" y="6349"/>
                </a:lnTo>
                <a:lnTo>
                  <a:pt x="3810" y="2539"/>
                </a:ln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6264909" y="587755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89"/>
                </a:moveTo>
                <a:lnTo>
                  <a:pt x="2539" y="6349"/>
                </a:lnTo>
                <a:lnTo>
                  <a:pt x="5079" y="2539"/>
                </a:ln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6276340" y="5857240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10160"/>
                </a:moveTo>
                <a:lnTo>
                  <a:pt x="1270" y="6350"/>
                </a:lnTo>
                <a:lnTo>
                  <a:pt x="2539" y="3810"/>
                </a:lnTo>
                <a:lnTo>
                  <a:pt x="508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6285229" y="583692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0" y="10159"/>
                </a:moveTo>
                <a:lnTo>
                  <a:pt x="1270" y="6349"/>
                </a:lnTo>
                <a:lnTo>
                  <a:pt x="2540" y="3809"/>
                </a:lnTo>
                <a:lnTo>
                  <a:pt x="381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6292850" y="5815329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0" y="10160"/>
                </a:moveTo>
                <a:lnTo>
                  <a:pt x="1270" y="6350"/>
                </a:lnTo>
                <a:lnTo>
                  <a:pt x="1270" y="3810"/>
                </a:lnTo>
                <a:lnTo>
                  <a:pt x="253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6297929" y="5793740"/>
            <a:ext cx="1270" cy="10160"/>
          </a:xfrm>
          <a:custGeom>
            <a:avLst/>
            <a:gdLst/>
            <a:ahLst/>
            <a:cxnLst/>
            <a:rect l="l" t="t" r="r" b="b"/>
            <a:pathLst>
              <a:path w="1270" h="10160">
                <a:moveTo>
                  <a:pt x="0" y="10160"/>
                </a:moveTo>
                <a:lnTo>
                  <a:pt x="0" y="6350"/>
                </a:lnTo>
                <a:lnTo>
                  <a:pt x="1270" y="3810"/>
                </a:lnTo>
                <a:lnTo>
                  <a:pt x="127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6300470" y="57708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6300470" y="57492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6300470" y="57264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6300470" y="57035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6300470" y="56819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6300470" y="56591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6300470" y="56375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6300470" y="56146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6300470" y="55702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6300470" y="55473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6300470" y="55257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6300470" y="5302250"/>
            <a:ext cx="0" cy="300990"/>
          </a:xfrm>
          <a:custGeom>
            <a:avLst/>
            <a:gdLst/>
            <a:ahLst/>
            <a:cxnLst/>
            <a:rect l="l" t="t" r="r" b="b"/>
            <a:pathLst>
              <a:path h="300989">
                <a:moveTo>
                  <a:pt x="0" y="0"/>
                </a:moveTo>
                <a:lnTo>
                  <a:pt x="0" y="30099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6300470" y="54813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6300470" y="54584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6300470" y="54368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6300470" y="54140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6300470" y="53911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6300470" y="53695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6300470" y="53467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6300470" y="53251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6300470" y="53022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6300470" y="52578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6300470" y="52349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6300470" y="52133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6300470" y="51904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6300470" y="51689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6300470" y="51460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6300470" y="51244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6300470" y="51015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6300470" y="50787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6300470" y="50571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6300470" y="50342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6300470" y="50126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6300470" y="49898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6300470" y="496824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6300470" y="49453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6300470" y="49225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6300470" y="49009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6300470" y="48780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6300470" y="48564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6300470" y="48336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6300470" y="48120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6300470" y="47891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6300470" y="47663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6300470" y="47447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6297929" y="472185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29">
                <a:moveTo>
                  <a:pt x="1270" y="11429"/>
                </a:moveTo>
                <a:lnTo>
                  <a:pt x="1270" y="7619"/>
                </a:lnTo>
                <a:lnTo>
                  <a:pt x="0" y="380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6292850" y="4700270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29">
                <a:moveTo>
                  <a:pt x="2539" y="11429"/>
                </a:moveTo>
                <a:lnTo>
                  <a:pt x="2539" y="7619"/>
                </a:lnTo>
                <a:lnTo>
                  <a:pt x="1270" y="380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6286500" y="4678679"/>
            <a:ext cx="3810" cy="11430"/>
          </a:xfrm>
          <a:custGeom>
            <a:avLst/>
            <a:gdLst/>
            <a:ahLst/>
            <a:cxnLst/>
            <a:rect l="l" t="t" r="r" b="b"/>
            <a:pathLst>
              <a:path w="3810" h="11429">
                <a:moveTo>
                  <a:pt x="3810" y="11430"/>
                </a:moveTo>
                <a:lnTo>
                  <a:pt x="2539" y="7620"/>
                </a:lnTo>
                <a:lnTo>
                  <a:pt x="1270" y="3810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6276340" y="465835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5080" y="10159"/>
                </a:moveTo>
                <a:lnTo>
                  <a:pt x="3810" y="7619"/>
                </a:lnTo>
                <a:lnTo>
                  <a:pt x="2539" y="380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6266179" y="463930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8889"/>
                </a:moveTo>
                <a:lnTo>
                  <a:pt x="3810" y="6350"/>
                </a:lnTo>
                <a:lnTo>
                  <a:pt x="254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6253479" y="462025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8889"/>
                </a:moveTo>
                <a:lnTo>
                  <a:pt x="5080" y="6350"/>
                </a:lnTo>
                <a:lnTo>
                  <a:pt x="2540" y="380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6240779" y="460247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8890"/>
                </a:moveTo>
                <a:lnTo>
                  <a:pt x="3810" y="6350"/>
                </a:lnTo>
                <a:lnTo>
                  <a:pt x="2540" y="254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6225540" y="458597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20" y="8889"/>
                </a:moveTo>
                <a:lnTo>
                  <a:pt x="5080" y="5079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6209029" y="457072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20">
                <a:moveTo>
                  <a:pt x="8890" y="7620"/>
                </a:moveTo>
                <a:lnTo>
                  <a:pt x="5080" y="5080"/>
                </a:lnTo>
                <a:lnTo>
                  <a:pt x="2540" y="254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6192520" y="4556759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7619" y="6350"/>
                </a:moveTo>
                <a:lnTo>
                  <a:pt x="5079" y="3809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6173470" y="454405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59" y="5079"/>
                </a:moveTo>
                <a:lnTo>
                  <a:pt x="6350" y="3809"/>
                </a:lnTo>
                <a:lnTo>
                  <a:pt x="3809" y="126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6154420" y="453262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59" y="5080"/>
                </a:moveTo>
                <a:lnTo>
                  <a:pt x="6350" y="2540"/>
                </a:lnTo>
                <a:lnTo>
                  <a:pt x="3809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6134100" y="452247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60" y="5079"/>
                </a:moveTo>
                <a:lnTo>
                  <a:pt x="7620" y="2539"/>
                </a:lnTo>
                <a:lnTo>
                  <a:pt x="3810" y="1269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6113779" y="451485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10160" y="3810"/>
                </a:moveTo>
                <a:lnTo>
                  <a:pt x="6350" y="2539"/>
                </a:lnTo>
                <a:lnTo>
                  <a:pt x="3810" y="126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6092190" y="450850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10160" y="2539"/>
                </a:moveTo>
                <a:lnTo>
                  <a:pt x="6350" y="2539"/>
                </a:lnTo>
                <a:lnTo>
                  <a:pt x="3810" y="126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6069329" y="450469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70">
                <a:moveTo>
                  <a:pt x="11430" y="1270"/>
                </a:moveTo>
                <a:lnTo>
                  <a:pt x="7620" y="1270"/>
                </a:lnTo>
                <a:lnTo>
                  <a:pt x="5080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604774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7620" y="0"/>
                </a:lnTo>
                <a:lnTo>
                  <a:pt x="3810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602487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600329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98042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958840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93597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591312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589152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86867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84707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82422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5802629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77977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75690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73532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71245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569087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566800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646420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62355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60070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57910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55625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534659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551180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5490209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546735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544449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542290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540004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5378450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535559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5334000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531114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528827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526669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524382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5222240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519937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5177790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515492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513207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511047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508762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5066029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504317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502030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499872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497585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495427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493140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4909820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488695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486410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484250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481965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479805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477520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4753609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473075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470789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468630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466344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4641850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461899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4597400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457454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455167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453009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450722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4485640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446277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4441190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441832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439547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437387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435102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4329429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430657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4284979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426212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423925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421767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419480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4173220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415035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412750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410590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408305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406145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403860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4017009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399415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397129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394970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392684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390525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388239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3860800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383794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381507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379349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377062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374904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372617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3704590" y="4503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368172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365887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3637279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3614420" y="45034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 txBox="1"/>
          <p:nvPr/>
        </p:nvSpPr>
        <p:spPr>
          <a:xfrm>
            <a:off x="6461759" y="4469129"/>
            <a:ext cx="1853564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509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FFFFFF"/>
                </a:solidFill>
                <a:latin typeface="Georgia"/>
                <a:cs typeface="Georgia"/>
              </a:rPr>
              <a:t>Release </a:t>
            </a:r>
            <a:r>
              <a:rPr sz="1600" spc="-5" dirty="0">
                <a:solidFill>
                  <a:srgbClr val="FFFFFF"/>
                </a:solidFill>
                <a:latin typeface="Georgia"/>
                <a:cs typeface="Georgia"/>
              </a:rPr>
              <a:t>of </a:t>
            </a:r>
            <a:r>
              <a:rPr sz="1600" spc="-10" dirty="0">
                <a:solidFill>
                  <a:srgbClr val="FFFFFF"/>
                </a:solidFill>
                <a:latin typeface="Georgia"/>
                <a:cs typeface="Georgia"/>
              </a:rPr>
              <a:t>LTs,</a:t>
            </a:r>
            <a:r>
              <a:rPr sz="1600" spc="-7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Georgia"/>
                <a:cs typeface="Georgia"/>
              </a:rPr>
              <a:t>PGs  and</a:t>
            </a:r>
            <a:r>
              <a:rPr sz="1600" spc="-1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Georgia"/>
                <a:cs typeface="Georgia"/>
              </a:rPr>
              <a:t>TXA2</a:t>
            </a:r>
            <a:endParaRPr sz="1600">
              <a:latin typeface="Georgia"/>
              <a:cs typeface="Georgia"/>
            </a:endParaRPr>
          </a:p>
          <a:p>
            <a:pPr marL="41910">
              <a:lnSpc>
                <a:spcPct val="100000"/>
              </a:lnSpc>
              <a:spcBef>
                <a:spcPts val="20"/>
              </a:spcBef>
              <a:tabLst>
                <a:tab pos="1840230" algn="l"/>
              </a:tabLst>
            </a:pPr>
            <a:r>
              <a:rPr sz="16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	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61" name="object 761"/>
          <p:cNvSpPr txBox="1"/>
          <p:nvPr/>
        </p:nvSpPr>
        <p:spPr>
          <a:xfrm>
            <a:off x="3604259" y="4715509"/>
            <a:ext cx="2691765" cy="1243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Georgia"/>
                <a:cs typeface="Georgia"/>
              </a:rPr>
              <a:t>Injury to BV, inflammation,  vasodilatation </a:t>
            </a:r>
            <a:r>
              <a:rPr sz="1600" spc="-10" dirty="0">
                <a:solidFill>
                  <a:srgbClr val="FFFFFF"/>
                </a:solidFill>
                <a:latin typeface="Georgia"/>
                <a:cs typeface="Georgia"/>
              </a:rPr>
              <a:t>increased  permeability, </a:t>
            </a:r>
            <a:r>
              <a:rPr sz="1600" spc="-5" dirty="0">
                <a:solidFill>
                  <a:srgbClr val="FFFFFF"/>
                </a:solidFill>
                <a:latin typeface="Georgia"/>
                <a:cs typeface="Georgia"/>
              </a:rPr>
              <a:t>coagulation and  </a:t>
            </a:r>
            <a:r>
              <a:rPr sz="1600" spc="-10" dirty="0">
                <a:solidFill>
                  <a:srgbClr val="FFFFFF"/>
                </a:solidFill>
                <a:latin typeface="Georgia"/>
                <a:cs typeface="Georgia"/>
              </a:rPr>
              <a:t>complement cascades </a:t>
            </a:r>
            <a:r>
              <a:rPr sz="1600" spc="-5" dirty="0">
                <a:solidFill>
                  <a:srgbClr val="FFFFFF"/>
                </a:solidFill>
                <a:latin typeface="Georgia"/>
                <a:cs typeface="Georgia"/>
              </a:rPr>
              <a:t>and  fluid loss </a:t>
            </a: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–</a:t>
            </a:r>
            <a:r>
              <a:rPr sz="1600" spc="-3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Georgia"/>
                <a:cs typeface="Georgia"/>
              </a:rPr>
              <a:t>hypovolemia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762" name="object 762"/>
          <p:cNvSpPr/>
          <p:nvPr/>
        </p:nvSpPr>
        <p:spPr>
          <a:xfrm>
            <a:off x="670559" y="4932679"/>
            <a:ext cx="2475229" cy="10299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971550" y="5228590"/>
            <a:ext cx="2232660" cy="424180"/>
          </a:xfrm>
          <a:custGeom>
            <a:avLst/>
            <a:gdLst/>
            <a:ahLst/>
            <a:cxnLst/>
            <a:rect l="l" t="t" r="r" b="b"/>
            <a:pathLst>
              <a:path w="2232660" h="424179">
                <a:moveTo>
                  <a:pt x="0" y="102870"/>
                </a:moveTo>
                <a:lnTo>
                  <a:pt x="48730" y="119168"/>
                </a:lnTo>
                <a:lnTo>
                  <a:pt x="96896" y="134620"/>
                </a:lnTo>
                <a:lnTo>
                  <a:pt x="144145" y="148590"/>
                </a:lnTo>
                <a:lnTo>
                  <a:pt x="190123" y="160443"/>
                </a:lnTo>
                <a:lnTo>
                  <a:pt x="234479" y="169545"/>
                </a:lnTo>
                <a:lnTo>
                  <a:pt x="276859" y="175260"/>
                </a:lnTo>
                <a:lnTo>
                  <a:pt x="336669" y="174228"/>
                </a:lnTo>
                <a:lnTo>
                  <a:pt x="392430" y="164147"/>
                </a:lnTo>
                <a:lnTo>
                  <a:pt x="444380" y="154543"/>
                </a:lnTo>
                <a:lnTo>
                  <a:pt x="492759" y="154940"/>
                </a:lnTo>
                <a:lnTo>
                  <a:pt x="533915" y="169247"/>
                </a:lnTo>
                <a:lnTo>
                  <a:pt x="569594" y="191293"/>
                </a:lnTo>
                <a:lnTo>
                  <a:pt x="605274" y="218340"/>
                </a:lnTo>
                <a:lnTo>
                  <a:pt x="646430" y="247650"/>
                </a:lnTo>
                <a:lnTo>
                  <a:pt x="687049" y="276971"/>
                </a:lnTo>
                <a:lnTo>
                  <a:pt x="732119" y="312145"/>
                </a:lnTo>
                <a:lnTo>
                  <a:pt x="778469" y="347136"/>
                </a:lnTo>
                <a:lnTo>
                  <a:pt x="822929" y="375909"/>
                </a:lnTo>
                <a:lnTo>
                  <a:pt x="862330" y="392430"/>
                </a:lnTo>
                <a:lnTo>
                  <a:pt x="903069" y="388600"/>
                </a:lnTo>
                <a:lnTo>
                  <a:pt x="938688" y="366553"/>
                </a:lnTo>
                <a:lnTo>
                  <a:pt x="970736" y="341887"/>
                </a:lnTo>
                <a:lnTo>
                  <a:pt x="1000760" y="330200"/>
                </a:lnTo>
                <a:lnTo>
                  <a:pt x="1028640" y="339923"/>
                </a:lnTo>
                <a:lnTo>
                  <a:pt x="1054258" y="361315"/>
                </a:lnTo>
                <a:lnTo>
                  <a:pt x="1076305" y="382706"/>
                </a:lnTo>
                <a:lnTo>
                  <a:pt x="1093470" y="392430"/>
                </a:lnTo>
                <a:lnTo>
                  <a:pt x="1099958" y="381992"/>
                </a:lnTo>
                <a:lnTo>
                  <a:pt x="1098708" y="359409"/>
                </a:lnTo>
                <a:lnTo>
                  <a:pt x="1098649" y="337780"/>
                </a:lnTo>
                <a:lnTo>
                  <a:pt x="1108710" y="330200"/>
                </a:lnTo>
                <a:lnTo>
                  <a:pt x="1134387" y="347563"/>
                </a:lnTo>
                <a:lnTo>
                  <a:pt x="1170305" y="379571"/>
                </a:lnTo>
                <a:lnTo>
                  <a:pt x="1206222" y="410388"/>
                </a:lnTo>
                <a:lnTo>
                  <a:pt x="1231900" y="424180"/>
                </a:lnTo>
                <a:lnTo>
                  <a:pt x="1241067" y="409852"/>
                </a:lnTo>
                <a:lnTo>
                  <a:pt x="1240472" y="378142"/>
                </a:lnTo>
                <a:lnTo>
                  <a:pt x="1239400" y="345955"/>
                </a:lnTo>
                <a:lnTo>
                  <a:pt x="1247139" y="330200"/>
                </a:lnTo>
                <a:lnTo>
                  <a:pt x="1269722" y="342919"/>
                </a:lnTo>
                <a:lnTo>
                  <a:pt x="1301115" y="371951"/>
                </a:lnTo>
                <a:lnTo>
                  <a:pt x="1332507" y="400744"/>
                </a:lnTo>
                <a:lnTo>
                  <a:pt x="1355089" y="412750"/>
                </a:lnTo>
                <a:lnTo>
                  <a:pt x="1363900" y="398085"/>
                </a:lnTo>
                <a:lnTo>
                  <a:pt x="1364615" y="366871"/>
                </a:lnTo>
                <a:lnTo>
                  <a:pt x="1364376" y="335418"/>
                </a:lnTo>
                <a:lnTo>
                  <a:pt x="1370330" y="320040"/>
                </a:lnTo>
                <a:lnTo>
                  <a:pt x="1388308" y="336510"/>
                </a:lnTo>
                <a:lnTo>
                  <a:pt x="1413192" y="371792"/>
                </a:lnTo>
                <a:lnTo>
                  <a:pt x="1435695" y="401835"/>
                </a:lnTo>
                <a:lnTo>
                  <a:pt x="1446530" y="402590"/>
                </a:lnTo>
                <a:lnTo>
                  <a:pt x="1441220" y="375731"/>
                </a:lnTo>
                <a:lnTo>
                  <a:pt x="1425645" y="330388"/>
                </a:lnTo>
                <a:lnTo>
                  <a:pt x="1406048" y="275590"/>
                </a:lnTo>
                <a:lnTo>
                  <a:pt x="1388674" y="220368"/>
                </a:lnTo>
                <a:lnTo>
                  <a:pt x="1379766" y="173754"/>
                </a:lnTo>
                <a:lnTo>
                  <a:pt x="1385570" y="144780"/>
                </a:lnTo>
                <a:lnTo>
                  <a:pt x="1409905" y="136201"/>
                </a:lnTo>
                <a:lnTo>
                  <a:pt x="1448599" y="141346"/>
                </a:lnTo>
                <a:lnTo>
                  <a:pt x="1495901" y="155098"/>
                </a:lnTo>
                <a:lnTo>
                  <a:pt x="1546060" y="172343"/>
                </a:lnTo>
                <a:lnTo>
                  <a:pt x="1593326" y="187965"/>
                </a:lnTo>
                <a:lnTo>
                  <a:pt x="1631950" y="196850"/>
                </a:lnTo>
                <a:lnTo>
                  <a:pt x="1672867" y="198834"/>
                </a:lnTo>
                <a:lnTo>
                  <a:pt x="1704975" y="196532"/>
                </a:lnTo>
                <a:lnTo>
                  <a:pt x="1735177" y="191849"/>
                </a:lnTo>
                <a:lnTo>
                  <a:pt x="1770380" y="186690"/>
                </a:lnTo>
                <a:lnTo>
                  <a:pt x="1813103" y="181193"/>
                </a:lnTo>
                <a:lnTo>
                  <a:pt x="1859756" y="175101"/>
                </a:lnTo>
                <a:lnTo>
                  <a:pt x="1908075" y="166866"/>
                </a:lnTo>
                <a:lnTo>
                  <a:pt x="1955800" y="154940"/>
                </a:lnTo>
                <a:lnTo>
                  <a:pt x="2005290" y="137219"/>
                </a:lnTo>
                <a:lnTo>
                  <a:pt x="2057400" y="115093"/>
                </a:lnTo>
                <a:lnTo>
                  <a:pt x="2104747" y="92253"/>
                </a:lnTo>
                <a:lnTo>
                  <a:pt x="2139950" y="72390"/>
                </a:lnTo>
                <a:lnTo>
                  <a:pt x="2164238" y="30599"/>
                </a:lnTo>
                <a:lnTo>
                  <a:pt x="2170430" y="20320"/>
                </a:lnTo>
                <a:lnTo>
                  <a:pt x="2183189" y="12858"/>
                </a:lnTo>
                <a:lnTo>
                  <a:pt x="2198211" y="7302"/>
                </a:lnTo>
                <a:lnTo>
                  <a:pt x="2214899" y="3175"/>
                </a:lnTo>
                <a:lnTo>
                  <a:pt x="2232660" y="0"/>
                </a:lnTo>
              </a:path>
            </a:pathLst>
          </a:custGeom>
          <a:ln w="93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971550" y="52285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3204210" y="56603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1765300" y="5374640"/>
            <a:ext cx="575310" cy="215900"/>
          </a:xfrm>
          <a:custGeom>
            <a:avLst/>
            <a:gdLst/>
            <a:ahLst/>
            <a:cxnLst/>
            <a:rect l="l" t="t" r="r" b="b"/>
            <a:pathLst>
              <a:path w="575310" h="215900">
                <a:moveTo>
                  <a:pt x="276689" y="156210"/>
                </a:moveTo>
                <a:lnTo>
                  <a:pt x="207010" y="156210"/>
                </a:lnTo>
                <a:lnTo>
                  <a:pt x="227330" y="215900"/>
                </a:lnTo>
                <a:lnTo>
                  <a:pt x="276689" y="156210"/>
                </a:lnTo>
                <a:close/>
              </a:path>
              <a:path w="575310" h="215900">
                <a:moveTo>
                  <a:pt x="372714" y="149860"/>
                </a:moveTo>
                <a:lnTo>
                  <a:pt x="281939" y="149860"/>
                </a:lnTo>
                <a:lnTo>
                  <a:pt x="354330" y="198120"/>
                </a:lnTo>
                <a:lnTo>
                  <a:pt x="372714" y="149860"/>
                </a:lnTo>
                <a:close/>
              </a:path>
              <a:path w="575310" h="215900">
                <a:moveTo>
                  <a:pt x="459987" y="144780"/>
                </a:moveTo>
                <a:lnTo>
                  <a:pt x="374650" y="144780"/>
                </a:lnTo>
                <a:lnTo>
                  <a:pt x="485139" y="181610"/>
                </a:lnTo>
                <a:lnTo>
                  <a:pt x="459987" y="144780"/>
                </a:lnTo>
                <a:close/>
              </a:path>
              <a:path w="575310" h="215900">
                <a:moveTo>
                  <a:pt x="456518" y="139700"/>
                </a:moveTo>
                <a:lnTo>
                  <a:pt x="152400" y="139700"/>
                </a:lnTo>
                <a:lnTo>
                  <a:pt x="128269" y="176530"/>
                </a:lnTo>
                <a:lnTo>
                  <a:pt x="207010" y="156210"/>
                </a:lnTo>
                <a:lnTo>
                  <a:pt x="276689" y="156210"/>
                </a:lnTo>
                <a:lnTo>
                  <a:pt x="281939" y="149860"/>
                </a:lnTo>
                <a:lnTo>
                  <a:pt x="372714" y="149860"/>
                </a:lnTo>
                <a:lnTo>
                  <a:pt x="374650" y="144780"/>
                </a:lnTo>
                <a:lnTo>
                  <a:pt x="459987" y="144780"/>
                </a:lnTo>
                <a:lnTo>
                  <a:pt x="456518" y="139700"/>
                </a:lnTo>
                <a:close/>
              </a:path>
              <a:path w="575310" h="215900">
                <a:moveTo>
                  <a:pt x="10160" y="22860"/>
                </a:moveTo>
                <a:lnTo>
                  <a:pt x="124460" y="76200"/>
                </a:lnTo>
                <a:lnTo>
                  <a:pt x="0" y="86360"/>
                </a:lnTo>
                <a:lnTo>
                  <a:pt x="100330" y="118110"/>
                </a:lnTo>
                <a:lnTo>
                  <a:pt x="5080" y="146050"/>
                </a:lnTo>
                <a:lnTo>
                  <a:pt x="152400" y="139700"/>
                </a:lnTo>
                <a:lnTo>
                  <a:pt x="456518" y="139700"/>
                </a:lnTo>
                <a:lnTo>
                  <a:pt x="449580" y="129540"/>
                </a:lnTo>
                <a:lnTo>
                  <a:pt x="561109" y="129540"/>
                </a:lnTo>
                <a:lnTo>
                  <a:pt x="471169" y="105410"/>
                </a:lnTo>
                <a:lnTo>
                  <a:pt x="563880" y="81280"/>
                </a:lnTo>
                <a:lnTo>
                  <a:pt x="447039" y="73660"/>
                </a:lnTo>
                <a:lnTo>
                  <a:pt x="462500" y="63500"/>
                </a:lnTo>
                <a:lnTo>
                  <a:pt x="195580" y="63500"/>
                </a:lnTo>
                <a:lnTo>
                  <a:pt x="10160" y="22860"/>
                </a:lnTo>
                <a:close/>
              </a:path>
              <a:path w="575310" h="215900">
                <a:moveTo>
                  <a:pt x="561109" y="129540"/>
                </a:moveTo>
                <a:lnTo>
                  <a:pt x="449580" y="129540"/>
                </a:lnTo>
                <a:lnTo>
                  <a:pt x="575310" y="133350"/>
                </a:lnTo>
                <a:lnTo>
                  <a:pt x="561109" y="129540"/>
                </a:lnTo>
                <a:close/>
              </a:path>
              <a:path w="575310" h="215900">
                <a:moveTo>
                  <a:pt x="223519" y="22860"/>
                </a:moveTo>
                <a:lnTo>
                  <a:pt x="195580" y="63500"/>
                </a:lnTo>
                <a:lnTo>
                  <a:pt x="462500" y="63500"/>
                </a:lnTo>
                <a:lnTo>
                  <a:pt x="470231" y="58420"/>
                </a:lnTo>
                <a:lnTo>
                  <a:pt x="288289" y="58420"/>
                </a:lnTo>
                <a:lnTo>
                  <a:pt x="223519" y="22860"/>
                </a:lnTo>
                <a:close/>
              </a:path>
              <a:path w="575310" h="215900">
                <a:moveTo>
                  <a:pt x="388619" y="0"/>
                </a:moveTo>
                <a:lnTo>
                  <a:pt x="288289" y="58420"/>
                </a:lnTo>
                <a:lnTo>
                  <a:pt x="470231" y="58420"/>
                </a:lnTo>
                <a:lnTo>
                  <a:pt x="477961" y="53340"/>
                </a:lnTo>
                <a:lnTo>
                  <a:pt x="378460" y="53340"/>
                </a:lnTo>
                <a:lnTo>
                  <a:pt x="388619" y="0"/>
                </a:lnTo>
                <a:close/>
              </a:path>
              <a:path w="575310" h="215900">
                <a:moveTo>
                  <a:pt x="491489" y="44450"/>
                </a:moveTo>
                <a:lnTo>
                  <a:pt x="378460" y="53340"/>
                </a:lnTo>
                <a:lnTo>
                  <a:pt x="477961" y="53340"/>
                </a:lnTo>
                <a:lnTo>
                  <a:pt x="491489" y="444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2044700" y="5427979"/>
            <a:ext cx="8890" cy="5080"/>
          </a:xfrm>
          <a:custGeom>
            <a:avLst/>
            <a:gdLst/>
            <a:ahLst/>
            <a:cxnLst/>
            <a:rect l="l" t="t" r="r" b="b"/>
            <a:pathLst>
              <a:path w="8889" h="5079">
                <a:moveTo>
                  <a:pt x="8889" y="508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2024379" y="541655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59" y="508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2005329" y="540639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59" y="508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1986279" y="5397500"/>
            <a:ext cx="8890" cy="3810"/>
          </a:xfrm>
          <a:custGeom>
            <a:avLst/>
            <a:gdLst/>
            <a:ahLst/>
            <a:cxnLst/>
            <a:rect l="l" t="t" r="r" b="b"/>
            <a:pathLst>
              <a:path w="8889" h="3810">
                <a:moveTo>
                  <a:pt x="8889" y="3809"/>
                </a:moveTo>
                <a:lnTo>
                  <a:pt x="2539" y="0"/>
                </a:lnTo>
                <a:lnTo>
                  <a:pt x="0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1974850" y="5410200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5080" y="0"/>
                </a:moveTo>
                <a:lnTo>
                  <a:pt x="0" y="889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1960879" y="542797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0"/>
                </a:moveTo>
                <a:lnTo>
                  <a:pt x="0" y="889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1939289" y="543305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11430" y="2539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1917700" y="542797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11430" y="254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1896110" y="542417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11429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1874520" y="541909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11430" y="254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1852929" y="5414009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10159" y="2539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1830070" y="540892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11430" y="254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1808479" y="540512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11430" y="2539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1786889" y="540004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11430" y="254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1775460" y="539750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269" y="0"/>
                </a:moveTo>
                <a:lnTo>
                  <a:pt x="0" y="0"/>
                </a:lnTo>
                <a:lnTo>
                  <a:pt x="10159" y="508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1795779" y="540639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0" y="0"/>
                </a:moveTo>
                <a:lnTo>
                  <a:pt x="10159" y="508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1816100" y="541655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0" y="0"/>
                </a:moveTo>
                <a:lnTo>
                  <a:pt x="10160" y="508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1836420" y="542544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0" y="0"/>
                </a:moveTo>
                <a:lnTo>
                  <a:pt x="10160" y="508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1856739" y="543560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0"/>
                </a:moveTo>
                <a:lnTo>
                  <a:pt x="10160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1877060" y="544449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0" y="0"/>
                </a:moveTo>
                <a:lnTo>
                  <a:pt x="10159" y="508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1869439" y="545210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1847850" y="54533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1824989" y="545465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11430" y="0"/>
                </a:moveTo>
                <a:lnTo>
                  <a:pt x="0" y="1269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1803400" y="545719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11430" y="0"/>
                </a:moveTo>
                <a:lnTo>
                  <a:pt x="0" y="127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1780539" y="545845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11430" y="0"/>
                </a:moveTo>
                <a:lnTo>
                  <a:pt x="0" y="126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1765300" y="5461000"/>
            <a:ext cx="7620" cy="2540"/>
          </a:xfrm>
          <a:custGeom>
            <a:avLst/>
            <a:gdLst/>
            <a:ahLst/>
            <a:cxnLst/>
            <a:rect l="l" t="t" r="r" b="b"/>
            <a:pathLst>
              <a:path w="7619" h="2539">
                <a:moveTo>
                  <a:pt x="5080" y="0"/>
                </a:moveTo>
                <a:lnTo>
                  <a:pt x="0" y="0"/>
                </a:lnTo>
                <a:lnTo>
                  <a:pt x="7619" y="254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1783079" y="5466079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30" h="3810">
                <a:moveTo>
                  <a:pt x="0" y="0"/>
                </a:moveTo>
                <a:lnTo>
                  <a:pt x="11430" y="381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1804670" y="547370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0"/>
                </a:moveTo>
                <a:lnTo>
                  <a:pt x="10160" y="254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1826260" y="548005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0"/>
                </a:moveTo>
                <a:lnTo>
                  <a:pt x="10159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1846579" y="5486400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30" h="3810">
                <a:moveTo>
                  <a:pt x="0" y="0"/>
                </a:moveTo>
                <a:lnTo>
                  <a:pt x="11430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1851660" y="549402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10159" y="0"/>
                </a:moveTo>
                <a:lnTo>
                  <a:pt x="0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1830070" y="549910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10160" y="0"/>
                </a:moveTo>
                <a:lnTo>
                  <a:pt x="0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1808479" y="550672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10159" y="0"/>
                </a:moveTo>
                <a:lnTo>
                  <a:pt x="0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1786889" y="5511800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30" h="3810">
                <a:moveTo>
                  <a:pt x="11430" y="0"/>
                </a:moveTo>
                <a:lnTo>
                  <a:pt x="0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1770379" y="5519420"/>
            <a:ext cx="6350" cy="1270"/>
          </a:xfrm>
          <a:custGeom>
            <a:avLst/>
            <a:gdLst/>
            <a:ahLst/>
            <a:cxnLst/>
            <a:rect l="l" t="t" r="r" b="b"/>
            <a:pathLst>
              <a:path w="6350" h="1270">
                <a:moveTo>
                  <a:pt x="6350" y="0"/>
                </a:moveTo>
                <a:lnTo>
                  <a:pt x="0" y="1269"/>
                </a:lnTo>
                <a:lnTo>
                  <a:pt x="3809" y="1269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1785620" y="55194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1807210" y="551815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0" y="1269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1830070" y="551687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0" y="1270"/>
                </a:moveTo>
                <a:lnTo>
                  <a:pt x="1143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1851660" y="55168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1874520" y="551560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1897379" y="551434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70">
                <a:moveTo>
                  <a:pt x="0" y="1270"/>
                </a:moveTo>
                <a:lnTo>
                  <a:pt x="1015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1910079" y="551560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0"/>
                </a:move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1898650" y="553465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0"/>
                </a:move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1894839" y="5547359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30" h="3810">
                <a:moveTo>
                  <a:pt x="0" y="3809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1916429" y="554227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0" y="254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1938020" y="553720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0" y="254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1959610" y="553085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0" y="254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1974850" y="5541009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0" y="0"/>
                </a:moveTo>
                <a:lnTo>
                  <a:pt x="3810" y="10159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1982470" y="556260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0" y="0"/>
                </a:moveTo>
                <a:lnTo>
                  <a:pt x="3810" y="10159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1990089" y="5582920"/>
            <a:ext cx="5080" cy="7620"/>
          </a:xfrm>
          <a:custGeom>
            <a:avLst/>
            <a:gdLst/>
            <a:ahLst/>
            <a:cxnLst/>
            <a:rect l="l" t="t" r="r" b="b"/>
            <a:pathLst>
              <a:path w="5080" h="7620">
                <a:moveTo>
                  <a:pt x="0" y="0"/>
                </a:moveTo>
                <a:lnTo>
                  <a:pt x="2540" y="7619"/>
                </a:lnTo>
                <a:lnTo>
                  <a:pt x="5080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2001520" y="5570220"/>
            <a:ext cx="7620" cy="8890"/>
          </a:xfrm>
          <a:custGeom>
            <a:avLst/>
            <a:gdLst/>
            <a:ahLst/>
            <a:cxnLst/>
            <a:rect l="l" t="t" r="r" b="b"/>
            <a:pathLst>
              <a:path w="7619" h="8889">
                <a:moveTo>
                  <a:pt x="0" y="8889"/>
                </a:moveTo>
                <a:lnTo>
                  <a:pt x="761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2015489" y="5552440"/>
            <a:ext cx="7620" cy="8890"/>
          </a:xfrm>
          <a:custGeom>
            <a:avLst/>
            <a:gdLst/>
            <a:ahLst/>
            <a:cxnLst/>
            <a:rect l="l" t="t" r="r" b="b"/>
            <a:pathLst>
              <a:path w="7619" h="8889">
                <a:moveTo>
                  <a:pt x="0" y="8890"/>
                </a:moveTo>
                <a:lnTo>
                  <a:pt x="762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2030729" y="553592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90"/>
                </a:move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2044700" y="5524500"/>
            <a:ext cx="8890" cy="3810"/>
          </a:xfrm>
          <a:custGeom>
            <a:avLst/>
            <a:gdLst/>
            <a:ahLst/>
            <a:cxnLst/>
            <a:rect l="l" t="t" r="r" b="b"/>
            <a:pathLst>
              <a:path w="8889" h="3810">
                <a:moveTo>
                  <a:pt x="0" y="2540"/>
                </a:moveTo>
                <a:lnTo>
                  <a:pt x="2539" y="0"/>
                </a:lnTo>
                <a:lnTo>
                  <a:pt x="8889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2062479" y="553465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889" y="634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2081529" y="5547359"/>
            <a:ext cx="8890" cy="5080"/>
          </a:xfrm>
          <a:custGeom>
            <a:avLst/>
            <a:gdLst/>
            <a:ahLst/>
            <a:cxnLst/>
            <a:rect l="l" t="t" r="r" b="b"/>
            <a:pathLst>
              <a:path w="8889" h="5079">
                <a:moveTo>
                  <a:pt x="0" y="0"/>
                </a:moveTo>
                <a:lnTo>
                  <a:pt x="8889" y="507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2099310" y="555879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0" y="0"/>
                </a:moveTo>
                <a:lnTo>
                  <a:pt x="10159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2118360" y="5563870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7619"/>
                </a:moveTo>
                <a:lnTo>
                  <a:pt x="1269" y="8889"/>
                </a:lnTo>
                <a:lnTo>
                  <a:pt x="507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2127250" y="554355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0" y="10159"/>
                </a:moveTo>
                <a:lnTo>
                  <a:pt x="381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2134870" y="5521959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0" y="10159"/>
                </a:moveTo>
                <a:lnTo>
                  <a:pt x="381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2147570" y="5521959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30" h="3810">
                <a:moveTo>
                  <a:pt x="0" y="0"/>
                </a:moveTo>
                <a:lnTo>
                  <a:pt x="11430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2169160" y="5529579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30" h="3810">
                <a:moveTo>
                  <a:pt x="0" y="0"/>
                </a:moveTo>
                <a:lnTo>
                  <a:pt x="11429" y="381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2190750" y="5535929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0"/>
                </a:moveTo>
                <a:lnTo>
                  <a:pt x="10160" y="381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2212339" y="554355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0"/>
                </a:moveTo>
                <a:lnTo>
                  <a:pt x="10160" y="254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2232660" y="5549900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30" h="3810">
                <a:moveTo>
                  <a:pt x="0" y="0"/>
                </a:moveTo>
                <a:lnTo>
                  <a:pt x="11429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2241550" y="554355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889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2228850" y="552450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889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2217420" y="5506720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5080" y="8889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2223770" y="55041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2246629" y="550417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0" y="0"/>
                </a:moveTo>
                <a:lnTo>
                  <a:pt x="11430" y="127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2268220" y="550545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2291079" y="550672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2313939" y="55067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2332989" y="5505450"/>
            <a:ext cx="7620" cy="2540"/>
          </a:xfrm>
          <a:custGeom>
            <a:avLst/>
            <a:gdLst/>
            <a:ahLst/>
            <a:cxnLst/>
            <a:rect l="l" t="t" r="r" b="b"/>
            <a:pathLst>
              <a:path w="7619" h="2539">
                <a:moveTo>
                  <a:pt x="2540" y="2540"/>
                </a:moveTo>
                <a:lnTo>
                  <a:pt x="7620" y="254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2311400" y="550037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11430" y="2539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2289810" y="5494020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30" h="3810">
                <a:moveTo>
                  <a:pt x="11429" y="3809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2269489" y="548894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10160" y="254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2247900" y="548259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10160" y="254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2236470" y="5477509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2539"/>
                </a:moveTo>
                <a:lnTo>
                  <a:pt x="0" y="2539"/>
                </a:ln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2256789" y="547115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0" y="2539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2278379" y="546607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0" y="254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2299970" y="546100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30" h="2539">
                <a:moveTo>
                  <a:pt x="0" y="2540"/>
                </a:moveTo>
                <a:lnTo>
                  <a:pt x="1143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2321560" y="5455920"/>
            <a:ext cx="7620" cy="2540"/>
          </a:xfrm>
          <a:custGeom>
            <a:avLst/>
            <a:gdLst/>
            <a:ahLst/>
            <a:cxnLst/>
            <a:rect l="l" t="t" r="r" b="b"/>
            <a:pathLst>
              <a:path w="7619" h="2539">
                <a:moveTo>
                  <a:pt x="0" y="2539"/>
                </a:moveTo>
                <a:lnTo>
                  <a:pt x="7619" y="0"/>
                </a:lnTo>
                <a:lnTo>
                  <a:pt x="380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2303779" y="545465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2280920" y="54533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2258060" y="545084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11429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2236470" y="544957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11430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2214879" y="544830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70">
                <a:moveTo>
                  <a:pt x="10159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2218689" y="543687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0" y="6349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2237739" y="542544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0" y="5080"/>
                </a:move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2245360" y="541909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70">
                <a:moveTo>
                  <a:pt x="10159" y="0"/>
                </a:moveTo>
                <a:lnTo>
                  <a:pt x="0" y="127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2222500" y="542035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11430" y="0"/>
                </a:moveTo>
                <a:lnTo>
                  <a:pt x="0" y="126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2200910" y="542290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2178050" y="542417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11430" y="0"/>
                </a:moveTo>
                <a:lnTo>
                  <a:pt x="0" y="126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2156460" y="542670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2143760" y="5417820"/>
            <a:ext cx="1270" cy="10160"/>
          </a:xfrm>
          <a:custGeom>
            <a:avLst/>
            <a:gdLst/>
            <a:ahLst/>
            <a:cxnLst/>
            <a:rect l="l" t="t" r="r" b="b"/>
            <a:pathLst>
              <a:path w="1269" h="10160">
                <a:moveTo>
                  <a:pt x="1269" y="10159"/>
                </a:moveTo>
                <a:lnTo>
                  <a:pt x="0" y="10159"/>
                </a:lnTo>
                <a:lnTo>
                  <a:pt x="1269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2147570" y="5396229"/>
            <a:ext cx="2540" cy="11430"/>
          </a:xfrm>
          <a:custGeom>
            <a:avLst/>
            <a:gdLst/>
            <a:ahLst/>
            <a:cxnLst/>
            <a:rect l="l" t="t" r="r" b="b"/>
            <a:pathLst>
              <a:path w="2539" h="11429">
                <a:moveTo>
                  <a:pt x="0" y="11430"/>
                </a:moveTo>
                <a:lnTo>
                  <a:pt x="254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2151379" y="537464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0" y="10160"/>
                </a:moveTo>
                <a:lnTo>
                  <a:pt x="2539" y="0"/>
                </a:lnTo>
                <a:lnTo>
                  <a:pt x="253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2133600" y="537972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10160" y="0"/>
                </a:moveTo>
                <a:lnTo>
                  <a:pt x="0" y="634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2114550" y="539115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10160" y="0"/>
                </a:moveTo>
                <a:lnTo>
                  <a:pt x="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2095500" y="540257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60" h="5079">
                <a:moveTo>
                  <a:pt x="10160" y="0"/>
                </a:moveTo>
                <a:lnTo>
                  <a:pt x="0" y="508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2076450" y="5414009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10160" y="0"/>
                </a:moveTo>
                <a:lnTo>
                  <a:pt x="0" y="634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2057400" y="5425440"/>
            <a:ext cx="8890" cy="5080"/>
          </a:xfrm>
          <a:custGeom>
            <a:avLst/>
            <a:gdLst/>
            <a:ahLst/>
            <a:cxnLst/>
            <a:rect l="l" t="t" r="r" b="b"/>
            <a:pathLst>
              <a:path w="8889" h="5079">
                <a:moveTo>
                  <a:pt x="8889" y="0"/>
                </a:moveTo>
                <a:lnTo>
                  <a:pt x="0" y="508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971550" y="5373370"/>
            <a:ext cx="2322830" cy="414020"/>
          </a:xfrm>
          <a:custGeom>
            <a:avLst/>
            <a:gdLst/>
            <a:ahLst/>
            <a:cxnLst/>
            <a:rect l="l" t="t" r="r" b="b"/>
            <a:pathLst>
              <a:path w="2322829" h="414020">
                <a:moveTo>
                  <a:pt x="0" y="115569"/>
                </a:moveTo>
                <a:lnTo>
                  <a:pt x="50717" y="135013"/>
                </a:lnTo>
                <a:lnTo>
                  <a:pt x="100518" y="153434"/>
                </a:lnTo>
                <a:lnTo>
                  <a:pt x="148272" y="170021"/>
                </a:lnTo>
                <a:lnTo>
                  <a:pt x="192851" y="183961"/>
                </a:lnTo>
                <a:lnTo>
                  <a:pt x="233127" y="194445"/>
                </a:lnTo>
                <a:lnTo>
                  <a:pt x="267969" y="200659"/>
                </a:lnTo>
                <a:lnTo>
                  <a:pt x="304542" y="195163"/>
                </a:lnTo>
                <a:lnTo>
                  <a:pt x="327183" y="177641"/>
                </a:lnTo>
                <a:lnTo>
                  <a:pt x="348158" y="160833"/>
                </a:lnTo>
                <a:lnTo>
                  <a:pt x="379730" y="157479"/>
                </a:lnTo>
                <a:lnTo>
                  <a:pt x="417636" y="170149"/>
                </a:lnTo>
                <a:lnTo>
                  <a:pt x="463529" y="191475"/>
                </a:lnTo>
                <a:lnTo>
                  <a:pt x="511677" y="217007"/>
                </a:lnTo>
                <a:lnTo>
                  <a:pt x="556351" y="242295"/>
                </a:lnTo>
                <a:lnTo>
                  <a:pt x="591819" y="262889"/>
                </a:lnTo>
                <a:lnTo>
                  <a:pt x="629126" y="298449"/>
                </a:lnTo>
                <a:lnTo>
                  <a:pt x="642004" y="312896"/>
                </a:lnTo>
                <a:lnTo>
                  <a:pt x="706892" y="336235"/>
                </a:lnTo>
                <a:lnTo>
                  <a:pt x="754004" y="344799"/>
                </a:lnTo>
                <a:lnTo>
                  <a:pt x="805809" y="352633"/>
                </a:lnTo>
                <a:lnTo>
                  <a:pt x="857493" y="360283"/>
                </a:lnTo>
                <a:lnTo>
                  <a:pt x="904239" y="368299"/>
                </a:lnTo>
                <a:lnTo>
                  <a:pt x="953452" y="380027"/>
                </a:lnTo>
                <a:lnTo>
                  <a:pt x="997902" y="392588"/>
                </a:lnTo>
                <a:lnTo>
                  <a:pt x="1042828" y="403482"/>
                </a:lnTo>
                <a:lnTo>
                  <a:pt x="1093470" y="410209"/>
                </a:lnTo>
                <a:lnTo>
                  <a:pt x="1141130" y="412932"/>
                </a:lnTo>
                <a:lnTo>
                  <a:pt x="1192814" y="413400"/>
                </a:lnTo>
                <a:lnTo>
                  <a:pt x="1246449" y="411490"/>
                </a:lnTo>
                <a:lnTo>
                  <a:pt x="1299961" y="407080"/>
                </a:lnTo>
                <a:lnTo>
                  <a:pt x="1351280" y="400049"/>
                </a:lnTo>
                <a:lnTo>
                  <a:pt x="1404112" y="390194"/>
                </a:lnTo>
                <a:lnTo>
                  <a:pt x="1460601" y="377596"/>
                </a:lnTo>
                <a:lnTo>
                  <a:pt x="1514043" y="362559"/>
                </a:lnTo>
                <a:lnTo>
                  <a:pt x="1557731" y="345389"/>
                </a:lnTo>
                <a:lnTo>
                  <a:pt x="1587658" y="297457"/>
                </a:lnTo>
                <a:lnTo>
                  <a:pt x="1565592" y="263524"/>
                </a:lnTo>
                <a:lnTo>
                  <a:pt x="1536382" y="229592"/>
                </a:lnTo>
                <a:lnTo>
                  <a:pt x="1517650" y="200659"/>
                </a:lnTo>
                <a:lnTo>
                  <a:pt x="1511042" y="175557"/>
                </a:lnTo>
                <a:lnTo>
                  <a:pt x="1507648" y="153193"/>
                </a:lnTo>
                <a:lnTo>
                  <a:pt x="1512113" y="135830"/>
                </a:lnTo>
                <a:lnTo>
                  <a:pt x="1529080" y="125729"/>
                </a:lnTo>
                <a:lnTo>
                  <a:pt x="1563846" y="128369"/>
                </a:lnTo>
                <a:lnTo>
                  <a:pt x="1611947" y="140176"/>
                </a:lnTo>
                <a:lnTo>
                  <a:pt x="1666239" y="152697"/>
                </a:lnTo>
                <a:lnTo>
                  <a:pt x="1719580" y="157479"/>
                </a:lnTo>
                <a:lnTo>
                  <a:pt x="1781115" y="150395"/>
                </a:lnTo>
                <a:lnTo>
                  <a:pt x="1850866" y="136048"/>
                </a:lnTo>
                <a:lnTo>
                  <a:pt x="1907996" y="121939"/>
                </a:lnTo>
                <a:lnTo>
                  <a:pt x="1931670" y="115569"/>
                </a:lnTo>
                <a:lnTo>
                  <a:pt x="1987847" y="105806"/>
                </a:lnTo>
                <a:lnTo>
                  <a:pt x="2045811" y="96519"/>
                </a:lnTo>
                <a:lnTo>
                  <a:pt x="2102584" y="86280"/>
                </a:lnTo>
                <a:lnTo>
                  <a:pt x="2155190" y="73659"/>
                </a:lnTo>
                <a:lnTo>
                  <a:pt x="2201386" y="57864"/>
                </a:lnTo>
                <a:lnTo>
                  <a:pt x="2243772" y="39687"/>
                </a:lnTo>
                <a:lnTo>
                  <a:pt x="2283777" y="20081"/>
                </a:lnTo>
                <a:lnTo>
                  <a:pt x="2322829" y="0"/>
                </a:lnTo>
              </a:path>
            </a:pathLst>
          </a:custGeom>
          <a:ln w="93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971550" y="53733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3294379" y="57899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2973070" y="5590540"/>
            <a:ext cx="303530" cy="214629"/>
          </a:xfrm>
          <a:custGeom>
            <a:avLst/>
            <a:gdLst/>
            <a:ahLst/>
            <a:cxnLst/>
            <a:rect l="l" t="t" r="r" b="b"/>
            <a:pathLst>
              <a:path w="303529" h="214629">
                <a:moveTo>
                  <a:pt x="303530" y="214630"/>
                </a:moveTo>
                <a:lnTo>
                  <a:pt x="0" y="0"/>
                </a:lnTo>
              </a:path>
            </a:pathLst>
          </a:custGeom>
          <a:ln w="19050">
            <a:solidFill>
              <a:srgbClr val="A86C2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2886710" y="5529579"/>
            <a:ext cx="116839" cy="1054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1475739" y="3141979"/>
            <a:ext cx="2448560" cy="1224280"/>
          </a:xfrm>
          <a:custGeom>
            <a:avLst/>
            <a:gdLst/>
            <a:ahLst/>
            <a:cxnLst/>
            <a:rect l="l" t="t" r="r" b="b"/>
            <a:pathLst>
              <a:path w="2448560" h="1224279">
                <a:moveTo>
                  <a:pt x="2245360" y="0"/>
                </a:moveTo>
                <a:lnTo>
                  <a:pt x="204470" y="0"/>
                </a:lnTo>
                <a:lnTo>
                  <a:pt x="161153" y="5924"/>
                </a:lnTo>
                <a:lnTo>
                  <a:pt x="119502" y="22511"/>
                </a:lnTo>
                <a:lnTo>
                  <a:pt x="81339" y="47986"/>
                </a:lnTo>
                <a:lnTo>
                  <a:pt x="48485" y="80569"/>
                </a:lnTo>
                <a:lnTo>
                  <a:pt x="22763" y="118483"/>
                </a:lnTo>
                <a:lnTo>
                  <a:pt x="5994" y="159953"/>
                </a:lnTo>
                <a:lnTo>
                  <a:pt x="0" y="203200"/>
                </a:lnTo>
                <a:lnTo>
                  <a:pt x="0" y="1019810"/>
                </a:lnTo>
                <a:lnTo>
                  <a:pt x="5994" y="1063126"/>
                </a:lnTo>
                <a:lnTo>
                  <a:pt x="22763" y="1104777"/>
                </a:lnTo>
                <a:lnTo>
                  <a:pt x="48485" y="1142940"/>
                </a:lnTo>
                <a:lnTo>
                  <a:pt x="81339" y="1175794"/>
                </a:lnTo>
                <a:lnTo>
                  <a:pt x="119502" y="1201516"/>
                </a:lnTo>
                <a:lnTo>
                  <a:pt x="161153" y="1218285"/>
                </a:lnTo>
                <a:lnTo>
                  <a:pt x="204470" y="1224280"/>
                </a:lnTo>
                <a:lnTo>
                  <a:pt x="2245360" y="1224280"/>
                </a:lnTo>
                <a:lnTo>
                  <a:pt x="2288606" y="1218285"/>
                </a:lnTo>
                <a:lnTo>
                  <a:pt x="2330076" y="1201516"/>
                </a:lnTo>
                <a:lnTo>
                  <a:pt x="2367990" y="1175794"/>
                </a:lnTo>
                <a:lnTo>
                  <a:pt x="2400573" y="1142940"/>
                </a:lnTo>
                <a:lnTo>
                  <a:pt x="2426048" y="1104777"/>
                </a:lnTo>
                <a:lnTo>
                  <a:pt x="2442635" y="1063126"/>
                </a:lnTo>
                <a:lnTo>
                  <a:pt x="2448560" y="1019810"/>
                </a:lnTo>
                <a:lnTo>
                  <a:pt x="2448560" y="203200"/>
                </a:lnTo>
                <a:lnTo>
                  <a:pt x="2442635" y="159953"/>
                </a:lnTo>
                <a:lnTo>
                  <a:pt x="2426048" y="118483"/>
                </a:lnTo>
                <a:lnTo>
                  <a:pt x="2400573" y="80569"/>
                </a:lnTo>
                <a:lnTo>
                  <a:pt x="2367990" y="47986"/>
                </a:lnTo>
                <a:lnTo>
                  <a:pt x="2330076" y="22511"/>
                </a:lnTo>
                <a:lnTo>
                  <a:pt x="2288606" y="5924"/>
                </a:lnTo>
                <a:lnTo>
                  <a:pt x="2245360" y="0"/>
                </a:lnTo>
                <a:close/>
              </a:path>
            </a:pathLst>
          </a:custGeom>
          <a:solidFill>
            <a:srgbClr val="D06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1647189" y="314325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10160" y="0"/>
                </a:moveTo>
                <a:lnTo>
                  <a:pt x="7620" y="0"/>
                </a:lnTo>
                <a:lnTo>
                  <a:pt x="3810" y="1270"/>
                </a:lnTo>
                <a:lnTo>
                  <a:pt x="0" y="253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1625600" y="3148329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10160" y="0"/>
                </a:moveTo>
                <a:lnTo>
                  <a:pt x="7619" y="0"/>
                </a:lnTo>
                <a:lnTo>
                  <a:pt x="3810" y="1270"/>
                </a:lnTo>
                <a:lnTo>
                  <a:pt x="0" y="254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1604010" y="3154679"/>
            <a:ext cx="11430" cy="5080"/>
          </a:xfrm>
          <a:custGeom>
            <a:avLst/>
            <a:gdLst/>
            <a:ahLst/>
            <a:cxnLst/>
            <a:rect l="l" t="t" r="r" b="b"/>
            <a:pathLst>
              <a:path w="11430" h="5080">
                <a:moveTo>
                  <a:pt x="11430" y="0"/>
                </a:moveTo>
                <a:lnTo>
                  <a:pt x="7620" y="1270"/>
                </a:lnTo>
                <a:lnTo>
                  <a:pt x="3809" y="3810"/>
                </a:lnTo>
                <a:lnTo>
                  <a:pt x="0" y="508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1584960" y="3164839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59" h="5080">
                <a:moveTo>
                  <a:pt x="10159" y="0"/>
                </a:moveTo>
                <a:lnTo>
                  <a:pt x="6350" y="1270"/>
                </a:lnTo>
                <a:lnTo>
                  <a:pt x="3809" y="2539"/>
                </a:lnTo>
                <a:lnTo>
                  <a:pt x="0" y="508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1565910" y="3176270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59" h="6350">
                <a:moveTo>
                  <a:pt x="10159" y="0"/>
                </a:moveTo>
                <a:lnTo>
                  <a:pt x="6350" y="1269"/>
                </a:lnTo>
                <a:lnTo>
                  <a:pt x="3809" y="3809"/>
                </a:lnTo>
                <a:lnTo>
                  <a:pt x="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1549400" y="3188970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19">
                <a:moveTo>
                  <a:pt x="8890" y="0"/>
                </a:moveTo>
                <a:lnTo>
                  <a:pt x="5080" y="2539"/>
                </a:lnTo>
                <a:lnTo>
                  <a:pt x="2540" y="5079"/>
                </a:lnTo>
                <a:lnTo>
                  <a:pt x="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1532889" y="3204210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19">
                <a:moveTo>
                  <a:pt x="8890" y="0"/>
                </a:moveTo>
                <a:lnTo>
                  <a:pt x="5079" y="2539"/>
                </a:lnTo>
                <a:lnTo>
                  <a:pt x="2540" y="5079"/>
                </a:lnTo>
                <a:lnTo>
                  <a:pt x="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1518919" y="3220720"/>
            <a:ext cx="7620" cy="8890"/>
          </a:xfrm>
          <a:custGeom>
            <a:avLst/>
            <a:gdLst/>
            <a:ahLst/>
            <a:cxnLst/>
            <a:rect l="l" t="t" r="r" b="b"/>
            <a:pathLst>
              <a:path w="7619" h="8889">
                <a:moveTo>
                  <a:pt x="7620" y="0"/>
                </a:moveTo>
                <a:lnTo>
                  <a:pt x="5080" y="2539"/>
                </a:lnTo>
                <a:lnTo>
                  <a:pt x="2540" y="635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1506219" y="3238500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0"/>
                </a:moveTo>
                <a:lnTo>
                  <a:pt x="3810" y="3810"/>
                </a:lnTo>
                <a:lnTo>
                  <a:pt x="1270" y="6350"/>
                </a:lnTo>
                <a:lnTo>
                  <a:pt x="0" y="888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1496060" y="325755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09" h="10160">
                <a:moveTo>
                  <a:pt x="3809" y="0"/>
                </a:moveTo>
                <a:lnTo>
                  <a:pt x="2540" y="3810"/>
                </a:lnTo>
                <a:lnTo>
                  <a:pt x="1270" y="6350"/>
                </a:lnTo>
                <a:lnTo>
                  <a:pt x="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1487169" y="327787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09" h="10160">
                <a:moveTo>
                  <a:pt x="3810" y="0"/>
                </a:moveTo>
                <a:lnTo>
                  <a:pt x="2540" y="2539"/>
                </a:lnTo>
                <a:lnTo>
                  <a:pt x="1270" y="6350"/>
                </a:lnTo>
                <a:lnTo>
                  <a:pt x="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1480819" y="3298190"/>
            <a:ext cx="2540" cy="11430"/>
          </a:xfrm>
          <a:custGeom>
            <a:avLst/>
            <a:gdLst/>
            <a:ahLst/>
            <a:cxnLst/>
            <a:rect l="l" t="t" r="r" b="b"/>
            <a:pathLst>
              <a:path w="2540" h="11429">
                <a:moveTo>
                  <a:pt x="2540" y="0"/>
                </a:moveTo>
                <a:lnTo>
                  <a:pt x="1270" y="3810"/>
                </a:lnTo>
                <a:lnTo>
                  <a:pt x="0" y="7620"/>
                </a:lnTo>
                <a:lnTo>
                  <a:pt x="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1477010" y="3321050"/>
            <a:ext cx="1270" cy="10160"/>
          </a:xfrm>
          <a:custGeom>
            <a:avLst/>
            <a:gdLst/>
            <a:ahLst/>
            <a:cxnLst/>
            <a:rect l="l" t="t" r="r" b="b"/>
            <a:pathLst>
              <a:path w="1269" h="10160">
                <a:moveTo>
                  <a:pt x="1270" y="0"/>
                </a:moveTo>
                <a:lnTo>
                  <a:pt x="1270" y="3810"/>
                </a:lnTo>
                <a:lnTo>
                  <a:pt x="0" y="6350"/>
                </a:lnTo>
                <a:lnTo>
                  <a:pt x="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1475739" y="33426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0" y="0"/>
                </a:moveTo>
                <a:lnTo>
                  <a:pt x="0" y="1270"/>
                </a:lnTo>
                <a:lnTo>
                  <a:pt x="0" y="2539"/>
                </a:lnTo>
                <a:lnTo>
                  <a:pt x="0" y="1143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1475739" y="33655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1475739" y="33870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1475739" y="34099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1475739" y="34315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1475739" y="34544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1475739" y="34759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1475739" y="34988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1475739" y="352170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1475739" y="35433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1475739" y="35661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1475739" y="35877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1475739" y="36106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1475739" y="36322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1475739" y="36550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1475739" y="367792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79"/>
                </a:moveTo>
                <a:lnTo>
                  <a:pt x="5715" y="5079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1475739" y="36995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1475739" y="37223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1475739" y="37439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1475739" y="37668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1475739" y="37884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1475739" y="38112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1475739" y="383412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1475739" y="38557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1475739" y="38785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1475739" y="39001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1475739" y="39230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1475739" y="39446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1475739" y="39674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1475739" y="399034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1475739" y="40119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1475739" y="40347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1475739" y="40563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5"/>
                </a:moveTo>
                <a:lnTo>
                  <a:pt x="5715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1475739" y="40792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1475739" y="41021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1475739" y="41236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5" y="5714"/>
                </a:moveTo>
                <a:lnTo>
                  <a:pt x="5715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1475739" y="41465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5" y="5080"/>
                </a:moveTo>
                <a:lnTo>
                  <a:pt x="5715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1475739" y="416814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69" h="11429">
                <a:moveTo>
                  <a:pt x="0" y="0"/>
                </a:moveTo>
                <a:lnTo>
                  <a:pt x="1269" y="3810"/>
                </a:lnTo>
                <a:lnTo>
                  <a:pt x="1269" y="7620"/>
                </a:lnTo>
                <a:lnTo>
                  <a:pt x="1269" y="1143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1478280" y="4191000"/>
            <a:ext cx="2540" cy="10160"/>
          </a:xfrm>
          <a:custGeom>
            <a:avLst/>
            <a:gdLst/>
            <a:ahLst/>
            <a:cxnLst/>
            <a:rect l="l" t="t" r="r" b="b"/>
            <a:pathLst>
              <a:path w="2540" h="10160">
                <a:moveTo>
                  <a:pt x="0" y="0"/>
                </a:moveTo>
                <a:lnTo>
                  <a:pt x="1269" y="3810"/>
                </a:lnTo>
                <a:lnTo>
                  <a:pt x="2539" y="6350"/>
                </a:lnTo>
                <a:lnTo>
                  <a:pt x="2539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1484630" y="421259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09" h="10160">
                <a:moveTo>
                  <a:pt x="0" y="0"/>
                </a:moveTo>
                <a:lnTo>
                  <a:pt x="1269" y="3810"/>
                </a:lnTo>
                <a:lnTo>
                  <a:pt x="2539" y="6350"/>
                </a:lnTo>
                <a:lnTo>
                  <a:pt x="3809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1492250" y="423290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0"/>
                </a:moveTo>
                <a:lnTo>
                  <a:pt x="1269" y="3809"/>
                </a:lnTo>
                <a:lnTo>
                  <a:pt x="3809" y="7619"/>
                </a:lnTo>
                <a:lnTo>
                  <a:pt x="5080" y="1015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1502410" y="425322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80" h="10160">
                <a:moveTo>
                  <a:pt x="0" y="0"/>
                </a:moveTo>
                <a:lnTo>
                  <a:pt x="1270" y="2540"/>
                </a:lnTo>
                <a:lnTo>
                  <a:pt x="3809" y="6350"/>
                </a:lnTo>
                <a:lnTo>
                  <a:pt x="5080" y="1016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1515110" y="427227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0"/>
                </a:moveTo>
                <a:lnTo>
                  <a:pt x="1270" y="2540"/>
                </a:lnTo>
                <a:lnTo>
                  <a:pt x="3809" y="5080"/>
                </a:lnTo>
                <a:lnTo>
                  <a:pt x="6350" y="889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1527810" y="4288790"/>
            <a:ext cx="7620" cy="8890"/>
          </a:xfrm>
          <a:custGeom>
            <a:avLst/>
            <a:gdLst/>
            <a:ahLst/>
            <a:cxnLst/>
            <a:rect l="l" t="t" r="r" b="b"/>
            <a:pathLst>
              <a:path w="7619" h="8889">
                <a:moveTo>
                  <a:pt x="0" y="0"/>
                </a:moveTo>
                <a:lnTo>
                  <a:pt x="2540" y="3810"/>
                </a:lnTo>
                <a:lnTo>
                  <a:pt x="5080" y="6350"/>
                </a:lnTo>
                <a:lnTo>
                  <a:pt x="7620" y="889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1543050" y="4305300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20">
                <a:moveTo>
                  <a:pt x="0" y="0"/>
                </a:moveTo>
                <a:lnTo>
                  <a:pt x="2540" y="3810"/>
                </a:lnTo>
                <a:lnTo>
                  <a:pt x="6350" y="5080"/>
                </a:lnTo>
                <a:lnTo>
                  <a:pt x="8890" y="761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1560830" y="432054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0"/>
                </a:moveTo>
                <a:lnTo>
                  <a:pt x="2539" y="2540"/>
                </a:lnTo>
                <a:lnTo>
                  <a:pt x="5079" y="5080"/>
                </a:lnTo>
                <a:lnTo>
                  <a:pt x="8889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1578610" y="4333240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0"/>
                </a:moveTo>
                <a:lnTo>
                  <a:pt x="3809" y="2540"/>
                </a:lnTo>
                <a:lnTo>
                  <a:pt x="6350" y="3810"/>
                </a:lnTo>
                <a:lnTo>
                  <a:pt x="8890" y="635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1597660" y="4344670"/>
            <a:ext cx="10160" cy="5080"/>
          </a:xfrm>
          <a:custGeom>
            <a:avLst/>
            <a:gdLst/>
            <a:ahLst/>
            <a:cxnLst/>
            <a:rect l="l" t="t" r="r" b="b"/>
            <a:pathLst>
              <a:path w="10159" h="5079">
                <a:moveTo>
                  <a:pt x="0" y="0"/>
                </a:moveTo>
                <a:lnTo>
                  <a:pt x="3809" y="2539"/>
                </a:lnTo>
                <a:lnTo>
                  <a:pt x="6350" y="3809"/>
                </a:lnTo>
                <a:lnTo>
                  <a:pt x="10159" y="507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1617980" y="4353559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0"/>
                </a:moveTo>
                <a:lnTo>
                  <a:pt x="3809" y="1269"/>
                </a:lnTo>
                <a:lnTo>
                  <a:pt x="7619" y="2539"/>
                </a:lnTo>
                <a:lnTo>
                  <a:pt x="10159" y="3809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1639570" y="4361179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0"/>
                </a:moveTo>
                <a:lnTo>
                  <a:pt x="3810" y="0"/>
                </a:lnTo>
                <a:lnTo>
                  <a:pt x="7619" y="1270"/>
                </a:lnTo>
                <a:lnTo>
                  <a:pt x="10160" y="254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1661160" y="436499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70">
                <a:moveTo>
                  <a:pt x="0" y="0"/>
                </a:moveTo>
                <a:lnTo>
                  <a:pt x="3809" y="0"/>
                </a:lnTo>
                <a:lnTo>
                  <a:pt x="7619" y="1270"/>
                </a:lnTo>
                <a:lnTo>
                  <a:pt x="11429" y="127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3737609" y="436372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70">
                <a:moveTo>
                  <a:pt x="0" y="1269"/>
                </a:moveTo>
                <a:lnTo>
                  <a:pt x="2539" y="1269"/>
                </a:lnTo>
                <a:lnTo>
                  <a:pt x="6350" y="0"/>
                </a:lnTo>
                <a:lnTo>
                  <a:pt x="1016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3759200" y="435864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2540"/>
                </a:moveTo>
                <a:lnTo>
                  <a:pt x="3810" y="2540"/>
                </a:lnTo>
                <a:lnTo>
                  <a:pt x="7620" y="1270"/>
                </a:ln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3780790" y="4351020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10">
                <a:moveTo>
                  <a:pt x="0" y="3809"/>
                </a:moveTo>
                <a:lnTo>
                  <a:pt x="2539" y="2539"/>
                </a:lnTo>
                <a:lnTo>
                  <a:pt x="6350" y="1269"/>
                </a:lnTo>
                <a:lnTo>
                  <a:pt x="1016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3801109" y="4340859"/>
            <a:ext cx="8890" cy="5080"/>
          </a:xfrm>
          <a:custGeom>
            <a:avLst/>
            <a:gdLst/>
            <a:ahLst/>
            <a:cxnLst/>
            <a:rect l="l" t="t" r="r" b="b"/>
            <a:pathLst>
              <a:path w="8889" h="5079">
                <a:moveTo>
                  <a:pt x="0" y="5079"/>
                </a:moveTo>
                <a:lnTo>
                  <a:pt x="2539" y="3809"/>
                </a:lnTo>
                <a:lnTo>
                  <a:pt x="6350" y="1269"/>
                </a:lnTo>
                <a:lnTo>
                  <a:pt x="8889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3820159" y="4328159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6350"/>
                </a:moveTo>
                <a:lnTo>
                  <a:pt x="3810" y="5079"/>
                </a:lnTo>
                <a:lnTo>
                  <a:pt x="6350" y="2539"/>
                </a:lnTo>
                <a:lnTo>
                  <a:pt x="888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3839209" y="4315459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6350"/>
                </a:moveTo>
                <a:lnTo>
                  <a:pt x="2539" y="3809"/>
                </a:lnTo>
                <a:lnTo>
                  <a:pt x="5079" y="1269"/>
                </a:lnTo>
                <a:lnTo>
                  <a:pt x="761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3855720" y="429895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8889"/>
                </a:moveTo>
                <a:lnTo>
                  <a:pt x="2539" y="6350"/>
                </a:lnTo>
                <a:lnTo>
                  <a:pt x="5079" y="2539"/>
                </a:lnTo>
                <a:lnTo>
                  <a:pt x="761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3870959" y="428244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8890"/>
                </a:moveTo>
                <a:lnTo>
                  <a:pt x="2539" y="6350"/>
                </a:lnTo>
                <a:lnTo>
                  <a:pt x="5079" y="2540"/>
                </a:lnTo>
                <a:lnTo>
                  <a:pt x="7619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3884929" y="426465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0" y="8889"/>
                </a:moveTo>
                <a:lnTo>
                  <a:pt x="2540" y="6350"/>
                </a:lnTo>
                <a:lnTo>
                  <a:pt x="5080" y="2539"/>
                </a:lnTo>
                <a:lnTo>
                  <a:pt x="635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3897629" y="4245609"/>
            <a:ext cx="5080" cy="10160"/>
          </a:xfrm>
          <a:custGeom>
            <a:avLst/>
            <a:gdLst/>
            <a:ahLst/>
            <a:cxnLst/>
            <a:rect l="l" t="t" r="r" b="b"/>
            <a:pathLst>
              <a:path w="5079" h="10160">
                <a:moveTo>
                  <a:pt x="0" y="10159"/>
                </a:moveTo>
                <a:lnTo>
                  <a:pt x="1270" y="6350"/>
                </a:lnTo>
                <a:lnTo>
                  <a:pt x="3810" y="2539"/>
                </a:lnTo>
                <a:lnTo>
                  <a:pt x="508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3907790" y="422529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0" y="10160"/>
                </a:moveTo>
                <a:lnTo>
                  <a:pt x="1270" y="6350"/>
                </a:lnTo>
                <a:lnTo>
                  <a:pt x="2539" y="3810"/>
                </a:lnTo>
                <a:lnTo>
                  <a:pt x="381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3915409" y="4203700"/>
            <a:ext cx="3810" cy="11430"/>
          </a:xfrm>
          <a:custGeom>
            <a:avLst/>
            <a:gdLst/>
            <a:ahLst/>
            <a:cxnLst/>
            <a:rect l="l" t="t" r="r" b="b"/>
            <a:pathLst>
              <a:path w="3810" h="11429">
                <a:moveTo>
                  <a:pt x="0" y="11430"/>
                </a:moveTo>
                <a:lnTo>
                  <a:pt x="1269" y="7619"/>
                </a:lnTo>
                <a:lnTo>
                  <a:pt x="2539" y="3810"/>
                </a:lnTo>
                <a:lnTo>
                  <a:pt x="381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3921759" y="418210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29">
                <a:moveTo>
                  <a:pt x="0" y="11429"/>
                </a:moveTo>
                <a:lnTo>
                  <a:pt x="0" y="7619"/>
                </a:lnTo>
                <a:lnTo>
                  <a:pt x="1269" y="3809"/>
                </a:lnTo>
                <a:lnTo>
                  <a:pt x="1269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3924300" y="41592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0" y="11430"/>
                </a:moveTo>
                <a:lnTo>
                  <a:pt x="0" y="8889"/>
                </a:lnTo>
                <a:lnTo>
                  <a:pt x="0" y="5080"/>
                </a:lnTo>
                <a:lnTo>
                  <a:pt x="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3924300" y="41376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3924300" y="41148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3924300" y="409320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3924300" y="40703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3924300" y="404875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3924300" y="40259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3924300" y="40030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3924300" y="39814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3924300" y="39585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3924300" y="393700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3924300" y="39141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3924300" y="389255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3924300" y="386969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3924300" y="38468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3924300" y="382524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3924300" y="38023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3924300" y="378079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3924300" y="37579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3924300" y="373634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3924300" y="371347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3924300" y="36906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3924300" y="366902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5"/>
                </a:moveTo>
                <a:lnTo>
                  <a:pt x="5714" y="5715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3924300" y="36461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3924300" y="362457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80"/>
                </a:moveTo>
                <a:lnTo>
                  <a:pt x="5714" y="508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3924300" y="36017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3924300" y="35788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3924300" y="355727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3924300" y="35344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3924300" y="351282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3924300" y="34899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3924300" y="34683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714" y="5079"/>
                </a:moveTo>
                <a:lnTo>
                  <a:pt x="5714" y="5079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3924300" y="34455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3924300" y="34226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3924300" y="340105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3924300" y="33782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3924300" y="335660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3924300" y="333375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-5714" y="5714"/>
                </a:moveTo>
                <a:lnTo>
                  <a:pt x="5714" y="5714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3920490" y="3312159"/>
            <a:ext cx="2540" cy="10160"/>
          </a:xfrm>
          <a:custGeom>
            <a:avLst/>
            <a:gdLst/>
            <a:ahLst/>
            <a:cxnLst/>
            <a:rect l="l" t="t" r="r" b="b"/>
            <a:pathLst>
              <a:path w="2539" h="10160">
                <a:moveTo>
                  <a:pt x="2539" y="10160"/>
                </a:moveTo>
                <a:lnTo>
                  <a:pt x="1270" y="7619"/>
                </a:lnTo>
                <a:lnTo>
                  <a:pt x="127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3914140" y="3290570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3810" y="10159"/>
                </a:moveTo>
                <a:lnTo>
                  <a:pt x="2539" y="6350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3906520" y="3268979"/>
            <a:ext cx="3810" cy="10160"/>
          </a:xfrm>
          <a:custGeom>
            <a:avLst/>
            <a:gdLst/>
            <a:ahLst/>
            <a:cxnLst/>
            <a:rect l="l" t="t" r="r" b="b"/>
            <a:pathLst>
              <a:path w="3810" h="10160">
                <a:moveTo>
                  <a:pt x="3809" y="10160"/>
                </a:moveTo>
                <a:lnTo>
                  <a:pt x="2539" y="7620"/>
                </a:lnTo>
                <a:lnTo>
                  <a:pt x="1269" y="381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3895090" y="324992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8890"/>
                </a:moveTo>
                <a:lnTo>
                  <a:pt x="3810" y="6350"/>
                </a:lnTo>
                <a:lnTo>
                  <a:pt x="2539" y="2540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3883659" y="3230879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6350" y="8890"/>
                </a:moveTo>
                <a:lnTo>
                  <a:pt x="3810" y="6350"/>
                </a:lnTo>
                <a:lnTo>
                  <a:pt x="1269" y="3810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3868420" y="321437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19" y="8889"/>
                </a:moveTo>
                <a:lnTo>
                  <a:pt x="5079" y="5079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3853179" y="319786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7620" y="8889"/>
                </a:moveTo>
                <a:lnTo>
                  <a:pt x="5080" y="5079"/>
                </a:lnTo>
                <a:lnTo>
                  <a:pt x="2540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3836670" y="318388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19">
                <a:moveTo>
                  <a:pt x="7619" y="7620"/>
                </a:moveTo>
                <a:lnTo>
                  <a:pt x="5079" y="5080"/>
                </a:lnTo>
                <a:lnTo>
                  <a:pt x="2539" y="2539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3817620" y="3171189"/>
            <a:ext cx="10160" cy="6350"/>
          </a:xfrm>
          <a:custGeom>
            <a:avLst/>
            <a:gdLst/>
            <a:ahLst/>
            <a:cxnLst/>
            <a:rect l="l" t="t" r="r" b="b"/>
            <a:pathLst>
              <a:path w="10160" h="6350">
                <a:moveTo>
                  <a:pt x="10159" y="6350"/>
                </a:moveTo>
                <a:lnTo>
                  <a:pt x="6350" y="3810"/>
                </a:lnTo>
                <a:lnTo>
                  <a:pt x="3809" y="2539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3798570" y="3161029"/>
            <a:ext cx="8890" cy="5080"/>
          </a:xfrm>
          <a:custGeom>
            <a:avLst/>
            <a:gdLst/>
            <a:ahLst/>
            <a:cxnLst/>
            <a:rect l="l" t="t" r="r" b="b"/>
            <a:pathLst>
              <a:path w="8889" h="5080">
                <a:moveTo>
                  <a:pt x="8889" y="5080"/>
                </a:moveTo>
                <a:lnTo>
                  <a:pt x="6350" y="2540"/>
                </a:lnTo>
                <a:lnTo>
                  <a:pt x="2539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3776979" y="3152139"/>
            <a:ext cx="11430" cy="3810"/>
          </a:xfrm>
          <a:custGeom>
            <a:avLst/>
            <a:gdLst/>
            <a:ahLst/>
            <a:cxnLst/>
            <a:rect l="l" t="t" r="r" b="b"/>
            <a:pathLst>
              <a:path w="11429" h="3810">
                <a:moveTo>
                  <a:pt x="11430" y="3810"/>
                </a:moveTo>
                <a:lnTo>
                  <a:pt x="7620" y="2539"/>
                </a:lnTo>
                <a:lnTo>
                  <a:pt x="3810" y="1270"/>
                </a:lnTo>
                <a:lnTo>
                  <a:pt x="0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3756659" y="3145789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10160" y="2539"/>
                </a:moveTo>
                <a:lnTo>
                  <a:pt x="6350" y="1270"/>
                </a:lnTo>
                <a:lnTo>
                  <a:pt x="3810" y="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3733800" y="314197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70"/>
                </a:moveTo>
                <a:lnTo>
                  <a:pt x="7620" y="1270"/>
                </a:lnTo>
                <a:lnTo>
                  <a:pt x="3810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 txBox="1"/>
          <p:nvPr/>
        </p:nvSpPr>
        <p:spPr>
          <a:xfrm>
            <a:off x="1576069" y="2999740"/>
            <a:ext cx="2573021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145665" algn="l"/>
              </a:tabLst>
            </a:pPr>
            <a:r>
              <a:rPr b="1" spc="-5" dirty="0">
                <a:solidFill>
                  <a:srgbClr val="FFFF00"/>
                </a:solidFill>
                <a:latin typeface="Georgia"/>
                <a:cs typeface="Georgia"/>
              </a:rPr>
              <a:t>D</a:t>
            </a:r>
            <a:r>
              <a:rPr b="1" strike="sngStrike" spc="-5" dirty="0">
                <a:solidFill>
                  <a:srgbClr val="FFFF00"/>
                </a:solidFill>
                <a:latin typeface="Georgia"/>
                <a:cs typeface="Georgia"/>
              </a:rPr>
              <a:t>epression</a:t>
            </a:r>
            <a:r>
              <a:rPr b="1" strike="sngStrike" spc="-75" dirty="0">
                <a:solidFill>
                  <a:srgbClr val="FFFF00"/>
                </a:solidFill>
                <a:latin typeface="Georgia"/>
                <a:cs typeface="Georgia"/>
              </a:rPr>
              <a:t> </a:t>
            </a:r>
            <a:r>
              <a:rPr b="1" strike="sngStrike" spc="-5" dirty="0">
                <a:solidFill>
                  <a:srgbClr val="FFFF00"/>
                </a:solidFill>
                <a:latin typeface="Georgia"/>
                <a:cs typeface="Georgia"/>
              </a:rPr>
              <a:t>of </a:t>
            </a:r>
            <a:r>
              <a:rPr b="1" strike="sngStrike" dirty="0">
                <a:solidFill>
                  <a:srgbClr val="FFFF00"/>
                </a:solidFill>
                <a:latin typeface="Georgia"/>
                <a:cs typeface="Georgia"/>
              </a:rPr>
              <a:t>	</a:t>
            </a:r>
            <a:r>
              <a:rPr b="1" strike="noStrike" dirty="0">
                <a:solidFill>
                  <a:srgbClr val="FFFF00"/>
                </a:solidFill>
                <a:latin typeface="Georgia"/>
                <a:cs typeface="Georgia"/>
              </a:rPr>
              <a:t> </a:t>
            </a:r>
            <a:r>
              <a:rPr b="1" strike="noStrike" spc="-5" dirty="0">
                <a:solidFill>
                  <a:srgbClr val="FFFF00"/>
                </a:solidFill>
                <a:latin typeface="Georgia"/>
                <a:cs typeface="Georgia"/>
              </a:rPr>
              <a:t>myocardium </a:t>
            </a:r>
            <a:r>
              <a:rPr b="1" strike="noStrike" spc="-10" dirty="0">
                <a:solidFill>
                  <a:srgbClr val="FFFF00"/>
                </a:solidFill>
                <a:latin typeface="Georgia"/>
                <a:cs typeface="Georgia"/>
              </a:rPr>
              <a:t>and  </a:t>
            </a:r>
            <a:r>
              <a:rPr b="1" strike="noStrike" spc="-5" dirty="0">
                <a:solidFill>
                  <a:srgbClr val="FFFF00"/>
                </a:solidFill>
                <a:latin typeface="Georgia"/>
                <a:cs typeface="Georgia"/>
              </a:rPr>
              <a:t>Diffuse Cell  Injury, </a:t>
            </a:r>
            <a:r>
              <a:rPr b="1" strike="noStrike" dirty="0">
                <a:solidFill>
                  <a:srgbClr val="FFFF00"/>
                </a:solidFill>
                <a:latin typeface="Georgia"/>
                <a:cs typeface="Georgia"/>
              </a:rPr>
              <a:t>– </a:t>
            </a:r>
            <a:r>
              <a:rPr b="1" strike="noStrike" spc="-5" dirty="0">
                <a:solidFill>
                  <a:srgbClr val="FFFF00"/>
                </a:solidFill>
                <a:latin typeface="Georgia"/>
                <a:cs typeface="Georgia"/>
              </a:rPr>
              <a:t>multiple  o</a:t>
            </a:r>
            <a:r>
              <a:rPr b="1" u="sng" strike="noStrike" spc="-5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</a:rPr>
              <a:t>rgan</a:t>
            </a:r>
            <a:r>
              <a:rPr b="1" u="sng" strike="noStrike" spc="-85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</a:rPr>
              <a:t> </a:t>
            </a:r>
            <a:r>
              <a:rPr b="1" u="sng" strike="noStrike" spc="-5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</a:rPr>
              <a:t>failure	</a:t>
            </a:r>
            <a:r>
              <a:rPr b="1" u="sng" strike="noStrike" spc="-450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</a:rPr>
              <a:t> </a:t>
            </a:r>
            <a:endParaRPr dirty="0">
              <a:latin typeface="Georgia"/>
              <a:cs typeface="Georgia"/>
            </a:endParaRPr>
          </a:p>
        </p:txBody>
      </p:sp>
      <p:sp>
        <p:nvSpPr>
          <p:cNvPr id="1005" name="object 1005"/>
          <p:cNvSpPr/>
          <p:nvPr/>
        </p:nvSpPr>
        <p:spPr>
          <a:xfrm>
            <a:off x="3134360" y="2223770"/>
            <a:ext cx="1250950" cy="198120"/>
          </a:xfrm>
          <a:custGeom>
            <a:avLst/>
            <a:gdLst/>
            <a:ahLst/>
            <a:cxnLst/>
            <a:rect l="l" t="t" r="r" b="b"/>
            <a:pathLst>
              <a:path w="1250950" h="198119">
                <a:moveTo>
                  <a:pt x="3809" y="0"/>
                </a:moveTo>
                <a:lnTo>
                  <a:pt x="0" y="38100"/>
                </a:lnTo>
                <a:lnTo>
                  <a:pt x="1210310" y="180339"/>
                </a:lnTo>
                <a:lnTo>
                  <a:pt x="1207769" y="198119"/>
                </a:lnTo>
                <a:lnTo>
                  <a:pt x="1250950" y="165100"/>
                </a:lnTo>
                <a:lnTo>
                  <a:pt x="1232939" y="142239"/>
                </a:lnTo>
                <a:lnTo>
                  <a:pt x="1215389" y="142239"/>
                </a:lnTo>
                <a:lnTo>
                  <a:pt x="3809" y="0"/>
                </a:lnTo>
                <a:close/>
              </a:path>
              <a:path w="1250950" h="198119">
                <a:moveTo>
                  <a:pt x="1217929" y="123189"/>
                </a:moveTo>
                <a:lnTo>
                  <a:pt x="1215389" y="142239"/>
                </a:lnTo>
                <a:lnTo>
                  <a:pt x="1232939" y="142239"/>
                </a:lnTo>
                <a:lnTo>
                  <a:pt x="1217929" y="12318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3138170" y="222377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69">
                <a:moveTo>
                  <a:pt x="0" y="0"/>
                </a:moveTo>
                <a:lnTo>
                  <a:pt x="11430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3161029" y="222631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0" y="0"/>
                </a:moveTo>
                <a:lnTo>
                  <a:pt x="10159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3182620" y="222885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69">
                <a:moveTo>
                  <a:pt x="0" y="0"/>
                </a:moveTo>
                <a:lnTo>
                  <a:pt x="1143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3204210" y="223138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69">
                <a:moveTo>
                  <a:pt x="0" y="0"/>
                </a:moveTo>
                <a:lnTo>
                  <a:pt x="11429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3227070" y="223392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0" y="0"/>
                </a:moveTo>
                <a:lnTo>
                  <a:pt x="1016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3248660" y="223647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3271520" y="223901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0" y="0"/>
                </a:moveTo>
                <a:lnTo>
                  <a:pt x="10159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3293109" y="224155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3315970" y="224408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0" y="0"/>
                </a:moveTo>
                <a:lnTo>
                  <a:pt x="10159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3337559" y="224662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3360420" y="224917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0"/>
                </a:moveTo>
                <a:lnTo>
                  <a:pt x="10159" y="253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3382009" y="225171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3403600" y="225552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3426459" y="225806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3448050" y="226060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3470909" y="226313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3492500" y="226567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3515359" y="226822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3536950" y="227076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3559809" y="227330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0" y="0"/>
                </a:moveTo>
                <a:lnTo>
                  <a:pt x="1016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3581400" y="227583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3602990" y="227837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3625850" y="228092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3647440" y="228346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3670300" y="228600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3691890" y="228853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3714750" y="229107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3736340" y="229362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3759200" y="229616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0" y="0"/>
                </a:moveTo>
                <a:lnTo>
                  <a:pt x="10160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3780790" y="229870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3803650" y="230123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0" y="0"/>
                </a:moveTo>
                <a:lnTo>
                  <a:pt x="1016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3825240" y="230377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3848100" y="230632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0"/>
                </a:moveTo>
                <a:lnTo>
                  <a:pt x="10160" y="253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3869690" y="230886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0" y="0"/>
                </a:moveTo>
                <a:lnTo>
                  <a:pt x="11430" y="253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3892550" y="2311400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0" y="0"/>
                </a:moveTo>
                <a:lnTo>
                  <a:pt x="10160" y="253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3914140" y="231521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935729" y="231775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3958590" y="232028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0" y="0"/>
                </a:moveTo>
                <a:lnTo>
                  <a:pt x="1016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3980179" y="232282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4003040" y="232537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0" y="0"/>
                </a:moveTo>
                <a:lnTo>
                  <a:pt x="10160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4024629" y="232791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4047490" y="233045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0" y="0"/>
                </a:moveTo>
                <a:lnTo>
                  <a:pt x="1016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4069079" y="233298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4091940" y="233552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0" y="0"/>
                </a:moveTo>
                <a:lnTo>
                  <a:pt x="1016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4113529" y="233807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4135120" y="234061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4157979" y="234315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4179570" y="234568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4202429" y="234822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4224020" y="235077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4246879" y="235331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30" y="126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4268470" y="235585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0" y="0"/>
                </a:moveTo>
                <a:lnTo>
                  <a:pt x="11429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4291329" y="235838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0" y="0"/>
                </a:moveTo>
                <a:lnTo>
                  <a:pt x="10160" y="127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4312920" y="23622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4334509" y="236473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429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4351020" y="2346960"/>
            <a:ext cx="1270" cy="11430"/>
          </a:xfrm>
          <a:custGeom>
            <a:avLst/>
            <a:gdLst/>
            <a:ahLst/>
            <a:cxnLst/>
            <a:rect l="l" t="t" r="r" b="b"/>
            <a:pathLst>
              <a:path w="1270" h="11430">
                <a:moveTo>
                  <a:pt x="0" y="11429"/>
                </a:moveTo>
                <a:lnTo>
                  <a:pt x="1269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4358640" y="2355850"/>
            <a:ext cx="7620" cy="8890"/>
          </a:xfrm>
          <a:custGeom>
            <a:avLst/>
            <a:gdLst/>
            <a:ahLst/>
            <a:cxnLst/>
            <a:rect l="l" t="t" r="r" b="b"/>
            <a:pathLst>
              <a:path w="7620" h="8889">
                <a:moveTo>
                  <a:pt x="0" y="0"/>
                </a:moveTo>
                <a:lnTo>
                  <a:pt x="7620" y="888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4372609" y="2373629"/>
            <a:ext cx="6350" cy="7620"/>
          </a:xfrm>
          <a:custGeom>
            <a:avLst/>
            <a:gdLst/>
            <a:ahLst/>
            <a:cxnLst/>
            <a:rect l="l" t="t" r="r" b="b"/>
            <a:pathLst>
              <a:path w="6350" h="7619">
                <a:moveTo>
                  <a:pt x="0" y="0"/>
                </a:moveTo>
                <a:lnTo>
                  <a:pt x="6350" y="762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4375150" y="2390139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19">
                <a:moveTo>
                  <a:pt x="8889" y="0"/>
                </a:moveTo>
                <a:lnTo>
                  <a:pt x="0" y="762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4357370" y="240411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8889" y="0"/>
                </a:moveTo>
                <a:lnTo>
                  <a:pt x="0" y="635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4342129" y="2418079"/>
            <a:ext cx="6350" cy="3810"/>
          </a:xfrm>
          <a:custGeom>
            <a:avLst/>
            <a:gdLst/>
            <a:ahLst/>
            <a:cxnLst/>
            <a:rect l="l" t="t" r="r" b="b"/>
            <a:pathLst>
              <a:path w="6350" h="3810">
                <a:moveTo>
                  <a:pt x="6350" y="0"/>
                </a:moveTo>
                <a:lnTo>
                  <a:pt x="0" y="3810"/>
                </a:lnTo>
                <a:lnTo>
                  <a:pt x="1270" y="1270"/>
                </a:lnTo>
              </a:path>
            </a:pathLst>
          </a:custGeom>
          <a:ln w="11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4338320" y="2402839"/>
            <a:ext cx="6350" cy="5080"/>
          </a:xfrm>
          <a:custGeom>
            <a:avLst/>
            <a:gdLst/>
            <a:ahLst/>
            <a:cxnLst/>
            <a:rect l="l" t="t" r="r" b="b"/>
            <a:pathLst>
              <a:path w="6350" h="5080">
                <a:moveTo>
                  <a:pt x="6350" y="5080"/>
                </a:moveTo>
                <a:lnTo>
                  <a:pt x="6350" y="1270"/>
                </a:ln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4315459" y="240030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4293870" y="239776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4272279" y="239522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4249420" y="239267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4227829" y="239013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4204970" y="238760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4183379" y="238506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4160520" y="238252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4138929" y="237997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4116070" y="2376170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11429" y="253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4094479" y="237362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11430" y="254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4072890" y="2371089"/>
            <a:ext cx="10160" cy="2540"/>
          </a:xfrm>
          <a:custGeom>
            <a:avLst/>
            <a:gdLst/>
            <a:ahLst/>
            <a:cxnLst/>
            <a:rect l="l" t="t" r="r" b="b"/>
            <a:pathLst>
              <a:path w="10160" h="2539">
                <a:moveTo>
                  <a:pt x="10160" y="253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4050029" y="236855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4028440" y="236601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4005579" y="236347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3983990" y="236092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" name="object 1084"/>
          <p:cNvSpPr/>
          <p:nvPr/>
        </p:nvSpPr>
        <p:spPr>
          <a:xfrm>
            <a:off x="3961129" y="235838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3939540" y="235585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/>
          <p:nvPr/>
        </p:nvSpPr>
        <p:spPr>
          <a:xfrm>
            <a:off x="3916679" y="235331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" name="object 1087"/>
          <p:cNvSpPr/>
          <p:nvPr/>
        </p:nvSpPr>
        <p:spPr>
          <a:xfrm>
            <a:off x="3895090" y="235077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3872229" y="234822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/>
          <p:nvPr/>
        </p:nvSpPr>
        <p:spPr>
          <a:xfrm>
            <a:off x="3850640" y="234568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" name="object 1090"/>
          <p:cNvSpPr/>
          <p:nvPr/>
        </p:nvSpPr>
        <p:spPr>
          <a:xfrm>
            <a:off x="3827779" y="234315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" name="object 1091"/>
          <p:cNvSpPr/>
          <p:nvPr/>
        </p:nvSpPr>
        <p:spPr>
          <a:xfrm>
            <a:off x="3806190" y="234061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" name="object 1092"/>
          <p:cNvSpPr/>
          <p:nvPr/>
        </p:nvSpPr>
        <p:spPr>
          <a:xfrm>
            <a:off x="3783329" y="233807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3761740" y="233552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" name="object 1094"/>
          <p:cNvSpPr/>
          <p:nvPr/>
        </p:nvSpPr>
        <p:spPr>
          <a:xfrm>
            <a:off x="3740150" y="233298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" name="object 1095"/>
          <p:cNvSpPr/>
          <p:nvPr/>
        </p:nvSpPr>
        <p:spPr>
          <a:xfrm>
            <a:off x="3717290" y="233045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/>
          <p:nvPr/>
        </p:nvSpPr>
        <p:spPr>
          <a:xfrm>
            <a:off x="3695700" y="232791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" name="object 1097"/>
          <p:cNvSpPr/>
          <p:nvPr/>
        </p:nvSpPr>
        <p:spPr>
          <a:xfrm>
            <a:off x="3672840" y="232537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" name="object 1098"/>
          <p:cNvSpPr/>
          <p:nvPr/>
        </p:nvSpPr>
        <p:spPr>
          <a:xfrm>
            <a:off x="3651250" y="232282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/>
          <p:nvPr/>
        </p:nvSpPr>
        <p:spPr>
          <a:xfrm>
            <a:off x="3628390" y="231902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30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" name="object 1100"/>
          <p:cNvSpPr/>
          <p:nvPr/>
        </p:nvSpPr>
        <p:spPr>
          <a:xfrm>
            <a:off x="3606800" y="231647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11429" y="254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" name="object 1101"/>
          <p:cNvSpPr/>
          <p:nvPr/>
        </p:nvSpPr>
        <p:spPr>
          <a:xfrm>
            <a:off x="3583940" y="2313939"/>
            <a:ext cx="11430" cy="2540"/>
          </a:xfrm>
          <a:custGeom>
            <a:avLst/>
            <a:gdLst/>
            <a:ahLst/>
            <a:cxnLst/>
            <a:rect l="l" t="t" r="r" b="b"/>
            <a:pathLst>
              <a:path w="11429" h="2539">
                <a:moveTo>
                  <a:pt x="11430" y="253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" name="object 1102"/>
          <p:cNvSpPr/>
          <p:nvPr/>
        </p:nvSpPr>
        <p:spPr>
          <a:xfrm>
            <a:off x="3562350" y="231140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" name="object 1103"/>
          <p:cNvSpPr/>
          <p:nvPr/>
        </p:nvSpPr>
        <p:spPr>
          <a:xfrm>
            <a:off x="3540759" y="230886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" name="object 1104"/>
          <p:cNvSpPr/>
          <p:nvPr/>
        </p:nvSpPr>
        <p:spPr>
          <a:xfrm>
            <a:off x="3517900" y="230632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" name="object 1105"/>
          <p:cNvSpPr/>
          <p:nvPr/>
        </p:nvSpPr>
        <p:spPr>
          <a:xfrm>
            <a:off x="3496309" y="230377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" name="object 1106"/>
          <p:cNvSpPr/>
          <p:nvPr/>
        </p:nvSpPr>
        <p:spPr>
          <a:xfrm>
            <a:off x="3473450" y="230123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" name="object 1107"/>
          <p:cNvSpPr/>
          <p:nvPr/>
        </p:nvSpPr>
        <p:spPr>
          <a:xfrm>
            <a:off x="3451859" y="229870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" name="object 1108"/>
          <p:cNvSpPr/>
          <p:nvPr/>
        </p:nvSpPr>
        <p:spPr>
          <a:xfrm>
            <a:off x="3429000" y="229616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" name="object 1109"/>
          <p:cNvSpPr/>
          <p:nvPr/>
        </p:nvSpPr>
        <p:spPr>
          <a:xfrm>
            <a:off x="3407409" y="229362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" name="object 1110"/>
          <p:cNvSpPr/>
          <p:nvPr/>
        </p:nvSpPr>
        <p:spPr>
          <a:xfrm>
            <a:off x="3384550" y="229107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" name="object 1111"/>
          <p:cNvSpPr/>
          <p:nvPr/>
        </p:nvSpPr>
        <p:spPr>
          <a:xfrm>
            <a:off x="3362959" y="228853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/>
          <p:nvPr/>
        </p:nvSpPr>
        <p:spPr>
          <a:xfrm>
            <a:off x="3341370" y="228600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59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" name="object 1113"/>
          <p:cNvSpPr/>
          <p:nvPr/>
        </p:nvSpPr>
        <p:spPr>
          <a:xfrm>
            <a:off x="3318509" y="228346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" name="object 1114"/>
          <p:cNvSpPr/>
          <p:nvPr/>
        </p:nvSpPr>
        <p:spPr>
          <a:xfrm>
            <a:off x="3295650" y="228092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" name="object 1115"/>
          <p:cNvSpPr/>
          <p:nvPr/>
        </p:nvSpPr>
        <p:spPr>
          <a:xfrm>
            <a:off x="3274059" y="2278379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29" h="1269">
                <a:moveTo>
                  <a:pt x="11429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" name="object 1116"/>
          <p:cNvSpPr/>
          <p:nvPr/>
        </p:nvSpPr>
        <p:spPr>
          <a:xfrm>
            <a:off x="3252470" y="2275839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59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" name="object 1117"/>
          <p:cNvSpPr/>
          <p:nvPr/>
        </p:nvSpPr>
        <p:spPr>
          <a:xfrm>
            <a:off x="3229610" y="227330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69">
                <a:moveTo>
                  <a:pt x="11429" y="127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" name="object 1118"/>
          <p:cNvSpPr/>
          <p:nvPr/>
        </p:nvSpPr>
        <p:spPr>
          <a:xfrm>
            <a:off x="3208020" y="2270760"/>
            <a:ext cx="10160" cy="1270"/>
          </a:xfrm>
          <a:custGeom>
            <a:avLst/>
            <a:gdLst/>
            <a:ahLst/>
            <a:cxnLst/>
            <a:rect l="l" t="t" r="r" b="b"/>
            <a:pathLst>
              <a:path w="10160" h="1269">
                <a:moveTo>
                  <a:pt x="10160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" name="object 1119"/>
          <p:cNvSpPr/>
          <p:nvPr/>
        </p:nvSpPr>
        <p:spPr>
          <a:xfrm>
            <a:off x="3185160" y="2268220"/>
            <a:ext cx="11430" cy="1270"/>
          </a:xfrm>
          <a:custGeom>
            <a:avLst/>
            <a:gdLst/>
            <a:ahLst/>
            <a:cxnLst/>
            <a:rect l="l" t="t" r="r" b="b"/>
            <a:pathLst>
              <a:path w="11430" h="1269">
                <a:moveTo>
                  <a:pt x="11429" y="1269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" name="object 1120"/>
          <p:cNvSpPr/>
          <p:nvPr/>
        </p:nvSpPr>
        <p:spPr>
          <a:xfrm>
            <a:off x="3163570" y="226567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30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" name="object 1121"/>
          <p:cNvSpPr/>
          <p:nvPr/>
        </p:nvSpPr>
        <p:spPr>
          <a:xfrm>
            <a:off x="3140710" y="226313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" name="object 1122"/>
          <p:cNvSpPr/>
          <p:nvPr/>
        </p:nvSpPr>
        <p:spPr>
          <a:xfrm>
            <a:off x="3134360" y="2246629"/>
            <a:ext cx="1270" cy="11430"/>
          </a:xfrm>
          <a:custGeom>
            <a:avLst/>
            <a:gdLst/>
            <a:ahLst/>
            <a:cxnLst/>
            <a:rect l="l" t="t" r="r" b="b"/>
            <a:pathLst>
              <a:path w="1269" h="11430">
                <a:moveTo>
                  <a:pt x="0" y="11430"/>
                </a:moveTo>
                <a:lnTo>
                  <a:pt x="1269" y="0"/>
                </a:lnTo>
              </a:path>
            </a:pathLst>
          </a:custGeom>
          <a:ln w="11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" name="object 1123"/>
          <p:cNvSpPr/>
          <p:nvPr/>
        </p:nvSpPr>
        <p:spPr>
          <a:xfrm>
            <a:off x="3136900" y="2225039"/>
            <a:ext cx="1270" cy="10160"/>
          </a:xfrm>
          <a:custGeom>
            <a:avLst/>
            <a:gdLst/>
            <a:ahLst/>
            <a:cxnLst/>
            <a:rect l="l" t="t" r="r" b="b"/>
            <a:pathLst>
              <a:path w="1269" h="10160">
                <a:moveTo>
                  <a:pt x="0" y="10160"/>
                </a:moveTo>
                <a:lnTo>
                  <a:pt x="1269" y="0"/>
                </a:lnTo>
              </a:path>
            </a:pathLst>
          </a:custGeom>
          <a:ln w="11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" name="object 1124"/>
          <p:cNvSpPr/>
          <p:nvPr/>
        </p:nvSpPr>
        <p:spPr>
          <a:xfrm>
            <a:off x="7164069" y="3933190"/>
            <a:ext cx="71120" cy="433070"/>
          </a:xfrm>
          <a:custGeom>
            <a:avLst/>
            <a:gdLst/>
            <a:ahLst/>
            <a:cxnLst/>
            <a:rect l="l" t="t" r="r" b="b"/>
            <a:pathLst>
              <a:path w="71120" h="433070">
                <a:moveTo>
                  <a:pt x="71120" y="397510"/>
                </a:moveTo>
                <a:lnTo>
                  <a:pt x="0" y="397510"/>
                </a:lnTo>
                <a:lnTo>
                  <a:pt x="35559" y="433070"/>
                </a:lnTo>
                <a:lnTo>
                  <a:pt x="71120" y="397510"/>
                </a:lnTo>
                <a:close/>
              </a:path>
              <a:path w="71120" h="433070">
                <a:moveTo>
                  <a:pt x="53339" y="0"/>
                </a:moveTo>
                <a:lnTo>
                  <a:pt x="17779" y="0"/>
                </a:lnTo>
                <a:lnTo>
                  <a:pt x="17779" y="397510"/>
                </a:lnTo>
                <a:lnTo>
                  <a:pt x="53339" y="397510"/>
                </a:lnTo>
                <a:lnTo>
                  <a:pt x="5333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" name="object 1125"/>
          <p:cNvSpPr/>
          <p:nvPr/>
        </p:nvSpPr>
        <p:spPr>
          <a:xfrm>
            <a:off x="7158355" y="3927475"/>
            <a:ext cx="76200" cy="4419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/>
          <p:nvPr/>
        </p:nvSpPr>
        <p:spPr>
          <a:xfrm>
            <a:off x="6352540" y="5321300"/>
            <a:ext cx="294640" cy="176530"/>
          </a:xfrm>
          <a:custGeom>
            <a:avLst/>
            <a:gdLst/>
            <a:ahLst/>
            <a:cxnLst/>
            <a:rect l="l" t="t" r="r" b="b"/>
            <a:pathLst>
              <a:path w="294640" h="176529">
                <a:moveTo>
                  <a:pt x="20320" y="97790"/>
                </a:moveTo>
                <a:lnTo>
                  <a:pt x="0" y="156209"/>
                </a:lnTo>
                <a:lnTo>
                  <a:pt x="58420" y="176530"/>
                </a:lnTo>
                <a:lnTo>
                  <a:pt x="48260" y="157480"/>
                </a:lnTo>
                <a:lnTo>
                  <a:pt x="130386" y="118109"/>
                </a:lnTo>
                <a:lnTo>
                  <a:pt x="30480" y="118109"/>
                </a:lnTo>
                <a:lnTo>
                  <a:pt x="20320" y="97790"/>
                </a:lnTo>
                <a:close/>
              </a:path>
              <a:path w="294640" h="176529">
                <a:moveTo>
                  <a:pt x="275589" y="0"/>
                </a:moveTo>
                <a:lnTo>
                  <a:pt x="30480" y="118109"/>
                </a:lnTo>
                <a:lnTo>
                  <a:pt x="130386" y="118109"/>
                </a:lnTo>
                <a:lnTo>
                  <a:pt x="294639" y="39369"/>
                </a:lnTo>
                <a:lnTo>
                  <a:pt x="27558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" name="object 1127"/>
          <p:cNvSpPr/>
          <p:nvPr/>
        </p:nvSpPr>
        <p:spPr>
          <a:xfrm>
            <a:off x="6346825" y="5318125"/>
            <a:ext cx="306070" cy="1854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" name="object 1128"/>
          <p:cNvSpPr/>
          <p:nvPr/>
        </p:nvSpPr>
        <p:spPr>
          <a:xfrm>
            <a:off x="2355850" y="4438650"/>
            <a:ext cx="74930" cy="434340"/>
          </a:xfrm>
          <a:custGeom>
            <a:avLst/>
            <a:gdLst/>
            <a:ahLst/>
            <a:cxnLst/>
            <a:rect l="l" t="t" r="r" b="b"/>
            <a:pathLst>
              <a:path w="74930" h="434339">
                <a:moveTo>
                  <a:pt x="40639" y="0"/>
                </a:moveTo>
                <a:lnTo>
                  <a:pt x="2539" y="34289"/>
                </a:lnTo>
                <a:lnTo>
                  <a:pt x="20319" y="35560"/>
                </a:lnTo>
                <a:lnTo>
                  <a:pt x="0" y="431800"/>
                </a:lnTo>
                <a:lnTo>
                  <a:pt x="35560" y="434339"/>
                </a:lnTo>
                <a:lnTo>
                  <a:pt x="57150" y="36830"/>
                </a:lnTo>
                <a:lnTo>
                  <a:pt x="73787" y="36830"/>
                </a:lnTo>
                <a:lnTo>
                  <a:pt x="40639" y="0"/>
                </a:lnTo>
                <a:close/>
              </a:path>
              <a:path w="74930" h="434339">
                <a:moveTo>
                  <a:pt x="73787" y="36830"/>
                </a:moveTo>
                <a:lnTo>
                  <a:pt x="57150" y="36830"/>
                </a:lnTo>
                <a:lnTo>
                  <a:pt x="74930" y="38100"/>
                </a:lnTo>
                <a:lnTo>
                  <a:pt x="73787" y="3683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" name="object 1129"/>
          <p:cNvSpPr/>
          <p:nvPr/>
        </p:nvSpPr>
        <p:spPr>
          <a:xfrm>
            <a:off x="2350135" y="4435475"/>
            <a:ext cx="86359" cy="4419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" name="object 1130"/>
          <p:cNvSpPr/>
          <p:nvPr/>
        </p:nvSpPr>
        <p:spPr>
          <a:xfrm>
            <a:off x="5795009" y="1414780"/>
            <a:ext cx="2247899" cy="100711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idx="1"/>
          </p:nvPr>
        </p:nvSpPr>
        <p:spPr>
          <a:xfrm>
            <a:off x="510540" y="3036570"/>
            <a:ext cx="8404860" cy="3103414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311150" indent="-273050">
              <a:lnSpc>
                <a:spcPct val="100000"/>
              </a:lnSpc>
              <a:spcBef>
                <a:spcPts val="600"/>
              </a:spcBef>
              <a:buClr>
                <a:srgbClr val="D06248"/>
              </a:buClr>
              <a:buSzPct val="85000"/>
              <a:buFont typeface="Symbol"/>
              <a:buChar char=""/>
              <a:tabLst>
                <a:tab pos="311150" algn="l"/>
              </a:tabLst>
            </a:pPr>
            <a:r>
              <a:rPr sz="2000" dirty="0"/>
              <a:t>Lactic </a:t>
            </a:r>
            <a:r>
              <a:rPr sz="2000" spc="-5" dirty="0"/>
              <a:t>acidosis correction </a:t>
            </a:r>
            <a:r>
              <a:rPr sz="2000" dirty="0"/>
              <a:t>- </a:t>
            </a:r>
            <a:r>
              <a:rPr sz="2000" spc="-5" dirty="0"/>
              <a:t>Sodium</a:t>
            </a:r>
            <a:r>
              <a:rPr sz="2000" spc="-20" dirty="0"/>
              <a:t> </a:t>
            </a:r>
            <a:r>
              <a:rPr sz="2000" spc="-5" dirty="0" smtClean="0"/>
              <a:t>bicarbonate</a:t>
            </a:r>
            <a:endParaRPr sz="2000" dirty="0"/>
          </a:p>
          <a:p>
            <a:pPr marL="311150" marR="477520" indent="-273050">
              <a:lnSpc>
                <a:spcPct val="100000"/>
              </a:lnSpc>
              <a:spcBef>
                <a:spcPts val="500"/>
              </a:spcBef>
              <a:buClr>
                <a:srgbClr val="D06248"/>
              </a:buClr>
              <a:buSzPct val="85000"/>
              <a:buFont typeface="Symbol"/>
              <a:buChar char=""/>
              <a:tabLst>
                <a:tab pos="311150" algn="l"/>
              </a:tabLst>
            </a:pPr>
            <a:r>
              <a:rPr sz="2000" spc="-5" dirty="0"/>
              <a:t>Correction of causative factor </a:t>
            </a:r>
            <a:r>
              <a:rPr sz="2000" dirty="0"/>
              <a:t>– </a:t>
            </a:r>
            <a:r>
              <a:rPr sz="2000" spc="-5" dirty="0"/>
              <a:t>haemostasis, surgical removal </a:t>
            </a:r>
            <a:r>
              <a:rPr sz="2000" spc="-520" dirty="0"/>
              <a:t>of </a:t>
            </a:r>
            <a:r>
              <a:rPr sz="2000" spc="-420" dirty="0"/>
              <a:t> </a:t>
            </a:r>
            <a:r>
              <a:rPr sz="2000" spc="-5" dirty="0"/>
              <a:t>necrotic </a:t>
            </a:r>
            <a:r>
              <a:rPr sz="2000" dirty="0"/>
              <a:t>tissue, </a:t>
            </a:r>
            <a:r>
              <a:rPr sz="2000" spc="-5" dirty="0"/>
              <a:t>antibiotics, defibrillation</a:t>
            </a:r>
            <a:r>
              <a:rPr sz="2000" dirty="0"/>
              <a:t> </a:t>
            </a:r>
            <a:r>
              <a:rPr sz="2000" spc="-5" dirty="0"/>
              <a:t>etc.</a:t>
            </a:r>
            <a:endParaRPr sz="2000" dirty="0"/>
          </a:p>
          <a:p>
            <a:pPr marL="311150" marR="30480" indent="-273050">
              <a:lnSpc>
                <a:spcPct val="100000"/>
              </a:lnSpc>
              <a:spcBef>
                <a:spcPts val="500"/>
              </a:spcBef>
              <a:buClr>
                <a:srgbClr val="D06248"/>
              </a:buClr>
              <a:buSzPct val="85000"/>
              <a:buFont typeface="Symbol"/>
              <a:buChar char=""/>
              <a:tabLst>
                <a:tab pos="311150" algn="l"/>
              </a:tabLst>
            </a:pPr>
            <a:r>
              <a:rPr sz="2000" spc="-5" dirty="0"/>
              <a:t>Injection Morphine for pain relieving </a:t>
            </a:r>
            <a:r>
              <a:rPr sz="2000" dirty="0"/>
              <a:t>– </a:t>
            </a:r>
            <a:r>
              <a:rPr sz="2000" spc="-5" dirty="0"/>
              <a:t>except head injury </a:t>
            </a:r>
            <a:r>
              <a:rPr sz="2000" dirty="0"/>
              <a:t>and </a:t>
            </a:r>
            <a:r>
              <a:rPr sz="2000" spc="-210" dirty="0" smtClean="0"/>
              <a:t>acute  </a:t>
            </a:r>
            <a:r>
              <a:rPr sz="2000" spc="-5" dirty="0" smtClean="0"/>
              <a:t>abdomen</a:t>
            </a:r>
            <a:r>
              <a:rPr lang="en-IN" sz="2000" spc="-5" dirty="0" smtClean="0"/>
              <a:t> pain.</a:t>
            </a:r>
            <a:endParaRPr sz="2000" dirty="0"/>
          </a:p>
          <a:p>
            <a:pPr marL="311150" marR="458470" indent="-273050">
              <a:lnSpc>
                <a:spcPct val="100000"/>
              </a:lnSpc>
              <a:spcBef>
                <a:spcPts val="500"/>
              </a:spcBef>
              <a:buClr>
                <a:srgbClr val="D06248"/>
              </a:buClr>
              <a:buSzPct val="85000"/>
              <a:buFont typeface="Symbol"/>
              <a:buChar char=""/>
              <a:tabLst>
                <a:tab pos="311150" algn="l"/>
              </a:tabLst>
            </a:pPr>
            <a:r>
              <a:rPr sz="2000" spc="-5" dirty="0"/>
              <a:t>Vasopressor </a:t>
            </a:r>
            <a:r>
              <a:rPr sz="2000" dirty="0"/>
              <a:t>agents – </a:t>
            </a:r>
            <a:r>
              <a:rPr sz="2000" spc="-5" dirty="0" smtClean="0"/>
              <a:t>D</a:t>
            </a:r>
            <a:r>
              <a:rPr lang="en-IN" sz="2000" spc="-5" dirty="0" err="1" smtClean="0"/>
              <a:t>opamine</a:t>
            </a:r>
            <a:r>
              <a:rPr sz="2000" spc="-5" dirty="0" smtClean="0"/>
              <a:t> </a:t>
            </a:r>
            <a:r>
              <a:rPr sz="2000" dirty="0"/>
              <a:t>(0.2 – 1 </a:t>
            </a:r>
            <a:r>
              <a:rPr sz="2000" spc="-5" dirty="0"/>
              <a:t>mg/min) or </a:t>
            </a:r>
            <a:r>
              <a:rPr sz="2000" spc="-5" dirty="0" smtClean="0"/>
              <a:t>N</a:t>
            </a:r>
            <a:r>
              <a:rPr lang="en-IN" sz="2000" spc="-5" dirty="0" err="1" smtClean="0"/>
              <a:t>oradrenaline</a:t>
            </a:r>
            <a:r>
              <a:rPr sz="2000" spc="-5" dirty="0" smtClean="0"/>
              <a:t> </a:t>
            </a:r>
            <a:r>
              <a:rPr sz="2000" spc="-5" dirty="0"/>
              <a:t>to correct  hypotension </a:t>
            </a:r>
            <a:r>
              <a:rPr sz="2000" dirty="0"/>
              <a:t>– </a:t>
            </a:r>
            <a:r>
              <a:rPr sz="2000" spc="-5" dirty="0"/>
              <a:t>after fluid replacement only </a:t>
            </a:r>
            <a:r>
              <a:rPr sz="2000" dirty="0"/>
              <a:t>(NA – 4 </a:t>
            </a:r>
            <a:r>
              <a:rPr sz="2000" spc="-5" dirty="0"/>
              <a:t>mg </a:t>
            </a:r>
            <a:r>
              <a:rPr sz="2000" dirty="0"/>
              <a:t>in </a:t>
            </a:r>
            <a:r>
              <a:rPr sz="2000" spc="-5" dirty="0"/>
              <a:t>50</a:t>
            </a:r>
            <a:r>
              <a:rPr sz="2000" spc="15" dirty="0"/>
              <a:t> </a:t>
            </a:r>
            <a:r>
              <a:rPr sz="2000" spc="-5" dirty="0"/>
              <a:t>ml)</a:t>
            </a:r>
            <a:endParaRPr sz="2000" dirty="0"/>
          </a:p>
          <a:p>
            <a:pPr marL="311150" indent="-273050">
              <a:lnSpc>
                <a:spcPct val="100000"/>
              </a:lnSpc>
              <a:spcBef>
                <a:spcPts val="500"/>
              </a:spcBef>
              <a:buClr>
                <a:srgbClr val="D06248"/>
              </a:buClr>
              <a:buSzPct val="85000"/>
              <a:buFont typeface="Symbol"/>
              <a:buChar char=""/>
              <a:tabLst>
                <a:tab pos="311150" algn="l"/>
              </a:tabLst>
            </a:pPr>
            <a:r>
              <a:rPr sz="2000" spc="-5" dirty="0"/>
              <a:t>Oxygen administration </a:t>
            </a:r>
            <a:r>
              <a:rPr sz="2000" dirty="0"/>
              <a:t>to </a:t>
            </a:r>
            <a:r>
              <a:rPr sz="2000" spc="-5" dirty="0"/>
              <a:t>correct tissue hypoxemia</a:t>
            </a:r>
            <a:endParaRPr sz="200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563879"/>
            <a:ext cx="6547484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rgbClr val="7A9799"/>
                </a:solidFill>
              </a:rPr>
              <a:t>Management </a:t>
            </a:r>
            <a:r>
              <a:rPr sz="3300" dirty="0">
                <a:solidFill>
                  <a:srgbClr val="7A9799"/>
                </a:solidFill>
              </a:rPr>
              <a:t>– </a:t>
            </a:r>
            <a:r>
              <a:rPr sz="3300" spc="-5" dirty="0">
                <a:solidFill>
                  <a:srgbClr val="7A9799"/>
                </a:solidFill>
              </a:rPr>
              <a:t>Hypovolemic</a:t>
            </a:r>
            <a:r>
              <a:rPr sz="3300" spc="-95" dirty="0">
                <a:solidFill>
                  <a:srgbClr val="7A9799"/>
                </a:solidFill>
              </a:rPr>
              <a:t> </a:t>
            </a:r>
            <a:r>
              <a:rPr sz="3300" spc="-5" dirty="0">
                <a:solidFill>
                  <a:srgbClr val="7A9799"/>
                </a:solidFill>
              </a:rPr>
              <a:t>shock</a:t>
            </a:r>
            <a:endParaRPr sz="3300" dirty="0"/>
          </a:p>
        </p:txBody>
      </p:sp>
      <p:sp>
        <p:nvSpPr>
          <p:cNvPr id="3" name="object 3"/>
          <p:cNvSpPr txBox="1"/>
          <p:nvPr/>
        </p:nvSpPr>
        <p:spPr>
          <a:xfrm>
            <a:off x="510540" y="1300479"/>
            <a:ext cx="8404860" cy="6270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11150" marR="30480" indent="-273050">
              <a:lnSpc>
                <a:spcPct val="100400"/>
              </a:lnSpc>
              <a:spcBef>
                <a:spcPts val="90"/>
              </a:spcBef>
            </a:pPr>
            <a:r>
              <a:rPr sz="2550" spc="1695" baseline="9803" dirty="0">
                <a:solidFill>
                  <a:srgbClr val="D06248"/>
                </a:solidFill>
                <a:latin typeface="Symbol"/>
                <a:cs typeface="Symbol"/>
              </a:rPr>
              <a:t></a:t>
            </a:r>
            <a:r>
              <a:rPr sz="2550" spc="89" baseline="9803" dirty="0">
                <a:solidFill>
                  <a:srgbClr val="D06248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Georgia"/>
                <a:cs typeface="Georgia"/>
              </a:rPr>
              <a:t>Early recognition of shock </a:t>
            </a:r>
            <a:r>
              <a:rPr sz="2000" dirty="0">
                <a:latin typeface="Georgia"/>
                <a:cs typeface="Georgia"/>
              </a:rPr>
              <a:t>state - </a:t>
            </a:r>
            <a:r>
              <a:rPr sz="2000" spc="-5" dirty="0">
                <a:latin typeface="Georgia"/>
                <a:cs typeface="Georgia"/>
              </a:rPr>
              <a:t>Restoration of effective </a:t>
            </a:r>
            <a:r>
              <a:rPr sz="2000" spc="-204" dirty="0">
                <a:latin typeface="Georgia"/>
                <a:cs typeface="Georgia"/>
              </a:rPr>
              <a:t>blood  </a:t>
            </a:r>
            <a:r>
              <a:rPr sz="2000" spc="-5" dirty="0">
                <a:latin typeface="Georgia"/>
                <a:cs typeface="Georgia"/>
              </a:rPr>
              <a:t>volume suitable fluids </a:t>
            </a:r>
            <a:r>
              <a:rPr sz="2000" dirty="0">
                <a:latin typeface="Georgia"/>
                <a:cs typeface="Georgia"/>
              </a:rPr>
              <a:t>– </a:t>
            </a:r>
            <a:r>
              <a:rPr sz="2000" spc="-5" dirty="0" smtClean="0">
                <a:latin typeface="Georgia"/>
                <a:cs typeface="Georgia"/>
              </a:rPr>
              <a:t>CVP</a:t>
            </a:r>
            <a:r>
              <a:rPr lang="en-IN" sz="2000" spc="-5" dirty="0" smtClean="0">
                <a:latin typeface="Georgia"/>
                <a:cs typeface="Georgia"/>
              </a:rPr>
              <a:t>(</a:t>
            </a:r>
            <a:r>
              <a:rPr lang="en-IN" sz="2000" dirty="0"/>
              <a:t>Central venous pressure</a:t>
            </a:r>
            <a:r>
              <a:rPr lang="en-IN" sz="2000" spc="-5" dirty="0" smtClean="0">
                <a:latin typeface="Georgia"/>
                <a:cs typeface="Georgia"/>
              </a:rPr>
              <a:t>)</a:t>
            </a:r>
            <a:r>
              <a:rPr sz="2000" spc="5" dirty="0" smtClean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measurement</a:t>
            </a:r>
            <a:endParaRPr sz="2000" dirty="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9" y="1982469"/>
            <a:ext cx="152400" cy="4908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100" spc="315" dirty="0">
                <a:solidFill>
                  <a:srgbClr val="CCB300"/>
                </a:solidFill>
                <a:latin typeface="Symbol"/>
                <a:cs typeface="Symbol"/>
              </a:rPr>
              <a:t></a:t>
            </a:r>
            <a:endParaRPr sz="11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100" spc="315" dirty="0">
                <a:solidFill>
                  <a:srgbClr val="CCB300"/>
                </a:solidFill>
                <a:latin typeface="Symbol"/>
                <a:cs typeface="Symbol"/>
              </a:rPr>
              <a:t>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0259" y="2814319"/>
            <a:ext cx="152400" cy="1962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100" spc="315" dirty="0">
                <a:solidFill>
                  <a:srgbClr val="CCB300"/>
                </a:solidFill>
                <a:latin typeface="Symbol"/>
                <a:cs typeface="Symbol"/>
              </a:rPr>
              <a:t>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83310" y="1910079"/>
            <a:ext cx="7334884" cy="115189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600" spc="-5" dirty="0">
                <a:solidFill>
                  <a:srgbClr val="636A85"/>
                </a:solidFill>
                <a:latin typeface="Georgia"/>
                <a:cs typeface="Georgia"/>
              </a:rPr>
              <a:t>Whole blood </a:t>
            </a:r>
            <a:r>
              <a:rPr sz="1600" dirty="0">
                <a:solidFill>
                  <a:srgbClr val="636A85"/>
                </a:solidFill>
                <a:latin typeface="Georgia"/>
                <a:cs typeface="Georgia"/>
              </a:rPr>
              <a:t>and</a:t>
            </a:r>
            <a:r>
              <a:rPr sz="1600" spc="-50" dirty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1600" spc="-5" dirty="0">
                <a:solidFill>
                  <a:srgbClr val="636A85"/>
                </a:solidFill>
                <a:latin typeface="Georgia"/>
                <a:cs typeface="Georgia"/>
              </a:rPr>
              <a:t>plasma</a:t>
            </a:r>
            <a:endParaRPr sz="1600">
              <a:latin typeface="Georgia"/>
              <a:cs typeface="Georgia"/>
            </a:endParaRPr>
          </a:p>
          <a:p>
            <a:pPr marL="12700" marR="5080">
              <a:lnSpc>
                <a:spcPct val="100000"/>
              </a:lnSpc>
              <a:spcBef>
                <a:spcPts val="400"/>
              </a:spcBef>
            </a:pPr>
            <a:r>
              <a:rPr sz="1600" spc="-5" dirty="0">
                <a:solidFill>
                  <a:srgbClr val="636A85"/>
                </a:solidFill>
                <a:latin typeface="Georgia"/>
                <a:cs typeface="Georgia"/>
              </a:rPr>
              <a:t>Colloidal </a:t>
            </a:r>
            <a:r>
              <a:rPr sz="1600" spc="-10" dirty="0">
                <a:solidFill>
                  <a:srgbClr val="636A85"/>
                </a:solidFill>
                <a:latin typeface="Georgia"/>
                <a:cs typeface="Georgia"/>
              </a:rPr>
              <a:t>plasma </a:t>
            </a:r>
            <a:r>
              <a:rPr sz="1600" spc="-5" dirty="0">
                <a:solidFill>
                  <a:srgbClr val="636A85"/>
                </a:solidFill>
                <a:latin typeface="Georgia"/>
                <a:cs typeface="Georgia"/>
              </a:rPr>
              <a:t>substitutes </a:t>
            </a:r>
            <a:r>
              <a:rPr sz="1600" dirty="0">
                <a:solidFill>
                  <a:srgbClr val="636A85"/>
                </a:solidFill>
                <a:latin typeface="Georgia"/>
                <a:cs typeface="Georgia"/>
              </a:rPr>
              <a:t>– </a:t>
            </a:r>
            <a:r>
              <a:rPr sz="1600" spc="-5" dirty="0">
                <a:solidFill>
                  <a:srgbClr val="636A85"/>
                </a:solidFill>
                <a:latin typeface="Georgia"/>
                <a:cs typeface="Georgia"/>
              </a:rPr>
              <a:t>Dextran, </a:t>
            </a:r>
            <a:r>
              <a:rPr sz="1600" spc="-10" dirty="0">
                <a:solidFill>
                  <a:srgbClr val="636A85"/>
                </a:solidFill>
                <a:latin typeface="Georgia"/>
                <a:cs typeface="Georgia"/>
              </a:rPr>
              <a:t>hydroxyethyl starch, polyvinylpyrrolidone  </a:t>
            </a:r>
            <a:r>
              <a:rPr sz="1600" spc="-5" dirty="0">
                <a:solidFill>
                  <a:srgbClr val="636A85"/>
                </a:solidFill>
                <a:latin typeface="Georgia"/>
                <a:cs typeface="Georgia"/>
              </a:rPr>
              <a:t>etc.</a:t>
            </a:r>
            <a:endParaRPr sz="16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600" spc="-10" dirty="0">
                <a:solidFill>
                  <a:srgbClr val="636A85"/>
                </a:solidFill>
                <a:latin typeface="Georgia"/>
                <a:cs typeface="Georgia"/>
              </a:rPr>
              <a:t>Crystalloid </a:t>
            </a:r>
            <a:r>
              <a:rPr sz="1600" spc="-5" dirty="0">
                <a:solidFill>
                  <a:srgbClr val="636A85"/>
                </a:solidFill>
                <a:latin typeface="Georgia"/>
                <a:cs typeface="Georgia"/>
              </a:rPr>
              <a:t>plasma </a:t>
            </a:r>
            <a:r>
              <a:rPr sz="1600" spc="-10" dirty="0">
                <a:solidFill>
                  <a:srgbClr val="636A85"/>
                </a:solidFill>
                <a:latin typeface="Georgia"/>
                <a:cs typeface="Georgia"/>
              </a:rPr>
              <a:t>substitutes </a:t>
            </a:r>
            <a:r>
              <a:rPr sz="1600" dirty="0">
                <a:solidFill>
                  <a:srgbClr val="636A85"/>
                </a:solidFill>
                <a:latin typeface="Georgia"/>
                <a:cs typeface="Georgia"/>
              </a:rPr>
              <a:t>– </a:t>
            </a:r>
            <a:r>
              <a:rPr sz="1600" spc="-5" dirty="0">
                <a:solidFill>
                  <a:srgbClr val="636A85"/>
                </a:solidFill>
                <a:latin typeface="Georgia"/>
                <a:cs typeface="Georgia"/>
              </a:rPr>
              <a:t>NaCl and 5%</a:t>
            </a:r>
            <a:r>
              <a:rPr sz="1600" spc="-30" dirty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1600" spc="-5" dirty="0">
                <a:solidFill>
                  <a:srgbClr val="636A85"/>
                </a:solidFill>
                <a:latin typeface="Georgia"/>
                <a:cs typeface="Georgia"/>
              </a:rPr>
              <a:t>Dextrose</a:t>
            </a:r>
            <a:endParaRPr sz="1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6029" y="426720"/>
            <a:ext cx="154368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rgbClr val="7A9799"/>
                </a:solidFill>
              </a:rPr>
              <a:t>IV</a:t>
            </a:r>
            <a:r>
              <a:rPr sz="3300" spc="-90" dirty="0">
                <a:solidFill>
                  <a:srgbClr val="7A9799"/>
                </a:solidFill>
              </a:rPr>
              <a:t> </a:t>
            </a:r>
            <a:r>
              <a:rPr sz="3300" spc="-5" dirty="0">
                <a:solidFill>
                  <a:srgbClr val="7A9799"/>
                </a:solidFill>
              </a:rPr>
              <a:t>Fluid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510540" y="1474470"/>
            <a:ext cx="8094980" cy="421005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11150" marR="407034" indent="-273050">
              <a:lnSpc>
                <a:spcPct val="90000"/>
              </a:lnSpc>
              <a:spcBef>
                <a:spcPts val="434"/>
              </a:spcBef>
            </a:pPr>
            <a:r>
              <a:rPr sz="3525" spc="330" baseline="9456" dirty="0">
                <a:solidFill>
                  <a:srgbClr val="D06248"/>
                </a:solidFill>
                <a:latin typeface="Symbol"/>
                <a:cs typeface="Symbol"/>
              </a:rPr>
              <a:t></a:t>
            </a:r>
            <a:r>
              <a:rPr sz="2800" b="1" spc="220" dirty="0">
                <a:latin typeface="Georgia"/>
                <a:cs typeface="Georgia"/>
              </a:rPr>
              <a:t>Severe </a:t>
            </a:r>
            <a:r>
              <a:rPr sz="2800" b="1" spc="-10" dirty="0">
                <a:latin typeface="Georgia"/>
                <a:cs typeface="Georgia"/>
              </a:rPr>
              <a:t>hypovolemia, </a:t>
            </a:r>
            <a:r>
              <a:rPr sz="2800" spc="-5" dirty="0">
                <a:latin typeface="Georgia"/>
                <a:cs typeface="Georgia"/>
              </a:rPr>
              <a:t>low/unrecordable</a:t>
            </a:r>
            <a:r>
              <a:rPr sz="2800" spc="-235" dirty="0">
                <a:latin typeface="Georgia"/>
                <a:cs typeface="Georgia"/>
              </a:rPr>
              <a:t> </a:t>
            </a:r>
            <a:r>
              <a:rPr sz="2800" spc="-420" dirty="0">
                <a:latin typeface="Georgia"/>
                <a:cs typeface="Georgia"/>
              </a:rPr>
              <a:t>BP,  </a:t>
            </a:r>
            <a:r>
              <a:rPr sz="2800" spc="-5" dirty="0">
                <a:latin typeface="Georgia"/>
                <a:cs typeface="Georgia"/>
              </a:rPr>
              <a:t>feeble/unpalpable pulse etc. IV fluid wide open  </a:t>
            </a:r>
            <a:r>
              <a:rPr sz="2800" spc="-10" dirty="0">
                <a:latin typeface="Georgia"/>
                <a:cs typeface="Georgia"/>
              </a:rPr>
              <a:t>rate </a:t>
            </a:r>
            <a:r>
              <a:rPr sz="2800" spc="-5" dirty="0">
                <a:latin typeface="Georgia"/>
                <a:cs typeface="Georgia"/>
              </a:rPr>
              <a:t>(10 </a:t>
            </a:r>
            <a:r>
              <a:rPr sz="2800" dirty="0">
                <a:latin typeface="Georgia"/>
                <a:cs typeface="Georgia"/>
              </a:rPr>
              <a:t>– </a:t>
            </a:r>
            <a:r>
              <a:rPr sz="2800" spc="-10" dirty="0">
                <a:latin typeface="Georgia"/>
                <a:cs typeface="Georgia"/>
              </a:rPr>
              <a:t>20 </a:t>
            </a:r>
            <a:r>
              <a:rPr sz="2800" spc="-5" dirty="0">
                <a:latin typeface="Georgia"/>
                <a:cs typeface="Georgia"/>
              </a:rPr>
              <a:t>ml/min) </a:t>
            </a:r>
            <a:r>
              <a:rPr sz="2800" dirty="0">
                <a:latin typeface="Georgia"/>
                <a:cs typeface="Georgia"/>
              </a:rPr>
              <a:t>for 1 </a:t>
            </a:r>
            <a:r>
              <a:rPr sz="2800" spc="-5" dirty="0">
                <a:latin typeface="Georgia"/>
                <a:cs typeface="Georgia"/>
              </a:rPr>
              <a:t>hour (approx.) for  fluid</a:t>
            </a:r>
            <a:r>
              <a:rPr sz="2800" spc="-15" dirty="0">
                <a:latin typeface="Georgia"/>
                <a:cs typeface="Georgia"/>
              </a:rPr>
              <a:t> </a:t>
            </a:r>
            <a:r>
              <a:rPr sz="2800" spc="-5" dirty="0">
                <a:latin typeface="Georgia"/>
                <a:cs typeface="Georgia"/>
              </a:rPr>
              <a:t>replacement</a:t>
            </a:r>
            <a:endParaRPr sz="2800" dirty="0">
              <a:latin typeface="Georgia"/>
              <a:cs typeface="Georgia"/>
            </a:endParaRPr>
          </a:p>
          <a:p>
            <a:pPr marL="584835" marR="30480" indent="-273050">
              <a:lnSpc>
                <a:spcPts val="2590"/>
              </a:lnSpc>
              <a:spcBef>
                <a:spcPts val="630"/>
              </a:spcBef>
            </a:pPr>
            <a:r>
              <a:rPr sz="2475" spc="705" baseline="15151" dirty="0">
                <a:solidFill>
                  <a:srgbClr val="CCB300"/>
                </a:solidFill>
                <a:latin typeface="Symbol"/>
                <a:cs typeface="Symbol"/>
              </a:rPr>
              <a:t></a:t>
            </a:r>
            <a:r>
              <a:rPr sz="2475" spc="705" baseline="15151" dirty="0">
                <a:solidFill>
                  <a:srgbClr val="CCB3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If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improvement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–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reduce to </a:t>
            </a:r>
            <a:r>
              <a:rPr sz="2400" dirty="0" smtClean="0">
                <a:solidFill>
                  <a:srgbClr val="636A85"/>
                </a:solidFill>
                <a:latin typeface="Georgia"/>
                <a:cs typeface="Georgia"/>
              </a:rPr>
              <a:t>I</a:t>
            </a:r>
            <a:r>
              <a:rPr lang="en-IN" sz="2400" dirty="0">
                <a:solidFill>
                  <a:srgbClr val="636A85"/>
                </a:solidFill>
                <a:latin typeface="Georgia"/>
                <a:cs typeface="Georgia"/>
              </a:rPr>
              <a:t>V</a:t>
            </a:r>
            <a:r>
              <a:rPr sz="2400" dirty="0" smtClean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fluid and continue till</a:t>
            </a:r>
            <a:r>
              <a:rPr sz="2400" spc="-265" dirty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24 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hours</a:t>
            </a:r>
            <a:endParaRPr sz="2400" dirty="0">
              <a:latin typeface="Georgia"/>
              <a:cs typeface="Georgia"/>
            </a:endParaRPr>
          </a:p>
          <a:p>
            <a:pPr marL="584835" marR="709295" indent="-273050">
              <a:lnSpc>
                <a:spcPts val="2590"/>
              </a:lnSpc>
              <a:spcBef>
                <a:spcPts val="600"/>
              </a:spcBef>
            </a:pPr>
            <a:r>
              <a:rPr sz="2475" spc="705" baseline="15151" dirty="0">
                <a:solidFill>
                  <a:srgbClr val="CCB300"/>
                </a:solidFill>
                <a:latin typeface="Symbol"/>
                <a:cs typeface="Symbol"/>
              </a:rPr>
              <a:t></a:t>
            </a:r>
            <a:r>
              <a:rPr sz="2475" spc="705" baseline="15151" dirty="0">
                <a:solidFill>
                  <a:srgbClr val="CCB3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If no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improvement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–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Increase/Prolong the </a:t>
            </a:r>
            <a:r>
              <a:rPr sz="2400" dirty="0" smtClean="0">
                <a:solidFill>
                  <a:srgbClr val="636A85"/>
                </a:solidFill>
                <a:latin typeface="Georgia"/>
                <a:cs typeface="Georgia"/>
              </a:rPr>
              <a:t>I</a:t>
            </a:r>
            <a:r>
              <a:rPr lang="en-IN" sz="2400" dirty="0" smtClean="0">
                <a:solidFill>
                  <a:srgbClr val="636A85"/>
                </a:solidFill>
                <a:latin typeface="Georgia"/>
                <a:cs typeface="Georgia"/>
              </a:rPr>
              <a:t>V</a:t>
            </a:r>
            <a:r>
              <a:rPr sz="2400" spc="-290" dirty="0" smtClean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fluid  administration</a:t>
            </a:r>
            <a:endParaRPr sz="2400" dirty="0">
              <a:latin typeface="Georgia"/>
              <a:cs typeface="Georgia"/>
            </a:endParaRPr>
          </a:p>
          <a:p>
            <a:pPr marL="584835" marR="203200" indent="-273050">
              <a:lnSpc>
                <a:spcPts val="2590"/>
              </a:lnSpc>
              <a:spcBef>
                <a:spcPts val="600"/>
              </a:spcBef>
            </a:pPr>
            <a:r>
              <a:rPr sz="2475" spc="705" baseline="15151" dirty="0">
                <a:solidFill>
                  <a:srgbClr val="CCB300"/>
                </a:solidFill>
                <a:latin typeface="Symbol"/>
                <a:cs typeface="Symbol"/>
              </a:rPr>
              <a:t></a:t>
            </a:r>
            <a:r>
              <a:rPr sz="2475" spc="705" baseline="15151" dirty="0">
                <a:solidFill>
                  <a:srgbClr val="CCB3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If no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improvement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– </a:t>
            </a:r>
            <a:r>
              <a:rPr sz="2400" b="1" spc="-5" dirty="0">
                <a:solidFill>
                  <a:srgbClr val="636A85"/>
                </a:solidFill>
                <a:latin typeface="Georgia"/>
                <a:cs typeface="Georgia"/>
              </a:rPr>
              <a:t>haemtocrit </a:t>
            </a:r>
            <a:r>
              <a:rPr sz="2400" b="1" dirty="0">
                <a:solidFill>
                  <a:srgbClr val="636A85"/>
                </a:solidFill>
                <a:latin typeface="Georgia"/>
                <a:cs typeface="Georgia"/>
              </a:rPr>
              <a:t>rise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-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IV Colloid</a:t>
            </a:r>
            <a:r>
              <a:rPr sz="2400" spc="-290" dirty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10 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mg/kg/hour</a:t>
            </a:r>
            <a:endParaRPr sz="2400" dirty="0">
              <a:latin typeface="Georgia"/>
              <a:cs typeface="Georgia"/>
            </a:endParaRPr>
          </a:p>
          <a:p>
            <a:pPr marL="311785">
              <a:lnSpc>
                <a:spcPct val="100000"/>
              </a:lnSpc>
              <a:spcBef>
                <a:spcPts val="270"/>
              </a:spcBef>
            </a:pPr>
            <a:r>
              <a:rPr sz="2475" spc="705" baseline="15151" dirty="0">
                <a:solidFill>
                  <a:srgbClr val="CCB300"/>
                </a:solidFill>
                <a:latin typeface="Symbol"/>
                <a:cs typeface="Symbol"/>
              </a:rPr>
              <a:t></a:t>
            </a:r>
            <a:r>
              <a:rPr sz="2475" spc="705" baseline="15151" dirty="0">
                <a:solidFill>
                  <a:srgbClr val="CCB3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If no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improvement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–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Blood/Plasma</a:t>
            </a:r>
            <a:r>
              <a:rPr sz="2400" spc="-280" dirty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transfusion</a:t>
            </a:r>
            <a:endParaRPr sz="240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6688" y="426720"/>
            <a:ext cx="7382511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rgbClr val="7A9799"/>
                </a:solidFill>
              </a:rPr>
              <a:t>Management </a:t>
            </a:r>
            <a:r>
              <a:rPr sz="3300" dirty="0">
                <a:solidFill>
                  <a:srgbClr val="7A9799"/>
                </a:solidFill>
              </a:rPr>
              <a:t>- </a:t>
            </a:r>
            <a:r>
              <a:rPr sz="3300" spc="-5" dirty="0">
                <a:solidFill>
                  <a:srgbClr val="7A9799"/>
                </a:solidFill>
              </a:rPr>
              <a:t>Bacteremic</a:t>
            </a:r>
            <a:r>
              <a:rPr sz="3300" spc="-80" dirty="0">
                <a:solidFill>
                  <a:srgbClr val="7A9799"/>
                </a:solidFill>
              </a:rPr>
              <a:t> </a:t>
            </a:r>
            <a:r>
              <a:rPr sz="3300" spc="-5" dirty="0">
                <a:solidFill>
                  <a:srgbClr val="7A9799"/>
                </a:solidFill>
              </a:rPr>
              <a:t>Shock</a:t>
            </a:r>
            <a:endParaRPr sz="3300" dirty="0"/>
          </a:p>
        </p:txBody>
      </p:sp>
      <p:sp>
        <p:nvSpPr>
          <p:cNvPr id="3" name="object 3"/>
          <p:cNvSpPr txBox="1"/>
          <p:nvPr/>
        </p:nvSpPr>
        <p:spPr>
          <a:xfrm>
            <a:off x="354329" y="1560829"/>
            <a:ext cx="8185784" cy="3831817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311150" marR="825500" indent="-273050">
              <a:lnSpc>
                <a:spcPts val="3350"/>
              </a:lnSpc>
              <a:spcBef>
                <a:spcPts val="219"/>
              </a:spcBef>
            </a:pPr>
            <a:r>
              <a:rPr sz="3525" spc="232" baseline="9456" dirty="0">
                <a:solidFill>
                  <a:srgbClr val="D06248"/>
                </a:solidFill>
                <a:latin typeface="Symbol"/>
                <a:cs typeface="Symbol"/>
              </a:rPr>
              <a:t></a:t>
            </a:r>
            <a:r>
              <a:rPr sz="2800" spc="155" dirty="0">
                <a:latin typeface="Georgia"/>
                <a:cs typeface="Georgia"/>
              </a:rPr>
              <a:t>Endotoxic </a:t>
            </a:r>
            <a:r>
              <a:rPr sz="2800" spc="-5" dirty="0">
                <a:latin typeface="Georgia"/>
                <a:cs typeface="Georgia"/>
              </a:rPr>
              <a:t>Shock: Severe infection and</a:t>
            </a:r>
            <a:r>
              <a:rPr sz="2800" spc="-200" dirty="0">
                <a:latin typeface="Georgia"/>
                <a:cs typeface="Georgia"/>
              </a:rPr>
              <a:t> </a:t>
            </a:r>
            <a:r>
              <a:rPr sz="2800" spc="-260" dirty="0" smtClean="0">
                <a:latin typeface="Georgia"/>
                <a:cs typeface="Georgia"/>
              </a:rPr>
              <a:t>t</a:t>
            </a:r>
            <a:r>
              <a:rPr lang="en-IN" sz="2800" spc="-260" dirty="0" smtClean="0">
                <a:latin typeface="Georgia"/>
                <a:cs typeface="Georgia"/>
              </a:rPr>
              <a:t> i</a:t>
            </a:r>
            <a:r>
              <a:rPr sz="2800" spc="-260" dirty="0" err="1" smtClean="0">
                <a:latin typeface="Georgia"/>
                <a:cs typeface="Georgia"/>
              </a:rPr>
              <a:t>ssue</a:t>
            </a:r>
            <a:r>
              <a:rPr sz="2800" spc="-260" dirty="0" smtClean="0">
                <a:latin typeface="Georgia"/>
                <a:cs typeface="Georgia"/>
              </a:rPr>
              <a:t>  </a:t>
            </a:r>
            <a:r>
              <a:rPr sz="2800" spc="-5" dirty="0">
                <a:latin typeface="Georgia"/>
                <a:cs typeface="Georgia"/>
              </a:rPr>
              <a:t>hypoperfusion </a:t>
            </a:r>
            <a:r>
              <a:rPr sz="2800" dirty="0">
                <a:latin typeface="Georgia"/>
                <a:cs typeface="Georgia"/>
              </a:rPr>
              <a:t>– </a:t>
            </a:r>
            <a:r>
              <a:rPr sz="2800" spc="-5" dirty="0">
                <a:latin typeface="Georgia"/>
                <a:cs typeface="Georgia"/>
              </a:rPr>
              <a:t>organ</a:t>
            </a:r>
            <a:r>
              <a:rPr sz="2800" spc="-2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dysfunction</a:t>
            </a:r>
            <a:endParaRPr sz="2800" dirty="0">
              <a:latin typeface="Georgia"/>
              <a:cs typeface="Georgia"/>
            </a:endParaRPr>
          </a:p>
          <a:p>
            <a:pPr marL="38100">
              <a:lnSpc>
                <a:spcPct val="100000"/>
              </a:lnSpc>
              <a:spcBef>
                <a:spcPts val="590"/>
              </a:spcBef>
            </a:pPr>
            <a:r>
              <a:rPr sz="3525" spc="187" baseline="9456" dirty="0">
                <a:solidFill>
                  <a:srgbClr val="D06248"/>
                </a:solidFill>
                <a:latin typeface="Symbol"/>
                <a:cs typeface="Symbol"/>
              </a:rPr>
              <a:t></a:t>
            </a:r>
            <a:r>
              <a:rPr sz="2800" spc="125" dirty="0">
                <a:latin typeface="Georgia"/>
                <a:cs typeface="Georgia"/>
              </a:rPr>
              <a:t>Antibiotics </a:t>
            </a:r>
            <a:r>
              <a:rPr sz="2800" dirty="0">
                <a:latin typeface="Georgia"/>
                <a:cs typeface="Georgia"/>
              </a:rPr>
              <a:t>– </a:t>
            </a:r>
            <a:r>
              <a:rPr sz="2800" spc="-10" dirty="0">
                <a:latin typeface="Georgia"/>
                <a:cs typeface="Georgia"/>
              </a:rPr>
              <a:t>empirical </a:t>
            </a:r>
            <a:r>
              <a:rPr sz="2800" spc="-5" dirty="0">
                <a:latin typeface="Georgia"/>
                <a:cs typeface="Georgia"/>
              </a:rPr>
              <a:t>to </a:t>
            </a:r>
            <a:r>
              <a:rPr sz="2800" spc="-10" dirty="0">
                <a:latin typeface="Georgia"/>
                <a:cs typeface="Georgia"/>
              </a:rPr>
              <a:t>start</a:t>
            </a:r>
            <a:r>
              <a:rPr sz="2800" spc="-16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with</a:t>
            </a:r>
            <a:endParaRPr sz="2800" dirty="0">
              <a:latin typeface="Georgia"/>
              <a:cs typeface="Georgia"/>
            </a:endParaRPr>
          </a:p>
          <a:p>
            <a:pPr marL="38100">
              <a:lnSpc>
                <a:spcPct val="100000"/>
              </a:lnSpc>
              <a:spcBef>
                <a:spcPts val="700"/>
              </a:spcBef>
            </a:pPr>
            <a:r>
              <a:rPr sz="3525" spc="254" baseline="9456" dirty="0">
                <a:solidFill>
                  <a:srgbClr val="D06248"/>
                </a:solidFill>
                <a:latin typeface="Symbol"/>
                <a:cs typeface="Symbol"/>
              </a:rPr>
              <a:t></a:t>
            </a:r>
            <a:r>
              <a:rPr sz="2800" spc="170" dirty="0">
                <a:latin typeface="Georgia"/>
                <a:cs typeface="Georgia"/>
              </a:rPr>
              <a:t>Surgical </a:t>
            </a:r>
            <a:r>
              <a:rPr sz="2800" spc="-5" dirty="0">
                <a:latin typeface="Georgia"/>
                <a:cs typeface="Georgia"/>
              </a:rPr>
              <a:t>Removal </a:t>
            </a:r>
            <a:r>
              <a:rPr sz="2800" spc="-10" dirty="0">
                <a:latin typeface="Georgia"/>
                <a:cs typeface="Georgia"/>
              </a:rPr>
              <a:t>if</a:t>
            </a:r>
            <a:r>
              <a:rPr sz="2800" spc="-19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required</a:t>
            </a:r>
            <a:endParaRPr sz="2800" dirty="0">
              <a:latin typeface="Georgia"/>
              <a:cs typeface="Georgia"/>
            </a:endParaRPr>
          </a:p>
          <a:p>
            <a:pPr marL="311150" marR="243204" indent="-273050">
              <a:lnSpc>
                <a:spcPct val="100000"/>
              </a:lnSpc>
              <a:spcBef>
                <a:spcPts val="690"/>
              </a:spcBef>
            </a:pPr>
            <a:r>
              <a:rPr sz="3525" spc="397" baseline="9456" dirty="0">
                <a:solidFill>
                  <a:srgbClr val="D06248"/>
                </a:solidFill>
                <a:latin typeface="Symbol"/>
                <a:cs typeface="Symbol"/>
              </a:rPr>
              <a:t></a:t>
            </a:r>
            <a:r>
              <a:rPr sz="2800" spc="265" dirty="0">
                <a:latin typeface="Georgia"/>
                <a:cs typeface="Georgia"/>
              </a:rPr>
              <a:t>Blood </a:t>
            </a:r>
            <a:r>
              <a:rPr sz="2800" spc="-5" dirty="0">
                <a:latin typeface="Georgia"/>
                <a:cs typeface="Georgia"/>
              </a:rPr>
              <a:t>volume expansion, correction of</a:t>
            </a:r>
            <a:r>
              <a:rPr sz="2800" spc="-305" dirty="0">
                <a:latin typeface="Georgia"/>
                <a:cs typeface="Georgia"/>
              </a:rPr>
              <a:t> </a:t>
            </a:r>
            <a:r>
              <a:rPr sz="2800" spc="-60" dirty="0">
                <a:latin typeface="Georgia"/>
                <a:cs typeface="Georgia"/>
              </a:rPr>
              <a:t>acidosis,  </a:t>
            </a:r>
            <a:r>
              <a:rPr lang="en-IN" sz="2800" spc="-5" dirty="0">
                <a:latin typeface="Georgia"/>
                <a:cs typeface="Georgia"/>
              </a:rPr>
              <a:t>V</a:t>
            </a:r>
            <a:r>
              <a:rPr sz="2800" spc="-5" dirty="0" err="1" smtClean="0">
                <a:latin typeface="Georgia"/>
                <a:cs typeface="Georgia"/>
              </a:rPr>
              <a:t>asopressor</a:t>
            </a:r>
            <a:r>
              <a:rPr sz="2800" spc="-5" dirty="0" smtClean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agents, </a:t>
            </a:r>
            <a:r>
              <a:rPr sz="2800" spc="-5" dirty="0">
                <a:latin typeface="Georgia"/>
                <a:cs typeface="Georgia"/>
              </a:rPr>
              <a:t>correction of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spc="-5" dirty="0">
                <a:latin typeface="Georgia"/>
                <a:cs typeface="Georgia"/>
              </a:rPr>
              <a:t>hypoglycaemia</a:t>
            </a:r>
            <a:endParaRPr sz="2800" dirty="0">
              <a:latin typeface="Georgia"/>
              <a:cs typeface="Georgia"/>
            </a:endParaRPr>
          </a:p>
          <a:p>
            <a:pPr marL="311150" marR="30480" indent="-273050">
              <a:lnSpc>
                <a:spcPct val="100000"/>
              </a:lnSpc>
              <a:spcBef>
                <a:spcPts val="700"/>
              </a:spcBef>
            </a:pPr>
            <a:r>
              <a:rPr sz="3525" spc="472" baseline="9456" dirty="0">
                <a:solidFill>
                  <a:srgbClr val="D06248"/>
                </a:solidFill>
                <a:latin typeface="Symbol"/>
                <a:cs typeface="Symbol"/>
              </a:rPr>
              <a:t></a:t>
            </a:r>
            <a:r>
              <a:rPr sz="2800" spc="315" dirty="0">
                <a:latin typeface="Georgia"/>
                <a:cs typeface="Georgia"/>
              </a:rPr>
              <a:t>Lung </a:t>
            </a:r>
            <a:r>
              <a:rPr sz="2800" spc="-10" dirty="0">
                <a:latin typeface="Georgia"/>
                <a:cs typeface="Georgia"/>
              </a:rPr>
              <a:t>protective </a:t>
            </a:r>
            <a:r>
              <a:rPr sz="2800" spc="-5" dirty="0">
                <a:latin typeface="Georgia"/>
                <a:cs typeface="Georgia"/>
              </a:rPr>
              <a:t>ventilation </a:t>
            </a:r>
            <a:r>
              <a:rPr sz="2800" dirty="0">
                <a:latin typeface="Georgia"/>
                <a:cs typeface="Georgia"/>
              </a:rPr>
              <a:t>– low </a:t>
            </a:r>
            <a:r>
              <a:rPr sz="2800" spc="-10" dirty="0">
                <a:latin typeface="Georgia"/>
                <a:cs typeface="Georgia"/>
              </a:rPr>
              <a:t>tidal </a:t>
            </a:r>
            <a:r>
              <a:rPr sz="2800" spc="-5" dirty="0">
                <a:latin typeface="Georgia"/>
                <a:cs typeface="Georgia"/>
              </a:rPr>
              <a:t>volumes</a:t>
            </a:r>
            <a:r>
              <a:rPr sz="2800" spc="-345" dirty="0">
                <a:latin typeface="Georgia"/>
                <a:cs typeface="Georgia"/>
              </a:rPr>
              <a:t> </a:t>
            </a:r>
            <a:r>
              <a:rPr sz="2800" spc="-755" dirty="0">
                <a:latin typeface="Georgia"/>
                <a:cs typeface="Georgia"/>
              </a:rPr>
              <a:t>(6 </a:t>
            </a:r>
            <a:r>
              <a:rPr sz="2800" spc="-670" dirty="0">
                <a:latin typeface="Georgia"/>
                <a:cs typeface="Georgia"/>
              </a:rPr>
              <a:t> </a:t>
            </a:r>
            <a:r>
              <a:rPr sz="2800" spc="-5" dirty="0">
                <a:latin typeface="Georgia"/>
                <a:cs typeface="Georgia"/>
              </a:rPr>
              <a:t>ml/kg of </a:t>
            </a:r>
            <a:r>
              <a:rPr sz="2800" spc="-10" dirty="0">
                <a:latin typeface="Georgia"/>
                <a:cs typeface="Georgia"/>
              </a:rPr>
              <a:t>ideal </a:t>
            </a:r>
            <a:r>
              <a:rPr sz="2800" spc="-5" dirty="0">
                <a:latin typeface="Georgia"/>
                <a:cs typeface="Georgia"/>
              </a:rPr>
              <a:t>body</a:t>
            </a:r>
            <a:r>
              <a:rPr sz="2800" spc="-10" dirty="0">
                <a:latin typeface="Georgia"/>
                <a:cs typeface="Georgia"/>
              </a:rPr>
              <a:t> </a:t>
            </a:r>
            <a:r>
              <a:rPr sz="2800" spc="-5" dirty="0">
                <a:latin typeface="Georgia"/>
                <a:cs typeface="Georgia"/>
              </a:rPr>
              <a:t>weight)</a:t>
            </a:r>
            <a:endParaRPr sz="280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9450" y="426720"/>
            <a:ext cx="523494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rgbClr val="7A9799"/>
                </a:solidFill>
              </a:rPr>
              <a:t>Acute Myocardial</a:t>
            </a:r>
            <a:r>
              <a:rPr sz="3300" spc="-65" dirty="0">
                <a:solidFill>
                  <a:srgbClr val="7A9799"/>
                </a:solidFill>
              </a:rPr>
              <a:t> </a:t>
            </a:r>
            <a:r>
              <a:rPr sz="3300" spc="-5" dirty="0">
                <a:solidFill>
                  <a:srgbClr val="7A9799"/>
                </a:solidFill>
              </a:rPr>
              <a:t>Infarction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354329" y="1485899"/>
            <a:ext cx="7728584" cy="208026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90"/>
              </a:spcBef>
            </a:pPr>
            <a:r>
              <a:rPr sz="3075" spc="300" baseline="9485" dirty="0">
                <a:solidFill>
                  <a:srgbClr val="D06248"/>
                </a:solidFill>
                <a:latin typeface="Symbol"/>
                <a:cs typeface="Symbol"/>
              </a:rPr>
              <a:t></a:t>
            </a:r>
            <a:r>
              <a:rPr sz="2400" b="1" spc="200" dirty="0">
                <a:latin typeface="Georgia"/>
                <a:cs typeface="Georgia"/>
              </a:rPr>
              <a:t>Before</a:t>
            </a:r>
            <a:r>
              <a:rPr sz="2400" b="1" spc="-10" dirty="0">
                <a:latin typeface="Georgia"/>
                <a:cs typeface="Georgia"/>
              </a:rPr>
              <a:t> </a:t>
            </a:r>
            <a:r>
              <a:rPr sz="2400" b="1" spc="-5" dirty="0">
                <a:latin typeface="Georgia"/>
                <a:cs typeface="Georgia"/>
              </a:rPr>
              <a:t>hospitalization</a:t>
            </a:r>
            <a:endParaRPr sz="2400" dirty="0">
              <a:latin typeface="Georgia"/>
              <a:cs typeface="Georgia"/>
            </a:endParaRPr>
          </a:p>
          <a:p>
            <a:pPr marL="585470" marR="30480" indent="-273050">
              <a:lnSpc>
                <a:spcPct val="100000"/>
              </a:lnSpc>
              <a:spcBef>
                <a:spcPts val="590"/>
              </a:spcBef>
            </a:pPr>
            <a:r>
              <a:rPr sz="2475" spc="705" baseline="15151" dirty="0">
                <a:solidFill>
                  <a:srgbClr val="CCB300"/>
                </a:solidFill>
                <a:latin typeface="Symbol"/>
                <a:cs typeface="Symbol"/>
              </a:rPr>
              <a:t></a:t>
            </a:r>
            <a:r>
              <a:rPr sz="2475" spc="705" baseline="15151" dirty="0">
                <a:solidFill>
                  <a:srgbClr val="CCB3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Sublingual Nitroglycerine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0.4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mg every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5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minutes</a:t>
            </a:r>
            <a:r>
              <a:rPr sz="2400" spc="-280" dirty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till  pain </a:t>
            </a:r>
            <a:r>
              <a:rPr sz="2400" spc="-10" dirty="0">
                <a:solidFill>
                  <a:srgbClr val="636A85"/>
                </a:solidFill>
                <a:latin typeface="Georgia"/>
                <a:cs typeface="Georgia"/>
              </a:rPr>
              <a:t>subsides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(max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3</a:t>
            </a:r>
            <a:r>
              <a:rPr sz="2400" spc="-10" dirty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doses)</a:t>
            </a:r>
            <a:endParaRPr sz="2400" dirty="0">
              <a:latin typeface="Georgia"/>
              <a:cs typeface="Georgia"/>
            </a:endParaRPr>
          </a:p>
          <a:p>
            <a:pPr marL="585470" marR="405765" indent="-273050">
              <a:lnSpc>
                <a:spcPct val="100000"/>
              </a:lnSpc>
              <a:spcBef>
                <a:spcPts val="600"/>
              </a:spcBef>
            </a:pPr>
            <a:r>
              <a:rPr sz="2475" spc="705" baseline="15151" dirty="0">
                <a:solidFill>
                  <a:srgbClr val="CCB300"/>
                </a:solidFill>
                <a:latin typeface="Symbol"/>
                <a:cs typeface="Symbol"/>
              </a:rPr>
              <a:t></a:t>
            </a:r>
            <a:r>
              <a:rPr sz="2475" spc="705" baseline="15151" dirty="0">
                <a:solidFill>
                  <a:srgbClr val="CCB3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Relief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of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Pain: Morphine Injection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10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mg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IV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for</a:t>
            </a:r>
            <a:r>
              <a:rPr sz="2400" spc="-305" dirty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lang="en-IN" sz="2400" spc="-305" dirty="0" smtClean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2400" spc="-5" dirty="0" smtClean="0">
                <a:solidFill>
                  <a:srgbClr val="636A85"/>
                </a:solidFill>
                <a:latin typeface="Georgia"/>
                <a:cs typeface="Georgia"/>
              </a:rPr>
              <a:t>10 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minutes together with IV</a:t>
            </a:r>
            <a:r>
              <a:rPr sz="2400" spc="-40" dirty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2400" spc="-5" dirty="0" err="1" smtClean="0">
                <a:solidFill>
                  <a:srgbClr val="636A85"/>
                </a:solidFill>
                <a:latin typeface="Georgia"/>
                <a:cs typeface="Georgia"/>
              </a:rPr>
              <a:t>Metocl</a:t>
            </a:r>
            <a:r>
              <a:rPr lang="en-IN" sz="2400" spc="-5" dirty="0" smtClean="0">
                <a:solidFill>
                  <a:srgbClr val="636A85"/>
                </a:solidFill>
                <a:latin typeface="Georgia"/>
                <a:cs typeface="Georgia"/>
              </a:rPr>
              <a:t>o</a:t>
            </a:r>
            <a:r>
              <a:rPr sz="2400" spc="-5" dirty="0" err="1" smtClean="0">
                <a:solidFill>
                  <a:srgbClr val="636A85"/>
                </a:solidFill>
                <a:latin typeface="Georgia"/>
                <a:cs typeface="Georgia"/>
              </a:rPr>
              <a:t>pramide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4089" y="3623309"/>
            <a:ext cx="952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30" dirty="0">
                <a:solidFill>
                  <a:srgbClr val="8BACAD"/>
                </a:solidFill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8650" y="3604259"/>
            <a:ext cx="8108315" cy="1518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6740" marR="30607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Georgia"/>
                <a:cs typeface="Georgia"/>
              </a:rPr>
              <a:t>Repeat after 30 </a:t>
            </a:r>
            <a:r>
              <a:rPr sz="2000" dirty="0">
                <a:latin typeface="Georgia"/>
                <a:cs typeface="Georgia"/>
              </a:rPr>
              <a:t>minutes if </a:t>
            </a:r>
            <a:r>
              <a:rPr sz="2000" spc="-5" dirty="0">
                <a:latin typeface="Georgia"/>
                <a:cs typeface="Georgia"/>
              </a:rPr>
              <a:t>necessary </a:t>
            </a:r>
            <a:r>
              <a:rPr sz="2000" dirty="0">
                <a:latin typeface="Georgia"/>
                <a:cs typeface="Georgia"/>
              </a:rPr>
              <a:t>– </a:t>
            </a:r>
            <a:r>
              <a:rPr sz="2000" spc="-5" dirty="0">
                <a:latin typeface="Georgia"/>
                <a:cs typeface="Georgia"/>
              </a:rPr>
              <a:t>alternatively Pethidine or  Bupreonorphine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(SC)</a:t>
            </a:r>
          </a:p>
          <a:p>
            <a:pPr marL="38100">
              <a:lnSpc>
                <a:spcPct val="100000"/>
              </a:lnSpc>
              <a:spcBef>
                <a:spcPts val="600"/>
              </a:spcBef>
            </a:pPr>
            <a:r>
              <a:rPr sz="2475" spc="705" baseline="15151" dirty="0">
                <a:solidFill>
                  <a:srgbClr val="CCB300"/>
                </a:solidFill>
                <a:latin typeface="Symbol"/>
                <a:cs typeface="Symbol"/>
              </a:rPr>
              <a:t></a:t>
            </a:r>
            <a:r>
              <a:rPr sz="2475" spc="705" baseline="15151" dirty="0">
                <a:solidFill>
                  <a:srgbClr val="CCB3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Absolute confinement to bed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-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Oxygen 100%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by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face</a:t>
            </a:r>
            <a:r>
              <a:rPr sz="2400" spc="-280" dirty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mask</a:t>
            </a:r>
            <a:endParaRPr sz="2400" dirty="0">
              <a:latin typeface="Georgia"/>
              <a:cs typeface="Georgia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</a:pPr>
            <a:r>
              <a:rPr sz="2475" spc="705" baseline="15151" dirty="0">
                <a:solidFill>
                  <a:srgbClr val="CCB300"/>
                </a:solidFill>
                <a:latin typeface="Symbol"/>
                <a:cs typeface="Symbol"/>
              </a:rPr>
              <a:t></a:t>
            </a:r>
            <a:r>
              <a:rPr sz="2475" spc="705" baseline="15151" dirty="0">
                <a:solidFill>
                  <a:srgbClr val="CCB3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Antiplatelet therapy </a:t>
            </a:r>
            <a:r>
              <a:rPr sz="2400" dirty="0">
                <a:solidFill>
                  <a:srgbClr val="636A85"/>
                </a:solidFill>
                <a:latin typeface="Georgia"/>
                <a:cs typeface="Georgia"/>
              </a:rPr>
              <a:t>– </a:t>
            </a:r>
            <a:r>
              <a:rPr sz="2400" spc="-10" dirty="0">
                <a:solidFill>
                  <a:srgbClr val="636A85"/>
                </a:solidFill>
                <a:latin typeface="Georgia"/>
                <a:cs typeface="Georgia"/>
              </a:rPr>
              <a:t>80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to 160 mg Aspirin to be</a:t>
            </a:r>
            <a:r>
              <a:rPr sz="2400" spc="-254" dirty="0">
                <a:solidFill>
                  <a:srgbClr val="636A85"/>
                </a:solidFill>
                <a:latin typeface="Georgia"/>
                <a:cs typeface="Georgia"/>
              </a:rPr>
              <a:t> </a:t>
            </a:r>
            <a:r>
              <a:rPr sz="2400" spc="-5" dirty="0">
                <a:solidFill>
                  <a:srgbClr val="636A85"/>
                </a:solidFill>
                <a:latin typeface="Georgia"/>
                <a:cs typeface="Georgia"/>
              </a:rPr>
              <a:t>chewed</a:t>
            </a:r>
            <a:endParaRPr sz="240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3428" y="426720"/>
            <a:ext cx="6338571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rgbClr val="7A9799"/>
                </a:solidFill>
              </a:rPr>
              <a:t>AMI </a:t>
            </a:r>
            <a:r>
              <a:rPr sz="3300" dirty="0">
                <a:solidFill>
                  <a:srgbClr val="7A9799"/>
                </a:solidFill>
              </a:rPr>
              <a:t>– </a:t>
            </a:r>
            <a:r>
              <a:rPr sz="3300" spc="-5" dirty="0">
                <a:solidFill>
                  <a:srgbClr val="7A9799"/>
                </a:solidFill>
              </a:rPr>
              <a:t>after</a:t>
            </a:r>
            <a:r>
              <a:rPr sz="3300" spc="-70" dirty="0">
                <a:solidFill>
                  <a:srgbClr val="7A9799"/>
                </a:solidFill>
              </a:rPr>
              <a:t> </a:t>
            </a:r>
            <a:r>
              <a:rPr sz="3300" spc="-5" dirty="0">
                <a:solidFill>
                  <a:srgbClr val="7A9799"/>
                </a:solidFill>
              </a:rPr>
              <a:t>hospitalization</a:t>
            </a:r>
            <a:endParaRPr sz="3300" dirty="0"/>
          </a:p>
        </p:txBody>
      </p:sp>
      <p:sp>
        <p:nvSpPr>
          <p:cNvPr id="3" name="object 3"/>
          <p:cNvSpPr txBox="1"/>
          <p:nvPr/>
        </p:nvSpPr>
        <p:spPr>
          <a:xfrm>
            <a:off x="354329" y="1507489"/>
            <a:ext cx="8484871" cy="434213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311150" indent="-273050">
              <a:lnSpc>
                <a:spcPct val="100000"/>
              </a:lnSpc>
              <a:spcBef>
                <a:spcPts val="520"/>
              </a:spcBef>
              <a:buClr>
                <a:srgbClr val="D06248"/>
              </a:buClr>
              <a:buSzPct val="85294"/>
              <a:buFont typeface="Symbol"/>
              <a:buChar char=""/>
              <a:tabLst>
                <a:tab pos="311150" algn="l"/>
              </a:tabLst>
            </a:pPr>
            <a:r>
              <a:rPr sz="1700" dirty="0">
                <a:latin typeface="Georgia"/>
                <a:cs typeface="Georgia"/>
              </a:rPr>
              <a:t>Bed</a:t>
            </a:r>
            <a:r>
              <a:rPr sz="1700" spc="-5" dirty="0">
                <a:latin typeface="Georgia"/>
                <a:cs typeface="Georgia"/>
              </a:rPr>
              <a:t> </a:t>
            </a:r>
            <a:r>
              <a:rPr sz="1700" dirty="0">
                <a:latin typeface="Georgia"/>
                <a:cs typeface="Georgia"/>
              </a:rPr>
              <a:t>Rest</a:t>
            </a:r>
          </a:p>
          <a:p>
            <a:pPr marL="311150" marR="200025" indent="-273050">
              <a:lnSpc>
                <a:spcPct val="100000"/>
              </a:lnSpc>
              <a:spcBef>
                <a:spcPts val="420"/>
              </a:spcBef>
              <a:buClr>
                <a:srgbClr val="D06248"/>
              </a:buClr>
              <a:buSzPct val="85294"/>
              <a:buFont typeface="Symbol"/>
              <a:buChar char=""/>
              <a:tabLst>
                <a:tab pos="311150" algn="l"/>
              </a:tabLst>
            </a:pPr>
            <a:r>
              <a:rPr sz="1700" dirty="0">
                <a:latin typeface="Georgia"/>
                <a:cs typeface="Georgia"/>
              </a:rPr>
              <a:t>Maintenance of blood volume and </a:t>
            </a:r>
            <a:r>
              <a:rPr sz="1700" spc="-5" dirty="0">
                <a:latin typeface="Georgia"/>
                <a:cs typeface="Georgia"/>
              </a:rPr>
              <a:t>tissue </a:t>
            </a:r>
            <a:r>
              <a:rPr sz="1700" dirty="0">
                <a:latin typeface="Georgia"/>
                <a:cs typeface="Georgia"/>
              </a:rPr>
              <a:t>perfusion – elevated lower limbs and </a:t>
            </a:r>
            <a:r>
              <a:rPr sz="1700" spc="-440" dirty="0" smtClean="0">
                <a:latin typeface="Georgia"/>
                <a:cs typeface="Georgia"/>
              </a:rPr>
              <a:t>I</a:t>
            </a:r>
            <a:r>
              <a:rPr lang="en-IN" sz="1700" spc="-440" dirty="0" smtClean="0">
                <a:latin typeface="Georgia"/>
                <a:cs typeface="Georgia"/>
              </a:rPr>
              <a:t>   </a:t>
            </a:r>
            <a:r>
              <a:rPr sz="1700" spc="-440" dirty="0" smtClean="0">
                <a:latin typeface="Georgia"/>
                <a:cs typeface="Georgia"/>
              </a:rPr>
              <a:t>V</a:t>
            </a:r>
            <a:r>
              <a:rPr lang="en-IN" sz="1700" spc="-440" dirty="0" smtClean="0">
                <a:latin typeface="Georgia"/>
                <a:cs typeface="Georgia"/>
              </a:rPr>
              <a:t> </a:t>
            </a:r>
            <a:r>
              <a:rPr sz="1700" spc="-440" dirty="0" smtClean="0">
                <a:latin typeface="Georgia"/>
                <a:cs typeface="Georgia"/>
              </a:rPr>
              <a:t> </a:t>
            </a:r>
            <a:r>
              <a:rPr sz="1700" spc="-405" dirty="0" smtClean="0">
                <a:latin typeface="Georgia"/>
                <a:cs typeface="Georgia"/>
              </a:rPr>
              <a:t> </a:t>
            </a:r>
            <a:r>
              <a:rPr lang="en-IN" sz="1700" spc="-405" dirty="0" smtClean="0">
                <a:latin typeface="Georgia"/>
                <a:cs typeface="Georgia"/>
              </a:rPr>
              <a:t> </a:t>
            </a:r>
            <a:r>
              <a:rPr sz="1700" dirty="0" smtClean="0">
                <a:latin typeface="Georgia"/>
                <a:cs typeface="Georgia"/>
              </a:rPr>
              <a:t>fluid </a:t>
            </a:r>
            <a:r>
              <a:rPr sz="1700" dirty="0">
                <a:latin typeface="Georgia"/>
                <a:cs typeface="Georgia"/>
              </a:rPr>
              <a:t>5% </a:t>
            </a:r>
            <a:r>
              <a:rPr sz="1700" spc="-5" dirty="0">
                <a:latin typeface="Georgia"/>
                <a:cs typeface="Georgia"/>
              </a:rPr>
              <a:t>Dextrose </a:t>
            </a:r>
            <a:r>
              <a:rPr sz="1700" dirty="0">
                <a:latin typeface="Georgia"/>
                <a:cs typeface="Georgia"/>
              </a:rPr>
              <a:t>– CVP or</a:t>
            </a:r>
            <a:r>
              <a:rPr sz="1700" spc="-5" dirty="0">
                <a:latin typeface="Georgia"/>
                <a:cs typeface="Georgia"/>
              </a:rPr>
              <a:t> PAOP</a:t>
            </a:r>
            <a:endParaRPr sz="1700" dirty="0">
              <a:latin typeface="Georgia"/>
              <a:cs typeface="Georgia"/>
            </a:endParaRPr>
          </a:p>
          <a:p>
            <a:pPr marL="311150" marR="368300" indent="-273050">
              <a:lnSpc>
                <a:spcPct val="100000"/>
              </a:lnSpc>
              <a:spcBef>
                <a:spcPts val="420"/>
              </a:spcBef>
              <a:buClr>
                <a:srgbClr val="D06248"/>
              </a:buClr>
              <a:buSzPct val="85294"/>
              <a:buFont typeface="Symbol"/>
              <a:buChar char=""/>
              <a:tabLst>
                <a:tab pos="311150" algn="l"/>
              </a:tabLst>
            </a:pPr>
            <a:r>
              <a:rPr sz="1700" dirty="0">
                <a:latin typeface="Georgia"/>
                <a:cs typeface="Georgia"/>
              </a:rPr>
              <a:t>Treatment of hypotension </a:t>
            </a:r>
            <a:r>
              <a:rPr sz="1700" spc="-5" dirty="0">
                <a:latin typeface="Georgia"/>
                <a:cs typeface="Georgia"/>
              </a:rPr>
              <a:t>(to decrease </a:t>
            </a:r>
            <a:r>
              <a:rPr sz="1700" dirty="0">
                <a:latin typeface="Georgia"/>
                <a:cs typeface="Georgia"/>
              </a:rPr>
              <a:t>preload and </a:t>
            </a:r>
            <a:r>
              <a:rPr sz="1700" spc="-5" dirty="0">
                <a:latin typeface="Georgia"/>
                <a:cs typeface="Georgia"/>
              </a:rPr>
              <a:t>increase CO) </a:t>
            </a:r>
            <a:r>
              <a:rPr sz="1700" dirty="0">
                <a:latin typeface="Georgia"/>
                <a:cs typeface="Georgia"/>
              </a:rPr>
              <a:t>– </a:t>
            </a:r>
            <a:r>
              <a:rPr sz="1700" spc="-5" dirty="0">
                <a:latin typeface="Georgia"/>
                <a:cs typeface="Georgia"/>
              </a:rPr>
              <a:t>IV </a:t>
            </a:r>
            <a:r>
              <a:rPr sz="1700" spc="-100" dirty="0">
                <a:latin typeface="Georgia"/>
                <a:cs typeface="Georgia"/>
              </a:rPr>
              <a:t>inotropic  </a:t>
            </a:r>
            <a:r>
              <a:rPr sz="1700" spc="-5" dirty="0">
                <a:latin typeface="Georgia"/>
                <a:cs typeface="Georgia"/>
              </a:rPr>
              <a:t>drugs </a:t>
            </a:r>
            <a:r>
              <a:rPr sz="1700" dirty="0">
                <a:latin typeface="Georgia"/>
                <a:cs typeface="Georgia"/>
              </a:rPr>
              <a:t>– Dopamine or Dobutamine or IV</a:t>
            </a:r>
            <a:r>
              <a:rPr sz="1700" spc="-25" dirty="0">
                <a:latin typeface="Georgia"/>
                <a:cs typeface="Georgia"/>
              </a:rPr>
              <a:t> </a:t>
            </a:r>
            <a:r>
              <a:rPr sz="1700" dirty="0">
                <a:latin typeface="Georgia"/>
                <a:cs typeface="Georgia"/>
              </a:rPr>
              <a:t>furosemide</a:t>
            </a:r>
          </a:p>
          <a:p>
            <a:pPr marL="311150" indent="-273050">
              <a:lnSpc>
                <a:spcPct val="100000"/>
              </a:lnSpc>
              <a:spcBef>
                <a:spcPts val="430"/>
              </a:spcBef>
              <a:buClr>
                <a:srgbClr val="D06248"/>
              </a:buClr>
              <a:buSzPct val="85294"/>
              <a:buFont typeface="Symbol"/>
              <a:buChar char=""/>
              <a:tabLst>
                <a:tab pos="311150" algn="l"/>
              </a:tabLst>
            </a:pPr>
            <a:r>
              <a:rPr sz="1700" spc="-5" dirty="0">
                <a:latin typeface="Georgia"/>
                <a:cs typeface="Georgia"/>
              </a:rPr>
              <a:t>Correction </a:t>
            </a:r>
            <a:r>
              <a:rPr sz="1700" dirty="0">
                <a:latin typeface="Georgia"/>
                <a:cs typeface="Georgia"/>
              </a:rPr>
              <a:t>of acidosis – sod. Bicarbonate</a:t>
            </a:r>
            <a:r>
              <a:rPr sz="1700" spc="-25" dirty="0">
                <a:latin typeface="Georgia"/>
                <a:cs typeface="Georgia"/>
              </a:rPr>
              <a:t> </a:t>
            </a:r>
            <a:r>
              <a:rPr sz="1700" dirty="0">
                <a:latin typeface="Georgia"/>
                <a:cs typeface="Georgia"/>
              </a:rPr>
              <a:t>infusion</a:t>
            </a:r>
          </a:p>
          <a:p>
            <a:pPr marL="311150" marR="30480" indent="-273050">
              <a:lnSpc>
                <a:spcPct val="100000"/>
              </a:lnSpc>
              <a:spcBef>
                <a:spcPts val="420"/>
              </a:spcBef>
              <a:buClr>
                <a:srgbClr val="D06248"/>
              </a:buClr>
              <a:buSzPct val="85294"/>
              <a:buFont typeface="Symbol"/>
              <a:buChar char=""/>
              <a:tabLst>
                <a:tab pos="311150" algn="l"/>
              </a:tabLst>
            </a:pPr>
            <a:r>
              <a:rPr sz="1700" dirty="0">
                <a:latin typeface="Georgia"/>
                <a:cs typeface="Georgia"/>
              </a:rPr>
              <a:t>Prevention of arrhythmia – </a:t>
            </a:r>
            <a:r>
              <a:rPr sz="1700" spc="-5" dirty="0">
                <a:latin typeface="Georgia"/>
                <a:cs typeface="Georgia"/>
              </a:rPr>
              <a:t>IV </a:t>
            </a:r>
            <a:r>
              <a:rPr sz="1700" dirty="0">
                <a:latin typeface="Georgia"/>
                <a:cs typeface="Georgia"/>
              </a:rPr>
              <a:t>Beta blockers – Propranolol </a:t>
            </a:r>
            <a:r>
              <a:rPr sz="1700" spc="-5" dirty="0">
                <a:latin typeface="Georgia"/>
                <a:cs typeface="Georgia"/>
              </a:rPr>
              <a:t>(0.1 mg/kg </a:t>
            </a:r>
            <a:r>
              <a:rPr sz="1700" dirty="0">
                <a:latin typeface="Georgia"/>
                <a:cs typeface="Georgia"/>
              </a:rPr>
              <a:t>in 3 </a:t>
            </a:r>
            <a:r>
              <a:rPr sz="1700" spc="-125" dirty="0">
                <a:latin typeface="Georgia"/>
                <a:cs typeface="Georgia"/>
              </a:rPr>
              <a:t>divided  </a:t>
            </a:r>
            <a:r>
              <a:rPr sz="1700" dirty="0">
                <a:latin typeface="Georgia"/>
                <a:cs typeface="Georgia"/>
              </a:rPr>
              <a:t>doses at </a:t>
            </a:r>
            <a:r>
              <a:rPr sz="1700" spc="-5" dirty="0">
                <a:latin typeface="Georgia"/>
                <a:cs typeface="Georgia"/>
              </a:rPr>
              <a:t>5-10 </a:t>
            </a:r>
            <a:r>
              <a:rPr sz="1700" dirty="0">
                <a:latin typeface="Georgia"/>
                <a:cs typeface="Georgia"/>
              </a:rPr>
              <a:t>minutes interval followed </a:t>
            </a:r>
            <a:r>
              <a:rPr sz="1700" spc="5" dirty="0">
                <a:latin typeface="Georgia"/>
                <a:cs typeface="Georgia"/>
              </a:rPr>
              <a:t>by </a:t>
            </a:r>
            <a:r>
              <a:rPr sz="1700" dirty="0">
                <a:latin typeface="Georgia"/>
                <a:cs typeface="Georgia"/>
              </a:rPr>
              <a:t>orally every 6 hourly) …</a:t>
            </a:r>
            <a:r>
              <a:rPr sz="1700" spc="-65" dirty="0">
                <a:latin typeface="Georgia"/>
                <a:cs typeface="Georgia"/>
              </a:rPr>
              <a:t> </a:t>
            </a:r>
            <a:r>
              <a:rPr sz="1700" dirty="0">
                <a:latin typeface="Georgia"/>
                <a:cs typeface="Georgia"/>
              </a:rPr>
              <a:t>.</a:t>
            </a:r>
          </a:p>
          <a:p>
            <a:pPr marL="311150">
              <a:lnSpc>
                <a:spcPct val="100000"/>
              </a:lnSpc>
            </a:pPr>
            <a:r>
              <a:rPr sz="1700" spc="-5" dirty="0">
                <a:latin typeface="Georgia"/>
                <a:cs typeface="Georgia"/>
              </a:rPr>
              <a:t>Tachyarrhythmia (IV </a:t>
            </a:r>
            <a:r>
              <a:rPr sz="1700" dirty="0">
                <a:latin typeface="Georgia"/>
                <a:cs typeface="Georgia"/>
              </a:rPr>
              <a:t>Lignocaine – 1 – 2 </a:t>
            </a:r>
            <a:r>
              <a:rPr sz="1700" spc="-5" dirty="0">
                <a:latin typeface="Georgia"/>
                <a:cs typeface="Georgia"/>
              </a:rPr>
              <a:t>mg/minute IV </a:t>
            </a:r>
            <a:r>
              <a:rPr sz="1700" spc="5" dirty="0">
                <a:latin typeface="Georgia"/>
                <a:cs typeface="Georgia"/>
              </a:rPr>
              <a:t>or </a:t>
            </a:r>
            <a:r>
              <a:rPr sz="1700" dirty="0">
                <a:latin typeface="Georgia"/>
                <a:cs typeface="Georgia"/>
              </a:rPr>
              <a:t>Procainamide)</a:t>
            </a:r>
          </a:p>
          <a:p>
            <a:pPr marL="311150" indent="-273050">
              <a:lnSpc>
                <a:spcPct val="100000"/>
              </a:lnSpc>
              <a:spcBef>
                <a:spcPts val="430"/>
              </a:spcBef>
              <a:buClr>
                <a:srgbClr val="D06248"/>
              </a:buClr>
              <a:buSzPct val="85294"/>
              <a:buFont typeface="Symbol"/>
              <a:buChar char=""/>
              <a:tabLst>
                <a:tab pos="311150" algn="l"/>
              </a:tabLst>
            </a:pPr>
            <a:r>
              <a:rPr sz="1700" dirty="0">
                <a:latin typeface="Georgia"/>
                <a:cs typeface="Georgia"/>
              </a:rPr>
              <a:t>Continue </a:t>
            </a:r>
            <a:r>
              <a:rPr sz="1700" spc="-5" dirty="0">
                <a:latin typeface="Georgia"/>
                <a:cs typeface="Georgia"/>
              </a:rPr>
              <a:t>IV </a:t>
            </a:r>
            <a:r>
              <a:rPr sz="1700" dirty="0">
                <a:latin typeface="Georgia"/>
                <a:cs typeface="Georgia"/>
              </a:rPr>
              <a:t>Vasodilators (GTN) or</a:t>
            </a:r>
            <a:r>
              <a:rPr sz="1700" spc="-25" dirty="0">
                <a:latin typeface="Georgia"/>
                <a:cs typeface="Georgia"/>
              </a:rPr>
              <a:t> </a:t>
            </a:r>
            <a:r>
              <a:rPr sz="1700" spc="-5" dirty="0">
                <a:latin typeface="Georgia"/>
                <a:cs typeface="Georgia"/>
              </a:rPr>
              <a:t>Nitroprusside</a:t>
            </a:r>
            <a:endParaRPr sz="1700" dirty="0">
              <a:latin typeface="Georgia"/>
              <a:cs typeface="Georgia"/>
            </a:endParaRPr>
          </a:p>
          <a:p>
            <a:pPr marL="311150" marR="207645" indent="-273050">
              <a:lnSpc>
                <a:spcPct val="100000"/>
              </a:lnSpc>
              <a:spcBef>
                <a:spcPts val="420"/>
              </a:spcBef>
              <a:buClr>
                <a:srgbClr val="D06248"/>
              </a:buClr>
              <a:buSzPct val="85294"/>
              <a:buFont typeface="Symbol"/>
              <a:buChar char=""/>
              <a:tabLst>
                <a:tab pos="311150" algn="l"/>
              </a:tabLst>
            </a:pPr>
            <a:r>
              <a:rPr sz="1700" dirty="0">
                <a:latin typeface="Georgia"/>
                <a:cs typeface="Georgia"/>
              </a:rPr>
              <a:t>Thrombolytic Therapy – continue with </a:t>
            </a:r>
            <a:r>
              <a:rPr sz="1700" spc="-5" dirty="0">
                <a:latin typeface="Georgia"/>
                <a:cs typeface="Georgia"/>
              </a:rPr>
              <a:t>Aspirin </a:t>
            </a:r>
            <a:r>
              <a:rPr sz="1700" dirty="0">
                <a:latin typeface="Georgia"/>
                <a:cs typeface="Georgia"/>
              </a:rPr>
              <a:t>and </a:t>
            </a:r>
            <a:r>
              <a:rPr sz="1700" spc="-5" dirty="0">
                <a:latin typeface="Georgia"/>
                <a:cs typeface="Georgia"/>
              </a:rPr>
              <a:t>start </a:t>
            </a:r>
            <a:r>
              <a:rPr sz="1700" dirty="0">
                <a:latin typeface="Georgia"/>
                <a:cs typeface="Georgia"/>
              </a:rPr>
              <a:t>Streptokinase or  </a:t>
            </a:r>
            <a:r>
              <a:rPr sz="1700" spc="-5" dirty="0">
                <a:latin typeface="Georgia"/>
                <a:cs typeface="Georgia"/>
              </a:rPr>
              <a:t>Urokinase </a:t>
            </a:r>
            <a:r>
              <a:rPr sz="1700" spc="5" dirty="0">
                <a:latin typeface="Georgia"/>
                <a:cs typeface="Georgia"/>
              </a:rPr>
              <a:t>or </a:t>
            </a:r>
            <a:r>
              <a:rPr sz="1700" spc="-5" dirty="0">
                <a:latin typeface="Georgia"/>
                <a:cs typeface="Georgia"/>
              </a:rPr>
              <a:t>Alteplase (rt-PA) </a:t>
            </a:r>
            <a:r>
              <a:rPr sz="1700" dirty="0">
                <a:latin typeface="Georgia"/>
                <a:cs typeface="Georgia"/>
              </a:rPr>
              <a:t>or </a:t>
            </a:r>
            <a:r>
              <a:rPr sz="1700" spc="-5" dirty="0">
                <a:latin typeface="Georgia"/>
                <a:cs typeface="Georgia"/>
              </a:rPr>
              <a:t>tenecteplase </a:t>
            </a:r>
            <a:r>
              <a:rPr sz="1700" dirty="0">
                <a:latin typeface="Georgia"/>
                <a:cs typeface="Georgia"/>
              </a:rPr>
              <a:t>… </a:t>
            </a:r>
            <a:r>
              <a:rPr sz="1700" spc="-5" dirty="0">
                <a:latin typeface="Georgia"/>
                <a:cs typeface="Georgia"/>
              </a:rPr>
              <a:t>2.5 </a:t>
            </a:r>
            <a:r>
              <a:rPr sz="1700" dirty="0">
                <a:latin typeface="Georgia"/>
                <a:cs typeface="Georgia"/>
              </a:rPr>
              <a:t>lac </a:t>
            </a:r>
            <a:r>
              <a:rPr sz="1700" spc="-5" dirty="0">
                <a:latin typeface="Georgia"/>
                <a:cs typeface="Georgia"/>
              </a:rPr>
              <a:t>IU IV </a:t>
            </a:r>
            <a:r>
              <a:rPr sz="1700" dirty="0">
                <a:latin typeface="Georgia"/>
                <a:cs typeface="Georgia"/>
              </a:rPr>
              <a:t>over </a:t>
            </a:r>
            <a:r>
              <a:rPr sz="1700" spc="-5" dirty="0">
                <a:latin typeface="Georgia"/>
                <a:cs typeface="Georgia"/>
              </a:rPr>
              <a:t>10 </a:t>
            </a:r>
            <a:r>
              <a:rPr sz="1700" dirty="0">
                <a:latin typeface="Georgia"/>
                <a:cs typeface="Georgia"/>
              </a:rPr>
              <a:t>minutes  followed by 5 Lac </a:t>
            </a:r>
            <a:r>
              <a:rPr sz="1700" spc="-5" dirty="0">
                <a:latin typeface="Georgia"/>
                <a:cs typeface="Georgia"/>
              </a:rPr>
              <a:t>IU </a:t>
            </a:r>
            <a:r>
              <a:rPr sz="1700" dirty="0">
                <a:latin typeface="Georgia"/>
                <a:cs typeface="Georgia"/>
              </a:rPr>
              <a:t>over next </a:t>
            </a:r>
            <a:r>
              <a:rPr sz="1700" spc="-5" dirty="0">
                <a:latin typeface="Georgia"/>
                <a:cs typeface="Georgia"/>
              </a:rPr>
              <a:t>60 </a:t>
            </a:r>
            <a:r>
              <a:rPr sz="1700" dirty="0">
                <a:latin typeface="Georgia"/>
                <a:cs typeface="Georgia"/>
              </a:rPr>
              <a:t>minutes …. </a:t>
            </a:r>
            <a:r>
              <a:rPr sz="1700" spc="-5" dirty="0">
                <a:latin typeface="Georgia"/>
                <a:cs typeface="Georgia"/>
              </a:rPr>
              <a:t>100 mg for </a:t>
            </a:r>
            <a:r>
              <a:rPr sz="1700" dirty="0">
                <a:latin typeface="Georgia"/>
                <a:cs typeface="Georgia"/>
              </a:rPr>
              <a:t>1 </a:t>
            </a:r>
            <a:r>
              <a:rPr sz="1700" spc="-5" dirty="0">
                <a:latin typeface="Georgia"/>
                <a:cs typeface="Georgia"/>
              </a:rPr>
              <a:t>hr 15 </a:t>
            </a:r>
            <a:r>
              <a:rPr sz="1700" dirty="0">
                <a:latin typeface="Georgia"/>
                <a:cs typeface="Georgia"/>
              </a:rPr>
              <a:t>mg – </a:t>
            </a:r>
            <a:r>
              <a:rPr sz="1700" spc="-5" dirty="0">
                <a:latin typeface="Georgia"/>
                <a:cs typeface="Georgia"/>
              </a:rPr>
              <a:t>50 </a:t>
            </a:r>
            <a:r>
              <a:rPr sz="1700" dirty="0">
                <a:latin typeface="Georgia"/>
                <a:cs typeface="Georgia"/>
              </a:rPr>
              <a:t>mg – 15  mg … </a:t>
            </a:r>
            <a:r>
              <a:rPr sz="1700" spc="-5" dirty="0">
                <a:latin typeface="Georgia"/>
                <a:cs typeface="Georgia"/>
              </a:rPr>
              <a:t>PCI (stent</a:t>
            </a:r>
            <a:r>
              <a:rPr sz="1700" spc="-20" dirty="0">
                <a:latin typeface="Georgia"/>
                <a:cs typeface="Georgia"/>
              </a:rPr>
              <a:t> </a:t>
            </a:r>
            <a:r>
              <a:rPr sz="1700" dirty="0">
                <a:latin typeface="Georgia"/>
                <a:cs typeface="Georgia"/>
              </a:rPr>
              <a:t>implantation)</a:t>
            </a:r>
          </a:p>
          <a:p>
            <a:pPr marL="311150" indent="-273050">
              <a:lnSpc>
                <a:spcPct val="100000"/>
              </a:lnSpc>
              <a:spcBef>
                <a:spcPts val="430"/>
              </a:spcBef>
              <a:buClr>
                <a:srgbClr val="D06248"/>
              </a:buClr>
              <a:buSzPct val="85294"/>
              <a:buFont typeface="Symbol"/>
              <a:buChar char=""/>
              <a:tabLst>
                <a:tab pos="311150" algn="l"/>
              </a:tabLst>
            </a:pPr>
            <a:r>
              <a:rPr sz="1700" dirty="0">
                <a:latin typeface="Georgia"/>
                <a:cs typeface="Georgia"/>
              </a:rPr>
              <a:t>Prevention of remodeling and </a:t>
            </a:r>
            <a:r>
              <a:rPr sz="1700" spc="-5" dirty="0">
                <a:latin typeface="Georgia"/>
                <a:cs typeface="Georgia"/>
              </a:rPr>
              <a:t>future </a:t>
            </a:r>
            <a:r>
              <a:rPr sz="1700" dirty="0">
                <a:latin typeface="Georgia"/>
                <a:cs typeface="Georgia"/>
              </a:rPr>
              <a:t>attacks – </a:t>
            </a:r>
            <a:r>
              <a:rPr sz="1700" spc="-5" dirty="0">
                <a:latin typeface="Georgia"/>
                <a:cs typeface="Georgia"/>
              </a:rPr>
              <a:t>ACEIs </a:t>
            </a:r>
            <a:r>
              <a:rPr sz="1700" spc="5" dirty="0">
                <a:latin typeface="Georgia"/>
                <a:cs typeface="Georgia"/>
              </a:rPr>
              <a:t>or </a:t>
            </a:r>
            <a:r>
              <a:rPr sz="1700" dirty="0">
                <a:latin typeface="Georgia"/>
                <a:cs typeface="Georgia"/>
              </a:rPr>
              <a:t>ARBs Platelet</a:t>
            </a:r>
            <a:r>
              <a:rPr sz="1700" spc="-80" dirty="0">
                <a:latin typeface="Georgia"/>
                <a:cs typeface="Georgia"/>
              </a:rPr>
              <a:t> </a:t>
            </a:r>
            <a:r>
              <a:rPr sz="1700" dirty="0">
                <a:latin typeface="Georgia"/>
                <a:cs typeface="Georgia"/>
              </a:rPr>
              <a:t>inhibitors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426720"/>
            <a:ext cx="853440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rgbClr val="7A9799"/>
                </a:solidFill>
              </a:rPr>
              <a:t>Anaphylactic shock</a:t>
            </a:r>
            <a:r>
              <a:rPr sz="3300" spc="-70" dirty="0">
                <a:solidFill>
                  <a:srgbClr val="7A9799"/>
                </a:solidFill>
              </a:rPr>
              <a:t> </a:t>
            </a:r>
            <a:r>
              <a:rPr sz="3300" spc="-5" dirty="0">
                <a:solidFill>
                  <a:srgbClr val="7A9799"/>
                </a:solidFill>
              </a:rPr>
              <a:t>Management</a:t>
            </a:r>
            <a:endParaRPr sz="3300" dirty="0"/>
          </a:p>
        </p:txBody>
      </p:sp>
      <p:sp>
        <p:nvSpPr>
          <p:cNvPr id="3" name="object 3"/>
          <p:cNvSpPr txBox="1"/>
          <p:nvPr/>
        </p:nvSpPr>
        <p:spPr>
          <a:xfrm>
            <a:off x="354329" y="1498599"/>
            <a:ext cx="8368665" cy="4095993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11150" indent="-273050">
              <a:lnSpc>
                <a:spcPct val="100000"/>
              </a:lnSpc>
              <a:spcBef>
                <a:spcPts val="580"/>
              </a:spcBef>
              <a:buClr>
                <a:srgbClr val="D06248"/>
              </a:buClr>
              <a:buSzPct val="84210"/>
              <a:buFont typeface="Symbol"/>
              <a:buChar char=""/>
              <a:tabLst>
                <a:tab pos="311150" algn="l"/>
              </a:tabLst>
            </a:pPr>
            <a:r>
              <a:rPr sz="1900" spc="-5" dirty="0">
                <a:latin typeface="Georgia"/>
                <a:cs typeface="Georgia"/>
              </a:rPr>
              <a:t>Lay </a:t>
            </a:r>
            <a:r>
              <a:rPr sz="1900" dirty="0">
                <a:latin typeface="Georgia"/>
                <a:cs typeface="Georgia"/>
              </a:rPr>
              <a:t>the </a:t>
            </a:r>
            <a:r>
              <a:rPr sz="1900" spc="-10" dirty="0">
                <a:latin typeface="Georgia"/>
                <a:cs typeface="Georgia"/>
              </a:rPr>
              <a:t>patient </a:t>
            </a:r>
            <a:r>
              <a:rPr sz="1900" spc="-5" dirty="0">
                <a:latin typeface="Georgia"/>
                <a:cs typeface="Georgia"/>
              </a:rPr>
              <a:t>flat and raise</a:t>
            </a:r>
            <a:r>
              <a:rPr sz="1900" spc="-10" dirty="0">
                <a:latin typeface="Georgia"/>
                <a:cs typeface="Georgia"/>
              </a:rPr>
              <a:t> legs</a:t>
            </a:r>
            <a:endParaRPr sz="1900" dirty="0">
              <a:latin typeface="Georgia"/>
              <a:cs typeface="Georgia"/>
            </a:endParaRPr>
          </a:p>
          <a:p>
            <a:pPr marL="311150" marR="850265" indent="-273050">
              <a:lnSpc>
                <a:spcPct val="100000"/>
              </a:lnSpc>
              <a:spcBef>
                <a:spcPts val="480"/>
              </a:spcBef>
              <a:buClr>
                <a:srgbClr val="D06248"/>
              </a:buClr>
              <a:buSzPct val="84210"/>
              <a:buFont typeface="Symbol"/>
              <a:buChar char=""/>
              <a:tabLst>
                <a:tab pos="311150" algn="l"/>
              </a:tabLst>
            </a:pPr>
            <a:r>
              <a:rPr sz="1900" spc="-5" dirty="0">
                <a:latin typeface="Georgia"/>
                <a:cs typeface="Georgia"/>
              </a:rPr>
              <a:t>Torniquet if </a:t>
            </a:r>
            <a:r>
              <a:rPr sz="1900" spc="-10" dirty="0">
                <a:latin typeface="Georgia"/>
                <a:cs typeface="Georgia"/>
              </a:rPr>
              <a:t>possible </a:t>
            </a:r>
            <a:r>
              <a:rPr sz="1900" dirty="0">
                <a:latin typeface="Georgia"/>
                <a:cs typeface="Georgia"/>
              </a:rPr>
              <a:t>to </a:t>
            </a:r>
            <a:r>
              <a:rPr sz="1900" spc="-5" dirty="0">
                <a:latin typeface="Georgia"/>
                <a:cs typeface="Georgia"/>
              </a:rPr>
              <a:t>obstruct draining blood flow from </a:t>
            </a:r>
            <a:r>
              <a:rPr sz="1900" dirty="0">
                <a:latin typeface="Georgia"/>
                <a:cs typeface="Georgia"/>
              </a:rPr>
              <a:t>the </a:t>
            </a:r>
            <a:r>
              <a:rPr sz="1900" spc="-5" dirty="0">
                <a:latin typeface="Georgia"/>
                <a:cs typeface="Georgia"/>
              </a:rPr>
              <a:t>site </a:t>
            </a:r>
            <a:r>
              <a:rPr sz="1900" spc="-500" dirty="0">
                <a:latin typeface="Georgia"/>
                <a:cs typeface="Georgia"/>
              </a:rPr>
              <a:t>of </a:t>
            </a:r>
            <a:r>
              <a:rPr sz="1900" spc="-450" dirty="0">
                <a:latin typeface="Georgia"/>
                <a:cs typeface="Georgia"/>
              </a:rPr>
              <a:t> </a:t>
            </a:r>
            <a:r>
              <a:rPr sz="1900" spc="-5" dirty="0">
                <a:latin typeface="Georgia"/>
                <a:cs typeface="Georgia"/>
              </a:rPr>
              <a:t>antigen</a:t>
            </a:r>
            <a:r>
              <a:rPr sz="1900" spc="-20" dirty="0">
                <a:latin typeface="Georgia"/>
                <a:cs typeface="Georgia"/>
              </a:rPr>
              <a:t> </a:t>
            </a:r>
            <a:r>
              <a:rPr sz="1900" spc="-10" dirty="0">
                <a:latin typeface="Georgia"/>
                <a:cs typeface="Georgia"/>
              </a:rPr>
              <a:t>deposition</a:t>
            </a:r>
            <a:endParaRPr sz="1900" dirty="0">
              <a:latin typeface="Georgia"/>
              <a:cs typeface="Georgia"/>
            </a:endParaRPr>
          </a:p>
          <a:p>
            <a:pPr marL="311150" indent="-273050">
              <a:lnSpc>
                <a:spcPct val="100000"/>
              </a:lnSpc>
              <a:spcBef>
                <a:spcPts val="470"/>
              </a:spcBef>
              <a:buClr>
                <a:srgbClr val="D06248"/>
              </a:buClr>
              <a:buSzPct val="84210"/>
              <a:buFont typeface="Symbol"/>
              <a:buChar char=""/>
              <a:tabLst>
                <a:tab pos="311150" algn="l"/>
              </a:tabLst>
            </a:pPr>
            <a:r>
              <a:rPr sz="1900" spc="-5" dirty="0">
                <a:latin typeface="Georgia"/>
                <a:cs typeface="Georgia"/>
              </a:rPr>
              <a:t>Airway</a:t>
            </a:r>
            <a:r>
              <a:rPr sz="1900" spc="-10" dirty="0">
                <a:latin typeface="Georgia"/>
                <a:cs typeface="Georgia"/>
              </a:rPr>
              <a:t> </a:t>
            </a:r>
            <a:r>
              <a:rPr sz="1900" spc="-5" dirty="0">
                <a:latin typeface="Georgia"/>
                <a:cs typeface="Georgia"/>
              </a:rPr>
              <a:t>maintenance</a:t>
            </a:r>
            <a:endParaRPr sz="1900" dirty="0">
              <a:latin typeface="Georgia"/>
              <a:cs typeface="Georgia"/>
            </a:endParaRPr>
          </a:p>
          <a:p>
            <a:pPr marL="311150" marR="154940" indent="-273050">
              <a:lnSpc>
                <a:spcPct val="100000"/>
              </a:lnSpc>
              <a:spcBef>
                <a:spcPts val="470"/>
              </a:spcBef>
              <a:buClr>
                <a:srgbClr val="D06248"/>
              </a:buClr>
              <a:buSzPct val="84210"/>
              <a:buFont typeface="Symbol"/>
              <a:buChar char=""/>
              <a:tabLst>
                <a:tab pos="311150" algn="l"/>
              </a:tabLst>
            </a:pPr>
            <a:r>
              <a:rPr sz="1900" spc="-10" dirty="0">
                <a:latin typeface="Georgia"/>
                <a:cs typeface="Georgia"/>
              </a:rPr>
              <a:t>Adrenaline </a:t>
            </a:r>
            <a:r>
              <a:rPr sz="1900" spc="-5" dirty="0">
                <a:latin typeface="Georgia"/>
                <a:cs typeface="Georgia"/>
              </a:rPr>
              <a:t>Injection (1:1000) IM </a:t>
            </a:r>
            <a:r>
              <a:rPr sz="1900" dirty="0">
                <a:latin typeface="Georgia"/>
                <a:cs typeface="Georgia"/>
              </a:rPr>
              <a:t>– </a:t>
            </a:r>
            <a:r>
              <a:rPr sz="1900" spc="-5" dirty="0">
                <a:latin typeface="Georgia"/>
                <a:cs typeface="Georgia"/>
              </a:rPr>
              <a:t>0.5 ml slowly </a:t>
            </a:r>
            <a:r>
              <a:rPr sz="1900" dirty="0">
                <a:latin typeface="Georgia"/>
                <a:cs typeface="Georgia"/>
              </a:rPr>
              <a:t>- </a:t>
            </a:r>
            <a:r>
              <a:rPr sz="1900" spc="-5" dirty="0">
                <a:latin typeface="Georgia"/>
                <a:cs typeface="Georgia"/>
              </a:rPr>
              <a:t>if </a:t>
            </a:r>
            <a:r>
              <a:rPr sz="1900" spc="-10" dirty="0">
                <a:latin typeface="Georgia"/>
                <a:cs typeface="Georgia"/>
              </a:rPr>
              <a:t>severely </a:t>
            </a:r>
            <a:r>
              <a:rPr sz="1900" spc="-5" dirty="0">
                <a:latin typeface="Georgia"/>
                <a:cs typeface="Georgia"/>
              </a:rPr>
              <a:t>ill </a:t>
            </a:r>
            <a:r>
              <a:rPr sz="1900" spc="-10" dirty="0">
                <a:latin typeface="Georgia"/>
                <a:cs typeface="Georgia"/>
              </a:rPr>
              <a:t>give </a:t>
            </a:r>
            <a:r>
              <a:rPr sz="1900" dirty="0">
                <a:latin typeface="Georgia"/>
                <a:cs typeface="Georgia"/>
              </a:rPr>
              <a:t>IV  </a:t>
            </a:r>
            <a:r>
              <a:rPr sz="1900" spc="-5" dirty="0">
                <a:latin typeface="Georgia"/>
                <a:cs typeface="Georgia"/>
              </a:rPr>
              <a:t>adrenaline (1:10,000) 3-5 ml slowly </a:t>
            </a:r>
            <a:r>
              <a:rPr sz="1900" dirty="0">
                <a:latin typeface="Georgia"/>
                <a:cs typeface="Georgia"/>
              </a:rPr>
              <a:t>… can </a:t>
            </a:r>
            <a:r>
              <a:rPr sz="1900" spc="-10" dirty="0">
                <a:latin typeface="Georgia"/>
                <a:cs typeface="Georgia"/>
              </a:rPr>
              <a:t>be </a:t>
            </a:r>
            <a:r>
              <a:rPr sz="1900" spc="-5" dirty="0">
                <a:latin typeface="Georgia"/>
                <a:cs typeface="Georgia"/>
              </a:rPr>
              <a:t>repeated after 15-20 minutes  </a:t>
            </a:r>
            <a:endParaRPr sz="1900" dirty="0">
              <a:latin typeface="Georgia"/>
              <a:cs typeface="Georgia"/>
            </a:endParaRPr>
          </a:p>
          <a:p>
            <a:pPr marL="311150" indent="-273050">
              <a:lnSpc>
                <a:spcPct val="100000"/>
              </a:lnSpc>
              <a:spcBef>
                <a:spcPts val="470"/>
              </a:spcBef>
              <a:buClr>
                <a:srgbClr val="D06248"/>
              </a:buClr>
              <a:buSzPct val="84210"/>
              <a:buFont typeface="Symbol"/>
              <a:buChar char=""/>
              <a:tabLst>
                <a:tab pos="311150" algn="l"/>
              </a:tabLst>
            </a:pPr>
            <a:r>
              <a:rPr sz="1900" spc="-5" dirty="0">
                <a:latin typeface="Georgia"/>
                <a:cs typeface="Georgia"/>
              </a:rPr>
              <a:t>IF fluid </a:t>
            </a:r>
            <a:r>
              <a:rPr sz="1900" dirty="0">
                <a:latin typeface="Georgia"/>
                <a:cs typeface="Georgia"/>
              </a:rPr>
              <a:t>– </a:t>
            </a:r>
            <a:r>
              <a:rPr sz="1900" spc="-5" dirty="0">
                <a:latin typeface="Georgia"/>
                <a:cs typeface="Georgia"/>
              </a:rPr>
              <a:t>large fluid amount </a:t>
            </a:r>
            <a:r>
              <a:rPr sz="1900" dirty="0">
                <a:latin typeface="Georgia"/>
                <a:cs typeface="Georgia"/>
              </a:rPr>
              <a:t>– </a:t>
            </a:r>
            <a:r>
              <a:rPr sz="1900" spc="-5" dirty="0">
                <a:latin typeface="Georgia"/>
                <a:cs typeface="Georgia"/>
              </a:rPr>
              <a:t>colloids </a:t>
            </a:r>
            <a:r>
              <a:rPr sz="1900" dirty="0">
                <a:latin typeface="Georgia"/>
                <a:cs typeface="Georgia"/>
              </a:rPr>
              <a:t>– </a:t>
            </a:r>
            <a:r>
              <a:rPr sz="1900" spc="-5" dirty="0">
                <a:latin typeface="Georgia"/>
                <a:cs typeface="Georgia"/>
              </a:rPr>
              <a:t>with </a:t>
            </a:r>
            <a:r>
              <a:rPr sz="1900" spc="-10" dirty="0">
                <a:latin typeface="Georgia"/>
                <a:cs typeface="Georgia"/>
              </a:rPr>
              <a:t>Dopamine </a:t>
            </a:r>
            <a:r>
              <a:rPr sz="1900" spc="-5" dirty="0">
                <a:latin typeface="Georgia"/>
                <a:cs typeface="Georgia"/>
              </a:rPr>
              <a:t>or</a:t>
            </a:r>
            <a:r>
              <a:rPr sz="1900" spc="-55" dirty="0">
                <a:latin typeface="Georgia"/>
                <a:cs typeface="Georgia"/>
              </a:rPr>
              <a:t> </a:t>
            </a:r>
            <a:r>
              <a:rPr sz="1900" spc="-5" dirty="0">
                <a:latin typeface="Georgia"/>
                <a:cs typeface="Georgia"/>
              </a:rPr>
              <a:t>NA</a:t>
            </a:r>
            <a:endParaRPr sz="1900" dirty="0">
              <a:latin typeface="Georgia"/>
              <a:cs typeface="Georgia"/>
            </a:endParaRPr>
          </a:p>
          <a:p>
            <a:pPr marL="311150" indent="-273050">
              <a:lnSpc>
                <a:spcPct val="100000"/>
              </a:lnSpc>
              <a:spcBef>
                <a:spcPts val="470"/>
              </a:spcBef>
              <a:buClr>
                <a:srgbClr val="D06248"/>
              </a:buClr>
              <a:buSzPct val="84210"/>
              <a:buFont typeface="Symbol"/>
              <a:buChar char=""/>
              <a:tabLst>
                <a:tab pos="311150" algn="l"/>
              </a:tabLst>
            </a:pPr>
            <a:r>
              <a:rPr sz="1900" spc="-5" dirty="0">
                <a:latin typeface="Georgia"/>
                <a:cs typeface="Georgia"/>
              </a:rPr>
              <a:t>Corticosteroids </a:t>
            </a:r>
            <a:r>
              <a:rPr sz="1900" dirty="0">
                <a:latin typeface="Georgia"/>
                <a:cs typeface="Georgia"/>
              </a:rPr>
              <a:t>– IV </a:t>
            </a:r>
            <a:r>
              <a:rPr sz="1900" spc="-5" dirty="0">
                <a:latin typeface="Georgia"/>
                <a:cs typeface="Georgia"/>
              </a:rPr>
              <a:t>Hydrocortisone </a:t>
            </a:r>
            <a:r>
              <a:rPr sz="1900" dirty="0">
                <a:latin typeface="Georgia"/>
                <a:cs typeface="Georgia"/>
              </a:rPr>
              <a:t>100 </a:t>
            </a:r>
            <a:r>
              <a:rPr sz="1900" spc="-5" dirty="0">
                <a:latin typeface="Georgia"/>
                <a:cs typeface="Georgia"/>
              </a:rPr>
              <a:t>mg follwed by</a:t>
            </a:r>
            <a:r>
              <a:rPr sz="1900" spc="-70" dirty="0">
                <a:latin typeface="Georgia"/>
                <a:cs typeface="Georgia"/>
              </a:rPr>
              <a:t> </a:t>
            </a:r>
            <a:r>
              <a:rPr sz="1900" spc="-10" dirty="0">
                <a:latin typeface="Georgia"/>
                <a:cs typeface="Georgia"/>
              </a:rPr>
              <a:t>prednisolone</a:t>
            </a:r>
            <a:endParaRPr sz="1900" dirty="0">
              <a:latin typeface="Georgia"/>
              <a:cs typeface="Georgia"/>
            </a:endParaRPr>
          </a:p>
          <a:p>
            <a:pPr marL="311150" marR="30480" indent="-273050">
              <a:lnSpc>
                <a:spcPct val="100000"/>
              </a:lnSpc>
              <a:spcBef>
                <a:spcPts val="480"/>
              </a:spcBef>
              <a:buClr>
                <a:srgbClr val="D06248"/>
              </a:buClr>
              <a:buSzPct val="84210"/>
              <a:buFont typeface="Symbol"/>
              <a:buChar char=""/>
              <a:tabLst>
                <a:tab pos="311150" algn="l"/>
              </a:tabLst>
            </a:pPr>
            <a:r>
              <a:rPr sz="1900" spc="-10" dirty="0">
                <a:latin typeface="Georgia"/>
                <a:cs typeface="Georgia"/>
              </a:rPr>
              <a:t>Antihistaminics: Chlorpheniramine </a:t>
            </a:r>
            <a:r>
              <a:rPr sz="1900" spc="-5" dirty="0">
                <a:latin typeface="Georgia"/>
                <a:cs typeface="Georgia"/>
              </a:rPr>
              <a:t>10 </a:t>
            </a:r>
            <a:r>
              <a:rPr sz="1900" dirty="0">
                <a:latin typeface="Georgia"/>
                <a:cs typeface="Georgia"/>
              </a:rPr>
              <a:t>– </a:t>
            </a:r>
            <a:r>
              <a:rPr sz="1900" spc="-10" dirty="0">
                <a:latin typeface="Georgia"/>
                <a:cs typeface="Georgia"/>
              </a:rPr>
              <a:t>20 </a:t>
            </a:r>
            <a:r>
              <a:rPr sz="1900" spc="-5" dirty="0">
                <a:latin typeface="Georgia"/>
                <a:cs typeface="Georgia"/>
              </a:rPr>
              <a:t>mg </a:t>
            </a:r>
            <a:r>
              <a:rPr sz="1900" spc="-10" dirty="0">
                <a:latin typeface="Georgia"/>
                <a:cs typeface="Georgia"/>
              </a:rPr>
              <a:t>slow </a:t>
            </a:r>
            <a:r>
              <a:rPr sz="1900" spc="-5" dirty="0">
                <a:latin typeface="Georgia"/>
                <a:cs typeface="Georgia"/>
              </a:rPr>
              <a:t>IV over </a:t>
            </a:r>
            <a:r>
              <a:rPr sz="1900" dirty="0">
                <a:latin typeface="Georgia"/>
                <a:cs typeface="Georgia"/>
              </a:rPr>
              <a:t>1 </a:t>
            </a:r>
            <a:r>
              <a:rPr sz="1900" spc="-10" dirty="0">
                <a:latin typeface="Georgia"/>
                <a:cs typeface="Georgia"/>
              </a:rPr>
              <a:t>minute </a:t>
            </a:r>
            <a:r>
              <a:rPr sz="1900" dirty="0">
                <a:latin typeface="Georgia"/>
                <a:cs typeface="Georgia"/>
              </a:rPr>
              <a:t>– </a:t>
            </a:r>
            <a:r>
              <a:rPr sz="1900" spc="-330" dirty="0">
                <a:latin typeface="Georgia"/>
                <a:cs typeface="Georgia"/>
              </a:rPr>
              <a:t>can  </a:t>
            </a:r>
            <a:r>
              <a:rPr sz="1900" spc="-5" dirty="0">
                <a:latin typeface="Georgia"/>
                <a:cs typeface="Georgia"/>
              </a:rPr>
              <a:t>be</a:t>
            </a:r>
            <a:r>
              <a:rPr sz="1900" spc="-25" dirty="0">
                <a:latin typeface="Georgia"/>
                <a:cs typeface="Georgia"/>
              </a:rPr>
              <a:t> </a:t>
            </a:r>
            <a:r>
              <a:rPr sz="1900" spc="-5" dirty="0">
                <a:latin typeface="Georgia"/>
                <a:cs typeface="Georgia"/>
              </a:rPr>
              <a:t>repeated</a:t>
            </a:r>
            <a:endParaRPr sz="1900" dirty="0">
              <a:latin typeface="Georgia"/>
              <a:cs typeface="Georgia"/>
            </a:endParaRPr>
          </a:p>
          <a:p>
            <a:pPr marL="311150" indent="-273050">
              <a:lnSpc>
                <a:spcPct val="100000"/>
              </a:lnSpc>
              <a:spcBef>
                <a:spcPts val="470"/>
              </a:spcBef>
              <a:buClr>
                <a:srgbClr val="D06248"/>
              </a:buClr>
              <a:buSzPct val="84210"/>
              <a:buFont typeface="Symbol"/>
              <a:buChar char=""/>
              <a:tabLst>
                <a:tab pos="311150" algn="l"/>
              </a:tabLst>
            </a:pPr>
            <a:r>
              <a:rPr sz="1900" spc="-5" dirty="0">
                <a:latin typeface="Georgia"/>
                <a:cs typeface="Georgia"/>
              </a:rPr>
              <a:t>Bronchodilators </a:t>
            </a:r>
            <a:r>
              <a:rPr sz="1900" dirty="0">
                <a:latin typeface="Georgia"/>
                <a:cs typeface="Georgia"/>
              </a:rPr>
              <a:t>– </a:t>
            </a:r>
            <a:r>
              <a:rPr sz="1900" spc="-10" dirty="0">
                <a:latin typeface="Georgia"/>
                <a:cs typeface="Georgia"/>
              </a:rPr>
              <a:t>aminophylline </a:t>
            </a:r>
            <a:r>
              <a:rPr sz="1900" spc="-5" dirty="0">
                <a:latin typeface="Georgia"/>
                <a:cs typeface="Georgia"/>
              </a:rPr>
              <a:t>IV or </a:t>
            </a:r>
            <a:r>
              <a:rPr sz="1900" spc="-10" dirty="0">
                <a:latin typeface="Georgia"/>
                <a:cs typeface="Georgia"/>
              </a:rPr>
              <a:t>nebulized</a:t>
            </a:r>
            <a:r>
              <a:rPr sz="1900" spc="-20" dirty="0">
                <a:latin typeface="Georgia"/>
                <a:cs typeface="Georgia"/>
              </a:rPr>
              <a:t> </a:t>
            </a:r>
            <a:r>
              <a:rPr sz="1900" spc="-5" dirty="0">
                <a:latin typeface="Georgia"/>
                <a:cs typeface="Georgia"/>
              </a:rPr>
              <a:t>salbutamol</a:t>
            </a:r>
            <a:endParaRPr sz="1900" dirty="0">
              <a:latin typeface="Georgia"/>
              <a:cs typeface="Georgia"/>
            </a:endParaRPr>
          </a:p>
          <a:p>
            <a:pPr marL="311150" indent="-273050">
              <a:lnSpc>
                <a:spcPct val="100000"/>
              </a:lnSpc>
              <a:spcBef>
                <a:spcPts val="470"/>
              </a:spcBef>
              <a:buClr>
                <a:srgbClr val="D06248"/>
              </a:buClr>
              <a:buSzPct val="84210"/>
              <a:buFont typeface="Symbol"/>
              <a:buChar char=""/>
              <a:tabLst>
                <a:tab pos="311150" algn="l"/>
              </a:tabLst>
            </a:pPr>
            <a:r>
              <a:rPr sz="1900" spc="-5" dirty="0">
                <a:latin typeface="Georgia"/>
                <a:cs typeface="Georgia"/>
              </a:rPr>
              <a:t>Supportive measure </a:t>
            </a:r>
            <a:r>
              <a:rPr sz="1900" dirty="0">
                <a:latin typeface="Georgia"/>
                <a:cs typeface="Georgia"/>
              </a:rPr>
              <a:t>– </a:t>
            </a:r>
            <a:r>
              <a:rPr sz="1900" spc="-5" dirty="0">
                <a:latin typeface="Georgia"/>
                <a:cs typeface="Georgia"/>
              </a:rPr>
              <a:t>Oxygen and </a:t>
            </a:r>
            <a:r>
              <a:rPr sz="1900" spc="-10" dirty="0">
                <a:latin typeface="Georgia"/>
                <a:cs typeface="Georgia"/>
              </a:rPr>
              <a:t>assisted</a:t>
            </a:r>
            <a:r>
              <a:rPr sz="1900" spc="-40" dirty="0">
                <a:latin typeface="Georgia"/>
                <a:cs typeface="Georgia"/>
              </a:rPr>
              <a:t> </a:t>
            </a:r>
            <a:r>
              <a:rPr sz="1900" spc="-5" dirty="0">
                <a:latin typeface="Georgia"/>
                <a:cs typeface="Georgia"/>
              </a:rPr>
              <a:t>ventilation</a:t>
            </a:r>
            <a:endParaRPr sz="190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67</TotalTime>
  <Words>960</Words>
  <Application>Microsoft Office PowerPoint</Application>
  <PresentationFormat>On-screen Show (4:3)</PresentationFormat>
  <Paragraphs>90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Pharmacotherapy of Shock</vt:lpstr>
      <vt:lpstr>Introduction</vt:lpstr>
      <vt:lpstr>Classification of Shock</vt:lpstr>
      <vt:lpstr>Hypovolemia Mechanism</vt:lpstr>
      <vt:lpstr>Septic Shock Mechanism</vt:lpstr>
      <vt:lpstr>Management – Hypovolemic shock</vt:lpstr>
      <vt:lpstr>IV Fluid</vt:lpstr>
      <vt:lpstr>Management - Bacteremic Shock</vt:lpstr>
      <vt:lpstr>Acute Myocardial Infarction</vt:lpstr>
      <vt:lpstr>AMI – after hospitalization</vt:lpstr>
      <vt:lpstr>Anaphylactic shock Management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Pharmacotherapy of Shock</dc:title>
  <cp:lastModifiedBy>MANOHAR Y</cp:lastModifiedBy>
  <cp:revision>8</cp:revision>
  <dcterms:created xsi:type="dcterms:W3CDTF">2020-04-14T07:53:22Z</dcterms:created>
  <dcterms:modified xsi:type="dcterms:W3CDTF">2020-04-14T09:03:19Z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2017-09-22T00:00:00Z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2020-04-14T00:00:00Z</vt:filetime>
  </property>
</Properties>
</file>