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9" r:id="rId17"/>
    <p:sldId id="273" r:id="rId18"/>
    <p:sldId id="274" r:id="rId19"/>
    <p:sldId id="275" r:id="rId20"/>
    <p:sldId id="276" r:id="rId21"/>
    <p:sldId id="277" r:id="rId22"/>
    <p:sldId id="278" r:id="rId23"/>
    <p:sldId id="280" r:id="rId24"/>
    <p:sldId id="281" r:id="rId25"/>
    <p:sldId id="282" r:id="rId26"/>
    <p:sldId id="283" r:id="rId27"/>
    <p:sldId id="284" r:id="rId28"/>
    <p:sldId id="29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42D1D1-2AAE-412D-8F5D-2A5167E9FEA3}" type="datetimeFigureOut">
              <a:rPr lang="en-US" smtClean="0"/>
              <a:pPr/>
              <a:t>12/3/2013</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98D53E-6204-4D25-9C45-C012855F049C}" type="slidenum">
              <a:rPr lang="en-IN" smtClean="0"/>
              <a:pPr/>
              <a:t>‹#›</a:t>
            </a:fld>
            <a:endParaRPr lang="en-IN"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883759C-0BAC-40D1-A931-3329DB3A13A1}" type="slidenum">
              <a:rPr lang="en-IN" smtClean="0"/>
              <a:pPr/>
              <a:t>3</a:t>
            </a:fld>
            <a:endParaRPr lang="en-I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WordArt 2"/>
          <p:cNvSpPr>
            <a:spLocks noChangeArrowheads="1" noChangeShapeType="1" noTextEdit="1"/>
          </p:cNvSpPr>
          <p:nvPr/>
        </p:nvSpPr>
        <p:spPr bwMode="auto">
          <a:xfrm>
            <a:off x="0" y="1524000"/>
            <a:ext cx="9144000" cy="3657600"/>
          </a:xfrm>
          <a:prstGeom prst="rect">
            <a:avLst/>
          </a:prstGeom>
        </p:spPr>
        <p:txBody>
          <a:bodyPr wrap="none" fromWordArt="1">
            <a:prstTxWarp prst="textSlantUp">
              <a:avLst>
                <a:gd name="adj" fmla="val 28250"/>
              </a:avLst>
            </a:prstTxWarp>
          </a:bodyPr>
          <a:lstStyle/>
          <a:p>
            <a:pPr algn="ctr" rtl="0"/>
            <a:r>
              <a:rPr lang="en-IN" sz="4800" kern="10" spc="0" dirty="0" smtClean="0">
                <a:ln w="9525">
                  <a:solidFill>
                    <a:srgbClr val="000000"/>
                  </a:solidFill>
                  <a:round/>
                  <a:headEnd/>
                  <a:tailEnd/>
                </a:ln>
                <a:solidFill>
                  <a:srgbClr val="FFC000"/>
                </a:solidFill>
                <a:effectLst/>
                <a:latin typeface="Arial Black"/>
              </a:rPr>
              <a:t>Excreta Disposal in Unsewered areas </a:t>
            </a:r>
            <a:endParaRPr lang="en-IN" sz="4800" kern="10" spc="0" dirty="0">
              <a:ln w="9525">
                <a:solidFill>
                  <a:srgbClr val="000000"/>
                </a:solidFill>
                <a:round/>
                <a:headEnd/>
                <a:tailEnd/>
              </a:ln>
              <a:solidFill>
                <a:srgbClr val="FFC000"/>
              </a:solidFill>
              <a:effectLst/>
              <a:latin typeface="Arial Black"/>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04800" y="457200"/>
            <a:ext cx="5029200"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rPr>
              <a:t>How disease is carried from excreta </a:t>
            </a: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lang="en-US" sz="2000" dirty="0" smtClean="0">
                <a:latin typeface="Arial" pitchFamily="34" charset="0"/>
                <a:ea typeface="Arial Unicode MS" pitchFamily="34" charset="-128"/>
                <a:cs typeface="Arial" pitchFamily="34" charset="0"/>
              </a:rPr>
              <a:t> H</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ow the faecal-borne diseases are transmitted to a new host</a:t>
            </a:r>
            <a:r>
              <a:rPr kumimoji="0" lang="en-US" sz="2000" b="0" i="0" u="none" strike="noStrike" cap="none" normalizeH="0" dirty="0" smtClean="0">
                <a:ln>
                  <a:noFill/>
                </a:ln>
                <a:solidFill>
                  <a:schemeClr val="tx1"/>
                </a:solidFill>
                <a:effectLst/>
                <a:latin typeface="Arial" pitchFamily="34" charset="0"/>
                <a:ea typeface="Arial Unicode MS" pitchFamily="34" charset="-128"/>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p>
          <a:p>
            <a:pPr marL="0" marR="0" lvl="0" indent="0" defTabSz="914400" rtl="0" eaLnBrk="0" fontAlgn="base" latinLnBrk="0" hangingPunct="0">
              <a:lnSpc>
                <a:spcPct val="100000"/>
              </a:lnSpc>
              <a:spcBef>
                <a:spcPct val="0"/>
              </a:spcBef>
              <a:spcAft>
                <a:spcPct val="0"/>
              </a:spcAft>
              <a:buClrTx/>
              <a:buSzTx/>
              <a:buFontTx/>
              <a:buChar char="•"/>
              <a:tabLst/>
            </a:pPr>
            <a:endParaRPr lang="en-US" sz="2000" dirty="0" smtClean="0">
              <a:latin typeface="Arial" pitchFamily="34" charset="0"/>
              <a:ea typeface="Arial Unicode MS" pitchFamily="34" charset="-128"/>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human excreta of a sick person or a carrier of disease is the main focus of infection. </a:t>
            </a:r>
          </a:p>
          <a:p>
            <a:pPr marL="0" marR="0" lvl="0" indent="0" defTabSz="914400" rtl="0" eaLnBrk="0" fontAlgn="base" latinLnBrk="0" hangingPunct="0">
              <a:lnSpc>
                <a:spcPct val="100000"/>
              </a:lnSpc>
              <a:spcBef>
                <a:spcPct val="0"/>
              </a:spcBef>
              <a:spcAft>
                <a:spcPct val="0"/>
              </a:spcAft>
              <a:buClrTx/>
              <a:buSzTx/>
              <a:buFontTx/>
              <a:buChar char="•"/>
              <a:tabLst/>
            </a:pPr>
            <a:endParaRPr lang="en-US" sz="2000" dirty="0" smtClean="0">
              <a:latin typeface="Arial" pitchFamily="34" charset="0"/>
              <a:ea typeface="Arial Unicode MS" pitchFamily="34" charset="-128"/>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It contains the disease agent which is transmitted to a new host through various channels: </a:t>
            </a:r>
          </a:p>
          <a:p>
            <a:pPr marL="0" marR="0" lvl="0" indent="0"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(1) water </a:t>
            </a:r>
          </a:p>
          <a:p>
            <a:pPr marL="0" marR="0" lvl="0" indent="0"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(2) fingers</a:t>
            </a:r>
          </a:p>
          <a:p>
            <a:pPr marL="0" marR="0" lvl="0" indent="0"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(3) flies</a:t>
            </a:r>
          </a:p>
          <a:p>
            <a:pPr marL="0" marR="0" lvl="0" indent="0"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(4) soil </a:t>
            </a:r>
          </a:p>
          <a:p>
            <a:pPr marL="0" marR="0" lvl="0" indent="0"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(5) food</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49" name="Picture 2" descr="scan0013"/>
          <p:cNvPicPr>
            <a:picLocks noChangeAspect="1" noChangeArrowheads="1"/>
          </p:cNvPicPr>
          <p:nvPr/>
        </p:nvPicPr>
        <p:blipFill>
          <a:blip r:embed="rId2" cstate="print">
            <a:lum bright="-6000" contrast="36000"/>
          </a:blip>
          <a:srcRect l="15750" t="2513" r="12000" b="68106"/>
          <a:stretch>
            <a:fillRect/>
          </a:stretch>
        </p:blipFill>
        <p:spPr bwMode="auto">
          <a:xfrm>
            <a:off x="5105400" y="1219200"/>
            <a:ext cx="4038600" cy="3429000"/>
          </a:xfrm>
          <a:prstGeom prst="rect">
            <a:avLst/>
          </a:prstGeom>
          <a:noFill/>
        </p:spPr>
      </p:pic>
      <p:sp>
        <p:nvSpPr>
          <p:cNvPr id="2051" name="Rectangle 3"/>
          <p:cNvSpPr>
            <a:spLocks noChangeArrowheads="1"/>
          </p:cNvSpPr>
          <p:nvPr/>
        </p:nvSpPr>
        <p:spPr bwMode="auto">
          <a:xfrm>
            <a:off x="45720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228600" y="762000"/>
            <a:ext cx="5181600"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rPr>
              <a:t>Sanitation barrier – </a:t>
            </a:r>
            <a:endParaRPr kumimoji="0" lang="en-US" sz="2800" b="1"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Community medicine aims at breaking the disease cycle at vulnerable points. </a:t>
            </a: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disease cycle  may be broken at various levels:</a:t>
            </a:r>
          </a:p>
          <a:p>
            <a:pPr marL="0" marR="0" lvl="0" indent="0"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514350" marR="0" lvl="0" indent="-514350" defTabSz="914400" rtl="0" eaLnBrk="0" fontAlgn="base" latinLnBrk="0" hangingPunct="0">
              <a:lnSpc>
                <a:spcPct val="100000"/>
              </a:lnSpc>
              <a:spcBef>
                <a:spcPct val="0"/>
              </a:spcBef>
              <a:spcAft>
                <a:spcPct val="0"/>
              </a:spcAft>
              <a:buClrTx/>
              <a:buSzTx/>
              <a:buAutoNum type="romanLcParenBoth"/>
              <a:tabLst/>
            </a:pPr>
            <a:r>
              <a:rPr kumimoji="0" lang="en-US" sz="2000" b="0"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segregation of faeces, </a:t>
            </a:r>
          </a:p>
          <a:p>
            <a:pPr marL="514350" marR="0" lvl="0" indent="-514350" defTabSz="914400" rtl="0" eaLnBrk="0" fontAlgn="base" latinLnBrk="0" hangingPunct="0">
              <a:lnSpc>
                <a:spcPct val="100000"/>
              </a:lnSpc>
              <a:spcBef>
                <a:spcPct val="0"/>
              </a:spcBef>
              <a:spcAft>
                <a:spcPct val="0"/>
              </a:spcAft>
              <a:buClrTx/>
              <a:buSzTx/>
              <a:buAutoNum type="romanLcParenBoth"/>
              <a:tabLst/>
            </a:pPr>
            <a:r>
              <a:rPr kumimoji="0" lang="en-US" sz="2000" b="0"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protection of water supplies,</a:t>
            </a:r>
          </a:p>
          <a:p>
            <a:pPr marL="514350" marR="0" lvl="0" indent="-514350" defTabSz="914400" rtl="0" eaLnBrk="0" fontAlgn="base" latinLnBrk="0" hangingPunct="0">
              <a:lnSpc>
                <a:spcPct val="100000"/>
              </a:lnSpc>
              <a:spcBef>
                <a:spcPct val="0"/>
              </a:spcBef>
              <a:spcAft>
                <a:spcPct val="0"/>
              </a:spcAft>
              <a:buClrTx/>
              <a:buSzTx/>
              <a:buAutoNum type="romanLcParenBoth"/>
              <a:tabLst/>
            </a:pPr>
            <a:r>
              <a:rPr kumimoji="0" lang="en-US" sz="2000" b="0"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 protection of foods,</a:t>
            </a:r>
          </a:p>
          <a:p>
            <a:pPr marL="514350" marR="0" lvl="0" indent="-514350" defTabSz="914400" rtl="0" eaLnBrk="0" fontAlgn="base" latinLnBrk="0" hangingPunct="0">
              <a:lnSpc>
                <a:spcPct val="100000"/>
              </a:lnSpc>
              <a:spcBef>
                <a:spcPct val="0"/>
              </a:spcBef>
              <a:spcAft>
                <a:spcPct val="0"/>
              </a:spcAft>
              <a:buClrTx/>
              <a:buSzTx/>
              <a:buAutoNum type="romanLcParenBoth"/>
              <a:tabLst/>
            </a:pPr>
            <a:r>
              <a:rPr kumimoji="0" lang="en-US" sz="2000" b="0"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 personal hygiene  </a:t>
            </a:r>
          </a:p>
          <a:p>
            <a:pPr marL="514350" marR="0" lvl="0" indent="-514350" defTabSz="914400" rtl="0" eaLnBrk="0" fontAlgn="base" latinLnBrk="0" hangingPunct="0">
              <a:lnSpc>
                <a:spcPct val="100000"/>
              </a:lnSpc>
              <a:spcBef>
                <a:spcPct val="0"/>
              </a:spcBef>
              <a:spcAft>
                <a:spcPct val="0"/>
              </a:spcAft>
              <a:buClrTx/>
              <a:buSzTx/>
              <a:buAutoNum type="romanLcParenBoth"/>
              <a:tabLst/>
            </a:pPr>
            <a:r>
              <a:rPr kumimoji="0" lang="en-US" sz="2000" b="0"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control of flies</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p>
          <a:p>
            <a:pPr marL="0" marR="0" lvl="0" indent="0"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p:txBody>
      </p:sp>
      <p:pic>
        <p:nvPicPr>
          <p:cNvPr id="16385" name="Picture 3" descr="scan0013"/>
          <p:cNvPicPr>
            <a:picLocks noChangeAspect="1" noChangeArrowheads="1"/>
          </p:cNvPicPr>
          <p:nvPr/>
        </p:nvPicPr>
        <p:blipFill>
          <a:blip r:embed="rId3" cstate="print">
            <a:lum bright="-6000" contrast="42000"/>
          </a:blip>
          <a:srcRect l="10750" t="57889" r="6000" b="2663"/>
          <a:stretch>
            <a:fillRect/>
          </a:stretch>
        </p:blipFill>
        <p:spPr bwMode="auto">
          <a:xfrm>
            <a:off x="5334000" y="1524000"/>
            <a:ext cx="3810000" cy="3962400"/>
          </a:xfrm>
          <a:prstGeom prst="rect">
            <a:avLst/>
          </a:prstGeom>
          <a:noFill/>
        </p:spPr>
      </p:pic>
      <p:sp>
        <p:nvSpPr>
          <p:cNvPr id="16387" name="Rectangle 3"/>
          <p:cNvSpPr>
            <a:spLocks noChangeArrowheads="1"/>
          </p:cNvSpPr>
          <p:nvPr/>
        </p:nvSpPr>
        <p:spPr bwMode="auto">
          <a:xfrm>
            <a:off x="45720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143000"/>
            <a:ext cx="8229600" cy="3354765"/>
          </a:xfrm>
          <a:prstGeom prst="rect">
            <a:avLst/>
          </a:prstGeom>
        </p:spPr>
        <p:txBody>
          <a:bodyPr wrap="square">
            <a:spAutoFit/>
          </a:bodyPr>
          <a:lstStyle/>
          <a:p>
            <a:pPr lvl="0" eaLnBrk="0" fontAlgn="base" hangingPunct="0">
              <a:spcBef>
                <a:spcPct val="0"/>
              </a:spcBef>
              <a:spcAft>
                <a:spcPct val="0"/>
              </a:spcAft>
            </a:pPr>
            <a:endParaRPr lang="en-US" sz="2000" dirty="0" smtClean="0">
              <a:latin typeface="Arial" pitchFamily="34" charset="0"/>
              <a:ea typeface="Arial Unicode MS" pitchFamily="34" charset="-128"/>
              <a:cs typeface="Arial" pitchFamily="34" charset="0"/>
            </a:endParaRPr>
          </a:p>
          <a:p>
            <a:pPr lvl="0" eaLnBrk="0" fontAlgn="base" hangingPunct="0">
              <a:spcBef>
                <a:spcPct val="0"/>
              </a:spcBef>
              <a:spcAft>
                <a:spcPct val="0"/>
              </a:spcAft>
              <a:buFontTx/>
              <a:buChar char="•"/>
            </a:pPr>
            <a:r>
              <a:rPr lang="en-US" sz="2400" i="1" dirty="0" smtClean="0">
                <a:solidFill>
                  <a:srgbClr val="FF3399"/>
                </a:solidFill>
                <a:latin typeface="Arial" pitchFamily="34" charset="0"/>
                <a:ea typeface="Arial Unicode MS" pitchFamily="34" charset="-128"/>
                <a:cs typeface="Arial" pitchFamily="34" charset="0"/>
              </a:rPr>
              <a:t>The most effective step would be to segregate the faeces and arrange for its proper disposal so that the disease agent can not reach the new host, directly or indirectly. </a:t>
            </a:r>
          </a:p>
          <a:p>
            <a:pPr lvl="0" eaLnBrk="0" fontAlgn="base" hangingPunct="0">
              <a:spcBef>
                <a:spcPct val="0"/>
              </a:spcBef>
              <a:spcAft>
                <a:spcPct val="0"/>
              </a:spcAft>
              <a:buFontTx/>
              <a:buChar char="•"/>
            </a:pPr>
            <a:endParaRPr lang="en-US" sz="2000" dirty="0" smtClean="0">
              <a:latin typeface="Arial" pitchFamily="34" charset="0"/>
              <a:ea typeface="Arial Unicode MS" pitchFamily="34" charset="-128"/>
              <a:cs typeface="Arial" pitchFamily="34" charset="0"/>
            </a:endParaRPr>
          </a:p>
          <a:p>
            <a:pPr lvl="0" eaLnBrk="0" fontAlgn="base" hangingPunct="0">
              <a:spcBef>
                <a:spcPct val="0"/>
              </a:spcBef>
              <a:spcAft>
                <a:spcPct val="0"/>
              </a:spcAft>
              <a:buFontTx/>
              <a:buChar char="•"/>
            </a:pPr>
            <a:r>
              <a:rPr lang="en-US" sz="2000" dirty="0" smtClean="0">
                <a:latin typeface="Arial" pitchFamily="34" charset="0"/>
                <a:ea typeface="Arial Unicode MS" pitchFamily="34" charset="-128"/>
                <a:cs typeface="Arial" pitchFamily="34" charset="0"/>
              </a:rPr>
              <a:t>This barrier can be provided by a </a:t>
            </a:r>
            <a:r>
              <a:rPr lang="en-US" sz="2000" b="1" i="1" dirty="0" smtClean="0">
                <a:solidFill>
                  <a:srgbClr val="00B050"/>
                </a:solidFill>
                <a:latin typeface="Arial" pitchFamily="34" charset="0"/>
                <a:ea typeface="Arial Unicode MS" pitchFamily="34" charset="-128"/>
                <a:cs typeface="Arial" pitchFamily="34" charset="0"/>
              </a:rPr>
              <a:t>'sanitary latrine'</a:t>
            </a:r>
            <a:r>
              <a:rPr lang="en-US" sz="2000" dirty="0" smtClean="0">
                <a:solidFill>
                  <a:srgbClr val="00B050"/>
                </a:solidFill>
                <a:latin typeface="Arial" pitchFamily="34" charset="0"/>
                <a:ea typeface="Arial Unicode MS" pitchFamily="34" charset="-128"/>
                <a:cs typeface="Arial" pitchFamily="34" charset="0"/>
              </a:rPr>
              <a:t> </a:t>
            </a:r>
            <a:r>
              <a:rPr lang="en-US" sz="2000" dirty="0" smtClean="0">
                <a:latin typeface="Arial" pitchFamily="34" charset="0"/>
                <a:ea typeface="Arial Unicode MS" pitchFamily="34" charset="-128"/>
                <a:cs typeface="Arial" pitchFamily="34" charset="0"/>
              </a:rPr>
              <a:t>and a </a:t>
            </a:r>
          </a:p>
          <a:p>
            <a:pPr lvl="0" eaLnBrk="0" fontAlgn="base" hangingPunct="0">
              <a:spcBef>
                <a:spcPct val="0"/>
              </a:spcBef>
              <a:spcAft>
                <a:spcPct val="0"/>
              </a:spcAft>
            </a:pPr>
            <a:r>
              <a:rPr lang="en-US" sz="2000" b="1" i="1" dirty="0" smtClean="0">
                <a:solidFill>
                  <a:srgbClr val="00B050"/>
                </a:solidFill>
                <a:latin typeface="Arial" pitchFamily="34" charset="0"/>
                <a:ea typeface="Arial Unicode MS" pitchFamily="34" charset="-128"/>
                <a:cs typeface="Arial" pitchFamily="34" charset="0"/>
              </a:rPr>
              <a:t>disposal pit. </a:t>
            </a:r>
          </a:p>
          <a:p>
            <a:pPr lvl="0" eaLnBrk="0" fontAlgn="base" hangingPunct="0">
              <a:spcBef>
                <a:spcPct val="0"/>
              </a:spcBef>
              <a:spcAft>
                <a:spcPct val="0"/>
              </a:spcAft>
            </a:pPr>
            <a:endParaRPr lang="en-US" sz="2000" b="1" i="1" dirty="0" smtClean="0">
              <a:latin typeface="Arial" pitchFamily="34" charset="0"/>
              <a:ea typeface="Arial Unicode MS" pitchFamily="34" charset="-128"/>
              <a:cs typeface="Arial" pitchFamily="34" charset="0"/>
            </a:endParaRPr>
          </a:p>
          <a:p>
            <a:pPr lvl="0" eaLnBrk="0" fontAlgn="base" hangingPunct="0">
              <a:spcBef>
                <a:spcPct val="0"/>
              </a:spcBef>
              <a:spcAft>
                <a:spcPct val="0"/>
              </a:spcAft>
              <a:buFont typeface="Arial" pitchFamily="34" charset="0"/>
              <a:buChar char="•"/>
            </a:pPr>
            <a:r>
              <a:rPr lang="en-US" sz="2000" dirty="0" smtClean="0">
                <a:latin typeface="Arial" pitchFamily="34" charset="0"/>
                <a:ea typeface="Arial Unicode MS" pitchFamily="34" charset="-128"/>
                <a:cs typeface="Arial" pitchFamily="34" charset="0"/>
              </a:rPr>
              <a:t>The more elaborate schemes envisage installation of a </a:t>
            </a:r>
          </a:p>
          <a:p>
            <a:pPr lvl="0" eaLnBrk="0" fontAlgn="base" hangingPunct="0">
              <a:spcBef>
                <a:spcPct val="0"/>
              </a:spcBef>
              <a:spcAft>
                <a:spcPct val="0"/>
              </a:spcAft>
            </a:pPr>
            <a:r>
              <a:rPr lang="en-US" sz="2000" b="1" i="1" dirty="0" smtClean="0">
                <a:solidFill>
                  <a:srgbClr val="00B0F0"/>
                </a:solidFill>
                <a:latin typeface="Arial" pitchFamily="34" charset="0"/>
                <a:ea typeface="Arial Unicode MS" pitchFamily="34" charset="-128"/>
                <a:cs typeface="Arial" pitchFamily="34" charset="0"/>
              </a:rPr>
              <a:t>sewerage system </a:t>
            </a:r>
            <a:r>
              <a:rPr lang="en-US" sz="2000" dirty="0" smtClean="0">
                <a:latin typeface="Arial" pitchFamily="34" charset="0"/>
                <a:ea typeface="Arial Unicode MS" pitchFamily="34" charset="-128"/>
                <a:cs typeface="Arial" pitchFamily="34" charset="0"/>
              </a:rPr>
              <a:t>and </a:t>
            </a:r>
            <a:r>
              <a:rPr lang="en-US" sz="2000" b="1" i="1" dirty="0" smtClean="0">
                <a:solidFill>
                  <a:srgbClr val="00B0F0"/>
                </a:solidFill>
                <a:latin typeface="Arial" pitchFamily="34" charset="0"/>
                <a:ea typeface="Arial Unicode MS" pitchFamily="34" charset="-128"/>
                <a:cs typeface="Arial" pitchFamily="34" charset="0"/>
              </a:rPr>
              <a:t>sewage treatment plants</a:t>
            </a:r>
            <a:r>
              <a:rPr lang="en-US" sz="2000" dirty="0" smtClean="0">
                <a:latin typeface="Arial" pitchFamily="34" charset="0"/>
                <a:ea typeface="Arial Unicode MS" pitchFamily="34" charset="-128"/>
                <a:cs typeface="Arial" pitchFamily="34" charset="0"/>
              </a:rPr>
              <a:t>.</a:t>
            </a:r>
            <a:endParaRPr lang="en-US" sz="2000" dirty="0" smtClean="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228600" y="457200"/>
            <a:ext cx="86868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800" b="1"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rPr>
              <a:t>Excreta disposal in unsewered areas – </a:t>
            </a:r>
            <a:endParaRPr kumimoji="0" lang="en-US" sz="2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457200" marR="0" lvl="0" indent="-457200" algn="just" defTabSz="914400" rtl="0" eaLnBrk="0" fontAlgn="base" latinLnBrk="0" hangingPunct="0">
              <a:lnSpc>
                <a:spcPct val="100000"/>
              </a:lnSpc>
              <a:spcBef>
                <a:spcPct val="0"/>
              </a:spcBef>
              <a:spcAft>
                <a:spcPct val="0"/>
              </a:spcAft>
              <a:buClrTx/>
              <a:buSzTx/>
              <a:buAutoNum type="arabicPeriod"/>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SERVICE TYPE (</a:t>
            </a:r>
            <a:r>
              <a:rPr kumimoji="0" lang="en-US" sz="2000" b="1"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CONSERVANCY SYSTEM</a:t>
            </a: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collection and removal of nightsoil from bucket or pail latrines by human agency is called the service type or conservancy system, and the latrines are called service latrines. </a:t>
            </a:r>
          </a:p>
          <a:p>
            <a:pPr marL="457200" marR="0" lvl="0" indent="-457200" algn="just" defTabSz="914400" rtl="0" eaLnBrk="0" fontAlgn="base" latinLnBrk="0" hangingPunct="0">
              <a:lnSpc>
                <a:spcPct val="100000"/>
              </a:lnSpc>
              <a:spcBef>
                <a:spcPct val="0"/>
              </a:spcBef>
              <a:spcAft>
                <a:spcPct val="0"/>
              </a:spcAft>
              <a:buClrTx/>
              <a:buSzTx/>
              <a:buAutoNum type="arabicPeriod"/>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nightsoil is transported in "nightsoil carts" to the place of final disposal, where it is disposed of by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composting or (ii) burial in shallow trenches.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Service latrines are a source of filth and insanitation. They have all the drawbacks and faults which tend to </a:t>
            </a:r>
            <a:r>
              <a:rPr kumimoji="0" lang="en-US" sz="2000" b="0" i="1" u="none" strike="noStrike" cap="none" normalizeH="0" baseline="0" dirty="0" smtClean="0">
                <a:ln>
                  <a:noFill/>
                </a:ln>
                <a:solidFill>
                  <a:srgbClr val="7030A0"/>
                </a:solidFill>
                <a:effectLst/>
                <a:latin typeface="Arial" pitchFamily="34" charset="0"/>
                <a:ea typeface="Arial Unicode MS" pitchFamily="34" charset="-128"/>
                <a:cs typeface="Arial" pitchFamily="34" charset="0"/>
              </a:rPr>
              <a:t>perpetuate the disease cycle of </a:t>
            </a:r>
            <a:r>
              <a:rPr kumimoji="0" lang="en-US" sz="2000" b="0" i="1" u="none" strike="noStrike" cap="none" normalizeH="0" baseline="0" dirty="0" smtClean="0">
                <a:ln>
                  <a:noFill/>
                </a:ln>
                <a:solidFill>
                  <a:srgbClr val="7030A0"/>
                </a:solidFill>
                <a:effectLst/>
                <a:latin typeface="Arial" pitchFamily="34" charset="0"/>
                <a:ea typeface="Arial Unicode MS" pitchFamily="34" charset="-128"/>
                <a:cs typeface="Arial" pitchFamily="34" charset="0"/>
              </a:rPr>
              <a:t>fecal-borne </a:t>
            </a:r>
            <a:r>
              <a:rPr kumimoji="0" lang="en-US" sz="2000" b="0" i="1" u="none" strike="noStrike" cap="none" normalizeH="0" baseline="0" dirty="0" smtClean="0">
                <a:ln>
                  <a:noFill/>
                </a:ln>
                <a:solidFill>
                  <a:srgbClr val="7030A0"/>
                </a:solidFill>
                <a:effectLst/>
                <a:latin typeface="Arial" pitchFamily="34" charset="0"/>
                <a:ea typeface="Arial Unicode MS" pitchFamily="34" charset="-128"/>
                <a:cs typeface="Arial" pitchFamily="34" charset="0"/>
              </a:rPr>
              <a:t>diseases in the community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82341"/>
            <a:ext cx="8458200" cy="3416320"/>
          </a:xfrm>
          <a:prstGeom prst="rect">
            <a:avLst/>
          </a:prstGeom>
        </p:spPr>
        <p:txBody>
          <a:bodyPr wrap="square">
            <a:spAutoFit/>
          </a:bodyPr>
          <a:lstStyle/>
          <a:p>
            <a:pPr lvl="0" algn="just" eaLnBrk="0" fontAlgn="base" hangingPunct="0">
              <a:spcBef>
                <a:spcPct val="0"/>
              </a:spcBef>
              <a:spcAft>
                <a:spcPct val="0"/>
              </a:spcAft>
              <a:tabLst>
                <a:tab pos="457200" algn="l"/>
              </a:tabLst>
            </a:pPr>
            <a:r>
              <a:rPr lang="en-US" sz="2400" dirty="0" smtClean="0">
                <a:latin typeface="Arial" pitchFamily="34" charset="0"/>
                <a:ea typeface="Arial Unicode MS" pitchFamily="34" charset="-128"/>
                <a:cs typeface="Arial" pitchFamily="34" charset="0"/>
              </a:rPr>
              <a:t>The night soil is exposed to flies; there is always the possibility of water and soil pollution. It is also difficult to recruit adequate staff needed for the collection of </a:t>
            </a:r>
            <a:r>
              <a:rPr lang="en-US" sz="2400" dirty="0" smtClean="0">
                <a:latin typeface="Arial" pitchFamily="34" charset="0"/>
                <a:ea typeface="Arial Unicode MS" pitchFamily="34" charset="-128"/>
                <a:cs typeface="Arial" pitchFamily="34" charset="0"/>
              </a:rPr>
              <a:t>night soil</a:t>
            </a:r>
            <a:r>
              <a:rPr lang="en-US" sz="2400" dirty="0" smtClean="0">
                <a:latin typeface="Arial" pitchFamily="34" charset="0"/>
                <a:ea typeface="Arial Unicode MS" pitchFamily="34" charset="-128"/>
                <a:cs typeface="Arial" pitchFamily="34" charset="0"/>
              </a:rPr>
              <a:t>. </a:t>
            </a:r>
          </a:p>
          <a:p>
            <a:pPr lvl="0" algn="just" eaLnBrk="0" fontAlgn="base" hangingPunct="0">
              <a:spcBef>
                <a:spcPct val="0"/>
              </a:spcBef>
              <a:spcAft>
                <a:spcPct val="0"/>
              </a:spcAft>
              <a:tabLst>
                <a:tab pos="457200" algn="l"/>
              </a:tabLst>
            </a:pPr>
            <a:endParaRPr lang="en-US" sz="24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400" dirty="0" smtClean="0">
                <a:solidFill>
                  <a:srgbClr val="00B0F0"/>
                </a:solidFill>
                <a:latin typeface="Arial" pitchFamily="34" charset="0"/>
                <a:ea typeface="Arial Unicode MS" pitchFamily="34" charset="-128"/>
                <a:cs typeface="Arial" pitchFamily="34" charset="0"/>
              </a:rPr>
              <a:t>The Environmental Hygiene Committee (1949) therefore, </a:t>
            </a:r>
            <a:r>
              <a:rPr lang="en-US" sz="2400" i="1" dirty="0" smtClean="0">
                <a:solidFill>
                  <a:srgbClr val="FF0000"/>
                </a:solidFill>
                <a:latin typeface="Arial" pitchFamily="34" charset="0"/>
                <a:ea typeface="Arial Unicode MS" pitchFamily="34" charset="-128"/>
                <a:cs typeface="Arial" pitchFamily="34" charset="0"/>
              </a:rPr>
              <a:t>recommended that in unsewered areas the service latrines should be replaced by sanitary latrines which require no service</a:t>
            </a:r>
            <a:r>
              <a:rPr lang="en-US" sz="2400" dirty="0" smtClean="0">
                <a:latin typeface="Arial" pitchFamily="34" charset="0"/>
                <a:ea typeface="Arial Unicode MS" pitchFamily="34" charset="-128"/>
                <a:cs typeface="Arial" pitchFamily="34" charset="0"/>
              </a:rPr>
              <a:t>, and in which excreta can be disposed off at the site of the latrine in a hygienic manner </a:t>
            </a:r>
            <a:r>
              <a:rPr lang="en-US" sz="2000" dirty="0" smtClean="0">
                <a:latin typeface="Arial" pitchFamily="34" charset="0"/>
                <a:ea typeface="Arial Unicode MS" pitchFamily="34" charset="-128"/>
                <a:cs typeface="Arial" pitchFamily="34" charset="0"/>
              </a:rPr>
              <a:t>.</a:t>
            </a:r>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228600" y="609600"/>
            <a:ext cx="86868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r>
              <a:rPr kumimoji="0" lang="en-US" sz="2000" b="1"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rPr>
              <a:t>2. NON -SERVICE TYPE OF LATRINES (SANITARY LATRINES) – </a:t>
            </a:r>
          </a:p>
          <a:p>
            <a:pPr marL="0" marR="0" lvl="0" indent="0" defTabSz="914400" rtl="0" eaLnBrk="1" fontAlgn="base" latinLnBrk="0" hangingPunct="1">
              <a:lnSpc>
                <a:spcPct val="100000"/>
              </a:lnSpc>
              <a:spcBef>
                <a:spcPct val="0"/>
              </a:spcBef>
              <a:spcAft>
                <a:spcPct val="0"/>
              </a:spcAft>
              <a:buClrTx/>
              <a:buSzTx/>
              <a:buFontTx/>
              <a:buNone/>
              <a:tabLst>
                <a:tab pos="457200" algn="l"/>
              </a:tabLst>
            </a:pPr>
            <a:endParaRPr lang="en-US" sz="2000" b="1" dirty="0" smtClean="0">
              <a:latin typeface="Arial" pitchFamily="34" charset="0"/>
              <a:ea typeface="Arial Unicode MS" pitchFamily="34" charset="-128"/>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 sanitary latrine is one which fulfils the following criteria: </a:t>
            </a:r>
          </a:p>
          <a:p>
            <a:pPr marL="0" marR="0" lvl="0" indent="0" defTabSz="914400" rtl="0" eaLnBrk="1" fontAlgn="base" latinLnBrk="0" hangingPunct="1">
              <a:lnSpc>
                <a:spcPct val="100000"/>
              </a:lnSpc>
              <a:spcBef>
                <a:spcPct val="0"/>
              </a:spcBef>
              <a:spcAft>
                <a:spcPct val="0"/>
              </a:spcAft>
              <a:buClrTx/>
              <a:buSzTx/>
              <a:buFontTx/>
              <a:buNone/>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(1) Excreta should not contaminate the ground or surface water </a:t>
            </a:r>
          </a:p>
          <a:p>
            <a:pPr marL="0" marR="0" lvl="0" indent="0" defTabSz="914400" rtl="0" eaLnBrk="1" fontAlgn="base" latinLnBrk="0" hangingPunct="1">
              <a:lnSpc>
                <a:spcPct val="100000"/>
              </a:lnSpc>
              <a:spcBef>
                <a:spcPct val="0"/>
              </a:spcBef>
              <a:spcAft>
                <a:spcPct val="0"/>
              </a:spcAft>
              <a:buClrTx/>
              <a:buSzTx/>
              <a:buFontTx/>
              <a:buNone/>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(2) Excreta should not pollute the soil </a:t>
            </a:r>
          </a:p>
          <a:p>
            <a:pPr marL="0" marR="0" lvl="0" indent="0" defTabSz="914400" rtl="0" eaLnBrk="1" fontAlgn="base" latinLnBrk="0" hangingPunct="1">
              <a:lnSpc>
                <a:spcPct val="100000"/>
              </a:lnSpc>
              <a:spcBef>
                <a:spcPct val="0"/>
              </a:spcBef>
              <a:spcAft>
                <a:spcPct val="0"/>
              </a:spcAft>
              <a:buClrTx/>
              <a:buSzTx/>
              <a:buFontTx/>
              <a:buNone/>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(3) Excreta should not be accessible to flies, rodents, animals (pigs, dogs, cattle, etc.) and other vehicles of transmission. </a:t>
            </a:r>
          </a:p>
          <a:p>
            <a:pPr marL="0" marR="0" lvl="0" indent="0" defTabSz="914400" rtl="0" eaLnBrk="1" fontAlgn="base" latinLnBrk="0" hangingPunct="1">
              <a:lnSpc>
                <a:spcPct val="100000"/>
              </a:lnSpc>
              <a:spcBef>
                <a:spcPct val="0"/>
              </a:spcBef>
              <a:spcAft>
                <a:spcPct val="0"/>
              </a:spcAft>
              <a:buClrTx/>
              <a:buSzTx/>
              <a:buFontTx/>
              <a:buNone/>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(4) Excreta should not create a nuisance due to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odor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or unsightly appearance.</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981200" y="381000"/>
            <a:ext cx="6934200"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B050"/>
                </a:solidFill>
                <a:effectLst/>
                <a:latin typeface="Arial" pitchFamily="34" charset="0"/>
                <a:ea typeface="Arial Unicode MS" pitchFamily="34" charset="-128"/>
                <a:cs typeface="Arial" pitchFamily="34" charset="0"/>
              </a:rPr>
              <a:t>Methods of excreta disposal – </a:t>
            </a:r>
            <a:endParaRPr kumimoji="0" lang="en-US" sz="2800" b="0" i="0" u="none" strike="noStrike" cap="none" normalizeH="0" baseline="0" dirty="0" smtClean="0">
              <a:ln>
                <a:noFill/>
              </a:ln>
              <a:solidFill>
                <a:srgbClr val="00B05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3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BORE HOLE LATRINE – </a:t>
            </a:r>
            <a:endParaRPr kumimoji="0" lang="en-US" sz="2400" b="0"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3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It was first introduced by the </a:t>
            </a:r>
            <a:r>
              <a:rPr kumimoji="0" lang="en-US" sz="2000" b="0" i="1" u="none" strike="noStrike" cap="none" normalizeH="0" baseline="0" dirty="0" smtClean="0">
                <a:ln>
                  <a:noFill/>
                </a:ln>
                <a:solidFill>
                  <a:srgbClr val="00B0F0"/>
                </a:solidFill>
                <a:effectLst/>
                <a:latin typeface="Arial" pitchFamily="34" charset="0"/>
                <a:ea typeface="Arial Unicode MS" pitchFamily="34" charset="-128"/>
                <a:cs typeface="Arial" pitchFamily="34" charset="0"/>
              </a:rPr>
              <a:t>Rockefeller foundation during 1930's in campaigns of hookworm control. </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latrine consists of a circular hole 30 to 40 cm (12-16 in.) in diameter, dug vertically into the ground to a depth of 4 to 8 m (13-26 ft.), most commonly 6 m (20 ft.). </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 special equipment known as </a:t>
            </a: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auger</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is required to dig a bore hole.</a:t>
            </a:r>
          </a:p>
          <a:p>
            <a:pPr marL="0" marR="0" lvl="0" indent="0" algn="just"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In loose and sandy soils, the hole is lined with bamboo matting or earthen -ware rings to prevent caving in of the soil . </a:t>
            </a:r>
          </a:p>
        </p:txBody>
      </p:sp>
      <p:pic>
        <p:nvPicPr>
          <p:cNvPr id="2049" name="Picture 4" descr="scan0014"/>
          <p:cNvPicPr>
            <a:picLocks noChangeAspect="1" noChangeArrowheads="1"/>
          </p:cNvPicPr>
          <p:nvPr/>
        </p:nvPicPr>
        <p:blipFill>
          <a:blip r:embed="rId2" cstate="print">
            <a:lum bright="-6000" contrast="48000"/>
          </a:blip>
          <a:srcRect t="56822" r="67207" b="17062"/>
          <a:stretch>
            <a:fillRect/>
          </a:stretch>
        </p:blipFill>
        <p:spPr bwMode="auto">
          <a:xfrm>
            <a:off x="0" y="1066800"/>
            <a:ext cx="1981200" cy="4495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990600"/>
            <a:ext cx="8458200" cy="5016758"/>
          </a:xfrm>
          <a:prstGeom prst="rect">
            <a:avLst/>
          </a:prstGeom>
        </p:spPr>
        <p:txBody>
          <a:bodyPr wrap="square">
            <a:spAutoFit/>
          </a:bodyPr>
          <a:lstStyle/>
          <a:p>
            <a:pPr lvl="0" algn="just" eaLnBrk="0" fontAlgn="base" hangingPunct="0">
              <a:spcBef>
                <a:spcPct val="0"/>
              </a:spcBef>
              <a:spcAft>
                <a:spcPct val="0"/>
              </a:spcAft>
              <a:buFontTx/>
              <a:buChar char="•"/>
            </a:pPr>
            <a:r>
              <a:rPr lang="en-US" sz="2000" dirty="0" smtClean="0">
                <a:latin typeface="Arial" pitchFamily="34" charset="0"/>
                <a:ea typeface="Arial Unicode MS" pitchFamily="34" charset="-128"/>
                <a:cs typeface="Arial" pitchFamily="34" charset="0"/>
              </a:rPr>
              <a:t>A concrete squatting plate with a central opening and foot rests is placed over the hole. A suitable enclosure is put up to provide privacy.</a:t>
            </a:r>
          </a:p>
          <a:p>
            <a:pPr lvl="0" algn="just" eaLnBrk="0" fontAlgn="base" hangingPunct="0">
              <a:spcBef>
                <a:spcPct val="0"/>
              </a:spcBef>
              <a:spcAft>
                <a:spcPct val="0"/>
              </a:spcAft>
              <a:buFontTx/>
              <a:buChar char="•"/>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pPr>
            <a:r>
              <a:rPr lang="en-US" sz="2000" dirty="0" smtClean="0">
                <a:latin typeface="Arial" pitchFamily="34" charset="0"/>
                <a:ea typeface="Arial Unicode MS" pitchFamily="34" charset="-128"/>
                <a:cs typeface="Arial" pitchFamily="34" charset="0"/>
              </a:rPr>
              <a:t>For a family of 5 or 6 people, a bore hole of the above description serves well for over a year. </a:t>
            </a:r>
          </a:p>
          <a:p>
            <a:pPr lvl="0" algn="just" eaLnBrk="0" fontAlgn="base" hangingPunct="0">
              <a:spcBef>
                <a:spcPct val="0"/>
              </a:spcBef>
              <a:spcAft>
                <a:spcPct val="0"/>
              </a:spcAft>
              <a:buFontTx/>
              <a:buChar char="•"/>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pPr>
            <a:r>
              <a:rPr lang="en-US" sz="2000" dirty="0" smtClean="0">
                <a:latin typeface="Arial" pitchFamily="34" charset="0"/>
                <a:ea typeface="Arial Unicode MS" pitchFamily="34" charset="-128"/>
                <a:cs typeface="Arial" pitchFamily="34" charset="0"/>
              </a:rPr>
              <a:t>Bore hole is essentially a family type of installation and is not recommended as a public convenience because of its small capacity.</a:t>
            </a:r>
          </a:p>
          <a:p>
            <a:pPr lvl="0" algn="just" eaLnBrk="0" fontAlgn="base" hangingPunct="0">
              <a:spcBef>
                <a:spcPct val="0"/>
              </a:spcBef>
              <a:spcAft>
                <a:spcPct val="0"/>
              </a:spcAft>
              <a:buFontTx/>
              <a:buChar char="•"/>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pPr>
            <a:r>
              <a:rPr lang="en-US" sz="2000" dirty="0" smtClean="0">
                <a:latin typeface="Arial" pitchFamily="34" charset="0"/>
                <a:ea typeface="Arial Unicode MS" pitchFamily="34" charset="-128"/>
                <a:cs typeface="Arial" pitchFamily="34" charset="0"/>
              </a:rPr>
              <a:t>When the contents of the bore hole reach within 50 cm (20 in.) of the ground level, the squatting plate is removed and the hole is closed with earth. </a:t>
            </a:r>
          </a:p>
          <a:p>
            <a:pPr lvl="0" algn="just" eaLnBrk="0" fontAlgn="base" hangingPunct="0">
              <a:spcBef>
                <a:spcPct val="0"/>
              </a:spcBef>
              <a:spcAft>
                <a:spcPct val="0"/>
              </a:spcAft>
              <a:buFontTx/>
              <a:buChar char="•"/>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pPr>
            <a:r>
              <a:rPr lang="en-US" sz="2000" dirty="0" smtClean="0">
                <a:latin typeface="Arial" pitchFamily="34" charset="0"/>
                <a:ea typeface="Arial Unicode MS" pitchFamily="34" charset="-128"/>
                <a:cs typeface="Arial" pitchFamily="34" charset="0"/>
              </a:rPr>
              <a:t>A new hole is dug and similarly used. The </a:t>
            </a:r>
            <a:r>
              <a:rPr lang="en-US" sz="2000" dirty="0" smtClean="0">
                <a:latin typeface="Arial" pitchFamily="34" charset="0"/>
                <a:ea typeface="Arial Unicode MS" pitchFamily="34" charset="-128"/>
                <a:cs typeface="Arial" pitchFamily="34" charset="0"/>
              </a:rPr>
              <a:t>night soil </a:t>
            </a:r>
            <a:r>
              <a:rPr lang="en-US" sz="2000" dirty="0" smtClean="0">
                <a:latin typeface="Arial" pitchFamily="34" charset="0"/>
                <a:ea typeface="Arial Unicode MS" pitchFamily="34" charset="-128"/>
                <a:cs typeface="Arial" pitchFamily="34" charset="0"/>
              </a:rPr>
              <a:t>undergoes </a:t>
            </a:r>
            <a:r>
              <a:rPr lang="en-US" sz="2000" dirty="0" smtClean="0">
                <a:latin typeface="Arial" pitchFamily="34" charset="0"/>
                <a:ea typeface="Arial Unicode MS" pitchFamily="34" charset="-128"/>
                <a:cs typeface="Arial" pitchFamily="34" charset="0"/>
              </a:rPr>
              <a:t>putrification </a:t>
            </a:r>
            <a:r>
              <a:rPr lang="en-US" sz="2000" dirty="0" smtClean="0">
                <a:latin typeface="Arial" pitchFamily="34" charset="0"/>
                <a:ea typeface="Arial Unicode MS" pitchFamily="34" charset="-128"/>
                <a:cs typeface="Arial" pitchFamily="34" charset="0"/>
              </a:rPr>
              <a:t>by </a:t>
            </a:r>
            <a:r>
              <a:rPr lang="en-US" sz="2000" dirty="0" smtClean="0">
                <a:latin typeface="Arial" pitchFamily="34" charset="0"/>
                <a:ea typeface="Arial Unicode MS" pitchFamily="34" charset="-128"/>
                <a:cs typeface="Arial" pitchFamily="34" charset="0"/>
              </a:rPr>
              <a:t>anaerobic </a:t>
            </a:r>
            <a:r>
              <a:rPr lang="en-US" sz="2000" dirty="0" smtClean="0">
                <a:latin typeface="Arial" pitchFamily="34" charset="0"/>
                <a:ea typeface="Arial Unicode MS" pitchFamily="34" charset="-128"/>
                <a:cs typeface="Arial" pitchFamily="34" charset="0"/>
              </a:rPr>
              <a:t>digestion and is eventually converted into a harmless mass</a:t>
            </a:r>
            <a:r>
              <a:rPr lang="en-US" dirty="0" smtClean="0">
                <a:latin typeface="Arial" pitchFamily="34" charset="0"/>
                <a:ea typeface="Arial Unicode MS" pitchFamily="34" charset="-128"/>
                <a:cs typeface="Arial" pitchFamily="34" charset="0"/>
              </a:rPr>
              <a:t>. </a:t>
            </a: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382000" cy="3539430"/>
          </a:xfrm>
          <a:prstGeom prst="rect">
            <a:avLst/>
          </a:prstGeom>
        </p:spPr>
        <p:txBody>
          <a:bodyPr wrap="square">
            <a:spAutoFit/>
          </a:bodyPr>
          <a:lstStyle/>
          <a:p>
            <a:pPr lvl="0" algn="just" fontAlgn="base">
              <a:spcBef>
                <a:spcPct val="0"/>
              </a:spcBef>
              <a:spcAft>
                <a:spcPct val="0"/>
              </a:spcAft>
              <a:tabLst>
                <a:tab pos="457200" algn="l"/>
              </a:tabLst>
            </a:pPr>
            <a:r>
              <a:rPr lang="en-US" sz="2400" b="1" dirty="0" smtClean="0">
                <a:solidFill>
                  <a:srgbClr val="FF3399"/>
                </a:solidFill>
                <a:latin typeface="Arial" pitchFamily="34" charset="0"/>
                <a:ea typeface="Arial Unicode MS" pitchFamily="34" charset="-128"/>
                <a:cs typeface="Arial" pitchFamily="34" charset="0"/>
              </a:rPr>
              <a:t>Merits of a bore hole latrine:</a:t>
            </a:r>
          </a:p>
          <a:p>
            <a:pPr lvl="0" algn="just" fontAlgn="base">
              <a:spcBef>
                <a:spcPct val="0"/>
              </a:spcBef>
              <a:spcAft>
                <a:spcPct val="0"/>
              </a:spcAft>
              <a:tabLst>
                <a:tab pos="457200" algn="l"/>
              </a:tabLst>
            </a:pPr>
            <a:endParaRPr lang="en-US" dirty="0" smtClean="0">
              <a:latin typeface="Arial" pitchFamily="34" charset="0"/>
              <a:ea typeface="Arial Unicode MS" pitchFamily="34" charset="-128"/>
              <a:cs typeface="Arial" pitchFamily="34" charset="0"/>
            </a:endParaRPr>
          </a:p>
          <a:p>
            <a:pPr marL="342900" lvl="0" indent="-342900" algn="just" fontAlgn="base">
              <a:spcBef>
                <a:spcPct val="0"/>
              </a:spcBef>
              <a:spcAft>
                <a:spcPct val="0"/>
              </a:spcAft>
              <a:buAutoNum type="arabicParenBoth"/>
              <a:tabLst>
                <a:tab pos="457200" algn="l"/>
              </a:tabLst>
            </a:pPr>
            <a:r>
              <a:rPr lang="en-US" sz="2000" dirty="0" smtClean="0">
                <a:latin typeface="Arial" pitchFamily="34" charset="0"/>
                <a:ea typeface="Arial Unicode MS" pitchFamily="34" charset="-128"/>
                <a:cs typeface="Arial" pitchFamily="34" charset="0"/>
              </a:rPr>
              <a:t>there is no need far the services of a sweeper for daily removal of </a:t>
            </a:r>
            <a:r>
              <a:rPr lang="en-US" sz="2000" dirty="0" smtClean="0">
                <a:latin typeface="Arial" pitchFamily="34" charset="0"/>
                <a:ea typeface="Arial Unicode MS" pitchFamily="34" charset="-128"/>
                <a:cs typeface="Arial" pitchFamily="34" charset="0"/>
              </a:rPr>
              <a:t>night soil</a:t>
            </a:r>
            <a:r>
              <a:rPr lang="en-US" sz="2000" dirty="0" smtClean="0">
                <a:latin typeface="Arial" pitchFamily="34" charset="0"/>
                <a:ea typeface="Arial Unicode MS" pitchFamily="34" charset="-128"/>
                <a:cs typeface="Arial" pitchFamily="34" charset="0"/>
              </a:rPr>
              <a:t>,   </a:t>
            </a:r>
          </a:p>
          <a:p>
            <a:pPr marL="342900" lvl="0" indent="-34290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marL="342900" lvl="0" indent="-34290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(2) the pit is dark and unsuitable for fly breeding,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(3</a:t>
            </a:r>
            <a:r>
              <a:rPr lang="en-US" sz="2000" i="1" dirty="0" smtClean="0">
                <a:solidFill>
                  <a:srgbClr val="00B0F0"/>
                </a:solidFill>
                <a:latin typeface="Arial" pitchFamily="34" charset="0"/>
                <a:ea typeface="Arial Unicode MS" pitchFamily="34" charset="-128"/>
                <a:cs typeface="Arial" pitchFamily="34" charset="0"/>
              </a:rPr>
              <a:t>) if located 15 m (50 ft.) away from a source of water supply, there should be no danger of water pollution. </a:t>
            </a:r>
          </a:p>
          <a:p>
            <a:pPr lvl="0" algn="just" fontAlgn="base">
              <a:spcBef>
                <a:spcPct val="0"/>
              </a:spcBef>
              <a:spcAft>
                <a:spcPct val="0"/>
              </a:spcAft>
              <a:tabLst>
                <a:tab pos="457200" algn="l"/>
              </a:tabLst>
            </a:pPr>
            <a:endParaRPr lang="en-US" i="1" dirty="0" smtClean="0">
              <a:solidFill>
                <a:srgbClr val="00B0F0"/>
              </a:solidFill>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endParaRPr lang="en-US" sz="2000" dirty="0" smtClean="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382000" cy="3785652"/>
          </a:xfrm>
          <a:prstGeom prst="rect">
            <a:avLst/>
          </a:prstGeom>
        </p:spPr>
        <p:txBody>
          <a:bodyPr wrap="square">
            <a:spAutoFit/>
          </a:bodyPr>
          <a:lstStyle/>
          <a:p>
            <a:pPr lvl="0" algn="just" fontAlgn="base">
              <a:spcBef>
                <a:spcPct val="0"/>
              </a:spcBef>
              <a:spcAft>
                <a:spcPct val="0"/>
              </a:spcAft>
              <a:buFont typeface="Arial" pitchFamily="34" charset="0"/>
              <a:buChar char="•"/>
              <a:tabLst>
                <a:tab pos="457200" algn="l"/>
              </a:tabLst>
            </a:pPr>
            <a:r>
              <a:rPr lang="en-US" sz="2000" b="1" dirty="0" smtClean="0">
                <a:solidFill>
                  <a:srgbClr val="FF3399"/>
                </a:solidFill>
                <a:latin typeface="Arial" pitchFamily="34" charset="0"/>
                <a:ea typeface="Arial Unicode MS" pitchFamily="34" charset="-128"/>
                <a:cs typeface="Arial" pitchFamily="34" charset="0"/>
              </a:rPr>
              <a:t>Demerits</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(a) the bore hole fills up rapidly because of its small capacity,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(b).a special equipment, the auger, is required for its construction which may not be readily available,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(c) in many places, the subsoil water is high and the soil loose, with the result it may be difficult to dig a hole deeper than 3 m (10ft.).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The bore hole latrine is therefore, not very much in use today. It has been superseded by better innovations.</a:t>
            </a:r>
            <a:endParaRPr lang="en-US" sz="2000" dirty="0" smtClean="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228600" y="228600"/>
            <a:ext cx="86868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DUG WELL LATRINE – </a:t>
            </a:r>
            <a:endParaRPr kumimoji="0" lang="en-US" sz="2400" b="0"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Dug well latrine or pit latrine was first introduced in Singur, West Bengal in 1949-1950 . It is an improvement over the bore hole latrine.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3553" name="Picture 5" descr="scan0014"/>
          <p:cNvPicPr>
            <a:picLocks noChangeAspect="1" noChangeArrowheads="1"/>
          </p:cNvPicPr>
          <p:nvPr/>
        </p:nvPicPr>
        <p:blipFill>
          <a:blip r:embed="rId2" cstate="print">
            <a:lum bright="-6000" contrast="36000"/>
          </a:blip>
          <a:srcRect l="62987" t="697" r="7468" b="72797"/>
          <a:stretch>
            <a:fillRect/>
          </a:stretch>
        </p:blipFill>
        <p:spPr bwMode="auto">
          <a:xfrm>
            <a:off x="0" y="1981200"/>
            <a:ext cx="2133600" cy="3810000"/>
          </a:xfrm>
          <a:prstGeom prst="rect">
            <a:avLst/>
          </a:prstGeom>
          <a:noFill/>
        </p:spPr>
      </p:pic>
      <p:sp>
        <p:nvSpPr>
          <p:cNvPr id="23555" name="Rectangle 3"/>
          <p:cNvSpPr>
            <a:spLocks noChangeArrowheads="1"/>
          </p:cNvSpPr>
          <p:nvPr/>
        </p:nvSpPr>
        <p:spPr bwMode="auto">
          <a:xfrm>
            <a:off x="2286000" y="1905000"/>
            <a:ext cx="67056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 circular pit about 75 cm (30 in.) in diameter and 3 to 3.5 m (10-12 ft.) deep is dug into the ground for the reception of the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night soil</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In sandy soil, the depth of the pit may be reduced to 1.5 to 2 m (6 - 7 ft.). </a:t>
            </a:r>
          </a:p>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pit may be lined with pottery rings, and as many rings as necessary to prevent caving in of the soil may be used. </a:t>
            </a:r>
          </a:p>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 concrete squatting plate is placed on the top of the pit, and the latrine is enclosed with a superstructure.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990600"/>
            <a:ext cx="8305800" cy="4093428"/>
          </a:xfrm>
          <a:prstGeom prst="rect">
            <a:avLst/>
          </a:prstGeom>
        </p:spPr>
        <p:txBody>
          <a:bodyPr wrap="square">
            <a:spAutoFit/>
          </a:bodyPr>
          <a:lstStyle/>
          <a:p>
            <a:pPr lvl="0" algn="just" fontAlgn="base">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 </a:t>
            </a:r>
            <a:r>
              <a:rPr lang="en-US" sz="2000" b="1" dirty="0" smtClean="0">
                <a:solidFill>
                  <a:srgbClr val="FF3399"/>
                </a:solidFill>
                <a:latin typeface="Arial" pitchFamily="34" charset="0"/>
                <a:ea typeface="Arial Unicode MS" pitchFamily="34" charset="-128"/>
                <a:cs typeface="Arial" pitchFamily="34" charset="0"/>
              </a:rPr>
              <a:t>Advantages of this type of latrine </a:t>
            </a:r>
            <a:r>
              <a:rPr lang="en-US" sz="2000" dirty="0" smtClean="0">
                <a:latin typeface="Arial" pitchFamily="34" charset="0"/>
                <a:ea typeface="Arial Unicode MS" pitchFamily="34" charset="-128"/>
                <a:cs typeface="Arial" pitchFamily="34" charset="0"/>
              </a:rPr>
              <a:t>:</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 (1) it is easy to. construct and no special equipment such as an auger is needed to dig the pit,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(2) the pit has a longer life than the bore hole because of greater cubic capacity. A pit 75 cm (30 in.) diameter and 3 1.0 3.5 m (10-12 ft.) deep will last for about </a:t>
            </a:r>
            <a:r>
              <a:rPr lang="en-US" sz="2000" dirty="0" smtClean="0">
                <a:solidFill>
                  <a:srgbClr val="00B050"/>
                </a:solidFill>
                <a:latin typeface="Arial" pitchFamily="34" charset="0"/>
                <a:ea typeface="Arial Unicode MS" pitchFamily="34" charset="-128"/>
                <a:cs typeface="Arial" pitchFamily="34" charset="0"/>
              </a:rPr>
              <a:t>5 years far a family of 4 to 5 persons</a:t>
            </a:r>
            <a:r>
              <a:rPr lang="en-US" sz="2000" dirty="0" smtClean="0">
                <a:latin typeface="Arial" pitchFamily="34" charset="0"/>
                <a:ea typeface="Arial Unicode MS" pitchFamily="34" charset="-128"/>
                <a:cs typeface="Arial" pitchFamily="34" charset="0"/>
              </a:rPr>
              <a:t>.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When the pit is filled up, a new pit is constructed.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The action of the dug well latrine is the same as in the bore hole latrine, i.e., anaerobic digestion.</a:t>
            </a:r>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8600" y="152400"/>
            <a:ext cx="86106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WATER SEAL LATRINE – </a:t>
            </a:r>
            <a:endParaRPr kumimoji="0" lang="en-US" sz="2000" b="0"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 further improvement in the designing of sanitary latrines for rural families is the hand -flushed "water seal" type of latrine .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6625" name="Picture 6" descr="scan0014"/>
          <p:cNvPicPr>
            <a:picLocks noChangeAspect="1" noChangeArrowheads="1"/>
          </p:cNvPicPr>
          <p:nvPr/>
        </p:nvPicPr>
        <p:blipFill>
          <a:blip r:embed="rId2" cstate="print">
            <a:lum bright="-6000" contrast="42000"/>
          </a:blip>
          <a:srcRect l="60551" t="72969" r="5844"/>
          <a:stretch>
            <a:fillRect/>
          </a:stretch>
        </p:blipFill>
        <p:spPr bwMode="auto">
          <a:xfrm>
            <a:off x="0" y="1828800"/>
            <a:ext cx="1971675" cy="3581400"/>
          </a:xfrm>
          <a:prstGeom prst="rect">
            <a:avLst/>
          </a:prstGeom>
          <a:noFill/>
        </p:spPr>
      </p:pic>
      <p:sp>
        <p:nvSpPr>
          <p:cNvPr id="26627" name="Rectangle 3"/>
          <p:cNvSpPr>
            <a:spLocks noChangeArrowheads="1"/>
          </p:cNvSpPr>
          <p:nvPr/>
        </p:nvSpPr>
        <p:spPr bwMode="auto">
          <a:xfrm>
            <a:off x="2057400" y="1752600"/>
            <a:ext cx="6858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Here, the squatting plate is fitted with a water seal. The water seal performs two important functions: </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(1) it prevents access by flies. That is, the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night soil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is sealed off from flies, by a small depth of water contained in a bent pipe called the trap, </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(2) it prevents escape of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odors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and foul gases and thereby eliminates the nuisance from smell. Once the latrine is flushed,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night soil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is no </a:t>
            </a:r>
            <a:r>
              <a:rPr lang="en-US" sz="2000" dirty="0" smtClean="0">
                <a:latin typeface="Arial" pitchFamily="34" charset="0"/>
                <a:ea typeface="Arial Unicode MS" pitchFamily="34" charset="-128"/>
                <a:cs typeface="Arial" pitchFamily="34" charset="0"/>
              </a:rPr>
              <a:t>lo</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nger visible. </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These merits have rendered the water seal type of latrine more acceptable to rural people than the bore hole or pit privy without water seal.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0"/>
            <a:ext cx="8382000" cy="3477875"/>
          </a:xfrm>
          <a:prstGeom prst="rect">
            <a:avLst/>
          </a:prstGeom>
        </p:spPr>
        <p:txBody>
          <a:bodyPr wrap="square">
            <a:spAutoFit/>
          </a:bodyPr>
          <a:lstStyle/>
          <a:p>
            <a:pPr lvl="0" algn="just" fontAlgn="base">
              <a:spcBef>
                <a:spcPct val="0"/>
              </a:spcBef>
              <a:spcAft>
                <a:spcPct val="0"/>
              </a:spcAft>
              <a:buFont typeface="Wingdings" pitchFamily="2" charset="2"/>
              <a:buChar char="Ø"/>
              <a:tabLst>
                <a:tab pos="457200" algn="l"/>
              </a:tabLst>
            </a:pPr>
            <a:r>
              <a:rPr lang="en-US" sz="2000" dirty="0" smtClean="0">
                <a:latin typeface="Arial" pitchFamily="34" charset="0"/>
                <a:ea typeface="Arial Unicode MS" pitchFamily="34" charset="-128"/>
                <a:cs typeface="Arial" pitchFamily="34" charset="0"/>
              </a:rPr>
              <a:t> Several designs of water seal latrines have been tested in the field, and two types have gained recognition for wide use.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 (1)  P.R.A.I. type, evolved by the Planning, Research and Action Institute, Lucknow (Uttar Pradesh)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(2) RCA type, designed by the Research -cum -Action Projects in Environmental Sanitation of the Ministry of Health, Government of India. </a:t>
            </a:r>
          </a:p>
          <a:p>
            <a:pPr lvl="0" algn="just" fontAlgn="base">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fontAlgn="base">
              <a:spcBef>
                <a:spcPct val="0"/>
              </a:spcBef>
              <a:spcAft>
                <a:spcPct val="0"/>
              </a:spcAft>
              <a:buFont typeface="Wingdings" pitchFamily="2" charset="2"/>
              <a:buChar char="Ø"/>
              <a:tabLst>
                <a:tab pos="457200" algn="l"/>
              </a:tabLst>
            </a:pPr>
            <a:r>
              <a:rPr lang="en-US" sz="2000" dirty="0" smtClean="0">
                <a:latin typeface="Arial" pitchFamily="34" charset="0"/>
                <a:ea typeface="Arial Unicode MS" pitchFamily="34" charset="-128"/>
                <a:cs typeface="Arial" pitchFamily="34" charset="0"/>
              </a:rPr>
              <a:t> The RCA latrine has been accepted as a suitable design for wide adoption in different parts of the country . </a:t>
            </a:r>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solidFill>
                  <a:srgbClr val="FF0066"/>
                </a:solidFill>
              </a:rPr>
              <a:t>PRAI Type Latrine</a:t>
            </a:r>
            <a:endParaRPr lang="en-IN" dirty="0">
              <a:solidFill>
                <a:srgbClr val="FF0066"/>
              </a:solidFill>
            </a:endParaRPr>
          </a:p>
        </p:txBody>
      </p:sp>
      <p:sp>
        <p:nvSpPr>
          <p:cNvPr id="3" name="Content Placeholder 2"/>
          <p:cNvSpPr>
            <a:spLocks noGrp="1"/>
          </p:cNvSpPr>
          <p:nvPr>
            <p:ph idx="1"/>
          </p:nvPr>
        </p:nvSpPr>
        <p:spPr>
          <a:xfrm>
            <a:off x="457200" y="990600"/>
            <a:ext cx="8229600" cy="5135563"/>
          </a:xfrm>
        </p:spPr>
        <p:txBody>
          <a:bodyPr>
            <a:normAutofit/>
          </a:bodyPr>
          <a:lstStyle/>
          <a:p>
            <a:r>
              <a:rPr lang="en-US" sz="2000" dirty="0" smtClean="0">
                <a:latin typeface="Arial" pitchFamily="34" charset="0"/>
                <a:cs typeface="Arial" pitchFamily="34" charset="0"/>
              </a:rPr>
              <a:t>It is direct type latrine.</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It is modified type of traditional pit latrine developed by</a:t>
            </a:r>
            <a:r>
              <a:rPr lang="en-US" sz="2000" dirty="0" smtClean="0">
                <a:latin typeface="Arial" pitchFamily="34" charset="0"/>
                <a:ea typeface="Arial Unicode MS" pitchFamily="34" charset="-128"/>
                <a:cs typeface="Arial" pitchFamily="34" charset="0"/>
              </a:rPr>
              <a:t> Planning Research and Action Institute, Lucknow .</a:t>
            </a:r>
          </a:p>
          <a:p>
            <a:endParaRPr lang="en-US" sz="2000" dirty="0" smtClean="0">
              <a:latin typeface="Arial" pitchFamily="34" charset="0"/>
              <a:ea typeface="Arial Unicode MS" pitchFamily="34" charset="-128"/>
              <a:cs typeface="Arial" pitchFamily="34" charset="0"/>
            </a:endParaRPr>
          </a:p>
          <a:p>
            <a:r>
              <a:rPr lang="en-US" sz="2000" dirty="0" smtClean="0">
                <a:latin typeface="Arial" pitchFamily="34" charset="0"/>
                <a:ea typeface="Arial Unicode MS" pitchFamily="34" charset="-128"/>
                <a:cs typeface="Arial" pitchFamily="34" charset="0"/>
              </a:rPr>
              <a:t>The trap below the pan is turned in and opens directly into the pit.</a:t>
            </a:r>
          </a:p>
          <a:p>
            <a:endParaRPr lang="en-US" sz="2000" dirty="0" smtClean="0">
              <a:latin typeface="Arial" pitchFamily="34" charset="0"/>
              <a:ea typeface="Arial Unicode MS" pitchFamily="34" charset="-128"/>
              <a:cs typeface="Arial" pitchFamily="34" charset="0"/>
            </a:endParaRPr>
          </a:p>
          <a:p>
            <a:r>
              <a:rPr lang="en-US" sz="2000" dirty="0" smtClean="0">
                <a:latin typeface="Arial" pitchFamily="34" charset="0"/>
                <a:ea typeface="Arial Unicode MS" pitchFamily="34" charset="-128"/>
                <a:cs typeface="Arial" pitchFamily="34" charset="0"/>
              </a:rPr>
              <a:t>There is no connecting pipe because the pit is directly under the squatting plate and not away from it.</a:t>
            </a:r>
          </a:p>
          <a:p>
            <a:endParaRPr lang="en-US" sz="2000" dirty="0" smtClean="0">
              <a:latin typeface="Arial" pitchFamily="34" charset="0"/>
              <a:ea typeface="Arial Unicode MS" pitchFamily="34" charset="-128"/>
              <a:cs typeface="Arial" pitchFamily="34" charset="0"/>
            </a:endParaRPr>
          </a:p>
          <a:p>
            <a:r>
              <a:rPr lang="en-US" sz="2000" dirty="0" smtClean="0">
                <a:latin typeface="Arial" pitchFamily="34" charset="0"/>
                <a:ea typeface="Arial Unicode MS" pitchFamily="34" charset="-128"/>
                <a:cs typeface="Arial" pitchFamily="34" charset="0"/>
              </a:rPr>
              <a:t>It is cheaper than RCA type of latrine.</a:t>
            </a:r>
          </a:p>
          <a:p>
            <a:endParaRPr lang="en-US" sz="2000" dirty="0" smtClean="0">
              <a:latin typeface="Arial" pitchFamily="34" charset="0"/>
              <a:ea typeface="Arial Unicode MS" pitchFamily="34" charset="-128"/>
              <a:cs typeface="Arial" pitchFamily="34" charset="0"/>
            </a:endParaRPr>
          </a:p>
          <a:p>
            <a:r>
              <a:rPr lang="en-US" sz="2000" dirty="0" smtClean="0">
                <a:latin typeface="Arial" pitchFamily="34" charset="0"/>
                <a:ea typeface="Arial Unicode MS" pitchFamily="34" charset="-128"/>
                <a:cs typeface="Arial" pitchFamily="34" charset="0"/>
              </a:rPr>
              <a:t>It is simple, sanitary, hand-flush </a:t>
            </a:r>
            <a:r>
              <a:rPr lang="en-US" sz="2000" dirty="0" smtClean="0">
                <a:latin typeface="Arial" pitchFamily="34" charset="0"/>
                <a:ea typeface="Arial Unicode MS" pitchFamily="34" charset="-128"/>
                <a:cs typeface="Arial" pitchFamily="34" charset="0"/>
              </a:rPr>
              <a:t>water seal </a:t>
            </a:r>
            <a:r>
              <a:rPr lang="en-US" sz="2000" dirty="0" smtClean="0">
                <a:latin typeface="Arial" pitchFamily="34" charset="0"/>
                <a:ea typeface="Arial Unicode MS" pitchFamily="34" charset="-128"/>
                <a:cs typeface="Arial" pitchFamily="34" charset="0"/>
              </a:rPr>
              <a:t>latrine, need about</a:t>
            </a:r>
            <a:r>
              <a:rPr lang="en-US" sz="2000" dirty="0" smtClean="0"/>
              <a:t> </a:t>
            </a:r>
            <a:r>
              <a:rPr lang="en-US" sz="2000" dirty="0" smtClean="0">
                <a:latin typeface="Arial" pitchFamily="34" charset="0"/>
                <a:ea typeface="Arial Unicode MS" pitchFamily="34" charset="-128"/>
                <a:cs typeface="Arial" pitchFamily="34" charset="0"/>
              </a:rPr>
              <a:t>1-2 liters of water per user to flush out the </a:t>
            </a:r>
            <a:r>
              <a:rPr lang="en-US" sz="2000" dirty="0" smtClean="0">
                <a:latin typeface="Arial" pitchFamily="34" charset="0"/>
                <a:ea typeface="Arial Unicode MS" pitchFamily="34" charset="-128"/>
                <a:cs typeface="Arial" pitchFamily="34" charset="0"/>
              </a:rPr>
              <a:t>excreta.</a:t>
            </a:r>
            <a:endParaRPr lang="en-IN"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7" descr="scan0015"/>
          <p:cNvPicPr>
            <a:picLocks noChangeAspect="1" noChangeArrowheads="1"/>
          </p:cNvPicPr>
          <p:nvPr/>
        </p:nvPicPr>
        <p:blipFill>
          <a:blip r:embed="rId2" cstate="print">
            <a:lum bright="-12000" contrast="54000"/>
          </a:blip>
          <a:srcRect l="2057" t="49039" r="56927" b="30258"/>
          <a:stretch>
            <a:fillRect/>
          </a:stretch>
        </p:blipFill>
        <p:spPr bwMode="auto">
          <a:xfrm>
            <a:off x="228601" y="4114800"/>
            <a:ext cx="2819400" cy="2286000"/>
          </a:xfrm>
          <a:prstGeom prst="rect">
            <a:avLst/>
          </a:prstGeom>
          <a:noFill/>
        </p:spPr>
      </p:pic>
      <p:pic>
        <p:nvPicPr>
          <p:cNvPr id="29699" name="Picture 8" descr="scan0015"/>
          <p:cNvPicPr>
            <a:picLocks noChangeAspect="1" noChangeArrowheads="1"/>
          </p:cNvPicPr>
          <p:nvPr/>
        </p:nvPicPr>
        <p:blipFill>
          <a:blip r:embed="rId2" cstate="print">
            <a:lum contrast="24000"/>
          </a:blip>
          <a:srcRect l="62827" t="8334" r="6172" b="75993"/>
          <a:stretch>
            <a:fillRect/>
          </a:stretch>
        </p:blipFill>
        <p:spPr bwMode="auto">
          <a:xfrm>
            <a:off x="5105400" y="3810000"/>
            <a:ext cx="3581400" cy="2667000"/>
          </a:xfrm>
          <a:prstGeom prst="rect">
            <a:avLst/>
          </a:prstGeom>
          <a:noFill/>
        </p:spPr>
      </p:pic>
      <p:pic>
        <p:nvPicPr>
          <p:cNvPr id="29697" name="Picture 9" descr="scan0015"/>
          <p:cNvPicPr>
            <a:picLocks noChangeAspect="1" noChangeArrowheads="1"/>
          </p:cNvPicPr>
          <p:nvPr/>
        </p:nvPicPr>
        <p:blipFill>
          <a:blip r:embed="rId2" cstate="print">
            <a:lum contrast="30000"/>
          </a:blip>
          <a:srcRect l="58025" t="38989" r="4115" b="45245"/>
          <a:stretch>
            <a:fillRect/>
          </a:stretch>
        </p:blipFill>
        <p:spPr bwMode="auto">
          <a:xfrm>
            <a:off x="2286001" y="2133600"/>
            <a:ext cx="3124200" cy="1828800"/>
          </a:xfrm>
          <a:prstGeom prst="rect">
            <a:avLst/>
          </a:prstGeom>
          <a:noFill/>
        </p:spPr>
      </p:pic>
      <p:sp>
        <p:nvSpPr>
          <p:cNvPr id="2970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701" name="Rectangle 5"/>
          <p:cNvSpPr>
            <a:spLocks noChangeArrowheads="1"/>
          </p:cNvSpPr>
          <p:nvPr/>
        </p:nvSpPr>
        <p:spPr bwMode="auto">
          <a:xfrm>
            <a:off x="304800" y="304801"/>
            <a:ext cx="8686800"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parts of a water-seal latrine, whether RCA type or PRAI type, are essentially the same .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702" name="Rectangle 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703" name="Rectangle 7"/>
          <p:cNvSpPr>
            <a:spLocks noChangeArrowheads="1"/>
          </p:cNvSpPr>
          <p:nvPr/>
        </p:nvSpPr>
        <p:spPr bwMode="auto">
          <a:xfrm>
            <a:off x="228600" y="1066800"/>
            <a:ext cx="8763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differences are in matters of minor engineering detail.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04800" y="457200"/>
            <a:ext cx="86106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8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RCA  LATRINE – </a:t>
            </a:r>
            <a:endParaRPr kumimoji="0" lang="en-US" sz="2800" b="1"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457200" algn="l"/>
              </a:tabLst>
            </a:pPr>
            <a:r>
              <a:rPr kumimoji="0" lang="en-US" sz="2000" b="1" i="0" u="none" strike="noStrike" cap="none" normalizeH="0" baseline="0" dirty="0" smtClean="0">
                <a:ln>
                  <a:noFill/>
                </a:ln>
                <a:effectLst/>
                <a:latin typeface="Arial" pitchFamily="34" charset="0"/>
                <a:ea typeface="Arial Unicode MS" pitchFamily="34" charset="-128"/>
                <a:cs typeface="Arial" pitchFamily="34" charset="0"/>
              </a:rPr>
              <a:t> It is indirect type latrine</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lang="en-US" b="1" dirty="0" smtClean="0">
              <a:solidFill>
                <a:srgbClr val="0070C0"/>
              </a:solidFill>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b="1"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(1) LOCATION -</a:t>
            </a:r>
            <a:r>
              <a:rPr kumimoji="0" lang="en-US" b="0"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latrines of any kind should not be located within 15 m (50 ft) from a source of water supply, and should be at a lower elevation to prevent the possibility of bacterial contamination of the water supply.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b="1"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(2) SQUATTING PLATE </a:t>
            </a:r>
            <a:r>
              <a:rPr kumimoji="0" lang="en-US" sz="2000" b="1" i="0"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It is made of cement concrete with minimum dimensions of 90 cm (3 ft) square and 5 cm (2 in.) thickness at the outer edge.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There is a slope 112 inch towards the pan. This allows drainage into the latrine of the water used for ablution or cleansing purposes.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 circular squatting plate of 90 cm (3 ft.) diameter and of 5 cm (2 in.) uniform thickness, has also been found satisfactory</a:t>
            </a:r>
            <a:r>
              <a:rPr kumimoji="0" lang="en-US"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304800" y="381000"/>
            <a:ext cx="8610600"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(3) PAN -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pan  receives the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night soil,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urine and wash water. The length of the pan is 42.5 cm (17 in.). The width of the front portion of the pan has a minimum of 12.5 cm (5 in.) and the width at its widest portion is 20 cm (8 in.). There is a uniform slope from front to back of the pan. The pan is given a smooth finish.</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(4) TRAP -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trap is a bent pipe, about 7.5 cm (3 in.) in diameter and is connected with the pan. It holds water and provides the necessary </a:t>
            </a: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'water seal</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r>
              <a:rPr kumimoji="0" lang="en-US" sz="2000" b="0" i="1" u="none" strike="noStrike" cap="none" normalizeH="0" baseline="0" dirty="0" smtClean="0">
                <a:ln>
                  <a:noFill/>
                </a:ln>
                <a:solidFill>
                  <a:srgbClr val="0070C0"/>
                </a:solidFill>
                <a:effectLst/>
                <a:latin typeface="Arial" pitchFamily="34" charset="0"/>
                <a:ea typeface="Arial Unicode MS" pitchFamily="34" charset="-128"/>
                <a:cs typeface="Arial" pitchFamily="34" charset="0"/>
              </a:rPr>
              <a:t>The water seal is the distance between the level of water in the trap and the lowest point in the concave upper surface of the trap</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r>
              <a:rPr kumimoji="0" lang="en-US" sz="2000" b="1" i="1" u="none" strike="noStrike" cap="none" normalizeH="0" baseline="0" dirty="0" smtClean="0">
                <a:ln>
                  <a:noFill/>
                </a:ln>
                <a:solidFill>
                  <a:srgbClr val="00B050"/>
                </a:solidFill>
                <a:effectLst/>
                <a:latin typeface="Arial" pitchFamily="34" charset="0"/>
                <a:ea typeface="Arial Unicode MS" pitchFamily="34" charset="-128"/>
                <a:cs typeface="Arial" pitchFamily="34" charset="0"/>
              </a:rPr>
              <a:t>The depth of the water seal  in the RCA latrine is 2 cm (3/4 in.).</a:t>
            </a:r>
            <a:r>
              <a:rPr kumimoji="0" lang="en-US" sz="2000" b="0" i="0" u="none" strike="noStrike" cap="none" normalizeH="0" baseline="0" dirty="0" smtClean="0">
                <a:ln>
                  <a:noFill/>
                </a:ln>
                <a:solidFill>
                  <a:srgbClr val="00B050"/>
                </a:solidFill>
                <a:effectLst/>
                <a:latin typeface="Arial" pitchFamily="34" charset="0"/>
                <a:ea typeface="Arial Unicode MS" pitchFamily="34" charset="-128"/>
                <a:cs typeface="Arial" pitchFamily="34" charset="0"/>
              </a:rPr>
              <a:t> </a:t>
            </a:r>
            <a:r>
              <a:rPr kumimoji="0" lang="en-US" sz="2000" b="0"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The water seal prevents the access by flies and suppresses the nuisance from smell.</a:t>
            </a:r>
            <a:endParaRPr kumimoji="0" lang="en-US" sz="2000" b="0"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(5) CONNECTING PIPE -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When the pit is dug, away from the squat plate, the trap is connected to the pit by a short length of connecting pipe 7.5 cm (3 in.) in diameter and at least 1, m (3 ft.) in length with a bend at the end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5"/>
          <p:cNvPicPr/>
          <p:nvPr/>
        </p:nvPicPr>
        <p:blipFill>
          <a:blip r:embed="rId2" cstate="print">
            <a:lum bright="-6000" contrast="54000"/>
          </a:blip>
          <a:srcRect l="13855" t="73253" r="19342" b="1709"/>
          <a:stretch>
            <a:fillRect/>
          </a:stretch>
        </p:blipFill>
        <p:spPr bwMode="auto">
          <a:xfrm>
            <a:off x="457200" y="914400"/>
            <a:ext cx="7620000" cy="4571999"/>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458200" cy="3170099"/>
          </a:xfrm>
          <a:prstGeom prst="rect">
            <a:avLst/>
          </a:prstGeom>
        </p:spPr>
        <p:txBody>
          <a:bodyPr wrap="square">
            <a:spAutoFit/>
          </a:bodyPr>
          <a:lstStyle/>
          <a:p>
            <a:pPr lvl="0" algn="just" eaLnBrk="0" fontAlgn="base" hangingPunct="0">
              <a:spcBef>
                <a:spcPct val="0"/>
              </a:spcBef>
              <a:spcAft>
                <a:spcPct val="0"/>
              </a:spcAft>
              <a:tabLst>
                <a:tab pos="457200" algn="l"/>
              </a:tabLst>
            </a:pPr>
            <a:r>
              <a:rPr lang="en-US" sz="2000" b="1" dirty="0" smtClean="0">
                <a:latin typeface="Arial" pitchFamily="34" charset="0"/>
                <a:ea typeface="Arial Unicode MS" pitchFamily="34" charset="-128"/>
                <a:cs typeface="Arial" pitchFamily="34" charset="0"/>
              </a:rPr>
              <a:t>(6) DUG WELL - </a:t>
            </a:r>
            <a:r>
              <a:rPr lang="en-US" sz="2000" dirty="0" smtClean="0">
                <a:latin typeface="Arial" pitchFamily="34" charset="0"/>
                <a:ea typeface="Arial Unicode MS" pitchFamily="34" charset="-128"/>
                <a:cs typeface="Arial" pitchFamily="34" charset="0"/>
              </a:rPr>
              <a:t>The dug well or pit is usually 75 cm (30 in.) in diameter, and 3 to 3.5 m (10-12 ft.) deep and is covered. </a:t>
            </a:r>
          </a:p>
          <a:p>
            <a:pPr lvl="0" algn="just" eaLnBrk="0" fontAlgn="base" hangingPunct="0">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In loose soil and where the water table is high a lining of earthenware rings or bamboo matting can be used to prevent caving in of the pit . </a:t>
            </a:r>
          </a:p>
          <a:p>
            <a:pPr lvl="0" algn="just" eaLnBrk="0" fontAlgn="base" hangingPunct="0">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When the pit fills up, a second pit is dug nearby and the direction of the connecting pipe is changed into the second pit. </a:t>
            </a:r>
          </a:p>
          <a:p>
            <a:pPr lvl="0" algn="just" eaLnBrk="0" fontAlgn="base" hangingPunct="0">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When the second pit fills up, the first one may be emptied and reused.</a:t>
            </a:r>
            <a:endParaRPr lang="en-US" sz="2000" dirty="0" smtClean="0">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04800" y="152400"/>
            <a:ext cx="85344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457200" algn="l"/>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(7) SUPERSTRUCTURE -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desired type of superstructure may be provided for privacy and shelter.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An attractive superstructure with a neat finish is desirable as this will be generally well maintained.</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(8) MAINTENANCE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squatting plate should be washed frequently and kept clean and dry. </a:t>
            </a: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People should learn to flush the pan after use with adequate quantity of water.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One to two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liters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of water are sufficient to flush the RCA latrine.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r>
              <a:rPr lang="en-US" sz="2000" dirty="0" smtClean="0">
                <a:latin typeface="Arial" pitchFamily="34" charset="0"/>
                <a:ea typeface="Arial Unicode MS" pitchFamily="34" charset="-128"/>
                <a:cs typeface="Arial" pitchFamily="34" charset="0"/>
              </a:rPr>
              <a:t>P</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roper maintenance involves health education of the people which is very necessary for the success of any latrine programme.</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3581400" y="1066800"/>
            <a:ext cx="5334000" cy="3847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SEPTIC TANK – </a:t>
            </a:r>
            <a:endParaRPr kumimoji="0" lang="en-US" sz="2400" b="0"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septic tank is water-tight masonry tank into' which household sewage is admitted for treatment. </a:t>
            </a:r>
          </a:p>
          <a:p>
            <a:pPr marL="0" marR="0" lvl="0" indent="0" algn="just" defTabSz="914400" rtl="0" eaLnBrk="0" fontAlgn="base" latinLnBrk="0" hangingPunct="0">
              <a:lnSpc>
                <a:spcPct val="100000"/>
              </a:lnSpc>
              <a:spcBef>
                <a:spcPct val="0"/>
              </a:spcBef>
              <a:spcAft>
                <a:spcPct val="0"/>
              </a:spcAft>
              <a:buClrTx/>
              <a:buSzTx/>
              <a:buFontTx/>
              <a:buChar char="•"/>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It is a satisfactory means of disposing excreta and liquid wastes from individual dwellings, small groups of houses and institutions which have adequate water supplies but do not have access to a public sewerage system</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4817" name="Picture 11" descr="scan0016"/>
          <p:cNvPicPr>
            <a:picLocks noChangeAspect="1" noChangeArrowheads="1"/>
          </p:cNvPicPr>
          <p:nvPr/>
        </p:nvPicPr>
        <p:blipFill>
          <a:blip r:embed="rId2" cstate="print">
            <a:lum bright="-6000" contrast="60000"/>
          </a:blip>
          <a:srcRect l="4178" t="5000" r="2611" b="4118"/>
          <a:stretch>
            <a:fillRect/>
          </a:stretch>
        </p:blipFill>
        <p:spPr bwMode="auto">
          <a:xfrm>
            <a:off x="0" y="1676400"/>
            <a:ext cx="3400425" cy="44958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304800" y="457200"/>
            <a:ext cx="86106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DESIGN FEATURES – </a:t>
            </a:r>
            <a:r>
              <a:rPr kumimoji="0" lang="en-US" sz="200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Two</a:t>
            </a:r>
            <a:r>
              <a:rPr kumimoji="0" lang="en-US" sz="2000" i="0" u="none" strike="noStrike" cap="none" normalizeH="0" dirty="0" smtClean="0">
                <a:ln>
                  <a:noFill/>
                </a:ln>
                <a:solidFill>
                  <a:schemeClr val="tx1"/>
                </a:solidFill>
                <a:effectLst/>
                <a:latin typeface="Arial" pitchFamily="34" charset="0"/>
                <a:ea typeface="Arial Unicode MS" pitchFamily="34" charset="-128"/>
                <a:cs typeface="Arial" pitchFamily="34" charset="0"/>
              </a:rPr>
              <a:t> type of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septic tanks. double chambered and single chambered. A single chambered septic tank has been found satisfactory for small installations.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main design features of a septic tank are as follows.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(1) Capacity: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capacity of a septic tank will depend upon the number of users. A capacity of 20-30 gallons or 21/2-5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cuff.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per person is recommended for household septic tanks. The minimum capacity of a septic tank should be at least 500 gallons. Septic tanks are not recommended for large communities. </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(2) Length:</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The length is usually twice the breadth.</a:t>
            </a:r>
          </a:p>
          <a:p>
            <a:pPr marL="0" marR="0" lvl="0" indent="0" algn="just" defTabSz="914400" rtl="0" eaLnBrk="0" fontAlgn="base" latinLnBrk="0" hangingPunct="0">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(3) Depth: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depth of a septic tank is from 1.5 to 2 m (5-7 ft.).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12845"/>
            <a:ext cx="8534400" cy="5632311"/>
          </a:xfrm>
          <a:prstGeom prst="rect">
            <a:avLst/>
          </a:prstGeom>
        </p:spPr>
        <p:txBody>
          <a:bodyPr wrap="square">
            <a:spAutoFit/>
          </a:bodyPr>
          <a:lstStyle/>
          <a:p>
            <a:pPr lvl="0" algn="just" eaLnBrk="0" fontAlgn="base" hangingPunct="0">
              <a:spcBef>
                <a:spcPct val="0"/>
              </a:spcBef>
              <a:spcAft>
                <a:spcPct val="0"/>
              </a:spcAft>
              <a:tabLst>
                <a:tab pos="457200" algn="l"/>
              </a:tabLst>
            </a:pPr>
            <a:r>
              <a:rPr lang="en-US" sz="2000" b="1" dirty="0" smtClean="0">
                <a:latin typeface="Arial" pitchFamily="34" charset="0"/>
                <a:ea typeface="Arial Unicode MS" pitchFamily="34" charset="-128"/>
                <a:cs typeface="Arial" pitchFamily="34" charset="0"/>
              </a:rPr>
              <a:t>(4) Liquid Depth: </a:t>
            </a:r>
            <a:r>
              <a:rPr lang="en-US" sz="2000" dirty="0" smtClean="0">
                <a:latin typeface="Arial" pitchFamily="34" charset="0"/>
                <a:ea typeface="Arial Unicode MS" pitchFamily="34" charset="-128"/>
                <a:cs typeface="Arial" pitchFamily="34" charset="0"/>
              </a:rPr>
              <a:t>The recommended liquid depth is only 1.2 m (4 ft.). </a:t>
            </a:r>
          </a:p>
          <a:p>
            <a:pPr lvl="0" algn="just" eaLnBrk="0" fontAlgn="base" hangingPunct="0">
              <a:spcBef>
                <a:spcPct val="0"/>
              </a:spcBef>
              <a:spcAft>
                <a:spcPct val="0"/>
              </a:spcAft>
              <a:tabLst>
                <a:tab pos="457200" algn="l"/>
              </a:tabLst>
            </a:pPr>
            <a:endParaRPr lang="en-US" sz="2000" b="1"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000" b="1" dirty="0" smtClean="0">
                <a:latin typeface="Arial" pitchFamily="34" charset="0"/>
                <a:ea typeface="Arial Unicode MS" pitchFamily="34" charset="-128"/>
                <a:cs typeface="Arial" pitchFamily="34" charset="0"/>
              </a:rPr>
              <a:t>(5) Air Space: </a:t>
            </a:r>
            <a:r>
              <a:rPr lang="en-US" sz="2000" dirty="0" smtClean="0">
                <a:latin typeface="Arial" pitchFamily="34" charset="0"/>
                <a:ea typeface="Arial Unicode MS" pitchFamily="34" charset="-128"/>
                <a:cs typeface="Arial" pitchFamily="34" charset="0"/>
              </a:rPr>
              <a:t>There should be a minimum air space of 30 cm (12 in.) between the level of liquid in the tank and the undersurface of the cover. </a:t>
            </a:r>
          </a:p>
          <a:p>
            <a:pPr lvl="0" algn="just" eaLnBrk="0" fontAlgn="base" hangingPunct="0">
              <a:spcBef>
                <a:spcPct val="0"/>
              </a:spcBef>
              <a:spcAft>
                <a:spcPct val="0"/>
              </a:spcAft>
              <a:tabLst>
                <a:tab pos="457200" algn="l"/>
              </a:tabLst>
            </a:pPr>
            <a:endParaRPr lang="en-US" sz="2000" b="1"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000" b="1" dirty="0" smtClean="0">
                <a:latin typeface="Arial" pitchFamily="34" charset="0"/>
                <a:ea typeface="Arial Unicode MS" pitchFamily="34" charset="-128"/>
                <a:cs typeface="Arial" pitchFamily="34" charset="0"/>
              </a:rPr>
              <a:t>(6) Bottom: </a:t>
            </a:r>
            <a:r>
              <a:rPr lang="en-US" sz="2000" dirty="0" smtClean="0">
                <a:latin typeface="Arial" pitchFamily="34" charset="0"/>
                <a:ea typeface="Arial Unicode MS" pitchFamily="34" charset="-128"/>
                <a:cs typeface="Arial" pitchFamily="34" charset="0"/>
              </a:rPr>
              <a:t>In some septic tanks, the bottom is sloping towards the inlet end. This facilitates retention of solids. </a:t>
            </a:r>
          </a:p>
          <a:p>
            <a:pPr lvl="0" algn="just" eaLnBrk="0" fontAlgn="base" hangingPunct="0">
              <a:spcBef>
                <a:spcPct val="0"/>
              </a:spcBef>
              <a:spcAft>
                <a:spcPct val="0"/>
              </a:spcAft>
              <a:tabLst>
                <a:tab pos="457200" algn="l"/>
              </a:tabLst>
            </a:pPr>
            <a:endParaRPr lang="en-US" sz="2000" b="1"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000" b="1" dirty="0" smtClean="0">
                <a:latin typeface="Arial" pitchFamily="34" charset="0"/>
                <a:ea typeface="Arial Unicode MS" pitchFamily="34" charset="-128"/>
                <a:cs typeface="Arial" pitchFamily="34" charset="0"/>
              </a:rPr>
              <a:t>(7) Inlet and outlet: </a:t>
            </a:r>
            <a:r>
              <a:rPr lang="en-US" sz="2000" dirty="0" smtClean="0">
                <a:latin typeface="Arial" pitchFamily="34" charset="0"/>
                <a:ea typeface="Arial Unicode MS" pitchFamily="34" charset="-128"/>
                <a:cs typeface="Arial" pitchFamily="34" charset="0"/>
              </a:rPr>
              <a:t>There is an-inlet and outlet pipe, which are submerged.</a:t>
            </a:r>
          </a:p>
          <a:p>
            <a:pPr lvl="0" algn="just" eaLnBrk="0" fontAlgn="base" hangingPunct="0">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 </a:t>
            </a:r>
            <a:r>
              <a:rPr lang="en-US" sz="2000" b="1" dirty="0" smtClean="0">
                <a:latin typeface="Arial" pitchFamily="34" charset="0"/>
                <a:ea typeface="Arial Unicode MS" pitchFamily="34" charset="-128"/>
                <a:cs typeface="Arial" pitchFamily="34" charset="0"/>
              </a:rPr>
              <a:t>(8) Cover: </a:t>
            </a:r>
            <a:r>
              <a:rPr lang="en-US" sz="2000" dirty="0" smtClean="0">
                <a:latin typeface="Arial" pitchFamily="34" charset="0"/>
                <a:ea typeface="Arial Unicode MS" pitchFamily="34" charset="-128"/>
                <a:cs typeface="Arial" pitchFamily="34" charset="0"/>
              </a:rPr>
              <a:t>The septic tank is covered by a concrete slab of suitable thickness and provided with a manhole.</a:t>
            </a:r>
          </a:p>
          <a:p>
            <a:pPr lvl="0" algn="just" eaLnBrk="0" fontAlgn="base" hangingPunct="0">
              <a:spcBef>
                <a:spcPct val="0"/>
              </a:spcBef>
              <a:spcAft>
                <a:spcPct val="0"/>
              </a:spcAft>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 </a:t>
            </a:r>
            <a:r>
              <a:rPr lang="en-US" sz="2000" b="1" dirty="0" smtClean="0">
                <a:latin typeface="Arial" pitchFamily="34" charset="0"/>
                <a:ea typeface="Arial Unicode MS" pitchFamily="34" charset="-128"/>
                <a:cs typeface="Arial" pitchFamily="34" charset="0"/>
              </a:rPr>
              <a:t>(9) Retention Period: </a:t>
            </a:r>
            <a:r>
              <a:rPr lang="en-US" sz="2000" dirty="0" smtClean="0">
                <a:latin typeface="Arial" pitchFamily="34" charset="0"/>
                <a:ea typeface="Arial Unicode MS" pitchFamily="34" charset="-128"/>
                <a:cs typeface="Arial" pitchFamily="34" charset="0"/>
              </a:rPr>
              <a:t>Septic tanks are designed in this country to allow a retention period of 24 hours. Too long a retention period will result in undue </a:t>
            </a:r>
            <a:r>
              <a:rPr lang="en-US" sz="2000" dirty="0" smtClean="0">
                <a:latin typeface="Arial" pitchFamily="34" charset="0"/>
                <a:ea typeface="Arial Unicode MS" pitchFamily="34" charset="-128"/>
                <a:cs typeface="Arial" pitchFamily="34" charset="0"/>
              </a:rPr>
              <a:t>simplicity </a:t>
            </a:r>
            <a:r>
              <a:rPr lang="en-US" sz="2000" dirty="0" smtClean="0">
                <a:latin typeface="Arial" pitchFamily="34" charset="0"/>
                <a:ea typeface="Arial Unicode MS" pitchFamily="34" charset="-128"/>
                <a:cs typeface="Arial" pitchFamily="34" charset="0"/>
              </a:rPr>
              <a:t>of the effluent whereas too short a period gives insufficient treatment.</a:t>
            </a:r>
            <a:endParaRPr lang="en-US" sz="2000" dirty="0" smtClean="0">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04800" y="381000"/>
            <a:ext cx="8610600" cy="50475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tab pos="457200" algn="l"/>
              </a:tabLst>
            </a:pPr>
            <a:r>
              <a:rPr kumimoji="0" lang="en-US" sz="24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WORKING OF A SEPTIC TANK –</a:t>
            </a:r>
          </a:p>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solids settle down in the tank, to form </a:t>
            </a: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"sludge",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while the lighter solids including grease and fat rise to the surface to form </a:t>
            </a: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"scum". </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lang="en-US" sz="2000" b="1" dirty="0" smtClean="0">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solids are attacked by the anaerobic bacteria and fungi and are broken down into simpler chemical compounds.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This is the first stage of purification, called </a:t>
            </a: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anaerobic digestion</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sludge is much reduced in volume as a result of anaerobic digestion, and is rendered stable and inoffensive. A portion of the solids is transferred into liquids and gases (principally methane) which rises to the surface in the form of bubbles.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19200"/>
            <a:ext cx="8534400" cy="3170099"/>
          </a:xfrm>
          <a:prstGeom prst="rect">
            <a:avLst/>
          </a:prstGeom>
        </p:spPr>
        <p:txBody>
          <a:bodyPr wrap="square">
            <a:spAutoFit/>
          </a:bodyPr>
          <a:lstStyle/>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The liquid which passes out of the outlet pipe from time to time is called the </a:t>
            </a:r>
            <a:r>
              <a:rPr lang="en-US" sz="2000" b="1" dirty="0" smtClean="0">
                <a:latin typeface="Arial" pitchFamily="34" charset="0"/>
                <a:ea typeface="Arial Unicode MS" pitchFamily="34" charset="-128"/>
                <a:cs typeface="Arial" pitchFamily="34" charset="0"/>
              </a:rPr>
              <a:t>"effluent".</a:t>
            </a: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 It contains numerous </a:t>
            </a:r>
            <a:r>
              <a:rPr lang="en-US" sz="2000" dirty="0" smtClean="0">
                <a:latin typeface="Arial" pitchFamily="34" charset="0"/>
                <a:ea typeface="Arial Unicode MS" pitchFamily="34" charset="-128"/>
                <a:cs typeface="Arial" pitchFamily="34" charset="0"/>
              </a:rPr>
              <a:t>bacteria, </a:t>
            </a:r>
            <a:r>
              <a:rPr lang="en-US" sz="2000" dirty="0" smtClean="0">
                <a:latin typeface="Arial" pitchFamily="34" charset="0"/>
                <a:ea typeface="Arial Unicode MS" pitchFamily="34" charset="-128"/>
                <a:cs typeface="Arial" pitchFamily="34" charset="0"/>
              </a:rPr>
              <a:t>cysts, </a:t>
            </a:r>
            <a:r>
              <a:rPr lang="en-US" sz="2000" dirty="0" smtClean="0">
                <a:latin typeface="Arial" pitchFamily="34" charset="0"/>
                <a:ea typeface="Arial Unicode MS" pitchFamily="34" charset="-128"/>
                <a:cs typeface="Arial" pitchFamily="34" charset="0"/>
              </a:rPr>
              <a:t>helminthes </a:t>
            </a:r>
            <a:r>
              <a:rPr lang="en-US" sz="2000" dirty="0" smtClean="0">
                <a:latin typeface="Arial" pitchFamily="34" charset="0"/>
                <a:ea typeface="Arial Unicode MS" pitchFamily="34" charset="-128"/>
                <a:cs typeface="Arial" pitchFamily="34" charset="0"/>
              </a:rPr>
              <a:t>ova and organic matter in solution or fine suspension. </a:t>
            </a: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The effluent is allowed to percolate into the sub­soil. There are millions of aerobic bacteria in the upper layers of the soil, which attack the organic matter present in the effluent. </a:t>
            </a: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82341"/>
            <a:ext cx="8610600" cy="3170099"/>
          </a:xfrm>
          <a:prstGeom prst="rect">
            <a:avLst/>
          </a:prstGeom>
        </p:spPr>
        <p:txBody>
          <a:bodyPr wrap="square">
            <a:spAutoFit/>
          </a:bodyPr>
          <a:lstStyle/>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As a result, the organic matter is </a:t>
            </a:r>
            <a:r>
              <a:rPr lang="en-US" sz="2000" dirty="0" smtClean="0">
                <a:latin typeface="Arial" pitchFamily="34" charset="0"/>
                <a:ea typeface="Arial Unicode MS" pitchFamily="34" charset="-128"/>
                <a:cs typeface="Arial" pitchFamily="34" charset="0"/>
              </a:rPr>
              <a:t>oxidized </a:t>
            </a:r>
            <a:r>
              <a:rPr lang="en-US" sz="2000" dirty="0" smtClean="0">
                <a:latin typeface="Arial" pitchFamily="34" charset="0"/>
                <a:ea typeface="Arial Unicode MS" pitchFamily="34" charset="-128"/>
                <a:cs typeface="Arial" pitchFamily="34" charset="0"/>
              </a:rPr>
              <a:t>into stable end-products, i.e., nitrates, carbon dioxide and water. This stage of purification is sailed </a:t>
            </a:r>
            <a:r>
              <a:rPr lang="en-US" sz="2000" b="1" dirty="0" smtClean="0">
                <a:latin typeface="Arial" pitchFamily="34" charset="0"/>
                <a:ea typeface="Arial Unicode MS" pitchFamily="34" charset="-128"/>
                <a:cs typeface="Arial" pitchFamily="34" charset="0"/>
              </a:rPr>
              <a:t>aerobic oxidation.</a:t>
            </a:r>
            <a:endParaRPr lang="en-US" sz="2000" b="1" dirty="0" smtClean="0">
              <a:latin typeface="Arial" pitchFamily="34" charset="0"/>
              <a:cs typeface="Arial" pitchFamily="34" charset="0"/>
            </a:endParaRP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To sum up, two stages are involved in the purification of sewage. </a:t>
            </a:r>
            <a:r>
              <a:rPr lang="en-US" sz="2000" b="1" i="1" dirty="0" smtClean="0">
                <a:solidFill>
                  <a:srgbClr val="FF3399"/>
                </a:solidFill>
                <a:latin typeface="Arial" pitchFamily="34" charset="0"/>
                <a:ea typeface="Arial Unicode MS" pitchFamily="34" charset="-128"/>
                <a:cs typeface="Arial" pitchFamily="34" charset="0"/>
              </a:rPr>
              <a:t>The first stage, anaerobic digestion takes place in the septic tank proper, and the second stage, aerobic oxidation takes place outside the septic tank, in the sub-soil. </a:t>
            </a:r>
            <a:r>
              <a:rPr lang="en-US" sz="2000" dirty="0" smtClean="0">
                <a:latin typeface="Arial" pitchFamily="34" charset="0"/>
                <a:ea typeface="Arial Unicode MS" pitchFamily="34" charset="-128"/>
                <a:cs typeface="Arial" pitchFamily="34" charset="0"/>
              </a:rPr>
              <a:t>Together, these two stages complete the purification of sewage.</a:t>
            </a:r>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81000" y="533400"/>
            <a:ext cx="8534400" cy="53860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tab pos="457200" algn="l"/>
              </a:tabLst>
            </a:pPr>
            <a:r>
              <a:rPr kumimoji="0" lang="en-US" sz="2400" b="1" i="0" u="none" strike="noStrike" cap="none" normalizeH="0" baseline="0" dirty="0" smtClean="0">
                <a:ln>
                  <a:noFill/>
                </a:ln>
                <a:solidFill>
                  <a:srgbClr val="00B050"/>
                </a:solidFill>
                <a:effectLst/>
                <a:latin typeface="Arial" pitchFamily="34" charset="0"/>
                <a:ea typeface="Arial Unicode MS" pitchFamily="34" charset="-128"/>
                <a:cs typeface="Arial" pitchFamily="34" charset="0"/>
              </a:rPr>
              <a:t>OPERATION AND MAINTENANCE –</a:t>
            </a:r>
            <a:r>
              <a:rPr kumimoji="0" lang="en-U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(1) The use of soap water and disinfectants such as phenol should be avoided as they are injurious to the bacterial flora in the septic tank,</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(2) Undue accumulation of sludge reduces the capacity of the septic tank and interferes with proper working. </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Therefore, the contents of the septic tank should be bailed out at least once a year. </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This operation is called </a:t>
            </a:r>
            <a:r>
              <a:rPr kumimoji="0" lang="en-U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"dislodging".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bailed out sludge is disposed of by trenching. </a:t>
            </a:r>
          </a:p>
          <a:p>
            <a:pPr marL="0" marR="0" lvl="0" indent="0" algn="just" defTabSz="914400" rtl="0" eaLnBrk="1" fontAlgn="base" latinLnBrk="0" hangingPunct="1">
              <a:lnSpc>
                <a:spcPct val="100000"/>
              </a:lnSpc>
              <a:spcBef>
                <a:spcPct val="0"/>
              </a:spcBef>
              <a:spcAft>
                <a:spcPct val="0"/>
              </a:spcAft>
              <a:buClrTx/>
              <a:buSzTx/>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(3) Newly built septic tanks are first filled with water up to the outlet level and then seeded with ripe sludge drawn from another septic tank, to provide the right type of bacteria to carry out the decomposition process.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381000" y="304800"/>
            <a:ext cx="85344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AQUA PRIVY – </a:t>
            </a:r>
            <a:endParaRPr kumimoji="0" lang="en-US" sz="2800" b="1"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aqua privy functions like a septic tank and has been used in different regions in the country . The privy consists of a water-tight chamber filled with water. A short length of a drop pipe from the latrine floor dips into the water. The shape of the tank may be circular or rectangular.</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8913" name="Picture 12" descr="scan0017"/>
          <p:cNvPicPr>
            <a:picLocks noChangeAspect="1" noChangeArrowheads="1"/>
          </p:cNvPicPr>
          <p:nvPr/>
        </p:nvPicPr>
        <p:blipFill>
          <a:blip r:embed="rId2" cstate="print">
            <a:lum contrast="24000"/>
          </a:blip>
          <a:srcRect l="12149" t="3717" r="13396" b="3346"/>
          <a:stretch>
            <a:fillRect/>
          </a:stretch>
        </p:blipFill>
        <p:spPr bwMode="auto">
          <a:xfrm>
            <a:off x="0" y="2590800"/>
            <a:ext cx="2276475" cy="4038600"/>
          </a:xfrm>
          <a:prstGeom prst="rect">
            <a:avLst/>
          </a:prstGeom>
          <a:noFill/>
        </p:spPr>
      </p:pic>
      <p:sp>
        <p:nvSpPr>
          <p:cNvPr id="38915" name="Rectangle 3"/>
          <p:cNvSpPr>
            <a:spLocks noChangeArrowheads="1"/>
          </p:cNvSpPr>
          <p:nvPr/>
        </p:nvSpPr>
        <p:spPr bwMode="auto">
          <a:xfrm>
            <a:off x="2819400" y="3200400"/>
            <a:ext cx="6172200" cy="19082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457200" algn="l"/>
              </a:tabLst>
            </a:pPr>
            <a:r>
              <a:rPr kumimoji="0" lang="en-US"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size of the tank depends upon the number of users. A capacity of one cubic metre (35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cuff.)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is recommended for a small family, allowing 6 years or more for cleansing purposes. Aqua privies are designed for public use also.</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382000" cy="4401205"/>
          </a:xfrm>
          <a:prstGeom prst="rect">
            <a:avLst/>
          </a:prstGeom>
        </p:spPr>
        <p:txBody>
          <a:bodyPr wrap="square">
            <a:spAutoFit/>
          </a:bodyPr>
          <a:lstStyle/>
          <a:p>
            <a:pPr>
              <a:buFont typeface="Wingdings" pitchFamily="2" charset="2"/>
              <a:buChar char="§"/>
            </a:pPr>
            <a:r>
              <a:rPr lang="en-US" sz="2000" dirty="0" smtClean="0">
                <a:latin typeface="Arial" pitchFamily="34" charset="0"/>
                <a:ea typeface="Arial Unicode MS" pitchFamily="34" charset="-128"/>
                <a:cs typeface="Arial" pitchFamily="34" charset="0"/>
              </a:rPr>
              <a:t> Night soil undergoes purification by anaerobic digestion. </a:t>
            </a:r>
          </a:p>
          <a:p>
            <a:pPr>
              <a:buFont typeface="Wingdings" pitchFamily="2" charset="2"/>
              <a:buChar char="§"/>
            </a:pPr>
            <a:endParaRPr lang="en-US" sz="2000" dirty="0" smtClean="0">
              <a:latin typeface="Arial" pitchFamily="34" charset="0"/>
              <a:ea typeface="Arial Unicode MS" pitchFamily="34" charset="-128"/>
              <a:cs typeface="Arial" pitchFamily="34" charset="0"/>
            </a:endParaRPr>
          </a:p>
          <a:p>
            <a:pPr>
              <a:buFont typeface="Wingdings" pitchFamily="2" charset="2"/>
              <a:buChar char="§"/>
            </a:pPr>
            <a:r>
              <a:rPr lang="en-US" sz="2000" dirty="0" smtClean="0">
                <a:latin typeface="Arial" pitchFamily="34" charset="0"/>
                <a:ea typeface="Arial Unicode MS" pitchFamily="34" charset="-128"/>
                <a:cs typeface="Arial" pitchFamily="34" charset="0"/>
              </a:rPr>
              <a:t>Since there is evolution of gases, a vent should be provided for the escape of gases into the atmosphere, the vent should be open above the roof of dwellings. </a:t>
            </a:r>
          </a:p>
          <a:p>
            <a:pPr>
              <a:buFont typeface="Wingdings" pitchFamily="2" charset="2"/>
              <a:buChar char="§"/>
            </a:pPr>
            <a:endParaRPr lang="en-US" sz="2000" dirty="0" smtClean="0">
              <a:latin typeface="Arial" pitchFamily="34" charset="0"/>
              <a:ea typeface="Arial Unicode MS" pitchFamily="34" charset="-128"/>
              <a:cs typeface="Arial" pitchFamily="34" charset="0"/>
            </a:endParaRPr>
          </a:p>
          <a:p>
            <a:pPr>
              <a:buFont typeface="Wingdings" pitchFamily="2" charset="2"/>
              <a:buChar char="§"/>
            </a:pPr>
            <a:r>
              <a:rPr lang="en-US" sz="2000" dirty="0" smtClean="0">
                <a:latin typeface="Arial" pitchFamily="34" charset="0"/>
                <a:ea typeface="Arial Unicode MS" pitchFamily="34" charset="-128"/>
                <a:cs typeface="Arial" pitchFamily="34" charset="0"/>
              </a:rPr>
              <a:t>The effluent is far from innocuous. It contains finely divided </a:t>
            </a:r>
            <a:r>
              <a:rPr lang="en-US" sz="2000" dirty="0" smtClean="0">
                <a:latin typeface="Arial" pitchFamily="34" charset="0"/>
                <a:ea typeface="Arial Unicode MS" pitchFamily="34" charset="-128"/>
                <a:cs typeface="Arial" pitchFamily="34" charset="0"/>
              </a:rPr>
              <a:t>faucal </a:t>
            </a:r>
            <a:r>
              <a:rPr lang="en-US" sz="2000" dirty="0" smtClean="0">
                <a:latin typeface="Arial" pitchFamily="34" charset="0"/>
                <a:ea typeface="Arial Unicode MS" pitchFamily="34" charset="-128"/>
                <a:cs typeface="Arial" pitchFamily="34" charset="0"/>
              </a:rPr>
              <a:t>matter in suspension and may carry parasitic and infective agents.</a:t>
            </a:r>
          </a:p>
          <a:p>
            <a:pPr>
              <a:buFont typeface="Wingdings" pitchFamily="2" charset="2"/>
              <a:buChar char="§"/>
            </a:pPr>
            <a:endParaRPr lang="en-US" sz="2000" dirty="0" smtClean="0">
              <a:latin typeface="Arial" pitchFamily="34" charset="0"/>
              <a:ea typeface="Arial Unicode MS" pitchFamily="34" charset="-128"/>
              <a:cs typeface="Arial" pitchFamily="34" charset="0"/>
            </a:endParaRPr>
          </a:p>
          <a:p>
            <a:pPr>
              <a:buFont typeface="Wingdings" pitchFamily="2" charset="2"/>
              <a:buChar char="§"/>
            </a:pPr>
            <a:r>
              <a:rPr lang="en-US" sz="2000" dirty="0" smtClean="0">
                <a:latin typeface="Arial" pitchFamily="34" charset="0"/>
                <a:ea typeface="Arial Unicode MS" pitchFamily="34" charset="-128"/>
                <a:cs typeface="Arial" pitchFamily="34" charset="0"/>
              </a:rPr>
              <a:t> It should be treated in the same manner as the effluent from a septic tank by sub-soil irrigation or absorption. </a:t>
            </a:r>
          </a:p>
          <a:p>
            <a:pPr>
              <a:buFont typeface="Wingdings" pitchFamily="2" charset="2"/>
              <a:buChar char="§"/>
            </a:pPr>
            <a:endParaRPr lang="en-US" sz="2000" dirty="0" smtClean="0">
              <a:latin typeface="Arial" pitchFamily="34" charset="0"/>
              <a:ea typeface="Arial Unicode MS" pitchFamily="34" charset="-128"/>
              <a:cs typeface="Arial" pitchFamily="34" charset="0"/>
            </a:endParaRPr>
          </a:p>
          <a:p>
            <a:pPr>
              <a:buFont typeface="Wingdings" pitchFamily="2" charset="2"/>
              <a:buChar char="§"/>
            </a:pPr>
            <a:r>
              <a:rPr lang="en-US" sz="2000" dirty="0" smtClean="0">
                <a:latin typeface="Arial" pitchFamily="34" charset="0"/>
                <a:ea typeface="Arial Unicode MS" pitchFamily="34" charset="-128"/>
                <a:cs typeface="Arial" pitchFamily="34" charset="0"/>
              </a:rPr>
              <a:t>The digested sludge which accumulates in the tank should be removed at intervals</a:t>
            </a:r>
            <a:endParaRPr lang="en-IN"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304800" y="762000"/>
            <a:ext cx="85344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4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SULABH SHAUCHALAYA – </a:t>
            </a:r>
            <a:endParaRPr kumimoji="0" lang="en-US" sz="2400" b="0"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"Slab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Shauchalaya</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model, is a low cost pour-flush, water-seal type of latrine, which is now being used in many parts of India.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Basically it is an improved version of the standard hand flush latrine (e.g., RCA type). It consists of a specially designed pan and a water-seal trap.</a:t>
            </a:r>
          </a:p>
          <a:p>
            <a:pPr marL="0" marR="0" lvl="0" indent="0" algn="just" defTabSz="914400" rtl="0" eaLnBrk="0" fontAlgn="base" latinLnBrk="0" hangingPunct="0">
              <a:lnSpc>
                <a:spcPct val="100000"/>
              </a:lnSpc>
              <a:spcBef>
                <a:spcPct val="0"/>
              </a:spcBef>
              <a:spcAft>
                <a:spcPct val="0"/>
              </a:spcAft>
              <a:buClrTx/>
              <a:buSzTx/>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It is connected to a pit 3 feet square and as deep. Excreta undergoes bacterial decomposition and is converted to manure (compost). The method requires very little water.</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447800"/>
            <a:ext cx="8458200" cy="2554545"/>
          </a:xfrm>
          <a:prstGeom prst="rect">
            <a:avLst/>
          </a:prstGeom>
        </p:spPr>
        <p:txBody>
          <a:bodyPr wrap="square">
            <a:spAutoFit/>
          </a:bodyPr>
          <a:lstStyle/>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Slab </a:t>
            </a:r>
            <a:r>
              <a:rPr lang="en-US" sz="2000" dirty="0" smtClean="0">
                <a:latin typeface="Arial" pitchFamily="34" charset="0"/>
                <a:ea typeface="Arial Unicode MS" pitchFamily="34" charset="-128"/>
                <a:cs typeface="Arial" pitchFamily="34" charset="0"/>
              </a:rPr>
              <a:t>International, the investors, not only build but also maintain the system of </a:t>
            </a:r>
            <a:r>
              <a:rPr lang="en-US" sz="2000" dirty="0" smtClean="0">
                <a:latin typeface="Arial" pitchFamily="34" charset="0"/>
                <a:ea typeface="Arial Unicode MS" pitchFamily="34" charset="-128"/>
                <a:cs typeface="Arial" pitchFamily="34" charset="0"/>
              </a:rPr>
              <a:t>Slab </a:t>
            </a:r>
            <a:r>
              <a:rPr lang="en-US" sz="2000" dirty="0" smtClean="0">
                <a:latin typeface="Arial" pitchFamily="34" charset="0"/>
                <a:ea typeface="Arial Unicode MS" pitchFamily="34" charset="-128"/>
                <a:cs typeface="Arial" pitchFamily="34" charset="0"/>
              </a:rPr>
              <a:t>Community Latrines.</a:t>
            </a:r>
          </a:p>
          <a:p>
            <a:pPr lvl="0" algn="just" eaLnBrk="0" fontAlgn="base" hangingPunct="0">
              <a:spcBef>
                <a:spcPct val="0"/>
              </a:spcBef>
              <a:spcAft>
                <a:spcPct val="0"/>
              </a:spcAft>
              <a:tabLst>
                <a:tab pos="457200" algn="l"/>
              </a:tabLst>
            </a:pPr>
            <a:r>
              <a:rPr lang="en-US" sz="2000" dirty="0" smtClean="0">
                <a:latin typeface="Arial" pitchFamily="34" charset="0"/>
                <a:ea typeface="Arial Unicode MS" pitchFamily="34" charset="-128"/>
                <a:cs typeface="Arial" pitchFamily="34" charset="0"/>
              </a:rPr>
              <a:t> </a:t>
            </a:r>
          </a:p>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Their usual structure is a lavatory block of several dozen seats, with a bathing block adjoining. </a:t>
            </a: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Recently Delhi has opted for this system in all its slums. This system has drawn praise from ecologists and planners.</a:t>
            </a:r>
            <a:endParaRPr lang="en-US" sz="2000" dirty="0" smtClean="0">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304800" y="685800"/>
            <a:ext cx="85344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4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CHEMICAL CLOSET – </a:t>
            </a:r>
            <a:endParaRPr kumimoji="0" lang="en-US" sz="2400" b="0" i="0" u="none" strike="noStrike" cap="none" normalizeH="0" baseline="0" dirty="0" smtClean="0">
              <a:ln>
                <a:noFill/>
              </a:ln>
              <a:solidFill>
                <a:srgbClr val="FF3399"/>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It has very limited use under Indian conditions. The closet consists of a metal tank containing a disinfectant fluid.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active ingredients of the fluid are formaldehyde and quaternary ammonium compounds.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In addition, a harmless water dye and a deodorizing substance are usually incorporated .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 seat with a cover is placed directly over the tank. Nothing except the toilet paper should be thrown into the chemical closet.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04800" y="533400"/>
            <a:ext cx="85344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4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SHALLOW TRENCH LATRINE – </a:t>
            </a:r>
            <a:endParaRPr kumimoji="0" lang="en-US" sz="2400" b="0" i="0" u="none" strike="noStrike" cap="none" normalizeH="0" baseline="0" dirty="0" smtClean="0">
              <a:ln>
                <a:noFill/>
              </a:ln>
              <a:solidFill>
                <a:srgbClr val="FF3399"/>
              </a:solidFill>
              <a:effectLst/>
              <a:latin typeface="Arial" pitchFamily="34" charset="0"/>
              <a:cs typeface="Arial" pitchFamily="34" charset="0"/>
            </a:endParaRPr>
          </a:p>
          <a:p>
            <a:pPr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This type of latrine is intended for camps of short duration about one  week.</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This is simply a trench dug with ordinary tools.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trench is 30 cm (1 ft.) wide and 90-150 cm (3-5 ft.) deep. Its length depends on the number of users: 3-3.5 m (10-12 ft.) are necessary for 100 people.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Separate trenches should be provided for men and women. The earth from the trench should be piled up at the side.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People should be instructed to cover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faces </a:t>
            </a: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with earth each time they use the latrine. </a:t>
            </a: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457200" algn="l"/>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143000"/>
            <a:ext cx="8458200" cy="3477875"/>
          </a:xfrm>
          <a:prstGeom prst="rect">
            <a:avLst/>
          </a:prstGeom>
        </p:spPr>
        <p:txBody>
          <a:bodyPr wrap="square">
            <a:spAutoFit/>
          </a:bodyPr>
          <a:lstStyle/>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These instructions may not be carried out, and it will be necessary to post sweepers in attendance to do this work. Ablution water should be provided.</a:t>
            </a:r>
            <a:endParaRPr lang="en-US" sz="2000" dirty="0" smtClean="0">
              <a:latin typeface="Arial" pitchFamily="34" charset="0"/>
              <a:cs typeface="Arial" pitchFamily="34" charset="0"/>
            </a:endParaRP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The shallow trench is a rudimentary arrangement for a short period (up to one week). </a:t>
            </a: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When the trench is filled to 30 cm (12 in.) below ground level, it must be covered with earth, heaped above ground level and compacted.</a:t>
            </a:r>
          </a:p>
          <a:p>
            <a:pPr lvl="0" algn="just" eaLnBrk="0" fontAlgn="base" hangingPunct="0">
              <a:spcBef>
                <a:spcPct val="0"/>
              </a:spcBef>
              <a:spcAft>
                <a:spcPct val="0"/>
              </a:spcAft>
              <a:buFontTx/>
              <a:buChar char="•"/>
              <a:tabLst>
                <a:tab pos="457200" algn="l"/>
              </a:tabLst>
            </a:pPr>
            <a:endParaRPr lang="en-US" sz="2000" dirty="0" smtClean="0">
              <a:latin typeface="Arial" pitchFamily="34" charset="0"/>
              <a:ea typeface="Arial Unicode MS" pitchFamily="34" charset="-128"/>
              <a:cs typeface="Arial" pitchFamily="34" charset="0"/>
            </a:endParaRPr>
          </a:p>
          <a:p>
            <a:pPr lvl="0" algn="just" eaLnBrk="0" fontAlgn="base" hangingPunct="0">
              <a:spcBef>
                <a:spcPct val="0"/>
              </a:spcBef>
              <a:spcAft>
                <a:spcPct val="0"/>
              </a:spcAft>
              <a:buFontTx/>
              <a:buChar char="•"/>
              <a:tabLst>
                <a:tab pos="457200" algn="l"/>
              </a:tabLst>
            </a:pPr>
            <a:r>
              <a:rPr lang="en-US" sz="2000" dirty="0" smtClean="0">
                <a:latin typeface="Arial" pitchFamily="34" charset="0"/>
                <a:ea typeface="Arial Unicode MS" pitchFamily="34" charset="-128"/>
                <a:cs typeface="Arial" pitchFamily="34" charset="0"/>
              </a:rPr>
              <a:t> if necessary, a new trench must be dug .</a:t>
            </a:r>
            <a:endParaRPr lang="en-US" sz="2000" dirty="0" smtClean="0">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04800" y="381000"/>
            <a:ext cx="8610600"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tab pos="457200" algn="l"/>
              </a:tabLst>
            </a:pPr>
            <a:r>
              <a:rPr kumimoji="0" lang="en-US" sz="2400" b="1" i="0" u="none" strike="noStrike" cap="none" normalizeH="0" baseline="0" dirty="0" smtClean="0">
                <a:ln>
                  <a:noFill/>
                </a:ln>
                <a:solidFill>
                  <a:srgbClr val="FF3399"/>
                </a:solidFill>
                <a:effectLst/>
                <a:latin typeface="Arial" pitchFamily="34" charset="0"/>
                <a:ea typeface="Arial Unicode MS" pitchFamily="34" charset="-128"/>
                <a:cs typeface="Arial" pitchFamily="34" charset="0"/>
              </a:rPr>
              <a:t>DEEP TRENCH LATRINE – </a:t>
            </a: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endParaRPr lang="en-US" sz="2400" b="1" dirty="0" smtClean="0">
              <a:solidFill>
                <a:srgbClr val="FF3399"/>
              </a:solidFill>
              <a:latin typeface="Arial" pitchFamily="34" charset="0"/>
              <a:ea typeface="Arial Unicode MS" pitchFamily="34"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This type of latrine is intended for camps of longer duration, from a few weeks to a few months. </a:t>
            </a: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The trench is 1.8 to 2.5 m (6-8 ft.) deep and 75-90 cm (30-35 in.) wide. </a:t>
            </a: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Depending upon the local customs, a seat or a squatting plate is provided. </a:t>
            </a: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 superstructure is built for privacy and protection. </a:t>
            </a: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endParaRPr lang="en-US" sz="2000" dirty="0" smtClean="0">
              <a:latin typeface="Arial" pitchFamily="34" charset="0"/>
              <a:ea typeface="Arial Unicode MS" pitchFamily="34"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Other requirements are the same as for shallow trench latrine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3568</Words>
  <Application>Microsoft Office PowerPoint</Application>
  <PresentationFormat>On-screen Show (4:3)</PresentationFormat>
  <Paragraphs>301</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PRAI Type Latrine</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DOCTOR</cp:lastModifiedBy>
  <cp:revision>10</cp:revision>
  <dcterms:created xsi:type="dcterms:W3CDTF">2006-08-16T00:00:00Z</dcterms:created>
  <dcterms:modified xsi:type="dcterms:W3CDTF">2013-12-03T05:28:32Z</dcterms:modified>
</cp:coreProperties>
</file>