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256" r:id="rId2"/>
    <p:sldId id="277" r:id="rId3"/>
    <p:sldId id="278" r:id="rId4"/>
    <p:sldId id="280" r:id="rId5"/>
    <p:sldId id="314" r:id="rId6"/>
    <p:sldId id="285" r:id="rId7"/>
    <p:sldId id="286" r:id="rId8"/>
    <p:sldId id="287" r:id="rId9"/>
    <p:sldId id="298" r:id="rId10"/>
    <p:sldId id="288" r:id="rId11"/>
    <p:sldId id="292" r:id="rId12"/>
    <p:sldId id="293" r:id="rId13"/>
    <p:sldId id="294" r:id="rId14"/>
    <p:sldId id="295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15" r:id="rId24"/>
    <p:sldId id="316" r:id="rId25"/>
    <p:sldId id="309" r:id="rId26"/>
    <p:sldId id="310" r:id="rId27"/>
    <p:sldId id="31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7544" autoAdjust="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3C557-7651-41D8-B088-780FA2D1026C}" type="datetimeFigureOut">
              <a:rPr lang="en-IN" smtClean="0"/>
              <a:t>22-04-2020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8E893-D151-4D26-AF5C-0301F859612E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8620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5CFB-EBCA-4429-B9D2-A05805C2A6F5}" type="datetimeFigureOut">
              <a:rPr lang="en-IN" smtClean="0"/>
              <a:t>22-04-2020</a:t>
            </a:fld>
            <a:endParaRPr lang="en-IN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776D2-B8DC-4D3B-952D-C5B7F8565E35}" type="slidenum">
              <a:rPr lang="en-IN" smtClean="0"/>
              <a:t>‹#›</a:t>
            </a:fld>
            <a:endParaRPr lang="en-IN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5CFB-EBCA-4429-B9D2-A05805C2A6F5}" type="datetimeFigureOut">
              <a:rPr lang="en-IN" smtClean="0"/>
              <a:t>22-04-2020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776D2-B8DC-4D3B-952D-C5B7F8565E35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5CFB-EBCA-4429-B9D2-A05805C2A6F5}" type="datetimeFigureOut">
              <a:rPr lang="en-IN" smtClean="0"/>
              <a:t>22-04-2020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776D2-B8DC-4D3B-952D-C5B7F8565E35}" type="slidenum">
              <a:rPr lang="en-IN" smtClean="0"/>
              <a:t>‹#›</a:t>
            </a:fld>
            <a:endParaRPr lang="en-IN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5CFB-EBCA-4429-B9D2-A05805C2A6F5}" type="datetimeFigureOut">
              <a:rPr lang="en-IN" smtClean="0"/>
              <a:t>22-04-2020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776D2-B8DC-4D3B-952D-C5B7F8565E35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5CFB-EBCA-4429-B9D2-A05805C2A6F5}" type="datetimeFigureOut">
              <a:rPr lang="en-IN" smtClean="0"/>
              <a:t>22-04-2020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776D2-B8DC-4D3B-952D-C5B7F8565E35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5CFB-EBCA-4429-B9D2-A05805C2A6F5}" type="datetimeFigureOut">
              <a:rPr lang="en-IN" smtClean="0"/>
              <a:t>22-04-2020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776D2-B8DC-4D3B-952D-C5B7F8565E35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5CFB-EBCA-4429-B9D2-A05805C2A6F5}" type="datetimeFigureOut">
              <a:rPr lang="en-IN" smtClean="0"/>
              <a:t>22-04-2020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776D2-B8DC-4D3B-952D-C5B7F8565E35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5CFB-EBCA-4429-B9D2-A05805C2A6F5}" type="datetimeFigureOut">
              <a:rPr lang="en-IN" smtClean="0"/>
              <a:t>22-04-2020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776D2-B8DC-4D3B-952D-C5B7F8565E35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5CFB-EBCA-4429-B9D2-A05805C2A6F5}" type="datetimeFigureOut">
              <a:rPr lang="en-IN" smtClean="0"/>
              <a:t>22-04-2020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4F776D2-B8DC-4D3B-952D-C5B7F8565E35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5CFB-EBCA-4429-B9D2-A05805C2A6F5}" type="datetimeFigureOut">
              <a:rPr lang="en-IN" smtClean="0"/>
              <a:t>22-04-2020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776D2-B8DC-4D3B-952D-C5B7F8565E35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5CFB-EBCA-4429-B9D2-A05805C2A6F5}" type="datetimeFigureOut">
              <a:rPr lang="en-IN" smtClean="0"/>
              <a:t>22-04-2020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776D2-B8DC-4D3B-952D-C5B7F8565E35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CA5CFB-EBCA-4429-B9D2-A05805C2A6F5}" type="datetimeFigureOut">
              <a:rPr lang="en-IN" smtClean="0"/>
              <a:t>22-04-2020</a:t>
            </a:fld>
            <a:endParaRPr lang="en-IN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4F776D2-B8DC-4D3B-952D-C5B7F8565E35}" type="slidenum">
              <a:rPr lang="en-IN" smtClean="0"/>
              <a:t>‹#›</a:t>
            </a:fld>
            <a:endParaRPr lang="en-IN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908720"/>
            <a:ext cx="8964488" cy="4082008"/>
          </a:xfrm>
        </p:spPr>
        <p:txBody>
          <a:bodyPr/>
          <a:lstStyle/>
          <a:p>
            <a:r>
              <a:rPr lang="en-IN" sz="6600" b="1" dirty="0" smtClean="0"/>
              <a:t>BRONCHIAL ASTHMA</a:t>
            </a:r>
          </a:p>
          <a:p>
            <a:pPr algn="ctr"/>
            <a:endParaRPr lang="en-IN" dirty="0" smtClean="0"/>
          </a:p>
          <a:p>
            <a:pPr algn="ctr"/>
            <a:r>
              <a:rPr lang="en-IN" dirty="0" smtClean="0"/>
              <a:t>                              </a:t>
            </a:r>
          </a:p>
          <a:p>
            <a:pPr algn="ctr"/>
            <a:endParaRPr lang="en-IN" dirty="0"/>
          </a:p>
          <a:p>
            <a:pPr algn="ctr"/>
            <a:r>
              <a:rPr lang="en-IN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                MANOHAR.Y</a:t>
            </a:r>
          </a:p>
          <a:p>
            <a:pPr algn="ctr"/>
            <a:r>
              <a:rPr lang="en-IN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                  ASSISTANT.PROFESSOR</a:t>
            </a:r>
          </a:p>
          <a:p>
            <a:pPr algn="ctr"/>
            <a:r>
              <a:rPr lang="en-IN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			                  DEPT.OF PHARMACOLOGY</a:t>
            </a:r>
          </a:p>
          <a:p>
            <a:pPr algn="ctr"/>
            <a:endParaRPr lang="en-IN" dirty="0" smtClean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1192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116632"/>
            <a:ext cx="8507288" cy="6624736"/>
          </a:xfrm>
        </p:spPr>
        <p:txBody>
          <a:bodyPr/>
          <a:lstStyle/>
          <a:p>
            <a:endParaRPr lang="en-IN" dirty="0"/>
          </a:p>
          <a:p>
            <a:pPr marL="0" indent="0">
              <a:buNone/>
            </a:pPr>
            <a:r>
              <a:rPr lang="en-IN" dirty="0"/>
              <a:t/>
            </a:r>
            <a:br>
              <a:rPr lang="en-IN" dirty="0"/>
            </a:br>
            <a:endParaRPr lang="en-IN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305"/>
            <a:ext cx="8604001" cy="645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116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2"/>
          <p:cNvSpPr/>
          <p:nvPr/>
        </p:nvSpPr>
        <p:spPr>
          <a:xfrm>
            <a:off x="3707904" y="3068960"/>
            <a:ext cx="72008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Down Arrow 5"/>
          <p:cNvSpPr/>
          <p:nvPr/>
        </p:nvSpPr>
        <p:spPr>
          <a:xfrm>
            <a:off x="3779912" y="4077072"/>
            <a:ext cx="45719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063" name="Picture 1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7443"/>
            <a:ext cx="8064896" cy="6054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087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3"/>
            <a:ext cx="8171953" cy="6135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41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548680"/>
            <a:ext cx="8856984" cy="6048672"/>
          </a:xfrm>
        </p:spPr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Bronchial asthma : Treatment approaches</a:t>
            </a:r>
          </a:p>
          <a:p>
            <a:pPr marL="0" indent="0"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	1.Prevention of AB:AG reaction-</a:t>
            </a:r>
          </a:p>
          <a:p>
            <a:pPr marL="0" indent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	avoidance of antigen,hyposensitization.</a:t>
            </a:r>
          </a:p>
          <a:p>
            <a:pPr marL="0" indent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2.Neutrlization of IgE:Omalizumab</a:t>
            </a:r>
          </a:p>
          <a:p>
            <a:pPr marL="0" indent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3.Suppression of inflammation and bronchial hypersensitivity:</a:t>
            </a:r>
          </a:p>
          <a:p>
            <a:pPr marL="0" indent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	Corticosteroids</a:t>
            </a:r>
          </a:p>
          <a:p>
            <a:pPr marL="0" indent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4.prevention of release of mediators: mast cell stabilizers</a:t>
            </a:r>
          </a:p>
          <a:p>
            <a:pPr marL="0" indent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5.antagonism of release of mediators: leukotriene 		      	          antagonists,antihistamines,PAF antagonists.</a:t>
            </a:r>
          </a:p>
          <a:p>
            <a:pPr marL="0" indent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6.Blockade of constrictor neurotransmitter:anticholinergics.</a:t>
            </a:r>
          </a:p>
          <a:p>
            <a:pPr marL="0" indent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7.Mimicking dilator neurotransmitter:sympathomimetics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67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3"/>
            <a:ext cx="8820025" cy="662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80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3"/>
            <a:ext cx="8387977" cy="6297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15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3"/>
            <a:ext cx="8748017" cy="6567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772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8832112" cy="6631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132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8326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3"/>
            <a:ext cx="8892033" cy="6675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642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3"/>
            <a:ext cx="8820025" cy="662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986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3"/>
            <a:ext cx="8748017" cy="6567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009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pPr marL="0" indent="0">
              <a:buNone/>
            </a:pPr>
            <a:endParaRPr lang="en-IN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3"/>
            <a:ext cx="8892033" cy="6675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47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3"/>
            <a:ext cx="8820025" cy="662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347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3"/>
            <a:ext cx="8892033" cy="6675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7678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3"/>
            <a:ext cx="8999537" cy="6756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7076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3"/>
            <a:ext cx="8892033" cy="6675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3264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3"/>
            <a:ext cx="8820025" cy="662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5123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4463"/>
            <a:ext cx="8820025" cy="662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33299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3"/>
            <a:ext cx="8973779" cy="673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18075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8922264" cy="6698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43550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3"/>
            <a:ext cx="8892033" cy="6675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8861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404664"/>
            <a:ext cx="8579296" cy="5919936"/>
          </a:xfrm>
        </p:spPr>
        <p:txBody>
          <a:bodyPr>
            <a:normAutofit/>
          </a:bodyPr>
          <a:lstStyle/>
          <a:p>
            <a:pPr marL="1252728" lvl="4" indent="0" algn="just">
              <a:buNone/>
            </a:pP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Corticosteroids</a:t>
            </a:r>
          </a:p>
          <a:p>
            <a:pPr marL="1252728" lvl="4" indent="0" algn="just">
              <a:buNone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Corticosteroids are not bronchodilators benefit by reducing bronchial hyperactivity, mucosal oedema and suppressing  inflammation</a:t>
            </a:r>
          </a:p>
          <a:p>
            <a:pPr marL="1252728" lvl="4" indent="0" algn="just">
              <a:buNone/>
            </a:pPr>
            <a:endParaRPr lang="en-IN" sz="2800" dirty="0">
              <a:latin typeface="Times New Roman" pitchFamily="18" charset="0"/>
              <a:cs typeface="Times New Roman" pitchFamily="18" charset="0"/>
            </a:endParaRPr>
          </a:p>
          <a:p>
            <a:pPr marL="1252728" lvl="4" indent="0" algn="just">
              <a:buNone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1.Inhaled corticosteroids:</a:t>
            </a:r>
          </a:p>
          <a:p>
            <a:pPr marL="1252728" lvl="4" indent="0" algn="just"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High topical and low systemic toxicity(due to poor absorption/fast first pass metabolism)</a:t>
            </a:r>
          </a:p>
          <a:p>
            <a:pPr marL="1252728" lvl="4" indent="0" algn="just"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Inhaled corticosteroids are not recommended for patients with mild or episodic asthma.</a:t>
            </a:r>
          </a:p>
          <a:p>
            <a:pPr marL="1252728" lvl="4" indent="0" algn="just"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High dose inhaled corticosteroids are beneficial for advanced COPD with frequent exacerbations.</a:t>
            </a:r>
          </a:p>
        </p:txBody>
      </p:sp>
    </p:spTree>
    <p:extLst>
      <p:ext uri="{BB962C8B-B14F-4D97-AF65-F5344CB8AC3E}">
        <p14:creationId xmlns:p14="http://schemas.microsoft.com/office/powerpoint/2010/main" val="223125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764704"/>
            <a:ext cx="8507288" cy="5559896"/>
          </a:xfrm>
        </p:spPr>
        <p:txBody>
          <a:bodyPr/>
          <a:lstStyle/>
          <a:p>
            <a:pPr marL="0" indent="0">
              <a:buNone/>
            </a:pPr>
            <a:r>
              <a:rPr lang="en-IN" b="1" dirty="0" smtClean="0"/>
              <a:t>2.Systemic steroid therapy:</a:t>
            </a:r>
          </a:p>
          <a:p>
            <a:pPr marL="0" indent="0">
              <a:buNone/>
            </a:pPr>
            <a:r>
              <a:rPr lang="en-IN" dirty="0"/>
              <a:t>	</a:t>
            </a:r>
            <a:r>
              <a:rPr lang="en-IN" b="1" dirty="0" smtClean="0"/>
              <a:t>severe chronic asthma</a:t>
            </a:r>
            <a:r>
              <a:rPr lang="en-IN" dirty="0" smtClean="0"/>
              <a:t>: not controlled by Bronchodilators and ICS.</a:t>
            </a:r>
          </a:p>
          <a:p>
            <a:pPr marL="0" indent="0">
              <a:buNone/>
            </a:pPr>
            <a:r>
              <a:rPr lang="en-IN" dirty="0"/>
              <a:t>	</a:t>
            </a:r>
            <a:r>
              <a:rPr lang="en-IN" dirty="0" smtClean="0"/>
              <a:t>Prednisolone 20-60 mg daily/2 weeks then shift onto an ICS.</a:t>
            </a:r>
          </a:p>
          <a:p>
            <a:pPr marL="0" indent="0">
              <a:buNone/>
            </a:pPr>
            <a:r>
              <a:rPr lang="en-IN" dirty="0"/>
              <a:t>	</a:t>
            </a:r>
            <a:r>
              <a:rPr lang="en-IN" b="1" dirty="0" smtClean="0"/>
              <a:t>Status </a:t>
            </a:r>
            <a:r>
              <a:rPr lang="en-IN" b="1" dirty="0" err="1" smtClean="0"/>
              <a:t>asthmaticus</a:t>
            </a:r>
            <a:r>
              <a:rPr lang="en-IN" b="1" dirty="0" smtClean="0"/>
              <a:t>:</a:t>
            </a:r>
          </a:p>
          <a:p>
            <a:pPr marL="0" indent="0">
              <a:buNone/>
            </a:pPr>
            <a:r>
              <a:rPr lang="en-IN" dirty="0"/>
              <a:t>	</a:t>
            </a:r>
            <a:r>
              <a:rPr lang="en-IN" dirty="0" smtClean="0"/>
              <a:t> </a:t>
            </a:r>
            <a:r>
              <a:rPr lang="en-IN" dirty="0"/>
              <a:t>G</a:t>
            </a:r>
            <a:r>
              <a:rPr lang="en-IN" dirty="0" smtClean="0"/>
              <a:t>lucocorticoid high dose </a:t>
            </a:r>
            <a:r>
              <a:rPr lang="en-US" sz="2800" dirty="0">
                <a:ea typeface="Times New Roman" charset="0"/>
                <a:cs typeface="Arial" charset="0"/>
              </a:rPr>
              <a:t>100mg I.V –Stat followed by 100-200 mg 4-8hourly infusion</a:t>
            </a:r>
            <a:r>
              <a:rPr lang="en-US" sz="2800" dirty="0" smtClean="0">
                <a:ea typeface="Times New Roman" charset="0"/>
                <a:cs typeface="Arial" charset="0"/>
              </a:rPr>
              <a:t>.</a:t>
            </a:r>
          </a:p>
          <a:p>
            <a:pPr marL="0" indent="0">
              <a:buNone/>
            </a:pPr>
            <a:r>
              <a:rPr lang="en-US" sz="2800" dirty="0">
                <a:cs typeface="Arial" charset="0"/>
              </a:rPr>
              <a:t>	</a:t>
            </a:r>
            <a:r>
              <a:rPr lang="en-US" sz="2800" dirty="0" smtClean="0">
                <a:cs typeface="Arial" charset="0"/>
              </a:rPr>
              <a:t>Then oral therapy for 7 days.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79794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3"/>
            <a:ext cx="8892033" cy="6675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788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3"/>
            <a:ext cx="8883627" cy="6669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496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16632"/>
            <a:ext cx="8748017" cy="6567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872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4020</TotalTime>
  <Words>74</Words>
  <Application>Microsoft Office PowerPoint</Application>
  <PresentationFormat>On-screen Show (4:3)</PresentationFormat>
  <Paragraphs>33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MANOHAR Y</dc:creator>
  <cp:lastModifiedBy>MANOHAR Y</cp:lastModifiedBy>
  <cp:revision>201</cp:revision>
  <dcterms:created xsi:type="dcterms:W3CDTF">2016-05-20T06:32:59Z</dcterms:created>
  <dcterms:modified xsi:type="dcterms:W3CDTF">2020-04-22T13:14:28Z</dcterms:modified>
</cp:coreProperties>
</file>